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59" r:id="rId5"/>
    <p:sldId id="261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3E8B104-98C2-41EE-8E67-F396F0281735}">
          <p14:sldIdLst>
            <p14:sldId id="256"/>
            <p14:sldId id="285"/>
            <p14:sldId id="257"/>
            <p14:sldId id="259"/>
            <p14:sldId id="261"/>
            <p14:sldId id="277"/>
          </p14:sldIdLst>
        </p14:section>
        <p14:section name="Untitled Section" id="{F55D6473-FFCF-430A-817D-19E0B52795E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0A85A-1404-4EAB-8885-45E512216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63F8B4-A619-4264-B794-AC7166965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7AF0E-5D17-4A91-BC8B-63E0BF88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5C26C-36B8-4CFA-9FB2-D0697B65F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CF875-9314-48E0-853E-BCAB4C52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5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85C3-57FE-400A-955A-A425B2A1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D2C08-EFA1-422D-B016-DBF3DE974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6EC62-0187-4E01-BAD7-CCD431380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43BBA-9B82-4227-A5CF-43632B6B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7730C-0D49-4172-AC7A-FAD0801E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7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36C38D-E948-4170-9AC4-81761E0B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BD514-75F1-4D7E-9FD3-A6F2ED484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B6741-30F3-4450-8EE1-0C159A49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09092-7F88-4CE7-B03C-1DE7AF5E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94D94-2A04-4A8B-8E21-28AF129F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5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2BFAD-0698-4E10-8EFD-47821DD4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488F4-8DCA-49E7-B89D-ED42D7B86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4D431-C1C4-4418-8B7F-CCE1685A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683DF-8490-4FB1-816B-7193DA9A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6FD23-BD20-4FD3-8CEC-DA721AB0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2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02D4D-E759-4120-951E-159FE3C27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FAF17-1D27-4869-A010-398626969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9ED5-EE1F-4972-8253-DB9AA226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5ACE4-B2C6-4CAF-B1F6-47FD4889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65590-0D5E-4AF1-A398-5032EB5A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5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8C457-D3FC-4B93-9ACD-3A80AA8B5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F5C21-9A38-423A-9B1D-4608D0DC3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0DF03-03F3-4083-ACC3-B08B03A99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E9AE5-AFC7-4076-AB85-1AF67111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D7190-7718-4C17-AED7-78B24E7E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303CC-1E31-4F0D-AB36-AB2B593AB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9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E50E1-03F0-4537-B996-9D84FDCD4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A087E-0B82-444A-B549-A30A05495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E7AFD-4F0E-4DFE-B3FC-BE56CA324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F804DD-CD30-47D4-B99C-401688B3A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351209-FF21-42EF-8440-06217553D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0996EC-13A4-468C-92F9-94B803129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0DF9BB-0940-4697-8D5F-CE3D83C9F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D55E0-16C6-421A-928E-8E78726E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9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3529F-355A-4B89-9EBA-1A87604A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6A3EE-3916-4609-B2A8-CED32A8F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7563C-BFAD-4E26-98D7-C88DE9805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AD7A8-1FE0-44F4-8FF4-F90678CF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1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CCB4C7-F6AE-4224-A13E-0D5FDEF3C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697BFC-825B-4988-914F-A1202D34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1C00A-7BEF-4CD7-A3FE-5F99C5335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9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B8C28-1F41-4D34-9715-DC6EA5167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90854-2949-41E5-BC26-C956608AB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E9EFA4-593B-43E6-845A-EA68BF38D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5476E-39A3-4159-9CCC-37300AE07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59ACBA-B04C-4C1F-A803-A79EC7E6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9890F-1EBA-447C-9211-6D0D5E73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6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B966B-3502-4602-8B86-E1FE7E3AB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73CFB-9B4D-4E77-AC8F-83CA18CF1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6EB67-ABDA-4B66-B27D-90CEFAB09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3D0A9A-B0E9-4C62-A01E-D6E119567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F7570-235B-4841-961E-45EEEC8B1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66AFA-61D6-4EBC-8003-FC495AB9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8113F-60F7-4416-9BA5-DA90DB9F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738A3-1BE6-49A7-9E1B-99C64ECDD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8D597-91FF-4BFA-95A3-5EF6D1317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6A051-83D0-436D-BBCE-21D22FD01E2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2AB25-C4F7-4768-803E-76ABD76A8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F990B-E37D-4D91-A463-88582092E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282A8-08B2-4873-91D2-B14826549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6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k.productregistrationonline.com/Renewal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C6DD61-D6F5-48B4-872E-640B17FB0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3306656"/>
          </a:xfrm>
        </p:spPr>
        <p:txBody>
          <a:bodyPr>
            <a:normAutofit/>
          </a:bodyPr>
          <a:lstStyle/>
          <a:p>
            <a:r>
              <a:rPr lang="en-US" sz="3600" dirty="0"/>
              <a:t>Oklahoma ABLE Commission</a:t>
            </a:r>
            <a:br>
              <a:rPr lang="en-US" sz="3600" dirty="0"/>
            </a:br>
            <a:r>
              <a:rPr lang="en-US" sz="3600" dirty="0"/>
              <a:t>PRO Brand Registration</a:t>
            </a:r>
            <a:br>
              <a:rPr lang="en-US" sz="3600" dirty="0"/>
            </a:br>
            <a:r>
              <a:rPr lang="en-US" sz="3600" dirty="0"/>
              <a:t>Renewal Process</a:t>
            </a:r>
            <a:br>
              <a:rPr lang="en-US" dirty="0"/>
            </a:br>
            <a:r>
              <a:rPr lang="en-US" sz="2400" b="1" u="sng" dirty="0">
                <a:solidFill>
                  <a:srgbClr val="0070C0"/>
                </a:solidFill>
              </a:rPr>
              <a:t>BrandRegistration@able.ok.gov</a:t>
            </a:r>
            <a:br>
              <a:rPr lang="en-US" sz="2400" u="sng" dirty="0">
                <a:solidFill>
                  <a:srgbClr val="0070C0"/>
                </a:solidFill>
              </a:rPr>
            </a:br>
            <a:r>
              <a:rPr lang="en-US" sz="2400" b="1" dirty="0"/>
              <a:t>Coordinator: Catherine Otey</a:t>
            </a:r>
            <a:br>
              <a:rPr lang="en-US" sz="2400" u="sng" dirty="0">
                <a:solidFill>
                  <a:srgbClr val="0070C0"/>
                </a:solidFill>
              </a:rPr>
            </a:br>
            <a:r>
              <a:rPr lang="en-US" sz="2400" b="1" dirty="0"/>
              <a:t>405-522-3982</a:t>
            </a:r>
            <a:endParaRPr lang="en-US" b="1" dirty="0"/>
          </a:p>
        </p:txBody>
      </p:sp>
      <p:sp>
        <p:nvSpPr>
          <p:cNvPr id="28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0F9A0-9CCD-4CE4-8CF3-7B8A063C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Annual Renewal Period Information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8BBD7-B540-4136-B53D-0BC0C420F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744690" cy="4619938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All Brand Registrations are effective July 1</a:t>
            </a:r>
            <a:r>
              <a:rPr lang="en-US" sz="2200" baseline="30000" dirty="0"/>
              <a:t>st</a:t>
            </a:r>
            <a:r>
              <a:rPr lang="en-US" sz="2200" dirty="0"/>
              <a:t> through June 30</a:t>
            </a:r>
            <a:r>
              <a:rPr lang="en-US" sz="2200" baseline="30000" dirty="0"/>
              <a:t>th</a:t>
            </a:r>
            <a:r>
              <a:rPr lang="en-US" sz="2200" dirty="0"/>
              <a:t> of each year. </a:t>
            </a:r>
          </a:p>
          <a:p>
            <a:r>
              <a:rPr lang="en-US" sz="2200" dirty="0"/>
              <a:t>All Brand Registrations must be renewed annually. </a:t>
            </a:r>
          </a:p>
          <a:p>
            <a:r>
              <a:rPr lang="en-US" sz="2200" dirty="0"/>
              <a:t>Annual Renewal Notifications with the renewal link and renewal dates will be sent via email to all manufacturer licensees annually in mid March. </a:t>
            </a:r>
          </a:p>
          <a:p>
            <a:r>
              <a:rPr lang="en-US" sz="2200" dirty="0">
                <a:hlinkClick r:id="rId2"/>
              </a:rPr>
              <a:t>https://ok.productregistrationonline.com/Renewals</a:t>
            </a:r>
            <a:endParaRPr lang="en-US" sz="2200" dirty="0"/>
          </a:p>
          <a:p>
            <a:r>
              <a:rPr lang="en-US" sz="2200" dirty="0"/>
              <a:t>This link is only active during the renewal period. </a:t>
            </a:r>
          </a:p>
          <a:p>
            <a:r>
              <a:rPr lang="en-US" sz="2200" dirty="0"/>
              <a:t>Annual Renewal Period begins April 15</a:t>
            </a:r>
            <a:r>
              <a:rPr lang="en-US" sz="2200" baseline="30000" dirty="0"/>
              <a:t>th</a:t>
            </a:r>
            <a:r>
              <a:rPr lang="en-US" sz="2200" dirty="0"/>
              <a:t> through June 30</a:t>
            </a:r>
            <a:r>
              <a:rPr lang="en-US" sz="2200" baseline="30000" dirty="0"/>
              <a:t>th</a:t>
            </a:r>
            <a:r>
              <a:rPr lang="en-US" sz="2200" dirty="0"/>
              <a:t> of each year. </a:t>
            </a:r>
            <a:endParaRPr lang="en-US" sz="2200" i="1" dirty="0"/>
          </a:p>
          <a:p>
            <a:r>
              <a:rPr lang="en-US" sz="2200" dirty="0"/>
              <a:t>Please note, if you register a new brand in the 4</a:t>
            </a:r>
            <a:r>
              <a:rPr lang="en-US" sz="2200" baseline="30000" dirty="0"/>
              <a:t>th</a:t>
            </a:r>
            <a:r>
              <a:rPr lang="en-US" sz="2200" dirty="0"/>
              <a:t> Quarter, you will be charged a prorated state fee, if applicable, and the annual renewal fee. </a:t>
            </a:r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152602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2" name="Freeform: Shape 41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81C7D-F5BB-47AB-842F-F4B1A9FD0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2"/>
            <a:ext cx="4023360" cy="263289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Product Registration Renewal Home Page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C489F03-EF4F-D46E-BCDA-B7F9B6D93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1" y="4565208"/>
            <a:ext cx="3933306" cy="227450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 1 – Enter ABLE License Number. (This is case sensitive. Also, there should be no spaces or dashes entered). Enter email address associated with your account. </a:t>
            </a:r>
          </a:p>
          <a:p>
            <a:pPr marL="0" indent="0">
              <a:buNone/>
            </a:pPr>
            <a:r>
              <a:rPr lang="en-US" sz="2000" dirty="0"/>
              <a:t>Next Click on LOGIN.</a:t>
            </a:r>
          </a:p>
          <a:p>
            <a:pPr marL="0" indent="0">
              <a:buNone/>
            </a:pP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8ED6A9F-B003-423A-BF40-83041B9C7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000" y="1265682"/>
            <a:ext cx="5963971" cy="450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89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7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CDCA6-7EB4-4E98-9C6D-CC283616A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46913"/>
            <a:ext cx="4818888" cy="167449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kern="1200" dirty="0">
                <a:latin typeface="+mj-lt"/>
                <a:ea typeface="+mj-ea"/>
                <a:cs typeface="+mj-cs"/>
              </a:rPr>
              <a:t>List of Registrations for Renewal</a:t>
            </a:r>
          </a:p>
        </p:txBody>
      </p:sp>
      <p:sp>
        <p:nvSpPr>
          <p:cNvPr id="40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652FC55-469B-960A-F809-3A20600C1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000" dirty="0"/>
              <a:t>Step 2</a:t>
            </a:r>
          </a:p>
          <a:p>
            <a:r>
              <a:rPr lang="en-US" sz="2000" dirty="0"/>
              <a:t>A list of registrations eligible for renewal should appear. Please note, all registrations are already selected for renewal. If you do not want to renew a registration, you will need to unselect each to remove from renewal list. </a:t>
            </a:r>
          </a:p>
          <a:p>
            <a:r>
              <a:rPr lang="en-US" sz="2000" dirty="0"/>
              <a:t>You can also choose to download the details for your processed renewals by choosing the link at the top. </a:t>
            </a:r>
          </a:p>
          <a:p>
            <a:r>
              <a:rPr lang="en-US" sz="2000" dirty="0"/>
              <a:t>Click Continue </a:t>
            </a:r>
          </a:p>
          <a:p>
            <a:endParaRPr lang="en-US" sz="2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B0FC0D-0DC2-40D0-A642-C99001396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9048" y="2000747"/>
            <a:ext cx="5458968" cy="28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42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A0833-CC08-42C1-91E4-24B5A6BE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466" y="969797"/>
            <a:ext cx="4485861" cy="1088136"/>
          </a:xfrm>
          <a:prstGeom prst="ellipse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200" dirty="0"/>
              <a:t>Review Renewal Fees</a:t>
            </a:r>
            <a:endParaRPr lang="en-US" sz="32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46A185C5-5995-B95B-714F-3E458FC7D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2183892"/>
          </a:xfrm>
        </p:spPr>
        <p:txBody>
          <a:bodyPr anchor="t">
            <a:normAutofit lnSpcReduction="10000"/>
          </a:bodyPr>
          <a:lstStyle/>
          <a:p>
            <a:r>
              <a:rPr lang="en-US" sz="1800" dirty="0"/>
              <a:t>Step 2</a:t>
            </a:r>
          </a:p>
          <a:p>
            <a:r>
              <a:rPr lang="en-US" sz="1800" dirty="0"/>
              <a:t>Please review your renewal fees before your submit payment. </a:t>
            </a:r>
          </a:p>
          <a:p>
            <a:r>
              <a:rPr lang="en-US" sz="1800" dirty="0"/>
              <a:t>If you have any questions about the state fees, please contact the Brand Registration Coordinator.</a:t>
            </a:r>
          </a:p>
          <a:p>
            <a:r>
              <a:rPr lang="en-US" sz="1800" dirty="0"/>
              <a:t>Click Continue. </a:t>
            </a:r>
          </a:p>
          <a:p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F8D582-CC45-4AB9-A456-4B2B84A05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8" r="23958"/>
          <a:stretch/>
        </p:blipFill>
        <p:spPr>
          <a:xfrm>
            <a:off x="5310638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416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F4FC2-DAA4-49D5-8EA7-F8676A6DE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pPr algn="ctr"/>
            <a:r>
              <a:rPr lang="en-US" sz="4200" dirty="0"/>
              <a:t>Enter Your Payment Details</a:t>
            </a:r>
          </a:p>
        </p:txBody>
      </p:sp>
      <p:sp>
        <p:nvSpPr>
          <p:cNvPr id="5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1BA976F-211C-4388-3FEB-E5BD28D3F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730486"/>
          </a:xfrm>
        </p:spPr>
        <p:txBody>
          <a:bodyPr anchor="t">
            <a:normAutofit fontScale="85000" lnSpcReduction="10000"/>
          </a:bodyPr>
          <a:lstStyle/>
          <a:p>
            <a:r>
              <a:rPr lang="en-US" sz="1900" dirty="0"/>
              <a:t>Step 3 of 3</a:t>
            </a:r>
          </a:p>
          <a:p>
            <a:r>
              <a:rPr lang="en-US" sz="1900" dirty="0"/>
              <a:t>Enter your Contact Details.</a:t>
            </a:r>
          </a:p>
          <a:p>
            <a:r>
              <a:rPr lang="en-US" sz="1900" dirty="0"/>
              <a:t>Enter your Credit Card Details</a:t>
            </a:r>
          </a:p>
          <a:p>
            <a:r>
              <a:rPr lang="en-US" sz="1900" dirty="0"/>
              <a:t>Click Submit.</a:t>
            </a:r>
          </a:p>
          <a:p>
            <a:r>
              <a:rPr lang="en-US" sz="1900" dirty="0"/>
              <a:t>Be sure to keep a copy of your receipt along with a list of the registrations that you renewed for your records.  </a:t>
            </a:r>
          </a:p>
          <a:p>
            <a:r>
              <a:rPr lang="en-US" sz="1900" u="sng" dirty="0">
                <a:solidFill>
                  <a:srgbClr val="0070C0"/>
                </a:solidFill>
              </a:rPr>
              <a:t>Unable to pay by Credit Card?</a:t>
            </a:r>
            <a:r>
              <a:rPr lang="en-US" sz="1900" i="1" u="sng" dirty="0"/>
              <a:t> </a:t>
            </a:r>
            <a:r>
              <a:rPr lang="en-US" sz="1900" dirty="0"/>
              <a:t>Link applies to suppliers that have large amount of renewals that cannot be processed by Credit Card. Pro places a “hold” status on renewals until payment is received. Once the process the payment, PRO releases their renewals to the ABLE Commission. </a:t>
            </a:r>
          </a:p>
          <a:p>
            <a:pPr marL="0" indent="0">
              <a:buNone/>
            </a:pPr>
            <a:r>
              <a:rPr lang="en-US" sz="1900" u="sng" dirty="0">
                <a:solidFill>
                  <a:srgbClr val="0070C0"/>
                </a:solidFill>
              </a:rPr>
              <a:t>    </a:t>
            </a:r>
          </a:p>
          <a:p>
            <a:endParaRPr lang="en-US" sz="19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EFC9D7-E112-4989-851D-0D2E71C4E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7" r="13787"/>
          <a:stretch/>
        </p:blipFill>
        <p:spPr>
          <a:xfrm>
            <a:off x="5753100" y="1523999"/>
            <a:ext cx="5807964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50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388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Oklahoma ABLE Commission PRO Brand Registration Renewal Process BrandRegistration@able.ok.gov Coordinator: Catherine Otey 405-522-3982</vt:lpstr>
      <vt:lpstr>Annual Renewal Period Information</vt:lpstr>
      <vt:lpstr>Product Registration Renewal Home Page</vt:lpstr>
      <vt:lpstr>List of Registrations for Renewal</vt:lpstr>
      <vt:lpstr>Review Renewal Fees</vt:lpstr>
      <vt:lpstr>Enter Your Payment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</dc:title>
  <dc:creator>Catherine Otey</dc:creator>
  <cp:lastModifiedBy>Catherine Otey</cp:lastModifiedBy>
  <cp:revision>31</cp:revision>
  <dcterms:created xsi:type="dcterms:W3CDTF">2023-12-12T17:44:06Z</dcterms:created>
  <dcterms:modified xsi:type="dcterms:W3CDTF">2024-04-23T12:47:21Z</dcterms:modified>
</cp:coreProperties>
</file>