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1" r:id="rId1"/>
  </p:sldMasterIdLst>
  <p:notesMasterIdLst>
    <p:notesMasterId r:id="rId30"/>
  </p:notesMasterIdLst>
  <p:handoutMasterIdLst>
    <p:handoutMasterId r:id="rId31"/>
  </p:handoutMasterIdLst>
  <p:sldIdLst>
    <p:sldId id="257" r:id="rId2"/>
    <p:sldId id="279" r:id="rId3"/>
    <p:sldId id="278" r:id="rId4"/>
    <p:sldId id="258" r:id="rId5"/>
    <p:sldId id="259" r:id="rId6"/>
    <p:sldId id="260" r:id="rId7"/>
    <p:sldId id="261" r:id="rId8"/>
    <p:sldId id="262" r:id="rId9"/>
    <p:sldId id="265" r:id="rId10"/>
    <p:sldId id="266" r:id="rId11"/>
    <p:sldId id="269" r:id="rId12"/>
    <p:sldId id="270" r:id="rId13"/>
    <p:sldId id="271" r:id="rId14"/>
    <p:sldId id="272" r:id="rId15"/>
    <p:sldId id="273" r:id="rId16"/>
    <p:sldId id="274" r:id="rId17"/>
    <p:sldId id="276" r:id="rId18"/>
    <p:sldId id="275" r:id="rId19"/>
    <p:sldId id="277" r:id="rId20"/>
    <p:sldId id="280" r:id="rId21"/>
    <p:sldId id="281" r:id="rId22"/>
    <p:sldId id="282" r:id="rId23"/>
    <p:sldId id="283" r:id="rId24"/>
    <p:sldId id="284" r:id="rId25"/>
    <p:sldId id="285" r:id="rId26"/>
    <p:sldId id="267" r:id="rId27"/>
    <p:sldId id="268" r:id="rId28"/>
    <p:sldId id="2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76"/>
    <p:restoredTop sz="92296"/>
  </p:normalViewPr>
  <p:slideViewPr>
    <p:cSldViewPr snapToGrid="0" snapToObjects="1" showGuides="1">
      <p:cViewPr varScale="1">
        <p:scale>
          <a:sx n="86" d="100"/>
          <a:sy n="86" d="100"/>
        </p:scale>
        <p:origin x="139"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CD913C-8A5F-CA49-A9F6-081B5EC36C35}" type="datetimeFigureOut">
              <a:rPr lang="en-US" smtClean="0"/>
              <a:t>12/13/2016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C6E0-91B5-F544-90FB-93E6BBDD4713}" type="slidenum">
              <a:rPr lang="en-US" smtClean="0"/>
              <a:t>‹#›</a:t>
            </a:fld>
            <a:endParaRPr lang="en-US"/>
          </a:p>
        </p:txBody>
      </p:sp>
    </p:spTree>
    <p:extLst>
      <p:ext uri="{BB962C8B-B14F-4D97-AF65-F5344CB8AC3E}">
        <p14:creationId xmlns:p14="http://schemas.microsoft.com/office/powerpoint/2010/main" val="820117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08120-3318-CE4E-BE7E-5E9774006BD5}" type="datetimeFigureOut">
              <a:rPr lang="en-US" smtClean="0"/>
              <a:t>12/13/2016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DF5FE-C5AA-8843-B7A6-F5F060FD5AFC}" type="slidenum">
              <a:rPr lang="en-US" smtClean="0"/>
              <a:t>‹#›</a:t>
            </a:fld>
            <a:endParaRPr lang="en-US"/>
          </a:p>
        </p:txBody>
      </p:sp>
    </p:spTree>
    <p:extLst>
      <p:ext uri="{BB962C8B-B14F-4D97-AF65-F5344CB8AC3E}">
        <p14:creationId xmlns:p14="http://schemas.microsoft.com/office/powerpoint/2010/main" val="205547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1</a:t>
            </a:fld>
            <a:endParaRPr lang="en-US"/>
          </a:p>
        </p:txBody>
      </p:sp>
    </p:spTree>
    <p:extLst>
      <p:ext uri="{BB962C8B-B14F-4D97-AF65-F5344CB8AC3E}">
        <p14:creationId xmlns:p14="http://schemas.microsoft.com/office/powerpoint/2010/main" val="1171028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10</a:t>
            </a:fld>
            <a:endParaRPr lang="en-US"/>
          </a:p>
        </p:txBody>
      </p:sp>
    </p:spTree>
    <p:extLst>
      <p:ext uri="{BB962C8B-B14F-4D97-AF65-F5344CB8AC3E}">
        <p14:creationId xmlns:p14="http://schemas.microsoft.com/office/powerpoint/2010/main" val="1701900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11</a:t>
            </a:fld>
            <a:endParaRPr lang="en-US"/>
          </a:p>
        </p:txBody>
      </p:sp>
    </p:spTree>
    <p:extLst>
      <p:ext uri="{BB962C8B-B14F-4D97-AF65-F5344CB8AC3E}">
        <p14:creationId xmlns:p14="http://schemas.microsoft.com/office/powerpoint/2010/main" val="1500151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12</a:t>
            </a:fld>
            <a:endParaRPr lang="en-US"/>
          </a:p>
        </p:txBody>
      </p:sp>
    </p:spTree>
    <p:extLst>
      <p:ext uri="{BB962C8B-B14F-4D97-AF65-F5344CB8AC3E}">
        <p14:creationId xmlns:p14="http://schemas.microsoft.com/office/powerpoint/2010/main" val="159414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13</a:t>
            </a:fld>
            <a:endParaRPr lang="en-US"/>
          </a:p>
        </p:txBody>
      </p:sp>
    </p:spTree>
    <p:extLst>
      <p:ext uri="{BB962C8B-B14F-4D97-AF65-F5344CB8AC3E}">
        <p14:creationId xmlns:p14="http://schemas.microsoft.com/office/powerpoint/2010/main" val="771841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14</a:t>
            </a:fld>
            <a:endParaRPr lang="en-US"/>
          </a:p>
        </p:txBody>
      </p:sp>
    </p:spTree>
    <p:extLst>
      <p:ext uri="{BB962C8B-B14F-4D97-AF65-F5344CB8AC3E}">
        <p14:creationId xmlns:p14="http://schemas.microsoft.com/office/powerpoint/2010/main" val="1538307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15</a:t>
            </a:fld>
            <a:endParaRPr lang="en-US"/>
          </a:p>
        </p:txBody>
      </p:sp>
    </p:spTree>
    <p:extLst>
      <p:ext uri="{BB962C8B-B14F-4D97-AF65-F5344CB8AC3E}">
        <p14:creationId xmlns:p14="http://schemas.microsoft.com/office/powerpoint/2010/main" val="786744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16</a:t>
            </a:fld>
            <a:endParaRPr lang="en-US"/>
          </a:p>
        </p:txBody>
      </p:sp>
    </p:spTree>
    <p:extLst>
      <p:ext uri="{BB962C8B-B14F-4D97-AF65-F5344CB8AC3E}">
        <p14:creationId xmlns:p14="http://schemas.microsoft.com/office/powerpoint/2010/main" val="764551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17</a:t>
            </a:fld>
            <a:endParaRPr lang="en-US"/>
          </a:p>
        </p:txBody>
      </p:sp>
    </p:spTree>
    <p:extLst>
      <p:ext uri="{BB962C8B-B14F-4D97-AF65-F5344CB8AC3E}">
        <p14:creationId xmlns:p14="http://schemas.microsoft.com/office/powerpoint/2010/main" val="1424938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18</a:t>
            </a:fld>
            <a:endParaRPr lang="en-US"/>
          </a:p>
        </p:txBody>
      </p:sp>
    </p:spTree>
    <p:extLst>
      <p:ext uri="{BB962C8B-B14F-4D97-AF65-F5344CB8AC3E}">
        <p14:creationId xmlns:p14="http://schemas.microsoft.com/office/powerpoint/2010/main" val="201317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19</a:t>
            </a:fld>
            <a:endParaRPr lang="en-US"/>
          </a:p>
        </p:txBody>
      </p:sp>
    </p:spTree>
    <p:extLst>
      <p:ext uri="{BB962C8B-B14F-4D97-AF65-F5344CB8AC3E}">
        <p14:creationId xmlns:p14="http://schemas.microsoft.com/office/powerpoint/2010/main" val="126400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2</a:t>
            </a:fld>
            <a:endParaRPr lang="en-US"/>
          </a:p>
        </p:txBody>
      </p:sp>
    </p:spTree>
    <p:extLst>
      <p:ext uri="{BB962C8B-B14F-4D97-AF65-F5344CB8AC3E}">
        <p14:creationId xmlns:p14="http://schemas.microsoft.com/office/powerpoint/2010/main" val="1931791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20</a:t>
            </a:fld>
            <a:endParaRPr lang="en-US"/>
          </a:p>
        </p:txBody>
      </p:sp>
    </p:spTree>
    <p:extLst>
      <p:ext uri="{BB962C8B-B14F-4D97-AF65-F5344CB8AC3E}">
        <p14:creationId xmlns:p14="http://schemas.microsoft.com/office/powerpoint/2010/main" val="1274404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21</a:t>
            </a:fld>
            <a:endParaRPr lang="en-US"/>
          </a:p>
        </p:txBody>
      </p:sp>
    </p:spTree>
    <p:extLst>
      <p:ext uri="{BB962C8B-B14F-4D97-AF65-F5344CB8AC3E}">
        <p14:creationId xmlns:p14="http://schemas.microsoft.com/office/powerpoint/2010/main" val="2066272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22</a:t>
            </a:fld>
            <a:endParaRPr lang="en-US"/>
          </a:p>
        </p:txBody>
      </p:sp>
    </p:spTree>
    <p:extLst>
      <p:ext uri="{BB962C8B-B14F-4D97-AF65-F5344CB8AC3E}">
        <p14:creationId xmlns:p14="http://schemas.microsoft.com/office/powerpoint/2010/main" val="877801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23</a:t>
            </a:fld>
            <a:endParaRPr lang="en-US"/>
          </a:p>
        </p:txBody>
      </p:sp>
    </p:spTree>
    <p:extLst>
      <p:ext uri="{BB962C8B-B14F-4D97-AF65-F5344CB8AC3E}">
        <p14:creationId xmlns:p14="http://schemas.microsoft.com/office/powerpoint/2010/main" val="2142000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24</a:t>
            </a:fld>
            <a:endParaRPr lang="en-US"/>
          </a:p>
        </p:txBody>
      </p:sp>
    </p:spTree>
    <p:extLst>
      <p:ext uri="{BB962C8B-B14F-4D97-AF65-F5344CB8AC3E}">
        <p14:creationId xmlns:p14="http://schemas.microsoft.com/office/powerpoint/2010/main" val="187519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25</a:t>
            </a:fld>
            <a:endParaRPr lang="en-US"/>
          </a:p>
        </p:txBody>
      </p:sp>
    </p:spTree>
    <p:extLst>
      <p:ext uri="{BB962C8B-B14F-4D97-AF65-F5344CB8AC3E}">
        <p14:creationId xmlns:p14="http://schemas.microsoft.com/office/powerpoint/2010/main" val="1290096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26</a:t>
            </a:fld>
            <a:endParaRPr lang="en-US"/>
          </a:p>
        </p:txBody>
      </p:sp>
    </p:spTree>
    <p:extLst>
      <p:ext uri="{BB962C8B-B14F-4D97-AF65-F5344CB8AC3E}">
        <p14:creationId xmlns:p14="http://schemas.microsoft.com/office/powerpoint/2010/main" val="1652555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27</a:t>
            </a:fld>
            <a:endParaRPr lang="en-US"/>
          </a:p>
        </p:txBody>
      </p:sp>
    </p:spTree>
    <p:extLst>
      <p:ext uri="{BB962C8B-B14F-4D97-AF65-F5344CB8AC3E}">
        <p14:creationId xmlns:p14="http://schemas.microsoft.com/office/powerpoint/2010/main" val="1088348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28</a:t>
            </a:fld>
            <a:endParaRPr lang="en-US"/>
          </a:p>
        </p:txBody>
      </p:sp>
    </p:spTree>
    <p:extLst>
      <p:ext uri="{BB962C8B-B14F-4D97-AF65-F5344CB8AC3E}">
        <p14:creationId xmlns:p14="http://schemas.microsoft.com/office/powerpoint/2010/main" val="176305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3</a:t>
            </a:fld>
            <a:endParaRPr lang="en-US"/>
          </a:p>
        </p:txBody>
      </p:sp>
    </p:spTree>
    <p:extLst>
      <p:ext uri="{BB962C8B-B14F-4D97-AF65-F5344CB8AC3E}">
        <p14:creationId xmlns:p14="http://schemas.microsoft.com/office/powerpoint/2010/main" val="1955208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4</a:t>
            </a:fld>
            <a:endParaRPr lang="en-US"/>
          </a:p>
        </p:txBody>
      </p:sp>
    </p:spTree>
    <p:extLst>
      <p:ext uri="{BB962C8B-B14F-4D97-AF65-F5344CB8AC3E}">
        <p14:creationId xmlns:p14="http://schemas.microsoft.com/office/powerpoint/2010/main" val="39852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5</a:t>
            </a:fld>
            <a:endParaRPr lang="en-US"/>
          </a:p>
        </p:txBody>
      </p:sp>
    </p:spTree>
    <p:extLst>
      <p:ext uri="{BB962C8B-B14F-4D97-AF65-F5344CB8AC3E}">
        <p14:creationId xmlns:p14="http://schemas.microsoft.com/office/powerpoint/2010/main" val="38197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6</a:t>
            </a:fld>
            <a:endParaRPr lang="en-US"/>
          </a:p>
        </p:txBody>
      </p:sp>
    </p:spTree>
    <p:extLst>
      <p:ext uri="{BB962C8B-B14F-4D97-AF65-F5344CB8AC3E}">
        <p14:creationId xmlns:p14="http://schemas.microsoft.com/office/powerpoint/2010/main" val="2032045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7</a:t>
            </a:fld>
            <a:endParaRPr lang="en-US"/>
          </a:p>
        </p:txBody>
      </p:sp>
    </p:spTree>
    <p:extLst>
      <p:ext uri="{BB962C8B-B14F-4D97-AF65-F5344CB8AC3E}">
        <p14:creationId xmlns:p14="http://schemas.microsoft.com/office/powerpoint/2010/main" val="1157238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8</a:t>
            </a:fld>
            <a:endParaRPr lang="en-US"/>
          </a:p>
        </p:txBody>
      </p:sp>
    </p:spTree>
    <p:extLst>
      <p:ext uri="{BB962C8B-B14F-4D97-AF65-F5344CB8AC3E}">
        <p14:creationId xmlns:p14="http://schemas.microsoft.com/office/powerpoint/2010/main" val="209149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DF5FE-C5AA-8843-B7A6-F5F060FD5AFC}" type="slidenum">
              <a:rPr lang="en-US" smtClean="0"/>
              <a:t>9</a:t>
            </a:fld>
            <a:endParaRPr lang="en-US"/>
          </a:p>
        </p:txBody>
      </p:sp>
    </p:spTree>
    <p:extLst>
      <p:ext uri="{BB962C8B-B14F-4D97-AF65-F5344CB8AC3E}">
        <p14:creationId xmlns:p14="http://schemas.microsoft.com/office/powerpoint/2010/main" val="174369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988CC6-6A67-2C41-8B90-9BA5B1B57F2B}" type="datetimeFigureOut">
              <a:rPr lang="en-US" smtClean="0"/>
              <a:t>12/13/2016</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DF6A8F30-207F-AA44-8A29-64FD03A6FA7A}"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988CC6-6A67-2C41-8B90-9BA5B1B57F2B}"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A8F30-207F-AA44-8A29-64FD03A6FA7A}"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988CC6-6A67-2C41-8B90-9BA5B1B57F2B}"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A8F30-207F-AA44-8A29-64FD03A6FA7A}"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988CC6-6A67-2C41-8B90-9BA5B1B57F2B}"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A8F30-207F-AA44-8A29-64FD03A6FA7A}" type="slidenum">
              <a:rPr lang="en-US" smtClean="0"/>
              <a:t>‹#›</a:t>
            </a:fld>
            <a:endParaRPr lang="en-US"/>
          </a:p>
        </p:txBody>
      </p:sp>
      <p:pic>
        <p:nvPicPr>
          <p:cNvPr id="10" name="Picture 9" descr="NationalFFA_Emblem_R_3C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5796" y="5595042"/>
            <a:ext cx="1051470" cy="126295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988CC6-6A67-2C41-8B90-9BA5B1B57F2B}"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A8F30-207F-AA44-8A29-64FD03A6FA7A}"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988CC6-6A67-2C41-8B90-9BA5B1B57F2B}"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A8F30-207F-AA44-8A29-64FD03A6FA7A}"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988CC6-6A67-2C41-8B90-9BA5B1B57F2B}" type="datetimeFigureOut">
              <a:rPr lang="en-US" smtClean="0"/>
              <a:t>12/13/2016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A8F30-207F-AA44-8A29-64FD03A6FA7A}"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988CC6-6A67-2C41-8B90-9BA5B1B57F2B}" type="datetimeFigureOut">
              <a:rPr lang="en-US" smtClean="0"/>
              <a:t>12/13/2016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A8F30-207F-AA44-8A29-64FD03A6FA7A}"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88CC6-6A67-2C41-8B90-9BA5B1B57F2B}" type="datetimeFigureOut">
              <a:rPr lang="en-US" smtClean="0"/>
              <a:t>12/13/2016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A8F30-207F-AA44-8A29-64FD03A6FA7A}"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988CC6-6A67-2C41-8B90-9BA5B1B57F2B}"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A8F30-207F-AA44-8A29-64FD03A6FA7A}"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9988CC6-6A67-2C41-8B90-9BA5B1B57F2B}" type="datetimeFigureOut">
              <a:rPr lang="en-US" smtClean="0"/>
              <a:t>12/13/2016</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DF6A8F30-207F-AA44-8A29-64FD03A6FA7A}"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9988CC6-6A67-2C41-8B90-9BA5B1B57F2B}" type="datetimeFigureOut">
              <a:rPr lang="en-US" smtClean="0"/>
              <a:t>12/13/2016</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F6A8F30-207F-AA44-8A29-64FD03A6FA7A}"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7590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477" y="970846"/>
            <a:ext cx="10363200" cy="4933244"/>
          </a:xfrm>
          <a:solidFill>
            <a:schemeClr val="tx1">
              <a:lumMod val="85000"/>
              <a:lumOff val="15000"/>
            </a:schemeClr>
          </a:solidFill>
          <a:ln w="127000">
            <a:solidFill>
              <a:schemeClr val="bg1"/>
            </a:solidFill>
          </a:ln>
        </p:spPr>
        <p:txBody>
          <a:bodyP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7200" dirty="0" smtClean="0">
              <a:solidFill>
                <a:srgbClr val="FFC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7200" dirty="0" smtClean="0">
                <a:solidFill>
                  <a:srgbClr val="FFC000"/>
                </a:solidFill>
              </a:rPr>
              <a:t>Agriscience Fair</a:t>
            </a:r>
          </a:p>
          <a:p>
            <a:pPr marL="0" marR="0" lvl="0" indent="0" algn="ctr" defTabSz="914400" eaLnBrk="1" fontAlgn="auto" latinLnBrk="0" hangingPunct="1">
              <a:lnSpc>
                <a:spcPct val="100000"/>
              </a:lnSpc>
              <a:spcBef>
                <a:spcPts val="0"/>
              </a:spcBef>
              <a:spcAft>
                <a:spcPts val="0"/>
              </a:spcAft>
              <a:buClrTx/>
              <a:buSzTx/>
              <a:buFontTx/>
              <a:buNone/>
              <a:tabLst/>
              <a:defRPr/>
            </a:pPr>
            <a:r>
              <a:rPr lang="en-US" sz="7200" dirty="0" smtClean="0">
                <a:solidFill>
                  <a:srgbClr val="FFC000"/>
                </a:solidFill>
              </a:rPr>
              <a:t>2017- 2021</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600" dirty="0" smtClean="0">
              <a:solidFill>
                <a:srgbClr val="FFC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600" dirty="0" smtClean="0">
                <a:solidFill>
                  <a:srgbClr val="FFC000"/>
                </a:solidFill>
              </a:rPr>
              <a:t>Brett Scott – Shawnee</a:t>
            </a:r>
          </a:p>
          <a:p>
            <a:pPr marL="0" marR="0" lvl="0" indent="0" algn="ctr" defTabSz="914400" eaLnBrk="1" fontAlgn="auto" latinLnBrk="0" hangingPunct="1">
              <a:lnSpc>
                <a:spcPct val="100000"/>
              </a:lnSpc>
              <a:spcBef>
                <a:spcPts val="0"/>
              </a:spcBef>
              <a:spcAft>
                <a:spcPts val="0"/>
              </a:spcAft>
              <a:buClrTx/>
              <a:buSzTx/>
              <a:buFontTx/>
              <a:buNone/>
              <a:tabLst/>
              <a:defRPr/>
            </a:pPr>
            <a:r>
              <a:rPr lang="en-US" sz="3600" dirty="0" smtClean="0">
                <a:solidFill>
                  <a:srgbClr val="FFC000"/>
                </a:solidFill>
              </a:rPr>
              <a:t>Jeremy Schmidt - Edmond</a:t>
            </a:r>
            <a:endParaRPr lang="en-US" sz="3600" dirty="0">
              <a:solidFill>
                <a:srgbClr val="FFC000"/>
              </a:solidFill>
            </a:endParaRPr>
          </a:p>
        </p:txBody>
      </p:sp>
    </p:spTree>
    <p:extLst>
      <p:ext uri="{BB962C8B-B14F-4D97-AF65-F5344CB8AC3E}">
        <p14:creationId xmlns:p14="http://schemas.microsoft.com/office/powerpoint/2010/main" val="18166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228782"/>
            <a:ext cx="9603275" cy="1049235"/>
          </a:xfrm>
        </p:spPr>
        <p:txBody>
          <a:bodyPr>
            <a:normAutofit/>
          </a:bodyPr>
          <a:lstStyle/>
          <a:p>
            <a:pPr algn="ctr"/>
            <a:r>
              <a:rPr lang="en-US" sz="4400" b="1" dirty="0" smtClean="0"/>
              <a:t>2017 Agriscience Categories</a:t>
            </a:r>
            <a:endParaRPr lang="en-US" sz="4400" b="1" dirty="0"/>
          </a:p>
        </p:txBody>
      </p:sp>
      <p:sp>
        <p:nvSpPr>
          <p:cNvPr id="3" name="Content Placeholder 2"/>
          <p:cNvSpPr>
            <a:spLocks noGrp="1"/>
          </p:cNvSpPr>
          <p:nvPr>
            <p:ph idx="1"/>
          </p:nvPr>
        </p:nvSpPr>
        <p:spPr>
          <a:xfrm>
            <a:off x="888852" y="970846"/>
            <a:ext cx="10363200" cy="4933244"/>
          </a:xfrm>
          <a:solidFill>
            <a:schemeClr val="tx1">
              <a:lumMod val="85000"/>
              <a:lumOff val="15000"/>
            </a:schemeClr>
          </a:solidFill>
          <a:ln w="127000">
            <a:solidFill>
              <a:schemeClr val="bg1"/>
            </a:solidFill>
          </a:ln>
        </p:spPr>
        <p:txBody>
          <a:bodyPr>
            <a:normAutofit/>
          </a:bodyPr>
          <a:lstStyle/>
          <a:p>
            <a:pPr>
              <a:buClr>
                <a:srgbClr val="FFC000"/>
              </a:buClr>
            </a:pPr>
            <a:r>
              <a:rPr lang="en-US" sz="3600" dirty="0" smtClean="0">
                <a:solidFill>
                  <a:schemeClr val="bg1"/>
                </a:solidFill>
              </a:rPr>
              <a:t>Animal Systems</a:t>
            </a:r>
          </a:p>
          <a:p>
            <a:pPr>
              <a:buClr>
                <a:srgbClr val="FFC000"/>
              </a:buClr>
            </a:pPr>
            <a:r>
              <a:rPr lang="en-US" sz="3600" dirty="0" smtClean="0">
                <a:solidFill>
                  <a:schemeClr val="bg1"/>
                </a:solidFill>
              </a:rPr>
              <a:t>Environmental Services/Natural Resource Systems*</a:t>
            </a:r>
          </a:p>
          <a:p>
            <a:pPr>
              <a:buClr>
                <a:srgbClr val="FFC000"/>
              </a:buClr>
            </a:pPr>
            <a:r>
              <a:rPr lang="en-US" sz="3600" dirty="0" smtClean="0">
                <a:solidFill>
                  <a:schemeClr val="bg1"/>
                </a:solidFill>
              </a:rPr>
              <a:t>Food Products and Processing Systems</a:t>
            </a:r>
          </a:p>
          <a:p>
            <a:pPr>
              <a:buClr>
                <a:srgbClr val="FFC000"/>
              </a:buClr>
            </a:pPr>
            <a:r>
              <a:rPr lang="en-US" sz="3600" dirty="0" smtClean="0">
                <a:solidFill>
                  <a:schemeClr val="bg1"/>
                </a:solidFill>
              </a:rPr>
              <a:t>Plant Systems</a:t>
            </a:r>
          </a:p>
          <a:p>
            <a:pPr>
              <a:buClr>
                <a:srgbClr val="FFC000"/>
              </a:buClr>
            </a:pPr>
            <a:r>
              <a:rPr lang="en-US" sz="3600" dirty="0" smtClean="0">
                <a:solidFill>
                  <a:schemeClr val="bg1"/>
                </a:solidFill>
              </a:rPr>
              <a:t>Power, Structural and Technical Systems</a:t>
            </a:r>
          </a:p>
          <a:p>
            <a:pPr>
              <a:buClr>
                <a:srgbClr val="FFC000"/>
              </a:buClr>
            </a:pPr>
            <a:r>
              <a:rPr lang="en-US" sz="3600" dirty="0" smtClean="0">
                <a:solidFill>
                  <a:schemeClr val="bg1"/>
                </a:solidFill>
              </a:rPr>
              <a:t>Social Science</a:t>
            </a:r>
            <a:endParaRPr lang="en-US" sz="3600" dirty="0">
              <a:solidFill>
                <a:schemeClr val="bg1"/>
              </a:solidFill>
            </a:endParaRPr>
          </a:p>
        </p:txBody>
      </p:sp>
    </p:spTree>
    <p:extLst>
      <p:ext uri="{BB962C8B-B14F-4D97-AF65-F5344CB8AC3E}">
        <p14:creationId xmlns:p14="http://schemas.microsoft.com/office/powerpoint/2010/main" val="589202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381" y="228782"/>
            <a:ext cx="11559941" cy="1049235"/>
          </a:xfrm>
        </p:spPr>
        <p:txBody>
          <a:bodyPr>
            <a:normAutofit fontScale="90000"/>
          </a:bodyPr>
          <a:lstStyle/>
          <a:p>
            <a:pPr algn="ctr"/>
            <a:r>
              <a:rPr lang="en-US" sz="4400" b="1" dirty="0" smtClean="0"/>
              <a:t>2017 Agriscience </a:t>
            </a:r>
            <a:r>
              <a:rPr lang="en-US" sz="4400" b="1" smtClean="0"/>
              <a:t>division descriptions</a:t>
            </a:r>
            <a:endParaRPr lang="en-US" sz="4400" b="1" dirty="0"/>
          </a:p>
        </p:txBody>
      </p:sp>
      <p:sp>
        <p:nvSpPr>
          <p:cNvPr id="3" name="Content Placeholder 2"/>
          <p:cNvSpPr>
            <a:spLocks noGrp="1"/>
          </p:cNvSpPr>
          <p:nvPr>
            <p:ph idx="1"/>
          </p:nvPr>
        </p:nvSpPr>
        <p:spPr>
          <a:xfrm>
            <a:off x="888852" y="1540042"/>
            <a:ext cx="10363200" cy="4364048"/>
          </a:xfrm>
          <a:solidFill>
            <a:schemeClr val="tx1">
              <a:lumMod val="85000"/>
              <a:lumOff val="15000"/>
            </a:schemeClr>
          </a:solidFill>
          <a:ln w="127000">
            <a:solidFill>
              <a:schemeClr val="bg1"/>
            </a:solidFill>
          </a:ln>
        </p:spPr>
        <p:txBody>
          <a:bodyPr>
            <a:normAutofit/>
          </a:bodyPr>
          <a:lstStyle/>
          <a:p>
            <a:pPr>
              <a:buClr>
                <a:srgbClr val="FFC000"/>
              </a:buClr>
            </a:pPr>
            <a:r>
              <a:rPr lang="en-US" sz="3600" dirty="0" smtClean="0">
                <a:solidFill>
                  <a:schemeClr val="bg1"/>
                </a:solidFill>
              </a:rPr>
              <a:t>Animal Systems</a:t>
            </a:r>
          </a:p>
          <a:p>
            <a:pPr lvl="1">
              <a:buClr>
                <a:schemeClr val="bg1"/>
              </a:buClr>
            </a:pPr>
            <a:r>
              <a:rPr lang="en-US" sz="3400" dirty="0">
                <a:solidFill>
                  <a:srgbClr val="FFC000"/>
                </a:solidFill>
              </a:rPr>
              <a:t>The study of animal systems, including life processes, health, nutrition, genetics, management and processing, through the study of small animals, aquaculture, livestock, dairy, horses and/or poultry.</a:t>
            </a:r>
            <a:endParaRPr lang="en-US" sz="3400" dirty="0" smtClean="0">
              <a:solidFill>
                <a:srgbClr val="FFC000"/>
              </a:solidFill>
            </a:endParaRPr>
          </a:p>
        </p:txBody>
      </p:sp>
    </p:spTree>
    <p:extLst>
      <p:ext uri="{BB962C8B-B14F-4D97-AF65-F5344CB8AC3E}">
        <p14:creationId xmlns:p14="http://schemas.microsoft.com/office/powerpoint/2010/main" val="1959429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381" y="228782"/>
            <a:ext cx="11559941" cy="1049235"/>
          </a:xfrm>
        </p:spPr>
        <p:txBody>
          <a:bodyPr>
            <a:normAutofit fontScale="90000"/>
          </a:bodyPr>
          <a:lstStyle/>
          <a:p>
            <a:pPr algn="ctr"/>
            <a:r>
              <a:rPr lang="en-US" sz="4400" b="1" dirty="0" smtClean="0"/>
              <a:t>2017 Agriscience division descriptions</a:t>
            </a:r>
            <a:endParaRPr lang="en-US" sz="4400" b="1" dirty="0"/>
          </a:p>
        </p:txBody>
      </p:sp>
      <p:sp>
        <p:nvSpPr>
          <p:cNvPr id="3" name="Content Placeholder 2"/>
          <p:cNvSpPr>
            <a:spLocks noGrp="1"/>
          </p:cNvSpPr>
          <p:nvPr>
            <p:ph idx="1"/>
          </p:nvPr>
        </p:nvSpPr>
        <p:spPr>
          <a:xfrm>
            <a:off x="888852" y="1540042"/>
            <a:ext cx="10363200" cy="4364048"/>
          </a:xfrm>
          <a:solidFill>
            <a:schemeClr val="tx1">
              <a:lumMod val="85000"/>
              <a:lumOff val="15000"/>
            </a:schemeClr>
          </a:solidFill>
          <a:ln w="127000">
            <a:solidFill>
              <a:schemeClr val="bg1"/>
            </a:solidFill>
          </a:ln>
        </p:spPr>
        <p:txBody>
          <a:bodyPr>
            <a:normAutofit fontScale="92500" lnSpcReduction="10000"/>
          </a:bodyPr>
          <a:lstStyle/>
          <a:p>
            <a:pPr>
              <a:buClr>
                <a:srgbClr val="FFC000"/>
              </a:buClr>
            </a:pPr>
            <a:r>
              <a:rPr lang="en-US" sz="3600" dirty="0" smtClean="0">
                <a:solidFill>
                  <a:schemeClr val="bg1"/>
                </a:solidFill>
              </a:rPr>
              <a:t>Animal Systems - Examples</a:t>
            </a:r>
          </a:p>
          <a:p>
            <a:pPr lvl="1">
              <a:buClr>
                <a:schemeClr val="bg1"/>
              </a:buClr>
            </a:pPr>
            <a:r>
              <a:rPr lang="en-US" sz="3400" dirty="0">
                <a:solidFill>
                  <a:srgbClr val="FFC000"/>
                </a:solidFill>
              </a:rPr>
              <a:t>Compare nutrient levels on animal growth </a:t>
            </a:r>
            <a:endParaRPr lang="en-US" sz="3400" dirty="0" smtClean="0">
              <a:solidFill>
                <a:srgbClr val="FFC000"/>
              </a:solidFill>
            </a:endParaRPr>
          </a:p>
          <a:p>
            <a:pPr lvl="1">
              <a:buClr>
                <a:srgbClr val="FFC000"/>
              </a:buClr>
            </a:pPr>
            <a:r>
              <a:rPr lang="en-US" sz="3400" dirty="0" smtClean="0">
                <a:solidFill>
                  <a:schemeClr val="bg1"/>
                </a:solidFill>
              </a:rPr>
              <a:t>Research </a:t>
            </a:r>
            <a:r>
              <a:rPr lang="en-US" sz="3400" dirty="0">
                <a:solidFill>
                  <a:schemeClr val="bg1"/>
                </a:solidFill>
              </a:rPr>
              <a:t>new disease control mechanisms </a:t>
            </a:r>
          </a:p>
          <a:p>
            <a:pPr lvl="1">
              <a:buClr>
                <a:schemeClr val="bg1"/>
              </a:buClr>
            </a:pPr>
            <a:r>
              <a:rPr lang="en-US" sz="3400" dirty="0" smtClean="0">
                <a:solidFill>
                  <a:srgbClr val="FFC000"/>
                </a:solidFill>
              </a:rPr>
              <a:t>Effects </a:t>
            </a:r>
            <a:r>
              <a:rPr lang="en-US" sz="3400" dirty="0">
                <a:solidFill>
                  <a:srgbClr val="FFC000"/>
                </a:solidFill>
              </a:rPr>
              <a:t>of estrous synchronization on ovulation </a:t>
            </a:r>
          </a:p>
          <a:p>
            <a:pPr lvl="1">
              <a:buClr>
                <a:srgbClr val="FFC000"/>
              </a:buClr>
            </a:pPr>
            <a:r>
              <a:rPr lang="en-US" sz="3400" dirty="0" smtClean="0">
                <a:solidFill>
                  <a:schemeClr val="bg1"/>
                </a:solidFill>
              </a:rPr>
              <a:t>Compare </a:t>
            </a:r>
            <a:r>
              <a:rPr lang="en-US" sz="3400" dirty="0">
                <a:solidFill>
                  <a:schemeClr val="bg1"/>
                </a:solidFill>
              </a:rPr>
              <a:t>effects of thawing temperatures on livestock semen </a:t>
            </a:r>
          </a:p>
          <a:p>
            <a:pPr lvl="1">
              <a:buClr>
                <a:schemeClr val="bg1"/>
              </a:buClr>
            </a:pPr>
            <a:r>
              <a:rPr lang="en-US" sz="3400" dirty="0" smtClean="0">
                <a:solidFill>
                  <a:srgbClr val="FFC000"/>
                </a:solidFill>
              </a:rPr>
              <a:t>Effects </a:t>
            </a:r>
            <a:r>
              <a:rPr lang="en-US" sz="3400" dirty="0">
                <a:solidFill>
                  <a:srgbClr val="FFC000"/>
                </a:solidFill>
              </a:rPr>
              <a:t>of growth hormone on meat/milk production</a:t>
            </a:r>
            <a:endParaRPr lang="en-US" sz="3400" dirty="0" smtClean="0">
              <a:solidFill>
                <a:srgbClr val="FFC000"/>
              </a:solidFill>
            </a:endParaRPr>
          </a:p>
        </p:txBody>
      </p:sp>
    </p:spTree>
    <p:extLst>
      <p:ext uri="{BB962C8B-B14F-4D97-AF65-F5344CB8AC3E}">
        <p14:creationId xmlns:p14="http://schemas.microsoft.com/office/powerpoint/2010/main" val="1824238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381" y="228782"/>
            <a:ext cx="11559941" cy="1049235"/>
          </a:xfrm>
        </p:spPr>
        <p:txBody>
          <a:bodyPr>
            <a:normAutofit fontScale="90000"/>
          </a:bodyPr>
          <a:lstStyle/>
          <a:p>
            <a:pPr algn="ctr"/>
            <a:r>
              <a:rPr lang="en-US" sz="4400" b="1" dirty="0" smtClean="0"/>
              <a:t>2017 Agriscience </a:t>
            </a:r>
            <a:r>
              <a:rPr lang="en-US" sz="4400" b="1" smtClean="0"/>
              <a:t>division descriptions</a:t>
            </a:r>
            <a:endParaRPr lang="en-US" sz="4400" b="1" dirty="0"/>
          </a:p>
        </p:txBody>
      </p:sp>
      <p:sp>
        <p:nvSpPr>
          <p:cNvPr id="3" name="Content Placeholder 2"/>
          <p:cNvSpPr>
            <a:spLocks noGrp="1"/>
          </p:cNvSpPr>
          <p:nvPr>
            <p:ph idx="1"/>
          </p:nvPr>
        </p:nvSpPr>
        <p:spPr>
          <a:xfrm>
            <a:off x="888852" y="1540042"/>
            <a:ext cx="10363200" cy="4364048"/>
          </a:xfrm>
          <a:solidFill>
            <a:schemeClr val="tx1">
              <a:lumMod val="85000"/>
              <a:lumOff val="15000"/>
            </a:schemeClr>
          </a:solidFill>
          <a:ln w="127000">
            <a:solidFill>
              <a:schemeClr val="bg1"/>
            </a:solidFill>
          </a:ln>
        </p:spPr>
        <p:txBody>
          <a:bodyPr>
            <a:normAutofit fontScale="77500" lnSpcReduction="20000"/>
          </a:bodyPr>
          <a:lstStyle/>
          <a:p>
            <a:pPr>
              <a:buClr>
                <a:srgbClr val="FFC000"/>
              </a:buClr>
            </a:pPr>
            <a:r>
              <a:rPr lang="en-US" sz="3600" dirty="0" smtClean="0">
                <a:solidFill>
                  <a:schemeClr val="bg1"/>
                </a:solidFill>
              </a:rPr>
              <a:t>Environmental Services/Natural Resource Systems</a:t>
            </a:r>
          </a:p>
          <a:p>
            <a:pPr lvl="1">
              <a:buClr>
                <a:schemeClr val="bg1"/>
              </a:buClr>
            </a:pPr>
            <a:r>
              <a:rPr lang="en-US" sz="3600" dirty="0">
                <a:solidFill>
                  <a:srgbClr val="FFC000"/>
                </a:solidFill>
              </a:rPr>
              <a:t>Environmental Service Systems: </a:t>
            </a:r>
            <a:endParaRPr lang="en-US" sz="3600" dirty="0" smtClean="0">
              <a:solidFill>
                <a:srgbClr val="FFC000"/>
              </a:solidFill>
            </a:endParaRPr>
          </a:p>
          <a:p>
            <a:pPr lvl="2">
              <a:buClr>
                <a:srgbClr val="FFC000"/>
              </a:buClr>
            </a:pPr>
            <a:r>
              <a:rPr lang="en-US" sz="3400" dirty="0" smtClean="0">
                <a:solidFill>
                  <a:schemeClr val="bg1"/>
                </a:solidFill>
              </a:rPr>
              <a:t>The </a:t>
            </a:r>
            <a:r>
              <a:rPr lang="en-US" sz="3400" dirty="0">
                <a:solidFill>
                  <a:schemeClr val="bg1"/>
                </a:solidFill>
              </a:rPr>
              <a:t>study of systems, instruments and technology used to monitor and minimize the impact of human activity on environmental systems. </a:t>
            </a:r>
            <a:endParaRPr lang="en-US" sz="3400" dirty="0" smtClean="0">
              <a:solidFill>
                <a:schemeClr val="bg1"/>
              </a:solidFill>
            </a:endParaRPr>
          </a:p>
          <a:p>
            <a:pPr lvl="1">
              <a:buClr>
                <a:schemeClr val="bg1"/>
              </a:buClr>
            </a:pPr>
            <a:r>
              <a:rPr lang="en-US" sz="3600" dirty="0" smtClean="0">
                <a:solidFill>
                  <a:srgbClr val="FFC000"/>
                </a:solidFill>
              </a:rPr>
              <a:t>Natural </a:t>
            </a:r>
            <a:r>
              <a:rPr lang="en-US" sz="3600" dirty="0">
                <a:solidFill>
                  <a:srgbClr val="FFC000"/>
                </a:solidFill>
              </a:rPr>
              <a:t>Resource Systems: </a:t>
            </a:r>
            <a:endParaRPr lang="en-US" sz="3600" dirty="0" smtClean="0">
              <a:solidFill>
                <a:srgbClr val="FFC000"/>
              </a:solidFill>
            </a:endParaRPr>
          </a:p>
          <a:p>
            <a:pPr lvl="2">
              <a:buClr>
                <a:srgbClr val="FFC000"/>
              </a:buClr>
            </a:pPr>
            <a:r>
              <a:rPr lang="en-US" sz="3400" dirty="0" smtClean="0">
                <a:solidFill>
                  <a:schemeClr val="bg1"/>
                </a:solidFill>
              </a:rPr>
              <a:t>The </a:t>
            </a:r>
            <a:r>
              <a:rPr lang="en-US" sz="3400" dirty="0">
                <a:solidFill>
                  <a:schemeClr val="bg1"/>
                </a:solidFill>
              </a:rPr>
              <a:t>study of the management, protection, enhancement and improvement of soil, water, wildlife, forests and air as natural resources. </a:t>
            </a:r>
            <a:endParaRPr lang="en-US" sz="3200" dirty="0" smtClean="0">
              <a:solidFill>
                <a:schemeClr val="bg1"/>
              </a:solidFill>
            </a:endParaRPr>
          </a:p>
        </p:txBody>
      </p:sp>
    </p:spTree>
    <p:extLst>
      <p:ext uri="{BB962C8B-B14F-4D97-AF65-F5344CB8AC3E}">
        <p14:creationId xmlns:p14="http://schemas.microsoft.com/office/powerpoint/2010/main" val="2112440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381" y="228782"/>
            <a:ext cx="11559941" cy="1049235"/>
          </a:xfrm>
        </p:spPr>
        <p:txBody>
          <a:bodyPr>
            <a:normAutofit fontScale="90000"/>
          </a:bodyPr>
          <a:lstStyle/>
          <a:p>
            <a:pPr algn="ctr"/>
            <a:r>
              <a:rPr lang="en-US" sz="4400" b="1" dirty="0" smtClean="0"/>
              <a:t>2017 Agriscience division descriptions</a:t>
            </a:r>
            <a:endParaRPr lang="en-US" sz="4400" b="1" dirty="0"/>
          </a:p>
        </p:txBody>
      </p:sp>
      <p:sp>
        <p:nvSpPr>
          <p:cNvPr id="3" name="Content Placeholder 2"/>
          <p:cNvSpPr>
            <a:spLocks noGrp="1"/>
          </p:cNvSpPr>
          <p:nvPr>
            <p:ph idx="1"/>
          </p:nvPr>
        </p:nvSpPr>
        <p:spPr>
          <a:xfrm>
            <a:off x="539015" y="1540042"/>
            <a:ext cx="10741793" cy="4364048"/>
          </a:xfrm>
          <a:solidFill>
            <a:schemeClr val="tx1">
              <a:lumMod val="85000"/>
              <a:lumOff val="15000"/>
            </a:schemeClr>
          </a:solidFill>
          <a:ln w="127000">
            <a:solidFill>
              <a:schemeClr val="bg1"/>
            </a:solidFill>
          </a:ln>
        </p:spPr>
        <p:txBody>
          <a:bodyPr>
            <a:normAutofit/>
          </a:bodyPr>
          <a:lstStyle/>
          <a:p>
            <a:pPr>
              <a:buClr>
                <a:srgbClr val="FFC000"/>
              </a:buClr>
            </a:pPr>
            <a:r>
              <a:rPr lang="en-US" sz="3600" dirty="0">
                <a:solidFill>
                  <a:schemeClr val="bg1"/>
                </a:solidFill>
              </a:rPr>
              <a:t>Environmental Services/Natural Resource </a:t>
            </a:r>
            <a:r>
              <a:rPr lang="en-US" sz="3600" dirty="0" smtClean="0">
                <a:solidFill>
                  <a:schemeClr val="bg1"/>
                </a:solidFill>
              </a:rPr>
              <a:t>Systems</a:t>
            </a:r>
          </a:p>
          <a:p>
            <a:pPr marL="457200" lvl="1" indent="0">
              <a:buClr>
                <a:srgbClr val="FFC000"/>
              </a:buClr>
              <a:buNone/>
            </a:pPr>
            <a:r>
              <a:rPr lang="en-US" sz="3400" dirty="0" smtClean="0">
                <a:solidFill>
                  <a:schemeClr val="bg1"/>
                </a:solidFill>
              </a:rPr>
              <a:t>Examples</a:t>
            </a:r>
          </a:p>
          <a:p>
            <a:pPr lvl="1">
              <a:buClr>
                <a:schemeClr val="bg1"/>
              </a:buClr>
            </a:pPr>
            <a:r>
              <a:rPr lang="en-US" sz="3400" dirty="0" smtClean="0">
                <a:solidFill>
                  <a:srgbClr val="FFC000"/>
                </a:solidFill>
              </a:rPr>
              <a:t>Effect </a:t>
            </a:r>
            <a:r>
              <a:rPr lang="en-US" sz="3400" dirty="0">
                <a:solidFill>
                  <a:srgbClr val="FFC000"/>
                </a:solidFill>
              </a:rPr>
              <a:t>of agricultural chemicals on water </a:t>
            </a:r>
            <a:r>
              <a:rPr lang="en-US" sz="3400" dirty="0" smtClean="0">
                <a:solidFill>
                  <a:srgbClr val="FFC000"/>
                </a:solidFill>
              </a:rPr>
              <a:t>quality</a:t>
            </a:r>
          </a:p>
          <a:p>
            <a:pPr lvl="1">
              <a:buClr>
                <a:srgbClr val="FFC000"/>
              </a:buClr>
            </a:pPr>
            <a:r>
              <a:rPr lang="en-US" sz="3400" dirty="0" smtClean="0">
                <a:solidFill>
                  <a:schemeClr val="bg1"/>
                </a:solidFill>
              </a:rPr>
              <a:t>Effects </a:t>
            </a:r>
            <a:r>
              <a:rPr lang="en-US" sz="3400" dirty="0">
                <a:solidFill>
                  <a:schemeClr val="bg1"/>
                </a:solidFill>
              </a:rPr>
              <a:t>of cropping practices on wildlife populations </a:t>
            </a:r>
            <a:endParaRPr lang="en-US" sz="3400" dirty="0" smtClean="0">
              <a:solidFill>
                <a:schemeClr val="bg1"/>
              </a:solidFill>
            </a:endParaRPr>
          </a:p>
          <a:p>
            <a:pPr lvl="1">
              <a:buClr>
                <a:schemeClr val="bg1"/>
              </a:buClr>
            </a:pPr>
            <a:r>
              <a:rPr lang="en-US" sz="3400" dirty="0" smtClean="0">
                <a:solidFill>
                  <a:srgbClr val="FFC000"/>
                </a:solidFill>
              </a:rPr>
              <a:t>Compare </a:t>
            </a:r>
            <a:r>
              <a:rPr lang="en-US" sz="3400" dirty="0">
                <a:solidFill>
                  <a:srgbClr val="FFC000"/>
                </a:solidFill>
              </a:rPr>
              <a:t>water movements through different soil </a:t>
            </a:r>
            <a:r>
              <a:rPr lang="en-US" sz="3400" dirty="0" smtClean="0">
                <a:solidFill>
                  <a:srgbClr val="FFC000"/>
                </a:solidFill>
              </a:rPr>
              <a:t>types</a:t>
            </a:r>
          </a:p>
        </p:txBody>
      </p:sp>
    </p:spTree>
    <p:extLst>
      <p:ext uri="{BB962C8B-B14F-4D97-AF65-F5344CB8AC3E}">
        <p14:creationId xmlns:p14="http://schemas.microsoft.com/office/powerpoint/2010/main" val="557461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381" y="228782"/>
            <a:ext cx="11559941" cy="1049235"/>
          </a:xfrm>
        </p:spPr>
        <p:txBody>
          <a:bodyPr>
            <a:normAutofit fontScale="90000"/>
          </a:bodyPr>
          <a:lstStyle/>
          <a:p>
            <a:pPr algn="ctr"/>
            <a:r>
              <a:rPr lang="en-US" sz="4400" b="1" dirty="0" smtClean="0"/>
              <a:t>2017 Agriscience </a:t>
            </a:r>
            <a:r>
              <a:rPr lang="en-US" sz="4400" b="1" smtClean="0"/>
              <a:t>division descriptions</a:t>
            </a:r>
            <a:endParaRPr lang="en-US" sz="4400" b="1" dirty="0"/>
          </a:p>
        </p:txBody>
      </p:sp>
      <p:sp>
        <p:nvSpPr>
          <p:cNvPr id="3" name="Content Placeholder 2"/>
          <p:cNvSpPr>
            <a:spLocks noGrp="1"/>
          </p:cNvSpPr>
          <p:nvPr>
            <p:ph idx="1"/>
          </p:nvPr>
        </p:nvSpPr>
        <p:spPr>
          <a:xfrm>
            <a:off x="888852" y="1540042"/>
            <a:ext cx="10363200" cy="4364048"/>
          </a:xfrm>
          <a:solidFill>
            <a:schemeClr val="tx1">
              <a:lumMod val="85000"/>
              <a:lumOff val="15000"/>
            </a:schemeClr>
          </a:solidFill>
          <a:ln w="127000">
            <a:solidFill>
              <a:schemeClr val="bg1"/>
            </a:solidFill>
          </a:ln>
        </p:spPr>
        <p:txBody>
          <a:bodyPr>
            <a:normAutofit/>
          </a:bodyPr>
          <a:lstStyle/>
          <a:p>
            <a:pPr>
              <a:buClr>
                <a:srgbClr val="FFC000"/>
              </a:buClr>
            </a:pPr>
            <a:r>
              <a:rPr lang="en-US" sz="3600" dirty="0" smtClean="0">
                <a:solidFill>
                  <a:schemeClr val="bg1"/>
                </a:solidFill>
              </a:rPr>
              <a:t>Food Products and Processing Systems</a:t>
            </a:r>
          </a:p>
          <a:p>
            <a:pPr lvl="1">
              <a:buClr>
                <a:schemeClr val="bg1"/>
              </a:buClr>
            </a:pPr>
            <a:r>
              <a:rPr lang="en-US" sz="3600" dirty="0">
                <a:solidFill>
                  <a:srgbClr val="FFC000"/>
                </a:solidFill>
              </a:rPr>
              <a:t>The study of product development, quality assurance, food safety, production, regulation and compliance and food service within the food science </a:t>
            </a:r>
            <a:r>
              <a:rPr lang="en-US" sz="3600" dirty="0" smtClean="0">
                <a:solidFill>
                  <a:srgbClr val="FFC000"/>
                </a:solidFill>
              </a:rPr>
              <a:t>industry.</a:t>
            </a:r>
            <a:endParaRPr lang="en-US" sz="3400" dirty="0" smtClean="0">
              <a:solidFill>
                <a:srgbClr val="FFC000"/>
              </a:solidFill>
            </a:endParaRPr>
          </a:p>
        </p:txBody>
      </p:sp>
    </p:spTree>
    <p:extLst>
      <p:ext uri="{BB962C8B-B14F-4D97-AF65-F5344CB8AC3E}">
        <p14:creationId xmlns:p14="http://schemas.microsoft.com/office/powerpoint/2010/main" val="285743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381" y="228782"/>
            <a:ext cx="11559941" cy="1049235"/>
          </a:xfrm>
        </p:spPr>
        <p:txBody>
          <a:bodyPr>
            <a:normAutofit fontScale="90000"/>
          </a:bodyPr>
          <a:lstStyle/>
          <a:p>
            <a:pPr algn="ctr"/>
            <a:r>
              <a:rPr lang="en-US" sz="4400" b="1" dirty="0" smtClean="0"/>
              <a:t>2017 Agriscience division descriptions</a:t>
            </a:r>
            <a:endParaRPr lang="en-US" sz="4400" b="1" dirty="0"/>
          </a:p>
        </p:txBody>
      </p:sp>
      <p:sp>
        <p:nvSpPr>
          <p:cNvPr id="3" name="Content Placeholder 2"/>
          <p:cNvSpPr>
            <a:spLocks noGrp="1"/>
          </p:cNvSpPr>
          <p:nvPr>
            <p:ph idx="1"/>
          </p:nvPr>
        </p:nvSpPr>
        <p:spPr>
          <a:xfrm>
            <a:off x="539015" y="1540042"/>
            <a:ext cx="10741793" cy="4364048"/>
          </a:xfrm>
          <a:solidFill>
            <a:schemeClr val="tx1">
              <a:lumMod val="85000"/>
              <a:lumOff val="15000"/>
            </a:schemeClr>
          </a:solidFill>
          <a:ln w="127000">
            <a:solidFill>
              <a:schemeClr val="bg1"/>
            </a:solidFill>
          </a:ln>
        </p:spPr>
        <p:txBody>
          <a:bodyPr>
            <a:normAutofit fontScale="85000" lnSpcReduction="20000"/>
          </a:bodyPr>
          <a:lstStyle/>
          <a:p>
            <a:pPr>
              <a:buClr>
                <a:srgbClr val="FFC000"/>
              </a:buClr>
            </a:pPr>
            <a:r>
              <a:rPr lang="en-US" sz="3600" dirty="0">
                <a:solidFill>
                  <a:schemeClr val="bg1"/>
                </a:solidFill>
              </a:rPr>
              <a:t>Food Products and Processing Systems</a:t>
            </a:r>
          </a:p>
          <a:p>
            <a:pPr marL="457200" lvl="1" indent="0">
              <a:buClr>
                <a:srgbClr val="FFC000"/>
              </a:buClr>
              <a:buNone/>
            </a:pPr>
            <a:r>
              <a:rPr lang="en-US" sz="3400" dirty="0" smtClean="0">
                <a:solidFill>
                  <a:schemeClr val="bg1"/>
                </a:solidFill>
              </a:rPr>
              <a:t>Examples</a:t>
            </a:r>
          </a:p>
          <a:p>
            <a:pPr lvl="1">
              <a:buClr>
                <a:schemeClr val="bg1"/>
              </a:buClr>
            </a:pPr>
            <a:r>
              <a:rPr lang="en-US" sz="3600" dirty="0">
                <a:solidFill>
                  <a:srgbClr val="FFC000"/>
                </a:solidFill>
              </a:rPr>
              <a:t>Effects of packaging techniques on food spoilage rates</a:t>
            </a:r>
            <a:r>
              <a:rPr lang="en-US" sz="3600" dirty="0">
                <a:solidFill>
                  <a:schemeClr val="bg1"/>
                </a:solidFill>
              </a:rPr>
              <a:t> </a:t>
            </a:r>
            <a:endParaRPr lang="en-US" sz="3600" dirty="0" smtClean="0">
              <a:solidFill>
                <a:schemeClr val="bg1"/>
              </a:solidFill>
            </a:endParaRPr>
          </a:p>
          <a:p>
            <a:pPr lvl="1">
              <a:buClr>
                <a:srgbClr val="FFC000"/>
              </a:buClr>
            </a:pPr>
            <a:r>
              <a:rPr lang="en-US" sz="3600" dirty="0" smtClean="0">
                <a:solidFill>
                  <a:schemeClr val="bg1"/>
                </a:solidFill>
              </a:rPr>
              <a:t>Resistance </a:t>
            </a:r>
            <a:r>
              <a:rPr lang="en-US" sz="3600" dirty="0">
                <a:solidFill>
                  <a:schemeClr val="bg1"/>
                </a:solidFill>
              </a:rPr>
              <a:t>of organic fruits to common </a:t>
            </a:r>
            <a:r>
              <a:rPr lang="en-US" sz="3600" dirty="0" smtClean="0">
                <a:solidFill>
                  <a:schemeClr val="bg1"/>
                </a:solidFill>
              </a:rPr>
              <a:t>diseases</a:t>
            </a:r>
          </a:p>
          <a:p>
            <a:pPr lvl="1">
              <a:buClr>
                <a:schemeClr val="bg1"/>
              </a:buClr>
            </a:pPr>
            <a:r>
              <a:rPr lang="en-US" sz="3600" dirty="0" smtClean="0">
                <a:solidFill>
                  <a:srgbClr val="FFC000"/>
                </a:solidFill>
              </a:rPr>
              <a:t>Determining </a:t>
            </a:r>
            <a:r>
              <a:rPr lang="en-US" sz="3600" dirty="0">
                <a:solidFill>
                  <a:srgbClr val="FFC000"/>
                </a:solidFill>
              </a:rPr>
              <a:t>chemical energy stored in foods </a:t>
            </a:r>
          </a:p>
          <a:p>
            <a:pPr lvl="1">
              <a:buClr>
                <a:srgbClr val="FFC000"/>
              </a:buClr>
            </a:pPr>
            <a:r>
              <a:rPr lang="en-US" sz="3600" dirty="0" smtClean="0">
                <a:solidFill>
                  <a:schemeClr val="bg1"/>
                </a:solidFill>
              </a:rPr>
              <a:t>Control </a:t>
            </a:r>
            <a:r>
              <a:rPr lang="en-US" sz="3600" dirty="0">
                <a:solidFill>
                  <a:schemeClr val="bg1"/>
                </a:solidFill>
              </a:rPr>
              <a:t>of molds on bakery </a:t>
            </a:r>
            <a:r>
              <a:rPr lang="en-US" sz="3600" dirty="0" smtClean="0">
                <a:solidFill>
                  <a:schemeClr val="bg1"/>
                </a:solidFill>
              </a:rPr>
              <a:t>products</a:t>
            </a:r>
          </a:p>
          <a:p>
            <a:pPr lvl="1">
              <a:buClr>
                <a:schemeClr val="bg1"/>
              </a:buClr>
            </a:pPr>
            <a:r>
              <a:rPr lang="en-US" sz="3600" dirty="0" smtClean="0">
                <a:solidFill>
                  <a:srgbClr val="FFC000"/>
                </a:solidFill>
              </a:rPr>
              <a:t>Effects </a:t>
            </a:r>
            <a:r>
              <a:rPr lang="en-US" sz="3600" dirty="0">
                <a:solidFill>
                  <a:srgbClr val="FFC000"/>
                </a:solidFill>
              </a:rPr>
              <a:t>of the amount of sucrose used in baked goods </a:t>
            </a:r>
          </a:p>
          <a:p>
            <a:pPr lvl="1">
              <a:buClr>
                <a:srgbClr val="FFC000"/>
              </a:buClr>
            </a:pPr>
            <a:r>
              <a:rPr lang="en-US" sz="3600" dirty="0" smtClean="0">
                <a:solidFill>
                  <a:schemeClr val="bg1"/>
                </a:solidFill>
              </a:rPr>
              <a:t>Use </a:t>
            </a:r>
            <a:r>
              <a:rPr lang="en-US" sz="3600" dirty="0">
                <a:solidFill>
                  <a:schemeClr val="bg1"/>
                </a:solidFill>
              </a:rPr>
              <a:t>of a triangle test in sensory science</a:t>
            </a:r>
            <a:endParaRPr lang="en-US" sz="3400" dirty="0" smtClean="0">
              <a:solidFill>
                <a:schemeClr val="bg1"/>
              </a:solidFill>
            </a:endParaRPr>
          </a:p>
        </p:txBody>
      </p:sp>
    </p:spTree>
    <p:extLst>
      <p:ext uri="{BB962C8B-B14F-4D97-AF65-F5344CB8AC3E}">
        <p14:creationId xmlns:p14="http://schemas.microsoft.com/office/powerpoint/2010/main" val="65616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381" y="228782"/>
            <a:ext cx="11559941" cy="1049235"/>
          </a:xfrm>
        </p:spPr>
        <p:txBody>
          <a:bodyPr>
            <a:normAutofit fontScale="90000"/>
          </a:bodyPr>
          <a:lstStyle/>
          <a:p>
            <a:pPr algn="ctr"/>
            <a:r>
              <a:rPr lang="en-US" sz="4400" b="1" dirty="0" smtClean="0"/>
              <a:t>2017 Agriscience division descriptions</a:t>
            </a:r>
            <a:endParaRPr lang="en-US" sz="4400" b="1" dirty="0"/>
          </a:p>
        </p:txBody>
      </p:sp>
      <p:sp>
        <p:nvSpPr>
          <p:cNvPr id="3" name="Content Placeholder 2"/>
          <p:cNvSpPr>
            <a:spLocks noGrp="1"/>
          </p:cNvSpPr>
          <p:nvPr>
            <p:ph idx="1"/>
          </p:nvPr>
        </p:nvSpPr>
        <p:spPr>
          <a:xfrm>
            <a:off x="539015" y="1540042"/>
            <a:ext cx="10741793" cy="4364048"/>
          </a:xfrm>
          <a:solidFill>
            <a:schemeClr val="tx1">
              <a:lumMod val="85000"/>
              <a:lumOff val="15000"/>
            </a:schemeClr>
          </a:solidFill>
          <a:ln w="127000">
            <a:solidFill>
              <a:schemeClr val="bg1"/>
            </a:solidFill>
          </a:ln>
        </p:spPr>
        <p:txBody>
          <a:bodyPr>
            <a:normAutofit fontScale="85000" lnSpcReduction="20000"/>
          </a:bodyPr>
          <a:lstStyle/>
          <a:p>
            <a:pPr>
              <a:buClr>
                <a:srgbClr val="FFC000"/>
              </a:buClr>
            </a:pPr>
            <a:r>
              <a:rPr lang="en-US" sz="3600" dirty="0">
                <a:solidFill>
                  <a:schemeClr val="bg1"/>
                </a:solidFill>
              </a:rPr>
              <a:t>Food Products and Processing Systems</a:t>
            </a:r>
          </a:p>
          <a:p>
            <a:pPr marL="457200" lvl="1" indent="0">
              <a:buClr>
                <a:srgbClr val="FFC000"/>
              </a:buClr>
              <a:buNone/>
            </a:pPr>
            <a:r>
              <a:rPr lang="en-US" sz="3400" dirty="0" smtClean="0">
                <a:solidFill>
                  <a:schemeClr val="bg1"/>
                </a:solidFill>
              </a:rPr>
              <a:t>Examples</a:t>
            </a:r>
          </a:p>
          <a:p>
            <a:pPr lvl="1">
              <a:buClr>
                <a:schemeClr val="bg1"/>
              </a:buClr>
            </a:pPr>
            <a:r>
              <a:rPr lang="en-US" sz="3600" dirty="0">
                <a:solidFill>
                  <a:srgbClr val="FFC000"/>
                </a:solidFill>
              </a:rPr>
              <a:t>Effects of packaging techniques on food spoilage rates</a:t>
            </a:r>
            <a:r>
              <a:rPr lang="en-US" sz="3600" dirty="0">
                <a:solidFill>
                  <a:schemeClr val="bg1"/>
                </a:solidFill>
              </a:rPr>
              <a:t> </a:t>
            </a:r>
            <a:endParaRPr lang="en-US" sz="3600" dirty="0" smtClean="0">
              <a:solidFill>
                <a:schemeClr val="bg1"/>
              </a:solidFill>
            </a:endParaRPr>
          </a:p>
          <a:p>
            <a:pPr lvl="1">
              <a:buClr>
                <a:srgbClr val="FFC000"/>
              </a:buClr>
            </a:pPr>
            <a:r>
              <a:rPr lang="en-US" sz="3600" dirty="0" smtClean="0">
                <a:solidFill>
                  <a:schemeClr val="bg1"/>
                </a:solidFill>
              </a:rPr>
              <a:t>Resistance </a:t>
            </a:r>
            <a:r>
              <a:rPr lang="en-US" sz="3600" dirty="0">
                <a:solidFill>
                  <a:schemeClr val="bg1"/>
                </a:solidFill>
              </a:rPr>
              <a:t>of organic fruits to common </a:t>
            </a:r>
            <a:r>
              <a:rPr lang="en-US" sz="3600" dirty="0" smtClean="0">
                <a:solidFill>
                  <a:schemeClr val="bg1"/>
                </a:solidFill>
              </a:rPr>
              <a:t>diseases</a:t>
            </a:r>
          </a:p>
          <a:p>
            <a:pPr lvl="1">
              <a:buClr>
                <a:schemeClr val="bg1"/>
              </a:buClr>
            </a:pPr>
            <a:r>
              <a:rPr lang="en-US" sz="3600" dirty="0" smtClean="0">
                <a:solidFill>
                  <a:srgbClr val="FFC000"/>
                </a:solidFill>
              </a:rPr>
              <a:t>Determining </a:t>
            </a:r>
            <a:r>
              <a:rPr lang="en-US" sz="3600" dirty="0">
                <a:solidFill>
                  <a:srgbClr val="FFC000"/>
                </a:solidFill>
              </a:rPr>
              <a:t>chemical energy stored in foods </a:t>
            </a:r>
          </a:p>
          <a:p>
            <a:pPr lvl="1">
              <a:buClr>
                <a:srgbClr val="FFC000"/>
              </a:buClr>
            </a:pPr>
            <a:r>
              <a:rPr lang="en-US" sz="3600" dirty="0" smtClean="0">
                <a:solidFill>
                  <a:schemeClr val="bg1"/>
                </a:solidFill>
              </a:rPr>
              <a:t>Control </a:t>
            </a:r>
            <a:r>
              <a:rPr lang="en-US" sz="3600" dirty="0">
                <a:solidFill>
                  <a:schemeClr val="bg1"/>
                </a:solidFill>
              </a:rPr>
              <a:t>of molds on bakery </a:t>
            </a:r>
            <a:r>
              <a:rPr lang="en-US" sz="3600" dirty="0" smtClean="0">
                <a:solidFill>
                  <a:schemeClr val="bg1"/>
                </a:solidFill>
              </a:rPr>
              <a:t>products</a:t>
            </a:r>
          </a:p>
          <a:p>
            <a:pPr lvl="1">
              <a:buClr>
                <a:schemeClr val="bg1"/>
              </a:buClr>
            </a:pPr>
            <a:r>
              <a:rPr lang="en-US" sz="3600" dirty="0" smtClean="0">
                <a:solidFill>
                  <a:srgbClr val="FFC000"/>
                </a:solidFill>
              </a:rPr>
              <a:t>Effects </a:t>
            </a:r>
            <a:r>
              <a:rPr lang="en-US" sz="3600" dirty="0">
                <a:solidFill>
                  <a:srgbClr val="FFC000"/>
                </a:solidFill>
              </a:rPr>
              <a:t>of the amount of sucrose used in baked goods </a:t>
            </a:r>
          </a:p>
          <a:p>
            <a:pPr lvl="1">
              <a:buClr>
                <a:srgbClr val="FFC000"/>
              </a:buClr>
            </a:pPr>
            <a:r>
              <a:rPr lang="en-US" sz="3600" dirty="0" smtClean="0">
                <a:solidFill>
                  <a:schemeClr val="bg1"/>
                </a:solidFill>
              </a:rPr>
              <a:t>Use </a:t>
            </a:r>
            <a:r>
              <a:rPr lang="en-US" sz="3600" dirty="0">
                <a:solidFill>
                  <a:schemeClr val="bg1"/>
                </a:solidFill>
              </a:rPr>
              <a:t>of a triangle test in sensory science</a:t>
            </a:r>
            <a:endParaRPr lang="en-US" sz="3400" dirty="0" smtClean="0">
              <a:solidFill>
                <a:schemeClr val="bg1"/>
              </a:solidFill>
            </a:endParaRPr>
          </a:p>
        </p:txBody>
      </p:sp>
    </p:spTree>
    <p:extLst>
      <p:ext uri="{BB962C8B-B14F-4D97-AF65-F5344CB8AC3E}">
        <p14:creationId xmlns:p14="http://schemas.microsoft.com/office/powerpoint/2010/main" val="364375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381" y="228782"/>
            <a:ext cx="11559941" cy="1049235"/>
          </a:xfrm>
        </p:spPr>
        <p:txBody>
          <a:bodyPr>
            <a:normAutofit fontScale="90000"/>
          </a:bodyPr>
          <a:lstStyle/>
          <a:p>
            <a:pPr algn="ctr"/>
            <a:r>
              <a:rPr lang="en-US" sz="4400" b="1" dirty="0" smtClean="0"/>
              <a:t>2017 Agriscience </a:t>
            </a:r>
            <a:r>
              <a:rPr lang="en-US" sz="4400" b="1" smtClean="0"/>
              <a:t>division descriptions</a:t>
            </a:r>
            <a:endParaRPr lang="en-US" sz="4400" b="1" dirty="0"/>
          </a:p>
        </p:txBody>
      </p:sp>
      <p:sp>
        <p:nvSpPr>
          <p:cNvPr id="3" name="Content Placeholder 2"/>
          <p:cNvSpPr>
            <a:spLocks noGrp="1"/>
          </p:cNvSpPr>
          <p:nvPr>
            <p:ph idx="1"/>
          </p:nvPr>
        </p:nvSpPr>
        <p:spPr>
          <a:xfrm>
            <a:off x="888852" y="1540042"/>
            <a:ext cx="10363200" cy="4364048"/>
          </a:xfrm>
          <a:solidFill>
            <a:schemeClr val="tx1">
              <a:lumMod val="85000"/>
              <a:lumOff val="15000"/>
            </a:schemeClr>
          </a:solidFill>
          <a:ln w="127000">
            <a:solidFill>
              <a:schemeClr val="bg1"/>
            </a:solidFill>
          </a:ln>
        </p:spPr>
        <p:txBody>
          <a:bodyPr>
            <a:normAutofit/>
          </a:bodyPr>
          <a:lstStyle/>
          <a:p>
            <a:pPr>
              <a:buClr>
                <a:srgbClr val="FFC000"/>
              </a:buClr>
            </a:pPr>
            <a:r>
              <a:rPr lang="en-US" sz="3600" dirty="0" smtClean="0">
                <a:solidFill>
                  <a:schemeClr val="bg1"/>
                </a:solidFill>
              </a:rPr>
              <a:t>Plant Systems</a:t>
            </a:r>
          </a:p>
          <a:p>
            <a:pPr lvl="1">
              <a:buClr>
                <a:schemeClr val="bg1"/>
              </a:buClr>
            </a:pPr>
            <a:r>
              <a:rPr lang="en-US" sz="3600" dirty="0">
                <a:solidFill>
                  <a:srgbClr val="FFC000"/>
                </a:solidFill>
              </a:rPr>
              <a:t>The study of plant life cycles, classifications, functions, structures, reproduction, media and nutrients, as well as growth and cultural practices, through the study of crops, turf grass, trees and shrubs and/or ornamental </a:t>
            </a:r>
            <a:r>
              <a:rPr lang="en-US" sz="3600" dirty="0" smtClean="0">
                <a:solidFill>
                  <a:srgbClr val="FFC000"/>
                </a:solidFill>
              </a:rPr>
              <a:t>plants.</a:t>
            </a:r>
            <a:endParaRPr lang="en-US" sz="3400" dirty="0" smtClean="0">
              <a:solidFill>
                <a:srgbClr val="FFC000"/>
              </a:solidFill>
            </a:endParaRPr>
          </a:p>
        </p:txBody>
      </p:sp>
    </p:spTree>
    <p:extLst>
      <p:ext uri="{BB962C8B-B14F-4D97-AF65-F5344CB8AC3E}">
        <p14:creationId xmlns:p14="http://schemas.microsoft.com/office/powerpoint/2010/main" val="635978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381" y="228782"/>
            <a:ext cx="11559941" cy="1049235"/>
          </a:xfrm>
        </p:spPr>
        <p:txBody>
          <a:bodyPr>
            <a:normAutofit fontScale="90000"/>
          </a:bodyPr>
          <a:lstStyle/>
          <a:p>
            <a:pPr algn="ctr"/>
            <a:r>
              <a:rPr lang="en-US" sz="4400" b="1" dirty="0" smtClean="0"/>
              <a:t>2017 Agriscience division descriptions</a:t>
            </a:r>
            <a:endParaRPr lang="en-US" sz="4400" b="1" dirty="0"/>
          </a:p>
        </p:txBody>
      </p:sp>
      <p:sp>
        <p:nvSpPr>
          <p:cNvPr id="3" name="Content Placeholder 2"/>
          <p:cNvSpPr>
            <a:spLocks noGrp="1"/>
          </p:cNvSpPr>
          <p:nvPr>
            <p:ph idx="1"/>
          </p:nvPr>
        </p:nvSpPr>
        <p:spPr>
          <a:xfrm>
            <a:off x="539015" y="1540042"/>
            <a:ext cx="10741793" cy="4364048"/>
          </a:xfrm>
          <a:solidFill>
            <a:schemeClr val="tx1">
              <a:lumMod val="85000"/>
              <a:lumOff val="15000"/>
            </a:schemeClr>
          </a:solidFill>
          <a:ln w="127000">
            <a:solidFill>
              <a:schemeClr val="bg1"/>
            </a:solidFill>
          </a:ln>
        </p:spPr>
        <p:txBody>
          <a:bodyPr>
            <a:normAutofit fontScale="77500" lnSpcReduction="20000"/>
          </a:bodyPr>
          <a:lstStyle/>
          <a:p>
            <a:pPr>
              <a:buClr>
                <a:srgbClr val="FFC000"/>
              </a:buClr>
            </a:pPr>
            <a:r>
              <a:rPr lang="en-US" sz="3600" dirty="0" smtClean="0">
                <a:solidFill>
                  <a:schemeClr val="bg1"/>
                </a:solidFill>
              </a:rPr>
              <a:t>Plant Systems</a:t>
            </a:r>
            <a:endParaRPr lang="en-US" sz="3600" dirty="0">
              <a:solidFill>
                <a:schemeClr val="bg1"/>
              </a:solidFill>
            </a:endParaRPr>
          </a:p>
          <a:p>
            <a:pPr marL="457200" lvl="1" indent="0">
              <a:buClr>
                <a:srgbClr val="FFC000"/>
              </a:buClr>
              <a:buNone/>
            </a:pPr>
            <a:r>
              <a:rPr lang="en-US" sz="3400" dirty="0" smtClean="0">
                <a:solidFill>
                  <a:schemeClr val="bg1"/>
                </a:solidFill>
              </a:rPr>
              <a:t>Examples</a:t>
            </a:r>
          </a:p>
          <a:p>
            <a:pPr marL="635000" lvl="1" indent="-177800">
              <a:buClr>
                <a:schemeClr val="bg1"/>
              </a:buClr>
            </a:pPr>
            <a:r>
              <a:rPr lang="en-US" sz="3600" dirty="0">
                <a:solidFill>
                  <a:srgbClr val="FFC000"/>
                </a:solidFill>
              </a:rPr>
              <a:t>Determine rates of transpiration in plants </a:t>
            </a:r>
            <a:endParaRPr lang="en-US" sz="3600" dirty="0" smtClean="0">
              <a:solidFill>
                <a:srgbClr val="FFC000"/>
              </a:solidFill>
            </a:endParaRPr>
          </a:p>
          <a:p>
            <a:pPr marL="635000" lvl="1" indent="-177800">
              <a:buClr>
                <a:srgbClr val="FFC000"/>
              </a:buClr>
              <a:buNone/>
            </a:pPr>
            <a:r>
              <a:rPr lang="en-US" sz="3600" dirty="0" smtClean="0">
                <a:solidFill>
                  <a:srgbClr val="FFC000"/>
                </a:solidFill>
              </a:rPr>
              <a:t>• </a:t>
            </a:r>
            <a:r>
              <a:rPr lang="en-US" sz="3600" dirty="0">
                <a:solidFill>
                  <a:schemeClr val="bg1"/>
                </a:solidFill>
              </a:rPr>
              <a:t>Effects of heavy metals such as cadmium on edible plants </a:t>
            </a:r>
          </a:p>
          <a:p>
            <a:pPr lvl="1">
              <a:buClr>
                <a:schemeClr val="bg1"/>
              </a:buClr>
            </a:pPr>
            <a:r>
              <a:rPr lang="en-US" sz="3600" dirty="0" smtClean="0">
                <a:solidFill>
                  <a:srgbClr val="FFC000"/>
                </a:solidFill>
              </a:rPr>
              <a:t>Compare </a:t>
            </a:r>
            <a:r>
              <a:rPr lang="en-US" sz="3600" dirty="0">
                <a:solidFill>
                  <a:srgbClr val="FFC000"/>
                </a:solidFill>
              </a:rPr>
              <a:t>GMO and conventional seed/plant growth under various </a:t>
            </a:r>
            <a:r>
              <a:rPr lang="en-US" sz="3600">
                <a:solidFill>
                  <a:srgbClr val="FFC000"/>
                </a:solidFill>
              </a:rPr>
              <a:t>conditions </a:t>
            </a:r>
            <a:endParaRPr lang="en-US" sz="3600" dirty="0">
              <a:solidFill>
                <a:srgbClr val="FFC000"/>
              </a:solidFill>
            </a:endParaRPr>
          </a:p>
          <a:p>
            <a:pPr lvl="1">
              <a:buClr>
                <a:srgbClr val="FFC000"/>
              </a:buClr>
            </a:pPr>
            <a:r>
              <a:rPr lang="en-US" sz="3600" smtClean="0">
                <a:solidFill>
                  <a:schemeClr val="bg1"/>
                </a:solidFill>
              </a:rPr>
              <a:t>Effects </a:t>
            </a:r>
            <a:r>
              <a:rPr lang="en-US" sz="3600" dirty="0">
                <a:solidFill>
                  <a:schemeClr val="bg1"/>
                </a:solidFill>
              </a:rPr>
              <a:t>of lunar climate and soil condition on plant growth </a:t>
            </a:r>
            <a:endParaRPr lang="en-US" sz="3600" dirty="0" smtClean="0">
              <a:solidFill>
                <a:schemeClr val="bg1"/>
              </a:solidFill>
            </a:endParaRPr>
          </a:p>
          <a:p>
            <a:pPr marL="635000" lvl="1" indent="-177800">
              <a:buClr>
                <a:srgbClr val="FFC000"/>
              </a:buClr>
              <a:buNone/>
            </a:pPr>
            <a:r>
              <a:rPr lang="en-US" sz="3600" dirty="0" smtClean="0">
                <a:solidFill>
                  <a:srgbClr val="FFC000"/>
                </a:solidFill>
              </a:rPr>
              <a:t>• </a:t>
            </a:r>
            <a:r>
              <a:rPr lang="en-US" sz="3600" dirty="0">
                <a:solidFill>
                  <a:srgbClr val="FFC000"/>
                </a:solidFill>
              </a:rPr>
              <a:t>Compare plant growth of hydroponics and conventional methods</a:t>
            </a:r>
            <a:endParaRPr lang="en-US" sz="3400" dirty="0" smtClean="0">
              <a:solidFill>
                <a:srgbClr val="FFC000"/>
              </a:solidFill>
            </a:endParaRPr>
          </a:p>
        </p:txBody>
      </p:sp>
    </p:spTree>
    <p:extLst>
      <p:ext uri="{BB962C8B-B14F-4D97-AF65-F5344CB8AC3E}">
        <p14:creationId xmlns:p14="http://schemas.microsoft.com/office/powerpoint/2010/main" val="1579890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477" y="970846"/>
            <a:ext cx="10363200" cy="4933244"/>
          </a:xfrm>
          <a:solidFill>
            <a:schemeClr val="tx1">
              <a:lumMod val="85000"/>
              <a:lumOff val="15000"/>
            </a:schemeClr>
          </a:solidFill>
          <a:ln w="127000">
            <a:solidFill>
              <a:schemeClr val="bg1"/>
            </a:solidFill>
          </a:ln>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200" dirty="0" smtClean="0">
                <a:solidFill>
                  <a:srgbClr val="FFC000"/>
                </a:solidFill>
              </a:rPr>
              <a:t>You guys do Agriscience Research Projects on a daily basis</a:t>
            </a:r>
            <a:r>
              <a:rPr lang="is-IS" sz="7200" dirty="0" smtClean="0">
                <a:solidFill>
                  <a:srgbClr val="FFC000"/>
                </a:solidFill>
              </a:rPr>
              <a:t>….....</a:t>
            </a:r>
          </a:p>
          <a:p>
            <a:pPr marL="0" marR="0" lvl="0" indent="0" algn="ctr" defTabSz="914400" eaLnBrk="1" fontAlgn="auto" latinLnBrk="0" hangingPunct="1">
              <a:lnSpc>
                <a:spcPct val="100000"/>
              </a:lnSpc>
              <a:spcBef>
                <a:spcPts val="0"/>
              </a:spcBef>
              <a:spcAft>
                <a:spcPts val="0"/>
              </a:spcAft>
              <a:buClrTx/>
              <a:buSzTx/>
              <a:buFontTx/>
              <a:buNone/>
              <a:tabLst/>
              <a:defRPr/>
            </a:pPr>
            <a:r>
              <a:rPr lang="is-IS" sz="7200" dirty="0" smtClean="0">
                <a:solidFill>
                  <a:srgbClr val="FFC000"/>
                </a:solidFill>
              </a:rPr>
              <a:t>Yes you really do....</a:t>
            </a:r>
            <a:endParaRPr lang="en-US" sz="7200" dirty="0" smtClean="0">
              <a:solidFill>
                <a:srgbClr val="FFC000"/>
              </a:solidFill>
            </a:endParaRPr>
          </a:p>
        </p:txBody>
      </p:sp>
    </p:spTree>
    <p:extLst>
      <p:ext uri="{BB962C8B-B14F-4D97-AF65-F5344CB8AC3E}">
        <p14:creationId xmlns:p14="http://schemas.microsoft.com/office/powerpoint/2010/main" val="197536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381" y="228782"/>
            <a:ext cx="11559941" cy="1049235"/>
          </a:xfrm>
        </p:spPr>
        <p:txBody>
          <a:bodyPr>
            <a:normAutofit fontScale="90000"/>
          </a:bodyPr>
          <a:lstStyle/>
          <a:p>
            <a:pPr algn="ctr"/>
            <a:r>
              <a:rPr lang="en-US" sz="4400" b="1" dirty="0" smtClean="0"/>
              <a:t>2017 Agriscience </a:t>
            </a:r>
            <a:r>
              <a:rPr lang="en-US" sz="4400" b="1" smtClean="0"/>
              <a:t>division descriptions</a:t>
            </a:r>
            <a:endParaRPr lang="en-US" sz="4400" b="1" dirty="0"/>
          </a:p>
        </p:txBody>
      </p:sp>
      <p:sp>
        <p:nvSpPr>
          <p:cNvPr id="3" name="Content Placeholder 2"/>
          <p:cNvSpPr>
            <a:spLocks noGrp="1"/>
          </p:cNvSpPr>
          <p:nvPr>
            <p:ph idx="1"/>
          </p:nvPr>
        </p:nvSpPr>
        <p:spPr>
          <a:xfrm>
            <a:off x="888852" y="1540042"/>
            <a:ext cx="10363200" cy="4364048"/>
          </a:xfrm>
          <a:solidFill>
            <a:schemeClr val="tx1">
              <a:lumMod val="85000"/>
              <a:lumOff val="15000"/>
            </a:schemeClr>
          </a:solidFill>
          <a:ln w="127000">
            <a:solidFill>
              <a:schemeClr val="bg1"/>
            </a:solidFill>
          </a:ln>
        </p:spPr>
        <p:txBody>
          <a:bodyPr>
            <a:normAutofit/>
          </a:bodyPr>
          <a:lstStyle/>
          <a:p>
            <a:pPr>
              <a:buClr>
                <a:srgbClr val="FFC000"/>
              </a:buClr>
            </a:pPr>
            <a:r>
              <a:rPr lang="en-US" sz="3600" dirty="0">
                <a:solidFill>
                  <a:schemeClr val="bg1"/>
                </a:solidFill>
              </a:rPr>
              <a:t>Power, Structural and Technical Systems</a:t>
            </a:r>
          </a:p>
          <a:p>
            <a:pPr lvl="1">
              <a:buClr>
                <a:schemeClr val="bg1"/>
              </a:buClr>
            </a:pPr>
            <a:r>
              <a:rPr lang="en-US" sz="3600" dirty="0" smtClean="0">
                <a:solidFill>
                  <a:srgbClr val="FFC000"/>
                </a:solidFill>
              </a:rPr>
              <a:t>The </a:t>
            </a:r>
            <a:r>
              <a:rPr lang="en-US" sz="3600" dirty="0">
                <a:solidFill>
                  <a:srgbClr val="FFC000"/>
                </a:solidFill>
              </a:rPr>
              <a:t>study of agricultural equipment, power systems, alternative fuel sources and precision technology, as well as woodworking, metalworking, welding and project planning for agricultural structures.</a:t>
            </a:r>
            <a:endParaRPr lang="en-US" sz="3400" dirty="0" smtClean="0">
              <a:solidFill>
                <a:srgbClr val="FFC000"/>
              </a:solidFill>
            </a:endParaRPr>
          </a:p>
        </p:txBody>
      </p:sp>
    </p:spTree>
    <p:extLst>
      <p:ext uri="{BB962C8B-B14F-4D97-AF65-F5344CB8AC3E}">
        <p14:creationId xmlns:p14="http://schemas.microsoft.com/office/powerpoint/2010/main" val="2108430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381" y="228782"/>
            <a:ext cx="11559941" cy="1049235"/>
          </a:xfrm>
        </p:spPr>
        <p:txBody>
          <a:bodyPr>
            <a:normAutofit fontScale="90000"/>
          </a:bodyPr>
          <a:lstStyle/>
          <a:p>
            <a:pPr algn="ctr"/>
            <a:r>
              <a:rPr lang="en-US" sz="4400" b="1" dirty="0" smtClean="0"/>
              <a:t>2017 Agriscience division descriptions</a:t>
            </a:r>
            <a:endParaRPr lang="en-US" sz="4400" b="1" dirty="0"/>
          </a:p>
        </p:txBody>
      </p:sp>
      <p:sp>
        <p:nvSpPr>
          <p:cNvPr id="3" name="Content Placeholder 2"/>
          <p:cNvSpPr>
            <a:spLocks noGrp="1"/>
          </p:cNvSpPr>
          <p:nvPr>
            <p:ph idx="1"/>
          </p:nvPr>
        </p:nvSpPr>
        <p:spPr>
          <a:xfrm>
            <a:off x="539015" y="1540042"/>
            <a:ext cx="10741793" cy="4364048"/>
          </a:xfrm>
          <a:solidFill>
            <a:schemeClr val="tx1">
              <a:lumMod val="85000"/>
              <a:lumOff val="15000"/>
            </a:schemeClr>
          </a:solidFill>
          <a:ln w="127000">
            <a:solidFill>
              <a:schemeClr val="bg1"/>
            </a:solidFill>
          </a:ln>
        </p:spPr>
        <p:txBody>
          <a:bodyPr>
            <a:normAutofit fontScale="92500" lnSpcReduction="10000"/>
          </a:bodyPr>
          <a:lstStyle/>
          <a:p>
            <a:pPr>
              <a:buClr>
                <a:srgbClr val="FFC000"/>
              </a:buClr>
            </a:pPr>
            <a:r>
              <a:rPr lang="en-US" sz="3600" dirty="0">
                <a:solidFill>
                  <a:schemeClr val="bg1"/>
                </a:solidFill>
              </a:rPr>
              <a:t>Power, Structural and Technical Systems</a:t>
            </a:r>
          </a:p>
          <a:p>
            <a:pPr marL="457200" lvl="1" indent="0">
              <a:buClr>
                <a:srgbClr val="FFC000"/>
              </a:buClr>
              <a:buNone/>
            </a:pPr>
            <a:r>
              <a:rPr lang="en-US" sz="3400" dirty="0" smtClean="0">
                <a:solidFill>
                  <a:schemeClr val="bg1"/>
                </a:solidFill>
              </a:rPr>
              <a:t>Examples</a:t>
            </a:r>
          </a:p>
          <a:p>
            <a:pPr lvl="1">
              <a:buClr>
                <a:schemeClr val="bg1"/>
              </a:buClr>
            </a:pPr>
            <a:r>
              <a:rPr lang="en-US" sz="3600" dirty="0">
                <a:solidFill>
                  <a:srgbClr val="FFC000"/>
                </a:solidFill>
              </a:rPr>
              <a:t>Develop alternate energy source engines </a:t>
            </a:r>
            <a:endParaRPr lang="en-US" sz="3600" dirty="0" smtClean="0">
              <a:solidFill>
                <a:srgbClr val="FFC000"/>
              </a:solidFill>
            </a:endParaRPr>
          </a:p>
          <a:p>
            <a:pPr lvl="1">
              <a:buClr>
                <a:srgbClr val="FFC000"/>
              </a:buClr>
            </a:pPr>
            <a:r>
              <a:rPr lang="en-US" sz="3600" dirty="0" smtClean="0">
                <a:solidFill>
                  <a:schemeClr val="bg1"/>
                </a:solidFill>
              </a:rPr>
              <a:t>Create </a:t>
            </a:r>
            <a:r>
              <a:rPr lang="en-US" sz="3600" dirty="0">
                <a:solidFill>
                  <a:schemeClr val="bg1"/>
                </a:solidFill>
              </a:rPr>
              <a:t>minimum energy use structures </a:t>
            </a:r>
            <a:endParaRPr lang="en-US" sz="3600" dirty="0" smtClean="0">
              <a:solidFill>
                <a:schemeClr val="bg1"/>
              </a:solidFill>
            </a:endParaRPr>
          </a:p>
          <a:p>
            <a:pPr lvl="1">
              <a:buClr>
                <a:schemeClr val="bg1"/>
              </a:buClr>
            </a:pPr>
            <a:r>
              <a:rPr lang="en-US" sz="3600" dirty="0" smtClean="0">
                <a:solidFill>
                  <a:srgbClr val="FFC000"/>
                </a:solidFill>
              </a:rPr>
              <a:t>Compare </a:t>
            </a:r>
            <a:r>
              <a:rPr lang="en-US" sz="3600" dirty="0">
                <a:solidFill>
                  <a:srgbClr val="FFC000"/>
                </a:solidFill>
              </a:rPr>
              <a:t>properties of various alternative insulation products </a:t>
            </a:r>
            <a:endParaRPr lang="en-US" sz="3600" dirty="0" smtClean="0">
              <a:solidFill>
                <a:srgbClr val="FFC000"/>
              </a:solidFill>
            </a:endParaRPr>
          </a:p>
          <a:p>
            <a:pPr lvl="1">
              <a:buClr>
                <a:srgbClr val="FFC000"/>
              </a:buClr>
            </a:pPr>
            <a:r>
              <a:rPr lang="en-US" sz="3600" dirty="0" smtClean="0">
                <a:solidFill>
                  <a:schemeClr val="bg1"/>
                </a:solidFill>
              </a:rPr>
              <a:t>Investigation </a:t>
            </a:r>
            <a:r>
              <a:rPr lang="en-US" sz="3600" dirty="0">
                <a:solidFill>
                  <a:schemeClr val="bg1"/>
                </a:solidFill>
              </a:rPr>
              <a:t>of light/wind/water energy sources</a:t>
            </a:r>
            <a:endParaRPr lang="en-US" sz="3400" dirty="0" smtClean="0">
              <a:solidFill>
                <a:schemeClr val="bg1"/>
              </a:solidFill>
            </a:endParaRPr>
          </a:p>
        </p:txBody>
      </p:sp>
    </p:spTree>
    <p:extLst>
      <p:ext uri="{BB962C8B-B14F-4D97-AF65-F5344CB8AC3E}">
        <p14:creationId xmlns:p14="http://schemas.microsoft.com/office/powerpoint/2010/main" val="2071638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81" y="228782"/>
            <a:ext cx="11559941" cy="1049235"/>
          </a:xfrm>
        </p:spPr>
        <p:txBody>
          <a:bodyPr>
            <a:normAutofit fontScale="90000"/>
          </a:bodyPr>
          <a:lstStyle/>
          <a:p>
            <a:pPr algn="ctr"/>
            <a:r>
              <a:rPr lang="en-US" sz="4400" b="1" dirty="0" smtClean="0"/>
              <a:t>2017 Agriscience </a:t>
            </a:r>
            <a:r>
              <a:rPr lang="en-US" sz="4400" b="1" smtClean="0"/>
              <a:t>division descriptions</a:t>
            </a:r>
            <a:endParaRPr lang="en-US" sz="4400" b="1" dirty="0"/>
          </a:p>
        </p:txBody>
      </p:sp>
      <p:sp>
        <p:nvSpPr>
          <p:cNvPr id="3" name="Content Placeholder 2"/>
          <p:cNvSpPr>
            <a:spLocks noGrp="1"/>
          </p:cNvSpPr>
          <p:nvPr>
            <p:ph idx="1"/>
          </p:nvPr>
        </p:nvSpPr>
        <p:spPr>
          <a:xfrm>
            <a:off x="888852" y="1540042"/>
            <a:ext cx="10363200" cy="4364048"/>
          </a:xfrm>
          <a:solidFill>
            <a:schemeClr val="tx1">
              <a:lumMod val="85000"/>
              <a:lumOff val="15000"/>
            </a:schemeClr>
          </a:solidFill>
          <a:ln w="127000">
            <a:solidFill>
              <a:schemeClr val="bg1"/>
            </a:solidFill>
          </a:ln>
        </p:spPr>
        <p:txBody>
          <a:bodyPr>
            <a:normAutofit/>
          </a:bodyPr>
          <a:lstStyle/>
          <a:p>
            <a:pPr>
              <a:buClr>
                <a:srgbClr val="FFC000"/>
              </a:buClr>
            </a:pPr>
            <a:r>
              <a:rPr lang="en-US" sz="3600" dirty="0" smtClean="0">
                <a:solidFill>
                  <a:schemeClr val="bg1"/>
                </a:solidFill>
              </a:rPr>
              <a:t>Social Science</a:t>
            </a:r>
            <a:endParaRPr lang="en-US" sz="3600" dirty="0">
              <a:solidFill>
                <a:schemeClr val="bg1"/>
              </a:solidFill>
            </a:endParaRPr>
          </a:p>
          <a:p>
            <a:pPr lvl="1">
              <a:buClr>
                <a:schemeClr val="bg1"/>
              </a:buClr>
            </a:pPr>
            <a:r>
              <a:rPr lang="en-US" sz="3600" dirty="0">
                <a:solidFill>
                  <a:srgbClr val="FFC000"/>
                </a:solidFill>
              </a:rPr>
              <a:t>The study of agricultural areas including agricultural education, agribusiness, agricultural communication, agricultural leadership and sales in agriculture, food and natural </a:t>
            </a:r>
            <a:r>
              <a:rPr lang="en-US" sz="3600" dirty="0" smtClean="0">
                <a:solidFill>
                  <a:srgbClr val="FFC000"/>
                </a:solidFill>
              </a:rPr>
              <a:t>resources.</a:t>
            </a:r>
            <a:endParaRPr lang="en-US" sz="3400" dirty="0" smtClean="0">
              <a:solidFill>
                <a:srgbClr val="FFC000"/>
              </a:solidFill>
            </a:endParaRPr>
          </a:p>
        </p:txBody>
      </p:sp>
    </p:spTree>
    <p:extLst>
      <p:ext uri="{BB962C8B-B14F-4D97-AF65-F5344CB8AC3E}">
        <p14:creationId xmlns:p14="http://schemas.microsoft.com/office/powerpoint/2010/main" val="647763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81" y="228782"/>
            <a:ext cx="11559941" cy="1049235"/>
          </a:xfrm>
        </p:spPr>
        <p:txBody>
          <a:bodyPr>
            <a:normAutofit fontScale="90000"/>
          </a:bodyPr>
          <a:lstStyle/>
          <a:p>
            <a:pPr algn="ctr"/>
            <a:r>
              <a:rPr lang="en-US" sz="4400" b="1" dirty="0" smtClean="0"/>
              <a:t>2017 Agriscience division descriptions</a:t>
            </a:r>
            <a:endParaRPr lang="en-US" sz="4400" b="1" dirty="0"/>
          </a:p>
        </p:txBody>
      </p:sp>
      <p:sp>
        <p:nvSpPr>
          <p:cNvPr id="3" name="Content Placeholder 2"/>
          <p:cNvSpPr>
            <a:spLocks noGrp="1"/>
          </p:cNvSpPr>
          <p:nvPr>
            <p:ph idx="1"/>
          </p:nvPr>
        </p:nvSpPr>
        <p:spPr>
          <a:xfrm>
            <a:off x="539015" y="1540042"/>
            <a:ext cx="10741793" cy="4364048"/>
          </a:xfrm>
          <a:solidFill>
            <a:schemeClr val="tx1">
              <a:lumMod val="85000"/>
              <a:lumOff val="15000"/>
            </a:schemeClr>
          </a:solidFill>
          <a:ln w="127000">
            <a:solidFill>
              <a:schemeClr val="bg1"/>
            </a:solidFill>
          </a:ln>
        </p:spPr>
        <p:txBody>
          <a:bodyPr>
            <a:normAutofit fontScale="92500" lnSpcReduction="10000"/>
          </a:bodyPr>
          <a:lstStyle/>
          <a:p>
            <a:pPr>
              <a:buClr>
                <a:srgbClr val="FFC000"/>
              </a:buClr>
            </a:pPr>
            <a:r>
              <a:rPr lang="en-US" sz="3600" dirty="0" smtClean="0">
                <a:solidFill>
                  <a:schemeClr val="bg1"/>
                </a:solidFill>
              </a:rPr>
              <a:t>Social Science</a:t>
            </a:r>
            <a:endParaRPr lang="en-US" sz="3600" dirty="0">
              <a:solidFill>
                <a:schemeClr val="bg1"/>
              </a:solidFill>
            </a:endParaRPr>
          </a:p>
          <a:p>
            <a:pPr marL="457200" lvl="1" indent="0">
              <a:buClr>
                <a:srgbClr val="FFC000"/>
              </a:buClr>
              <a:buNone/>
            </a:pPr>
            <a:r>
              <a:rPr lang="en-US" sz="3400" dirty="0" smtClean="0">
                <a:solidFill>
                  <a:schemeClr val="bg1"/>
                </a:solidFill>
              </a:rPr>
              <a:t>Examples</a:t>
            </a:r>
          </a:p>
          <a:p>
            <a:pPr lvl="1">
              <a:buClr>
                <a:schemeClr val="bg1"/>
              </a:buClr>
            </a:pPr>
            <a:r>
              <a:rPr lang="en-US" sz="3600" dirty="0">
                <a:solidFill>
                  <a:srgbClr val="FFC000"/>
                </a:solidFill>
              </a:rPr>
              <a:t>Investigate perceptions of community members toward alternative agricultural practices </a:t>
            </a:r>
            <a:endParaRPr lang="en-US" sz="3600" dirty="0" smtClean="0">
              <a:solidFill>
                <a:srgbClr val="FFC000"/>
              </a:solidFill>
            </a:endParaRPr>
          </a:p>
          <a:p>
            <a:pPr lvl="1">
              <a:buClr>
                <a:srgbClr val="FFC000"/>
              </a:buClr>
            </a:pPr>
            <a:r>
              <a:rPr lang="en-US" sz="3600" dirty="0" smtClean="0">
                <a:solidFill>
                  <a:schemeClr val="bg1"/>
                </a:solidFill>
              </a:rPr>
              <a:t>Determine </a:t>
            </a:r>
            <a:r>
              <a:rPr lang="en-US" sz="3600" dirty="0">
                <a:solidFill>
                  <a:schemeClr val="bg1"/>
                </a:solidFill>
              </a:rPr>
              <a:t>the impact of local/state/national safety programs upon accident rates in agricultural/natural resource </a:t>
            </a:r>
            <a:r>
              <a:rPr lang="en-US" sz="3600" dirty="0" smtClean="0">
                <a:solidFill>
                  <a:schemeClr val="bg1"/>
                </a:solidFill>
              </a:rPr>
              <a:t>occupations</a:t>
            </a:r>
            <a:endParaRPr lang="en-US" sz="3400" dirty="0" smtClean="0">
              <a:solidFill>
                <a:schemeClr val="bg1"/>
              </a:solidFill>
            </a:endParaRPr>
          </a:p>
        </p:txBody>
      </p:sp>
    </p:spTree>
    <p:extLst>
      <p:ext uri="{BB962C8B-B14F-4D97-AF65-F5344CB8AC3E}">
        <p14:creationId xmlns:p14="http://schemas.microsoft.com/office/powerpoint/2010/main" val="1492637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81" y="228782"/>
            <a:ext cx="11559941" cy="1049235"/>
          </a:xfrm>
        </p:spPr>
        <p:txBody>
          <a:bodyPr>
            <a:normAutofit fontScale="90000"/>
          </a:bodyPr>
          <a:lstStyle/>
          <a:p>
            <a:pPr algn="ctr"/>
            <a:r>
              <a:rPr lang="en-US" sz="4400" b="1" dirty="0" smtClean="0"/>
              <a:t>2017 Agriscience division descriptions</a:t>
            </a:r>
            <a:endParaRPr lang="en-US" sz="4400" b="1" dirty="0"/>
          </a:p>
        </p:txBody>
      </p:sp>
      <p:sp>
        <p:nvSpPr>
          <p:cNvPr id="3" name="Content Placeholder 2"/>
          <p:cNvSpPr>
            <a:spLocks noGrp="1"/>
          </p:cNvSpPr>
          <p:nvPr>
            <p:ph idx="1"/>
          </p:nvPr>
        </p:nvSpPr>
        <p:spPr>
          <a:xfrm>
            <a:off x="539015" y="1540042"/>
            <a:ext cx="10741793" cy="4364048"/>
          </a:xfrm>
          <a:solidFill>
            <a:schemeClr val="tx1">
              <a:lumMod val="85000"/>
              <a:lumOff val="15000"/>
            </a:schemeClr>
          </a:solidFill>
          <a:ln w="127000">
            <a:solidFill>
              <a:schemeClr val="bg1"/>
            </a:solidFill>
          </a:ln>
        </p:spPr>
        <p:txBody>
          <a:bodyPr>
            <a:normAutofit fontScale="92500" lnSpcReduction="20000"/>
          </a:bodyPr>
          <a:lstStyle/>
          <a:p>
            <a:pPr>
              <a:buClr>
                <a:srgbClr val="FFC000"/>
              </a:buClr>
            </a:pPr>
            <a:r>
              <a:rPr lang="en-US" sz="3600" dirty="0" smtClean="0">
                <a:solidFill>
                  <a:schemeClr val="bg1"/>
                </a:solidFill>
              </a:rPr>
              <a:t>Social Science</a:t>
            </a:r>
            <a:endParaRPr lang="en-US" sz="3600" dirty="0">
              <a:solidFill>
                <a:schemeClr val="bg1"/>
              </a:solidFill>
            </a:endParaRPr>
          </a:p>
          <a:p>
            <a:pPr marL="457200" lvl="1" indent="0">
              <a:buClr>
                <a:srgbClr val="FFC000"/>
              </a:buClr>
              <a:buNone/>
            </a:pPr>
            <a:r>
              <a:rPr lang="en-US" sz="3400" dirty="0" smtClean="0">
                <a:solidFill>
                  <a:schemeClr val="bg1"/>
                </a:solidFill>
              </a:rPr>
              <a:t>Examples (</a:t>
            </a:r>
            <a:r>
              <a:rPr lang="en-US" sz="3400" dirty="0" err="1" smtClean="0">
                <a:solidFill>
                  <a:schemeClr val="bg1"/>
                </a:solidFill>
              </a:rPr>
              <a:t>con’t</a:t>
            </a:r>
            <a:r>
              <a:rPr lang="en-US" sz="3400" dirty="0" smtClean="0">
                <a:solidFill>
                  <a:schemeClr val="bg1"/>
                </a:solidFill>
              </a:rPr>
              <a:t>)</a:t>
            </a:r>
          </a:p>
          <a:p>
            <a:pPr lvl="1">
              <a:buClr>
                <a:schemeClr val="bg1"/>
              </a:buClr>
            </a:pPr>
            <a:r>
              <a:rPr lang="en-US" sz="3600" dirty="0">
                <a:solidFill>
                  <a:srgbClr val="FFC000"/>
                </a:solidFill>
              </a:rPr>
              <a:t>Comparison of profitability of various agricultural/natural resource practices </a:t>
            </a:r>
            <a:endParaRPr lang="en-US" sz="3600" dirty="0" smtClean="0">
              <a:solidFill>
                <a:srgbClr val="FFC000"/>
              </a:solidFill>
            </a:endParaRPr>
          </a:p>
          <a:p>
            <a:pPr lvl="1">
              <a:buClr>
                <a:srgbClr val="FFC000"/>
              </a:buClr>
            </a:pPr>
            <a:r>
              <a:rPr lang="en-US" sz="3600" dirty="0" smtClean="0">
                <a:solidFill>
                  <a:schemeClr val="bg1"/>
                </a:solidFill>
              </a:rPr>
              <a:t>Investigate </a:t>
            </a:r>
            <a:r>
              <a:rPr lang="en-US" sz="3600" dirty="0">
                <a:solidFill>
                  <a:schemeClr val="bg1"/>
                </a:solidFill>
              </a:rPr>
              <a:t>the impact of significant historical figures on a local community </a:t>
            </a:r>
          </a:p>
          <a:p>
            <a:pPr lvl="1">
              <a:buClr>
                <a:schemeClr val="bg1"/>
              </a:buClr>
            </a:pPr>
            <a:r>
              <a:rPr lang="en-US" sz="3600" dirty="0" smtClean="0">
                <a:solidFill>
                  <a:srgbClr val="FFC000"/>
                </a:solidFill>
              </a:rPr>
              <a:t>Determine </a:t>
            </a:r>
            <a:r>
              <a:rPr lang="en-US" sz="3600" dirty="0">
                <a:solidFill>
                  <a:srgbClr val="FFC000"/>
                </a:solidFill>
              </a:rPr>
              <a:t>the economic effects of local/state/national legislation impacting agricultural/natural resources</a:t>
            </a:r>
            <a:endParaRPr lang="en-US" sz="3400" dirty="0" smtClean="0">
              <a:solidFill>
                <a:srgbClr val="FFC000"/>
              </a:solidFill>
            </a:endParaRPr>
          </a:p>
        </p:txBody>
      </p:sp>
    </p:spTree>
    <p:extLst>
      <p:ext uri="{BB962C8B-B14F-4D97-AF65-F5344CB8AC3E}">
        <p14:creationId xmlns:p14="http://schemas.microsoft.com/office/powerpoint/2010/main" val="1019890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81" y="228782"/>
            <a:ext cx="11559941" cy="1049235"/>
          </a:xfrm>
        </p:spPr>
        <p:txBody>
          <a:bodyPr>
            <a:normAutofit fontScale="90000"/>
          </a:bodyPr>
          <a:lstStyle/>
          <a:p>
            <a:pPr algn="ctr"/>
            <a:r>
              <a:rPr lang="en-US" sz="4400" b="1" dirty="0" smtClean="0"/>
              <a:t>2017 Agriscience division descriptions</a:t>
            </a:r>
            <a:endParaRPr lang="en-US" sz="4400" b="1" dirty="0"/>
          </a:p>
        </p:txBody>
      </p:sp>
      <p:sp>
        <p:nvSpPr>
          <p:cNvPr id="3" name="Content Placeholder 2"/>
          <p:cNvSpPr>
            <a:spLocks noGrp="1"/>
          </p:cNvSpPr>
          <p:nvPr>
            <p:ph idx="1"/>
          </p:nvPr>
        </p:nvSpPr>
        <p:spPr>
          <a:xfrm>
            <a:off x="539015" y="1540042"/>
            <a:ext cx="10741793" cy="4364048"/>
          </a:xfrm>
          <a:solidFill>
            <a:schemeClr val="tx1">
              <a:lumMod val="85000"/>
              <a:lumOff val="15000"/>
            </a:schemeClr>
          </a:solidFill>
          <a:ln w="127000">
            <a:solidFill>
              <a:schemeClr val="bg1"/>
            </a:solidFill>
          </a:ln>
        </p:spPr>
        <p:txBody>
          <a:bodyPr>
            <a:normAutofit/>
          </a:bodyPr>
          <a:lstStyle/>
          <a:p>
            <a:pPr>
              <a:buClr>
                <a:srgbClr val="FFC000"/>
              </a:buClr>
            </a:pPr>
            <a:r>
              <a:rPr lang="en-US" sz="3600" dirty="0" smtClean="0">
                <a:solidFill>
                  <a:schemeClr val="bg1"/>
                </a:solidFill>
              </a:rPr>
              <a:t>Social Science</a:t>
            </a:r>
            <a:endParaRPr lang="en-US" sz="3600" dirty="0">
              <a:solidFill>
                <a:schemeClr val="bg1"/>
              </a:solidFill>
            </a:endParaRPr>
          </a:p>
          <a:p>
            <a:pPr marL="457200" lvl="1" indent="0">
              <a:buClr>
                <a:srgbClr val="FFC000"/>
              </a:buClr>
              <a:buNone/>
            </a:pPr>
            <a:r>
              <a:rPr lang="en-US" sz="3400" dirty="0" smtClean="0">
                <a:solidFill>
                  <a:schemeClr val="bg1"/>
                </a:solidFill>
              </a:rPr>
              <a:t>Examples (</a:t>
            </a:r>
            <a:r>
              <a:rPr lang="en-US" sz="3400" dirty="0" err="1" smtClean="0">
                <a:solidFill>
                  <a:schemeClr val="bg1"/>
                </a:solidFill>
              </a:rPr>
              <a:t>con’t</a:t>
            </a:r>
            <a:r>
              <a:rPr lang="en-US" sz="3400" dirty="0" smtClean="0">
                <a:solidFill>
                  <a:schemeClr val="bg1"/>
                </a:solidFill>
              </a:rPr>
              <a:t>)</a:t>
            </a:r>
          </a:p>
          <a:p>
            <a:pPr lvl="1">
              <a:buClr>
                <a:schemeClr val="bg1"/>
              </a:buClr>
            </a:pPr>
            <a:r>
              <a:rPr lang="en-US" sz="3600" dirty="0">
                <a:solidFill>
                  <a:srgbClr val="FFC000"/>
                </a:solidFill>
              </a:rPr>
              <a:t>Consumer confidence and understanding of food labels </a:t>
            </a:r>
            <a:endParaRPr lang="en-US" sz="3600" dirty="0" smtClean="0">
              <a:solidFill>
                <a:srgbClr val="FFC000"/>
              </a:solidFill>
            </a:endParaRPr>
          </a:p>
          <a:p>
            <a:pPr lvl="1">
              <a:buClr>
                <a:srgbClr val="FFC000"/>
              </a:buClr>
            </a:pPr>
            <a:r>
              <a:rPr lang="en-US" sz="3600" dirty="0" smtClean="0">
                <a:solidFill>
                  <a:schemeClr val="bg1"/>
                </a:solidFill>
              </a:rPr>
              <a:t>Economic </a:t>
            </a:r>
            <a:r>
              <a:rPr lang="en-US" sz="3600" dirty="0">
                <a:solidFill>
                  <a:schemeClr val="bg1"/>
                </a:solidFill>
              </a:rPr>
              <a:t>effect of employment rate and meat consumption</a:t>
            </a:r>
            <a:endParaRPr lang="en-US" sz="3400" dirty="0" smtClean="0">
              <a:solidFill>
                <a:schemeClr val="bg1"/>
              </a:solidFill>
            </a:endParaRPr>
          </a:p>
        </p:txBody>
      </p:sp>
    </p:spTree>
    <p:extLst>
      <p:ext uri="{BB962C8B-B14F-4D97-AF65-F5344CB8AC3E}">
        <p14:creationId xmlns:p14="http://schemas.microsoft.com/office/powerpoint/2010/main" val="679744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228782"/>
            <a:ext cx="9603275" cy="1049235"/>
          </a:xfrm>
        </p:spPr>
        <p:txBody>
          <a:bodyPr>
            <a:normAutofit/>
          </a:bodyPr>
          <a:lstStyle/>
          <a:p>
            <a:pPr algn="ctr"/>
            <a:r>
              <a:rPr lang="en-US" sz="4400" b="1" dirty="0" smtClean="0"/>
              <a:t>2017 Agriscience divisions</a:t>
            </a:r>
            <a:endParaRPr lang="en-US" sz="4400" b="1" dirty="0"/>
          </a:p>
        </p:txBody>
      </p:sp>
      <p:sp>
        <p:nvSpPr>
          <p:cNvPr id="3" name="Content Placeholder 2"/>
          <p:cNvSpPr>
            <a:spLocks noGrp="1"/>
          </p:cNvSpPr>
          <p:nvPr>
            <p:ph idx="1"/>
          </p:nvPr>
        </p:nvSpPr>
        <p:spPr>
          <a:xfrm>
            <a:off x="888852" y="970846"/>
            <a:ext cx="10363200" cy="4933244"/>
          </a:xfrm>
          <a:solidFill>
            <a:schemeClr val="tx1">
              <a:lumMod val="85000"/>
              <a:lumOff val="15000"/>
            </a:schemeClr>
          </a:solidFill>
          <a:ln w="127000">
            <a:solidFill>
              <a:schemeClr val="bg1"/>
            </a:solidFill>
          </a:ln>
        </p:spPr>
        <p:txBody>
          <a:bodyPr>
            <a:normAutofit/>
          </a:bodyPr>
          <a:lstStyle/>
          <a:p>
            <a:pPr>
              <a:buClr>
                <a:srgbClr val="FFC000"/>
              </a:buClr>
            </a:pPr>
            <a:r>
              <a:rPr lang="en-US" sz="3600" dirty="0" smtClean="0">
                <a:solidFill>
                  <a:schemeClr val="bg1"/>
                </a:solidFill>
              </a:rPr>
              <a:t>Division </a:t>
            </a:r>
            <a:r>
              <a:rPr lang="en-US" sz="3600" dirty="0">
                <a:solidFill>
                  <a:schemeClr val="bg1"/>
                </a:solidFill>
              </a:rPr>
              <a:t>1</a:t>
            </a:r>
            <a:r>
              <a:rPr lang="en-US" sz="3600" dirty="0" smtClean="0">
                <a:solidFill>
                  <a:schemeClr val="bg1"/>
                </a:solidFill>
              </a:rPr>
              <a:t> – Individuals in Grades 7 &amp; 8</a:t>
            </a:r>
          </a:p>
          <a:p>
            <a:pPr>
              <a:buClr>
                <a:srgbClr val="FFC000"/>
              </a:buClr>
            </a:pPr>
            <a:r>
              <a:rPr lang="en-US" sz="3600" dirty="0" smtClean="0">
                <a:solidFill>
                  <a:schemeClr val="bg1"/>
                </a:solidFill>
              </a:rPr>
              <a:t>Division 2 - Teams of two in Grades 7 &amp; 8 </a:t>
            </a:r>
          </a:p>
          <a:p>
            <a:pPr>
              <a:buClr>
                <a:schemeClr val="bg1"/>
              </a:buClr>
            </a:pPr>
            <a:r>
              <a:rPr lang="en-US" sz="3600" dirty="0" smtClean="0">
                <a:solidFill>
                  <a:srgbClr val="FFC000"/>
                </a:solidFill>
              </a:rPr>
              <a:t>Division 3 – Individuals in Grades 9 &amp; 10</a:t>
            </a:r>
          </a:p>
          <a:p>
            <a:pPr>
              <a:buClr>
                <a:schemeClr val="bg1"/>
              </a:buClr>
            </a:pPr>
            <a:r>
              <a:rPr lang="en-US" sz="3600" dirty="0" smtClean="0">
                <a:solidFill>
                  <a:srgbClr val="FFC000"/>
                </a:solidFill>
              </a:rPr>
              <a:t>Division 4 – Teams of two in Grades 9 &amp; 10</a:t>
            </a:r>
          </a:p>
          <a:p>
            <a:pPr>
              <a:buClr>
                <a:srgbClr val="FFC000"/>
              </a:buClr>
            </a:pPr>
            <a:r>
              <a:rPr lang="en-US" sz="3600" dirty="0" smtClean="0">
                <a:solidFill>
                  <a:schemeClr val="bg1"/>
                </a:solidFill>
              </a:rPr>
              <a:t>Division 5 – Individuals in Grades 11 &amp; 12</a:t>
            </a:r>
          </a:p>
          <a:p>
            <a:pPr>
              <a:buClr>
                <a:srgbClr val="FFC000"/>
              </a:buClr>
            </a:pPr>
            <a:r>
              <a:rPr lang="en-US" sz="3600" dirty="0" smtClean="0">
                <a:solidFill>
                  <a:schemeClr val="bg1"/>
                </a:solidFill>
              </a:rPr>
              <a:t>Division 6 – Teams of two in Grades 11 &amp; 12</a:t>
            </a:r>
            <a:endParaRPr lang="en-US" sz="3600" dirty="0">
              <a:solidFill>
                <a:schemeClr val="bg1"/>
              </a:solidFill>
            </a:endParaRPr>
          </a:p>
        </p:txBody>
      </p:sp>
    </p:spTree>
    <p:extLst>
      <p:ext uri="{BB962C8B-B14F-4D97-AF65-F5344CB8AC3E}">
        <p14:creationId xmlns:p14="http://schemas.microsoft.com/office/powerpoint/2010/main" val="1799851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5479" y="228782"/>
            <a:ext cx="10027658" cy="1049235"/>
          </a:xfrm>
        </p:spPr>
        <p:txBody>
          <a:bodyPr>
            <a:normAutofit fontScale="90000"/>
          </a:bodyPr>
          <a:lstStyle/>
          <a:p>
            <a:pPr algn="ctr"/>
            <a:r>
              <a:rPr lang="en-US" sz="4400" b="1" dirty="0" smtClean="0"/>
              <a:t>2017 </a:t>
            </a:r>
            <a:r>
              <a:rPr lang="en-US" sz="4400" b="1" smtClean="0"/>
              <a:t>Agriscience Display boards</a:t>
            </a:r>
            <a:endParaRPr lang="en-US" sz="4400" b="1" dirty="0"/>
          </a:p>
        </p:txBody>
      </p:sp>
      <p:sp>
        <p:nvSpPr>
          <p:cNvPr id="3" name="Content Placeholder 2"/>
          <p:cNvSpPr>
            <a:spLocks noGrp="1"/>
          </p:cNvSpPr>
          <p:nvPr>
            <p:ph idx="1"/>
          </p:nvPr>
        </p:nvSpPr>
        <p:spPr>
          <a:xfrm>
            <a:off x="888852" y="970846"/>
            <a:ext cx="10363200" cy="4933244"/>
          </a:xfrm>
          <a:solidFill>
            <a:schemeClr val="tx1">
              <a:lumMod val="85000"/>
              <a:lumOff val="15000"/>
            </a:schemeClr>
          </a:solidFill>
          <a:ln w="127000">
            <a:solidFill>
              <a:schemeClr val="bg1"/>
            </a:solidFill>
          </a:ln>
        </p:spPr>
        <p:txBody>
          <a:bodyPr>
            <a:normAutofit/>
          </a:bodyPr>
          <a:lstStyle/>
          <a:p>
            <a:pPr marL="516636" lvl="1" indent="-342900"/>
            <a:r>
              <a:rPr lang="en-US" sz="3200" dirty="0" smtClean="0">
                <a:solidFill>
                  <a:schemeClr val="bg1"/>
                </a:solidFill>
              </a:rPr>
              <a:t>Board </a:t>
            </a:r>
            <a:r>
              <a:rPr lang="en-US" sz="3200" dirty="0">
                <a:solidFill>
                  <a:schemeClr val="bg1"/>
                </a:solidFill>
              </a:rPr>
              <a:t>dimensions will not exceed </a:t>
            </a:r>
            <a:r>
              <a:rPr lang="en-US" sz="3200" dirty="0" smtClean="0">
                <a:solidFill>
                  <a:schemeClr val="bg1"/>
                </a:solidFill>
              </a:rPr>
              <a:t>                               	36</a:t>
            </a:r>
            <a:r>
              <a:rPr lang="en-US" sz="3200" dirty="0">
                <a:solidFill>
                  <a:schemeClr val="bg1"/>
                </a:solidFill>
              </a:rPr>
              <a:t>’’ high, 48’’ wide, 30’’ deep</a:t>
            </a:r>
          </a:p>
          <a:p>
            <a:pPr marL="516636" lvl="1" indent="-342900"/>
            <a:r>
              <a:rPr lang="en-US" sz="3200" dirty="0">
                <a:solidFill>
                  <a:schemeClr val="bg1"/>
                </a:solidFill>
              </a:rPr>
              <a:t>Optional: </a:t>
            </a:r>
            <a:r>
              <a:rPr lang="en-US" sz="3200" dirty="0" smtClean="0">
                <a:solidFill>
                  <a:schemeClr val="bg1"/>
                </a:solidFill>
              </a:rPr>
              <a:t> </a:t>
            </a:r>
            <a:r>
              <a:rPr lang="en-US" sz="3200" dirty="0" smtClean="0">
                <a:solidFill>
                  <a:srgbClr val="FFC000"/>
                </a:solidFill>
              </a:rPr>
              <a:t>(not really, each student should have a log book)</a:t>
            </a:r>
          </a:p>
          <a:p>
            <a:pPr marL="973836" lvl="2" indent="-342900"/>
            <a:r>
              <a:rPr lang="en-US" sz="3000" dirty="0" smtClean="0">
                <a:solidFill>
                  <a:schemeClr val="bg1"/>
                </a:solidFill>
              </a:rPr>
              <a:t>Log </a:t>
            </a:r>
            <a:r>
              <a:rPr lang="en-US" sz="3000" dirty="0">
                <a:solidFill>
                  <a:schemeClr val="bg1"/>
                </a:solidFill>
              </a:rPr>
              <a:t>book, up to 5 copies of written </a:t>
            </a:r>
            <a:r>
              <a:rPr lang="en-US" sz="3000" dirty="0" smtClean="0">
                <a:solidFill>
                  <a:schemeClr val="bg1"/>
                </a:solidFill>
              </a:rPr>
              <a:t>report</a:t>
            </a:r>
          </a:p>
          <a:p>
            <a:pPr marL="516636" lvl="1" indent="-342900"/>
            <a:r>
              <a:rPr lang="en-US" sz="3200" dirty="0" smtClean="0">
                <a:solidFill>
                  <a:schemeClr val="bg1"/>
                </a:solidFill>
              </a:rPr>
              <a:t>No </a:t>
            </a:r>
            <a:r>
              <a:rPr lang="en-US" sz="3200" dirty="0">
                <a:solidFill>
                  <a:schemeClr val="bg1"/>
                </a:solidFill>
              </a:rPr>
              <a:t>additional props, handouts or electronics will be permitted</a:t>
            </a:r>
          </a:p>
          <a:p>
            <a:pPr marL="516636" lvl="1" indent="-342900"/>
            <a:r>
              <a:rPr lang="en-US" sz="3200" dirty="0">
                <a:solidFill>
                  <a:schemeClr val="bg1"/>
                </a:solidFill>
              </a:rPr>
              <a:t>No electricity will be provided</a:t>
            </a:r>
          </a:p>
          <a:p>
            <a:pPr>
              <a:buClr>
                <a:srgbClr val="FFC000"/>
              </a:buClr>
            </a:pPr>
            <a:endParaRPr lang="en-US" sz="3600" dirty="0">
              <a:solidFill>
                <a:schemeClr val="bg1"/>
              </a:solidFill>
            </a:endParaRPr>
          </a:p>
        </p:txBody>
      </p:sp>
    </p:spTree>
    <p:extLst>
      <p:ext uri="{BB962C8B-B14F-4D97-AF65-F5344CB8AC3E}">
        <p14:creationId xmlns:p14="http://schemas.microsoft.com/office/powerpoint/2010/main" val="750302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478304" y="16728"/>
            <a:ext cx="5217459" cy="6235807"/>
          </a:xfrm>
          <a:prstGeom prst="rect">
            <a:avLst/>
          </a:prstGeom>
        </p:spPr>
      </p:pic>
      <p:sp>
        <p:nvSpPr>
          <p:cNvPr id="2" name="TextBox 1"/>
          <p:cNvSpPr txBox="1"/>
          <p:nvPr/>
        </p:nvSpPr>
        <p:spPr>
          <a:xfrm>
            <a:off x="716692" y="432486"/>
            <a:ext cx="3422822" cy="1200329"/>
          </a:xfrm>
          <a:prstGeom prst="rect">
            <a:avLst/>
          </a:prstGeom>
          <a:noFill/>
        </p:spPr>
        <p:txBody>
          <a:bodyPr wrap="square" rtlCol="0">
            <a:spAutoFit/>
          </a:bodyPr>
          <a:lstStyle/>
          <a:p>
            <a:r>
              <a:rPr lang="en-US" sz="3600" dirty="0" smtClean="0"/>
              <a:t>Scientific Method</a:t>
            </a:r>
          </a:p>
          <a:p>
            <a:r>
              <a:rPr lang="en-US" sz="3600" dirty="0" smtClean="0"/>
              <a:t>Flow Chart</a:t>
            </a:r>
            <a:endParaRPr lang="en-US" sz="3600" dirty="0"/>
          </a:p>
        </p:txBody>
      </p:sp>
    </p:spTree>
    <p:extLst>
      <p:ext uri="{BB962C8B-B14F-4D97-AF65-F5344CB8AC3E}">
        <p14:creationId xmlns:p14="http://schemas.microsoft.com/office/powerpoint/2010/main" val="586855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228782"/>
            <a:ext cx="9603275" cy="1049235"/>
          </a:xfrm>
        </p:spPr>
        <p:txBody>
          <a:bodyPr>
            <a:normAutofit/>
          </a:bodyPr>
          <a:lstStyle/>
          <a:p>
            <a:pPr algn="ctr"/>
            <a:r>
              <a:rPr lang="en-US" sz="4400" b="1" dirty="0" smtClean="0"/>
              <a:t>Scientific Method</a:t>
            </a:r>
            <a:endParaRPr lang="en-US" sz="4400" b="1" dirty="0"/>
          </a:p>
        </p:txBody>
      </p:sp>
      <p:sp>
        <p:nvSpPr>
          <p:cNvPr id="3" name="Content Placeholder 2"/>
          <p:cNvSpPr>
            <a:spLocks noGrp="1"/>
          </p:cNvSpPr>
          <p:nvPr>
            <p:ph idx="1"/>
          </p:nvPr>
        </p:nvSpPr>
        <p:spPr>
          <a:xfrm>
            <a:off x="898477" y="970846"/>
            <a:ext cx="10363200" cy="4933244"/>
          </a:xfrm>
          <a:solidFill>
            <a:schemeClr val="tx1">
              <a:lumMod val="85000"/>
              <a:lumOff val="15000"/>
            </a:schemeClr>
          </a:solidFill>
          <a:ln w="127000">
            <a:solidFill>
              <a:schemeClr val="bg1"/>
            </a:solidFill>
          </a:ln>
        </p:spPr>
        <p:txBody>
          <a:bodyPr>
            <a:normAutofit/>
          </a:bodyPr>
          <a:lstStyle/>
          <a:p>
            <a:pPr>
              <a:buClr>
                <a:srgbClr val="FFC000"/>
              </a:buClr>
            </a:pPr>
            <a:r>
              <a:rPr lang="en-US" sz="3200" b="1" dirty="0">
                <a:solidFill>
                  <a:schemeClr val="bg1"/>
                </a:solidFill>
              </a:rPr>
              <a:t>Ask a Question:</a:t>
            </a:r>
            <a:r>
              <a:rPr lang="en-US" sz="3200" dirty="0">
                <a:solidFill>
                  <a:schemeClr val="bg1"/>
                </a:solidFill>
              </a:rPr>
              <a:t> The scientific method starts when you ask a question about something that you observe: </a:t>
            </a:r>
          </a:p>
          <a:p>
            <a:pPr marL="1144588" indent="-222250">
              <a:buClr>
                <a:srgbClr val="FFC000"/>
              </a:buClr>
            </a:pPr>
            <a:r>
              <a:rPr lang="en-US" sz="2800" dirty="0" smtClean="0">
                <a:solidFill>
                  <a:schemeClr val="bg1"/>
                </a:solidFill>
              </a:rPr>
              <a:t>How</a:t>
            </a:r>
            <a:r>
              <a:rPr lang="en-US" sz="2800" dirty="0">
                <a:solidFill>
                  <a:schemeClr val="bg1"/>
                </a:solidFill>
              </a:rPr>
              <a:t>, What, When, Who, Which, Why, or Where</a:t>
            </a:r>
            <a:r>
              <a:rPr lang="en-US" sz="2800" dirty="0" smtClean="0">
                <a:solidFill>
                  <a:schemeClr val="bg1"/>
                </a:solidFill>
              </a:rPr>
              <a:t>?</a:t>
            </a:r>
          </a:p>
          <a:p>
            <a:pPr marL="1144588" indent="-222250">
              <a:buClr>
                <a:srgbClr val="FFC000"/>
              </a:buClr>
            </a:pPr>
            <a:r>
              <a:rPr lang="en-US" sz="2800" dirty="0" smtClean="0">
                <a:solidFill>
                  <a:schemeClr val="bg1"/>
                </a:solidFill>
              </a:rPr>
              <a:t>For </a:t>
            </a:r>
            <a:r>
              <a:rPr lang="en-US" sz="2800" dirty="0">
                <a:solidFill>
                  <a:schemeClr val="bg1"/>
                </a:solidFill>
              </a:rPr>
              <a:t>a science fair project some teachers require that the question be something you can measure, preferably with a number</a:t>
            </a:r>
            <a:r>
              <a:rPr lang="en-US" sz="2800" dirty="0" smtClean="0">
                <a:solidFill>
                  <a:schemeClr val="bg1"/>
                </a:solidFill>
              </a:rPr>
              <a:t>.</a:t>
            </a:r>
          </a:p>
          <a:p>
            <a:pPr marL="1601788" lvl="1" indent="-222250">
              <a:buClr>
                <a:srgbClr val="FFC000"/>
              </a:buClr>
            </a:pPr>
            <a:r>
              <a:rPr lang="en-US" sz="2800" dirty="0" err="1">
                <a:solidFill>
                  <a:schemeClr val="bg1"/>
                </a:solidFill>
              </a:rPr>
              <a:t>e</a:t>
            </a:r>
            <a:r>
              <a:rPr lang="en-US" sz="2800" dirty="0" err="1" smtClean="0">
                <a:solidFill>
                  <a:schemeClr val="bg1"/>
                </a:solidFill>
              </a:rPr>
              <a:t>g</a:t>
            </a:r>
            <a:r>
              <a:rPr lang="en-US" sz="2800" dirty="0" smtClean="0">
                <a:solidFill>
                  <a:schemeClr val="bg1"/>
                </a:solidFill>
              </a:rPr>
              <a:t>. Grew bigger, changed color, displayed a temperature change</a:t>
            </a:r>
            <a:endParaRPr lang="en-US" sz="2800" dirty="0">
              <a:solidFill>
                <a:schemeClr val="bg1"/>
              </a:solidFill>
            </a:endParaRPr>
          </a:p>
          <a:p>
            <a:endParaRPr lang="en-US" dirty="0"/>
          </a:p>
        </p:txBody>
      </p:sp>
    </p:spTree>
    <p:extLst>
      <p:ext uri="{BB962C8B-B14F-4D97-AF65-F5344CB8AC3E}">
        <p14:creationId xmlns:p14="http://schemas.microsoft.com/office/powerpoint/2010/main" val="76039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228782"/>
            <a:ext cx="9603275" cy="1049235"/>
          </a:xfrm>
        </p:spPr>
        <p:txBody>
          <a:bodyPr>
            <a:normAutofit/>
          </a:bodyPr>
          <a:lstStyle/>
          <a:p>
            <a:pPr algn="ctr"/>
            <a:r>
              <a:rPr lang="en-US" sz="4400" b="1" dirty="0" smtClean="0"/>
              <a:t>Scientific Method </a:t>
            </a:r>
            <a:r>
              <a:rPr lang="en-US" sz="2800" b="1" dirty="0" smtClean="0"/>
              <a:t>(</a:t>
            </a:r>
            <a:r>
              <a:rPr lang="en-US" sz="2800" b="1" dirty="0" err="1" smtClean="0"/>
              <a:t>con’t</a:t>
            </a:r>
            <a:r>
              <a:rPr lang="en-US" sz="2800" b="1" dirty="0" smtClean="0"/>
              <a:t>)</a:t>
            </a:r>
            <a:endParaRPr lang="en-US" sz="4400" b="1" dirty="0"/>
          </a:p>
        </p:txBody>
      </p:sp>
      <p:sp>
        <p:nvSpPr>
          <p:cNvPr id="3" name="Content Placeholder 2"/>
          <p:cNvSpPr>
            <a:spLocks noGrp="1"/>
          </p:cNvSpPr>
          <p:nvPr>
            <p:ph idx="1"/>
          </p:nvPr>
        </p:nvSpPr>
        <p:spPr>
          <a:xfrm>
            <a:off x="898477" y="970846"/>
            <a:ext cx="10363200" cy="4933244"/>
          </a:xfrm>
          <a:solidFill>
            <a:schemeClr val="tx1">
              <a:lumMod val="85000"/>
              <a:lumOff val="15000"/>
            </a:schemeClr>
          </a:solidFill>
          <a:ln w="127000">
            <a:solidFill>
              <a:schemeClr val="bg1"/>
            </a:solidFill>
          </a:ln>
        </p:spPr>
        <p:txBody>
          <a:bodyPr>
            <a:normAutofit/>
          </a:bodyPr>
          <a:lstStyle/>
          <a:p>
            <a:pPr>
              <a:buClr>
                <a:srgbClr val="FFC000"/>
              </a:buClr>
            </a:pPr>
            <a:r>
              <a:rPr lang="en-US" sz="3200" b="1" dirty="0">
                <a:solidFill>
                  <a:schemeClr val="bg1"/>
                </a:solidFill>
              </a:rPr>
              <a:t>Do Background Research:</a:t>
            </a:r>
            <a:r>
              <a:rPr lang="en-US" sz="3200" dirty="0">
                <a:solidFill>
                  <a:schemeClr val="bg1"/>
                </a:solidFill>
              </a:rPr>
              <a:t> </a:t>
            </a:r>
            <a:endParaRPr lang="en-US" sz="3200" dirty="0" smtClean="0">
              <a:solidFill>
                <a:schemeClr val="bg1"/>
              </a:solidFill>
            </a:endParaRPr>
          </a:p>
          <a:p>
            <a:pPr lvl="1">
              <a:buClr>
                <a:srgbClr val="FFC000"/>
              </a:buClr>
            </a:pPr>
            <a:r>
              <a:rPr lang="en-US" sz="3000" dirty="0" smtClean="0">
                <a:solidFill>
                  <a:schemeClr val="bg1"/>
                </a:solidFill>
              </a:rPr>
              <a:t>Find out if anyone has done this type of research project.</a:t>
            </a:r>
          </a:p>
          <a:p>
            <a:pPr lvl="1">
              <a:buClr>
                <a:srgbClr val="FFC000"/>
              </a:buClr>
            </a:pPr>
            <a:r>
              <a:rPr lang="en-US" sz="3000" dirty="0" smtClean="0">
                <a:solidFill>
                  <a:schemeClr val="bg1"/>
                </a:solidFill>
              </a:rPr>
              <a:t>What type of questions did they investigate.</a:t>
            </a:r>
          </a:p>
          <a:p>
            <a:pPr lvl="1">
              <a:buClr>
                <a:srgbClr val="FFC000"/>
              </a:buClr>
            </a:pPr>
            <a:r>
              <a:rPr lang="en-US" sz="3000" dirty="0" smtClean="0">
                <a:solidFill>
                  <a:schemeClr val="bg1"/>
                </a:solidFill>
              </a:rPr>
              <a:t>Rather </a:t>
            </a:r>
            <a:r>
              <a:rPr lang="en-US" sz="3000" dirty="0">
                <a:solidFill>
                  <a:schemeClr val="bg1"/>
                </a:solidFill>
              </a:rPr>
              <a:t>than starting from scratch in putting together a plan for answering your question, you want to </a:t>
            </a:r>
            <a:r>
              <a:rPr lang="en-US" sz="3000" dirty="0" smtClean="0">
                <a:solidFill>
                  <a:schemeClr val="bg1"/>
                </a:solidFill>
              </a:rPr>
              <a:t>use research </a:t>
            </a:r>
            <a:r>
              <a:rPr lang="en-US" sz="3000" dirty="0">
                <a:solidFill>
                  <a:schemeClr val="bg1"/>
                </a:solidFill>
              </a:rPr>
              <a:t>to help you find the best way to do things and insure that you don't repeat mistakes from the past.</a:t>
            </a:r>
          </a:p>
        </p:txBody>
      </p:sp>
    </p:spTree>
    <p:extLst>
      <p:ext uri="{BB962C8B-B14F-4D97-AF65-F5344CB8AC3E}">
        <p14:creationId xmlns:p14="http://schemas.microsoft.com/office/powerpoint/2010/main" val="75888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1" presetClass="exit"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checkerboard(across)">
                                      <p:cBhvr>
                                        <p:cTn id="14" dur="500"/>
                                        <p:tgtEl>
                                          <p:spTgt spid="3">
                                            <p:txEl>
                                              <p:pRg st="3" end="3"/>
                                            </p:txEl>
                                          </p:spTgt>
                                        </p:tgtEl>
                                      </p:cBhvr>
                                    </p:animEffect>
                                  </p:childTnLst>
                                </p:cTn>
                              </p:par>
                              <p:par>
                                <p:cTn id="15" presetID="1" presetClass="exit"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228782"/>
            <a:ext cx="9603275" cy="1049235"/>
          </a:xfrm>
        </p:spPr>
        <p:txBody>
          <a:bodyPr>
            <a:normAutofit/>
          </a:bodyPr>
          <a:lstStyle/>
          <a:p>
            <a:pPr algn="ctr"/>
            <a:r>
              <a:rPr lang="en-US" sz="4400" b="1" dirty="0" smtClean="0"/>
              <a:t>Scientific Method</a:t>
            </a:r>
            <a:r>
              <a:rPr lang="en-US" sz="2800" b="1" dirty="0" smtClean="0"/>
              <a:t> (</a:t>
            </a:r>
            <a:r>
              <a:rPr lang="en-US" sz="2800" b="1" dirty="0" err="1" smtClean="0"/>
              <a:t>con’t</a:t>
            </a:r>
            <a:r>
              <a:rPr lang="en-US" sz="2800" b="1" dirty="0" smtClean="0"/>
              <a:t>)</a:t>
            </a:r>
            <a:endParaRPr lang="en-US" sz="4400" b="1" dirty="0"/>
          </a:p>
        </p:txBody>
      </p:sp>
      <p:sp>
        <p:nvSpPr>
          <p:cNvPr id="3" name="Content Placeholder 2"/>
          <p:cNvSpPr>
            <a:spLocks noGrp="1"/>
          </p:cNvSpPr>
          <p:nvPr>
            <p:ph idx="1"/>
          </p:nvPr>
        </p:nvSpPr>
        <p:spPr>
          <a:xfrm>
            <a:off x="888852" y="970846"/>
            <a:ext cx="10363200" cy="4933244"/>
          </a:xfrm>
          <a:solidFill>
            <a:schemeClr val="tx1">
              <a:lumMod val="85000"/>
              <a:lumOff val="15000"/>
            </a:schemeClr>
          </a:solidFill>
          <a:ln w="127000">
            <a:solidFill>
              <a:schemeClr val="bg1"/>
            </a:solidFill>
          </a:ln>
        </p:spPr>
        <p:txBody>
          <a:bodyPr>
            <a:normAutofit lnSpcReduction="10000"/>
          </a:bodyPr>
          <a:lstStyle/>
          <a:p>
            <a:pPr>
              <a:buClr>
                <a:srgbClr val="FFC000"/>
              </a:buClr>
            </a:pPr>
            <a:r>
              <a:rPr lang="en-US" sz="3200" b="1" dirty="0">
                <a:solidFill>
                  <a:schemeClr val="bg1"/>
                </a:solidFill>
              </a:rPr>
              <a:t>Construct a Hypothesis:</a:t>
            </a:r>
            <a:r>
              <a:rPr lang="en-US" sz="3200" dirty="0">
                <a:solidFill>
                  <a:schemeClr val="bg1"/>
                </a:solidFill>
              </a:rPr>
              <a:t> </a:t>
            </a:r>
            <a:endParaRPr lang="en-US" sz="3200" dirty="0" smtClean="0">
              <a:solidFill>
                <a:schemeClr val="bg1"/>
              </a:solidFill>
            </a:endParaRPr>
          </a:p>
          <a:p>
            <a:pPr lvl="1">
              <a:buClr>
                <a:srgbClr val="FFC000"/>
              </a:buClr>
            </a:pPr>
            <a:r>
              <a:rPr lang="en-US" sz="3000" dirty="0" smtClean="0">
                <a:solidFill>
                  <a:schemeClr val="bg1"/>
                </a:solidFill>
              </a:rPr>
              <a:t>A </a:t>
            </a:r>
            <a:r>
              <a:rPr lang="en-US" sz="3000" dirty="0">
                <a:solidFill>
                  <a:schemeClr val="bg1"/>
                </a:solidFill>
              </a:rPr>
              <a:t>hypothesis is an educated guess about how things work. It is an attempt to answer your question with an explanation that can be tested. </a:t>
            </a:r>
            <a:endParaRPr lang="en-US" sz="3000" dirty="0" smtClean="0">
              <a:solidFill>
                <a:schemeClr val="bg1"/>
              </a:solidFill>
            </a:endParaRPr>
          </a:p>
          <a:p>
            <a:pPr lvl="1">
              <a:buClr>
                <a:srgbClr val="FFC000"/>
              </a:buClr>
            </a:pPr>
            <a:r>
              <a:rPr lang="en-US" sz="3000" dirty="0" smtClean="0">
                <a:solidFill>
                  <a:schemeClr val="bg1"/>
                </a:solidFill>
              </a:rPr>
              <a:t>A </a:t>
            </a:r>
            <a:r>
              <a:rPr lang="en-US" sz="3000" dirty="0">
                <a:solidFill>
                  <a:schemeClr val="bg1"/>
                </a:solidFill>
              </a:rPr>
              <a:t>good hypothesis allows you to then make a prediction:</a:t>
            </a:r>
            <a:br>
              <a:rPr lang="en-US" sz="3000" dirty="0">
                <a:solidFill>
                  <a:schemeClr val="bg1"/>
                </a:solidFill>
              </a:rPr>
            </a:br>
            <a:r>
              <a:rPr lang="en-US" sz="3000" dirty="0">
                <a:solidFill>
                  <a:schemeClr val="bg1"/>
                </a:solidFill>
              </a:rPr>
              <a:t>"If _____</a:t>
            </a:r>
            <a:r>
              <a:rPr lang="en-US" sz="3000" i="1" dirty="0">
                <a:solidFill>
                  <a:schemeClr val="bg1"/>
                </a:solidFill>
              </a:rPr>
              <a:t>[</a:t>
            </a:r>
            <a:r>
              <a:rPr lang="en-US" sz="3000" i="1" dirty="0">
                <a:solidFill>
                  <a:srgbClr val="FFFF00"/>
                </a:solidFill>
              </a:rPr>
              <a:t>I do this</a:t>
            </a:r>
            <a:r>
              <a:rPr lang="en-US" sz="3000" i="1" dirty="0">
                <a:solidFill>
                  <a:schemeClr val="bg1"/>
                </a:solidFill>
              </a:rPr>
              <a:t>]</a:t>
            </a:r>
            <a:r>
              <a:rPr lang="en-US" sz="3000" dirty="0">
                <a:solidFill>
                  <a:schemeClr val="bg1"/>
                </a:solidFill>
              </a:rPr>
              <a:t> _____, then _____</a:t>
            </a:r>
            <a:r>
              <a:rPr lang="en-US" sz="3000" i="1" dirty="0">
                <a:solidFill>
                  <a:schemeClr val="bg1"/>
                </a:solidFill>
              </a:rPr>
              <a:t>[</a:t>
            </a:r>
            <a:r>
              <a:rPr lang="en-US" sz="3000" i="1" dirty="0">
                <a:solidFill>
                  <a:srgbClr val="FFFF00"/>
                </a:solidFill>
              </a:rPr>
              <a:t>this</a:t>
            </a:r>
            <a:r>
              <a:rPr lang="en-US" sz="3000" i="1" dirty="0">
                <a:solidFill>
                  <a:schemeClr val="bg1"/>
                </a:solidFill>
              </a:rPr>
              <a:t>]</a:t>
            </a:r>
            <a:r>
              <a:rPr lang="en-US" sz="3000" dirty="0">
                <a:solidFill>
                  <a:schemeClr val="bg1"/>
                </a:solidFill>
              </a:rPr>
              <a:t>_____ will happen</a:t>
            </a:r>
            <a:r>
              <a:rPr lang="en-US" sz="3000" dirty="0" smtClean="0">
                <a:solidFill>
                  <a:schemeClr val="bg1"/>
                </a:solidFill>
              </a:rPr>
              <a:t>.”</a:t>
            </a:r>
          </a:p>
          <a:p>
            <a:pPr lvl="1">
              <a:buClr>
                <a:srgbClr val="FFC000"/>
              </a:buClr>
            </a:pPr>
            <a:r>
              <a:rPr lang="en-US" sz="3000" dirty="0" smtClean="0">
                <a:solidFill>
                  <a:schemeClr val="bg1"/>
                </a:solidFill>
              </a:rPr>
              <a:t>State </a:t>
            </a:r>
            <a:r>
              <a:rPr lang="en-US" sz="3000" dirty="0">
                <a:solidFill>
                  <a:schemeClr val="bg1"/>
                </a:solidFill>
              </a:rPr>
              <a:t>both your hypothesis and the resulting prediction you will be testing. Predictions must be easy to measure.</a:t>
            </a:r>
          </a:p>
        </p:txBody>
      </p:sp>
    </p:spTree>
    <p:extLst>
      <p:ext uri="{BB962C8B-B14F-4D97-AF65-F5344CB8AC3E}">
        <p14:creationId xmlns:p14="http://schemas.microsoft.com/office/powerpoint/2010/main" val="191293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1" presetClass="exit"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checkerboard(across)">
                                      <p:cBhvr>
                                        <p:cTn id="14" dur="500"/>
                                        <p:tgtEl>
                                          <p:spTgt spid="3">
                                            <p:txEl>
                                              <p:pRg st="3" end="3"/>
                                            </p:txEl>
                                          </p:spTgt>
                                        </p:tgtEl>
                                      </p:cBhvr>
                                    </p:animEffect>
                                  </p:childTnLst>
                                </p:cTn>
                              </p:par>
                              <p:par>
                                <p:cTn id="15" presetID="1" presetClass="exit"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228782"/>
            <a:ext cx="9603275" cy="1049235"/>
          </a:xfrm>
        </p:spPr>
        <p:txBody>
          <a:bodyPr>
            <a:normAutofit/>
          </a:bodyPr>
          <a:lstStyle/>
          <a:p>
            <a:pPr algn="ctr"/>
            <a:r>
              <a:rPr lang="en-US" sz="4400" b="1" dirty="0" smtClean="0"/>
              <a:t>Scientific Method</a:t>
            </a:r>
            <a:r>
              <a:rPr lang="en-US" sz="2800" b="1" dirty="0" smtClean="0"/>
              <a:t> (</a:t>
            </a:r>
            <a:r>
              <a:rPr lang="en-US" sz="2800" b="1" dirty="0" err="1" smtClean="0"/>
              <a:t>con’t</a:t>
            </a:r>
            <a:r>
              <a:rPr lang="en-US" sz="2800" b="1" dirty="0" smtClean="0"/>
              <a:t>)</a:t>
            </a:r>
            <a:endParaRPr lang="en-US" sz="4400" b="1" dirty="0"/>
          </a:p>
        </p:txBody>
      </p:sp>
      <p:sp>
        <p:nvSpPr>
          <p:cNvPr id="3" name="Content Placeholder 2"/>
          <p:cNvSpPr>
            <a:spLocks noGrp="1"/>
          </p:cNvSpPr>
          <p:nvPr>
            <p:ph idx="1"/>
          </p:nvPr>
        </p:nvSpPr>
        <p:spPr>
          <a:xfrm>
            <a:off x="888852" y="970846"/>
            <a:ext cx="10363200" cy="4933244"/>
          </a:xfrm>
          <a:solidFill>
            <a:schemeClr val="tx1">
              <a:lumMod val="85000"/>
              <a:lumOff val="15000"/>
            </a:schemeClr>
          </a:solidFill>
          <a:ln w="127000">
            <a:solidFill>
              <a:schemeClr val="bg1"/>
            </a:solidFill>
          </a:ln>
        </p:spPr>
        <p:txBody>
          <a:bodyPr>
            <a:normAutofit/>
          </a:bodyPr>
          <a:lstStyle/>
          <a:p>
            <a:pPr>
              <a:buClr>
                <a:srgbClr val="FFC000"/>
              </a:buClr>
            </a:pPr>
            <a:r>
              <a:rPr lang="en-US" sz="3200" b="1" dirty="0">
                <a:solidFill>
                  <a:schemeClr val="bg1"/>
                </a:solidFill>
              </a:rPr>
              <a:t>Test Your Hypothesis by Doing an Experiment:</a:t>
            </a:r>
            <a:r>
              <a:rPr lang="en-US" sz="3200" dirty="0">
                <a:solidFill>
                  <a:schemeClr val="bg1"/>
                </a:solidFill>
              </a:rPr>
              <a:t> </a:t>
            </a:r>
            <a:endParaRPr lang="en-US" sz="3200" dirty="0" smtClean="0">
              <a:solidFill>
                <a:schemeClr val="bg1"/>
              </a:solidFill>
            </a:endParaRPr>
          </a:p>
          <a:p>
            <a:pPr lvl="1">
              <a:buClr>
                <a:srgbClr val="FFC000"/>
              </a:buClr>
            </a:pPr>
            <a:r>
              <a:rPr lang="en-US" sz="3000" dirty="0" smtClean="0">
                <a:solidFill>
                  <a:schemeClr val="bg1"/>
                </a:solidFill>
              </a:rPr>
              <a:t>Your </a:t>
            </a:r>
            <a:r>
              <a:rPr lang="en-US" sz="3000" dirty="0">
                <a:solidFill>
                  <a:schemeClr val="bg1"/>
                </a:solidFill>
              </a:rPr>
              <a:t>experiment tests whether your prediction is accurate and thus your hypothesis is supported or not. </a:t>
            </a:r>
            <a:endParaRPr lang="en-US" sz="3000" dirty="0" smtClean="0">
              <a:solidFill>
                <a:schemeClr val="bg1"/>
              </a:solidFill>
            </a:endParaRPr>
          </a:p>
          <a:p>
            <a:pPr lvl="1">
              <a:buClr>
                <a:srgbClr val="FFC000"/>
              </a:buClr>
            </a:pPr>
            <a:r>
              <a:rPr lang="en-US" sz="3000" dirty="0" smtClean="0">
                <a:solidFill>
                  <a:schemeClr val="bg1"/>
                </a:solidFill>
              </a:rPr>
              <a:t>It </a:t>
            </a:r>
            <a:r>
              <a:rPr lang="en-US" sz="3000" dirty="0">
                <a:solidFill>
                  <a:schemeClr val="bg1"/>
                </a:solidFill>
              </a:rPr>
              <a:t>is important for your experiment to be a fair test. You conduct a fair test by making sure that you change only one factor at a time while keeping all other conditions the </a:t>
            </a:r>
            <a:r>
              <a:rPr lang="en-US" sz="3000" dirty="0" smtClean="0">
                <a:solidFill>
                  <a:schemeClr val="bg1"/>
                </a:solidFill>
              </a:rPr>
              <a:t>same.</a:t>
            </a:r>
          </a:p>
          <a:p>
            <a:pPr lvl="1">
              <a:buClr>
                <a:srgbClr val="FFC000"/>
              </a:buClr>
            </a:pPr>
            <a:r>
              <a:rPr lang="en-US" sz="3000" dirty="0" smtClean="0">
                <a:solidFill>
                  <a:schemeClr val="bg1"/>
                </a:solidFill>
              </a:rPr>
              <a:t>You </a:t>
            </a:r>
            <a:r>
              <a:rPr lang="en-US" sz="3000" dirty="0">
                <a:solidFill>
                  <a:schemeClr val="bg1"/>
                </a:solidFill>
              </a:rPr>
              <a:t>should also repeat your experiments several times to make sure that the first results weren't just an accident.</a:t>
            </a:r>
          </a:p>
          <a:p>
            <a:pPr>
              <a:buClr>
                <a:srgbClr val="FFC000"/>
              </a:buClr>
            </a:pPr>
            <a:endParaRPr lang="en-US" sz="3000" dirty="0">
              <a:solidFill>
                <a:schemeClr val="bg1"/>
              </a:solidFill>
            </a:endParaRPr>
          </a:p>
        </p:txBody>
      </p:sp>
    </p:spTree>
    <p:extLst>
      <p:ext uri="{BB962C8B-B14F-4D97-AF65-F5344CB8AC3E}">
        <p14:creationId xmlns:p14="http://schemas.microsoft.com/office/powerpoint/2010/main" val="1336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1" presetClass="exit"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checkerboard(across)">
                                      <p:cBhvr>
                                        <p:cTn id="14" dur="500"/>
                                        <p:tgtEl>
                                          <p:spTgt spid="3">
                                            <p:txEl>
                                              <p:pRg st="3" end="3"/>
                                            </p:txEl>
                                          </p:spTgt>
                                        </p:tgtEl>
                                      </p:cBhvr>
                                    </p:animEffect>
                                  </p:childTnLst>
                                </p:cTn>
                              </p:par>
                              <p:par>
                                <p:cTn id="15" presetID="1" presetClass="exit"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228782"/>
            <a:ext cx="9603275" cy="1049235"/>
          </a:xfrm>
        </p:spPr>
        <p:txBody>
          <a:bodyPr>
            <a:normAutofit/>
          </a:bodyPr>
          <a:lstStyle/>
          <a:p>
            <a:pPr algn="ctr"/>
            <a:r>
              <a:rPr lang="en-US" sz="4400" b="1" dirty="0" smtClean="0"/>
              <a:t>Scientific Method</a:t>
            </a:r>
            <a:r>
              <a:rPr lang="en-US" sz="2800" b="1" dirty="0" smtClean="0"/>
              <a:t> (</a:t>
            </a:r>
            <a:r>
              <a:rPr lang="en-US" sz="2800" b="1" dirty="0" err="1" smtClean="0"/>
              <a:t>con’t</a:t>
            </a:r>
            <a:r>
              <a:rPr lang="en-US" sz="2800" b="1" dirty="0" smtClean="0"/>
              <a:t>)</a:t>
            </a:r>
            <a:endParaRPr lang="en-US" sz="4400" b="1" dirty="0"/>
          </a:p>
        </p:txBody>
      </p:sp>
      <p:sp>
        <p:nvSpPr>
          <p:cNvPr id="3" name="Content Placeholder 2"/>
          <p:cNvSpPr>
            <a:spLocks noGrp="1"/>
          </p:cNvSpPr>
          <p:nvPr>
            <p:ph idx="1"/>
          </p:nvPr>
        </p:nvSpPr>
        <p:spPr>
          <a:xfrm>
            <a:off x="888852" y="970846"/>
            <a:ext cx="10363200" cy="4933244"/>
          </a:xfrm>
          <a:solidFill>
            <a:schemeClr val="tx1">
              <a:lumMod val="85000"/>
              <a:lumOff val="15000"/>
            </a:schemeClr>
          </a:solidFill>
          <a:ln w="127000">
            <a:solidFill>
              <a:schemeClr val="bg1"/>
            </a:solidFill>
          </a:ln>
        </p:spPr>
        <p:txBody>
          <a:bodyPr>
            <a:normAutofit fontScale="85000" lnSpcReduction="20000"/>
          </a:bodyPr>
          <a:lstStyle/>
          <a:p>
            <a:pPr>
              <a:buClr>
                <a:srgbClr val="FFC000"/>
              </a:buClr>
            </a:pPr>
            <a:r>
              <a:rPr lang="en-US" sz="3200" b="1" dirty="0">
                <a:solidFill>
                  <a:schemeClr val="bg1"/>
                </a:solidFill>
              </a:rPr>
              <a:t>Analyze Your Data and Draw a Conclusion:</a:t>
            </a:r>
            <a:r>
              <a:rPr lang="en-US" sz="3200" dirty="0">
                <a:solidFill>
                  <a:schemeClr val="bg1"/>
                </a:solidFill>
              </a:rPr>
              <a:t> </a:t>
            </a:r>
            <a:endParaRPr lang="en-US" sz="3200" dirty="0" smtClean="0">
              <a:solidFill>
                <a:schemeClr val="bg1"/>
              </a:solidFill>
            </a:endParaRPr>
          </a:p>
          <a:p>
            <a:pPr lvl="1">
              <a:buClr>
                <a:srgbClr val="FFC000"/>
              </a:buClr>
            </a:pPr>
            <a:r>
              <a:rPr lang="en-US" sz="3000" dirty="0" smtClean="0">
                <a:solidFill>
                  <a:schemeClr val="bg1"/>
                </a:solidFill>
              </a:rPr>
              <a:t>Once </a:t>
            </a:r>
            <a:r>
              <a:rPr lang="en-US" sz="3000" dirty="0">
                <a:solidFill>
                  <a:schemeClr val="bg1"/>
                </a:solidFill>
              </a:rPr>
              <a:t>your experiment is complete, you collect your measurements and analyze them to see if they support your hypothesis or not</a:t>
            </a:r>
            <a:r>
              <a:rPr lang="en-US" sz="3000" dirty="0" smtClean="0">
                <a:solidFill>
                  <a:schemeClr val="bg1"/>
                </a:solidFill>
              </a:rPr>
              <a:t>.</a:t>
            </a:r>
          </a:p>
          <a:p>
            <a:pPr lvl="1">
              <a:buClr>
                <a:srgbClr val="FFC000"/>
              </a:buClr>
            </a:pPr>
            <a:r>
              <a:rPr lang="en-US" sz="3000" dirty="0" smtClean="0">
                <a:solidFill>
                  <a:schemeClr val="bg1"/>
                </a:solidFill>
              </a:rPr>
              <a:t>Scientists </a:t>
            </a:r>
            <a:r>
              <a:rPr lang="en-US" sz="3000" dirty="0">
                <a:solidFill>
                  <a:schemeClr val="bg1"/>
                </a:solidFill>
              </a:rPr>
              <a:t>often find that their predictions were not accurate and their hypothesis was not supported, and in such cases they will communicate the results of their experiment and then go back and construct a new hypothesis and prediction based on the information they learned during their experiment. </a:t>
            </a:r>
            <a:endParaRPr lang="en-US" sz="3000" dirty="0" smtClean="0">
              <a:solidFill>
                <a:schemeClr val="bg1"/>
              </a:solidFill>
            </a:endParaRPr>
          </a:p>
          <a:p>
            <a:pPr lvl="1">
              <a:buClr>
                <a:srgbClr val="FFC000"/>
              </a:buClr>
            </a:pPr>
            <a:r>
              <a:rPr lang="en-US" sz="3000" dirty="0" smtClean="0">
                <a:solidFill>
                  <a:schemeClr val="bg1"/>
                </a:solidFill>
              </a:rPr>
              <a:t>This </a:t>
            </a:r>
            <a:r>
              <a:rPr lang="en-US" sz="3000" dirty="0">
                <a:solidFill>
                  <a:schemeClr val="bg1"/>
                </a:solidFill>
              </a:rPr>
              <a:t>starts much of the process of the scientific method over again. Even if they find that their hypothesis was supported, they may want to test it again in a new way.</a:t>
            </a:r>
          </a:p>
          <a:p>
            <a:pPr>
              <a:buClr>
                <a:srgbClr val="FFC000"/>
              </a:buClr>
            </a:pPr>
            <a:endParaRPr lang="en-US" sz="3000" dirty="0">
              <a:solidFill>
                <a:schemeClr val="bg1"/>
              </a:solidFill>
            </a:endParaRPr>
          </a:p>
        </p:txBody>
      </p:sp>
    </p:spTree>
    <p:extLst>
      <p:ext uri="{BB962C8B-B14F-4D97-AF65-F5344CB8AC3E}">
        <p14:creationId xmlns:p14="http://schemas.microsoft.com/office/powerpoint/2010/main" val="28423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1" presetClass="exit"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checkerboard(across)">
                                      <p:cBhvr>
                                        <p:cTn id="14" dur="500"/>
                                        <p:tgtEl>
                                          <p:spTgt spid="3">
                                            <p:txEl>
                                              <p:pRg st="3" end="3"/>
                                            </p:txEl>
                                          </p:spTgt>
                                        </p:tgtEl>
                                      </p:cBhvr>
                                    </p:animEffect>
                                  </p:childTnLst>
                                </p:cTn>
                              </p:par>
                              <p:par>
                                <p:cTn id="15" presetID="1" presetClass="exit"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228782"/>
            <a:ext cx="9603275" cy="1049235"/>
          </a:xfrm>
        </p:spPr>
        <p:txBody>
          <a:bodyPr>
            <a:normAutofit/>
          </a:bodyPr>
          <a:lstStyle/>
          <a:p>
            <a:pPr algn="ctr"/>
            <a:r>
              <a:rPr lang="en-US" sz="4400" b="1" dirty="0" smtClean="0"/>
              <a:t>Scientific Method</a:t>
            </a:r>
            <a:r>
              <a:rPr lang="en-US" sz="2800" b="1" dirty="0" smtClean="0"/>
              <a:t> (</a:t>
            </a:r>
            <a:r>
              <a:rPr lang="en-US" sz="2800" b="1" dirty="0" err="1" smtClean="0"/>
              <a:t>con’t</a:t>
            </a:r>
            <a:r>
              <a:rPr lang="en-US" sz="2800" b="1" dirty="0" smtClean="0"/>
              <a:t>)</a:t>
            </a:r>
            <a:endParaRPr lang="en-US" sz="4400" b="1" dirty="0"/>
          </a:p>
        </p:txBody>
      </p:sp>
      <p:sp>
        <p:nvSpPr>
          <p:cNvPr id="3" name="Content Placeholder 2"/>
          <p:cNvSpPr>
            <a:spLocks noGrp="1"/>
          </p:cNvSpPr>
          <p:nvPr>
            <p:ph idx="1"/>
          </p:nvPr>
        </p:nvSpPr>
        <p:spPr>
          <a:xfrm>
            <a:off x="888852" y="970846"/>
            <a:ext cx="10363200" cy="4933244"/>
          </a:xfrm>
          <a:solidFill>
            <a:schemeClr val="tx1">
              <a:lumMod val="85000"/>
              <a:lumOff val="15000"/>
            </a:schemeClr>
          </a:solidFill>
          <a:ln w="127000">
            <a:solidFill>
              <a:schemeClr val="bg1"/>
            </a:solidFill>
          </a:ln>
        </p:spPr>
        <p:txBody>
          <a:bodyPr>
            <a:normAutofit fontScale="92500"/>
          </a:bodyPr>
          <a:lstStyle/>
          <a:p>
            <a:pPr>
              <a:buClr>
                <a:srgbClr val="FFC000"/>
              </a:buClr>
            </a:pPr>
            <a:r>
              <a:rPr lang="en-US" sz="3200" b="1" dirty="0">
                <a:solidFill>
                  <a:schemeClr val="bg1"/>
                </a:solidFill>
              </a:rPr>
              <a:t>Communicate Your Results:</a:t>
            </a:r>
            <a:r>
              <a:rPr lang="en-US" sz="3200" dirty="0">
                <a:solidFill>
                  <a:schemeClr val="bg1"/>
                </a:solidFill>
              </a:rPr>
              <a:t> </a:t>
            </a:r>
            <a:endParaRPr lang="en-US" sz="3200" dirty="0" smtClean="0">
              <a:solidFill>
                <a:schemeClr val="bg1"/>
              </a:solidFill>
            </a:endParaRPr>
          </a:p>
          <a:p>
            <a:pPr lvl="1">
              <a:buClr>
                <a:srgbClr val="FFC000"/>
              </a:buClr>
            </a:pPr>
            <a:r>
              <a:rPr lang="en-US" sz="3000" dirty="0" smtClean="0">
                <a:solidFill>
                  <a:schemeClr val="bg1"/>
                </a:solidFill>
              </a:rPr>
              <a:t>To </a:t>
            </a:r>
            <a:r>
              <a:rPr lang="en-US" sz="3000" dirty="0">
                <a:solidFill>
                  <a:schemeClr val="bg1"/>
                </a:solidFill>
              </a:rPr>
              <a:t>complete </a:t>
            </a:r>
            <a:r>
              <a:rPr lang="en-US" sz="3000" dirty="0" smtClean="0">
                <a:solidFill>
                  <a:schemeClr val="bg1"/>
                </a:solidFill>
              </a:rPr>
              <a:t>the Agriscience </a:t>
            </a:r>
            <a:r>
              <a:rPr lang="en-US" sz="3000" dirty="0">
                <a:solidFill>
                  <a:schemeClr val="bg1"/>
                </a:solidFill>
              </a:rPr>
              <a:t>fair </a:t>
            </a:r>
            <a:r>
              <a:rPr lang="en-US" sz="3000" dirty="0" smtClean="0">
                <a:solidFill>
                  <a:schemeClr val="bg1"/>
                </a:solidFill>
              </a:rPr>
              <a:t>project, the results will need to be reported to </a:t>
            </a:r>
            <a:r>
              <a:rPr lang="en-US" sz="3000" dirty="0">
                <a:solidFill>
                  <a:schemeClr val="bg1"/>
                </a:solidFill>
              </a:rPr>
              <a:t>others in a final report </a:t>
            </a:r>
            <a:r>
              <a:rPr lang="en-US" sz="3000" dirty="0" smtClean="0">
                <a:solidFill>
                  <a:schemeClr val="bg1"/>
                </a:solidFill>
              </a:rPr>
              <a:t>and </a:t>
            </a:r>
            <a:r>
              <a:rPr lang="en-US" sz="3000" dirty="0">
                <a:solidFill>
                  <a:schemeClr val="bg1"/>
                </a:solidFill>
              </a:rPr>
              <a:t>a display board</a:t>
            </a:r>
            <a:r>
              <a:rPr lang="en-US" sz="3000" dirty="0" smtClean="0">
                <a:solidFill>
                  <a:schemeClr val="bg1"/>
                </a:solidFill>
              </a:rPr>
              <a:t>.</a:t>
            </a:r>
          </a:p>
          <a:p>
            <a:pPr lvl="1">
              <a:buClr>
                <a:srgbClr val="FFC000"/>
              </a:buClr>
            </a:pPr>
            <a:r>
              <a:rPr lang="en-US" sz="3000" dirty="0" smtClean="0">
                <a:solidFill>
                  <a:schemeClr val="bg1"/>
                </a:solidFill>
              </a:rPr>
              <a:t>Professional </a:t>
            </a:r>
            <a:r>
              <a:rPr lang="en-US" sz="3000" dirty="0">
                <a:solidFill>
                  <a:schemeClr val="bg1"/>
                </a:solidFill>
              </a:rPr>
              <a:t>scientists do almost exactly the same thing by publishing their final report in a scientific journal or by presenting their results on a poster or during a talk at a scientific meeting. </a:t>
            </a:r>
            <a:endParaRPr lang="en-US" sz="3000" dirty="0" smtClean="0">
              <a:solidFill>
                <a:schemeClr val="bg1"/>
              </a:solidFill>
            </a:endParaRPr>
          </a:p>
          <a:p>
            <a:pPr lvl="1">
              <a:buClr>
                <a:srgbClr val="FFC000"/>
              </a:buClr>
            </a:pPr>
            <a:r>
              <a:rPr lang="en-US" sz="3000" dirty="0" smtClean="0">
                <a:solidFill>
                  <a:schemeClr val="bg1"/>
                </a:solidFill>
              </a:rPr>
              <a:t>In Agriscience fairs, </a:t>
            </a:r>
            <a:r>
              <a:rPr lang="en-US" sz="3000" dirty="0">
                <a:solidFill>
                  <a:schemeClr val="bg1"/>
                </a:solidFill>
              </a:rPr>
              <a:t>judges are interested in </a:t>
            </a:r>
            <a:r>
              <a:rPr lang="en-US" sz="3000" dirty="0" smtClean="0">
                <a:solidFill>
                  <a:schemeClr val="bg1"/>
                </a:solidFill>
              </a:rPr>
              <a:t>the </a:t>
            </a:r>
            <a:r>
              <a:rPr lang="en-US" sz="3000" dirty="0">
                <a:solidFill>
                  <a:schemeClr val="bg1"/>
                </a:solidFill>
              </a:rPr>
              <a:t>findings regardless of whether or not they support </a:t>
            </a:r>
            <a:r>
              <a:rPr lang="en-US" sz="3000" dirty="0" smtClean="0">
                <a:solidFill>
                  <a:schemeClr val="bg1"/>
                </a:solidFill>
              </a:rPr>
              <a:t>the </a:t>
            </a:r>
            <a:r>
              <a:rPr lang="en-US" sz="3000" dirty="0">
                <a:solidFill>
                  <a:schemeClr val="bg1"/>
                </a:solidFill>
              </a:rPr>
              <a:t>original hypothesis.</a:t>
            </a:r>
            <a:endParaRPr lang="en-US" sz="2800" dirty="0">
              <a:solidFill>
                <a:schemeClr val="bg1"/>
              </a:solidFill>
            </a:endParaRPr>
          </a:p>
        </p:txBody>
      </p:sp>
    </p:spTree>
    <p:extLst>
      <p:ext uri="{BB962C8B-B14F-4D97-AF65-F5344CB8AC3E}">
        <p14:creationId xmlns:p14="http://schemas.microsoft.com/office/powerpoint/2010/main" val="169256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1" presetClass="exit"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checkerboard(across)">
                                      <p:cBhvr>
                                        <p:cTn id="14" dur="500"/>
                                        <p:tgtEl>
                                          <p:spTgt spid="3">
                                            <p:txEl>
                                              <p:pRg st="3" end="3"/>
                                            </p:txEl>
                                          </p:spTgt>
                                        </p:tgtEl>
                                      </p:cBhvr>
                                    </p:animEffect>
                                  </p:childTnLst>
                                </p:cTn>
                              </p:par>
                              <p:par>
                                <p:cTn id="15" presetID="1" presetClass="exit"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228782"/>
            <a:ext cx="9603275" cy="1049235"/>
          </a:xfrm>
        </p:spPr>
        <p:txBody>
          <a:bodyPr>
            <a:normAutofit/>
          </a:bodyPr>
          <a:lstStyle/>
          <a:p>
            <a:pPr algn="ctr"/>
            <a:r>
              <a:rPr lang="en-US" sz="4400" b="1" dirty="0" smtClean="0"/>
              <a:t>Scientific Method</a:t>
            </a:r>
            <a:r>
              <a:rPr lang="en-US" sz="2800" b="1" dirty="0" smtClean="0"/>
              <a:t> (</a:t>
            </a:r>
            <a:r>
              <a:rPr lang="en-US" sz="2800" b="1" dirty="0" err="1" smtClean="0"/>
              <a:t>con’t</a:t>
            </a:r>
            <a:r>
              <a:rPr lang="en-US" sz="2800" b="1" dirty="0" smtClean="0"/>
              <a:t>)</a:t>
            </a:r>
            <a:endParaRPr lang="en-US" sz="4400" b="1" dirty="0"/>
          </a:p>
        </p:txBody>
      </p:sp>
      <p:sp>
        <p:nvSpPr>
          <p:cNvPr id="3" name="Content Placeholder 2"/>
          <p:cNvSpPr>
            <a:spLocks noGrp="1"/>
          </p:cNvSpPr>
          <p:nvPr>
            <p:ph idx="1"/>
          </p:nvPr>
        </p:nvSpPr>
        <p:spPr>
          <a:xfrm>
            <a:off x="888852" y="970846"/>
            <a:ext cx="10363200" cy="4933244"/>
          </a:xfrm>
          <a:solidFill>
            <a:schemeClr val="tx1">
              <a:lumMod val="85000"/>
              <a:lumOff val="15000"/>
            </a:schemeClr>
          </a:solidFill>
          <a:ln w="127000">
            <a:solidFill>
              <a:schemeClr val="bg1"/>
            </a:solidFill>
          </a:ln>
        </p:spPr>
        <p:txBody>
          <a:bodyPr>
            <a:normAutofit fontScale="92500"/>
          </a:bodyPr>
          <a:lstStyle/>
          <a:p>
            <a:pPr>
              <a:buClr>
                <a:srgbClr val="FFC000"/>
              </a:buClr>
            </a:pPr>
            <a:r>
              <a:rPr lang="en-US" sz="3200" b="1" dirty="0">
                <a:solidFill>
                  <a:schemeClr val="bg1"/>
                </a:solidFill>
              </a:rPr>
              <a:t>Communicate Your Results:</a:t>
            </a:r>
            <a:r>
              <a:rPr lang="en-US" sz="3200" dirty="0">
                <a:solidFill>
                  <a:schemeClr val="bg1"/>
                </a:solidFill>
              </a:rPr>
              <a:t> </a:t>
            </a:r>
            <a:endParaRPr lang="en-US" sz="3200" dirty="0" smtClean="0">
              <a:solidFill>
                <a:schemeClr val="bg1"/>
              </a:solidFill>
            </a:endParaRPr>
          </a:p>
          <a:p>
            <a:pPr lvl="1">
              <a:buClr>
                <a:srgbClr val="FFC000"/>
              </a:buClr>
            </a:pPr>
            <a:r>
              <a:rPr lang="en-US" sz="3000" dirty="0" smtClean="0">
                <a:solidFill>
                  <a:schemeClr val="bg1"/>
                </a:solidFill>
              </a:rPr>
              <a:t>To </a:t>
            </a:r>
            <a:r>
              <a:rPr lang="en-US" sz="3000" dirty="0">
                <a:solidFill>
                  <a:schemeClr val="bg1"/>
                </a:solidFill>
              </a:rPr>
              <a:t>complete </a:t>
            </a:r>
            <a:r>
              <a:rPr lang="en-US" sz="3000" dirty="0" smtClean="0">
                <a:solidFill>
                  <a:schemeClr val="bg1"/>
                </a:solidFill>
              </a:rPr>
              <a:t>the Agriscience </a:t>
            </a:r>
            <a:r>
              <a:rPr lang="en-US" sz="3000" dirty="0">
                <a:solidFill>
                  <a:schemeClr val="bg1"/>
                </a:solidFill>
              </a:rPr>
              <a:t>fair </a:t>
            </a:r>
            <a:r>
              <a:rPr lang="en-US" sz="3000" dirty="0" smtClean="0">
                <a:solidFill>
                  <a:schemeClr val="bg1"/>
                </a:solidFill>
              </a:rPr>
              <a:t>project, the results will need to be reported to </a:t>
            </a:r>
            <a:r>
              <a:rPr lang="en-US" sz="3000" dirty="0">
                <a:solidFill>
                  <a:schemeClr val="bg1"/>
                </a:solidFill>
              </a:rPr>
              <a:t>others in a final report </a:t>
            </a:r>
            <a:r>
              <a:rPr lang="en-US" sz="3000" dirty="0" smtClean="0">
                <a:solidFill>
                  <a:schemeClr val="bg1"/>
                </a:solidFill>
              </a:rPr>
              <a:t>and </a:t>
            </a:r>
            <a:r>
              <a:rPr lang="en-US" sz="3000" dirty="0">
                <a:solidFill>
                  <a:schemeClr val="bg1"/>
                </a:solidFill>
              </a:rPr>
              <a:t>a display board</a:t>
            </a:r>
            <a:r>
              <a:rPr lang="en-US" sz="3000" dirty="0" smtClean="0">
                <a:solidFill>
                  <a:schemeClr val="bg1"/>
                </a:solidFill>
              </a:rPr>
              <a:t>.</a:t>
            </a:r>
          </a:p>
          <a:p>
            <a:pPr lvl="1">
              <a:buClr>
                <a:srgbClr val="FFC000"/>
              </a:buClr>
            </a:pPr>
            <a:r>
              <a:rPr lang="en-US" sz="3000" dirty="0" smtClean="0">
                <a:solidFill>
                  <a:schemeClr val="bg1"/>
                </a:solidFill>
              </a:rPr>
              <a:t>Professional </a:t>
            </a:r>
            <a:r>
              <a:rPr lang="en-US" sz="3000" dirty="0">
                <a:solidFill>
                  <a:schemeClr val="bg1"/>
                </a:solidFill>
              </a:rPr>
              <a:t>scientists do almost exactly the same thing by publishing their final report in a scientific journal or by presenting their results on a poster or during a talk at a scientific meeting. </a:t>
            </a:r>
            <a:endParaRPr lang="en-US" sz="3000" dirty="0" smtClean="0">
              <a:solidFill>
                <a:schemeClr val="bg1"/>
              </a:solidFill>
            </a:endParaRPr>
          </a:p>
          <a:p>
            <a:pPr lvl="1">
              <a:buClr>
                <a:srgbClr val="FFC000"/>
              </a:buClr>
            </a:pPr>
            <a:r>
              <a:rPr lang="en-US" sz="3000" dirty="0" smtClean="0">
                <a:solidFill>
                  <a:schemeClr val="bg1"/>
                </a:solidFill>
              </a:rPr>
              <a:t>In </a:t>
            </a:r>
            <a:r>
              <a:rPr lang="en-US" sz="3000" dirty="0">
                <a:solidFill>
                  <a:schemeClr val="bg1"/>
                </a:solidFill>
              </a:rPr>
              <a:t>a </a:t>
            </a:r>
            <a:r>
              <a:rPr lang="en-US" sz="3000" dirty="0" smtClean="0">
                <a:solidFill>
                  <a:schemeClr val="bg1"/>
                </a:solidFill>
              </a:rPr>
              <a:t>Agriscience fairs, </a:t>
            </a:r>
            <a:r>
              <a:rPr lang="en-US" sz="3000" dirty="0">
                <a:solidFill>
                  <a:schemeClr val="bg1"/>
                </a:solidFill>
              </a:rPr>
              <a:t>judges are interested in </a:t>
            </a:r>
            <a:r>
              <a:rPr lang="en-US" sz="3000" dirty="0" smtClean="0">
                <a:solidFill>
                  <a:schemeClr val="bg1"/>
                </a:solidFill>
              </a:rPr>
              <a:t>the </a:t>
            </a:r>
            <a:r>
              <a:rPr lang="en-US" sz="3000" dirty="0">
                <a:solidFill>
                  <a:schemeClr val="bg1"/>
                </a:solidFill>
              </a:rPr>
              <a:t>findings regardless of whether or not they support </a:t>
            </a:r>
            <a:r>
              <a:rPr lang="en-US" sz="3000" dirty="0" smtClean="0">
                <a:solidFill>
                  <a:schemeClr val="bg1"/>
                </a:solidFill>
              </a:rPr>
              <a:t>the </a:t>
            </a:r>
            <a:r>
              <a:rPr lang="en-US" sz="3000" dirty="0">
                <a:solidFill>
                  <a:schemeClr val="bg1"/>
                </a:solidFill>
              </a:rPr>
              <a:t>original hypothesis.</a:t>
            </a:r>
            <a:endParaRPr lang="en-US" sz="2800" dirty="0">
              <a:solidFill>
                <a:schemeClr val="bg1"/>
              </a:solidFill>
            </a:endParaRPr>
          </a:p>
        </p:txBody>
      </p:sp>
    </p:spTree>
    <p:extLst>
      <p:ext uri="{BB962C8B-B14F-4D97-AF65-F5344CB8AC3E}">
        <p14:creationId xmlns:p14="http://schemas.microsoft.com/office/powerpoint/2010/main" val="151376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1" presetClass="exit"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checkerboard(across)">
                                      <p:cBhvr>
                                        <p:cTn id="14" dur="500"/>
                                        <p:tgtEl>
                                          <p:spTgt spid="3">
                                            <p:txEl>
                                              <p:pRg st="3" end="3"/>
                                            </p:txEl>
                                          </p:spTgt>
                                        </p:tgtEl>
                                      </p:cBhvr>
                                    </p:animEffect>
                                  </p:childTnLst>
                                </p:cTn>
                              </p:par>
                              <p:par>
                                <p:cTn id="15" presetID="1" presetClass="exit"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622</TotalTime>
  <Words>847</Words>
  <Application>Microsoft Office PowerPoint</Application>
  <PresentationFormat>Widescreen</PresentationFormat>
  <Paragraphs>176</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Gill Sans MT</vt:lpstr>
      <vt:lpstr>Gallery</vt:lpstr>
      <vt:lpstr>PowerPoint Presentation</vt:lpstr>
      <vt:lpstr>PowerPoint Presentation</vt:lpstr>
      <vt:lpstr>Scientific Method</vt:lpstr>
      <vt:lpstr>Scientific Method (con’t)</vt:lpstr>
      <vt:lpstr>Scientific Method (con’t)</vt:lpstr>
      <vt:lpstr>Scientific Method (con’t)</vt:lpstr>
      <vt:lpstr>Scientific Method (con’t)</vt:lpstr>
      <vt:lpstr>Scientific Method (con’t)</vt:lpstr>
      <vt:lpstr>Scientific Method (con’t)</vt:lpstr>
      <vt:lpstr>2017 Agriscience Categories</vt:lpstr>
      <vt:lpstr>2017 Agriscience division descriptions</vt:lpstr>
      <vt:lpstr>2017 Agriscience division descriptions</vt:lpstr>
      <vt:lpstr>2017 Agriscience division descriptions</vt:lpstr>
      <vt:lpstr>2017 Agriscience division descriptions</vt:lpstr>
      <vt:lpstr>2017 Agriscience division descriptions</vt:lpstr>
      <vt:lpstr>2017 Agriscience division descriptions</vt:lpstr>
      <vt:lpstr>2017 Agriscience division descriptions</vt:lpstr>
      <vt:lpstr>2017 Agriscience division descriptions</vt:lpstr>
      <vt:lpstr>2017 Agriscience division descriptions</vt:lpstr>
      <vt:lpstr>2017 Agriscience division descriptions</vt:lpstr>
      <vt:lpstr>2017 Agriscience division descriptions</vt:lpstr>
      <vt:lpstr>2017 Agriscience division descriptions</vt:lpstr>
      <vt:lpstr>2017 Agriscience division descriptions</vt:lpstr>
      <vt:lpstr>2017 Agriscience division descriptions</vt:lpstr>
      <vt:lpstr>2017 Agriscience division descriptions</vt:lpstr>
      <vt:lpstr>2017 Agriscience divisions</vt:lpstr>
      <vt:lpstr>2017 Agriscience Display boards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Kathie Short</cp:lastModifiedBy>
  <cp:revision>36</cp:revision>
  <cp:lastPrinted>2016-12-13T17:54:28Z</cp:lastPrinted>
  <dcterms:created xsi:type="dcterms:W3CDTF">2016-11-30T16:22:42Z</dcterms:created>
  <dcterms:modified xsi:type="dcterms:W3CDTF">2016-12-13T22:40:16Z</dcterms:modified>
</cp:coreProperties>
</file>