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25"/>
  </p:handoutMasterIdLst>
  <p:sldIdLst>
    <p:sldId id="256" r:id="rId5"/>
    <p:sldId id="260" r:id="rId6"/>
    <p:sldId id="261" r:id="rId7"/>
    <p:sldId id="265" r:id="rId8"/>
    <p:sldId id="275" r:id="rId9"/>
    <p:sldId id="266" r:id="rId10"/>
    <p:sldId id="272" r:id="rId11"/>
    <p:sldId id="267" r:id="rId12"/>
    <p:sldId id="268" r:id="rId13"/>
    <p:sldId id="279" r:id="rId14"/>
    <p:sldId id="269" r:id="rId15"/>
    <p:sldId id="273" r:id="rId16"/>
    <p:sldId id="274" r:id="rId17"/>
    <p:sldId id="270" r:id="rId18"/>
    <p:sldId id="262" r:id="rId19"/>
    <p:sldId id="281" r:id="rId20"/>
    <p:sldId id="280" r:id="rId21"/>
    <p:sldId id="276" r:id="rId22"/>
    <p:sldId id="263" r:id="rId23"/>
    <p:sldId id="264" r:id="rId2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AA6DF"/>
    <a:srgbClr val="0066A8"/>
    <a:srgbClr val="AA6728"/>
    <a:srgbClr val="924115"/>
    <a:srgbClr val="D15520"/>
    <a:srgbClr val="DE9028"/>
    <a:srgbClr val="679B41"/>
    <a:srgbClr val="316821"/>
    <a:srgbClr val="679BA5"/>
    <a:srgbClr val="004E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06B3A3-1C38-B496-7706-7E07D0D1EB16}" v="24" dt="2024-07-29T21:30:54.920"/>
    <p1510:client id="{F7B7ADEC-EA37-4E4B-9567-90CD4DF57A84}" v="3" dt="2024-07-29T15:21:05.5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notesViewPr>
    <p:cSldViewPr snapToGrid="0">
      <p:cViewPr varScale="1">
        <p:scale>
          <a:sx n="87" d="100"/>
          <a:sy n="87" d="100"/>
        </p:scale>
        <p:origin x="298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AE240C3-4A34-4640-B6F6-00E8B4744729}"/>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a:extLst>
              <a:ext uri="{FF2B5EF4-FFF2-40B4-BE49-F238E27FC236}">
                <a16:creationId xmlns:a16="http://schemas.microsoft.com/office/drawing/2014/main" id="{E5B259A8-74EB-440B-8DD8-76C99666106B}"/>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D3436472-7FC8-4193-82A0-C65DC4EA1699}" type="datetimeFigureOut">
              <a:rPr lang="en-US" smtClean="0"/>
              <a:t>7/30/2024</a:t>
            </a:fld>
            <a:endParaRPr lang="en-US"/>
          </a:p>
        </p:txBody>
      </p:sp>
      <p:sp>
        <p:nvSpPr>
          <p:cNvPr id="4" name="Footer Placeholder 3">
            <a:extLst>
              <a:ext uri="{FF2B5EF4-FFF2-40B4-BE49-F238E27FC236}">
                <a16:creationId xmlns:a16="http://schemas.microsoft.com/office/drawing/2014/main" id="{281532CF-3B20-4A6D-91BE-AC7470A4D00D}"/>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195DEA9-B4BB-460F-B81F-34804A14C4D4}"/>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BE23F80E-613E-4926-9675-E763F36FAB37}" type="slidenum">
              <a:rPr lang="en-US" smtClean="0"/>
              <a:t>‹#›</a:t>
            </a:fld>
            <a:endParaRPr lang="en-US"/>
          </a:p>
        </p:txBody>
      </p:sp>
    </p:spTree>
    <p:extLst>
      <p:ext uri="{BB962C8B-B14F-4D97-AF65-F5344CB8AC3E}">
        <p14:creationId xmlns:p14="http://schemas.microsoft.com/office/powerpoint/2010/main" val="425651514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C2E20A82-3756-4DBE-969B-2BAFCB84C32E}"/>
              </a:ext>
            </a:extLst>
          </p:cNvPr>
          <p:cNvSpPr/>
          <p:nvPr userDrawn="1"/>
        </p:nvSpPr>
        <p:spPr>
          <a:xfrm>
            <a:off x="0" y="0"/>
            <a:ext cx="12192000" cy="881064"/>
          </a:xfrm>
          <a:prstGeom prst="rect">
            <a:avLst/>
          </a:prstGeom>
          <a:solidFill>
            <a:srgbClr val="006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C9053A-30A4-439C-83FB-897660F85F36}"/>
              </a:ext>
            </a:extLst>
          </p:cNvPr>
          <p:cNvSpPr>
            <a:spLocks noGrp="1"/>
          </p:cNvSpPr>
          <p:nvPr>
            <p:ph type="ctrTitle"/>
          </p:nvPr>
        </p:nvSpPr>
        <p:spPr>
          <a:xfrm>
            <a:off x="1524000" y="1122363"/>
            <a:ext cx="9144000" cy="2387600"/>
          </a:xfrm>
        </p:spPr>
        <p:txBody>
          <a:bodyPr anchor="b"/>
          <a:lstStyle>
            <a:lvl1pPr algn="ctr">
              <a:defRPr sz="6000" b="1">
                <a:solidFill>
                  <a:srgbClr val="0066A8"/>
                </a:solidFill>
              </a:defRPr>
            </a:lvl1pPr>
          </a:lstStyle>
          <a:p>
            <a:r>
              <a:rPr lang="en-US" dirty="0"/>
              <a:t>Click to edit Master title style</a:t>
            </a:r>
          </a:p>
        </p:txBody>
      </p:sp>
      <p:sp>
        <p:nvSpPr>
          <p:cNvPr id="3" name="Subtitle 2">
            <a:extLst>
              <a:ext uri="{FF2B5EF4-FFF2-40B4-BE49-F238E27FC236}">
                <a16:creationId xmlns:a16="http://schemas.microsoft.com/office/drawing/2014/main" id="{C3111BA9-0CDB-4FCB-8749-CAB20B099652}"/>
              </a:ext>
            </a:extLst>
          </p:cNvPr>
          <p:cNvSpPr>
            <a:spLocks noGrp="1"/>
          </p:cNvSpPr>
          <p:nvPr>
            <p:ph type="subTitle" idx="1"/>
          </p:nvPr>
        </p:nvSpPr>
        <p:spPr>
          <a:xfrm>
            <a:off x="1524000" y="3602038"/>
            <a:ext cx="9144000" cy="1655762"/>
          </a:xfrm>
          <a:prstGeom prst="rect">
            <a:avLst/>
          </a:prstGeom>
        </p:spPr>
        <p:txBody>
          <a:bodyPr>
            <a:normAutofit/>
          </a:bodyPr>
          <a:lstStyle>
            <a:lvl1pPr marL="0" indent="0" algn="ctr">
              <a:buNone/>
              <a:defRPr sz="28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96EF995D-35D3-412E-A0EB-229F6F3D7429}"/>
              </a:ext>
            </a:extLst>
          </p:cNvPr>
          <p:cNvSpPr>
            <a:spLocks noGrp="1"/>
          </p:cNvSpPr>
          <p:nvPr>
            <p:ph type="dt" sz="half" idx="10"/>
          </p:nvPr>
        </p:nvSpPr>
        <p:spPr/>
        <p:txBody>
          <a:bodyPr/>
          <a:lstStyle>
            <a:lvl1pPr>
              <a:defRPr>
                <a:solidFill>
                  <a:schemeClr val="bg1"/>
                </a:solidFill>
              </a:defRPr>
            </a:lvl1pPr>
          </a:lstStyle>
          <a:p>
            <a:fld id="{2053334D-C731-4501-A5C8-C610FB6C1AE8}" type="datetimeFigureOut">
              <a:rPr lang="en-US" smtClean="0"/>
              <a:pPr/>
              <a:t>7/30/2024</a:t>
            </a:fld>
            <a:endParaRPr lang="en-US" dirty="0"/>
          </a:p>
        </p:txBody>
      </p:sp>
      <p:sp>
        <p:nvSpPr>
          <p:cNvPr id="5" name="Footer Placeholder 4">
            <a:extLst>
              <a:ext uri="{FF2B5EF4-FFF2-40B4-BE49-F238E27FC236}">
                <a16:creationId xmlns:a16="http://schemas.microsoft.com/office/drawing/2014/main" id="{681D2E6D-2EDE-4638-B5F3-EAE7A8E6745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C7DB45E-31B2-498D-A38C-941A2533055A}"/>
              </a:ext>
            </a:extLst>
          </p:cNvPr>
          <p:cNvSpPr>
            <a:spLocks noGrp="1"/>
          </p:cNvSpPr>
          <p:nvPr>
            <p:ph type="sldNum" sz="quarter" idx="12"/>
          </p:nvPr>
        </p:nvSpPr>
        <p:spPr/>
        <p:txBody>
          <a:bodyPr/>
          <a:lstStyle>
            <a:lvl1pPr>
              <a:defRPr>
                <a:solidFill>
                  <a:schemeClr val="bg1">
                    <a:lumMod val="50000"/>
                  </a:schemeClr>
                </a:solidFill>
              </a:defRPr>
            </a:lvl1pPr>
          </a:lstStyle>
          <a:p>
            <a:fld id="{6A5D9758-F717-40A5-A5A2-7DB12EC6A1C9}" type="slidenum">
              <a:rPr lang="en-US" smtClean="0"/>
              <a:pPr/>
              <a:t>‹#›</a:t>
            </a:fld>
            <a:endParaRPr lang="en-US" dirty="0"/>
          </a:p>
        </p:txBody>
      </p:sp>
      <p:pic>
        <p:nvPicPr>
          <p:cNvPr id="19" name="Picture 18" descr="A close up of a sign&#10;&#10;Description automatically generated">
            <a:extLst>
              <a:ext uri="{FF2B5EF4-FFF2-40B4-BE49-F238E27FC236}">
                <a16:creationId xmlns:a16="http://schemas.microsoft.com/office/drawing/2014/main" id="{6A3A30BE-D9CE-4652-8176-E064AE10BA2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24000" y="4941057"/>
            <a:ext cx="3531010" cy="1211334"/>
          </a:xfrm>
          <a:prstGeom prst="rect">
            <a:avLst/>
          </a:prstGeom>
        </p:spPr>
      </p:pic>
      <p:sp>
        <p:nvSpPr>
          <p:cNvPr id="25" name="Isosceles Triangle 24">
            <a:extLst>
              <a:ext uri="{FF2B5EF4-FFF2-40B4-BE49-F238E27FC236}">
                <a16:creationId xmlns:a16="http://schemas.microsoft.com/office/drawing/2014/main" id="{C409F019-1EF3-41D2-9798-EC95EA3F7F8B}"/>
              </a:ext>
            </a:extLst>
          </p:cNvPr>
          <p:cNvSpPr/>
          <p:nvPr userDrawn="1"/>
        </p:nvSpPr>
        <p:spPr>
          <a:xfrm rot="10800000">
            <a:off x="9525" y="0"/>
            <a:ext cx="1143000" cy="881064"/>
          </a:xfrm>
          <a:prstGeom prst="triangle">
            <a:avLst>
              <a:gd name="adj" fmla="val 51399"/>
            </a:avLst>
          </a:prstGeom>
          <a:solidFill>
            <a:srgbClr val="1AA6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26376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3">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DDA5EE-B82D-44A7-AAA9-E2BF97723D0B}"/>
              </a:ext>
            </a:extLst>
          </p:cNvPr>
          <p:cNvSpPr>
            <a:spLocks noGrp="1"/>
          </p:cNvSpPr>
          <p:nvPr>
            <p:ph type="dt" sz="half" idx="10"/>
          </p:nvPr>
        </p:nvSpPr>
        <p:spPr/>
        <p:txBody>
          <a:bodyPr/>
          <a:lstStyle/>
          <a:p>
            <a:fld id="{2053334D-C731-4501-A5C8-C610FB6C1AE8}" type="datetimeFigureOut">
              <a:rPr lang="en-US" smtClean="0"/>
              <a:t>7/30/2024</a:t>
            </a:fld>
            <a:endParaRPr lang="en-US"/>
          </a:p>
        </p:txBody>
      </p:sp>
      <p:sp>
        <p:nvSpPr>
          <p:cNvPr id="3" name="Footer Placeholder 2">
            <a:extLst>
              <a:ext uri="{FF2B5EF4-FFF2-40B4-BE49-F238E27FC236}">
                <a16:creationId xmlns:a16="http://schemas.microsoft.com/office/drawing/2014/main" id="{4719ACC1-2306-4000-94CA-63A16D1779D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F6C6BF2-43C3-46FE-9124-1F7CE686C072}"/>
              </a:ext>
            </a:extLst>
          </p:cNvPr>
          <p:cNvSpPr>
            <a:spLocks noGrp="1"/>
          </p:cNvSpPr>
          <p:nvPr>
            <p:ph type="sldNum" sz="quarter" idx="12"/>
          </p:nvPr>
        </p:nvSpPr>
        <p:spPr/>
        <p:txBody>
          <a:bodyPr/>
          <a:lstStyle>
            <a:lvl1pPr>
              <a:defRPr>
                <a:solidFill>
                  <a:schemeClr val="bg1"/>
                </a:solidFill>
              </a:defRPr>
            </a:lvl1pPr>
          </a:lstStyle>
          <a:p>
            <a:fld id="{6A5D9758-F717-40A5-A5A2-7DB12EC6A1C9}" type="slidenum">
              <a:rPr lang="en-US" smtClean="0"/>
              <a:pPr/>
              <a:t>‹#›</a:t>
            </a:fld>
            <a:endParaRPr lang="en-US"/>
          </a:p>
        </p:txBody>
      </p:sp>
    </p:spTree>
    <p:extLst>
      <p:ext uri="{BB962C8B-B14F-4D97-AF65-F5344CB8AC3E}">
        <p14:creationId xmlns:p14="http://schemas.microsoft.com/office/powerpoint/2010/main" val="3841985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D0EB1B1-0323-498C-B113-BBEB11D8AEEF}"/>
              </a:ext>
            </a:extLst>
          </p:cNvPr>
          <p:cNvSpPr/>
          <p:nvPr userDrawn="1"/>
        </p:nvSpPr>
        <p:spPr>
          <a:xfrm>
            <a:off x="-3" y="6176964"/>
            <a:ext cx="12192003" cy="675480"/>
          </a:xfrm>
          <a:prstGeom prst="rect">
            <a:avLst/>
          </a:prstGeom>
          <a:solidFill>
            <a:srgbClr val="1AA6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Isosceles Triangle 8">
            <a:extLst>
              <a:ext uri="{FF2B5EF4-FFF2-40B4-BE49-F238E27FC236}">
                <a16:creationId xmlns:a16="http://schemas.microsoft.com/office/drawing/2014/main" id="{71F40BAB-710E-472B-AAE5-3512347DF4BC}"/>
              </a:ext>
            </a:extLst>
          </p:cNvPr>
          <p:cNvSpPr/>
          <p:nvPr userDrawn="1"/>
        </p:nvSpPr>
        <p:spPr>
          <a:xfrm rot="5400000">
            <a:off x="-75805" y="6252764"/>
            <a:ext cx="675481" cy="523877"/>
          </a:xfrm>
          <a:prstGeom prst="triangle">
            <a:avLst>
              <a:gd name="adj" fmla="val 51399"/>
            </a:avLst>
          </a:prstGeom>
          <a:solidFill>
            <a:srgbClr val="006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D75B4C6-ADD2-420C-B166-25CBF223AC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9B0BCFD-6323-4244-9481-889D1722C2B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CA3007D6-FA56-442D-AAAE-E794C8D694FB}"/>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05043F-31C9-4DD9-9AC9-79C43869B15F}"/>
              </a:ext>
            </a:extLst>
          </p:cNvPr>
          <p:cNvSpPr>
            <a:spLocks noGrp="1"/>
          </p:cNvSpPr>
          <p:nvPr>
            <p:ph type="dt" sz="half" idx="10"/>
          </p:nvPr>
        </p:nvSpPr>
        <p:spPr/>
        <p:txBody>
          <a:bodyPr/>
          <a:lstStyle>
            <a:lvl1pPr>
              <a:defRPr>
                <a:solidFill>
                  <a:schemeClr val="bg1"/>
                </a:solidFill>
              </a:defRPr>
            </a:lvl1pPr>
          </a:lstStyle>
          <a:p>
            <a:fld id="{2053334D-C731-4501-A5C8-C610FB6C1AE8}" type="datetimeFigureOut">
              <a:rPr lang="en-US" smtClean="0"/>
              <a:pPr/>
              <a:t>7/30/2024</a:t>
            </a:fld>
            <a:endParaRPr lang="en-US" dirty="0"/>
          </a:p>
        </p:txBody>
      </p:sp>
      <p:sp>
        <p:nvSpPr>
          <p:cNvPr id="6" name="Footer Placeholder 5">
            <a:extLst>
              <a:ext uri="{FF2B5EF4-FFF2-40B4-BE49-F238E27FC236}">
                <a16:creationId xmlns:a16="http://schemas.microsoft.com/office/drawing/2014/main" id="{B74E4BE9-DE9B-47EC-90DB-D8B8BCB252D5}"/>
              </a:ext>
            </a:extLst>
          </p:cNvPr>
          <p:cNvSpPr>
            <a:spLocks noGrp="1"/>
          </p:cNvSpPr>
          <p:nvPr>
            <p:ph type="ftr" sz="quarter" idx="11"/>
          </p:nvPr>
        </p:nvSpPr>
        <p:spPr/>
        <p:txBody>
          <a:bodyPr/>
          <a:lstStyle>
            <a:lvl1pPr>
              <a:defRPr>
                <a:solidFill>
                  <a:schemeClr val="bg1"/>
                </a:solidFill>
              </a:defRPr>
            </a:lvl1pPr>
          </a:lstStyle>
          <a:p>
            <a:endParaRPr lang="en-US" dirty="0"/>
          </a:p>
        </p:txBody>
      </p:sp>
      <p:sp>
        <p:nvSpPr>
          <p:cNvPr id="7" name="Slide Number Placeholder 6">
            <a:extLst>
              <a:ext uri="{FF2B5EF4-FFF2-40B4-BE49-F238E27FC236}">
                <a16:creationId xmlns:a16="http://schemas.microsoft.com/office/drawing/2014/main" id="{2AA2F56D-BA5A-454B-8E46-FE1FD5938185}"/>
              </a:ext>
            </a:extLst>
          </p:cNvPr>
          <p:cNvSpPr>
            <a:spLocks noGrp="1"/>
          </p:cNvSpPr>
          <p:nvPr>
            <p:ph type="sldNum" sz="quarter" idx="12"/>
          </p:nvPr>
        </p:nvSpPr>
        <p:spPr/>
        <p:txBody>
          <a:bodyPr/>
          <a:lstStyle>
            <a:lvl1pPr>
              <a:defRPr>
                <a:solidFill>
                  <a:schemeClr val="bg1"/>
                </a:solidFill>
              </a:defRPr>
            </a:lvl1pPr>
          </a:lstStyle>
          <a:p>
            <a:fld id="{6A5D9758-F717-40A5-A5A2-7DB12EC6A1C9}" type="slidenum">
              <a:rPr lang="en-US" smtClean="0"/>
              <a:pPr/>
              <a:t>‹#›</a:t>
            </a:fld>
            <a:endParaRPr lang="en-US" dirty="0"/>
          </a:p>
        </p:txBody>
      </p:sp>
      <p:pic>
        <p:nvPicPr>
          <p:cNvPr id="10" name="Picture 9" descr="A close up of a sign&#10;&#10;Description automatically generated">
            <a:extLst>
              <a:ext uri="{FF2B5EF4-FFF2-40B4-BE49-F238E27FC236}">
                <a16:creationId xmlns:a16="http://schemas.microsoft.com/office/drawing/2014/main" id="{FBCDD844-4BDB-4BB4-94FC-46F11F57E94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8200" y="5406707"/>
            <a:ext cx="1828800" cy="627381"/>
          </a:xfrm>
          <a:prstGeom prst="rect">
            <a:avLst/>
          </a:prstGeom>
        </p:spPr>
      </p:pic>
    </p:spTree>
    <p:extLst>
      <p:ext uri="{BB962C8B-B14F-4D97-AF65-F5344CB8AC3E}">
        <p14:creationId xmlns:p14="http://schemas.microsoft.com/office/powerpoint/2010/main" val="9012341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2F83565-AC13-4689-87CD-5359AF5396B8}"/>
              </a:ext>
            </a:extLst>
          </p:cNvPr>
          <p:cNvSpPr/>
          <p:nvPr userDrawn="1"/>
        </p:nvSpPr>
        <p:spPr>
          <a:xfrm>
            <a:off x="-3" y="6176964"/>
            <a:ext cx="12192003" cy="675480"/>
          </a:xfrm>
          <a:prstGeom prst="rect">
            <a:avLst/>
          </a:prstGeom>
          <a:solidFill>
            <a:srgbClr val="1AA6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Isosceles Triangle 9">
            <a:extLst>
              <a:ext uri="{FF2B5EF4-FFF2-40B4-BE49-F238E27FC236}">
                <a16:creationId xmlns:a16="http://schemas.microsoft.com/office/drawing/2014/main" id="{E305CF96-0131-4FE3-842F-1382CD4EE40E}"/>
              </a:ext>
            </a:extLst>
          </p:cNvPr>
          <p:cNvSpPr/>
          <p:nvPr userDrawn="1"/>
        </p:nvSpPr>
        <p:spPr>
          <a:xfrm rot="5400000">
            <a:off x="-75805" y="6252764"/>
            <a:ext cx="675481" cy="523877"/>
          </a:xfrm>
          <a:prstGeom prst="triangle">
            <a:avLst>
              <a:gd name="adj" fmla="val 51399"/>
            </a:avLst>
          </a:prstGeom>
          <a:solidFill>
            <a:srgbClr val="006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FA614A-F2DE-4C29-B2EA-759C095C78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BD63314-E9A2-4123-872D-9A870F79A6D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76094FA-4650-4D2A-A572-EB7B644E3303}"/>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89DEAA-849E-4F36-9213-80063747D2A9}"/>
              </a:ext>
            </a:extLst>
          </p:cNvPr>
          <p:cNvSpPr>
            <a:spLocks noGrp="1"/>
          </p:cNvSpPr>
          <p:nvPr>
            <p:ph type="dt" sz="half" idx="10"/>
          </p:nvPr>
        </p:nvSpPr>
        <p:spPr/>
        <p:txBody>
          <a:bodyPr/>
          <a:lstStyle>
            <a:lvl1pPr>
              <a:defRPr>
                <a:solidFill>
                  <a:schemeClr val="bg1"/>
                </a:solidFill>
              </a:defRPr>
            </a:lvl1pPr>
          </a:lstStyle>
          <a:p>
            <a:fld id="{2053334D-C731-4501-A5C8-C610FB6C1AE8}" type="datetimeFigureOut">
              <a:rPr lang="en-US" smtClean="0"/>
              <a:pPr/>
              <a:t>7/30/2024</a:t>
            </a:fld>
            <a:endParaRPr lang="en-US" dirty="0"/>
          </a:p>
        </p:txBody>
      </p:sp>
      <p:sp>
        <p:nvSpPr>
          <p:cNvPr id="6" name="Footer Placeholder 5">
            <a:extLst>
              <a:ext uri="{FF2B5EF4-FFF2-40B4-BE49-F238E27FC236}">
                <a16:creationId xmlns:a16="http://schemas.microsoft.com/office/drawing/2014/main" id="{7706D784-90F8-44E6-BA08-3AD085DB17BC}"/>
              </a:ext>
            </a:extLst>
          </p:cNvPr>
          <p:cNvSpPr>
            <a:spLocks noGrp="1"/>
          </p:cNvSpPr>
          <p:nvPr>
            <p:ph type="ftr" sz="quarter" idx="11"/>
          </p:nvPr>
        </p:nvSpPr>
        <p:spPr/>
        <p:txBody>
          <a:bodyPr/>
          <a:lstStyle>
            <a:lvl1pPr>
              <a:defRPr>
                <a:solidFill>
                  <a:schemeClr val="bg1"/>
                </a:solidFill>
              </a:defRPr>
            </a:lvl1pPr>
          </a:lstStyle>
          <a:p>
            <a:endParaRPr lang="en-US" dirty="0"/>
          </a:p>
        </p:txBody>
      </p:sp>
      <p:sp>
        <p:nvSpPr>
          <p:cNvPr id="7" name="Slide Number Placeholder 6">
            <a:extLst>
              <a:ext uri="{FF2B5EF4-FFF2-40B4-BE49-F238E27FC236}">
                <a16:creationId xmlns:a16="http://schemas.microsoft.com/office/drawing/2014/main" id="{6AC92FC4-41B0-4AFD-9CF7-7471FF395B3F}"/>
              </a:ext>
            </a:extLst>
          </p:cNvPr>
          <p:cNvSpPr>
            <a:spLocks noGrp="1"/>
          </p:cNvSpPr>
          <p:nvPr>
            <p:ph type="sldNum" sz="quarter" idx="12"/>
          </p:nvPr>
        </p:nvSpPr>
        <p:spPr/>
        <p:txBody>
          <a:bodyPr/>
          <a:lstStyle>
            <a:lvl1pPr>
              <a:defRPr>
                <a:solidFill>
                  <a:schemeClr val="bg1"/>
                </a:solidFill>
              </a:defRPr>
            </a:lvl1pPr>
          </a:lstStyle>
          <a:p>
            <a:fld id="{6A5D9758-F717-40A5-A5A2-7DB12EC6A1C9}" type="slidenum">
              <a:rPr lang="en-US" smtClean="0"/>
              <a:pPr/>
              <a:t>‹#›</a:t>
            </a:fld>
            <a:endParaRPr lang="en-US" dirty="0"/>
          </a:p>
        </p:txBody>
      </p:sp>
      <p:pic>
        <p:nvPicPr>
          <p:cNvPr id="8" name="Picture 7" descr="A close up of a sign&#10;&#10;Description automatically generated">
            <a:extLst>
              <a:ext uri="{FF2B5EF4-FFF2-40B4-BE49-F238E27FC236}">
                <a16:creationId xmlns:a16="http://schemas.microsoft.com/office/drawing/2014/main" id="{4AB8D95B-DFBC-4F18-972B-DCB01FF37D5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8200" y="5406707"/>
            <a:ext cx="1828800" cy="627381"/>
          </a:xfrm>
          <a:prstGeom prst="rect">
            <a:avLst/>
          </a:prstGeom>
        </p:spPr>
      </p:pic>
    </p:spTree>
    <p:extLst>
      <p:ext uri="{BB962C8B-B14F-4D97-AF65-F5344CB8AC3E}">
        <p14:creationId xmlns:p14="http://schemas.microsoft.com/office/powerpoint/2010/main" val="23342228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EC62D-8ED6-4D1A-A863-4F92915AB34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A5E6371-8C9F-4C89-B781-79BC7135D677}"/>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D307D8-8370-4A52-B0C7-7C816564087E}"/>
              </a:ext>
            </a:extLst>
          </p:cNvPr>
          <p:cNvSpPr>
            <a:spLocks noGrp="1"/>
          </p:cNvSpPr>
          <p:nvPr>
            <p:ph type="dt" sz="half" idx="10"/>
          </p:nvPr>
        </p:nvSpPr>
        <p:spPr/>
        <p:txBody>
          <a:bodyPr/>
          <a:lstStyle/>
          <a:p>
            <a:fld id="{2053334D-C731-4501-A5C8-C610FB6C1AE8}" type="datetimeFigureOut">
              <a:rPr lang="en-US" smtClean="0"/>
              <a:t>7/30/2024</a:t>
            </a:fld>
            <a:endParaRPr lang="en-US"/>
          </a:p>
        </p:txBody>
      </p:sp>
      <p:sp>
        <p:nvSpPr>
          <p:cNvPr id="5" name="Footer Placeholder 4">
            <a:extLst>
              <a:ext uri="{FF2B5EF4-FFF2-40B4-BE49-F238E27FC236}">
                <a16:creationId xmlns:a16="http://schemas.microsoft.com/office/drawing/2014/main" id="{77C50E87-CDFF-460F-B317-4D0A1B679B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6C431C-85A5-4B9F-B314-B79C045E2448}"/>
              </a:ext>
            </a:extLst>
          </p:cNvPr>
          <p:cNvSpPr>
            <a:spLocks noGrp="1"/>
          </p:cNvSpPr>
          <p:nvPr>
            <p:ph type="sldNum" sz="quarter" idx="12"/>
          </p:nvPr>
        </p:nvSpPr>
        <p:spPr/>
        <p:txBody>
          <a:bodyPr/>
          <a:lstStyle/>
          <a:p>
            <a:fld id="{6A5D9758-F717-40A5-A5A2-7DB12EC6A1C9}" type="slidenum">
              <a:rPr lang="en-US" smtClean="0"/>
              <a:t>‹#›</a:t>
            </a:fld>
            <a:endParaRPr lang="en-US"/>
          </a:p>
        </p:txBody>
      </p:sp>
    </p:spTree>
    <p:extLst>
      <p:ext uri="{BB962C8B-B14F-4D97-AF65-F5344CB8AC3E}">
        <p14:creationId xmlns:p14="http://schemas.microsoft.com/office/powerpoint/2010/main" val="15682027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20D2DF-4D7B-46EB-BA00-3B430FB4E58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D12E2C1-B9EB-479B-AACF-DF9B31AB0DDE}"/>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58917B-7D9E-49AA-A4A2-74BF61C89E02}"/>
              </a:ext>
            </a:extLst>
          </p:cNvPr>
          <p:cNvSpPr>
            <a:spLocks noGrp="1"/>
          </p:cNvSpPr>
          <p:nvPr>
            <p:ph type="dt" sz="half" idx="10"/>
          </p:nvPr>
        </p:nvSpPr>
        <p:spPr/>
        <p:txBody>
          <a:bodyPr/>
          <a:lstStyle/>
          <a:p>
            <a:fld id="{2053334D-C731-4501-A5C8-C610FB6C1AE8}" type="datetimeFigureOut">
              <a:rPr lang="en-US" smtClean="0"/>
              <a:t>7/30/2024</a:t>
            </a:fld>
            <a:endParaRPr lang="en-US"/>
          </a:p>
        </p:txBody>
      </p:sp>
      <p:sp>
        <p:nvSpPr>
          <p:cNvPr id="5" name="Footer Placeholder 4">
            <a:extLst>
              <a:ext uri="{FF2B5EF4-FFF2-40B4-BE49-F238E27FC236}">
                <a16:creationId xmlns:a16="http://schemas.microsoft.com/office/drawing/2014/main" id="{4F324D3D-1B39-4B00-8592-76A2AA73F9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7954B4-AB1A-4184-BFA6-7348BEBE1A5F}"/>
              </a:ext>
            </a:extLst>
          </p:cNvPr>
          <p:cNvSpPr>
            <a:spLocks noGrp="1"/>
          </p:cNvSpPr>
          <p:nvPr>
            <p:ph type="sldNum" sz="quarter" idx="12"/>
          </p:nvPr>
        </p:nvSpPr>
        <p:spPr/>
        <p:txBody>
          <a:bodyPr/>
          <a:lstStyle/>
          <a:p>
            <a:fld id="{6A5D9758-F717-40A5-A5A2-7DB12EC6A1C9}" type="slidenum">
              <a:rPr lang="en-US" smtClean="0"/>
              <a:t>‹#›</a:t>
            </a:fld>
            <a:endParaRPr lang="en-US"/>
          </a:p>
        </p:txBody>
      </p:sp>
    </p:spTree>
    <p:extLst>
      <p:ext uri="{BB962C8B-B14F-4D97-AF65-F5344CB8AC3E}">
        <p14:creationId xmlns:p14="http://schemas.microsoft.com/office/powerpoint/2010/main" val="4149103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7498D-2B4F-4638-B21E-552379A5DE30}"/>
              </a:ext>
            </a:extLst>
          </p:cNvPr>
          <p:cNvSpPr>
            <a:spLocks noGrp="1"/>
          </p:cNvSpPr>
          <p:nvPr>
            <p:ph type="title"/>
          </p:nvPr>
        </p:nvSpPr>
        <p:spPr/>
        <p:txBody>
          <a:bodyPr/>
          <a:lstStyle>
            <a:lvl1pPr>
              <a:defRPr b="1">
                <a:solidFill>
                  <a:srgbClr val="0066A8"/>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FDCB4562-3CFF-4DA9-953B-BCB9B4F9D7DD}"/>
              </a:ext>
            </a:extLst>
          </p:cNvPr>
          <p:cNvSpPr>
            <a:spLocks noGrp="1"/>
          </p:cNvSpPr>
          <p:nvPr>
            <p:ph idx="1"/>
          </p:nvPr>
        </p:nvSpPr>
        <p:spPr>
          <a:xfrm>
            <a:off x="838200" y="1825625"/>
            <a:ext cx="10515600" cy="4351338"/>
          </a:xfrm>
          <a:prstGeom prst="rect">
            <a:avLst/>
          </a:prstGeom>
        </p:spPr>
        <p:txBody>
          <a:bodyPr/>
          <a:lstStyle>
            <a:lvl1pPr marL="228600" indent="-228600">
              <a:buClr>
                <a:srgbClr val="0066A8"/>
              </a:buClr>
              <a:buFont typeface="Arial" panose="020B0604020202020204" pitchFamily="34" charset="0"/>
              <a:buChar char="&gt;"/>
              <a:defRPr>
                <a:solidFill>
                  <a:schemeClr val="tx1">
                    <a:lumMod val="75000"/>
                    <a:lumOff val="25000"/>
                  </a:schemeClr>
                </a:solidFill>
              </a:defRPr>
            </a:lvl1pPr>
            <a:lvl2pPr>
              <a:buClr>
                <a:srgbClr val="0066A8"/>
              </a:buClr>
              <a:buSzPct val="120000"/>
              <a:defRPr>
                <a:solidFill>
                  <a:schemeClr val="tx1">
                    <a:lumMod val="75000"/>
                    <a:lumOff val="25000"/>
                  </a:schemeClr>
                </a:solidFill>
              </a:defRPr>
            </a:lvl2pPr>
            <a:lvl3pPr marL="1143000" indent="-228600">
              <a:buClr>
                <a:srgbClr val="0066A8"/>
              </a:buClr>
              <a:buFont typeface="Wingdings" panose="05000000000000000000" pitchFamily="2" charset="2"/>
              <a:buChar char="ü"/>
              <a:defRPr>
                <a:solidFill>
                  <a:schemeClr val="tx1">
                    <a:lumMod val="75000"/>
                    <a:lumOff val="25000"/>
                  </a:schemeClr>
                </a:solidFill>
              </a:defRPr>
            </a:lvl3pPr>
            <a:lvl4pPr marL="1657350" indent="-285750">
              <a:buClr>
                <a:srgbClr val="0066A8"/>
              </a:buClr>
              <a:buFont typeface="Wingdings" panose="05000000000000000000" pitchFamily="2" charset="2"/>
              <a:buChar char="§"/>
              <a:defRPr>
                <a:solidFill>
                  <a:schemeClr val="tx1">
                    <a:lumMod val="75000"/>
                    <a:lumOff val="25000"/>
                  </a:schemeClr>
                </a:solidFill>
              </a:defRPr>
            </a:lvl4pPr>
            <a:lvl5pPr>
              <a:buClr>
                <a:srgbClr val="0066A8"/>
              </a:buClr>
              <a:defRPr>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9D501328-93AD-49F4-86EA-07525CB5A0D1}"/>
              </a:ext>
            </a:extLst>
          </p:cNvPr>
          <p:cNvSpPr>
            <a:spLocks noGrp="1"/>
          </p:cNvSpPr>
          <p:nvPr>
            <p:ph type="dt" sz="half" idx="10"/>
          </p:nvPr>
        </p:nvSpPr>
        <p:spPr/>
        <p:txBody>
          <a:bodyPr/>
          <a:lstStyle/>
          <a:p>
            <a:fld id="{2053334D-C731-4501-A5C8-C610FB6C1AE8}" type="datetimeFigureOut">
              <a:rPr lang="en-US" smtClean="0"/>
              <a:t>7/30/2024</a:t>
            </a:fld>
            <a:endParaRPr lang="en-US"/>
          </a:p>
        </p:txBody>
      </p:sp>
      <p:sp>
        <p:nvSpPr>
          <p:cNvPr id="5" name="Footer Placeholder 4">
            <a:extLst>
              <a:ext uri="{FF2B5EF4-FFF2-40B4-BE49-F238E27FC236}">
                <a16:creationId xmlns:a16="http://schemas.microsoft.com/office/drawing/2014/main" id="{AA0650BD-7963-4709-B4FF-1D902620EF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06590D-FD28-4F1A-B2F9-188C17222E39}"/>
              </a:ext>
            </a:extLst>
          </p:cNvPr>
          <p:cNvSpPr>
            <a:spLocks noGrp="1"/>
          </p:cNvSpPr>
          <p:nvPr>
            <p:ph type="sldNum" sz="quarter" idx="12"/>
          </p:nvPr>
        </p:nvSpPr>
        <p:spPr/>
        <p:txBody>
          <a:bodyPr/>
          <a:lstStyle/>
          <a:p>
            <a:fld id="{6A5D9758-F717-40A5-A5A2-7DB12EC6A1C9}" type="slidenum">
              <a:rPr lang="en-US" smtClean="0"/>
              <a:t>‹#›</a:t>
            </a:fld>
            <a:endParaRPr lang="en-US"/>
          </a:p>
        </p:txBody>
      </p:sp>
      <p:pic>
        <p:nvPicPr>
          <p:cNvPr id="15" name="Picture 14" descr="A close up of a sign&#10;&#10;Description automatically generated">
            <a:extLst>
              <a:ext uri="{FF2B5EF4-FFF2-40B4-BE49-F238E27FC236}">
                <a16:creationId xmlns:a16="http://schemas.microsoft.com/office/drawing/2014/main" id="{A22C6E59-57E0-4A54-B601-54BCABB13AD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8200" y="5406707"/>
            <a:ext cx="1828800" cy="627381"/>
          </a:xfrm>
          <a:prstGeom prst="rect">
            <a:avLst/>
          </a:prstGeom>
        </p:spPr>
      </p:pic>
      <p:pic>
        <p:nvPicPr>
          <p:cNvPr id="10" name="Picture 9" descr="A close up of a logo&#10;&#10;Description automatically generated">
            <a:extLst>
              <a:ext uri="{FF2B5EF4-FFF2-40B4-BE49-F238E27FC236}">
                <a16:creationId xmlns:a16="http://schemas.microsoft.com/office/drawing/2014/main" id="{BA3DEC58-DD0D-489E-89D7-48B520FAF310}"/>
              </a:ext>
            </a:extLst>
          </p:cNvPr>
          <p:cNvPicPr>
            <a:picLocks noChangeAspect="1"/>
          </p:cNvPicPr>
          <p:nvPr userDrawn="1"/>
        </p:nvPicPr>
        <p:blipFill>
          <a:blip r:embed="rId3">
            <a:alphaModFix/>
            <a:extLst>
              <a:ext uri="{28A0092B-C50C-407E-A947-70E740481C1C}">
                <a14:useLocalDpi xmlns:a14="http://schemas.microsoft.com/office/drawing/2010/main" val="0"/>
              </a:ext>
            </a:extLst>
          </a:blip>
          <a:stretch>
            <a:fillRect/>
          </a:stretch>
        </p:blipFill>
        <p:spPr>
          <a:xfrm>
            <a:off x="10401300" y="5502"/>
            <a:ext cx="1790700" cy="6852498"/>
          </a:xfrm>
          <a:prstGeom prst="rect">
            <a:avLst/>
          </a:prstGeom>
        </p:spPr>
      </p:pic>
    </p:spTree>
    <p:extLst>
      <p:ext uri="{BB962C8B-B14F-4D97-AF65-F5344CB8AC3E}">
        <p14:creationId xmlns:p14="http://schemas.microsoft.com/office/powerpoint/2010/main" val="3250997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2">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DBA77D3D-EB6C-470B-88D7-E88D973FCE77}"/>
              </a:ext>
            </a:extLst>
          </p:cNvPr>
          <p:cNvSpPr/>
          <p:nvPr userDrawn="1"/>
        </p:nvSpPr>
        <p:spPr>
          <a:xfrm>
            <a:off x="-3" y="6176964"/>
            <a:ext cx="12192003" cy="681036"/>
          </a:xfrm>
          <a:prstGeom prst="rect">
            <a:avLst/>
          </a:prstGeom>
          <a:solidFill>
            <a:srgbClr val="1AA6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Isosceles Triangle 23">
            <a:extLst>
              <a:ext uri="{FF2B5EF4-FFF2-40B4-BE49-F238E27FC236}">
                <a16:creationId xmlns:a16="http://schemas.microsoft.com/office/drawing/2014/main" id="{700E5B01-C69C-4201-9620-A4CEFAA25C48}"/>
              </a:ext>
            </a:extLst>
          </p:cNvPr>
          <p:cNvSpPr/>
          <p:nvPr userDrawn="1"/>
        </p:nvSpPr>
        <p:spPr>
          <a:xfrm rot="5400000">
            <a:off x="-75805" y="6262289"/>
            <a:ext cx="675481" cy="523877"/>
          </a:xfrm>
          <a:prstGeom prst="triangle">
            <a:avLst>
              <a:gd name="adj" fmla="val 51399"/>
            </a:avLst>
          </a:prstGeom>
          <a:solidFill>
            <a:srgbClr val="006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3F7498D-2B4F-4638-B21E-552379A5DE30}"/>
              </a:ext>
            </a:extLst>
          </p:cNvPr>
          <p:cNvSpPr>
            <a:spLocks noGrp="1"/>
          </p:cNvSpPr>
          <p:nvPr>
            <p:ph type="title"/>
          </p:nvPr>
        </p:nvSpPr>
        <p:spPr/>
        <p:txBody>
          <a:bodyPr/>
          <a:lstStyle>
            <a:lvl1pPr>
              <a:defRPr b="1"/>
            </a:lvl1pPr>
          </a:lstStyle>
          <a:p>
            <a:r>
              <a:rPr lang="en-US" dirty="0"/>
              <a:t>Click to edit Master title style</a:t>
            </a:r>
          </a:p>
        </p:txBody>
      </p:sp>
      <p:sp>
        <p:nvSpPr>
          <p:cNvPr id="3" name="Content Placeholder 2">
            <a:extLst>
              <a:ext uri="{FF2B5EF4-FFF2-40B4-BE49-F238E27FC236}">
                <a16:creationId xmlns:a16="http://schemas.microsoft.com/office/drawing/2014/main" id="{FDCB4562-3CFF-4DA9-953B-BCB9B4F9D7DD}"/>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501328-93AD-49F4-86EA-07525CB5A0D1}"/>
              </a:ext>
            </a:extLst>
          </p:cNvPr>
          <p:cNvSpPr>
            <a:spLocks noGrp="1"/>
          </p:cNvSpPr>
          <p:nvPr>
            <p:ph type="dt" sz="half" idx="10"/>
          </p:nvPr>
        </p:nvSpPr>
        <p:spPr/>
        <p:txBody>
          <a:bodyPr/>
          <a:lstStyle>
            <a:lvl1pPr>
              <a:defRPr>
                <a:solidFill>
                  <a:schemeClr val="bg1"/>
                </a:solidFill>
              </a:defRPr>
            </a:lvl1pPr>
          </a:lstStyle>
          <a:p>
            <a:fld id="{2053334D-C731-4501-A5C8-C610FB6C1AE8}" type="datetimeFigureOut">
              <a:rPr lang="en-US" smtClean="0"/>
              <a:pPr/>
              <a:t>7/30/2024</a:t>
            </a:fld>
            <a:endParaRPr lang="en-US" dirty="0"/>
          </a:p>
        </p:txBody>
      </p:sp>
      <p:sp>
        <p:nvSpPr>
          <p:cNvPr id="5" name="Footer Placeholder 4">
            <a:extLst>
              <a:ext uri="{FF2B5EF4-FFF2-40B4-BE49-F238E27FC236}">
                <a16:creationId xmlns:a16="http://schemas.microsoft.com/office/drawing/2014/main" id="{AA0650BD-7963-4709-B4FF-1D902620EFC4}"/>
              </a:ext>
            </a:extLst>
          </p:cNvPr>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a:extLst>
              <a:ext uri="{FF2B5EF4-FFF2-40B4-BE49-F238E27FC236}">
                <a16:creationId xmlns:a16="http://schemas.microsoft.com/office/drawing/2014/main" id="{AB06590D-FD28-4F1A-B2F9-188C17222E39}"/>
              </a:ext>
            </a:extLst>
          </p:cNvPr>
          <p:cNvSpPr>
            <a:spLocks noGrp="1"/>
          </p:cNvSpPr>
          <p:nvPr>
            <p:ph type="sldNum" sz="quarter" idx="12"/>
          </p:nvPr>
        </p:nvSpPr>
        <p:spPr/>
        <p:txBody>
          <a:bodyPr/>
          <a:lstStyle>
            <a:lvl1pPr>
              <a:defRPr>
                <a:solidFill>
                  <a:schemeClr val="bg1"/>
                </a:solidFill>
              </a:defRPr>
            </a:lvl1pPr>
          </a:lstStyle>
          <a:p>
            <a:fld id="{6A5D9758-F717-40A5-A5A2-7DB12EC6A1C9}" type="slidenum">
              <a:rPr lang="en-US" smtClean="0"/>
              <a:pPr/>
              <a:t>‹#›</a:t>
            </a:fld>
            <a:endParaRPr lang="en-US" dirty="0"/>
          </a:p>
        </p:txBody>
      </p:sp>
      <p:pic>
        <p:nvPicPr>
          <p:cNvPr id="22" name="Picture 21" descr="A close up of a sign&#10;&#10;Description automatically generated">
            <a:extLst>
              <a:ext uri="{FF2B5EF4-FFF2-40B4-BE49-F238E27FC236}">
                <a16:creationId xmlns:a16="http://schemas.microsoft.com/office/drawing/2014/main" id="{64E26A8A-3861-44FA-9F25-5209F3A55E7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8200" y="5406707"/>
            <a:ext cx="1828800" cy="627381"/>
          </a:xfrm>
          <a:prstGeom prst="rect">
            <a:avLst/>
          </a:prstGeom>
        </p:spPr>
      </p:pic>
    </p:spTree>
    <p:extLst>
      <p:ext uri="{BB962C8B-B14F-4D97-AF65-F5344CB8AC3E}">
        <p14:creationId xmlns:p14="http://schemas.microsoft.com/office/powerpoint/2010/main" val="3249870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48BE7-7E0D-4FE6-9A09-A01974DED0BA}"/>
              </a:ext>
            </a:extLst>
          </p:cNvPr>
          <p:cNvSpPr>
            <a:spLocks noGrp="1"/>
          </p:cNvSpPr>
          <p:nvPr>
            <p:ph type="title"/>
          </p:nvPr>
        </p:nvSpPr>
        <p:spPr>
          <a:xfrm>
            <a:off x="831850" y="1709739"/>
            <a:ext cx="10515600" cy="2386012"/>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34287E38-21AB-44A5-933E-BBDB29530E10}"/>
              </a:ext>
            </a:extLst>
          </p:cNvPr>
          <p:cNvSpPr>
            <a:spLocks noGrp="1"/>
          </p:cNvSpPr>
          <p:nvPr>
            <p:ph type="body" idx="1"/>
          </p:nvPr>
        </p:nvSpPr>
        <p:spPr>
          <a:xfrm>
            <a:off x="831849" y="4190048"/>
            <a:ext cx="10515600" cy="105822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71198DB-E2E2-4621-86F0-491A9102F687}"/>
              </a:ext>
            </a:extLst>
          </p:cNvPr>
          <p:cNvSpPr>
            <a:spLocks noGrp="1"/>
          </p:cNvSpPr>
          <p:nvPr>
            <p:ph type="dt" sz="half" idx="10"/>
          </p:nvPr>
        </p:nvSpPr>
        <p:spPr/>
        <p:txBody>
          <a:bodyPr/>
          <a:lstStyle/>
          <a:p>
            <a:fld id="{2053334D-C731-4501-A5C8-C610FB6C1AE8}" type="datetimeFigureOut">
              <a:rPr lang="en-US" smtClean="0"/>
              <a:t>7/30/2024</a:t>
            </a:fld>
            <a:endParaRPr lang="en-US"/>
          </a:p>
        </p:txBody>
      </p:sp>
      <p:sp>
        <p:nvSpPr>
          <p:cNvPr id="5" name="Footer Placeholder 4">
            <a:extLst>
              <a:ext uri="{FF2B5EF4-FFF2-40B4-BE49-F238E27FC236}">
                <a16:creationId xmlns:a16="http://schemas.microsoft.com/office/drawing/2014/main" id="{0EFFFFA3-C11C-4784-B241-ED40C58438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D06F7-64FC-4E16-A6F2-A838E8CF765C}"/>
              </a:ext>
            </a:extLst>
          </p:cNvPr>
          <p:cNvSpPr>
            <a:spLocks noGrp="1"/>
          </p:cNvSpPr>
          <p:nvPr>
            <p:ph type="sldNum" sz="quarter" idx="12"/>
          </p:nvPr>
        </p:nvSpPr>
        <p:spPr/>
        <p:txBody>
          <a:bodyPr/>
          <a:lstStyle/>
          <a:p>
            <a:fld id="{6A5D9758-F717-40A5-A5A2-7DB12EC6A1C9}" type="slidenum">
              <a:rPr lang="en-US" smtClean="0"/>
              <a:t>‹#›</a:t>
            </a:fld>
            <a:endParaRPr lang="en-US"/>
          </a:p>
        </p:txBody>
      </p:sp>
      <p:pic>
        <p:nvPicPr>
          <p:cNvPr id="8" name="Picture 7" descr="A close up of a logo&#10;&#10;Description automatically generated">
            <a:extLst>
              <a:ext uri="{FF2B5EF4-FFF2-40B4-BE49-F238E27FC236}">
                <a16:creationId xmlns:a16="http://schemas.microsoft.com/office/drawing/2014/main" id="{776BB167-5223-4787-9D40-C427FEF4A05E}"/>
              </a:ext>
            </a:extLst>
          </p:cNvPr>
          <p:cNvPicPr>
            <a:picLocks noChangeAspect="1"/>
          </p:cNvPicPr>
          <p:nvPr userDrawn="1"/>
        </p:nvPicPr>
        <p:blipFill>
          <a:blip r:embed="rId2">
            <a:alphaModFix/>
            <a:extLst>
              <a:ext uri="{28A0092B-C50C-407E-A947-70E740481C1C}">
                <a14:useLocalDpi xmlns:a14="http://schemas.microsoft.com/office/drawing/2010/main" val="0"/>
              </a:ext>
            </a:extLst>
          </a:blip>
          <a:stretch>
            <a:fillRect/>
          </a:stretch>
        </p:blipFill>
        <p:spPr>
          <a:xfrm>
            <a:off x="4420369" y="0"/>
            <a:ext cx="3338561" cy="1368565"/>
          </a:xfrm>
          <a:prstGeom prst="rect">
            <a:avLst/>
          </a:prstGeom>
        </p:spPr>
      </p:pic>
      <p:pic>
        <p:nvPicPr>
          <p:cNvPr id="11" name="Picture 10" descr="A close up of a sign&#10;&#10;Description automatically generated">
            <a:extLst>
              <a:ext uri="{FF2B5EF4-FFF2-40B4-BE49-F238E27FC236}">
                <a16:creationId xmlns:a16="http://schemas.microsoft.com/office/drawing/2014/main" id="{98853A46-355B-43D4-AC0B-EC581D05475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38200" y="5406707"/>
            <a:ext cx="1828800" cy="627381"/>
          </a:xfrm>
          <a:prstGeom prst="rect">
            <a:avLst/>
          </a:prstGeom>
        </p:spPr>
      </p:pic>
    </p:spTree>
    <p:extLst>
      <p:ext uri="{BB962C8B-B14F-4D97-AF65-F5344CB8AC3E}">
        <p14:creationId xmlns:p14="http://schemas.microsoft.com/office/powerpoint/2010/main" val="330906040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A0AE6B6-E4D9-430F-A1A6-2FD90BB2AEAD}"/>
              </a:ext>
            </a:extLst>
          </p:cNvPr>
          <p:cNvSpPr/>
          <p:nvPr userDrawn="1"/>
        </p:nvSpPr>
        <p:spPr>
          <a:xfrm>
            <a:off x="-3" y="6176964"/>
            <a:ext cx="12192003" cy="675480"/>
          </a:xfrm>
          <a:prstGeom prst="rect">
            <a:avLst/>
          </a:prstGeom>
          <a:solidFill>
            <a:srgbClr val="1AA6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Isosceles Triangle 10">
            <a:extLst>
              <a:ext uri="{FF2B5EF4-FFF2-40B4-BE49-F238E27FC236}">
                <a16:creationId xmlns:a16="http://schemas.microsoft.com/office/drawing/2014/main" id="{2FE54030-734F-4867-A425-FD781025C882}"/>
              </a:ext>
            </a:extLst>
          </p:cNvPr>
          <p:cNvSpPr/>
          <p:nvPr userDrawn="1"/>
        </p:nvSpPr>
        <p:spPr>
          <a:xfrm rot="5400000">
            <a:off x="-75805" y="6252764"/>
            <a:ext cx="675481" cy="523877"/>
          </a:xfrm>
          <a:prstGeom prst="triangle">
            <a:avLst>
              <a:gd name="adj" fmla="val 51399"/>
            </a:avLst>
          </a:prstGeom>
          <a:solidFill>
            <a:srgbClr val="006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DD910D-BE99-49D0-8285-41FF41AECA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BC8C7A0-022A-4F99-A0C2-33276644F6F7}"/>
              </a:ext>
            </a:extLst>
          </p:cNvPr>
          <p:cNvSpPr>
            <a:spLocks noGrp="1"/>
          </p:cNvSpPr>
          <p:nvPr>
            <p:ph sz="half" idx="1"/>
          </p:nvPr>
        </p:nvSpPr>
        <p:spPr>
          <a:xfrm>
            <a:off x="838200" y="1825625"/>
            <a:ext cx="5181600" cy="4351338"/>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79EB2EE-35C0-4F6A-9A88-19585A48BD18}"/>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3BC444E-BC3C-48DD-B0EE-5AD82E9EA438}"/>
              </a:ext>
            </a:extLst>
          </p:cNvPr>
          <p:cNvSpPr>
            <a:spLocks noGrp="1"/>
          </p:cNvSpPr>
          <p:nvPr>
            <p:ph type="dt" sz="half" idx="10"/>
          </p:nvPr>
        </p:nvSpPr>
        <p:spPr/>
        <p:txBody>
          <a:bodyPr/>
          <a:lstStyle>
            <a:lvl1pPr>
              <a:defRPr>
                <a:solidFill>
                  <a:schemeClr val="bg1"/>
                </a:solidFill>
              </a:defRPr>
            </a:lvl1pPr>
          </a:lstStyle>
          <a:p>
            <a:fld id="{2053334D-C731-4501-A5C8-C610FB6C1AE8}" type="datetimeFigureOut">
              <a:rPr lang="en-US" smtClean="0"/>
              <a:pPr/>
              <a:t>7/30/2024</a:t>
            </a:fld>
            <a:endParaRPr lang="en-US" dirty="0"/>
          </a:p>
        </p:txBody>
      </p:sp>
      <p:sp>
        <p:nvSpPr>
          <p:cNvPr id="6" name="Footer Placeholder 5">
            <a:extLst>
              <a:ext uri="{FF2B5EF4-FFF2-40B4-BE49-F238E27FC236}">
                <a16:creationId xmlns:a16="http://schemas.microsoft.com/office/drawing/2014/main" id="{4391A159-06B3-45AE-B20D-1B94E9EAE170}"/>
              </a:ext>
            </a:extLst>
          </p:cNvPr>
          <p:cNvSpPr>
            <a:spLocks noGrp="1"/>
          </p:cNvSpPr>
          <p:nvPr>
            <p:ph type="ftr" sz="quarter" idx="11"/>
          </p:nvPr>
        </p:nvSpPr>
        <p:spPr/>
        <p:txBody>
          <a:bodyPr/>
          <a:lstStyle>
            <a:lvl1pPr>
              <a:defRPr>
                <a:solidFill>
                  <a:schemeClr val="bg1"/>
                </a:solidFill>
              </a:defRPr>
            </a:lvl1pPr>
          </a:lstStyle>
          <a:p>
            <a:endParaRPr lang="en-US" dirty="0"/>
          </a:p>
        </p:txBody>
      </p:sp>
      <p:sp>
        <p:nvSpPr>
          <p:cNvPr id="7" name="Slide Number Placeholder 6">
            <a:extLst>
              <a:ext uri="{FF2B5EF4-FFF2-40B4-BE49-F238E27FC236}">
                <a16:creationId xmlns:a16="http://schemas.microsoft.com/office/drawing/2014/main" id="{749C28A2-40C2-45AC-8284-24CC7B83F1AE}"/>
              </a:ext>
            </a:extLst>
          </p:cNvPr>
          <p:cNvSpPr>
            <a:spLocks noGrp="1"/>
          </p:cNvSpPr>
          <p:nvPr>
            <p:ph type="sldNum" sz="quarter" idx="12"/>
          </p:nvPr>
        </p:nvSpPr>
        <p:spPr/>
        <p:txBody>
          <a:bodyPr/>
          <a:lstStyle>
            <a:lvl1pPr>
              <a:defRPr>
                <a:solidFill>
                  <a:schemeClr val="bg1"/>
                </a:solidFill>
              </a:defRPr>
            </a:lvl1pPr>
          </a:lstStyle>
          <a:p>
            <a:fld id="{6A5D9758-F717-40A5-A5A2-7DB12EC6A1C9}" type="slidenum">
              <a:rPr lang="en-US" smtClean="0"/>
              <a:pPr/>
              <a:t>‹#›</a:t>
            </a:fld>
            <a:endParaRPr lang="en-US" dirty="0"/>
          </a:p>
        </p:txBody>
      </p:sp>
      <p:pic>
        <p:nvPicPr>
          <p:cNvPr id="9" name="Picture 8" descr="A close up of a sign&#10;&#10;Description automatically generated">
            <a:extLst>
              <a:ext uri="{FF2B5EF4-FFF2-40B4-BE49-F238E27FC236}">
                <a16:creationId xmlns:a16="http://schemas.microsoft.com/office/drawing/2014/main" id="{17921164-5862-485A-98FF-85D0E315554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8200" y="5406707"/>
            <a:ext cx="1828800" cy="627381"/>
          </a:xfrm>
          <a:prstGeom prst="rect">
            <a:avLst/>
          </a:prstGeom>
        </p:spPr>
      </p:pic>
    </p:spTree>
    <p:extLst>
      <p:ext uri="{BB962C8B-B14F-4D97-AF65-F5344CB8AC3E}">
        <p14:creationId xmlns:p14="http://schemas.microsoft.com/office/powerpoint/2010/main" val="1827697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63FAD79-29E3-4606-991C-B67D06E2C72D}"/>
              </a:ext>
            </a:extLst>
          </p:cNvPr>
          <p:cNvSpPr/>
          <p:nvPr userDrawn="1"/>
        </p:nvSpPr>
        <p:spPr>
          <a:xfrm>
            <a:off x="-3" y="6176964"/>
            <a:ext cx="12192003" cy="675480"/>
          </a:xfrm>
          <a:prstGeom prst="rect">
            <a:avLst/>
          </a:prstGeom>
          <a:solidFill>
            <a:srgbClr val="1AA6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Isosceles Triangle 14">
            <a:extLst>
              <a:ext uri="{FF2B5EF4-FFF2-40B4-BE49-F238E27FC236}">
                <a16:creationId xmlns:a16="http://schemas.microsoft.com/office/drawing/2014/main" id="{31A0194A-5D0E-40C4-AB4F-F7E74CABE9F2}"/>
              </a:ext>
            </a:extLst>
          </p:cNvPr>
          <p:cNvSpPr/>
          <p:nvPr userDrawn="1"/>
        </p:nvSpPr>
        <p:spPr>
          <a:xfrm rot="5400000">
            <a:off x="-75805" y="6252764"/>
            <a:ext cx="675481" cy="523877"/>
          </a:xfrm>
          <a:prstGeom prst="triangle">
            <a:avLst>
              <a:gd name="adj" fmla="val 51399"/>
            </a:avLst>
          </a:prstGeom>
          <a:solidFill>
            <a:srgbClr val="006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61554EA-2EC4-4F72-973B-F9628F6B161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01874CF-1970-4A3C-8FE6-7A04D221F273}"/>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678CE7-604B-4F86-9B5D-3FAA07816B8B}"/>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087FC8D-397D-4F30-A188-8C060553CCEF}"/>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7B399E2-8ED9-413C-8F81-E15355195F17}"/>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7B79164-105F-4A8D-9C1C-9C575EFEF1D8}"/>
              </a:ext>
            </a:extLst>
          </p:cNvPr>
          <p:cNvSpPr>
            <a:spLocks noGrp="1"/>
          </p:cNvSpPr>
          <p:nvPr>
            <p:ph type="dt" sz="half" idx="10"/>
          </p:nvPr>
        </p:nvSpPr>
        <p:spPr/>
        <p:txBody>
          <a:bodyPr/>
          <a:lstStyle>
            <a:lvl1pPr>
              <a:defRPr>
                <a:solidFill>
                  <a:schemeClr val="bg1"/>
                </a:solidFill>
              </a:defRPr>
            </a:lvl1pPr>
          </a:lstStyle>
          <a:p>
            <a:fld id="{2053334D-C731-4501-A5C8-C610FB6C1AE8}" type="datetimeFigureOut">
              <a:rPr lang="en-US" smtClean="0"/>
              <a:pPr/>
              <a:t>7/30/2024</a:t>
            </a:fld>
            <a:endParaRPr lang="en-US" dirty="0"/>
          </a:p>
        </p:txBody>
      </p:sp>
      <p:sp>
        <p:nvSpPr>
          <p:cNvPr id="8" name="Footer Placeholder 7">
            <a:extLst>
              <a:ext uri="{FF2B5EF4-FFF2-40B4-BE49-F238E27FC236}">
                <a16:creationId xmlns:a16="http://schemas.microsoft.com/office/drawing/2014/main" id="{CB985673-20F2-4420-9492-E849EF41C6B2}"/>
              </a:ext>
            </a:extLst>
          </p:cNvPr>
          <p:cNvSpPr>
            <a:spLocks noGrp="1"/>
          </p:cNvSpPr>
          <p:nvPr>
            <p:ph type="ftr" sz="quarter" idx="11"/>
          </p:nvPr>
        </p:nvSpPr>
        <p:spPr/>
        <p:txBody>
          <a:bodyPr/>
          <a:lstStyle>
            <a:lvl1pPr>
              <a:defRPr>
                <a:solidFill>
                  <a:schemeClr val="bg1"/>
                </a:solidFill>
              </a:defRPr>
            </a:lvl1pPr>
          </a:lstStyle>
          <a:p>
            <a:endParaRPr lang="en-US" dirty="0"/>
          </a:p>
        </p:txBody>
      </p:sp>
      <p:sp>
        <p:nvSpPr>
          <p:cNvPr id="9" name="Slide Number Placeholder 8">
            <a:extLst>
              <a:ext uri="{FF2B5EF4-FFF2-40B4-BE49-F238E27FC236}">
                <a16:creationId xmlns:a16="http://schemas.microsoft.com/office/drawing/2014/main" id="{3E3BC90F-0DC6-446A-A477-E6BFD973BEDB}"/>
              </a:ext>
            </a:extLst>
          </p:cNvPr>
          <p:cNvSpPr>
            <a:spLocks noGrp="1"/>
          </p:cNvSpPr>
          <p:nvPr>
            <p:ph type="sldNum" sz="quarter" idx="12"/>
          </p:nvPr>
        </p:nvSpPr>
        <p:spPr/>
        <p:txBody>
          <a:bodyPr/>
          <a:lstStyle>
            <a:lvl1pPr>
              <a:defRPr>
                <a:solidFill>
                  <a:schemeClr val="bg1"/>
                </a:solidFill>
              </a:defRPr>
            </a:lvl1pPr>
          </a:lstStyle>
          <a:p>
            <a:fld id="{6A5D9758-F717-40A5-A5A2-7DB12EC6A1C9}" type="slidenum">
              <a:rPr lang="en-US" smtClean="0"/>
              <a:pPr/>
              <a:t>‹#›</a:t>
            </a:fld>
            <a:endParaRPr lang="en-US" dirty="0"/>
          </a:p>
        </p:txBody>
      </p:sp>
      <p:pic>
        <p:nvPicPr>
          <p:cNvPr id="13" name="Picture 12" descr="A close up of a sign&#10;&#10;Description automatically generated">
            <a:extLst>
              <a:ext uri="{FF2B5EF4-FFF2-40B4-BE49-F238E27FC236}">
                <a16:creationId xmlns:a16="http://schemas.microsoft.com/office/drawing/2014/main" id="{E2359358-A04A-41A6-BB3E-72D0DCDBD9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8200" y="5406707"/>
            <a:ext cx="1828800" cy="627381"/>
          </a:xfrm>
          <a:prstGeom prst="rect">
            <a:avLst/>
          </a:prstGeom>
        </p:spPr>
      </p:pic>
    </p:spTree>
    <p:extLst>
      <p:ext uri="{BB962C8B-B14F-4D97-AF65-F5344CB8AC3E}">
        <p14:creationId xmlns:p14="http://schemas.microsoft.com/office/powerpoint/2010/main" val="3689914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39351E6-0B77-487D-AF4C-37DD96BAC2D9}"/>
              </a:ext>
            </a:extLst>
          </p:cNvPr>
          <p:cNvSpPr/>
          <p:nvPr userDrawn="1"/>
        </p:nvSpPr>
        <p:spPr>
          <a:xfrm>
            <a:off x="-3" y="6176964"/>
            <a:ext cx="12192003" cy="675480"/>
          </a:xfrm>
          <a:prstGeom prst="rect">
            <a:avLst/>
          </a:prstGeom>
          <a:solidFill>
            <a:srgbClr val="1AA6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Isosceles Triangle 8">
            <a:extLst>
              <a:ext uri="{FF2B5EF4-FFF2-40B4-BE49-F238E27FC236}">
                <a16:creationId xmlns:a16="http://schemas.microsoft.com/office/drawing/2014/main" id="{97CFE111-BCB3-481A-85D0-0F57E88EBC2C}"/>
              </a:ext>
            </a:extLst>
          </p:cNvPr>
          <p:cNvSpPr/>
          <p:nvPr userDrawn="1"/>
        </p:nvSpPr>
        <p:spPr>
          <a:xfrm rot="5400000">
            <a:off x="-75805" y="6252764"/>
            <a:ext cx="675481" cy="523877"/>
          </a:xfrm>
          <a:prstGeom prst="triangle">
            <a:avLst>
              <a:gd name="adj" fmla="val 51399"/>
            </a:avLst>
          </a:prstGeom>
          <a:solidFill>
            <a:srgbClr val="006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31BE492-D277-4B57-B7FD-702527F0B77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9CB0850-9FFE-4966-BD90-DB06F7853CE2}"/>
              </a:ext>
            </a:extLst>
          </p:cNvPr>
          <p:cNvSpPr>
            <a:spLocks noGrp="1"/>
          </p:cNvSpPr>
          <p:nvPr>
            <p:ph type="dt" sz="half" idx="10"/>
          </p:nvPr>
        </p:nvSpPr>
        <p:spPr/>
        <p:txBody>
          <a:bodyPr/>
          <a:lstStyle>
            <a:lvl1pPr>
              <a:defRPr>
                <a:solidFill>
                  <a:schemeClr val="bg1"/>
                </a:solidFill>
              </a:defRPr>
            </a:lvl1pPr>
          </a:lstStyle>
          <a:p>
            <a:fld id="{2053334D-C731-4501-A5C8-C610FB6C1AE8}" type="datetimeFigureOut">
              <a:rPr lang="en-US" smtClean="0"/>
              <a:pPr/>
              <a:t>7/30/2024</a:t>
            </a:fld>
            <a:endParaRPr lang="en-US" dirty="0"/>
          </a:p>
        </p:txBody>
      </p:sp>
      <p:sp>
        <p:nvSpPr>
          <p:cNvPr id="4" name="Footer Placeholder 3">
            <a:extLst>
              <a:ext uri="{FF2B5EF4-FFF2-40B4-BE49-F238E27FC236}">
                <a16:creationId xmlns:a16="http://schemas.microsoft.com/office/drawing/2014/main" id="{D489B77C-9C12-494F-A87E-7517CBD7AD4A}"/>
              </a:ext>
            </a:extLst>
          </p:cNvPr>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a:extLst>
              <a:ext uri="{FF2B5EF4-FFF2-40B4-BE49-F238E27FC236}">
                <a16:creationId xmlns:a16="http://schemas.microsoft.com/office/drawing/2014/main" id="{3DAAC97F-B8D0-4433-B69C-3E0C16228BA7}"/>
              </a:ext>
            </a:extLst>
          </p:cNvPr>
          <p:cNvSpPr>
            <a:spLocks noGrp="1"/>
          </p:cNvSpPr>
          <p:nvPr>
            <p:ph type="sldNum" sz="quarter" idx="12"/>
          </p:nvPr>
        </p:nvSpPr>
        <p:spPr/>
        <p:txBody>
          <a:bodyPr/>
          <a:lstStyle>
            <a:lvl1pPr>
              <a:defRPr>
                <a:solidFill>
                  <a:schemeClr val="bg1"/>
                </a:solidFill>
              </a:defRPr>
            </a:lvl1pPr>
          </a:lstStyle>
          <a:p>
            <a:fld id="{6A5D9758-F717-40A5-A5A2-7DB12EC6A1C9}" type="slidenum">
              <a:rPr lang="en-US" smtClean="0"/>
              <a:pPr/>
              <a:t>‹#›</a:t>
            </a:fld>
            <a:endParaRPr lang="en-US" dirty="0"/>
          </a:p>
        </p:txBody>
      </p:sp>
      <p:pic>
        <p:nvPicPr>
          <p:cNvPr id="7" name="Picture 6" descr="A close up of a sign&#10;&#10;Description automatically generated">
            <a:extLst>
              <a:ext uri="{FF2B5EF4-FFF2-40B4-BE49-F238E27FC236}">
                <a16:creationId xmlns:a16="http://schemas.microsoft.com/office/drawing/2014/main" id="{2A5EAC9B-387B-4DD3-9C4A-E3BF2B9AAA6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8200" y="5406707"/>
            <a:ext cx="1828800" cy="627381"/>
          </a:xfrm>
          <a:prstGeom prst="rect">
            <a:avLst/>
          </a:prstGeom>
        </p:spPr>
      </p:pic>
    </p:spTree>
    <p:extLst>
      <p:ext uri="{BB962C8B-B14F-4D97-AF65-F5344CB8AC3E}">
        <p14:creationId xmlns:p14="http://schemas.microsoft.com/office/powerpoint/2010/main" val="358082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pic>
        <p:nvPicPr>
          <p:cNvPr id="6" name="Picture 5" descr="A picture containing bird&#10;&#10;Description automatically generated">
            <a:extLst>
              <a:ext uri="{FF2B5EF4-FFF2-40B4-BE49-F238E27FC236}">
                <a16:creationId xmlns:a16="http://schemas.microsoft.com/office/drawing/2014/main" id="{B933FC99-1097-4018-8B3C-56B4DCF03E8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47206" y="0"/>
            <a:ext cx="1944793" cy="6857999"/>
          </a:xfrm>
          <a:prstGeom prst="rect">
            <a:avLst/>
          </a:prstGeom>
        </p:spPr>
      </p:pic>
      <p:sp>
        <p:nvSpPr>
          <p:cNvPr id="2" name="Date Placeholder 1">
            <a:extLst>
              <a:ext uri="{FF2B5EF4-FFF2-40B4-BE49-F238E27FC236}">
                <a16:creationId xmlns:a16="http://schemas.microsoft.com/office/drawing/2014/main" id="{48DDA5EE-B82D-44A7-AAA9-E2BF97723D0B}"/>
              </a:ext>
            </a:extLst>
          </p:cNvPr>
          <p:cNvSpPr>
            <a:spLocks noGrp="1"/>
          </p:cNvSpPr>
          <p:nvPr>
            <p:ph type="dt" sz="half" idx="10"/>
          </p:nvPr>
        </p:nvSpPr>
        <p:spPr/>
        <p:txBody>
          <a:bodyPr/>
          <a:lstStyle/>
          <a:p>
            <a:fld id="{2053334D-C731-4501-A5C8-C610FB6C1AE8}" type="datetimeFigureOut">
              <a:rPr lang="en-US" smtClean="0"/>
              <a:t>7/30/2024</a:t>
            </a:fld>
            <a:endParaRPr lang="en-US"/>
          </a:p>
        </p:txBody>
      </p:sp>
      <p:sp>
        <p:nvSpPr>
          <p:cNvPr id="3" name="Footer Placeholder 2">
            <a:extLst>
              <a:ext uri="{FF2B5EF4-FFF2-40B4-BE49-F238E27FC236}">
                <a16:creationId xmlns:a16="http://schemas.microsoft.com/office/drawing/2014/main" id="{4719ACC1-2306-4000-94CA-63A16D1779D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F6C6BF2-43C3-46FE-9124-1F7CE686C072}"/>
              </a:ext>
            </a:extLst>
          </p:cNvPr>
          <p:cNvSpPr>
            <a:spLocks noGrp="1"/>
          </p:cNvSpPr>
          <p:nvPr>
            <p:ph type="sldNum" sz="quarter" idx="12"/>
          </p:nvPr>
        </p:nvSpPr>
        <p:spPr/>
        <p:txBody>
          <a:bodyPr/>
          <a:lstStyle>
            <a:lvl1pPr>
              <a:defRPr>
                <a:solidFill>
                  <a:schemeClr val="bg1"/>
                </a:solidFill>
              </a:defRPr>
            </a:lvl1pPr>
          </a:lstStyle>
          <a:p>
            <a:fld id="{6A5D9758-F717-40A5-A5A2-7DB12EC6A1C9}" type="slidenum">
              <a:rPr lang="en-US" smtClean="0"/>
              <a:pPr/>
              <a:t>‹#›</a:t>
            </a:fld>
            <a:endParaRPr lang="en-US"/>
          </a:p>
        </p:txBody>
      </p:sp>
      <p:pic>
        <p:nvPicPr>
          <p:cNvPr id="7" name="Picture 6" descr="A close up of a sign&#10;&#10;Description automatically generated">
            <a:extLst>
              <a:ext uri="{FF2B5EF4-FFF2-40B4-BE49-F238E27FC236}">
                <a16:creationId xmlns:a16="http://schemas.microsoft.com/office/drawing/2014/main" id="{B91BBBBF-C7E9-446C-9E28-AD702799372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38200" y="5406707"/>
            <a:ext cx="1828800" cy="627381"/>
          </a:xfrm>
          <a:prstGeom prst="rect">
            <a:avLst/>
          </a:prstGeom>
        </p:spPr>
      </p:pic>
      <p:sp>
        <p:nvSpPr>
          <p:cNvPr id="10" name="Isosceles Triangle 9">
            <a:extLst>
              <a:ext uri="{FF2B5EF4-FFF2-40B4-BE49-F238E27FC236}">
                <a16:creationId xmlns:a16="http://schemas.microsoft.com/office/drawing/2014/main" id="{9560B2B0-E84F-48DB-B6CA-EE6B1DD34A63}"/>
              </a:ext>
            </a:extLst>
          </p:cNvPr>
          <p:cNvSpPr/>
          <p:nvPr userDrawn="1"/>
        </p:nvSpPr>
        <p:spPr>
          <a:xfrm rot="16200000">
            <a:off x="7790603" y="2456602"/>
            <a:ext cx="6857999" cy="1944792"/>
          </a:xfrm>
          <a:prstGeom prst="triangle">
            <a:avLst>
              <a:gd name="adj" fmla="val 49722"/>
            </a:avLst>
          </a:prstGeom>
          <a:solidFill>
            <a:srgbClr val="1AA6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05595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DDA5EE-B82D-44A7-AAA9-E2BF97723D0B}"/>
              </a:ext>
            </a:extLst>
          </p:cNvPr>
          <p:cNvSpPr>
            <a:spLocks noGrp="1"/>
          </p:cNvSpPr>
          <p:nvPr>
            <p:ph type="dt" sz="half" idx="10"/>
          </p:nvPr>
        </p:nvSpPr>
        <p:spPr/>
        <p:txBody>
          <a:bodyPr/>
          <a:lstStyle/>
          <a:p>
            <a:fld id="{2053334D-C731-4501-A5C8-C610FB6C1AE8}" type="datetimeFigureOut">
              <a:rPr lang="en-US" smtClean="0"/>
              <a:t>7/30/2024</a:t>
            </a:fld>
            <a:endParaRPr lang="en-US"/>
          </a:p>
        </p:txBody>
      </p:sp>
      <p:sp>
        <p:nvSpPr>
          <p:cNvPr id="3" name="Footer Placeholder 2">
            <a:extLst>
              <a:ext uri="{FF2B5EF4-FFF2-40B4-BE49-F238E27FC236}">
                <a16:creationId xmlns:a16="http://schemas.microsoft.com/office/drawing/2014/main" id="{4719ACC1-2306-4000-94CA-63A16D1779D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F6C6BF2-43C3-46FE-9124-1F7CE686C072}"/>
              </a:ext>
            </a:extLst>
          </p:cNvPr>
          <p:cNvSpPr>
            <a:spLocks noGrp="1"/>
          </p:cNvSpPr>
          <p:nvPr>
            <p:ph type="sldNum" sz="quarter" idx="12"/>
          </p:nvPr>
        </p:nvSpPr>
        <p:spPr/>
        <p:txBody>
          <a:bodyPr/>
          <a:lstStyle>
            <a:lvl1pPr>
              <a:defRPr>
                <a:solidFill>
                  <a:schemeClr val="bg1"/>
                </a:solidFill>
              </a:defRPr>
            </a:lvl1pPr>
          </a:lstStyle>
          <a:p>
            <a:fld id="{6A5D9758-F717-40A5-A5A2-7DB12EC6A1C9}" type="slidenum">
              <a:rPr lang="en-US" smtClean="0"/>
              <a:pPr/>
              <a:t>‹#›</a:t>
            </a:fld>
            <a:endParaRPr lang="en-US"/>
          </a:p>
        </p:txBody>
      </p:sp>
      <p:pic>
        <p:nvPicPr>
          <p:cNvPr id="7" name="Picture 6" descr="A close up of a sign&#10;&#10;Description automatically generated">
            <a:extLst>
              <a:ext uri="{FF2B5EF4-FFF2-40B4-BE49-F238E27FC236}">
                <a16:creationId xmlns:a16="http://schemas.microsoft.com/office/drawing/2014/main" id="{B91BBBBF-C7E9-446C-9E28-AD702799372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8200" y="5406707"/>
            <a:ext cx="1828800" cy="627381"/>
          </a:xfrm>
          <a:prstGeom prst="rect">
            <a:avLst/>
          </a:prstGeom>
        </p:spPr>
      </p:pic>
    </p:spTree>
    <p:extLst>
      <p:ext uri="{BB962C8B-B14F-4D97-AF65-F5344CB8AC3E}">
        <p14:creationId xmlns:p14="http://schemas.microsoft.com/office/powerpoint/2010/main" val="2760139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7F8E82A-DEDB-4F57-9C56-785DF1FE35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0622110C-DA35-4E5E-AB88-5914338FC5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79BF4E9-9671-423F-B6BB-F2C0642CF4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53334D-C731-4501-A5C8-C610FB6C1AE8}" type="datetimeFigureOut">
              <a:rPr lang="en-US" smtClean="0"/>
              <a:t>7/30/2024</a:t>
            </a:fld>
            <a:endParaRPr lang="en-US"/>
          </a:p>
        </p:txBody>
      </p:sp>
      <p:sp>
        <p:nvSpPr>
          <p:cNvPr id="5" name="Footer Placeholder 4">
            <a:extLst>
              <a:ext uri="{FF2B5EF4-FFF2-40B4-BE49-F238E27FC236}">
                <a16:creationId xmlns:a16="http://schemas.microsoft.com/office/drawing/2014/main" id="{9199415B-A953-4A00-BD68-FCEAD64EE8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4F757A3-55CA-430A-9473-9543328AAA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5D9758-F717-40A5-A5A2-7DB12EC6A1C9}" type="slidenum">
              <a:rPr lang="en-US" smtClean="0"/>
              <a:t>‹#›</a:t>
            </a:fld>
            <a:endParaRPr lang="en-US"/>
          </a:p>
        </p:txBody>
      </p:sp>
    </p:spTree>
    <p:extLst>
      <p:ext uri="{BB962C8B-B14F-4D97-AF65-F5344CB8AC3E}">
        <p14:creationId xmlns:p14="http://schemas.microsoft.com/office/powerpoint/2010/main" val="583228085"/>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5" r:id="rId4"/>
    <p:sldLayoutId id="2147483652" r:id="rId5"/>
    <p:sldLayoutId id="2147483653" r:id="rId6"/>
    <p:sldLayoutId id="2147483654" r:id="rId7"/>
    <p:sldLayoutId id="2147483655" r:id="rId8"/>
    <p:sldLayoutId id="2147483666" r:id="rId9"/>
    <p:sldLayoutId id="2147483667" r:id="rId10"/>
    <p:sldLayoutId id="2147483656" r:id="rId11"/>
    <p:sldLayoutId id="2147483657" r:id="rId12"/>
    <p:sldLayoutId id="2147483658" r:id="rId13"/>
    <p:sldLayoutId id="2147483659" r:id="rId14"/>
  </p:sldLayoutIdLst>
  <p:txStyles>
    <p:titleStyle>
      <a:lvl1pPr algn="l" defTabSz="914400" rtl="0" eaLnBrk="1" latinLnBrk="0" hangingPunct="1">
        <a:lnSpc>
          <a:spcPct val="90000"/>
        </a:lnSpc>
        <a:spcBef>
          <a:spcPct val="0"/>
        </a:spcBef>
        <a:buNone/>
        <a:defRPr sz="4400" b="1" kern="1200">
          <a:solidFill>
            <a:srgbClr val="0066A8"/>
          </a:solidFill>
          <a:latin typeface="+mn-lt"/>
          <a:ea typeface="+mj-ea"/>
          <a:cs typeface="+mj-cs"/>
        </a:defRPr>
      </a:lvl1pPr>
    </p:titleStyle>
    <p:bodyStyle>
      <a:lvl1pPr marL="228600" indent="-228600" algn="l" defTabSz="914400" rtl="0" eaLnBrk="1" latinLnBrk="0" hangingPunct="1">
        <a:lnSpc>
          <a:spcPct val="90000"/>
        </a:lnSpc>
        <a:spcBef>
          <a:spcPts val="1000"/>
        </a:spcBef>
        <a:buClr>
          <a:srgbClr val="0066A8"/>
        </a:buClr>
        <a:buFont typeface="Arial" panose="020B0604020202020204" pitchFamily="34" charset="0"/>
        <a:buChar char="&gt;"/>
        <a:defRPr sz="2800" kern="1200">
          <a:solidFill>
            <a:schemeClr val="tx1">
              <a:lumMod val="75000"/>
              <a:lumOff val="25000"/>
            </a:schemeClr>
          </a:solidFill>
          <a:latin typeface="+mn-lt"/>
          <a:ea typeface="+mn-ea"/>
          <a:cs typeface="+mn-cs"/>
        </a:defRPr>
      </a:lvl1pPr>
      <a:lvl2pPr marL="685800" indent="-228600" algn="l" defTabSz="914400" rtl="0" eaLnBrk="1" latinLnBrk="0" hangingPunct="1">
        <a:lnSpc>
          <a:spcPct val="90000"/>
        </a:lnSpc>
        <a:spcBef>
          <a:spcPts val="500"/>
        </a:spcBef>
        <a:buClr>
          <a:srgbClr val="0066A8"/>
        </a:buClr>
        <a:buSzPct val="120000"/>
        <a:buFont typeface="Arial" panose="020B0604020202020204" pitchFamily="34" charset="0"/>
        <a:buChar char="•"/>
        <a:defRPr sz="2400" kern="1200">
          <a:solidFill>
            <a:schemeClr val="tx1">
              <a:lumMod val="75000"/>
              <a:lumOff val="25000"/>
            </a:schemeClr>
          </a:solidFill>
          <a:latin typeface="+mn-lt"/>
          <a:ea typeface="+mn-ea"/>
          <a:cs typeface="+mn-cs"/>
        </a:defRPr>
      </a:lvl2pPr>
      <a:lvl3pPr marL="1143000" indent="-228600" algn="l" defTabSz="914400" rtl="0" eaLnBrk="1" latinLnBrk="0" hangingPunct="1">
        <a:lnSpc>
          <a:spcPct val="90000"/>
        </a:lnSpc>
        <a:spcBef>
          <a:spcPts val="500"/>
        </a:spcBef>
        <a:buClr>
          <a:srgbClr val="0066A8"/>
        </a:buClr>
        <a:buFont typeface="Wingdings" panose="05000000000000000000" pitchFamily="2" charset="2"/>
        <a:buChar char="ü"/>
        <a:defRPr sz="2000" kern="1200">
          <a:solidFill>
            <a:schemeClr val="tx1">
              <a:lumMod val="75000"/>
              <a:lumOff val="25000"/>
            </a:schemeClr>
          </a:solidFill>
          <a:latin typeface="+mn-lt"/>
          <a:ea typeface="+mn-ea"/>
          <a:cs typeface="+mn-cs"/>
        </a:defRPr>
      </a:lvl3pPr>
      <a:lvl4pPr marL="1600200" indent="-228600" algn="l" defTabSz="914400" rtl="0" eaLnBrk="1" latinLnBrk="0" hangingPunct="1">
        <a:lnSpc>
          <a:spcPct val="90000"/>
        </a:lnSpc>
        <a:spcBef>
          <a:spcPts val="500"/>
        </a:spcBef>
        <a:buClr>
          <a:srgbClr val="0066A8"/>
        </a:buClr>
        <a:buFont typeface="Wingdings" panose="05000000000000000000" pitchFamily="2" charset="2"/>
        <a:buChar char="§"/>
        <a:defRPr sz="1800" kern="1200">
          <a:solidFill>
            <a:schemeClr val="tx1">
              <a:lumMod val="75000"/>
              <a:lumOff val="25000"/>
            </a:schemeClr>
          </a:solidFill>
          <a:latin typeface="+mn-lt"/>
          <a:ea typeface="+mn-ea"/>
          <a:cs typeface="+mn-cs"/>
        </a:defRPr>
      </a:lvl4pPr>
      <a:lvl5pPr marL="2057400" indent="-228600" algn="l" defTabSz="914400" rtl="0" eaLnBrk="1" latinLnBrk="0" hangingPunct="1">
        <a:lnSpc>
          <a:spcPct val="90000"/>
        </a:lnSpc>
        <a:spcBef>
          <a:spcPts val="500"/>
        </a:spcBef>
        <a:buClr>
          <a:srgbClr val="0066A8"/>
        </a:buClr>
        <a:buFont typeface="Arial" panose="020B0604020202020204" pitchFamily="34" charset="0"/>
        <a:buChar char="•"/>
        <a:defRPr sz="18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oklahoma.gov/careertech/educators/counseling-and-career-development/ok-career-guide/okcareerguide-training.html"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okcareer.tech/ccd"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webserver1.lsb.state.ok.us/cf_pdf/2023-24%20ENR/hB/HB3278%20ENR.PDF" TargetMode="External"/><Relationship Id="rId2" Type="http://schemas.openxmlformats.org/officeDocument/2006/relationships/hyperlink" Target="http://webserver1.lsb.state.ok.us/cf_pdf/2023-24%20ENR/hB/HB2672%20ENR.PDF"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webserver1.lsb.state.ok.us/cf_pdf/2023-24%20ENR/hB/HB2672%20ENR.PDF"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FE070-3ADA-4CF0-BC7C-2375B12212A3}"/>
              </a:ext>
            </a:extLst>
          </p:cNvPr>
          <p:cNvSpPr>
            <a:spLocks noGrp="1"/>
          </p:cNvSpPr>
          <p:nvPr>
            <p:ph type="ctrTitle"/>
          </p:nvPr>
        </p:nvSpPr>
        <p:spPr>
          <a:xfrm>
            <a:off x="1524000" y="1122363"/>
            <a:ext cx="9144000" cy="1465578"/>
          </a:xfrm>
        </p:spPr>
        <p:txBody>
          <a:bodyPr>
            <a:normAutofit/>
          </a:bodyPr>
          <a:lstStyle/>
          <a:p>
            <a:r>
              <a:rPr lang="en-US" sz="4400" dirty="0"/>
              <a:t>Graduation Requirements Reform</a:t>
            </a:r>
            <a:br>
              <a:rPr lang="en-US" sz="4400" dirty="0"/>
            </a:br>
            <a:r>
              <a:rPr lang="en-US" sz="4400" dirty="0"/>
              <a:t>HB 3278/HB 2672</a:t>
            </a:r>
          </a:p>
        </p:txBody>
      </p:sp>
      <p:sp>
        <p:nvSpPr>
          <p:cNvPr id="3" name="Subtitle 2">
            <a:extLst>
              <a:ext uri="{FF2B5EF4-FFF2-40B4-BE49-F238E27FC236}">
                <a16:creationId xmlns:a16="http://schemas.microsoft.com/office/drawing/2014/main" id="{88F1F35A-387C-49C4-A820-1FBA72A74A20}"/>
              </a:ext>
            </a:extLst>
          </p:cNvPr>
          <p:cNvSpPr>
            <a:spLocks noGrp="1"/>
          </p:cNvSpPr>
          <p:nvPr>
            <p:ph type="subTitle" idx="1"/>
          </p:nvPr>
        </p:nvSpPr>
        <p:spPr>
          <a:xfrm>
            <a:off x="1524000" y="2981491"/>
            <a:ext cx="9144000" cy="1892781"/>
          </a:xfrm>
        </p:spPr>
        <p:txBody>
          <a:bodyPr vert="horz" lIns="91440" tIns="45720" rIns="91440" bIns="45720" rtlCol="0" anchor="t">
            <a:normAutofit fontScale="92500" lnSpcReduction="20000"/>
          </a:bodyPr>
          <a:lstStyle/>
          <a:p>
            <a:r>
              <a:rPr lang="en-US" sz="2400" dirty="0" err="1">
                <a:cs typeface="Calibri"/>
              </a:rPr>
              <a:t>OkACTE</a:t>
            </a:r>
            <a:r>
              <a:rPr lang="en-US" sz="2400" dirty="0">
                <a:cs typeface="Calibri"/>
              </a:rPr>
              <a:t> 57th Annual Summit</a:t>
            </a:r>
          </a:p>
          <a:p>
            <a:r>
              <a:rPr lang="en-US" sz="2400" dirty="0"/>
              <a:t>August 1st, 2024</a:t>
            </a:r>
            <a:endParaRPr lang="en-US" sz="1050" dirty="0"/>
          </a:p>
          <a:p>
            <a:r>
              <a:rPr lang="en-US" sz="2000" dirty="0"/>
              <a:t>Presented by:</a:t>
            </a:r>
          </a:p>
          <a:p>
            <a:r>
              <a:rPr lang="en-US" sz="2000" dirty="0"/>
              <a:t> Brent Haken, State Director</a:t>
            </a:r>
            <a:br>
              <a:rPr lang="en-US" sz="2000" dirty="0"/>
            </a:br>
            <a:r>
              <a:rPr lang="en-US" sz="2000" dirty="0"/>
              <a:t>Shawna Nord, Counseling &amp; Career Development Manager</a:t>
            </a:r>
          </a:p>
          <a:p>
            <a:r>
              <a:rPr lang="en-US" sz="2000" dirty="0"/>
              <a:t> </a:t>
            </a:r>
          </a:p>
          <a:p>
            <a:endParaRPr lang="en-US" sz="2000" dirty="0"/>
          </a:p>
        </p:txBody>
      </p:sp>
    </p:spTree>
    <p:extLst>
      <p:ext uri="{BB962C8B-B14F-4D97-AF65-F5344CB8AC3E}">
        <p14:creationId xmlns:p14="http://schemas.microsoft.com/office/powerpoint/2010/main" val="29838732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7179D-C69E-5C24-DDC3-45F772253BB9}"/>
              </a:ext>
            </a:extLst>
          </p:cNvPr>
          <p:cNvSpPr>
            <a:spLocks noGrp="1"/>
          </p:cNvSpPr>
          <p:nvPr>
            <p:ph type="title"/>
          </p:nvPr>
        </p:nvSpPr>
        <p:spPr>
          <a:xfrm>
            <a:off x="914400" y="302003"/>
            <a:ext cx="10268125" cy="4435063"/>
          </a:xfrm>
        </p:spPr>
        <p:txBody>
          <a:bodyPr>
            <a:normAutofit fontScale="90000"/>
          </a:bodyPr>
          <a:lstStyle/>
          <a:p>
            <a:r>
              <a:rPr lang="en-US" sz="3600" b="0" dirty="0">
                <a:solidFill>
                  <a:schemeClr val="tx1"/>
                </a:solidFill>
                <a:cs typeface="Calibri"/>
              </a:rPr>
              <a:t>Anything not specifically listed in the bill or not having content and/or rigor above Algebra I, for math, must be approved by the local school board.</a:t>
            </a:r>
            <a:br>
              <a:rPr lang="en-US" sz="3600" b="0" dirty="0">
                <a:solidFill>
                  <a:schemeClr val="tx1"/>
                </a:solidFill>
                <a:cs typeface="Calibri"/>
              </a:rPr>
            </a:br>
            <a:br>
              <a:rPr lang="en-US" sz="3600" b="0" dirty="0">
                <a:solidFill>
                  <a:schemeClr val="tx1"/>
                </a:solidFill>
                <a:cs typeface="Calibri"/>
              </a:rPr>
            </a:br>
            <a:br>
              <a:rPr lang="en-US" sz="3600" b="0" dirty="0">
                <a:solidFill>
                  <a:schemeClr val="tx1"/>
                </a:solidFill>
                <a:cs typeface="Calibri"/>
              </a:rPr>
            </a:br>
            <a:r>
              <a:rPr lang="en-US" sz="3600" b="0" dirty="0">
                <a:solidFill>
                  <a:schemeClr val="tx1"/>
                </a:solidFill>
                <a:cs typeface="Calibri"/>
              </a:rPr>
              <a:t>Anything not specifically listed in the bill or not having content and/or rigor above Physical Science or Biology I, </a:t>
            </a:r>
            <a:br>
              <a:rPr lang="en-US" sz="3600" b="0" dirty="0">
                <a:solidFill>
                  <a:schemeClr val="tx1"/>
                </a:solidFill>
                <a:cs typeface="Calibri"/>
              </a:rPr>
            </a:br>
            <a:r>
              <a:rPr lang="en-US" sz="3600" b="0" dirty="0">
                <a:solidFill>
                  <a:schemeClr val="tx1"/>
                </a:solidFill>
                <a:cs typeface="Calibri"/>
              </a:rPr>
              <a:t>for science, must be approved by the local school board.</a:t>
            </a:r>
            <a:endParaRPr lang="en-US" sz="3600" b="0" dirty="0">
              <a:solidFill>
                <a:schemeClr val="tx1"/>
              </a:solidFill>
            </a:endParaRPr>
          </a:p>
        </p:txBody>
      </p:sp>
    </p:spTree>
    <p:extLst>
      <p:ext uri="{BB962C8B-B14F-4D97-AF65-F5344CB8AC3E}">
        <p14:creationId xmlns:p14="http://schemas.microsoft.com/office/powerpoint/2010/main" val="38245684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56FB2-0BF6-BEF6-D42F-07AB9BBF5EE5}"/>
              </a:ext>
            </a:extLst>
          </p:cNvPr>
          <p:cNvSpPr>
            <a:spLocks noGrp="1"/>
          </p:cNvSpPr>
          <p:nvPr>
            <p:ph type="title"/>
          </p:nvPr>
        </p:nvSpPr>
        <p:spPr>
          <a:xfrm>
            <a:off x="447431" y="81817"/>
            <a:ext cx="10515600" cy="1325563"/>
          </a:xfrm>
        </p:spPr>
        <p:txBody>
          <a:bodyPr/>
          <a:lstStyle/>
          <a:p>
            <a:r>
              <a:rPr lang="en-US" dirty="0">
                <a:cs typeface="Calibri"/>
              </a:rPr>
              <a:t>History and Citizenship </a:t>
            </a:r>
            <a:r>
              <a:rPr lang="en-US" sz="2000" dirty="0">
                <a:cs typeface="Calibri"/>
              </a:rPr>
              <a:t>(no change)</a:t>
            </a:r>
            <a:endParaRPr lang="en-US" dirty="0"/>
          </a:p>
        </p:txBody>
      </p:sp>
      <p:sp>
        <p:nvSpPr>
          <p:cNvPr id="3" name="TextBox 2">
            <a:extLst>
              <a:ext uri="{FF2B5EF4-FFF2-40B4-BE49-F238E27FC236}">
                <a16:creationId xmlns:a16="http://schemas.microsoft.com/office/drawing/2014/main" id="{764757FB-34F5-F53E-A348-DFE163F4CDB3}"/>
              </a:ext>
            </a:extLst>
          </p:cNvPr>
          <p:cNvSpPr txBox="1"/>
          <p:nvPr/>
        </p:nvSpPr>
        <p:spPr>
          <a:xfrm>
            <a:off x="586153" y="1201614"/>
            <a:ext cx="11000153" cy="221599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2400" dirty="0">
                <a:ea typeface="+mn-lt"/>
                <a:cs typeface="+mn-lt"/>
              </a:rPr>
              <a:t>Three units or sets of competencies of history and citizenship skills including:</a:t>
            </a:r>
            <a:endParaRPr lang="en-US" dirty="0"/>
          </a:p>
          <a:p>
            <a:pPr marL="1257300" lvl="2" indent="-342900">
              <a:buFont typeface="Wingdings"/>
              <a:buChar char="ü"/>
            </a:pPr>
            <a:r>
              <a:rPr lang="en-US" sz="2400" dirty="0">
                <a:ea typeface="+mn-lt"/>
                <a:cs typeface="+mn-lt"/>
              </a:rPr>
              <a:t> One unit of American History</a:t>
            </a:r>
            <a:endParaRPr lang="en-US" dirty="0">
              <a:ea typeface="+mn-lt"/>
              <a:cs typeface="+mn-lt"/>
            </a:endParaRPr>
          </a:p>
          <a:p>
            <a:pPr marL="1257300" lvl="2" indent="-342900">
              <a:buFont typeface="Wingdings"/>
              <a:buChar char="ü"/>
            </a:pPr>
            <a:r>
              <a:rPr lang="en-US" sz="2400" dirty="0">
                <a:ea typeface="+mn-lt"/>
                <a:cs typeface="+mn-lt"/>
              </a:rPr>
              <a:t>1/2 unit of Oklahoma History</a:t>
            </a:r>
            <a:endParaRPr lang="en-US" dirty="0">
              <a:ea typeface="+mn-lt"/>
              <a:cs typeface="+mn-lt"/>
            </a:endParaRPr>
          </a:p>
          <a:p>
            <a:pPr marL="1257300" lvl="2" indent="-342900">
              <a:buFont typeface="Wingdings"/>
              <a:buChar char="ü"/>
            </a:pPr>
            <a:r>
              <a:rPr lang="en-US" sz="2400" dirty="0">
                <a:ea typeface="+mn-lt"/>
                <a:cs typeface="+mn-lt"/>
              </a:rPr>
              <a:t>1/2 unit of United States Government</a:t>
            </a:r>
            <a:endParaRPr lang="en-US" dirty="0">
              <a:ea typeface="+mn-lt"/>
              <a:cs typeface="+mn-lt"/>
            </a:endParaRPr>
          </a:p>
          <a:p>
            <a:pPr marL="400050" lvl="2" indent="-342900">
              <a:buFont typeface="Arial"/>
              <a:buChar char="•"/>
            </a:pPr>
            <a:r>
              <a:rPr lang="en-US" sz="2400" dirty="0">
                <a:ea typeface="+mn-lt"/>
                <a:cs typeface="+mn-lt"/>
              </a:rPr>
              <a:t>and one unit from the subjects of:</a:t>
            </a:r>
            <a:endParaRPr lang="en-US" dirty="0">
              <a:cs typeface="Calibri" panose="020F0502020204030204"/>
            </a:endParaRPr>
          </a:p>
          <a:p>
            <a:pPr marL="285750" indent="-285750">
              <a:buFont typeface="Arial"/>
              <a:buChar char="•"/>
            </a:pPr>
            <a:endParaRPr lang="en-US" dirty="0">
              <a:cs typeface="Calibri" panose="020F0502020204030204"/>
            </a:endParaRPr>
          </a:p>
        </p:txBody>
      </p:sp>
      <p:sp>
        <p:nvSpPr>
          <p:cNvPr id="4" name="TextBox 3">
            <a:extLst>
              <a:ext uri="{FF2B5EF4-FFF2-40B4-BE49-F238E27FC236}">
                <a16:creationId xmlns:a16="http://schemas.microsoft.com/office/drawing/2014/main" id="{F9BEC806-5E44-A384-0576-F024B11F7CAC}"/>
              </a:ext>
            </a:extLst>
          </p:cNvPr>
          <p:cNvSpPr txBox="1"/>
          <p:nvPr/>
        </p:nvSpPr>
        <p:spPr>
          <a:xfrm>
            <a:off x="2764692" y="3126153"/>
            <a:ext cx="8528538" cy="267765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Wingdings"/>
              <a:buChar char="ü"/>
            </a:pPr>
            <a:r>
              <a:rPr lang="en-US" sz="2400" dirty="0">
                <a:cs typeface="Calibri" panose="020F0502020204030204"/>
              </a:rPr>
              <a:t>History</a:t>
            </a:r>
          </a:p>
          <a:p>
            <a:pPr marL="285750" indent="-285750">
              <a:buFont typeface="Wingdings"/>
              <a:buChar char="ü"/>
            </a:pPr>
            <a:r>
              <a:rPr lang="en-US" sz="2400" dirty="0">
                <a:cs typeface="Calibri" panose="020F0502020204030204"/>
              </a:rPr>
              <a:t>Government</a:t>
            </a:r>
          </a:p>
          <a:p>
            <a:pPr marL="285750" indent="-285750">
              <a:buFont typeface="Wingdings"/>
              <a:buChar char="ü"/>
            </a:pPr>
            <a:r>
              <a:rPr lang="en-US" sz="2400" dirty="0">
                <a:cs typeface="Calibri" panose="020F0502020204030204"/>
              </a:rPr>
              <a:t>Geography</a:t>
            </a:r>
          </a:p>
          <a:p>
            <a:pPr marL="285750" indent="-285750">
              <a:buFont typeface="Wingdings"/>
              <a:buChar char="ü"/>
            </a:pPr>
            <a:r>
              <a:rPr lang="en-US" sz="2400" dirty="0">
                <a:cs typeface="Calibri" panose="020F0502020204030204"/>
              </a:rPr>
              <a:t>Economics</a:t>
            </a:r>
          </a:p>
          <a:p>
            <a:pPr marL="285750" indent="-285750">
              <a:buFont typeface="Wingdings"/>
              <a:buChar char="ü"/>
            </a:pPr>
            <a:r>
              <a:rPr lang="en-US" sz="2400" dirty="0">
                <a:cs typeface="Calibri" panose="020F0502020204030204"/>
              </a:rPr>
              <a:t>Civics</a:t>
            </a:r>
          </a:p>
          <a:p>
            <a:pPr marL="285750" indent="-285750">
              <a:buFont typeface="Wingdings"/>
              <a:buChar char="ü"/>
            </a:pPr>
            <a:r>
              <a:rPr lang="en-US" sz="2400" dirty="0">
                <a:cs typeface="Calibri" panose="020F0502020204030204"/>
              </a:rPr>
              <a:t>or non-western culture and approved for college admission requirements</a:t>
            </a:r>
          </a:p>
        </p:txBody>
      </p:sp>
    </p:spTree>
    <p:extLst>
      <p:ext uri="{BB962C8B-B14F-4D97-AF65-F5344CB8AC3E}">
        <p14:creationId xmlns:p14="http://schemas.microsoft.com/office/powerpoint/2010/main" val="18912854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FBB88-9868-8075-F74F-6EF25D6EF715}"/>
              </a:ext>
            </a:extLst>
          </p:cNvPr>
          <p:cNvSpPr>
            <a:spLocks noGrp="1"/>
          </p:cNvSpPr>
          <p:nvPr>
            <p:ph type="title"/>
          </p:nvPr>
        </p:nvSpPr>
        <p:spPr>
          <a:xfrm>
            <a:off x="427892" y="111125"/>
            <a:ext cx="10515600" cy="1325563"/>
          </a:xfrm>
        </p:spPr>
        <p:txBody>
          <a:bodyPr/>
          <a:lstStyle/>
          <a:p>
            <a:r>
              <a:rPr lang="en-US">
                <a:cs typeface="Calibri"/>
              </a:rPr>
              <a:t>Pathway Units</a:t>
            </a:r>
            <a:endParaRPr lang="en-US"/>
          </a:p>
        </p:txBody>
      </p:sp>
      <p:sp>
        <p:nvSpPr>
          <p:cNvPr id="3" name="TextBox 2">
            <a:extLst>
              <a:ext uri="{FF2B5EF4-FFF2-40B4-BE49-F238E27FC236}">
                <a16:creationId xmlns:a16="http://schemas.microsoft.com/office/drawing/2014/main" id="{91520B1B-4792-C49A-B859-36DA74FF84F1}"/>
              </a:ext>
            </a:extLst>
          </p:cNvPr>
          <p:cNvSpPr txBox="1"/>
          <p:nvPr/>
        </p:nvSpPr>
        <p:spPr>
          <a:xfrm>
            <a:off x="625230" y="1172307"/>
            <a:ext cx="10111153" cy="424731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Sans-Serif"/>
              <a:buChar char="•"/>
            </a:pPr>
            <a:r>
              <a:rPr lang="en-US">
                <a:cs typeface="Calibri" panose="020F0502020204030204"/>
              </a:rPr>
              <a:t>Six pathway units or sets of competencies approved at the discretion of the school district board of education which align with each student's Individual Career and Academic Plan (ICAP) and may include, but are not limited to,</a:t>
            </a:r>
          </a:p>
          <a:p>
            <a:pPr marL="742950" indent="-285750">
              <a:buFont typeface="Wingdings"/>
              <a:buChar char="ü"/>
            </a:pPr>
            <a:r>
              <a:rPr lang="en-US">
                <a:ea typeface="+mn-lt"/>
                <a:cs typeface="+mn-lt"/>
              </a:rPr>
              <a:t>any additional units or sets of competencies as provided in paragraphs 1 through 4 of this subsection (slide 6-9)</a:t>
            </a:r>
          </a:p>
          <a:p>
            <a:pPr marL="742950" indent="-285750">
              <a:buFont typeface="Wingdings"/>
              <a:buChar char="ü"/>
            </a:pPr>
            <a:r>
              <a:rPr lang="en-US">
                <a:cs typeface="Calibri" panose="020F0502020204030204"/>
              </a:rPr>
              <a:t>World or non-English language</a:t>
            </a:r>
          </a:p>
          <a:p>
            <a:pPr marL="742950" indent="-285750">
              <a:buFont typeface="Wingdings"/>
              <a:buChar char="ü"/>
            </a:pPr>
            <a:r>
              <a:rPr lang="en-US">
                <a:cs typeface="Calibri" panose="020F0502020204030204"/>
              </a:rPr>
              <a:t>Computer technology</a:t>
            </a:r>
          </a:p>
          <a:p>
            <a:pPr marL="742950" indent="-285750">
              <a:buFont typeface="Wingdings"/>
              <a:buChar char="ü"/>
            </a:pPr>
            <a:r>
              <a:rPr lang="en-US">
                <a:cs typeface="Calibri" panose="020F0502020204030204"/>
              </a:rPr>
              <a:t>Junior Reserve Officers' Training Corps (JROTC)</a:t>
            </a:r>
          </a:p>
          <a:p>
            <a:pPr marL="742950" indent="-285750">
              <a:buFont typeface="Wingdings"/>
              <a:buChar char="ü"/>
            </a:pPr>
            <a:r>
              <a:rPr lang="en-US">
                <a:cs typeface="Calibri" panose="020F0502020204030204"/>
              </a:rPr>
              <a:t>Internship or apprenticeship programs</a:t>
            </a:r>
          </a:p>
          <a:p>
            <a:pPr marL="742950" indent="-285750">
              <a:buFont typeface="Wingdings"/>
              <a:buChar char="ü"/>
            </a:pPr>
            <a:r>
              <a:rPr lang="en-US">
                <a:cs typeface="Calibri" panose="020F0502020204030204"/>
              </a:rPr>
              <a:t>Career and technology education courses</a:t>
            </a:r>
          </a:p>
          <a:p>
            <a:pPr marL="742950" indent="-285750">
              <a:buFont typeface="Wingdings"/>
              <a:buChar char="ü"/>
            </a:pPr>
            <a:r>
              <a:rPr lang="en-US">
                <a:cs typeface="Calibri" panose="020F0502020204030204"/>
              </a:rPr>
              <a:t>Concurrently enrolled courses</a:t>
            </a:r>
          </a:p>
          <a:p>
            <a:pPr marL="742950" indent="-285750">
              <a:buFont typeface="Wingdings"/>
              <a:buChar char="ü"/>
            </a:pPr>
            <a:r>
              <a:rPr lang="en-US">
                <a:cs typeface="Calibri" panose="020F0502020204030204"/>
              </a:rPr>
              <a:t>Advanced placement courses</a:t>
            </a:r>
          </a:p>
          <a:p>
            <a:pPr marL="742950" indent="-285750">
              <a:buFont typeface="Wingdings"/>
              <a:buChar char="ü"/>
            </a:pPr>
            <a:r>
              <a:rPr lang="en-US">
                <a:cs typeface="Calibri" panose="020F0502020204030204"/>
              </a:rPr>
              <a:t>International Baccalaureate courses approved for college admission requirements, </a:t>
            </a:r>
          </a:p>
          <a:p>
            <a:pPr marL="742950" indent="-285750">
              <a:buFont typeface="Wingdings"/>
              <a:buChar char="ü"/>
            </a:pPr>
            <a:r>
              <a:rPr lang="en-US">
                <a:cs typeface="Calibri" panose="020F0502020204030204"/>
              </a:rPr>
              <a:t>Music, art, drama, speech, dance, media arts, or other approved courses</a:t>
            </a:r>
          </a:p>
          <a:p>
            <a:pPr marL="742950" indent="-285750">
              <a:buFont typeface="Wingdings"/>
              <a:buChar char="ü"/>
            </a:pPr>
            <a:endParaRPr lang="en-US">
              <a:cs typeface="Calibri" panose="020F0502020204030204"/>
            </a:endParaRPr>
          </a:p>
        </p:txBody>
      </p:sp>
    </p:spTree>
    <p:extLst>
      <p:ext uri="{BB962C8B-B14F-4D97-AF65-F5344CB8AC3E}">
        <p14:creationId xmlns:p14="http://schemas.microsoft.com/office/powerpoint/2010/main" val="40234053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06629-9454-0785-8EB2-258B06F9B93F}"/>
              </a:ext>
            </a:extLst>
          </p:cNvPr>
          <p:cNvSpPr>
            <a:spLocks noGrp="1"/>
          </p:cNvSpPr>
          <p:nvPr>
            <p:ph type="title"/>
          </p:nvPr>
        </p:nvSpPr>
        <p:spPr>
          <a:xfrm>
            <a:off x="408354" y="257663"/>
            <a:ext cx="10515600" cy="1325563"/>
          </a:xfrm>
        </p:spPr>
        <p:txBody>
          <a:bodyPr/>
          <a:lstStyle/>
          <a:p>
            <a:r>
              <a:rPr lang="en-US">
                <a:cs typeface="Calibri"/>
              </a:rPr>
              <a:t>Approved by Local School Board</a:t>
            </a:r>
            <a:endParaRPr lang="en-US"/>
          </a:p>
        </p:txBody>
      </p:sp>
      <p:sp>
        <p:nvSpPr>
          <p:cNvPr id="3" name="TextBox 2">
            <a:extLst>
              <a:ext uri="{FF2B5EF4-FFF2-40B4-BE49-F238E27FC236}">
                <a16:creationId xmlns:a16="http://schemas.microsoft.com/office/drawing/2014/main" id="{5B6F285B-1F91-71E3-1434-14BA9A7F1D50}"/>
              </a:ext>
            </a:extLst>
          </p:cNvPr>
          <p:cNvSpPr txBox="1"/>
          <p:nvPr/>
        </p:nvSpPr>
        <p:spPr>
          <a:xfrm>
            <a:off x="967154" y="1582615"/>
            <a:ext cx="9564076" cy="9541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dirty="0">
                <a:ea typeface="+mn-lt"/>
                <a:cs typeface="+mn-lt"/>
              </a:rPr>
              <a:t>Three units or sets of competencies of elective courses approved by the school district board of education</a:t>
            </a:r>
            <a:endParaRPr lang="en-US" sz="2800" dirty="0">
              <a:cs typeface="Calibri" panose="020F0502020204030204"/>
            </a:endParaRPr>
          </a:p>
        </p:txBody>
      </p:sp>
    </p:spTree>
    <p:extLst>
      <p:ext uri="{BB962C8B-B14F-4D97-AF65-F5344CB8AC3E}">
        <p14:creationId xmlns:p14="http://schemas.microsoft.com/office/powerpoint/2010/main" val="38489015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297EF-FDD5-3B2D-E834-5D09A889F9DB}"/>
              </a:ext>
            </a:extLst>
          </p:cNvPr>
          <p:cNvSpPr>
            <a:spLocks noGrp="1"/>
          </p:cNvSpPr>
          <p:nvPr>
            <p:ph type="title"/>
          </p:nvPr>
        </p:nvSpPr>
        <p:spPr>
          <a:xfrm>
            <a:off x="261816" y="101356"/>
            <a:ext cx="10515600" cy="1325563"/>
          </a:xfrm>
        </p:spPr>
        <p:txBody>
          <a:bodyPr/>
          <a:lstStyle/>
          <a:p>
            <a:r>
              <a:rPr lang="en-US">
                <a:cs typeface="Calibri"/>
              </a:rPr>
              <a:t>Definitions</a:t>
            </a:r>
            <a:endParaRPr lang="en-US" dirty="0">
              <a:cs typeface="Calibri"/>
            </a:endParaRPr>
          </a:p>
        </p:txBody>
      </p:sp>
      <p:sp>
        <p:nvSpPr>
          <p:cNvPr id="3" name="TextBox 2">
            <a:extLst>
              <a:ext uri="{FF2B5EF4-FFF2-40B4-BE49-F238E27FC236}">
                <a16:creationId xmlns:a16="http://schemas.microsoft.com/office/drawing/2014/main" id="{6DE012D0-DF1E-6A7B-86B3-87B401C46F90}"/>
              </a:ext>
            </a:extLst>
          </p:cNvPr>
          <p:cNvSpPr txBox="1"/>
          <p:nvPr/>
        </p:nvSpPr>
        <p:spPr>
          <a:xfrm>
            <a:off x="261816" y="1055082"/>
            <a:ext cx="12055928" cy="426270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300" dirty="0">
              <a:cs typeface="Calibri"/>
            </a:endParaRPr>
          </a:p>
          <a:p>
            <a:pPr marL="285750" indent="-285750">
              <a:buFont typeface="Arial,Sans-Serif"/>
              <a:buChar char="•"/>
            </a:pPr>
            <a:r>
              <a:rPr lang="en-US" sz="2300" b="1" u="sng" dirty="0">
                <a:cs typeface="Calibri"/>
              </a:rPr>
              <a:t>Contextual methodology </a:t>
            </a:r>
            <a:r>
              <a:rPr lang="en-US" sz="2300" b="1" dirty="0">
                <a:cs typeface="Calibri"/>
              </a:rPr>
              <a:t>- </a:t>
            </a:r>
            <a:r>
              <a:rPr lang="en-US" sz="2300" dirty="0">
                <a:cs typeface="Calibri"/>
              </a:rPr>
              <a:t>academic content and skills taught by utilizing real-world problems and projects in a way that helps students understand the application of that knowledge</a:t>
            </a:r>
          </a:p>
          <a:p>
            <a:pPr marL="285750" indent="-285750">
              <a:buFont typeface="Arial,Sans-Serif"/>
              <a:buChar char="•"/>
            </a:pPr>
            <a:endParaRPr lang="en-US" sz="2300" dirty="0">
              <a:cs typeface="Calibri"/>
            </a:endParaRPr>
          </a:p>
          <a:p>
            <a:pPr marL="285750" indent="-285750">
              <a:buFont typeface="Arial,Sans-Serif"/>
              <a:buChar char="•"/>
            </a:pPr>
            <a:r>
              <a:rPr lang="en-US" sz="2300" b="1" u="sng" dirty="0">
                <a:cs typeface="Calibri"/>
              </a:rPr>
              <a:t>Locally approved</a:t>
            </a:r>
            <a:r>
              <a:rPr lang="en-US" sz="2300" b="1" dirty="0">
                <a:cs typeface="Calibri"/>
              </a:rPr>
              <a:t> -</a:t>
            </a:r>
            <a:r>
              <a:rPr lang="en-US" sz="2300" dirty="0">
                <a:cs typeface="Calibri"/>
              </a:rPr>
              <a:t> approved by the local school district board of education</a:t>
            </a:r>
          </a:p>
          <a:p>
            <a:pPr marL="285750" indent="-285750">
              <a:buFont typeface="Arial,Sans-Serif"/>
              <a:buChar char="•"/>
            </a:pPr>
            <a:endParaRPr lang="en-US" sz="2300" dirty="0">
              <a:cs typeface="Calibri"/>
            </a:endParaRPr>
          </a:p>
          <a:p>
            <a:pPr marL="285750" indent="-285750">
              <a:buFont typeface="Arial,Sans-Serif"/>
              <a:buChar char="•"/>
            </a:pPr>
            <a:r>
              <a:rPr lang="en-US" sz="2300" b="1" u="sng" dirty="0">
                <a:cs typeface="Calibri"/>
              </a:rPr>
              <a:t>Math based application course</a:t>
            </a:r>
            <a:r>
              <a:rPr lang="en-US" sz="2300" b="1" dirty="0">
                <a:cs typeface="Calibri"/>
              </a:rPr>
              <a:t> -</a:t>
            </a:r>
            <a:r>
              <a:rPr lang="en-US" sz="2300" dirty="0">
                <a:cs typeface="Calibri"/>
              </a:rPr>
              <a:t> a course that teaches math content within a real-world application</a:t>
            </a:r>
          </a:p>
          <a:p>
            <a:pPr marL="285750" indent="-285750">
              <a:buFont typeface="Arial,Sans-Serif"/>
              <a:buChar char="•"/>
            </a:pPr>
            <a:endParaRPr lang="en-US" sz="2300" dirty="0">
              <a:cs typeface="Calibri"/>
            </a:endParaRPr>
          </a:p>
          <a:p>
            <a:pPr marL="285750" indent="-285750">
              <a:buFont typeface="Arial,Sans-Serif"/>
              <a:buChar char="•"/>
            </a:pPr>
            <a:r>
              <a:rPr lang="en-US" sz="2300" b="1" u="sng" dirty="0">
                <a:cs typeface="Calibri"/>
              </a:rPr>
              <a:t>Pathway unit</a:t>
            </a:r>
            <a:r>
              <a:rPr lang="en-US" sz="2300" b="1" dirty="0">
                <a:cs typeface="Calibri"/>
              </a:rPr>
              <a:t> -</a:t>
            </a:r>
            <a:r>
              <a:rPr lang="en-US" sz="2300" dirty="0">
                <a:cs typeface="Calibri"/>
              </a:rPr>
              <a:t> a course taken by a high school student that is aligned with the student's current Individualized Career and Academic Plan (ICAP)</a:t>
            </a:r>
            <a:endParaRPr lang="en-US" dirty="0"/>
          </a:p>
          <a:p>
            <a:endParaRPr lang="en-US" dirty="0">
              <a:cs typeface="Calibri"/>
            </a:endParaRPr>
          </a:p>
        </p:txBody>
      </p:sp>
    </p:spTree>
    <p:extLst>
      <p:ext uri="{BB962C8B-B14F-4D97-AF65-F5344CB8AC3E}">
        <p14:creationId xmlns:p14="http://schemas.microsoft.com/office/powerpoint/2010/main" val="18414606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94224-FE2F-92CB-863B-E331A68BE7E5}"/>
              </a:ext>
            </a:extLst>
          </p:cNvPr>
          <p:cNvSpPr>
            <a:spLocks noGrp="1"/>
          </p:cNvSpPr>
          <p:nvPr>
            <p:ph type="title"/>
          </p:nvPr>
        </p:nvSpPr>
        <p:spPr/>
        <p:txBody>
          <a:bodyPr/>
          <a:lstStyle/>
          <a:p>
            <a:r>
              <a:rPr lang="en-US" dirty="0"/>
              <a:t>Scenarios </a:t>
            </a:r>
          </a:p>
        </p:txBody>
      </p:sp>
      <p:sp>
        <p:nvSpPr>
          <p:cNvPr id="3" name="TextBox 2">
            <a:extLst>
              <a:ext uri="{FF2B5EF4-FFF2-40B4-BE49-F238E27FC236}">
                <a16:creationId xmlns:a16="http://schemas.microsoft.com/office/drawing/2014/main" id="{47DC66D1-2F16-1FB4-6BF2-EF90C8B36883}"/>
              </a:ext>
            </a:extLst>
          </p:cNvPr>
          <p:cNvSpPr txBox="1"/>
          <p:nvPr/>
        </p:nvSpPr>
        <p:spPr>
          <a:xfrm>
            <a:off x="1074867" y="1441132"/>
            <a:ext cx="10896600" cy="498598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dirty="0">
                <a:cs typeface="Calibri"/>
              </a:rPr>
              <a:t>Student is in a full-time welding program at a Technology Center, can I use that as a 3rd and 4th math?  </a:t>
            </a:r>
            <a:endParaRPr lang="en-US" sz="2800" dirty="0">
              <a:solidFill>
                <a:schemeClr val="accent2"/>
              </a:solidFill>
              <a:cs typeface="Calibri"/>
            </a:endParaRPr>
          </a:p>
          <a:p>
            <a:endParaRPr lang="en-US" sz="2800" dirty="0">
              <a:cs typeface="Calibri"/>
            </a:endParaRPr>
          </a:p>
          <a:p>
            <a:r>
              <a:rPr lang="en-US" sz="2800" dirty="0">
                <a:cs typeface="Calibri"/>
              </a:rPr>
              <a:t>I have a student athlete, what courses will count for NCAA based on the new graduation requirements?</a:t>
            </a:r>
          </a:p>
          <a:p>
            <a:endParaRPr lang="en-US" sz="2800" dirty="0">
              <a:cs typeface="Calibri"/>
            </a:endParaRPr>
          </a:p>
          <a:p>
            <a:r>
              <a:rPr lang="en-US" sz="2800" dirty="0">
                <a:cs typeface="Calibri"/>
              </a:rPr>
              <a:t>Is a student still required to take (2) World/Non-English Language or Computer Technology? </a:t>
            </a:r>
            <a:r>
              <a:rPr lang="en-US" sz="2400" dirty="0">
                <a:cs typeface="Calibri"/>
              </a:rPr>
              <a:t> </a:t>
            </a:r>
          </a:p>
          <a:p>
            <a:endParaRPr lang="en-US" sz="2000" dirty="0">
              <a:cs typeface="Calibri"/>
            </a:endParaRPr>
          </a:p>
          <a:p>
            <a:endParaRPr lang="en-US" sz="2000" dirty="0">
              <a:cs typeface="Calibri"/>
            </a:endParaRPr>
          </a:p>
          <a:p>
            <a:endParaRPr lang="en-US" dirty="0">
              <a:cs typeface="Calibri"/>
            </a:endParaRPr>
          </a:p>
          <a:p>
            <a:endParaRPr lang="en-US" dirty="0">
              <a:cs typeface="Calibri"/>
            </a:endParaRPr>
          </a:p>
          <a:p>
            <a:endParaRPr lang="en-US" dirty="0">
              <a:cs typeface="Calibri"/>
            </a:endParaRPr>
          </a:p>
        </p:txBody>
      </p:sp>
    </p:spTree>
    <p:extLst>
      <p:ext uri="{BB962C8B-B14F-4D97-AF65-F5344CB8AC3E}">
        <p14:creationId xmlns:p14="http://schemas.microsoft.com/office/powerpoint/2010/main" val="22220888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6E96F-1667-36CC-5660-94861F93B11B}"/>
              </a:ext>
            </a:extLst>
          </p:cNvPr>
          <p:cNvSpPr>
            <a:spLocks noGrp="1"/>
          </p:cNvSpPr>
          <p:nvPr>
            <p:ph type="title"/>
          </p:nvPr>
        </p:nvSpPr>
        <p:spPr>
          <a:xfrm>
            <a:off x="522514" y="0"/>
            <a:ext cx="10515600" cy="1157681"/>
          </a:xfrm>
        </p:spPr>
        <p:txBody>
          <a:bodyPr/>
          <a:lstStyle/>
          <a:p>
            <a:r>
              <a:rPr lang="en-US" dirty="0"/>
              <a:t>Oklahoma Promise: 2 new bills for 24/25</a:t>
            </a:r>
          </a:p>
        </p:txBody>
      </p:sp>
      <p:sp>
        <p:nvSpPr>
          <p:cNvPr id="6" name="Content Placeholder 5">
            <a:extLst>
              <a:ext uri="{FF2B5EF4-FFF2-40B4-BE49-F238E27FC236}">
                <a16:creationId xmlns:a16="http://schemas.microsoft.com/office/drawing/2014/main" id="{B9871CBC-B762-50D6-F05D-D7092DAAD6CB}"/>
              </a:ext>
            </a:extLst>
          </p:cNvPr>
          <p:cNvSpPr>
            <a:spLocks noGrp="1"/>
          </p:cNvSpPr>
          <p:nvPr>
            <p:ph sz="half" idx="1"/>
          </p:nvPr>
        </p:nvSpPr>
        <p:spPr>
          <a:xfrm>
            <a:off x="427839" y="1073791"/>
            <a:ext cx="5591961" cy="5103172"/>
          </a:xfrm>
        </p:spPr>
        <p:txBody>
          <a:bodyPr>
            <a:normAutofit/>
          </a:bodyPr>
          <a:lstStyle/>
          <a:p>
            <a:pPr>
              <a:buFont typeface="Wingdings" panose="05000000000000000000" pitchFamily="2" charset="2"/>
              <a:buChar char="§"/>
            </a:pPr>
            <a:r>
              <a:rPr lang="en-US" sz="2200" b="1" dirty="0">
                <a:solidFill>
                  <a:schemeClr val="accent1">
                    <a:lumMod val="75000"/>
                  </a:schemeClr>
                </a:solidFill>
              </a:rPr>
              <a:t>SB 1302- Amends OK Promise Requirements</a:t>
            </a:r>
          </a:p>
          <a:p>
            <a:pPr>
              <a:buFont typeface="Wingdings" panose="05000000000000000000" pitchFamily="2" charset="2"/>
              <a:buChar char="§"/>
            </a:pPr>
            <a:endParaRPr lang="en-US" dirty="0"/>
          </a:p>
        </p:txBody>
      </p:sp>
      <p:sp>
        <p:nvSpPr>
          <p:cNvPr id="7" name="Content Placeholder 6">
            <a:extLst>
              <a:ext uri="{FF2B5EF4-FFF2-40B4-BE49-F238E27FC236}">
                <a16:creationId xmlns:a16="http://schemas.microsoft.com/office/drawing/2014/main" id="{C9105000-E330-AC48-A722-1108E4D3A239}"/>
              </a:ext>
            </a:extLst>
          </p:cNvPr>
          <p:cNvSpPr>
            <a:spLocks noGrp="1"/>
          </p:cNvSpPr>
          <p:nvPr>
            <p:ph sz="half" idx="2"/>
          </p:nvPr>
        </p:nvSpPr>
        <p:spPr>
          <a:xfrm>
            <a:off x="6114475" y="1073791"/>
            <a:ext cx="5873393" cy="5103172"/>
          </a:xfrm>
        </p:spPr>
        <p:txBody>
          <a:bodyPr>
            <a:normAutofit/>
          </a:bodyPr>
          <a:lstStyle/>
          <a:p>
            <a:pPr>
              <a:buFont typeface="Wingdings" panose="05000000000000000000" pitchFamily="2" charset="2"/>
              <a:buChar char="§"/>
            </a:pPr>
            <a:r>
              <a:rPr lang="en-US" sz="2200" b="1" dirty="0">
                <a:solidFill>
                  <a:schemeClr val="accent1">
                    <a:lumMod val="75000"/>
                  </a:schemeClr>
                </a:solidFill>
              </a:rPr>
              <a:t>SB 1328- Allows students on a Core Graduation Pathway to be eligible to use OK Promise for </a:t>
            </a:r>
          </a:p>
          <a:p>
            <a:pPr marL="0" indent="0">
              <a:buNone/>
            </a:pPr>
            <a:r>
              <a:rPr lang="en-US" sz="2000" dirty="0"/>
              <a:t>Have completed the core curriculum and be seeking admission to a technology center school overseen by the State Board of Career and Technology Education.  Students shall also have attained a 2.5 grade point average in the core curriculum courses.</a:t>
            </a:r>
          </a:p>
          <a:p>
            <a:pPr marL="0" indent="0">
              <a:buNone/>
            </a:pPr>
            <a:endParaRPr lang="en-US" sz="2000" dirty="0"/>
          </a:p>
        </p:txBody>
      </p:sp>
      <p:pic>
        <p:nvPicPr>
          <p:cNvPr id="10" name="Picture 9">
            <a:extLst>
              <a:ext uri="{FF2B5EF4-FFF2-40B4-BE49-F238E27FC236}">
                <a16:creationId xmlns:a16="http://schemas.microsoft.com/office/drawing/2014/main" id="{DC52968E-A13F-DA35-4425-F7D65EEF6BC2}"/>
              </a:ext>
            </a:extLst>
          </p:cNvPr>
          <p:cNvPicPr>
            <a:picLocks noChangeAspect="1"/>
          </p:cNvPicPr>
          <p:nvPr/>
        </p:nvPicPr>
        <p:blipFill>
          <a:blip r:embed="rId2"/>
          <a:stretch>
            <a:fillRect/>
          </a:stretch>
        </p:blipFill>
        <p:spPr>
          <a:xfrm>
            <a:off x="644184" y="1459684"/>
            <a:ext cx="4749937" cy="4717279"/>
          </a:xfrm>
          <a:prstGeom prst="rect">
            <a:avLst/>
          </a:prstGeom>
        </p:spPr>
      </p:pic>
      <p:pic>
        <p:nvPicPr>
          <p:cNvPr id="12" name="Picture 11">
            <a:extLst>
              <a:ext uri="{FF2B5EF4-FFF2-40B4-BE49-F238E27FC236}">
                <a16:creationId xmlns:a16="http://schemas.microsoft.com/office/drawing/2014/main" id="{60DED8D4-F299-67E5-E828-BCA7334B29A1}"/>
              </a:ext>
            </a:extLst>
          </p:cNvPr>
          <p:cNvPicPr>
            <a:picLocks noChangeAspect="1"/>
          </p:cNvPicPr>
          <p:nvPr/>
        </p:nvPicPr>
        <p:blipFill>
          <a:blip r:embed="rId3"/>
          <a:stretch>
            <a:fillRect/>
          </a:stretch>
        </p:blipFill>
        <p:spPr>
          <a:xfrm>
            <a:off x="6210978" y="3296874"/>
            <a:ext cx="4778513" cy="2880090"/>
          </a:xfrm>
          <a:prstGeom prst="rect">
            <a:avLst/>
          </a:prstGeom>
        </p:spPr>
      </p:pic>
    </p:spTree>
    <p:extLst>
      <p:ext uri="{BB962C8B-B14F-4D97-AF65-F5344CB8AC3E}">
        <p14:creationId xmlns:p14="http://schemas.microsoft.com/office/powerpoint/2010/main" val="18914741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5D8DFE6-BE39-FA8A-B4C2-5AFD1A89145C}"/>
              </a:ext>
            </a:extLst>
          </p:cNvPr>
          <p:cNvPicPr>
            <a:picLocks noChangeAspect="1"/>
          </p:cNvPicPr>
          <p:nvPr/>
        </p:nvPicPr>
        <p:blipFill>
          <a:blip r:embed="rId2"/>
          <a:stretch>
            <a:fillRect/>
          </a:stretch>
        </p:blipFill>
        <p:spPr>
          <a:xfrm>
            <a:off x="578498" y="0"/>
            <a:ext cx="6475445" cy="6858000"/>
          </a:xfrm>
          <a:prstGeom prst="rect">
            <a:avLst/>
          </a:prstGeom>
        </p:spPr>
      </p:pic>
    </p:spTree>
    <p:extLst>
      <p:ext uri="{BB962C8B-B14F-4D97-AF65-F5344CB8AC3E}">
        <p14:creationId xmlns:p14="http://schemas.microsoft.com/office/powerpoint/2010/main" val="5429718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D2EF2-6C60-083A-B224-D901DD6C2A4B}"/>
              </a:ext>
            </a:extLst>
          </p:cNvPr>
          <p:cNvSpPr>
            <a:spLocks noGrp="1"/>
          </p:cNvSpPr>
          <p:nvPr>
            <p:ph type="title"/>
          </p:nvPr>
        </p:nvSpPr>
        <p:spPr>
          <a:xfrm>
            <a:off x="838200" y="365125"/>
            <a:ext cx="10515600" cy="2678113"/>
          </a:xfrm>
        </p:spPr>
        <p:txBody>
          <a:bodyPr/>
          <a:lstStyle/>
          <a:p>
            <a:endParaRPr lang="en-US"/>
          </a:p>
        </p:txBody>
      </p:sp>
      <p:sp>
        <p:nvSpPr>
          <p:cNvPr id="4" name="TextBox 3">
            <a:extLst>
              <a:ext uri="{FF2B5EF4-FFF2-40B4-BE49-F238E27FC236}">
                <a16:creationId xmlns:a16="http://schemas.microsoft.com/office/drawing/2014/main" id="{BCE03483-890D-FC88-94E7-17FC75C5FEA5}"/>
              </a:ext>
            </a:extLst>
          </p:cNvPr>
          <p:cNvSpPr txBox="1"/>
          <p:nvPr/>
        </p:nvSpPr>
        <p:spPr>
          <a:xfrm>
            <a:off x="838200" y="3429000"/>
            <a:ext cx="10515600" cy="181588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800" b="0" i="0" kern="1200">
                <a:solidFill>
                  <a:srgbClr val="464646"/>
                </a:solidFill>
                <a:latin typeface="Calibri"/>
                <a:ea typeface="+mj-ea"/>
                <a:cs typeface="Arial"/>
              </a:rPr>
              <a:t>The </a:t>
            </a:r>
            <a:r>
              <a:rPr lang="en-US" sz="2800" b="0" i="0" kern="1200" err="1">
                <a:solidFill>
                  <a:srgbClr val="464646"/>
                </a:solidFill>
                <a:latin typeface="Calibri"/>
                <a:ea typeface="+mj-ea"/>
                <a:cs typeface="Arial"/>
              </a:rPr>
              <a:t>OKCareerGuide</a:t>
            </a:r>
            <a:r>
              <a:rPr lang="en-US" sz="2800" b="0" i="0" kern="1200">
                <a:solidFill>
                  <a:srgbClr val="464646"/>
                </a:solidFill>
                <a:latin typeface="Calibri"/>
                <a:ea typeface="+mj-ea"/>
                <a:cs typeface="Arial"/>
              </a:rPr>
              <a:t> team has created multiple opportunities to provide you with the training you need, both face-to-face and online. You’ll find regularly scheduled webinars, links to our latest material on YouTube, basic training guides and more </a:t>
            </a:r>
            <a:r>
              <a:rPr lang="en-US" sz="2800" b="0" i="0" kern="1200">
                <a:solidFill>
                  <a:srgbClr val="464646"/>
                </a:solidFill>
                <a:latin typeface="Calibri"/>
                <a:ea typeface="+mj-ea"/>
                <a:cs typeface="Arial"/>
                <a:hlinkClick r:id="rId2"/>
              </a:rPr>
              <a:t>here</a:t>
            </a:r>
            <a:r>
              <a:rPr lang="en-US" sz="2800" b="0" i="0" kern="1200">
                <a:solidFill>
                  <a:srgbClr val="464646"/>
                </a:solidFill>
                <a:latin typeface="Calibri"/>
                <a:ea typeface="+mj-ea"/>
                <a:cs typeface="Arial"/>
              </a:rPr>
              <a:t>.</a:t>
            </a:r>
            <a:endParaRPr lang="en-US" sz="2800">
              <a:latin typeface="Calibri"/>
            </a:endParaRPr>
          </a:p>
        </p:txBody>
      </p:sp>
      <p:pic>
        <p:nvPicPr>
          <p:cNvPr id="5" name="Picture 4">
            <a:extLst>
              <a:ext uri="{FF2B5EF4-FFF2-40B4-BE49-F238E27FC236}">
                <a16:creationId xmlns:a16="http://schemas.microsoft.com/office/drawing/2014/main" id="{F3372EDA-9C21-C9D7-1E45-A865A478D63E}"/>
              </a:ext>
            </a:extLst>
          </p:cNvPr>
          <p:cNvPicPr>
            <a:picLocks noChangeAspect="1"/>
          </p:cNvPicPr>
          <p:nvPr/>
        </p:nvPicPr>
        <p:blipFill>
          <a:blip r:embed="rId3"/>
          <a:stretch>
            <a:fillRect/>
          </a:stretch>
        </p:blipFill>
        <p:spPr>
          <a:xfrm>
            <a:off x="495300" y="-3234"/>
            <a:ext cx="11191875" cy="3225919"/>
          </a:xfrm>
          <a:prstGeom prst="rect">
            <a:avLst/>
          </a:prstGeom>
        </p:spPr>
      </p:pic>
    </p:spTree>
    <p:extLst>
      <p:ext uri="{BB962C8B-B14F-4D97-AF65-F5344CB8AC3E}">
        <p14:creationId xmlns:p14="http://schemas.microsoft.com/office/powerpoint/2010/main" val="37837881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BB295-EBAA-8958-1C6A-47D95499CBAA}"/>
              </a:ext>
            </a:extLst>
          </p:cNvPr>
          <p:cNvSpPr>
            <a:spLocks noGrp="1"/>
          </p:cNvSpPr>
          <p:nvPr>
            <p:ph type="title"/>
          </p:nvPr>
        </p:nvSpPr>
        <p:spPr>
          <a:xfrm>
            <a:off x="723900" y="69850"/>
            <a:ext cx="10515600" cy="1325563"/>
          </a:xfrm>
        </p:spPr>
        <p:txBody>
          <a:bodyPr/>
          <a:lstStyle/>
          <a:p>
            <a:r>
              <a:rPr lang="en-US" dirty="0"/>
              <a:t>Help</a:t>
            </a:r>
            <a:r>
              <a:rPr lang="en-US"/>
              <a:t> Is Available</a:t>
            </a:r>
            <a:endParaRPr lang="en-US" dirty="0"/>
          </a:p>
        </p:txBody>
      </p:sp>
      <p:sp>
        <p:nvSpPr>
          <p:cNvPr id="4" name="TextBox 3">
            <a:extLst>
              <a:ext uri="{FF2B5EF4-FFF2-40B4-BE49-F238E27FC236}">
                <a16:creationId xmlns:a16="http://schemas.microsoft.com/office/drawing/2014/main" id="{E2A5F38B-B0DD-39F6-DB6E-238D2C483B45}"/>
              </a:ext>
            </a:extLst>
          </p:cNvPr>
          <p:cNvSpPr txBox="1"/>
          <p:nvPr/>
        </p:nvSpPr>
        <p:spPr>
          <a:xfrm>
            <a:off x="951523" y="1251194"/>
            <a:ext cx="9807575" cy="240065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b="1" dirty="0">
                <a:cs typeface="Calibri"/>
              </a:rPr>
              <a:t>Oklahoma Department of CareerTech:  </a:t>
            </a:r>
            <a:r>
              <a:rPr lang="en-US" sz="2800" b="1" dirty="0" err="1">
                <a:cs typeface="Calibri"/>
                <a:hlinkClick r:id="rId2"/>
              </a:rPr>
              <a:t>okcareer.tech</a:t>
            </a:r>
            <a:r>
              <a:rPr lang="en-US" sz="2800" b="1" dirty="0">
                <a:cs typeface="Calibri"/>
                <a:hlinkClick r:id="rId2"/>
              </a:rPr>
              <a:t>/</a:t>
            </a:r>
            <a:r>
              <a:rPr lang="en-US" sz="2800" b="1" dirty="0" err="1">
                <a:cs typeface="Calibri"/>
                <a:hlinkClick r:id="rId2"/>
              </a:rPr>
              <a:t>ccd</a:t>
            </a:r>
            <a:endParaRPr lang="en-US" sz="2800" b="1" dirty="0">
              <a:cs typeface="Calibri"/>
            </a:endParaRPr>
          </a:p>
          <a:p>
            <a:pPr marL="342900" indent="-342900">
              <a:buFont typeface="Arial"/>
              <a:buChar char="•"/>
            </a:pPr>
            <a:r>
              <a:rPr lang="en-US" sz="2600" b="1" dirty="0">
                <a:cs typeface="Calibri"/>
              </a:rPr>
              <a:t>Shawna Nord</a:t>
            </a:r>
            <a:r>
              <a:rPr lang="en-US" sz="2600" dirty="0">
                <a:cs typeface="Calibri"/>
              </a:rPr>
              <a:t>, Manager Counseling and Career Development </a:t>
            </a:r>
          </a:p>
          <a:p>
            <a:pPr lvl="1"/>
            <a:r>
              <a:rPr lang="en-US" sz="2600" dirty="0">
                <a:cs typeface="Calibri"/>
              </a:rPr>
              <a:t>405-743-5524, shawna.nord@careertech.ok.gov</a:t>
            </a:r>
          </a:p>
          <a:p>
            <a:pPr marL="342900" indent="-342900">
              <a:buFont typeface="Arial"/>
              <a:buChar char="•"/>
            </a:pPr>
            <a:r>
              <a:rPr lang="en-US" sz="2600" b="1" dirty="0">
                <a:cs typeface="Calibri"/>
              </a:rPr>
              <a:t>Julie Childers</a:t>
            </a:r>
            <a:r>
              <a:rPr lang="en-US" sz="2600" dirty="0">
                <a:cs typeface="Calibri"/>
              </a:rPr>
              <a:t>, Academic Coordinator</a:t>
            </a:r>
          </a:p>
          <a:p>
            <a:pPr lvl="1"/>
            <a:r>
              <a:rPr lang="en-US" sz="2600" dirty="0">
                <a:cs typeface="Calibri"/>
              </a:rPr>
              <a:t>405-743-5110, julie.childers@careertech.ok.gov</a:t>
            </a:r>
          </a:p>
          <a:p>
            <a:endParaRPr lang="en-US" dirty="0">
              <a:cs typeface="Calibri"/>
            </a:endParaRPr>
          </a:p>
        </p:txBody>
      </p:sp>
      <p:sp>
        <p:nvSpPr>
          <p:cNvPr id="5" name="TextBox 4">
            <a:extLst>
              <a:ext uri="{FF2B5EF4-FFF2-40B4-BE49-F238E27FC236}">
                <a16:creationId xmlns:a16="http://schemas.microsoft.com/office/drawing/2014/main" id="{0B821735-2568-C9F3-FEBB-E2847DA4EE00}"/>
              </a:ext>
            </a:extLst>
          </p:cNvPr>
          <p:cNvSpPr txBox="1"/>
          <p:nvPr/>
        </p:nvSpPr>
        <p:spPr>
          <a:xfrm>
            <a:off x="809624" y="3729159"/>
            <a:ext cx="10086975"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b="1">
                <a:cs typeface="Calibri"/>
              </a:rPr>
              <a:t>Oklahoma State Department of Education</a:t>
            </a:r>
          </a:p>
          <a:p>
            <a:pPr marL="342900" indent="-342900">
              <a:buFont typeface="Arial"/>
              <a:buChar char="•"/>
            </a:pPr>
            <a:r>
              <a:rPr lang="en-US" sz="2600" b="1">
                <a:cs typeface="Calibri"/>
              </a:rPr>
              <a:t>Christi Sturgeon</a:t>
            </a:r>
            <a:r>
              <a:rPr lang="en-US" sz="2600">
                <a:cs typeface="Calibri"/>
              </a:rPr>
              <a:t>, Program Manager- Comprehensive School Counseling</a:t>
            </a:r>
          </a:p>
          <a:p>
            <a:pPr lvl="1"/>
            <a:r>
              <a:rPr lang="en-US" sz="2600">
                <a:cs typeface="Calibri"/>
              </a:rPr>
              <a:t>405-522-3263, christi.sturgeon@sde.ok.gov</a:t>
            </a:r>
          </a:p>
        </p:txBody>
      </p:sp>
    </p:spTree>
    <p:extLst>
      <p:ext uri="{BB962C8B-B14F-4D97-AF65-F5344CB8AC3E}">
        <p14:creationId xmlns:p14="http://schemas.microsoft.com/office/powerpoint/2010/main" val="7163815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724ADC3-C140-004F-A65A-1843B47D6E9E}"/>
              </a:ext>
            </a:extLst>
          </p:cNvPr>
          <p:cNvSpPr txBox="1"/>
          <p:nvPr/>
        </p:nvSpPr>
        <p:spPr>
          <a:xfrm>
            <a:off x="509515" y="342688"/>
            <a:ext cx="9720469" cy="769441"/>
          </a:xfrm>
          <a:prstGeom prst="rect">
            <a:avLst/>
          </a:prstGeom>
          <a:noFill/>
        </p:spPr>
        <p:txBody>
          <a:bodyPr wrap="square" lIns="91440" tIns="45720" rIns="91440" bIns="45720" rtlCol="0" anchor="t">
            <a:spAutoFit/>
          </a:bodyPr>
          <a:lstStyle/>
          <a:p>
            <a:r>
              <a:rPr lang="en-US" sz="4400" b="1" dirty="0">
                <a:solidFill>
                  <a:srgbClr val="0066A8"/>
                </a:solidFill>
                <a:latin typeface="Calibri" panose="020F0502020204030204"/>
                <a:ea typeface="+mj-ea"/>
                <a:cs typeface="+mj-cs"/>
              </a:rPr>
              <a:t>Goal</a:t>
            </a:r>
            <a:endParaRPr lang="en-US" dirty="0"/>
          </a:p>
        </p:txBody>
      </p:sp>
      <p:sp>
        <p:nvSpPr>
          <p:cNvPr id="2" name="TextBox 1">
            <a:extLst>
              <a:ext uri="{FF2B5EF4-FFF2-40B4-BE49-F238E27FC236}">
                <a16:creationId xmlns:a16="http://schemas.microsoft.com/office/drawing/2014/main" id="{3519AA80-15FF-B81B-C46A-BA7D5D4482E0}"/>
              </a:ext>
            </a:extLst>
          </p:cNvPr>
          <p:cNvSpPr txBox="1"/>
          <p:nvPr/>
        </p:nvSpPr>
        <p:spPr>
          <a:xfrm>
            <a:off x="581227" y="1290026"/>
            <a:ext cx="11029545" cy="3508653"/>
          </a:xfrm>
          <a:prstGeom prst="rect">
            <a:avLst/>
          </a:prstGeom>
          <a:noFill/>
        </p:spPr>
        <p:txBody>
          <a:bodyPr wrap="square" lIns="91440" tIns="45720" rIns="91440" bIns="45720" rtlCol="0" anchor="t">
            <a:spAutoFit/>
          </a:bodyPr>
          <a:lstStyle/>
          <a:p>
            <a:r>
              <a:rPr lang="en-US" sz="3600" b="1" dirty="0">
                <a:latin typeface="Aptos Display"/>
              </a:rPr>
              <a:t>Every student finding their pathway to career success!</a:t>
            </a:r>
            <a:r>
              <a:rPr lang="en-US" sz="3600" dirty="0">
                <a:latin typeface="Aptos Display"/>
              </a:rPr>
              <a:t> </a:t>
            </a:r>
            <a:endParaRPr lang="en-US" sz="3600" dirty="0">
              <a:latin typeface="Aptos Display"/>
              <a:cs typeface="Calibri"/>
            </a:endParaRPr>
          </a:p>
          <a:p>
            <a:endParaRPr lang="en-US" sz="2400" dirty="0">
              <a:cs typeface="Calibri"/>
            </a:endParaRPr>
          </a:p>
          <a:p>
            <a:r>
              <a:rPr lang="en-US" sz="2400" dirty="0"/>
              <a:t>What does that mean??</a:t>
            </a:r>
            <a:endParaRPr lang="en-US" sz="2400" dirty="0">
              <a:cs typeface="Calibri"/>
            </a:endParaRPr>
          </a:p>
          <a:p>
            <a:pPr marL="342900" indent="-342900">
              <a:buFont typeface="Wingdings"/>
              <a:buChar char="ü"/>
            </a:pPr>
            <a:endParaRPr lang="en-US" sz="2400" dirty="0">
              <a:cs typeface="Calibri"/>
            </a:endParaRPr>
          </a:p>
          <a:p>
            <a:pPr marL="342900" indent="-342900">
              <a:buFont typeface="Wingdings,Sans-Serif"/>
              <a:buChar char="ü"/>
            </a:pPr>
            <a:r>
              <a:rPr lang="en-US" sz="2400" dirty="0">
                <a:cs typeface="Calibri"/>
              </a:rPr>
              <a:t>Flexible attainment of educational requirements in secondary education.</a:t>
            </a:r>
          </a:p>
          <a:p>
            <a:pPr marL="342900" indent="-342900">
              <a:buFont typeface="Wingdings,Sans-Serif"/>
              <a:buChar char="ü"/>
            </a:pPr>
            <a:r>
              <a:rPr lang="en-US" sz="2400" dirty="0">
                <a:cs typeface="Calibri"/>
              </a:rPr>
              <a:t>Integrating career focused courses and programs into secondary educational careers.</a:t>
            </a:r>
          </a:p>
          <a:p>
            <a:pPr marL="342900" indent="-342900">
              <a:buFont typeface="Wingdings,Sans-Serif"/>
              <a:buChar char="ü"/>
            </a:pPr>
            <a:r>
              <a:rPr lang="en-US" sz="2400" dirty="0">
                <a:cs typeface="Calibri"/>
              </a:rPr>
              <a:t>A focus on educational training and work-based learning experience to highlight postsecondary opportunities.</a:t>
            </a:r>
            <a:endParaRPr lang="en-US" sz="2400" dirty="0"/>
          </a:p>
          <a:p>
            <a:pPr marL="285750" indent="-285750">
              <a:buFont typeface="Wingdings"/>
              <a:buChar char="§"/>
            </a:pPr>
            <a:endParaRPr lang="en-US" dirty="0">
              <a:cs typeface="Calibri" panose="020F0502020204030204"/>
            </a:endParaRPr>
          </a:p>
        </p:txBody>
      </p:sp>
    </p:spTree>
    <p:extLst>
      <p:ext uri="{BB962C8B-B14F-4D97-AF65-F5344CB8AC3E}">
        <p14:creationId xmlns:p14="http://schemas.microsoft.com/office/powerpoint/2010/main" val="18555170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FB9E1-26D3-8CBE-B5B3-4D0246F2E274}"/>
              </a:ext>
            </a:extLst>
          </p:cNvPr>
          <p:cNvSpPr>
            <a:spLocks noGrp="1"/>
          </p:cNvSpPr>
          <p:nvPr>
            <p:ph type="title"/>
          </p:nvPr>
        </p:nvSpPr>
        <p:spPr>
          <a:xfrm>
            <a:off x="7654701" y="5087358"/>
            <a:ext cx="4070574" cy="1325563"/>
          </a:xfrm>
        </p:spPr>
        <p:txBody>
          <a:bodyPr>
            <a:noAutofit/>
          </a:bodyPr>
          <a:lstStyle/>
          <a:p>
            <a:r>
              <a:rPr lang="en-US" sz="6000" dirty="0"/>
              <a:t>Thank You!</a:t>
            </a:r>
          </a:p>
        </p:txBody>
      </p:sp>
      <p:pic>
        <p:nvPicPr>
          <p:cNvPr id="1026" name="Picture 2" descr="Career Corner: Job Interview Questions ...">
            <a:extLst>
              <a:ext uri="{FF2B5EF4-FFF2-40B4-BE49-F238E27FC236}">
                <a16:creationId xmlns:a16="http://schemas.microsoft.com/office/drawing/2014/main" id="{5150E277-BBE4-488E-7153-56EF4F4BB7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6810" y="1082693"/>
            <a:ext cx="5938380" cy="29691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6906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EFB33-9846-DC2F-F920-E5B0643E21A3}"/>
              </a:ext>
            </a:extLst>
          </p:cNvPr>
          <p:cNvSpPr>
            <a:spLocks noGrp="1"/>
          </p:cNvSpPr>
          <p:nvPr>
            <p:ph type="title"/>
          </p:nvPr>
        </p:nvSpPr>
        <p:spPr>
          <a:xfrm>
            <a:off x="525585" y="-2617"/>
            <a:ext cx="10515600" cy="944564"/>
          </a:xfrm>
        </p:spPr>
        <p:txBody>
          <a:bodyPr/>
          <a:lstStyle/>
          <a:p>
            <a:r>
              <a:rPr lang="en-US" dirty="0"/>
              <a:t>Timeline</a:t>
            </a:r>
          </a:p>
        </p:txBody>
      </p:sp>
      <p:sp>
        <p:nvSpPr>
          <p:cNvPr id="3" name="TextBox 2">
            <a:extLst>
              <a:ext uri="{FF2B5EF4-FFF2-40B4-BE49-F238E27FC236}">
                <a16:creationId xmlns:a16="http://schemas.microsoft.com/office/drawing/2014/main" id="{F82ECF7A-F16C-ABC4-036A-95FF9C3BAFFE}"/>
              </a:ext>
            </a:extLst>
          </p:cNvPr>
          <p:cNvSpPr txBox="1"/>
          <p:nvPr/>
        </p:nvSpPr>
        <p:spPr>
          <a:xfrm>
            <a:off x="525585" y="1074509"/>
            <a:ext cx="10950554" cy="5016758"/>
          </a:xfrm>
          <a:prstGeom prst="rect">
            <a:avLst/>
          </a:prstGeom>
          <a:noFill/>
        </p:spPr>
        <p:txBody>
          <a:bodyPr wrap="square" lIns="91440" tIns="45720" rIns="91440" bIns="45720" rtlCol="0" anchor="t">
            <a:spAutoFit/>
          </a:bodyPr>
          <a:lstStyle/>
          <a:p>
            <a:r>
              <a:rPr lang="en-US" sz="2400" b="1" dirty="0"/>
              <a:t>Optional this year for schools or students (</a:t>
            </a:r>
            <a:r>
              <a:rPr lang="en-US" sz="2400" b="1" dirty="0">
                <a:hlinkClick r:id="rId2"/>
              </a:rPr>
              <a:t>HB2672</a:t>
            </a:r>
            <a:r>
              <a:rPr lang="en-US" sz="2400" b="1" dirty="0"/>
              <a:t>/conference bill)</a:t>
            </a:r>
            <a:endParaRPr lang="en-US" sz="2400" dirty="0">
              <a:cs typeface="Calibri"/>
            </a:endParaRPr>
          </a:p>
          <a:p>
            <a:endParaRPr lang="en-US" sz="1600" dirty="0">
              <a:cs typeface="Calibri"/>
            </a:endParaRPr>
          </a:p>
          <a:p>
            <a:r>
              <a:rPr lang="en-US" sz="2000" dirty="0"/>
              <a:t>"Beginning with the 2024-2025 school year, students whose parent or legal guardian approve modification of the existing graduation track as outlined in subsections B and C of this section, subject to school approval, may complete a minimum of twenty-three (23) curriculum units or sets of competencies at the secondary level."</a:t>
            </a:r>
            <a:endParaRPr lang="en-US" sz="2000" dirty="0">
              <a:cs typeface="Calibri" panose="020F0502020204030204"/>
            </a:endParaRPr>
          </a:p>
          <a:p>
            <a:endParaRPr lang="en-US" sz="1200" b="1" dirty="0">
              <a:cs typeface="Calibri"/>
            </a:endParaRPr>
          </a:p>
          <a:p>
            <a:endParaRPr lang="en-US" sz="1200" b="1" dirty="0">
              <a:cs typeface="Calibri"/>
            </a:endParaRPr>
          </a:p>
          <a:p>
            <a:r>
              <a:rPr lang="en-US" sz="2400" b="1" dirty="0"/>
              <a:t>Mandatory in 2025-2026 school year for students enrolled in the 8</a:t>
            </a:r>
            <a:r>
              <a:rPr lang="en-US" sz="2400" b="1" baseline="30000" dirty="0"/>
              <a:t>th</a:t>
            </a:r>
            <a:r>
              <a:rPr lang="en-US" sz="2400" b="1" dirty="0"/>
              <a:t> grade (</a:t>
            </a:r>
            <a:r>
              <a:rPr lang="en-US" sz="2400" b="1" dirty="0">
                <a:hlinkClick r:id="rId3"/>
              </a:rPr>
              <a:t>HB3278</a:t>
            </a:r>
            <a:r>
              <a:rPr lang="en-US" sz="2400" b="1" dirty="0"/>
              <a:t>)</a:t>
            </a:r>
            <a:endParaRPr lang="en-US" sz="2400" b="1" dirty="0">
              <a:cs typeface="Calibri"/>
            </a:endParaRPr>
          </a:p>
          <a:p>
            <a:endParaRPr lang="en-US" sz="1600" dirty="0">
              <a:cs typeface="Calibri" panose="020F0502020204030204"/>
            </a:endParaRPr>
          </a:p>
          <a:p>
            <a:r>
              <a:rPr lang="en-US" sz="2000" dirty="0">
                <a:ea typeface="+mn-lt"/>
                <a:cs typeface="+mn-lt"/>
              </a:rPr>
              <a:t>"Beginning with students entering the eighth grade in the 2025-2026 school year, in order to graduate from a public high school accredited by the State Board of Education with a standard diploma, students shall complete a minimum of the following twenty-three (23) curriculum units or sets of competencies at the secondary level."</a:t>
            </a:r>
            <a:endParaRPr lang="en-US" sz="2000" dirty="0">
              <a:cs typeface="Calibri"/>
            </a:endParaRPr>
          </a:p>
          <a:p>
            <a:endParaRPr lang="en-US" sz="2000" dirty="0">
              <a:cs typeface="Calibri"/>
            </a:endParaRPr>
          </a:p>
          <a:p>
            <a:endParaRPr lang="en-US" b="1" dirty="0">
              <a:cs typeface="Calibri"/>
            </a:endParaRPr>
          </a:p>
          <a:p>
            <a:endParaRPr lang="en-US" b="1" dirty="0">
              <a:cs typeface="Calibri"/>
            </a:endParaRPr>
          </a:p>
        </p:txBody>
      </p:sp>
    </p:spTree>
    <p:extLst>
      <p:ext uri="{BB962C8B-B14F-4D97-AF65-F5344CB8AC3E}">
        <p14:creationId xmlns:p14="http://schemas.microsoft.com/office/powerpoint/2010/main" val="3102970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16867-7E54-C5CB-003C-460041FD2C59}"/>
              </a:ext>
            </a:extLst>
          </p:cNvPr>
          <p:cNvSpPr>
            <a:spLocks noGrp="1"/>
          </p:cNvSpPr>
          <p:nvPr>
            <p:ph type="title"/>
          </p:nvPr>
        </p:nvSpPr>
        <p:spPr>
          <a:xfrm>
            <a:off x="492052" y="366619"/>
            <a:ext cx="10226748" cy="1325563"/>
          </a:xfrm>
        </p:spPr>
        <p:txBody>
          <a:bodyPr/>
          <a:lstStyle/>
          <a:p>
            <a:r>
              <a:rPr lang="en-US" dirty="0">
                <a:hlinkClick r:id="rId2"/>
              </a:rPr>
              <a:t>HB 2672 </a:t>
            </a:r>
            <a:r>
              <a:rPr lang="en-US" dirty="0"/>
              <a:t>Language</a:t>
            </a:r>
          </a:p>
        </p:txBody>
      </p:sp>
      <p:sp>
        <p:nvSpPr>
          <p:cNvPr id="3" name="TextBox 2">
            <a:extLst>
              <a:ext uri="{FF2B5EF4-FFF2-40B4-BE49-F238E27FC236}">
                <a16:creationId xmlns:a16="http://schemas.microsoft.com/office/drawing/2014/main" id="{5E81DFC1-94CE-43C2-BBA4-559473B942D2}"/>
              </a:ext>
            </a:extLst>
          </p:cNvPr>
          <p:cNvSpPr txBox="1"/>
          <p:nvPr/>
        </p:nvSpPr>
        <p:spPr>
          <a:xfrm>
            <a:off x="492052" y="1779932"/>
            <a:ext cx="11207895" cy="304698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ea typeface="+mn-lt"/>
                <a:cs typeface="+mn-lt"/>
              </a:rPr>
              <a:t>Beginning with the 2024-2025 school year, </a:t>
            </a:r>
            <a:r>
              <a:rPr lang="en-US" sz="2400" u="sng" dirty="0">
                <a:ea typeface="+mn-lt"/>
                <a:cs typeface="+mn-lt"/>
              </a:rPr>
              <a:t>students whose parent or legal guardian approve modification of the existing graduation track as outlined in subsections B and C of this section, subject to school approval, may complete a minimum of twenty-three (23) curriculum units or sets of competencies at the secondary level as listed below;</a:t>
            </a:r>
            <a:r>
              <a:rPr lang="en-US" sz="2400" dirty="0">
                <a:ea typeface="+mn-lt"/>
                <a:cs typeface="+mn-lt"/>
              </a:rPr>
              <a:t> and students entering the eighth grade in the 2025- 2026 school year, in order to graduate from a public high school accredited by the State Board of Education with a standard diploma, students shall complete a minimum of the following twenty-three (23) curriculum units or sets of competencies at the secondary level.</a:t>
            </a:r>
            <a:endParaRPr lang="en-US" sz="2400" dirty="0"/>
          </a:p>
        </p:txBody>
      </p:sp>
    </p:spTree>
    <p:extLst>
      <p:ext uri="{BB962C8B-B14F-4D97-AF65-F5344CB8AC3E}">
        <p14:creationId xmlns:p14="http://schemas.microsoft.com/office/powerpoint/2010/main" val="3435621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8CA2C-C105-FCB4-2485-8F3F2593AC21}"/>
              </a:ext>
            </a:extLst>
          </p:cNvPr>
          <p:cNvSpPr>
            <a:spLocks noGrp="1"/>
          </p:cNvSpPr>
          <p:nvPr>
            <p:ph type="title"/>
          </p:nvPr>
        </p:nvSpPr>
        <p:spPr>
          <a:xfrm>
            <a:off x="1216403" y="256023"/>
            <a:ext cx="10455129" cy="1325563"/>
          </a:xfrm>
        </p:spPr>
        <p:txBody>
          <a:bodyPr/>
          <a:lstStyle/>
          <a:p>
            <a:r>
              <a:rPr lang="en-US" dirty="0">
                <a:cs typeface="Calibri"/>
              </a:rPr>
              <a:t>HB 2672 Language Continued</a:t>
            </a:r>
            <a:endParaRPr lang="en-US" dirty="0"/>
          </a:p>
        </p:txBody>
      </p:sp>
      <p:sp>
        <p:nvSpPr>
          <p:cNvPr id="3" name="TextBox 2">
            <a:extLst>
              <a:ext uri="{FF2B5EF4-FFF2-40B4-BE49-F238E27FC236}">
                <a16:creationId xmlns:a16="http://schemas.microsoft.com/office/drawing/2014/main" id="{96E5D997-BC2C-9907-19A9-5AB8E1EF43C9}"/>
              </a:ext>
            </a:extLst>
          </p:cNvPr>
          <p:cNvSpPr txBox="1"/>
          <p:nvPr/>
        </p:nvSpPr>
        <p:spPr>
          <a:xfrm>
            <a:off x="1149291" y="1581586"/>
            <a:ext cx="9286614" cy="267765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t>A school district shall determine the specific description of the locally approved math and science-based application courses allowed pursuant to paragraphs 2 and 3 of subsection D of this section. Formal notification with the specific course description shall be </a:t>
            </a:r>
            <a:r>
              <a:rPr lang="en-US" sz="2400" i="1" dirty="0"/>
              <a:t>provided </a:t>
            </a:r>
            <a:r>
              <a:rPr lang="en-US" sz="2400" dirty="0"/>
              <a:t>to the State Department of Education prior to July 1 of each school year. The notification shall include what courses will be coded as locally approved math and science-based application courses for the ensuing school year. </a:t>
            </a:r>
            <a:endParaRPr lang="en-US" sz="2400" dirty="0">
              <a:cs typeface="Calibri"/>
            </a:endParaRPr>
          </a:p>
        </p:txBody>
      </p:sp>
    </p:spTree>
    <p:extLst>
      <p:ext uri="{BB962C8B-B14F-4D97-AF65-F5344CB8AC3E}">
        <p14:creationId xmlns:p14="http://schemas.microsoft.com/office/powerpoint/2010/main" val="250039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BB81C-C0B3-9CDE-EB32-3147D7C233C4}"/>
              </a:ext>
            </a:extLst>
          </p:cNvPr>
          <p:cNvSpPr>
            <a:spLocks noGrp="1"/>
          </p:cNvSpPr>
          <p:nvPr>
            <p:ph type="title"/>
          </p:nvPr>
        </p:nvSpPr>
        <p:spPr>
          <a:xfrm>
            <a:off x="772837" y="287409"/>
            <a:ext cx="11130708" cy="1353105"/>
          </a:xfrm>
        </p:spPr>
        <p:txBody>
          <a:bodyPr>
            <a:normAutofit/>
          </a:bodyPr>
          <a:lstStyle/>
          <a:p>
            <a:r>
              <a:rPr lang="en-US" sz="3600" dirty="0">
                <a:ea typeface="+mn-lt"/>
                <a:cs typeface="+mn-lt"/>
              </a:rPr>
              <a:t>23 Units or Sets of Competencies are Required to </a:t>
            </a:r>
            <a:br>
              <a:rPr lang="en-US" sz="3600" dirty="0">
                <a:ea typeface="+mn-lt"/>
                <a:cs typeface="+mn-lt"/>
              </a:rPr>
            </a:br>
            <a:r>
              <a:rPr lang="en-US" sz="3600" dirty="0">
                <a:ea typeface="+mn-lt"/>
                <a:cs typeface="+mn-lt"/>
              </a:rPr>
              <a:t>meet State Graduation Requirements:</a:t>
            </a:r>
            <a:endParaRPr lang="en-US" sz="3600" dirty="0">
              <a:cs typeface="Calibri"/>
            </a:endParaRPr>
          </a:p>
        </p:txBody>
      </p:sp>
      <p:sp>
        <p:nvSpPr>
          <p:cNvPr id="3" name="TextBox 2">
            <a:extLst>
              <a:ext uri="{FF2B5EF4-FFF2-40B4-BE49-F238E27FC236}">
                <a16:creationId xmlns:a16="http://schemas.microsoft.com/office/drawing/2014/main" id="{C1E0068D-2905-8179-D829-584C99B1A830}"/>
              </a:ext>
            </a:extLst>
          </p:cNvPr>
          <p:cNvSpPr txBox="1"/>
          <p:nvPr/>
        </p:nvSpPr>
        <p:spPr>
          <a:xfrm>
            <a:off x="2444308" y="1806013"/>
            <a:ext cx="7759371" cy="304698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dirty="0">
                <a:cs typeface="Calibri"/>
              </a:rPr>
              <a:t>(4) English</a:t>
            </a:r>
          </a:p>
          <a:p>
            <a:r>
              <a:rPr lang="en-US" sz="3200" dirty="0">
                <a:cs typeface="Calibri"/>
              </a:rPr>
              <a:t>(4) Mathematics</a:t>
            </a:r>
          </a:p>
          <a:p>
            <a:r>
              <a:rPr lang="en-US" sz="3200" dirty="0">
                <a:cs typeface="Calibri"/>
              </a:rPr>
              <a:t>(3) Laboratory Science</a:t>
            </a:r>
          </a:p>
          <a:p>
            <a:r>
              <a:rPr lang="en-US" sz="3200" dirty="0">
                <a:cs typeface="Calibri"/>
              </a:rPr>
              <a:t>(3) History &amp; Citizenship</a:t>
            </a:r>
          </a:p>
          <a:p>
            <a:r>
              <a:rPr lang="en-US" sz="3200" dirty="0">
                <a:cs typeface="Calibri"/>
              </a:rPr>
              <a:t>(6) Pathway Courses</a:t>
            </a:r>
          </a:p>
          <a:p>
            <a:r>
              <a:rPr lang="en-US" sz="3200" dirty="0">
                <a:cs typeface="Calibri"/>
              </a:rPr>
              <a:t>(3) Approved by Local School Board</a:t>
            </a:r>
          </a:p>
        </p:txBody>
      </p:sp>
    </p:spTree>
    <p:extLst>
      <p:ext uri="{BB962C8B-B14F-4D97-AF65-F5344CB8AC3E}">
        <p14:creationId xmlns:p14="http://schemas.microsoft.com/office/powerpoint/2010/main" val="21408820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7EFF5-E911-7AFB-05C3-B3733F3417CA}"/>
              </a:ext>
            </a:extLst>
          </p:cNvPr>
          <p:cNvSpPr>
            <a:spLocks noGrp="1"/>
          </p:cNvSpPr>
          <p:nvPr>
            <p:ph type="title"/>
          </p:nvPr>
        </p:nvSpPr>
        <p:spPr>
          <a:xfrm>
            <a:off x="613505" y="120283"/>
            <a:ext cx="10515600" cy="1325563"/>
          </a:xfrm>
        </p:spPr>
        <p:txBody>
          <a:bodyPr/>
          <a:lstStyle/>
          <a:p>
            <a:r>
              <a:rPr lang="en-US" dirty="0">
                <a:cs typeface="Calibri"/>
              </a:rPr>
              <a:t>English </a:t>
            </a:r>
            <a:r>
              <a:rPr lang="en-US" sz="2000" dirty="0">
                <a:cs typeface="Calibri"/>
              </a:rPr>
              <a:t>(no change)</a:t>
            </a:r>
            <a:endParaRPr lang="en-US" dirty="0"/>
          </a:p>
        </p:txBody>
      </p:sp>
      <p:sp>
        <p:nvSpPr>
          <p:cNvPr id="3" name="TextBox 2">
            <a:extLst>
              <a:ext uri="{FF2B5EF4-FFF2-40B4-BE49-F238E27FC236}">
                <a16:creationId xmlns:a16="http://schemas.microsoft.com/office/drawing/2014/main" id="{041C487C-C9C1-295B-CD1E-5F14A7E35D8E}"/>
              </a:ext>
            </a:extLst>
          </p:cNvPr>
          <p:cNvSpPr txBox="1"/>
          <p:nvPr/>
        </p:nvSpPr>
        <p:spPr>
          <a:xfrm>
            <a:off x="672228" y="1538125"/>
            <a:ext cx="10726615" cy="267765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dirty="0">
                <a:ea typeface="+mn-lt"/>
                <a:cs typeface="+mn-lt"/>
              </a:rPr>
              <a:t>Four units or sets of competencies of English to include:</a:t>
            </a:r>
            <a:endParaRPr lang="en-US" sz="2800" dirty="0">
              <a:cs typeface="Calibri" panose="020F0502020204030204"/>
            </a:endParaRPr>
          </a:p>
          <a:p>
            <a:endParaRPr lang="en-US" sz="2800" dirty="0">
              <a:ea typeface="+mn-lt"/>
              <a:cs typeface="+mn-lt"/>
            </a:endParaRPr>
          </a:p>
          <a:p>
            <a:pPr marL="742950" lvl="1" indent="-285750">
              <a:buFont typeface="Wingdings"/>
              <a:buChar char="ü"/>
            </a:pPr>
            <a:r>
              <a:rPr lang="en-US" sz="2800" dirty="0">
                <a:ea typeface="+mn-lt"/>
                <a:cs typeface="+mn-lt"/>
              </a:rPr>
              <a:t>Grammar</a:t>
            </a:r>
          </a:p>
          <a:p>
            <a:pPr marL="742950" lvl="1" indent="-285750">
              <a:buFont typeface="Wingdings"/>
              <a:buChar char="ü"/>
            </a:pPr>
            <a:r>
              <a:rPr lang="en-US" sz="2800" dirty="0">
                <a:ea typeface="+mn-lt"/>
                <a:cs typeface="+mn-lt"/>
              </a:rPr>
              <a:t>Composition</a:t>
            </a:r>
          </a:p>
          <a:p>
            <a:pPr marL="742950" lvl="1" indent="-285750">
              <a:buFont typeface="Wingdings"/>
              <a:buChar char="ü"/>
            </a:pPr>
            <a:r>
              <a:rPr lang="en-US" sz="2800" dirty="0">
                <a:ea typeface="+mn-lt"/>
                <a:cs typeface="+mn-lt"/>
              </a:rPr>
              <a:t>Literature</a:t>
            </a:r>
          </a:p>
          <a:p>
            <a:pPr marL="742950" lvl="1" indent="-285750">
              <a:buFont typeface="Wingdings"/>
              <a:buChar char="ü"/>
            </a:pPr>
            <a:r>
              <a:rPr lang="en-US" sz="2800" dirty="0">
                <a:ea typeface="+mn-lt"/>
                <a:cs typeface="+mn-lt"/>
              </a:rPr>
              <a:t>or any English course approved for college admission requirements</a:t>
            </a:r>
            <a:endParaRPr lang="en-US" sz="2800" dirty="0">
              <a:cs typeface="Calibri" panose="020F0502020204030204"/>
            </a:endParaRPr>
          </a:p>
        </p:txBody>
      </p:sp>
    </p:spTree>
    <p:extLst>
      <p:ext uri="{BB962C8B-B14F-4D97-AF65-F5344CB8AC3E}">
        <p14:creationId xmlns:p14="http://schemas.microsoft.com/office/powerpoint/2010/main" val="4039058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ADD6C-97C4-5E62-DD81-2A7FDFF84EB6}"/>
              </a:ext>
            </a:extLst>
          </p:cNvPr>
          <p:cNvSpPr>
            <a:spLocks noGrp="1"/>
          </p:cNvSpPr>
          <p:nvPr>
            <p:ph type="title"/>
          </p:nvPr>
        </p:nvSpPr>
        <p:spPr>
          <a:xfrm>
            <a:off x="453711" y="119499"/>
            <a:ext cx="10515600" cy="1325563"/>
          </a:xfrm>
        </p:spPr>
        <p:txBody>
          <a:bodyPr/>
          <a:lstStyle/>
          <a:p>
            <a:r>
              <a:rPr lang="en-US" dirty="0">
                <a:cs typeface="Calibri"/>
              </a:rPr>
              <a:t>Mathematics </a:t>
            </a:r>
            <a:r>
              <a:rPr lang="en-US" sz="2000" dirty="0">
                <a:cs typeface="Calibri"/>
              </a:rPr>
              <a:t>(can begin in 8th grade)</a:t>
            </a:r>
            <a:endParaRPr lang="en-US" dirty="0"/>
          </a:p>
        </p:txBody>
      </p:sp>
      <p:sp>
        <p:nvSpPr>
          <p:cNvPr id="3" name="TextBox 2">
            <a:extLst>
              <a:ext uri="{FF2B5EF4-FFF2-40B4-BE49-F238E27FC236}">
                <a16:creationId xmlns:a16="http://schemas.microsoft.com/office/drawing/2014/main" id="{360565EA-B33F-8F88-AC07-E7B9EE3D78E4}"/>
              </a:ext>
            </a:extLst>
          </p:cNvPr>
          <p:cNvSpPr txBox="1"/>
          <p:nvPr/>
        </p:nvSpPr>
        <p:spPr>
          <a:xfrm>
            <a:off x="453711" y="1172179"/>
            <a:ext cx="9562393"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2400" dirty="0">
                <a:ea typeface="+mn-lt"/>
                <a:cs typeface="+mn-lt"/>
              </a:rPr>
              <a:t>Four units or sets of competencies of mathematics, two of which shall be:</a:t>
            </a:r>
            <a:endParaRPr lang="en-US" dirty="0"/>
          </a:p>
          <a:p>
            <a:pPr marL="800100" lvl="1" indent="-342900">
              <a:buFont typeface="Wingdings"/>
              <a:buChar char="ü"/>
            </a:pPr>
            <a:r>
              <a:rPr lang="en-US" sz="2400" dirty="0">
                <a:ea typeface="+mn-lt"/>
                <a:cs typeface="+mn-lt"/>
              </a:rPr>
              <a:t> Algebra I </a:t>
            </a:r>
            <a:endParaRPr lang="en-US" dirty="0">
              <a:ea typeface="+mn-lt"/>
              <a:cs typeface="+mn-lt"/>
            </a:endParaRPr>
          </a:p>
          <a:p>
            <a:pPr marL="800100" lvl="1" indent="-342900">
              <a:buFont typeface="Wingdings"/>
              <a:buChar char="ü"/>
            </a:pPr>
            <a:r>
              <a:rPr lang="en-US" sz="2400" dirty="0">
                <a:ea typeface="+mn-lt"/>
                <a:cs typeface="+mn-lt"/>
              </a:rPr>
              <a:t>and either Algebra II or Geometry.</a:t>
            </a:r>
            <a:endParaRPr lang="en-US" dirty="0">
              <a:cs typeface="Calibri" panose="020F0502020204030204"/>
            </a:endParaRPr>
          </a:p>
          <a:p>
            <a:pPr lvl="1"/>
            <a:endParaRPr lang="en-US" sz="2400" dirty="0">
              <a:ea typeface="+mn-lt"/>
              <a:cs typeface="+mn-lt"/>
            </a:endParaRPr>
          </a:p>
          <a:p>
            <a:pPr marL="285750" indent="-285750">
              <a:buFont typeface="Arial"/>
              <a:buChar char="•"/>
            </a:pPr>
            <a:r>
              <a:rPr lang="en-US" sz="2400" dirty="0">
                <a:ea typeface="+mn-lt"/>
                <a:cs typeface="+mn-lt"/>
              </a:rPr>
              <a:t>The other two units may include:</a:t>
            </a:r>
            <a:endParaRPr lang="en-US" sz="2400" dirty="0">
              <a:cs typeface="Calibri" panose="020F0502020204030204"/>
            </a:endParaRPr>
          </a:p>
        </p:txBody>
      </p:sp>
      <p:sp>
        <p:nvSpPr>
          <p:cNvPr id="4" name="TextBox 3">
            <a:extLst>
              <a:ext uri="{FF2B5EF4-FFF2-40B4-BE49-F238E27FC236}">
                <a16:creationId xmlns:a16="http://schemas.microsoft.com/office/drawing/2014/main" id="{0E9E0E36-3B03-5BF4-D8B2-BDCD243ABE81}"/>
              </a:ext>
            </a:extLst>
          </p:cNvPr>
          <p:cNvSpPr txBox="1"/>
          <p:nvPr/>
        </p:nvSpPr>
        <p:spPr>
          <a:xfrm>
            <a:off x="185615" y="3106615"/>
            <a:ext cx="5734538" cy="304698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028950" lvl="6" indent="-285750">
              <a:buFont typeface="Wingdings,Sans-Serif"/>
              <a:buChar char="ü"/>
            </a:pPr>
            <a:r>
              <a:rPr lang="en-US" sz="2400" dirty="0">
                <a:cs typeface="Calibri"/>
              </a:rPr>
              <a:t>Algebra II                   </a:t>
            </a:r>
          </a:p>
          <a:p>
            <a:pPr marL="3028950" lvl="6" indent="-285750">
              <a:buFont typeface="Wingdings,Sans-Serif"/>
              <a:buChar char="ü"/>
            </a:pPr>
            <a:r>
              <a:rPr lang="en-US" sz="2400" dirty="0">
                <a:cs typeface="Calibri"/>
              </a:rPr>
              <a:t>Geometry</a:t>
            </a:r>
          </a:p>
          <a:p>
            <a:pPr marL="3028950" lvl="6" indent="-285750">
              <a:buFont typeface="Wingdings,Sans-Serif"/>
              <a:buChar char="ü"/>
            </a:pPr>
            <a:r>
              <a:rPr lang="en-US" sz="2400" dirty="0">
                <a:cs typeface="Calibri"/>
              </a:rPr>
              <a:t>Trigonometry</a:t>
            </a:r>
          </a:p>
          <a:p>
            <a:pPr marL="3028950" lvl="6" indent="-285750">
              <a:buFont typeface="Wingdings,Sans-Serif"/>
              <a:buChar char="ü"/>
            </a:pPr>
            <a:r>
              <a:rPr lang="en-US" sz="2400" dirty="0">
                <a:cs typeface="Calibri"/>
              </a:rPr>
              <a:t>Math Analysis</a:t>
            </a:r>
          </a:p>
          <a:p>
            <a:pPr marL="3028950" lvl="6" indent="-285750">
              <a:buFont typeface="Wingdings,Sans-Serif"/>
              <a:buChar char="ü"/>
            </a:pPr>
            <a:r>
              <a:rPr lang="en-US" sz="2400" dirty="0">
                <a:cs typeface="Calibri"/>
              </a:rPr>
              <a:t>Calculus</a:t>
            </a:r>
          </a:p>
          <a:p>
            <a:pPr marL="3028950" lvl="6" indent="-285750">
              <a:buFont typeface="Wingdings,Sans-Serif"/>
              <a:buChar char="ü"/>
            </a:pPr>
            <a:r>
              <a:rPr lang="en-US" sz="2400" dirty="0">
                <a:cs typeface="Calibri"/>
              </a:rPr>
              <a:t>Statistics</a:t>
            </a:r>
          </a:p>
          <a:p>
            <a:pPr marL="3028950" lvl="6" indent="-285750">
              <a:buFont typeface="Wingdings,Sans-Serif"/>
              <a:buChar char="ü"/>
            </a:pPr>
            <a:r>
              <a:rPr lang="en-US" sz="2400" dirty="0">
                <a:cs typeface="Calibri"/>
              </a:rPr>
              <a:t>Math of Finance</a:t>
            </a:r>
          </a:p>
          <a:p>
            <a:pPr marL="3028950" lvl="6" indent="-285750">
              <a:buFont typeface="Wingdings,Sans-Serif"/>
              <a:buChar char="ü"/>
            </a:pPr>
            <a:endParaRPr lang="en-US" sz="2400" dirty="0">
              <a:cs typeface="Calibri"/>
            </a:endParaRPr>
          </a:p>
        </p:txBody>
      </p:sp>
      <p:sp>
        <p:nvSpPr>
          <p:cNvPr id="5" name="TextBox 4">
            <a:extLst>
              <a:ext uri="{FF2B5EF4-FFF2-40B4-BE49-F238E27FC236}">
                <a16:creationId xmlns:a16="http://schemas.microsoft.com/office/drawing/2014/main" id="{116D8355-7A78-0A7C-38D1-B39889C7A94B}"/>
              </a:ext>
            </a:extLst>
          </p:cNvPr>
          <p:cNvSpPr txBox="1"/>
          <p:nvPr/>
        </p:nvSpPr>
        <p:spPr>
          <a:xfrm>
            <a:off x="2794000" y="2637693"/>
            <a:ext cx="9290535" cy="304698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lvl="6"/>
            <a:endParaRPr lang="en-US" sz="2400" dirty="0">
              <a:cs typeface="Calibri"/>
            </a:endParaRPr>
          </a:p>
          <a:p>
            <a:pPr marL="3028950" lvl="6" indent="-285750">
              <a:buFont typeface="Wingdings,Sans-Serif"/>
              <a:buChar char="ü"/>
            </a:pPr>
            <a:r>
              <a:rPr lang="en-US" sz="2400" dirty="0">
                <a:cs typeface="Calibri"/>
              </a:rPr>
              <a:t>Computer Science</a:t>
            </a:r>
          </a:p>
          <a:p>
            <a:pPr marL="3028950" lvl="6" indent="-285750">
              <a:buFont typeface="Wingdings,Sans-Serif"/>
              <a:buChar char="ü"/>
            </a:pPr>
            <a:r>
              <a:rPr lang="en-US" sz="2400" dirty="0">
                <a:cs typeface="Calibri"/>
              </a:rPr>
              <a:t>College courses approved for dual credit</a:t>
            </a:r>
          </a:p>
          <a:p>
            <a:pPr marL="3028950" lvl="6" indent="-285750">
              <a:buFont typeface="Wingdings,Sans-Serif"/>
              <a:buChar char="ü"/>
            </a:pPr>
            <a:r>
              <a:rPr lang="en-US" sz="2400" dirty="0">
                <a:cs typeface="Calibri"/>
              </a:rPr>
              <a:t>Approved full-time postsecondary career and technology program</a:t>
            </a:r>
          </a:p>
          <a:p>
            <a:pPr marL="3028950" lvl="6" indent="-285750">
              <a:buFont typeface="Wingdings,Sans-Serif"/>
              <a:buChar char="ü"/>
            </a:pPr>
            <a:r>
              <a:rPr lang="en-US" sz="2400" dirty="0">
                <a:cs typeface="Calibri"/>
              </a:rPr>
              <a:t>Locally approved math-based application course</a:t>
            </a:r>
          </a:p>
          <a:p>
            <a:pPr marL="3028950" lvl="6" indent="-285750">
              <a:buFont typeface="Wingdings,Sans-Serif"/>
              <a:buChar char="ü"/>
            </a:pPr>
            <a:r>
              <a:rPr lang="en-US" sz="2400" dirty="0">
                <a:cs typeface="Calibri"/>
              </a:rPr>
              <a:t>or any mathematics course with content and/or rigor above Algebra I</a:t>
            </a:r>
            <a:endParaRPr lang="en-US" sz="2400" dirty="0"/>
          </a:p>
        </p:txBody>
      </p:sp>
    </p:spTree>
    <p:extLst>
      <p:ext uri="{BB962C8B-B14F-4D97-AF65-F5344CB8AC3E}">
        <p14:creationId xmlns:p14="http://schemas.microsoft.com/office/powerpoint/2010/main" val="42731264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88D65-1858-D46B-D7BF-CF7C3DFF5EF2}"/>
              </a:ext>
            </a:extLst>
          </p:cNvPr>
          <p:cNvSpPr>
            <a:spLocks noGrp="1"/>
          </p:cNvSpPr>
          <p:nvPr>
            <p:ph type="title"/>
          </p:nvPr>
        </p:nvSpPr>
        <p:spPr>
          <a:xfrm>
            <a:off x="506046" y="119499"/>
            <a:ext cx="10515600" cy="908278"/>
          </a:xfrm>
        </p:spPr>
        <p:txBody>
          <a:bodyPr/>
          <a:lstStyle/>
          <a:p>
            <a:r>
              <a:rPr lang="en-US" dirty="0">
                <a:cs typeface="Calibri"/>
              </a:rPr>
              <a:t>Laboratory Science</a:t>
            </a:r>
            <a:r>
              <a:rPr lang="en-US" sz="2000" dirty="0">
                <a:cs typeface="Calibri"/>
              </a:rPr>
              <a:t> (same language as the CORE path)</a:t>
            </a:r>
            <a:endParaRPr lang="en-US" dirty="0"/>
          </a:p>
        </p:txBody>
      </p:sp>
      <p:sp>
        <p:nvSpPr>
          <p:cNvPr id="3" name="TextBox 2">
            <a:extLst>
              <a:ext uri="{FF2B5EF4-FFF2-40B4-BE49-F238E27FC236}">
                <a16:creationId xmlns:a16="http://schemas.microsoft.com/office/drawing/2014/main" id="{C51C554C-2907-E442-CBE7-28DAF604A164}"/>
              </a:ext>
            </a:extLst>
          </p:cNvPr>
          <p:cNvSpPr txBox="1"/>
          <p:nvPr/>
        </p:nvSpPr>
        <p:spPr>
          <a:xfrm>
            <a:off x="270747" y="1023676"/>
            <a:ext cx="11647714" cy="452431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2400">
                <a:ea typeface="+mn-lt"/>
                <a:cs typeface="+mn-lt"/>
              </a:rPr>
              <a:t>Three units or sets of competencies of laboratory science approved for college admission requirements including one unit or set of competencies of life science meeting the standards for Biology I; one unit or set of competencies of physical science meeting the standards for Physical Science, Chemistry, or Physics</a:t>
            </a:r>
          </a:p>
          <a:p>
            <a:pPr marL="285750" indent="-285750">
              <a:buFont typeface="Arial"/>
              <a:buChar char="•"/>
            </a:pPr>
            <a:r>
              <a:rPr lang="en-US" sz="2400">
                <a:ea typeface="+mn-lt"/>
                <a:cs typeface="+mn-lt"/>
              </a:rPr>
              <a:t>and one unit or set of competencies from the domains of:</a:t>
            </a:r>
          </a:p>
          <a:p>
            <a:pPr marL="3086100" lvl="6" indent="-342900">
              <a:buFont typeface="Wingdings"/>
              <a:buChar char="ü"/>
            </a:pPr>
            <a:r>
              <a:rPr lang="en-US" sz="2400">
                <a:ea typeface="+mn-lt"/>
                <a:cs typeface="+mn-lt"/>
              </a:rPr>
              <a:t>physical science</a:t>
            </a:r>
          </a:p>
          <a:p>
            <a:pPr marL="3086100" lvl="6" indent="-342900">
              <a:buFont typeface="Wingdings"/>
              <a:buChar char="ü"/>
            </a:pPr>
            <a:r>
              <a:rPr lang="en-US" sz="2400">
                <a:ea typeface="+mn-lt"/>
                <a:cs typeface="+mn-lt"/>
              </a:rPr>
              <a:t>life science</a:t>
            </a:r>
          </a:p>
          <a:p>
            <a:pPr marL="3086100" lvl="6" indent="-342900">
              <a:buFont typeface="Wingdings"/>
              <a:buChar char="ü"/>
            </a:pPr>
            <a:r>
              <a:rPr lang="en-US" sz="2400">
                <a:ea typeface="+mn-lt"/>
                <a:cs typeface="+mn-lt"/>
              </a:rPr>
              <a:t>or earth and space science</a:t>
            </a:r>
          </a:p>
          <a:p>
            <a:pPr marL="3086100" lvl="6" indent="-342900">
              <a:buFont typeface="Wingdings"/>
              <a:buChar char="ü"/>
            </a:pPr>
            <a:r>
              <a:rPr lang="en-US" sz="2400">
                <a:ea typeface="+mn-lt"/>
                <a:cs typeface="+mn-lt"/>
              </a:rPr>
              <a:t>or approved fulltime postsecondary career and technology program or locally approved science-based application course</a:t>
            </a:r>
          </a:p>
          <a:p>
            <a:pPr marL="3086100" lvl="6" indent="-342900">
              <a:buFont typeface="Wingdings"/>
              <a:buChar char="ü"/>
            </a:pPr>
            <a:r>
              <a:rPr lang="en-US" sz="2400">
                <a:ea typeface="+mn-lt"/>
                <a:cs typeface="+mn-lt"/>
              </a:rPr>
              <a:t>or any science course with content and/or rigor above Biology I or Physical Science</a:t>
            </a:r>
            <a:endParaRPr lang="en-US" sz="2400">
              <a:cs typeface="Calibri" panose="020F0502020204030204"/>
            </a:endParaRPr>
          </a:p>
        </p:txBody>
      </p:sp>
    </p:spTree>
    <p:extLst>
      <p:ext uri="{BB962C8B-B14F-4D97-AF65-F5344CB8AC3E}">
        <p14:creationId xmlns:p14="http://schemas.microsoft.com/office/powerpoint/2010/main" val="3330646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TaxCatchAll xmlns="d785a782-8c8e-46dc-b5c9-a27b7f4f97a1" xsi:nil="true"/>
    <lcf76f155ced4ddcb4097134ff3c332f xmlns="7e20be6a-c1e0-411a-8cfa-db4e92ab88e3">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A9179D75DB8C44DA677B95B4563C811" ma:contentTypeVersion="18" ma:contentTypeDescription="Create a new document." ma:contentTypeScope="" ma:versionID="74c369225230ebded9b0cffe9d3f3f8f">
  <xsd:schema xmlns:xsd="http://www.w3.org/2001/XMLSchema" xmlns:xs="http://www.w3.org/2001/XMLSchema" xmlns:p="http://schemas.microsoft.com/office/2006/metadata/properties" xmlns:ns1="http://schemas.microsoft.com/sharepoint/v3" xmlns:ns2="7e20be6a-c1e0-411a-8cfa-db4e92ab88e3" xmlns:ns3="d785a782-8c8e-46dc-b5c9-a27b7f4f97a1" targetNamespace="http://schemas.microsoft.com/office/2006/metadata/properties" ma:root="true" ma:fieldsID="19b6b9c864db3ac94010cd98945b896e" ns1:_="" ns2:_="" ns3:_="">
    <xsd:import namespace="http://schemas.microsoft.com/sharepoint/v3"/>
    <xsd:import namespace="7e20be6a-c1e0-411a-8cfa-db4e92ab88e3"/>
    <xsd:import namespace="d785a782-8c8e-46dc-b5c9-a27b7f4f97a1"/>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1:_ip_UnifiedCompliancePolicyProperties" minOccurs="0"/>
                <xsd:element ref="ns1:_ip_UnifiedCompliancePolicyUIAction"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2" nillable="true" ma:displayName="Unified Compliance Policy Properties" ma:hidden="true" ma:internalName="_ip_UnifiedCompliancePolicyProperties">
      <xsd:simpleType>
        <xsd:restriction base="dms:Note"/>
      </xsd:simpleType>
    </xsd:element>
    <xsd:element name="_ip_UnifiedCompliancePolicyUIAction" ma:index="1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e20be6a-c1e0-411a-8cfa-db4e92ab88e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d309bf2f-0431-460d-a93a-990d633b9c5f"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785a782-8c8e-46dc-b5c9-a27b7f4f97a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df628715-2d32-4693-87d7-584ef2ac9542}" ma:internalName="TaxCatchAll" ma:showField="CatchAllData" ma:web="d785a782-8c8e-46dc-b5c9-a27b7f4f97a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E4A1AC5-6B7D-4D3E-8037-B82C1429574E}">
  <ds:schemaRefs>
    <ds:schemaRef ds:uri="http://schemas.microsoft.com/sharepoint/v3/contenttype/forms"/>
  </ds:schemaRefs>
</ds:datastoreItem>
</file>

<file path=customXml/itemProps2.xml><?xml version="1.0" encoding="utf-8"?>
<ds:datastoreItem xmlns:ds="http://schemas.openxmlformats.org/officeDocument/2006/customXml" ds:itemID="{B30055BD-9E41-487D-921A-EA78B4A39743}">
  <ds:schemaRefs>
    <ds:schemaRef ds:uri="http://www.w3.org/XML/1998/namespace"/>
    <ds:schemaRef ds:uri="http://schemas.microsoft.com/office/infopath/2007/PartnerControls"/>
    <ds:schemaRef ds:uri="http://purl.org/dc/terms/"/>
    <ds:schemaRef ds:uri="http://schemas.microsoft.com/office/2006/documentManagement/types"/>
    <ds:schemaRef ds:uri="http://purl.org/dc/elements/1.1/"/>
    <ds:schemaRef ds:uri="49ff2b65-f197-46fc-aa4c-64429c4230e7"/>
    <ds:schemaRef ds:uri="http://schemas.openxmlformats.org/package/2006/metadata/core-properties"/>
    <ds:schemaRef ds:uri="http://schemas.microsoft.com/office/2006/metadata/properties"/>
    <ds:schemaRef ds:uri="43b86e44-f8c1-41f6-99b3-228d86eeaccb"/>
    <ds:schemaRef ds:uri="http://purl.org/dc/dcmitype/"/>
    <ds:schemaRef ds:uri="http://schemas.microsoft.com/sharepoint/v3"/>
    <ds:schemaRef ds:uri="d785a782-8c8e-46dc-b5c9-a27b7f4f97a1"/>
    <ds:schemaRef ds:uri="7e20be6a-c1e0-411a-8cfa-db4e92ab88e3"/>
  </ds:schemaRefs>
</ds:datastoreItem>
</file>

<file path=customXml/itemProps3.xml><?xml version="1.0" encoding="utf-8"?>
<ds:datastoreItem xmlns:ds="http://schemas.openxmlformats.org/officeDocument/2006/customXml" ds:itemID="{B2FA8718-72DD-4CC3-868F-A6DE10988C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e20be6a-c1e0-411a-8cfa-db4e92ab88e3"/>
    <ds:schemaRef ds:uri="d785a782-8c8e-46dc-b5c9-a27b7f4f97a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8698</TotalTime>
  <Words>1302</Words>
  <Application>Microsoft Office PowerPoint</Application>
  <PresentationFormat>Widescreen</PresentationFormat>
  <Paragraphs>129</Paragraphs>
  <Slides>20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Aptos Display</vt:lpstr>
      <vt:lpstr>Arial</vt:lpstr>
      <vt:lpstr>Arial,Sans-Serif</vt:lpstr>
      <vt:lpstr>Calibri</vt:lpstr>
      <vt:lpstr>Wingdings</vt:lpstr>
      <vt:lpstr>Wingdings,Sans-Serif</vt:lpstr>
      <vt:lpstr>Office Theme</vt:lpstr>
      <vt:lpstr>Graduation Requirements Reform HB 3278/HB 2672</vt:lpstr>
      <vt:lpstr>PowerPoint Presentation</vt:lpstr>
      <vt:lpstr>Timeline</vt:lpstr>
      <vt:lpstr>HB 2672 Language</vt:lpstr>
      <vt:lpstr>HB 2672 Language Continued</vt:lpstr>
      <vt:lpstr>23 Units or Sets of Competencies are Required to  meet State Graduation Requirements:</vt:lpstr>
      <vt:lpstr>English (no change)</vt:lpstr>
      <vt:lpstr>Mathematics (can begin in 8th grade)</vt:lpstr>
      <vt:lpstr>Laboratory Science (same language as the CORE path)</vt:lpstr>
      <vt:lpstr>Anything not specifically listed in the bill or not having content and/or rigor above Algebra I, for math, must be approved by the local school board.   Anything not specifically listed in the bill or not having content and/or rigor above Physical Science or Biology I,  for science, must be approved by the local school board.</vt:lpstr>
      <vt:lpstr>History and Citizenship (no change)</vt:lpstr>
      <vt:lpstr>Pathway Units</vt:lpstr>
      <vt:lpstr>Approved by Local School Board</vt:lpstr>
      <vt:lpstr>Definitions</vt:lpstr>
      <vt:lpstr>Scenarios </vt:lpstr>
      <vt:lpstr>Oklahoma Promise: 2 new bills for 24/25</vt:lpstr>
      <vt:lpstr>PowerPoint Presentation</vt:lpstr>
      <vt:lpstr>PowerPoint Presentation</vt:lpstr>
      <vt:lpstr>Help Is Available</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Margi Cooper</dc:creator>
  <cp:lastModifiedBy>Shawna Nord</cp:lastModifiedBy>
  <cp:revision>245</cp:revision>
  <cp:lastPrinted>2024-07-17T19:36:28Z</cp:lastPrinted>
  <dcterms:created xsi:type="dcterms:W3CDTF">2020-07-06T17:50:26Z</dcterms:created>
  <dcterms:modified xsi:type="dcterms:W3CDTF">2024-07-30T15:55:43Z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0x0101004A9179D75DB8C44DA677B95B4563C811</vt:lpwstr>
  </property>
</Properties>
</file>