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294" r:id="rId3"/>
    <p:sldId id="298" r:id="rId4"/>
    <p:sldId id="299" r:id="rId5"/>
    <p:sldId id="306" r:id="rId6"/>
    <p:sldId id="300" r:id="rId7"/>
    <p:sldId id="303" r:id="rId8"/>
    <p:sldId id="301" r:id="rId9"/>
    <p:sldId id="302" r:id="rId10"/>
    <p:sldId id="308" r:id="rId11"/>
    <p:sldId id="307" r:id="rId1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9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Untitled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7" y="6356350"/>
            <a:ext cx="4826355" cy="433172"/>
          </a:xfrm>
          <a:prstGeom prst="rect">
            <a:avLst/>
          </a:prstGeom>
        </p:spPr>
      </p:pic>
      <p:pic>
        <p:nvPicPr>
          <p:cNvPr id="8" name="Picture 7" descr="CTLogo711_Bl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70" y="6356350"/>
            <a:ext cx="1668483" cy="2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7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6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32" y="274638"/>
            <a:ext cx="748246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2" y="1600200"/>
            <a:ext cx="7482468" cy="4525963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2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1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3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9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kcareertech.org/educators/resource-center" TargetMode="External"/><Relationship Id="rId5" Type="http://schemas.openxmlformats.org/officeDocument/2006/relationships/hyperlink" Target="mailto:resourcecenter@careertech.ok.gov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Overview of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Competency-Based Curriculum Essentials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430258" y="4121133"/>
            <a:ext cx="7324825" cy="3599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Copyright © 2019 Resource Center for CareerTech Advancement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More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1" y="1600200"/>
            <a:ext cx="7623237" cy="4525963"/>
          </a:xfrm>
        </p:spPr>
        <p:txBody>
          <a:bodyPr>
            <a:normAutofit/>
          </a:bodyPr>
          <a:lstStyle/>
          <a:p>
            <a:r>
              <a:rPr lang="en-US" dirty="0"/>
              <a:t>Craig Maile, Manager</a:t>
            </a:r>
          </a:p>
          <a:p>
            <a:pPr lvl="1"/>
            <a:r>
              <a:rPr lang="en-US" altLang="en-US" dirty="0"/>
              <a:t>craig.maile@careertech.ok.gov</a:t>
            </a:r>
          </a:p>
          <a:p>
            <a:pPr lvl="1"/>
            <a:r>
              <a:rPr lang="en-US" altLang="en-US" dirty="0"/>
              <a:t>405.743.5448</a:t>
            </a:r>
          </a:p>
          <a:p>
            <a:r>
              <a:rPr lang="en-US" altLang="en-US" dirty="0"/>
              <a:t>Tracy Boyington, Instructional Development Specialist</a:t>
            </a:r>
          </a:p>
          <a:p>
            <a:pPr lvl="1"/>
            <a:r>
              <a:rPr lang="en-US" altLang="en-US" dirty="0"/>
              <a:t>tracy.boyington@careertech.ok.gov</a:t>
            </a:r>
          </a:p>
          <a:p>
            <a:pPr lvl="1"/>
            <a:r>
              <a:rPr lang="en-US" altLang="en-US" dirty="0"/>
              <a:t>405.743.5516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29" y="2673453"/>
            <a:ext cx="74824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All rights reserved; copyright © 2019 Resource Center for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CareerTech</a:t>
            </a:r>
            <a:r>
              <a:rPr lang="en-US" sz="2000" dirty="0" smtClean="0"/>
              <a:t> </a:t>
            </a:r>
            <a:r>
              <a:rPr lang="en-US" sz="2000" dirty="0"/>
              <a:t>Advancement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For more information, email us at 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resourcecenter@careertech.ok.gov</a:t>
            </a:r>
            <a:r>
              <a:rPr lang="en-US" sz="2000" dirty="0"/>
              <a:t> or visit our website at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https://www.okcareertech.org/educators/resource-center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99" y="4120198"/>
            <a:ext cx="3386328" cy="9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Competency-Based Curriculum Essentials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Clearly-stated </a:t>
            </a:r>
            <a:r>
              <a:rPr lang="en-US" dirty="0"/>
              <a:t>learning objectives</a:t>
            </a:r>
          </a:p>
          <a:p>
            <a:r>
              <a:rPr lang="en-US" dirty="0"/>
              <a:t>Instruction aligned with learning objectives</a:t>
            </a:r>
          </a:p>
          <a:p>
            <a:r>
              <a:rPr lang="en-US" dirty="0"/>
              <a:t>Evaluation aligned to learning objectives and curriculum</a:t>
            </a:r>
          </a:p>
          <a:p>
            <a:r>
              <a:rPr lang="en-US" dirty="0"/>
              <a:t>Cognitive and affective skills practice</a:t>
            </a:r>
          </a:p>
          <a:p>
            <a:r>
              <a:rPr lang="en-US" dirty="0"/>
              <a:t>Psychomotor (“hands-on”) skill practice</a:t>
            </a:r>
          </a:p>
          <a:p>
            <a:r>
              <a:rPr lang="en-US" dirty="0"/>
              <a:t>Skill mastery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9081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Competency-Based Curriculum Essentials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2" y="1600200"/>
            <a:ext cx="7746238" cy="4752299"/>
          </a:xfrm>
        </p:spPr>
        <p:txBody>
          <a:bodyPr>
            <a:normAutofit/>
          </a:bodyPr>
          <a:lstStyle/>
          <a:p>
            <a:r>
              <a:rPr lang="en-US" dirty="0" smtClean="0"/>
              <a:t>What is a learning objective?</a:t>
            </a:r>
          </a:p>
          <a:p>
            <a:pPr lvl="1"/>
            <a:r>
              <a:rPr lang="en-US" dirty="0" smtClean="0"/>
              <a:t>A specific, measurable task</a:t>
            </a:r>
          </a:p>
          <a:p>
            <a:pPr lvl="1"/>
            <a:r>
              <a:rPr lang="en-US" dirty="0" smtClean="0"/>
              <a:t>Learners perform a skill or demonstrate knowledge</a:t>
            </a:r>
          </a:p>
          <a:p>
            <a:pPr lvl="2"/>
            <a:r>
              <a:rPr lang="en-US" dirty="0" smtClean="0"/>
              <a:t>List in order the steps to…</a:t>
            </a:r>
          </a:p>
          <a:p>
            <a:pPr lvl="2"/>
            <a:r>
              <a:rPr lang="en-US" dirty="0" smtClean="0"/>
              <a:t>Fill out a form…</a:t>
            </a:r>
          </a:p>
          <a:p>
            <a:pPr lvl="2"/>
            <a:r>
              <a:rPr lang="en-US" dirty="0" smtClean="0"/>
              <a:t>Describe what the security guard should do when…</a:t>
            </a:r>
          </a:p>
          <a:p>
            <a:pPr lvl="1"/>
            <a:r>
              <a:rPr lang="en-US" dirty="0" smtClean="0"/>
              <a:t>Often from national, state, or industry standards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Competency-Based Curriculum Essentials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2" y="1600200"/>
            <a:ext cx="376332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does instruction align </a:t>
            </a:r>
            <a:r>
              <a:rPr lang="en-US" dirty="0"/>
              <a:t>with learning </a:t>
            </a:r>
            <a:r>
              <a:rPr lang="en-US" dirty="0" smtClean="0"/>
              <a:t>objectives?</a:t>
            </a:r>
          </a:p>
          <a:p>
            <a:pPr lvl="1"/>
            <a:r>
              <a:rPr lang="en-US" dirty="0" smtClean="0"/>
              <a:t>Objectives indicate which level of learning is appropriate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9" y="1586724"/>
            <a:ext cx="4954465" cy="39635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757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Competency-Based Curriculum Essentials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1" y="1600200"/>
            <a:ext cx="762323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is evaluation </a:t>
            </a:r>
            <a:r>
              <a:rPr lang="en-US" dirty="0"/>
              <a:t>aligned to learning objectives and </a:t>
            </a:r>
            <a:r>
              <a:rPr lang="en-US" dirty="0" smtClean="0"/>
              <a:t>curriculum?</a:t>
            </a:r>
          </a:p>
          <a:p>
            <a:pPr lvl="1"/>
            <a:r>
              <a:rPr lang="en-US" dirty="0" smtClean="0"/>
              <a:t>Objectives indicate how learning will be evaluated</a:t>
            </a:r>
          </a:p>
          <a:p>
            <a:pPr lvl="1"/>
            <a:r>
              <a:rPr lang="en-US" dirty="0" smtClean="0"/>
              <a:t>Recall, arrange, differentiate, design, etc. (knowledge or psychomotor skills)</a:t>
            </a:r>
          </a:p>
          <a:p>
            <a:pPr lvl="1"/>
            <a:r>
              <a:rPr lang="en-US" dirty="0" smtClean="0"/>
              <a:t>Formative assessment: done as you teach, to see if re-teaching is needed</a:t>
            </a:r>
          </a:p>
          <a:p>
            <a:pPr lvl="1"/>
            <a:r>
              <a:rPr lang="en-US" dirty="0" smtClean="0"/>
              <a:t>Summative assessment: at the end 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Competency-Based Curriculum Essentials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1" y="1600200"/>
            <a:ext cx="762323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is evaluation </a:t>
            </a:r>
            <a:r>
              <a:rPr lang="en-US" dirty="0"/>
              <a:t>aligned to learning objectives and </a:t>
            </a:r>
            <a:r>
              <a:rPr lang="en-US" dirty="0" smtClean="0"/>
              <a:t>curriculum?</a:t>
            </a:r>
          </a:p>
          <a:p>
            <a:pPr lvl="1"/>
            <a:r>
              <a:rPr lang="en-US" dirty="0"/>
              <a:t>Performance </a:t>
            </a:r>
            <a:r>
              <a:rPr lang="en-US" dirty="0" smtClean="0"/>
              <a:t>tests</a:t>
            </a:r>
            <a:endParaRPr lang="en-US" dirty="0"/>
          </a:p>
          <a:p>
            <a:pPr lvl="1"/>
            <a:r>
              <a:rPr lang="en-US" dirty="0" smtClean="0"/>
              <a:t>Written/cognitive </a:t>
            </a:r>
            <a:r>
              <a:rPr lang="en-US" dirty="0"/>
              <a:t>t</a:t>
            </a:r>
            <a:r>
              <a:rPr lang="en-US" dirty="0" smtClean="0"/>
              <a:t>ests</a:t>
            </a:r>
            <a:endParaRPr lang="en-US" dirty="0"/>
          </a:p>
          <a:p>
            <a:pPr lvl="1"/>
            <a:r>
              <a:rPr lang="en-US" dirty="0" smtClean="0"/>
              <a:t>Quizzes</a:t>
            </a:r>
          </a:p>
          <a:p>
            <a:pPr lvl="1"/>
            <a:r>
              <a:rPr lang="en-US" dirty="0" smtClean="0"/>
              <a:t>Self-checks</a:t>
            </a:r>
            <a:endParaRPr lang="en-US" dirty="0"/>
          </a:p>
          <a:p>
            <a:pPr lvl="1"/>
            <a:r>
              <a:rPr lang="en-US" dirty="0"/>
              <a:t>Rubrics (project/activity)</a:t>
            </a:r>
          </a:p>
          <a:p>
            <a:pPr lvl="1"/>
            <a:r>
              <a:rPr lang="en-US" dirty="0"/>
              <a:t>Portfolios</a:t>
            </a:r>
          </a:p>
        </p:txBody>
      </p:sp>
    </p:spTree>
    <p:extLst>
      <p:ext uri="{BB962C8B-B14F-4D97-AF65-F5344CB8AC3E}">
        <p14:creationId xmlns:p14="http://schemas.microsoft.com/office/powerpoint/2010/main" val="40935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Competency-Based Curriculum Essentials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1" y="1600200"/>
            <a:ext cx="762323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Cognitive, affective, and psychomotor skills practice</a:t>
            </a:r>
          </a:p>
          <a:p>
            <a:pPr lvl="1"/>
            <a:r>
              <a:rPr lang="en-US" dirty="0" smtClean="0"/>
              <a:t>Teach, evaluate, reteach as necessary</a:t>
            </a:r>
          </a:p>
          <a:p>
            <a:pPr lvl="1"/>
            <a:r>
              <a:rPr lang="en-US" dirty="0" smtClean="0"/>
              <a:t>End-of-unit review</a:t>
            </a:r>
          </a:p>
          <a:p>
            <a:pPr lvl="1"/>
            <a:r>
              <a:rPr lang="en-US" dirty="0" smtClean="0"/>
              <a:t>Step-by-step checklists for psychomotor skills</a:t>
            </a:r>
          </a:p>
          <a:p>
            <a:pPr lvl="1"/>
            <a:r>
              <a:rPr lang="en-US" dirty="0" smtClean="0"/>
              <a:t>Pencil-and-paper activities (Assignment Sheets) with rubrics for cognitive and affective skills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Competency-Based Curriculum Essentials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1" y="1600200"/>
            <a:ext cx="762323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Skill mastery documentation</a:t>
            </a:r>
          </a:p>
          <a:p>
            <a:pPr lvl="1"/>
            <a:r>
              <a:rPr lang="en-US" dirty="0" smtClean="0"/>
              <a:t>Profile of Training Mastery (Competency Profile)</a:t>
            </a:r>
          </a:p>
          <a:p>
            <a:pPr lvl="2"/>
            <a:r>
              <a:rPr lang="en-US" dirty="0" smtClean="0"/>
              <a:t>Checklist of all learning objectives</a:t>
            </a:r>
          </a:p>
          <a:p>
            <a:pPr lvl="2"/>
            <a:r>
              <a:rPr lang="en-US" dirty="0" smtClean="0"/>
              <a:t>Instructor can mark each objective off as it is mastered by the learner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292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Overview of  Competency-Based Curriculum Essentials</vt:lpstr>
      <vt:lpstr>Competency-Based Curriculum Essentials</vt:lpstr>
      <vt:lpstr>Competency-Based Curriculum Essentials</vt:lpstr>
      <vt:lpstr>Competency-Based Curriculum Essentials</vt:lpstr>
      <vt:lpstr>PowerPoint Presentation</vt:lpstr>
      <vt:lpstr>Competency-Based Curriculum Essentials</vt:lpstr>
      <vt:lpstr>Competency-Based Curriculum Essentials</vt:lpstr>
      <vt:lpstr>Competency-Based Curriculum Essentials</vt:lpstr>
      <vt:lpstr>Competency-Based Curriculum Essentials</vt:lpstr>
      <vt:lpstr>For More Information:</vt:lpstr>
      <vt:lpstr>All rights reserved; copyright © 2019 Resource Center for  CareerTech Advancement  For more information, email us at  resourcecenter@careertech.ok.gov or visit our website at https://www.okcareertech.org/educators/resource-center </vt:lpstr>
    </vt:vector>
  </TitlesOfParts>
  <Company>Career and Technology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Maile</dc:creator>
  <cp:lastModifiedBy>Tracy Boyington</cp:lastModifiedBy>
  <cp:revision>45</cp:revision>
  <cp:lastPrinted>2018-09-13T11:51:50Z</cp:lastPrinted>
  <dcterms:created xsi:type="dcterms:W3CDTF">2016-07-28T14:54:17Z</dcterms:created>
  <dcterms:modified xsi:type="dcterms:W3CDTF">2019-02-20T17:15:13Z</dcterms:modified>
</cp:coreProperties>
</file>