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256" r:id="rId2"/>
    <p:sldId id="258" r:id="rId3"/>
    <p:sldId id="261" r:id="rId4"/>
    <p:sldId id="263" r:id="rId5"/>
    <p:sldId id="264" r:id="rId6"/>
    <p:sldId id="265" r:id="rId7"/>
    <p:sldId id="267" r:id="rId8"/>
    <p:sldId id="268" r:id="rId9"/>
    <p:sldId id="270" r:id="rId10"/>
    <p:sldId id="272" r:id="rId11"/>
    <p:sldId id="273" r:id="rId12"/>
    <p:sldId id="274" r:id="rId13"/>
    <p:sldId id="275" r:id="rId14"/>
    <p:sldId id="276" r:id="rId15"/>
    <p:sldId id="277" r:id="rId16"/>
    <p:sldId id="278" r:id="rId17"/>
    <p:sldId id="279" r:id="rId18"/>
    <p:sldId id="280" r:id="rId19"/>
    <p:sldId id="281" r:id="rId20"/>
    <p:sldId id="282" r:id="rId21"/>
    <p:sldId id="297" r:id="rId22"/>
    <p:sldId id="283" r:id="rId23"/>
    <p:sldId id="284" r:id="rId24"/>
    <p:sldId id="285" r:id="rId25"/>
    <p:sldId id="286" r:id="rId26"/>
    <p:sldId id="287" r:id="rId27"/>
    <p:sldId id="298" r:id="rId28"/>
    <p:sldId id="288" r:id="rId29"/>
    <p:sldId id="299" r:id="rId30"/>
    <p:sldId id="300" r:id="rId31"/>
    <p:sldId id="289" r:id="rId32"/>
    <p:sldId id="290" r:id="rId33"/>
    <p:sldId id="291" r:id="rId34"/>
    <p:sldId id="292" r:id="rId35"/>
    <p:sldId id="293" r:id="rId36"/>
    <p:sldId id="301" r:id="rId37"/>
    <p:sldId id="29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E99"/>
    <a:srgbClr val="D15520"/>
    <a:srgbClr val="0066A8"/>
    <a:srgbClr val="1AA6DF"/>
    <a:srgbClr val="AA6728"/>
    <a:srgbClr val="924115"/>
    <a:srgbClr val="DE9028"/>
    <a:srgbClr val="679B41"/>
    <a:srgbClr val="316821"/>
    <a:srgbClr val="679B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notesViewPr>
    <p:cSldViewPr snapToGrid="0">
      <p:cViewPr varScale="1">
        <p:scale>
          <a:sx n="87" d="100"/>
          <a:sy n="87" d="100"/>
        </p:scale>
        <p:origin x="2988"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3A9A34-1B25-4716-A61D-FD26F6646EAD}"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72A99E7F-D51F-4E68-8D6F-9D837B7E4C1E}">
      <dgm:prSet/>
      <dgm:spPr/>
      <dgm:t>
        <a:bodyPr/>
        <a:lstStyle/>
        <a:p>
          <a:r>
            <a:rPr lang="en-US"/>
            <a:t>State statute dissolves the existing vocational education board, assigns its functions to a new agency—the State Board of Education</a:t>
          </a:r>
        </a:p>
      </dgm:t>
    </dgm:pt>
    <dgm:pt modelId="{5753BCF5-DD59-4A14-8C76-7B58FBC11620}" type="parTrans" cxnId="{49B7E388-4181-40FB-BD19-A622BB488FC8}">
      <dgm:prSet/>
      <dgm:spPr/>
      <dgm:t>
        <a:bodyPr/>
        <a:lstStyle/>
        <a:p>
          <a:endParaRPr lang="en-US"/>
        </a:p>
      </dgm:t>
    </dgm:pt>
    <dgm:pt modelId="{4A29A9B8-8841-476E-8DF0-475A6162410A}" type="sibTrans" cxnId="{49B7E388-4181-40FB-BD19-A622BB488FC8}">
      <dgm:prSet/>
      <dgm:spPr/>
      <dgm:t>
        <a:bodyPr/>
        <a:lstStyle/>
        <a:p>
          <a:endParaRPr lang="en-US"/>
        </a:p>
      </dgm:t>
    </dgm:pt>
    <dgm:pt modelId="{1A7FEE2B-6099-402B-A40B-4C23B8DA3BC6}">
      <dgm:prSet/>
      <dgm:spPr/>
      <dgm:t>
        <a:bodyPr/>
        <a:lstStyle/>
        <a:p>
          <a:r>
            <a:rPr lang="en-US"/>
            <a:t>New board is designated Oklahoma’s official State Board for Vocational Education under the Smith-Hughes Act</a:t>
          </a:r>
        </a:p>
      </dgm:t>
    </dgm:pt>
    <dgm:pt modelId="{7341AB1B-A49C-4670-B34A-9BEB937DAF3E}" type="parTrans" cxnId="{477A114A-2ADA-44A0-972C-A51DE31CAAE5}">
      <dgm:prSet/>
      <dgm:spPr/>
      <dgm:t>
        <a:bodyPr/>
        <a:lstStyle/>
        <a:p>
          <a:endParaRPr lang="en-US"/>
        </a:p>
      </dgm:t>
    </dgm:pt>
    <dgm:pt modelId="{8F49F6D0-2CE8-44E0-A998-799D7C613AD6}" type="sibTrans" cxnId="{477A114A-2ADA-44A0-972C-A51DE31CAAE5}">
      <dgm:prSet/>
      <dgm:spPr/>
      <dgm:t>
        <a:bodyPr/>
        <a:lstStyle/>
        <a:p>
          <a:endParaRPr lang="en-US"/>
        </a:p>
      </dgm:t>
    </dgm:pt>
    <dgm:pt modelId="{2DFFBFF6-9A41-4A37-898E-F9BA9673DCC8}">
      <dgm:prSet/>
      <dgm:spPr/>
      <dgm:t>
        <a:bodyPr/>
        <a:lstStyle/>
        <a:p>
          <a:r>
            <a:rPr lang="en-US"/>
            <a:t>Vocational education is assigned to its own division</a:t>
          </a:r>
        </a:p>
      </dgm:t>
    </dgm:pt>
    <dgm:pt modelId="{2DB3F13C-DBE0-4A69-98C4-1FD38BFF6383}" type="parTrans" cxnId="{E6355FD7-4D30-40C1-9261-2895809CBB60}">
      <dgm:prSet/>
      <dgm:spPr/>
      <dgm:t>
        <a:bodyPr/>
        <a:lstStyle/>
        <a:p>
          <a:endParaRPr lang="en-US"/>
        </a:p>
      </dgm:t>
    </dgm:pt>
    <dgm:pt modelId="{6143B301-D9EE-4403-8EE3-90844EAFD7E2}" type="sibTrans" cxnId="{E6355FD7-4D30-40C1-9261-2895809CBB60}">
      <dgm:prSet/>
      <dgm:spPr/>
      <dgm:t>
        <a:bodyPr/>
        <a:lstStyle/>
        <a:p>
          <a:endParaRPr lang="en-US"/>
        </a:p>
      </dgm:t>
    </dgm:pt>
    <dgm:pt modelId="{B7660E6E-C9C2-4FE2-BFDE-9F673F1FBC2C}" type="pres">
      <dgm:prSet presAssocID="{2D3A9A34-1B25-4716-A61D-FD26F6646EAD}" presName="linear" presStyleCnt="0">
        <dgm:presLayoutVars>
          <dgm:animLvl val="lvl"/>
          <dgm:resizeHandles val="exact"/>
        </dgm:presLayoutVars>
      </dgm:prSet>
      <dgm:spPr/>
    </dgm:pt>
    <dgm:pt modelId="{ED3F8B4D-3D02-42D2-A793-1D05F39D0A9C}" type="pres">
      <dgm:prSet presAssocID="{72A99E7F-D51F-4E68-8D6F-9D837B7E4C1E}" presName="parentText" presStyleLbl="node1" presStyleIdx="0" presStyleCnt="3">
        <dgm:presLayoutVars>
          <dgm:chMax val="0"/>
          <dgm:bulletEnabled val="1"/>
        </dgm:presLayoutVars>
      </dgm:prSet>
      <dgm:spPr/>
    </dgm:pt>
    <dgm:pt modelId="{B3FE6D6B-3D4B-4DD1-B499-8F86EDF69F9C}" type="pres">
      <dgm:prSet presAssocID="{4A29A9B8-8841-476E-8DF0-475A6162410A}" presName="spacer" presStyleCnt="0"/>
      <dgm:spPr/>
    </dgm:pt>
    <dgm:pt modelId="{2084E429-D94F-46EE-8E7A-36327FE8C0C7}" type="pres">
      <dgm:prSet presAssocID="{1A7FEE2B-6099-402B-A40B-4C23B8DA3BC6}" presName="parentText" presStyleLbl="node1" presStyleIdx="1" presStyleCnt="3">
        <dgm:presLayoutVars>
          <dgm:chMax val="0"/>
          <dgm:bulletEnabled val="1"/>
        </dgm:presLayoutVars>
      </dgm:prSet>
      <dgm:spPr/>
    </dgm:pt>
    <dgm:pt modelId="{7B5E91E3-BAC9-4A00-AD61-97667DAE7C56}" type="pres">
      <dgm:prSet presAssocID="{8F49F6D0-2CE8-44E0-A998-799D7C613AD6}" presName="spacer" presStyleCnt="0"/>
      <dgm:spPr/>
    </dgm:pt>
    <dgm:pt modelId="{D50DC955-BDDB-4BA2-90A3-89F45B14E768}" type="pres">
      <dgm:prSet presAssocID="{2DFFBFF6-9A41-4A37-898E-F9BA9673DCC8}" presName="parentText" presStyleLbl="node1" presStyleIdx="2" presStyleCnt="3">
        <dgm:presLayoutVars>
          <dgm:chMax val="0"/>
          <dgm:bulletEnabled val="1"/>
        </dgm:presLayoutVars>
      </dgm:prSet>
      <dgm:spPr/>
    </dgm:pt>
  </dgm:ptLst>
  <dgm:cxnLst>
    <dgm:cxn modelId="{0136800F-C687-4E9A-8114-C4C44A461204}" type="presOf" srcId="{2D3A9A34-1B25-4716-A61D-FD26F6646EAD}" destId="{B7660E6E-C9C2-4FE2-BFDE-9F673F1FBC2C}" srcOrd="0" destOrd="0" presId="urn:microsoft.com/office/officeart/2005/8/layout/vList2"/>
    <dgm:cxn modelId="{E889A40F-242C-4C24-AD28-79C91ACECA29}" type="presOf" srcId="{1A7FEE2B-6099-402B-A40B-4C23B8DA3BC6}" destId="{2084E429-D94F-46EE-8E7A-36327FE8C0C7}" srcOrd="0" destOrd="0" presId="urn:microsoft.com/office/officeart/2005/8/layout/vList2"/>
    <dgm:cxn modelId="{5C475A37-80AF-414D-9A7D-1AF5DFACFA1F}" type="presOf" srcId="{72A99E7F-D51F-4E68-8D6F-9D837B7E4C1E}" destId="{ED3F8B4D-3D02-42D2-A793-1D05F39D0A9C}" srcOrd="0" destOrd="0" presId="urn:microsoft.com/office/officeart/2005/8/layout/vList2"/>
    <dgm:cxn modelId="{477A114A-2ADA-44A0-972C-A51DE31CAAE5}" srcId="{2D3A9A34-1B25-4716-A61D-FD26F6646EAD}" destId="{1A7FEE2B-6099-402B-A40B-4C23B8DA3BC6}" srcOrd="1" destOrd="0" parTransId="{7341AB1B-A49C-4670-B34A-9BEB937DAF3E}" sibTransId="{8F49F6D0-2CE8-44E0-A998-799D7C613AD6}"/>
    <dgm:cxn modelId="{E7EC0E80-62B0-4F4E-9790-D9C7DEE947A2}" type="presOf" srcId="{2DFFBFF6-9A41-4A37-898E-F9BA9673DCC8}" destId="{D50DC955-BDDB-4BA2-90A3-89F45B14E768}" srcOrd="0" destOrd="0" presId="urn:microsoft.com/office/officeart/2005/8/layout/vList2"/>
    <dgm:cxn modelId="{49B7E388-4181-40FB-BD19-A622BB488FC8}" srcId="{2D3A9A34-1B25-4716-A61D-FD26F6646EAD}" destId="{72A99E7F-D51F-4E68-8D6F-9D837B7E4C1E}" srcOrd="0" destOrd="0" parTransId="{5753BCF5-DD59-4A14-8C76-7B58FBC11620}" sibTransId="{4A29A9B8-8841-476E-8DF0-475A6162410A}"/>
    <dgm:cxn modelId="{E6355FD7-4D30-40C1-9261-2895809CBB60}" srcId="{2D3A9A34-1B25-4716-A61D-FD26F6646EAD}" destId="{2DFFBFF6-9A41-4A37-898E-F9BA9673DCC8}" srcOrd="2" destOrd="0" parTransId="{2DB3F13C-DBE0-4A69-98C4-1FD38BFF6383}" sibTransId="{6143B301-D9EE-4403-8EE3-90844EAFD7E2}"/>
    <dgm:cxn modelId="{63618757-DB5E-411F-9E7E-AA15E94BDB5C}" type="presParOf" srcId="{B7660E6E-C9C2-4FE2-BFDE-9F673F1FBC2C}" destId="{ED3F8B4D-3D02-42D2-A793-1D05F39D0A9C}" srcOrd="0" destOrd="0" presId="urn:microsoft.com/office/officeart/2005/8/layout/vList2"/>
    <dgm:cxn modelId="{3441E244-0759-4EF7-B775-C0EED68B364B}" type="presParOf" srcId="{B7660E6E-C9C2-4FE2-BFDE-9F673F1FBC2C}" destId="{B3FE6D6B-3D4B-4DD1-B499-8F86EDF69F9C}" srcOrd="1" destOrd="0" presId="urn:microsoft.com/office/officeart/2005/8/layout/vList2"/>
    <dgm:cxn modelId="{92371CB9-D905-4A7A-9842-D83919CE71D3}" type="presParOf" srcId="{B7660E6E-C9C2-4FE2-BFDE-9F673F1FBC2C}" destId="{2084E429-D94F-46EE-8E7A-36327FE8C0C7}" srcOrd="2" destOrd="0" presId="urn:microsoft.com/office/officeart/2005/8/layout/vList2"/>
    <dgm:cxn modelId="{FA932C43-67C4-44B9-8B01-887A2493521C}" type="presParOf" srcId="{B7660E6E-C9C2-4FE2-BFDE-9F673F1FBC2C}" destId="{7B5E91E3-BAC9-4A00-AD61-97667DAE7C56}" srcOrd="3" destOrd="0" presId="urn:microsoft.com/office/officeart/2005/8/layout/vList2"/>
    <dgm:cxn modelId="{DAF33FC5-9A8F-4941-90B2-755E926C18F2}" type="presParOf" srcId="{B7660E6E-C9C2-4FE2-BFDE-9F673F1FBC2C}" destId="{D50DC955-BDDB-4BA2-90A3-89F45B14E768}"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3F8B4D-3D02-42D2-A793-1D05F39D0A9C}">
      <dsp:nvSpPr>
        <dsp:cNvPr id="0" name=""/>
        <dsp:cNvSpPr/>
      </dsp:nvSpPr>
      <dsp:spPr>
        <a:xfrm>
          <a:off x="0" y="618218"/>
          <a:ext cx="6263640" cy="137475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State statute dissolves the existing vocational education board, assigns its functions to a new agency—the State Board of Education</a:t>
          </a:r>
        </a:p>
      </dsp:txBody>
      <dsp:txXfrm>
        <a:off x="67110" y="685328"/>
        <a:ext cx="6129420" cy="1240530"/>
      </dsp:txXfrm>
    </dsp:sp>
    <dsp:sp modelId="{2084E429-D94F-46EE-8E7A-36327FE8C0C7}">
      <dsp:nvSpPr>
        <dsp:cNvPr id="0" name=""/>
        <dsp:cNvSpPr/>
      </dsp:nvSpPr>
      <dsp:spPr>
        <a:xfrm>
          <a:off x="0" y="2064968"/>
          <a:ext cx="6263640" cy="137475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New board is designated Oklahoma’s official State Board for Vocational Education under the Smith-Hughes Act</a:t>
          </a:r>
        </a:p>
      </dsp:txBody>
      <dsp:txXfrm>
        <a:off x="67110" y="2132078"/>
        <a:ext cx="6129420" cy="1240530"/>
      </dsp:txXfrm>
    </dsp:sp>
    <dsp:sp modelId="{D50DC955-BDDB-4BA2-90A3-89F45B14E768}">
      <dsp:nvSpPr>
        <dsp:cNvPr id="0" name=""/>
        <dsp:cNvSpPr/>
      </dsp:nvSpPr>
      <dsp:spPr>
        <a:xfrm>
          <a:off x="0" y="3511719"/>
          <a:ext cx="6263640" cy="137475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Vocational education is assigned to its own division</a:t>
          </a:r>
        </a:p>
      </dsp:txBody>
      <dsp:txXfrm>
        <a:off x="67110" y="3578829"/>
        <a:ext cx="6129420" cy="124053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E240C3-4A34-4640-B6F6-00E8B474472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5B259A8-74EB-440B-8DD8-76C99666106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436472-7FC8-4193-82A0-C65DC4EA1699}" type="datetimeFigureOut">
              <a:rPr lang="en-US" smtClean="0"/>
              <a:t>8/30/2022</a:t>
            </a:fld>
            <a:endParaRPr lang="en-US"/>
          </a:p>
        </p:txBody>
      </p:sp>
      <p:sp>
        <p:nvSpPr>
          <p:cNvPr id="4" name="Footer Placeholder 3">
            <a:extLst>
              <a:ext uri="{FF2B5EF4-FFF2-40B4-BE49-F238E27FC236}">
                <a16:creationId xmlns:a16="http://schemas.microsoft.com/office/drawing/2014/main" id="{281532CF-3B20-4A6D-91BE-AC7470A4D00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95DEA9-B4BB-460F-B81F-34804A14C4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23F80E-613E-4926-9675-E763F36FAB37}" type="slidenum">
              <a:rPr lang="en-US" smtClean="0"/>
              <a:t>‹#›</a:t>
            </a:fld>
            <a:endParaRPr lang="en-US"/>
          </a:p>
        </p:txBody>
      </p:sp>
    </p:spTree>
    <p:extLst>
      <p:ext uri="{BB962C8B-B14F-4D97-AF65-F5344CB8AC3E}">
        <p14:creationId xmlns:p14="http://schemas.microsoft.com/office/powerpoint/2010/main" val="42565151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ADEAE-29EC-4E91-9296-92C363A11065}" type="datetimeFigureOut">
              <a:rPr lang="en-US" smtClean="0"/>
              <a:t>8/30/2022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C91FA0-C896-4FCA-989B-E6904BC3D140}" type="slidenum">
              <a:rPr lang="en-US" smtClean="0"/>
              <a:t>‹#›</a:t>
            </a:fld>
            <a:endParaRPr lang="en-US"/>
          </a:p>
        </p:txBody>
      </p:sp>
    </p:spTree>
    <p:extLst>
      <p:ext uri="{BB962C8B-B14F-4D97-AF65-F5344CB8AC3E}">
        <p14:creationId xmlns:p14="http://schemas.microsoft.com/office/powerpoint/2010/main" val="342758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okcareertech.org/about/cost-benefit-analysis-of-career-major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PRESENTER’S NOTES</a:t>
            </a:r>
          </a:p>
          <a:p>
            <a:endParaRPr lang="en-US" dirty="0"/>
          </a:p>
        </p:txBody>
      </p:sp>
      <p:sp>
        <p:nvSpPr>
          <p:cNvPr id="4" name="Slide Number Placeholder 3"/>
          <p:cNvSpPr>
            <a:spLocks noGrp="1"/>
          </p:cNvSpPr>
          <p:nvPr>
            <p:ph type="sldNum" sz="quarter" idx="5"/>
          </p:nvPr>
        </p:nvSpPr>
        <p:spPr/>
        <p:txBody>
          <a:bodyPr/>
          <a:lstStyle/>
          <a:p>
            <a:fld id="{BCC91FA0-C896-4FCA-989B-E6904BC3D140}" type="slidenum">
              <a:rPr lang="en-US" smtClean="0"/>
              <a:t>1</a:t>
            </a:fld>
            <a:endParaRPr lang="en-US"/>
          </a:p>
        </p:txBody>
      </p:sp>
    </p:spTree>
    <p:extLst>
      <p:ext uri="{BB962C8B-B14F-4D97-AF65-F5344CB8AC3E}">
        <p14:creationId xmlns:p14="http://schemas.microsoft.com/office/powerpoint/2010/main" val="1999660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PRESENTER’S NOTES</a:t>
            </a:r>
          </a:p>
          <a:p>
            <a:endParaRPr lang="en-US" sz="1100" dirty="0"/>
          </a:p>
          <a:p>
            <a:pPr defTabSz="915772">
              <a:defRPr/>
            </a:pPr>
            <a:r>
              <a:rPr lang="en-US" sz="1100" dirty="0"/>
              <a:t>“According to the Selective Service the largest numbers of rejections for military service were the result of poor nutrition. Home economics teachers not only taught good nutrition in their classes but also many volunteered to instruct Red Cross classes for interested adults.”—Carl Tyson, </a:t>
            </a:r>
            <a:r>
              <a:rPr lang="en-US" sz="1100" u="sng" dirty="0"/>
              <a:t>The History of Vocational and Technical Education in Oklahoma</a:t>
            </a:r>
            <a:r>
              <a:rPr lang="en-US" sz="1100" dirty="0"/>
              <a:t>, State Department of Vocational and Technical Education, circa 1975</a:t>
            </a:r>
          </a:p>
          <a:p>
            <a:pPr defTabSz="915772">
              <a:defRPr/>
            </a:pPr>
            <a:endParaRPr lang="en-US" sz="1100" dirty="0"/>
          </a:p>
          <a:p>
            <a:endParaRPr lang="en-US" sz="1100" dirty="0"/>
          </a:p>
        </p:txBody>
      </p:sp>
      <p:sp>
        <p:nvSpPr>
          <p:cNvPr id="4" name="Slide Number Placeholder 3"/>
          <p:cNvSpPr>
            <a:spLocks noGrp="1"/>
          </p:cNvSpPr>
          <p:nvPr>
            <p:ph type="sldNum" sz="quarter" idx="5"/>
          </p:nvPr>
        </p:nvSpPr>
        <p:spPr/>
        <p:txBody>
          <a:bodyPr/>
          <a:lstStyle/>
          <a:p>
            <a:fld id="{BCC91FA0-C896-4FCA-989B-E6904BC3D140}" type="slidenum">
              <a:rPr lang="en-US" smtClean="0"/>
              <a:t>10</a:t>
            </a:fld>
            <a:endParaRPr lang="en-US"/>
          </a:p>
        </p:txBody>
      </p:sp>
    </p:spTree>
    <p:extLst>
      <p:ext uri="{BB962C8B-B14F-4D97-AF65-F5344CB8AC3E}">
        <p14:creationId xmlns:p14="http://schemas.microsoft.com/office/powerpoint/2010/main" val="3961405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C91FA0-C896-4FCA-989B-E6904BC3D140}" type="slidenum">
              <a:rPr lang="en-US" smtClean="0"/>
              <a:t>11</a:t>
            </a:fld>
            <a:endParaRPr lang="en-US"/>
          </a:p>
        </p:txBody>
      </p:sp>
    </p:spTree>
    <p:extLst>
      <p:ext uri="{BB962C8B-B14F-4D97-AF65-F5344CB8AC3E}">
        <p14:creationId xmlns:p14="http://schemas.microsoft.com/office/powerpoint/2010/main" val="463011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C91FA0-C896-4FCA-989B-E6904BC3D140}" type="slidenum">
              <a:rPr lang="en-US" smtClean="0"/>
              <a:t>12</a:t>
            </a:fld>
            <a:endParaRPr lang="en-US"/>
          </a:p>
        </p:txBody>
      </p:sp>
    </p:spTree>
    <p:extLst>
      <p:ext uri="{BB962C8B-B14F-4D97-AF65-F5344CB8AC3E}">
        <p14:creationId xmlns:p14="http://schemas.microsoft.com/office/powerpoint/2010/main" val="1937095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PRESENTER’S</a:t>
            </a:r>
            <a:r>
              <a:rPr lang="en-US" baseline="0" dirty="0"/>
              <a:t> NOTES</a:t>
            </a:r>
          </a:p>
          <a:p>
            <a:endParaRPr lang="en-US" baseline="0" dirty="0"/>
          </a:p>
          <a:p>
            <a:pPr defTabSz="915772">
              <a:defRPr/>
            </a:pPr>
            <a:r>
              <a:rPr lang="en-US" dirty="0"/>
              <a:t>Congress had previously divided $12 million annually among agriculture, home economics, and trade and industries equally. From the larger appropriations approved by the new Act, vocational agriculture would receive $10 million per year, home economics and trade and industries $8 million each, and distributive education $2.5 million.</a:t>
            </a:r>
          </a:p>
          <a:p>
            <a:endParaRPr lang="en-US" dirty="0"/>
          </a:p>
          <a:p>
            <a:r>
              <a:rPr lang="en-US" dirty="0"/>
              <a:t>Distributive Education Clubs of America (DECA) is formed at a convention of state organizations held in Memphis. Oklahoma becomes a charter member.</a:t>
            </a:r>
          </a:p>
          <a:p>
            <a:endParaRPr lang="en-US" dirty="0"/>
          </a:p>
        </p:txBody>
      </p:sp>
      <p:sp>
        <p:nvSpPr>
          <p:cNvPr id="4" name="Slide Number Placeholder 3"/>
          <p:cNvSpPr>
            <a:spLocks noGrp="1"/>
          </p:cNvSpPr>
          <p:nvPr>
            <p:ph type="sldNum" sz="quarter" idx="5"/>
          </p:nvPr>
        </p:nvSpPr>
        <p:spPr/>
        <p:txBody>
          <a:bodyPr/>
          <a:lstStyle/>
          <a:p>
            <a:fld id="{BCC91FA0-C896-4FCA-989B-E6904BC3D140}" type="slidenum">
              <a:rPr lang="en-US" smtClean="0"/>
              <a:t>13</a:t>
            </a:fld>
            <a:endParaRPr lang="en-US"/>
          </a:p>
        </p:txBody>
      </p:sp>
    </p:spTree>
    <p:extLst>
      <p:ext uri="{BB962C8B-B14F-4D97-AF65-F5344CB8AC3E}">
        <p14:creationId xmlns:p14="http://schemas.microsoft.com/office/powerpoint/2010/main" val="2598277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PRESENTER’S NOTES</a:t>
            </a:r>
          </a:p>
          <a:p>
            <a:endParaRPr lang="en-US" sz="1100" dirty="0"/>
          </a:p>
          <a:p>
            <a:r>
              <a:rPr lang="en-US" sz="1100" dirty="0"/>
              <a:t>What else was happening at this time?</a:t>
            </a:r>
          </a:p>
          <a:p>
            <a:pPr marL="171707" indent="-171707">
              <a:buFont typeface="Arial" panose="020B0604020202020204" pitchFamily="34" charset="0"/>
              <a:buChar char="•"/>
            </a:pPr>
            <a:r>
              <a:rPr lang="en-US" sz="1100" dirty="0"/>
              <a:t>Segregation ruled illegal in Brown v. Board of Education of Topeka (1954)</a:t>
            </a:r>
          </a:p>
          <a:p>
            <a:pPr marL="171707" indent="-171707">
              <a:buFont typeface="Arial" panose="020B0604020202020204" pitchFamily="34" charset="0"/>
              <a:buChar char="•"/>
            </a:pPr>
            <a:r>
              <a:rPr lang="en-US" sz="1100" dirty="0"/>
              <a:t>Federal-Aid Highway Act paves the way for the interstate highway system (1956)</a:t>
            </a:r>
          </a:p>
          <a:p>
            <a:pPr marL="171707" indent="-171707">
              <a:buFont typeface="Arial" panose="020B0604020202020204" pitchFamily="34" charset="0"/>
              <a:buChar char="•"/>
            </a:pPr>
            <a:r>
              <a:rPr lang="en-US" sz="1100" dirty="0"/>
              <a:t>Soviet Union launches the Sputnik satellite (1957)</a:t>
            </a:r>
          </a:p>
          <a:p>
            <a:pPr marL="171707" indent="-171707">
              <a:buFont typeface="Arial" panose="020B0604020202020204" pitchFamily="34" charset="0"/>
              <a:buChar char="•"/>
            </a:pPr>
            <a:r>
              <a:rPr lang="en-US" sz="1100" dirty="0"/>
              <a:t>Cuban missile crisis; John Glenn becomes first U.S. astronaut to orbit Earth (1962)</a:t>
            </a:r>
          </a:p>
          <a:p>
            <a:pPr marL="171707" indent="-171707">
              <a:buFont typeface="Arial" panose="020B0604020202020204" pitchFamily="34" charset="0"/>
              <a:buChar char="•"/>
            </a:pPr>
            <a:r>
              <a:rPr lang="en-US" sz="1100" dirty="0"/>
              <a:t>President John F. Kennedy assassinated; Dr. Martin Luther King, Jr., gives “I Have A Dream” speech (1963)</a:t>
            </a:r>
          </a:p>
          <a:p>
            <a:endParaRPr lang="en-US" sz="1100" dirty="0"/>
          </a:p>
          <a:p>
            <a:r>
              <a:rPr lang="en-US" sz="1100" dirty="0"/>
              <a:t>“In what is commonly referred to as the Brown decision, the United States Supreme Court unanimously holds that legally imposed segregation of the public schools violates Constitutional guarantees under the Fourteenth Amendment. Although other states resist, all stubbornly, Oklahoma begins dismantling its separate-but-equal school system immediately. The beginning comes quickly for Oklahomans, but the end will come slowly for everyone.”—Danney Goble, </a:t>
            </a:r>
            <a:r>
              <a:rPr lang="en-US" sz="1100" u="sng" dirty="0"/>
              <a:t>Learning to Earn</a:t>
            </a:r>
          </a:p>
          <a:p>
            <a:endParaRPr lang="en-US" sz="1100" dirty="0"/>
          </a:p>
          <a:p>
            <a:r>
              <a:rPr lang="en-US" sz="1100" dirty="0"/>
              <a:t>Initially assigned to trades and industries, practical nursing education later broke off to become an independent division.</a:t>
            </a:r>
          </a:p>
          <a:p>
            <a:endParaRPr lang="en-US" sz="1100" dirty="0"/>
          </a:p>
          <a:p>
            <a:r>
              <a:rPr lang="en-US" sz="1100" dirty="0"/>
              <a:t>“The Second World War had put change in motion, and the momentum carried over into the fifties and beyond. Few then could have sensed it—only the perspective of time made it evident—but the 1950s may have been the hinge upon which the state’s entire history turned.”—Danney Goble, </a:t>
            </a:r>
            <a:r>
              <a:rPr lang="en-US" sz="1100" u="sng" dirty="0"/>
              <a:t>Learning to Earn</a:t>
            </a:r>
          </a:p>
        </p:txBody>
      </p:sp>
      <p:sp>
        <p:nvSpPr>
          <p:cNvPr id="4" name="Slide Number Placeholder 3"/>
          <p:cNvSpPr>
            <a:spLocks noGrp="1"/>
          </p:cNvSpPr>
          <p:nvPr>
            <p:ph type="sldNum" sz="quarter" idx="5"/>
          </p:nvPr>
        </p:nvSpPr>
        <p:spPr/>
        <p:txBody>
          <a:bodyPr/>
          <a:lstStyle/>
          <a:p>
            <a:fld id="{BCC91FA0-C896-4FCA-989B-E6904BC3D140}" type="slidenum">
              <a:rPr lang="en-US" smtClean="0"/>
              <a:t>14</a:t>
            </a:fld>
            <a:endParaRPr lang="en-US"/>
          </a:p>
        </p:txBody>
      </p:sp>
    </p:spTree>
    <p:extLst>
      <p:ext uri="{BB962C8B-B14F-4D97-AF65-F5344CB8AC3E}">
        <p14:creationId xmlns:p14="http://schemas.microsoft.com/office/powerpoint/2010/main" val="3964451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PRESENTER’S NOTES</a:t>
            </a:r>
          </a:p>
          <a:p>
            <a:endParaRPr lang="en-US" dirty="0"/>
          </a:p>
          <a:p>
            <a:r>
              <a:rPr lang="en-US" dirty="0"/>
              <a:t>“After two years of study and deliberation, a panel of experts charged by the United States Department of Health, Education, and Welfare to evaluate the state of vocational education in America issues a blistering report: </a:t>
            </a:r>
            <a:r>
              <a:rPr lang="en-US" i="1" dirty="0"/>
              <a:t>Education for a Changing World of Work. </a:t>
            </a:r>
            <a:r>
              <a:rPr lang="en-US" dirty="0"/>
              <a:t>It is extremely critical of traditional programming, in particular its focus upon occupational divisions, especially when so many of the occupations seem hopelessly outdated. Instead, it recommends that vocational education target not professions but people, especially those heretofore systematically slighted, if not ignored altogether.”—Danney Goble, </a:t>
            </a:r>
            <a:r>
              <a:rPr lang="en-US" u="sng" dirty="0"/>
              <a:t>Learning to Earn</a:t>
            </a:r>
          </a:p>
          <a:p>
            <a:endParaRPr lang="en-US" dirty="0"/>
          </a:p>
          <a:p>
            <a:r>
              <a:rPr lang="en-US" dirty="0"/>
              <a:t>“The idea of vocational education programs designed to serve an area of a State rather than a single community found expression…in the National Defense Education Act [of 1958]. The purpose then was to train highly skilled technicians for fields necessary for the national defense; but the Vocational Education Act of 1963 specifies area schools with a larger purpose—to provide vocational education in the broad sense in which the act defines it. What the new act does is to provide funds for the </a:t>
            </a:r>
            <a:r>
              <a:rPr lang="en-US" i="1" dirty="0"/>
              <a:t>construction</a:t>
            </a:r>
            <a:r>
              <a:rPr lang="en-US" dirty="0"/>
              <a:t> of area schools—something that NDEA did not do.”—</a:t>
            </a:r>
            <a:r>
              <a:rPr lang="en-US" u="sng" dirty="0"/>
              <a:t>The Vocational Education Act of 1963</a:t>
            </a:r>
            <a:r>
              <a:rPr lang="en-US" dirty="0"/>
              <a:t> (Report Number OE-80034), U.S. Department of Health, Education, and Welfare, 1965</a:t>
            </a:r>
          </a:p>
        </p:txBody>
      </p:sp>
      <p:sp>
        <p:nvSpPr>
          <p:cNvPr id="4" name="Slide Number Placeholder 3"/>
          <p:cNvSpPr>
            <a:spLocks noGrp="1"/>
          </p:cNvSpPr>
          <p:nvPr>
            <p:ph type="sldNum" sz="quarter" idx="5"/>
          </p:nvPr>
        </p:nvSpPr>
        <p:spPr/>
        <p:txBody>
          <a:bodyPr/>
          <a:lstStyle/>
          <a:p>
            <a:fld id="{BCC91FA0-C896-4FCA-989B-E6904BC3D140}" type="slidenum">
              <a:rPr lang="en-US" smtClean="0"/>
              <a:t>15</a:t>
            </a:fld>
            <a:endParaRPr lang="en-US"/>
          </a:p>
        </p:txBody>
      </p:sp>
    </p:spTree>
    <p:extLst>
      <p:ext uri="{BB962C8B-B14F-4D97-AF65-F5344CB8AC3E}">
        <p14:creationId xmlns:p14="http://schemas.microsoft.com/office/powerpoint/2010/main" val="3381519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C91FA0-C896-4FCA-989B-E6904BC3D140}" type="slidenum">
              <a:rPr lang="en-US" smtClean="0"/>
              <a:t>16</a:t>
            </a:fld>
            <a:endParaRPr lang="en-US"/>
          </a:p>
        </p:txBody>
      </p:sp>
    </p:spTree>
    <p:extLst>
      <p:ext uri="{BB962C8B-B14F-4D97-AF65-F5344CB8AC3E}">
        <p14:creationId xmlns:p14="http://schemas.microsoft.com/office/powerpoint/2010/main" val="127981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PRESENTER’S NOTES</a:t>
            </a:r>
          </a:p>
          <a:p>
            <a:endParaRPr lang="en-US" dirty="0"/>
          </a:p>
          <a:p>
            <a:r>
              <a:rPr lang="en-US" dirty="0"/>
              <a:t>J.B. Perky had the vision that vocational education was something that Oklahoma could become the best at; Francis Tuttle was a long-time friend of Perky and would design a state system so innovative that it would require an amendment to the state constitution.</a:t>
            </a:r>
          </a:p>
          <a:p>
            <a:endParaRPr lang="en-US" dirty="0"/>
          </a:p>
        </p:txBody>
      </p:sp>
      <p:sp>
        <p:nvSpPr>
          <p:cNvPr id="4" name="Slide Number Placeholder 3"/>
          <p:cNvSpPr>
            <a:spLocks noGrp="1"/>
          </p:cNvSpPr>
          <p:nvPr>
            <p:ph type="sldNum" sz="quarter" idx="5"/>
          </p:nvPr>
        </p:nvSpPr>
        <p:spPr/>
        <p:txBody>
          <a:bodyPr/>
          <a:lstStyle/>
          <a:p>
            <a:fld id="{BCC91FA0-C896-4FCA-989B-E6904BC3D140}" type="slidenum">
              <a:rPr lang="en-US" smtClean="0"/>
              <a:t>17</a:t>
            </a:fld>
            <a:endParaRPr lang="en-US"/>
          </a:p>
        </p:txBody>
      </p:sp>
    </p:spTree>
    <p:extLst>
      <p:ext uri="{BB962C8B-B14F-4D97-AF65-F5344CB8AC3E}">
        <p14:creationId xmlns:p14="http://schemas.microsoft.com/office/powerpoint/2010/main" val="91781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PRESENTER’S NOTES</a:t>
            </a:r>
          </a:p>
          <a:p>
            <a:endParaRPr lang="en-US" dirty="0"/>
          </a:p>
          <a:p>
            <a:r>
              <a:rPr lang="en-US" dirty="0"/>
              <a:t>“In November [1966], Dewey Bartlett is elected governor. Between his election and his inauguration in January 1967, Bartlett commits himself to becoming Oklahoma’s “job-</a:t>
            </a:r>
            <a:r>
              <a:rPr lang="en-US" dirty="0" err="1"/>
              <a:t>gettingest</a:t>
            </a:r>
            <a:r>
              <a:rPr lang="en-US" dirty="0"/>
              <a:t>” governor ever and resolves to make the state’s vocational education system a major force in his crusade for economic expansion.”—Danney Goble, </a:t>
            </a:r>
            <a:r>
              <a:rPr lang="en-US" u="sng" dirty="0"/>
              <a:t>Learning to Earn</a:t>
            </a:r>
          </a:p>
          <a:p>
            <a:endParaRPr lang="en-US" u="sng" dirty="0"/>
          </a:p>
          <a:p>
            <a:r>
              <a:rPr lang="en-US" dirty="0"/>
              <a:t>Before the passage of SQ 434 in 1966, five area vocational-technical schools were formed that were a part of their public school districts: Tulsa Tech, Foster Estes (which would eventually become Metro Tech), Red River in Duncan, Southern Oklahoma  in Ardmore and O.T. Autry in Enid. While it is recognized that Tulsa was the first entity to form an area school district, all five of these schools “stuck their necks out” to test the new concept of the “area vo-tech school.”</a:t>
            </a:r>
          </a:p>
          <a:p>
            <a:endParaRPr lang="en-US" u="sng" dirty="0"/>
          </a:p>
          <a:p>
            <a:r>
              <a:rPr lang="en-US" dirty="0"/>
              <a:t>District voters approved Tri-County Tech in Bartlesville as the state’s first area vocational-technical school in 1967.</a:t>
            </a:r>
          </a:p>
        </p:txBody>
      </p:sp>
      <p:sp>
        <p:nvSpPr>
          <p:cNvPr id="4" name="Slide Number Placeholder 3"/>
          <p:cNvSpPr>
            <a:spLocks noGrp="1"/>
          </p:cNvSpPr>
          <p:nvPr>
            <p:ph type="sldNum" sz="quarter" idx="5"/>
          </p:nvPr>
        </p:nvSpPr>
        <p:spPr/>
        <p:txBody>
          <a:bodyPr/>
          <a:lstStyle/>
          <a:p>
            <a:fld id="{BCC91FA0-C896-4FCA-989B-E6904BC3D140}" type="slidenum">
              <a:rPr lang="en-US" smtClean="0"/>
              <a:t>18</a:t>
            </a:fld>
            <a:endParaRPr lang="en-US"/>
          </a:p>
        </p:txBody>
      </p:sp>
    </p:spTree>
    <p:extLst>
      <p:ext uri="{BB962C8B-B14F-4D97-AF65-F5344CB8AC3E}">
        <p14:creationId xmlns:p14="http://schemas.microsoft.com/office/powerpoint/2010/main" val="4072395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PRESENTER’S NOTES</a:t>
            </a:r>
          </a:p>
          <a:p>
            <a:endParaRPr lang="en-US" dirty="0"/>
          </a:p>
          <a:p>
            <a:r>
              <a:rPr lang="en-US" dirty="0"/>
              <a:t>Francis Tuttle replaced J.B. Perky as State Director.</a:t>
            </a:r>
          </a:p>
          <a:p>
            <a:endParaRPr lang="en-US" dirty="0"/>
          </a:p>
          <a:p>
            <a:r>
              <a:rPr lang="en-US" dirty="0"/>
              <a:t>Francis Tuttle’s first act upon taking over—and five years before any federal law required it—was to set a single salary scale and apply it to every position across every division.</a:t>
            </a:r>
          </a:p>
          <a:p>
            <a:endParaRPr lang="en-US" dirty="0"/>
          </a:p>
        </p:txBody>
      </p:sp>
      <p:sp>
        <p:nvSpPr>
          <p:cNvPr id="4" name="Slide Number Placeholder 3"/>
          <p:cNvSpPr>
            <a:spLocks noGrp="1"/>
          </p:cNvSpPr>
          <p:nvPr>
            <p:ph type="sldNum" sz="quarter" idx="5"/>
          </p:nvPr>
        </p:nvSpPr>
        <p:spPr/>
        <p:txBody>
          <a:bodyPr/>
          <a:lstStyle/>
          <a:p>
            <a:fld id="{BCC91FA0-C896-4FCA-989B-E6904BC3D140}" type="slidenum">
              <a:rPr lang="en-US" smtClean="0"/>
              <a:t>19</a:t>
            </a:fld>
            <a:endParaRPr lang="en-US"/>
          </a:p>
        </p:txBody>
      </p:sp>
    </p:spTree>
    <p:extLst>
      <p:ext uri="{BB962C8B-B14F-4D97-AF65-F5344CB8AC3E}">
        <p14:creationId xmlns:p14="http://schemas.microsoft.com/office/powerpoint/2010/main" val="3755927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PRESENTER’S NOTES</a:t>
            </a:r>
          </a:p>
          <a:p>
            <a:endParaRPr lang="en-US" sz="900" dirty="0"/>
          </a:p>
          <a:p>
            <a:r>
              <a:rPr lang="en-US" sz="900" dirty="0"/>
              <a:t>The purpose of vocational education as defined in the Smith-Hughes Act centered on promoting vocational education in general and agriculture and the trades and industries specifically. The Smith-Hughes Act also provided for the preparation of teachers of vocational subjects, appropriated money, and regulated its expenditures.</a:t>
            </a:r>
          </a:p>
          <a:p>
            <a:endParaRPr lang="en-US" sz="900" dirty="0"/>
          </a:p>
          <a:p>
            <a:r>
              <a:rPr lang="en-US" sz="900" dirty="0"/>
              <a:t>The earliest federal definition from the Smith-Hughes Act of 1917 defined vocational education as the “preparation for employment in positions requiring less than a baccalaureate degree.”</a:t>
            </a:r>
          </a:p>
          <a:p>
            <a:pPr defTabSz="915772">
              <a:defRPr/>
            </a:pPr>
            <a:endParaRPr lang="en-US" sz="900" dirty="0"/>
          </a:p>
          <a:p>
            <a:pPr defTabSz="915772">
              <a:defRPr/>
            </a:pPr>
            <a:r>
              <a:rPr lang="en-US" sz="900" dirty="0"/>
              <a:t>“Although the compliance with the Vocational Act of 1917 by the state legislature is frequently called the beginning of vocational education in Oklahoma, there had been determined efforts before that time to initiate a state-wide program. Indeed, Section 7, Article 13 of the Constitution of the state of Oklahoma demanded that ‘the legislature shall provide for the teaching of the elements of Agriculture, Horticulture, Stock Feeding and Domestic Science in the Common Schools of the State.’ In compliance with this provision the legislature provided that after July 1,1909, all teachers wishing to receive certificates in the state should pass an examination qualifying them to instruct ‘the elements of Agriculture and allied branches mentioned’ in the Constitution. Also, the various normal schools and other institutions of higher learning in the state were urged to offer training in the needed areas.”—Carl Tyson, </a:t>
            </a:r>
            <a:r>
              <a:rPr lang="en-US" sz="900" u="sng" dirty="0"/>
              <a:t>The History of Vocational and Technical Education in Oklahoma</a:t>
            </a:r>
            <a:r>
              <a:rPr lang="en-US" sz="900" dirty="0"/>
              <a:t>, State Department of Vocational and Technical Education, circa 1975</a:t>
            </a:r>
          </a:p>
        </p:txBody>
      </p:sp>
      <p:sp>
        <p:nvSpPr>
          <p:cNvPr id="4" name="Slide Number Placeholder 3"/>
          <p:cNvSpPr>
            <a:spLocks noGrp="1"/>
          </p:cNvSpPr>
          <p:nvPr>
            <p:ph type="sldNum" sz="quarter" idx="5"/>
          </p:nvPr>
        </p:nvSpPr>
        <p:spPr/>
        <p:txBody>
          <a:bodyPr/>
          <a:lstStyle/>
          <a:p>
            <a:fld id="{BCC91FA0-C896-4FCA-989B-E6904BC3D140}" type="slidenum">
              <a:rPr lang="en-US" smtClean="0"/>
              <a:t>2</a:t>
            </a:fld>
            <a:endParaRPr lang="en-US"/>
          </a:p>
        </p:txBody>
      </p:sp>
    </p:spTree>
    <p:extLst>
      <p:ext uri="{BB962C8B-B14F-4D97-AF65-F5344CB8AC3E}">
        <p14:creationId xmlns:p14="http://schemas.microsoft.com/office/powerpoint/2010/main" val="3626624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PRESENTER’S NOTES</a:t>
            </a:r>
          </a:p>
          <a:p>
            <a:endParaRPr lang="en-US" sz="1000" dirty="0"/>
          </a:p>
          <a:p>
            <a:r>
              <a:rPr lang="en-US" sz="1000" dirty="0"/>
              <a:t>Both Georgia and North Carolina also had solid reputations for their state programs, but South Carolina stood out from the rest. Vocational education in South Carolina meant industrial development for South Carolina. That was its principal purpose.</a:t>
            </a:r>
          </a:p>
          <a:p>
            <a:endParaRPr lang="en-US" sz="1000" dirty="0"/>
          </a:p>
          <a:p>
            <a:r>
              <a:rPr lang="en-US" sz="1000" dirty="0"/>
              <a:t>Oklahoma offered the nation’s first quick-start occupational training programs for new and expanding businesses; was the first state to maintain a division dedicated to short-term adult education; was first to establish a division promoting business productivity; and was first to dedicate an entire division to developing human resources. In addition, while South Carolina’s area schools were purely postsecondary, those in Oklahoma were intended for both adults and secondary students.</a:t>
            </a:r>
          </a:p>
          <a:p>
            <a:endParaRPr lang="en-US" sz="1000" dirty="0"/>
          </a:p>
          <a:p>
            <a:endParaRPr lang="en-US" dirty="0"/>
          </a:p>
        </p:txBody>
      </p:sp>
      <p:sp>
        <p:nvSpPr>
          <p:cNvPr id="4" name="Slide Number Placeholder 3"/>
          <p:cNvSpPr>
            <a:spLocks noGrp="1"/>
          </p:cNvSpPr>
          <p:nvPr>
            <p:ph type="sldNum" sz="quarter" idx="5"/>
          </p:nvPr>
        </p:nvSpPr>
        <p:spPr/>
        <p:txBody>
          <a:bodyPr/>
          <a:lstStyle/>
          <a:p>
            <a:fld id="{BCC91FA0-C896-4FCA-989B-E6904BC3D140}" type="slidenum">
              <a:rPr lang="en-US" smtClean="0"/>
              <a:t>20</a:t>
            </a:fld>
            <a:endParaRPr lang="en-US"/>
          </a:p>
        </p:txBody>
      </p:sp>
    </p:spTree>
    <p:extLst>
      <p:ext uri="{BB962C8B-B14F-4D97-AF65-F5344CB8AC3E}">
        <p14:creationId xmlns:p14="http://schemas.microsoft.com/office/powerpoint/2010/main" val="2855862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u="none" strike="noStrike" baseline="0" dirty="0"/>
              <a:t>PRESENTER’S NOTES</a:t>
            </a:r>
          </a:p>
          <a:p>
            <a:pPr algn="l"/>
            <a:endParaRPr lang="en-US" dirty="0"/>
          </a:p>
          <a:p>
            <a:pPr algn="l"/>
            <a:r>
              <a:rPr lang="en-US" sz="1150" b="0" u="none" strike="noStrike" baseline="0" dirty="0"/>
              <a:t>“Not even ten years after...the CIMC opened its doors, Oklahoma already had established its primacy as a national resource for curriculum and instructional materials. That meant a lot — and a lot more than just prestige. It made Oklahoma a major player in a billion-dollar-a-year business and a major influence where occupational training was presented anywhere by anybody.”</a:t>
            </a:r>
          </a:p>
          <a:p>
            <a:pPr algn="l"/>
            <a:r>
              <a:rPr lang="en-US" sz="1150" b="0" u="none" strike="noStrike" baseline="0" dirty="0"/>
              <a:t>--Danney Goble, </a:t>
            </a:r>
            <a:r>
              <a:rPr lang="en-US" sz="1150" b="0" i="1" u="none" strike="noStrike" baseline="0" dirty="0"/>
              <a:t>Learning to Earn: A History of Career and Technology Education in Oklahoma</a:t>
            </a:r>
            <a:endParaRPr lang="en-US" sz="1150" b="0" u="none" strike="noStrike" baseline="0" dirty="0"/>
          </a:p>
          <a:p>
            <a:pPr algn="l"/>
            <a:endParaRPr lang="en-US" sz="1150" i="1" dirty="0"/>
          </a:p>
          <a:p>
            <a:r>
              <a:rPr lang="en-US" sz="1150" b="0" i="0" u="none" strike="noStrike" baseline="0" dirty="0"/>
              <a:t>“It is very evident to the members of the Third-Party Evaluation team that the main thrust of implementation of career education instructional materials in Oklahoma has </a:t>
            </a:r>
            <a:r>
              <a:rPr lang="en-US" sz="1150" dirty="0"/>
              <a:t>b</a:t>
            </a:r>
            <a:r>
              <a:rPr lang="en-US" sz="1150" b="0" i="0" u="none" strike="noStrike" baseline="0" dirty="0"/>
              <a:t>een due to the efforts of the staff of the State Department of Vocational and Technical Education Curriculum and Instructional Materials Center. The most commendable aspect of the total project has been the involvement of classroom teachers, teacher educators, administrators, and state department personnel in assessing needs, development of instructional materials, field testing of career education materials, and in evaluation.”</a:t>
            </a:r>
          </a:p>
          <a:p>
            <a:r>
              <a:rPr lang="en-US" sz="1150" b="0" i="0" u="none" strike="noStrike" baseline="0" dirty="0"/>
              <a:t>--The Oklahoma State Department of Vocational and Technical Education Curriculum Laboratory Grant, Research Project in Vocational Education, Final Report</a:t>
            </a:r>
            <a:r>
              <a:rPr lang="en-US" sz="1150" dirty="0"/>
              <a:t>, 1975</a:t>
            </a:r>
            <a:endParaRPr lang="en-US" sz="1150" i="1" dirty="0"/>
          </a:p>
        </p:txBody>
      </p:sp>
      <p:sp>
        <p:nvSpPr>
          <p:cNvPr id="4" name="Slide Number Placeholder 3"/>
          <p:cNvSpPr>
            <a:spLocks noGrp="1"/>
          </p:cNvSpPr>
          <p:nvPr>
            <p:ph type="sldNum" sz="quarter" idx="5"/>
          </p:nvPr>
        </p:nvSpPr>
        <p:spPr/>
        <p:txBody>
          <a:bodyPr/>
          <a:lstStyle/>
          <a:p>
            <a:fld id="{BCC91FA0-C896-4FCA-989B-E6904BC3D140}" type="slidenum">
              <a:rPr lang="en-US" smtClean="0"/>
              <a:t>21</a:t>
            </a:fld>
            <a:endParaRPr lang="en-US"/>
          </a:p>
        </p:txBody>
      </p:sp>
    </p:spTree>
    <p:extLst>
      <p:ext uri="{BB962C8B-B14F-4D97-AF65-F5344CB8AC3E}">
        <p14:creationId xmlns:p14="http://schemas.microsoft.com/office/powerpoint/2010/main" val="32997960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PRESENTER’S NOTES</a:t>
            </a:r>
          </a:p>
          <a:p>
            <a:endParaRPr lang="en-US" dirty="0"/>
          </a:p>
          <a:p>
            <a:r>
              <a:rPr lang="en-US" dirty="0"/>
              <a:t>“Tensions surface [1973] between the State Department of Vocational-Technical Education and the State Regents for Higher Education. At issue is control over the vocational programs that are offered through the state colleges and universities. The parties agree to compromise their differences beginning this year by entering into formal contracts whereby the SDVTE [State Department of Vocational and Technical Education] agrees to hand over to the regents the federal funds that it receives to support vocational education that is offered at the postsecondary level. Such compromises will only delay final resolution, until the two parties can take their differences to the state supreme court. The court will decide the issue in favor of the SDVTE.”—Danney Goble, </a:t>
            </a:r>
            <a:r>
              <a:rPr lang="en-US" u="sng" dirty="0"/>
              <a:t>Learning to Earn</a:t>
            </a:r>
          </a:p>
          <a:p>
            <a:endParaRPr lang="en-US" dirty="0"/>
          </a:p>
        </p:txBody>
      </p:sp>
      <p:sp>
        <p:nvSpPr>
          <p:cNvPr id="4" name="Slide Number Placeholder 3"/>
          <p:cNvSpPr>
            <a:spLocks noGrp="1"/>
          </p:cNvSpPr>
          <p:nvPr>
            <p:ph type="sldNum" sz="quarter" idx="5"/>
          </p:nvPr>
        </p:nvSpPr>
        <p:spPr/>
        <p:txBody>
          <a:bodyPr/>
          <a:lstStyle/>
          <a:p>
            <a:fld id="{BCC91FA0-C896-4FCA-989B-E6904BC3D140}" type="slidenum">
              <a:rPr lang="en-US" smtClean="0"/>
              <a:t>22</a:t>
            </a:fld>
            <a:endParaRPr lang="en-US"/>
          </a:p>
        </p:txBody>
      </p:sp>
    </p:spTree>
    <p:extLst>
      <p:ext uri="{BB962C8B-B14F-4D97-AF65-F5344CB8AC3E}">
        <p14:creationId xmlns:p14="http://schemas.microsoft.com/office/powerpoint/2010/main" val="3260392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PRESENTER’S NOTES</a:t>
            </a:r>
          </a:p>
          <a:p>
            <a:endParaRPr lang="en-US" dirty="0"/>
          </a:p>
          <a:p>
            <a:r>
              <a:rPr lang="en-US" dirty="0"/>
              <a:t>In 1974, the Oklahoma Health Occupations Student Organization is formed. Health Occupations Students of America—or HOSA—was officially organized in 1976 with Oklahoma as a charter state.</a:t>
            </a:r>
          </a:p>
          <a:p>
            <a:endParaRPr lang="en-US" dirty="0"/>
          </a:p>
          <a:p>
            <a:r>
              <a:rPr lang="en-US" dirty="0"/>
              <a:t>In 1978, the American Industrial Arts Student Association was established with Oklahoma as one of the first state associations. It later became Technology Student Association, or TSA.</a:t>
            </a:r>
          </a:p>
          <a:p>
            <a:endParaRPr lang="en-US" dirty="0"/>
          </a:p>
        </p:txBody>
      </p:sp>
      <p:sp>
        <p:nvSpPr>
          <p:cNvPr id="4" name="Slide Number Placeholder 3"/>
          <p:cNvSpPr>
            <a:spLocks noGrp="1"/>
          </p:cNvSpPr>
          <p:nvPr>
            <p:ph type="sldNum" sz="quarter" idx="5"/>
          </p:nvPr>
        </p:nvSpPr>
        <p:spPr/>
        <p:txBody>
          <a:bodyPr/>
          <a:lstStyle/>
          <a:p>
            <a:fld id="{BCC91FA0-C896-4FCA-989B-E6904BC3D140}" type="slidenum">
              <a:rPr lang="en-US" smtClean="0"/>
              <a:t>23</a:t>
            </a:fld>
            <a:endParaRPr lang="en-US"/>
          </a:p>
        </p:txBody>
      </p:sp>
    </p:spTree>
    <p:extLst>
      <p:ext uri="{BB962C8B-B14F-4D97-AF65-F5344CB8AC3E}">
        <p14:creationId xmlns:p14="http://schemas.microsoft.com/office/powerpoint/2010/main" val="25545995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C91FA0-C896-4FCA-989B-E6904BC3D140}" type="slidenum">
              <a:rPr lang="en-US" smtClean="0"/>
              <a:t>24</a:t>
            </a:fld>
            <a:endParaRPr lang="en-US"/>
          </a:p>
        </p:txBody>
      </p:sp>
    </p:spTree>
    <p:extLst>
      <p:ext uri="{BB962C8B-B14F-4D97-AF65-F5344CB8AC3E}">
        <p14:creationId xmlns:p14="http://schemas.microsoft.com/office/powerpoint/2010/main" val="37998220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PRESENTER’S NOTES</a:t>
            </a:r>
          </a:p>
          <a:p>
            <a:endParaRPr lang="en-US" dirty="0"/>
          </a:p>
          <a:p>
            <a:r>
              <a:rPr lang="en-US" dirty="0"/>
              <a:t>“As a measure of the value that Oklahoma employers attach to SDVTE [State Department of Vocational and Technical Education] training, an estimated two-thirds of the state’s largest and most competitive firms have made vo-tech certification a minimum requirement for hiring.”—Danney Goble, </a:t>
            </a:r>
            <a:r>
              <a:rPr lang="en-US" u="sng" dirty="0"/>
              <a:t>Learning to Earn</a:t>
            </a:r>
          </a:p>
          <a:p>
            <a:endParaRPr lang="en-US" dirty="0"/>
          </a:p>
          <a:p>
            <a:r>
              <a:rPr lang="en-US" dirty="0"/>
              <a:t>The 1990 Act placed a great deal of emphasis on the integration of vocational and academic instruction. Congress believed that for vocational education to remain relevant and to be able to prepare students for the increasingly technological and complex jobs of the future, it would have to teach broader skills and incorporate basic academic concepts into its curriculum.</a:t>
            </a:r>
          </a:p>
          <a:p>
            <a:endParaRPr lang="en-US" dirty="0"/>
          </a:p>
          <a:p>
            <a:r>
              <a:rPr lang="en-US" dirty="0"/>
              <a:t>The 1990 Act further strengthened the provisions related to the provision of educational services to disadvantaged, disabled and other special population students.</a:t>
            </a:r>
          </a:p>
          <a:p>
            <a:endParaRPr lang="en-US" dirty="0"/>
          </a:p>
          <a:p>
            <a:r>
              <a:rPr lang="en-US" dirty="0"/>
              <a:t>Both Tech Prep and the integration of academic and vocational instruction were intended to position the Perkins Act as a tool for educational reform by linking vocational education more closely with academics and with instruction at the postsecondary level.</a:t>
            </a:r>
          </a:p>
        </p:txBody>
      </p:sp>
      <p:sp>
        <p:nvSpPr>
          <p:cNvPr id="4" name="Slide Number Placeholder 3"/>
          <p:cNvSpPr>
            <a:spLocks noGrp="1"/>
          </p:cNvSpPr>
          <p:nvPr>
            <p:ph type="sldNum" sz="quarter" idx="5"/>
          </p:nvPr>
        </p:nvSpPr>
        <p:spPr/>
        <p:txBody>
          <a:bodyPr/>
          <a:lstStyle/>
          <a:p>
            <a:fld id="{BCC91FA0-C896-4FCA-989B-E6904BC3D140}" type="slidenum">
              <a:rPr lang="en-US" smtClean="0"/>
              <a:t>25</a:t>
            </a:fld>
            <a:endParaRPr lang="en-US"/>
          </a:p>
        </p:txBody>
      </p:sp>
    </p:spTree>
    <p:extLst>
      <p:ext uri="{BB962C8B-B14F-4D97-AF65-F5344CB8AC3E}">
        <p14:creationId xmlns:p14="http://schemas.microsoft.com/office/powerpoint/2010/main" val="1120311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C91FA0-C896-4FCA-989B-E6904BC3D140}" type="slidenum">
              <a:rPr lang="en-US" smtClean="0"/>
              <a:t>26</a:t>
            </a:fld>
            <a:endParaRPr lang="en-US"/>
          </a:p>
        </p:txBody>
      </p:sp>
    </p:spTree>
    <p:extLst>
      <p:ext uri="{BB962C8B-B14F-4D97-AF65-F5344CB8AC3E}">
        <p14:creationId xmlns:p14="http://schemas.microsoft.com/office/powerpoint/2010/main" val="1837230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C91FA0-C896-4FCA-989B-E6904BC3D140}" type="slidenum">
              <a:rPr lang="en-US" smtClean="0"/>
              <a:t>27</a:t>
            </a:fld>
            <a:endParaRPr lang="en-US"/>
          </a:p>
        </p:txBody>
      </p:sp>
    </p:spTree>
    <p:extLst>
      <p:ext uri="{BB962C8B-B14F-4D97-AF65-F5344CB8AC3E}">
        <p14:creationId xmlns:p14="http://schemas.microsoft.com/office/powerpoint/2010/main" val="3611820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PRESENTER’S NOTES</a:t>
            </a:r>
          </a:p>
          <a:p>
            <a:endParaRPr lang="en-US" dirty="0"/>
          </a:p>
          <a:p>
            <a:r>
              <a:rPr lang="en-US" dirty="0"/>
              <a:t>This change paralleled a national trend; the American Vocational Association had already become the Association for Career and Technical Education, and thirty other states had replaced “vocational” in the names of agencies and governing boards with “career,” “technology,” and other variations.</a:t>
            </a:r>
          </a:p>
          <a:p>
            <a:endParaRPr lang="en-US" dirty="0"/>
          </a:p>
          <a:p>
            <a:r>
              <a:rPr lang="en-US" dirty="0"/>
              <a:t>In Oklahoma, the area vocational-technical schools became technology centers.</a:t>
            </a:r>
          </a:p>
          <a:p>
            <a:endParaRPr lang="en-US" dirty="0"/>
          </a:p>
        </p:txBody>
      </p:sp>
      <p:sp>
        <p:nvSpPr>
          <p:cNvPr id="4" name="Slide Number Placeholder 3"/>
          <p:cNvSpPr>
            <a:spLocks noGrp="1"/>
          </p:cNvSpPr>
          <p:nvPr>
            <p:ph type="sldNum" sz="quarter" idx="5"/>
          </p:nvPr>
        </p:nvSpPr>
        <p:spPr/>
        <p:txBody>
          <a:bodyPr/>
          <a:lstStyle/>
          <a:p>
            <a:fld id="{BCC91FA0-C896-4FCA-989B-E6904BC3D140}" type="slidenum">
              <a:rPr lang="en-US" smtClean="0"/>
              <a:t>28</a:t>
            </a:fld>
            <a:endParaRPr lang="en-US"/>
          </a:p>
        </p:txBody>
      </p:sp>
    </p:spTree>
    <p:extLst>
      <p:ext uri="{BB962C8B-B14F-4D97-AF65-F5344CB8AC3E}">
        <p14:creationId xmlns:p14="http://schemas.microsoft.com/office/powerpoint/2010/main" val="25675204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C91FA0-C896-4FCA-989B-E6904BC3D140}" type="slidenum">
              <a:rPr lang="en-US" smtClean="0"/>
              <a:t>29</a:t>
            </a:fld>
            <a:endParaRPr lang="en-US"/>
          </a:p>
        </p:txBody>
      </p:sp>
    </p:spTree>
    <p:extLst>
      <p:ext uri="{BB962C8B-B14F-4D97-AF65-F5344CB8AC3E}">
        <p14:creationId xmlns:p14="http://schemas.microsoft.com/office/powerpoint/2010/main" val="1972843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PRESENTER’S NOTES</a:t>
            </a:r>
          </a:p>
          <a:p>
            <a:endParaRPr lang="en-US" dirty="0"/>
          </a:p>
          <a:p>
            <a:r>
              <a:rPr lang="en-US" dirty="0"/>
              <a:t>What else was happening at this time?</a:t>
            </a:r>
          </a:p>
          <a:p>
            <a:pPr marL="171707" indent="-171707">
              <a:buFont typeface="Arial" panose="020B0604020202020204" pitchFamily="34" charset="0"/>
              <a:buChar char="•"/>
            </a:pPr>
            <a:r>
              <a:rPr lang="en-US" dirty="0"/>
              <a:t>Charles A. Lindbergh makes solo flight across the Atlantic (1927)</a:t>
            </a:r>
          </a:p>
          <a:p>
            <a:pPr marL="171707" indent="-171707">
              <a:buFont typeface="Arial" panose="020B0604020202020204" pitchFamily="34" charset="0"/>
              <a:buChar char="•"/>
            </a:pPr>
            <a:r>
              <a:rPr lang="en-US" dirty="0"/>
              <a:t>TV invented (1927)</a:t>
            </a:r>
          </a:p>
          <a:p>
            <a:pPr marL="171707" indent="-171707">
              <a:buFont typeface="Arial" panose="020B0604020202020204" pitchFamily="34" charset="0"/>
              <a:buChar char="•"/>
            </a:pPr>
            <a:r>
              <a:rPr lang="en-US" dirty="0"/>
              <a:t>Penicillin discovered (1928)</a:t>
            </a:r>
          </a:p>
          <a:p>
            <a:pPr marL="171707" indent="-171707">
              <a:buFont typeface="Arial" panose="020B0604020202020204" pitchFamily="34" charset="0"/>
              <a:buChar char="•"/>
            </a:pPr>
            <a:r>
              <a:rPr lang="en-US" dirty="0"/>
              <a:t>Stock market crashes (1929)</a:t>
            </a:r>
          </a:p>
          <a:p>
            <a:pPr marL="171707" indent="-171707">
              <a:buFont typeface="Arial" panose="020B0604020202020204" pitchFamily="34" charset="0"/>
              <a:buChar char="•"/>
            </a:pPr>
            <a:r>
              <a:rPr lang="en-US" dirty="0"/>
              <a:t>Sliced bread available (1930)</a:t>
            </a:r>
          </a:p>
          <a:p>
            <a:pPr marL="171707" indent="-171707">
              <a:buFont typeface="Arial" panose="020B0604020202020204" pitchFamily="34" charset="0"/>
              <a:buChar char="•"/>
            </a:pPr>
            <a:r>
              <a:rPr lang="en-US" dirty="0"/>
              <a:t>Great Depression begins</a:t>
            </a:r>
            <a:r>
              <a:rPr lang="en-US" baseline="0" dirty="0"/>
              <a:t> (1930)</a:t>
            </a:r>
          </a:p>
          <a:p>
            <a:pPr marL="171707" indent="-171707">
              <a:buFont typeface="Arial" panose="020B0604020202020204" pitchFamily="34" charset="0"/>
              <a:buChar char="•"/>
            </a:pPr>
            <a:r>
              <a:rPr lang="en-US" baseline="0" dirty="0"/>
              <a:t>Air conditioning invented (1932)</a:t>
            </a:r>
          </a:p>
          <a:p>
            <a:endParaRPr lang="en-US" dirty="0"/>
          </a:p>
          <a:p>
            <a:pPr defTabSz="915772">
              <a:defRPr/>
            </a:pPr>
            <a:r>
              <a:rPr lang="en-US" dirty="0"/>
              <a:t>“The period of1917 to 1927 was a formative era under the guidance of the federal government. It was a time of growth and experimentation, of many successes and few failures. It was a time of learning, and as the vocational education program of Oklahoma started its second decade of service, it was ready to assume new tasks and witness further growth.”—Carl Tyson, </a:t>
            </a:r>
            <a:r>
              <a:rPr lang="en-US" u="sng" dirty="0"/>
              <a:t>The History of Vocational and Technical Education in Oklahoma</a:t>
            </a:r>
            <a:r>
              <a:rPr lang="en-US" dirty="0"/>
              <a:t>, State Department of Vocational and Technical Education, circa 1975</a:t>
            </a:r>
          </a:p>
        </p:txBody>
      </p:sp>
      <p:sp>
        <p:nvSpPr>
          <p:cNvPr id="4" name="Slide Number Placeholder 3"/>
          <p:cNvSpPr>
            <a:spLocks noGrp="1"/>
          </p:cNvSpPr>
          <p:nvPr>
            <p:ph type="sldNum" sz="quarter" idx="5"/>
          </p:nvPr>
        </p:nvSpPr>
        <p:spPr/>
        <p:txBody>
          <a:bodyPr/>
          <a:lstStyle/>
          <a:p>
            <a:fld id="{BCC91FA0-C896-4FCA-989B-E6904BC3D140}" type="slidenum">
              <a:rPr lang="en-US" smtClean="0"/>
              <a:t>3</a:t>
            </a:fld>
            <a:endParaRPr lang="en-US"/>
          </a:p>
        </p:txBody>
      </p:sp>
    </p:spTree>
    <p:extLst>
      <p:ext uri="{BB962C8B-B14F-4D97-AF65-F5344CB8AC3E}">
        <p14:creationId xmlns:p14="http://schemas.microsoft.com/office/powerpoint/2010/main" val="34042795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C91FA0-C896-4FCA-989B-E6904BC3D140}" type="slidenum">
              <a:rPr lang="en-US" smtClean="0"/>
              <a:t>30</a:t>
            </a:fld>
            <a:endParaRPr lang="en-US"/>
          </a:p>
        </p:txBody>
      </p:sp>
    </p:spTree>
    <p:extLst>
      <p:ext uri="{BB962C8B-B14F-4D97-AF65-F5344CB8AC3E}">
        <p14:creationId xmlns:p14="http://schemas.microsoft.com/office/powerpoint/2010/main" val="17078126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PRESENTER’S NOTES</a:t>
            </a:r>
          </a:p>
          <a:p>
            <a:endParaRPr lang="en-US" dirty="0"/>
          </a:p>
          <a:p>
            <a:r>
              <a:rPr lang="en-US" dirty="0"/>
              <a:t>As of 2018, the lottery raised nearly $900 million for Oklahoma’s educational system.</a:t>
            </a:r>
          </a:p>
          <a:p>
            <a:endParaRPr lang="en-US" dirty="0"/>
          </a:p>
        </p:txBody>
      </p:sp>
      <p:sp>
        <p:nvSpPr>
          <p:cNvPr id="4" name="Slide Number Placeholder 3"/>
          <p:cNvSpPr>
            <a:spLocks noGrp="1"/>
          </p:cNvSpPr>
          <p:nvPr>
            <p:ph type="sldNum" sz="quarter" idx="5"/>
          </p:nvPr>
        </p:nvSpPr>
        <p:spPr/>
        <p:txBody>
          <a:bodyPr/>
          <a:lstStyle/>
          <a:p>
            <a:fld id="{BCC91FA0-C896-4FCA-989B-E6904BC3D140}" type="slidenum">
              <a:rPr lang="en-US" smtClean="0"/>
              <a:t>31</a:t>
            </a:fld>
            <a:endParaRPr lang="en-US"/>
          </a:p>
        </p:txBody>
      </p:sp>
    </p:spTree>
    <p:extLst>
      <p:ext uri="{BB962C8B-B14F-4D97-AF65-F5344CB8AC3E}">
        <p14:creationId xmlns:p14="http://schemas.microsoft.com/office/powerpoint/2010/main" val="3625319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PRESENTER’S NOTES</a:t>
            </a:r>
          </a:p>
          <a:p>
            <a:endParaRPr lang="en-US" dirty="0"/>
          </a:p>
          <a:p>
            <a:pPr defTabSz="915772">
              <a:defRPr/>
            </a:pPr>
            <a:r>
              <a:rPr lang="en-US" dirty="0"/>
              <a:t>Sponsors online resources, hiring events, and career services.</a:t>
            </a:r>
          </a:p>
        </p:txBody>
      </p:sp>
      <p:sp>
        <p:nvSpPr>
          <p:cNvPr id="4" name="Slide Number Placeholder 3"/>
          <p:cNvSpPr>
            <a:spLocks noGrp="1"/>
          </p:cNvSpPr>
          <p:nvPr>
            <p:ph type="sldNum" sz="quarter" idx="5"/>
          </p:nvPr>
        </p:nvSpPr>
        <p:spPr/>
        <p:txBody>
          <a:bodyPr/>
          <a:lstStyle/>
          <a:p>
            <a:fld id="{BCC91FA0-C896-4FCA-989B-E6904BC3D140}" type="slidenum">
              <a:rPr lang="en-US" smtClean="0"/>
              <a:t>32</a:t>
            </a:fld>
            <a:endParaRPr lang="en-US"/>
          </a:p>
        </p:txBody>
      </p:sp>
    </p:spTree>
    <p:extLst>
      <p:ext uri="{BB962C8B-B14F-4D97-AF65-F5344CB8AC3E}">
        <p14:creationId xmlns:p14="http://schemas.microsoft.com/office/powerpoint/2010/main" val="35514152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C91FA0-C896-4FCA-989B-E6904BC3D140}" type="slidenum">
              <a:rPr lang="en-US" smtClean="0"/>
              <a:t>33</a:t>
            </a:fld>
            <a:endParaRPr lang="en-US"/>
          </a:p>
        </p:txBody>
      </p:sp>
    </p:spTree>
    <p:extLst>
      <p:ext uri="{BB962C8B-B14F-4D97-AF65-F5344CB8AC3E}">
        <p14:creationId xmlns:p14="http://schemas.microsoft.com/office/powerpoint/2010/main" val="30174652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C91FA0-C896-4FCA-989B-E6904BC3D140}" type="slidenum">
              <a:rPr lang="en-US" smtClean="0"/>
              <a:t>34</a:t>
            </a:fld>
            <a:endParaRPr lang="en-US"/>
          </a:p>
        </p:txBody>
      </p:sp>
    </p:spTree>
    <p:extLst>
      <p:ext uri="{BB962C8B-B14F-4D97-AF65-F5344CB8AC3E}">
        <p14:creationId xmlns:p14="http://schemas.microsoft.com/office/powerpoint/2010/main" val="39042571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PRESENTER’S NOTES</a:t>
            </a:r>
          </a:p>
          <a:p>
            <a:endParaRPr lang="en-US" dirty="0"/>
          </a:p>
          <a:p>
            <a:r>
              <a:rPr lang="en-US" dirty="0"/>
              <a:t>*</a:t>
            </a:r>
            <a:r>
              <a:rPr lang="en-US" dirty="0">
                <a:hlinkClick r:id="rId3"/>
              </a:rPr>
              <a:t>Cost-Benefit Analysis of </a:t>
            </a:r>
            <a:r>
              <a:rPr lang="en-US" dirty="0" err="1">
                <a:hlinkClick r:id="rId3"/>
              </a:rPr>
              <a:t>CareerTech</a:t>
            </a:r>
            <a:r>
              <a:rPr lang="en-US" dirty="0">
                <a:hlinkClick r:id="rId3"/>
              </a:rPr>
              <a:t> Career Majors</a:t>
            </a:r>
            <a:r>
              <a:rPr lang="en-US" dirty="0"/>
              <a:t> - Lifetime Income Gains and the Impact on the Oklahoma Economy. A study prepared by: Mark C. Snead, Ph.D., March 2013.</a:t>
            </a:r>
          </a:p>
          <a:p>
            <a:endParaRPr lang="en-US" dirty="0"/>
          </a:p>
          <a:p>
            <a:r>
              <a:rPr lang="en-US" dirty="0"/>
              <a:t>“</a:t>
            </a:r>
            <a:r>
              <a:rPr lang="en-US" dirty="0" err="1"/>
              <a:t>CareerTech</a:t>
            </a:r>
            <a:r>
              <a:rPr lang="en-US" dirty="0"/>
              <a:t> in Your Community” resources: https://www.okcareertech.org/about/careertech-system/careertech-in-your-community </a:t>
            </a:r>
          </a:p>
          <a:p>
            <a:endParaRPr lang="en-US" dirty="0"/>
          </a:p>
        </p:txBody>
      </p:sp>
      <p:sp>
        <p:nvSpPr>
          <p:cNvPr id="4" name="Slide Number Placeholder 3"/>
          <p:cNvSpPr>
            <a:spLocks noGrp="1"/>
          </p:cNvSpPr>
          <p:nvPr>
            <p:ph type="sldNum" sz="quarter" idx="5"/>
          </p:nvPr>
        </p:nvSpPr>
        <p:spPr/>
        <p:txBody>
          <a:bodyPr/>
          <a:lstStyle/>
          <a:p>
            <a:fld id="{BCC91FA0-C896-4FCA-989B-E6904BC3D140}" type="slidenum">
              <a:rPr lang="en-US" smtClean="0"/>
              <a:t>35</a:t>
            </a:fld>
            <a:endParaRPr lang="en-US"/>
          </a:p>
        </p:txBody>
      </p:sp>
    </p:spTree>
    <p:extLst>
      <p:ext uri="{BB962C8B-B14F-4D97-AF65-F5344CB8AC3E}">
        <p14:creationId xmlns:p14="http://schemas.microsoft.com/office/powerpoint/2010/main" val="2345188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C91FA0-C896-4FCA-989B-E6904BC3D140}" type="slidenum">
              <a:rPr lang="en-US" smtClean="0"/>
              <a:t>37</a:t>
            </a:fld>
            <a:endParaRPr lang="en-US"/>
          </a:p>
        </p:txBody>
      </p:sp>
    </p:spTree>
    <p:extLst>
      <p:ext uri="{BB962C8B-B14F-4D97-AF65-F5344CB8AC3E}">
        <p14:creationId xmlns:p14="http://schemas.microsoft.com/office/powerpoint/2010/main" val="1059705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PRESENTER’S NOTES</a:t>
            </a:r>
          </a:p>
          <a:p>
            <a:endParaRPr lang="en-US" sz="1050" dirty="0"/>
          </a:p>
          <a:p>
            <a:pPr defTabSz="915772">
              <a:defRPr/>
            </a:pPr>
            <a:r>
              <a:rPr lang="en-US" sz="1050" dirty="0"/>
              <a:t>“Of all the branches of vocational education in Oklahoma, home economics received the biggest boost from the George-Reed Act of 1929 because that act allowed the states to spend larger percentages of the allotted funds for that area. In spite of the difficulties created by the depression home economics began the new decade with unprecedented growth. In 1930 there were less than sixty home economics programs in Oklahoma which were aided by federal matching funds, and there were less than 10,000 students, both adults and school girls, enrolled in classes. With the addition of the funds from the legislation, the number of schools offering home economics more than doubled in 1931 with more than 150 districts holding classes.”—Carl Tyson, </a:t>
            </a:r>
            <a:r>
              <a:rPr lang="en-US" sz="1050" u="sng" dirty="0"/>
              <a:t>The History of Vocational and Technical Education in Oklahoma</a:t>
            </a:r>
            <a:r>
              <a:rPr lang="en-US" sz="1050" dirty="0"/>
              <a:t>, State Department of Vocational and Technical Education, circa 1975</a:t>
            </a:r>
          </a:p>
          <a:p>
            <a:endParaRPr lang="en-US" sz="1050" dirty="0"/>
          </a:p>
          <a:p>
            <a:r>
              <a:rPr lang="en-US" sz="1050" dirty="0"/>
              <a:t>With respect to the George-</a:t>
            </a:r>
            <a:r>
              <a:rPr lang="en-US" sz="1050" dirty="0" err="1"/>
              <a:t>Deen</a:t>
            </a:r>
            <a:r>
              <a:rPr lang="en-US" sz="1050" dirty="0"/>
              <a:t> Act (1936): “Oklahomans had already begun distributive education before the act was passed by the national legislature. In 1929 a course in "retail selling" had started in Tulsa, Oklahoma, and by 1936 such classes were held in six cities in the state—Bristow, Oklahoma City, Ponca City, Shawnee, Tonkawa, and of course, Tulsa. Although the number of these classes was small and the methods often crude, a foundation existed for further building. In 1937 the first federally funded distributive education classes were held in the state. Initially, two types of classes were offered, regular full-time classes for juniors and seniors in high schools and part-time evening classes for persons already engaged in some aspect of merchandise distribution. Additionally, Oklahoma A. &amp; M. was designated as the teacher-training institution for distributive education.”—Carl Tyson, </a:t>
            </a:r>
            <a:r>
              <a:rPr lang="en-US" sz="1050" u="sng" dirty="0"/>
              <a:t>The History of Vocational and Technical Education in Oklahoma</a:t>
            </a:r>
            <a:r>
              <a:rPr lang="en-US" sz="1050" dirty="0"/>
              <a:t>, State Department of Vocational and Technical Education, circa 1975</a:t>
            </a:r>
          </a:p>
        </p:txBody>
      </p:sp>
      <p:sp>
        <p:nvSpPr>
          <p:cNvPr id="4" name="Slide Number Placeholder 3"/>
          <p:cNvSpPr>
            <a:spLocks noGrp="1"/>
          </p:cNvSpPr>
          <p:nvPr>
            <p:ph type="sldNum" sz="quarter" idx="5"/>
          </p:nvPr>
        </p:nvSpPr>
        <p:spPr/>
        <p:txBody>
          <a:bodyPr/>
          <a:lstStyle/>
          <a:p>
            <a:fld id="{BCC91FA0-C896-4FCA-989B-E6904BC3D140}" type="slidenum">
              <a:rPr lang="en-US" smtClean="0"/>
              <a:t>4</a:t>
            </a:fld>
            <a:endParaRPr lang="en-US" dirty="0"/>
          </a:p>
        </p:txBody>
      </p:sp>
    </p:spTree>
    <p:extLst>
      <p:ext uri="{BB962C8B-B14F-4D97-AF65-F5344CB8AC3E}">
        <p14:creationId xmlns:p14="http://schemas.microsoft.com/office/powerpoint/2010/main" val="3668815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PRESENTER’S NOTES</a:t>
            </a:r>
          </a:p>
          <a:p>
            <a:pPr defTabSz="915772">
              <a:defRPr/>
            </a:pPr>
            <a:endParaRPr lang="en-US" dirty="0"/>
          </a:p>
          <a:p>
            <a:pPr defTabSz="915772">
              <a:defRPr/>
            </a:pPr>
            <a:r>
              <a:rPr lang="en-US" dirty="0"/>
              <a:t>Henry G. Bennett became president of Oklahoma A&amp;M College (OAMC) in Stillwater in 1929.</a:t>
            </a:r>
          </a:p>
          <a:p>
            <a:pPr defTabSz="915772">
              <a:defRPr/>
            </a:pPr>
            <a:endParaRPr lang="en-US" dirty="0"/>
          </a:p>
          <a:p>
            <a:pPr defTabSz="915772">
              <a:defRPr/>
            </a:pPr>
            <a:r>
              <a:rPr lang="en-US" dirty="0"/>
              <a:t>James B. Perky became supervisor for vocational agriculture in 1931.</a:t>
            </a:r>
          </a:p>
        </p:txBody>
      </p:sp>
      <p:sp>
        <p:nvSpPr>
          <p:cNvPr id="4" name="Slide Number Placeholder 3"/>
          <p:cNvSpPr>
            <a:spLocks noGrp="1"/>
          </p:cNvSpPr>
          <p:nvPr>
            <p:ph type="sldNum" sz="quarter" idx="5"/>
          </p:nvPr>
        </p:nvSpPr>
        <p:spPr/>
        <p:txBody>
          <a:bodyPr/>
          <a:lstStyle/>
          <a:p>
            <a:fld id="{BCC91FA0-C896-4FCA-989B-E6904BC3D140}" type="slidenum">
              <a:rPr lang="en-US" smtClean="0"/>
              <a:t>5</a:t>
            </a:fld>
            <a:endParaRPr lang="en-US"/>
          </a:p>
        </p:txBody>
      </p:sp>
    </p:spTree>
    <p:extLst>
      <p:ext uri="{BB962C8B-B14F-4D97-AF65-F5344CB8AC3E}">
        <p14:creationId xmlns:p14="http://schemas.microsoft.com/office/powerpoint/2010/main" val="2715167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PRESENTER’S NOTES</a:t>
            </a:r>
          </a:p>
          <a:p>
            <a:endParaRPr lang="en-US" dirty="0"/>
          </a:p>
          <a:p>
            <a:pPr defTabSz="915772">
              <a:defRPr/>
            </a:pPr>
            <a:r>
              <a:rPr lang="en-US" dirty="0"/>
              <a:t>“In his new position Perky exhibited the traits that made him a good administrator. He was strong-willed but could compromise if necessary; he was decisive but understanding. And vocational agriculture needed a strong leader during the 1930s. While the entire nation was gripped by the depression, Oklahoma and several of its neighboring states were struck by an additional tormentor—the Dust Bowl.”—Carl Tyson, </a:t>
            </a:r>
            <a:r>
              <a:rPr lang="en-US" u="sng" dirty="0"/>
              <a:t>The History of Vocational and Technical Education in Oklahoma</a:t>
            </a:r>
            <a:r>
              <a:rPr lang="en-US" dirty="0"/>
              <a:t>, State Department of Vocational and Technical Education, circa 1975</a:t>
            </a:r>
          </a:p>
          <a:p>
            <a:pPr defTabSz="915772">
              <a:defRPr/>
            </a:pPr>
            <a:endParaRPr lang="en-US" dirty="0"/>
          </a:p>
          <a:p>
            <a:r>
              <a:rPr lang="en-US" dirty="0"/>
              <a:t>“One of the primary results of the Dust Bowl in Oklahoma was the depletion of the ranks of vocational agriculture teachers. When the federal government created the Civilian Conservation Corps and the Soil Conservation Service a great demand arose for persons schooled in techniques of modern farming and soil saving. Fortunately for the state many of the new positions could be filled with the vocational agriculture teachers of Oklahoma, but unfortunately for vocational agriculture this left many positions empty in the schools. However, stepped-up teacher training and pragmatic arrangements such as allowing teachers time off to handle government jobs overcame this problem.”—Carl Tyson, </a:t>
            </a:r>
            <a:r>
              <a:rPr lang="en-US" u="sng" dirty="0"/>
              <a:t>The History of Vocational and Technical Education in Oklahoma</a:t>
            </a:r>
            <a:r>
              <a:rPr lang="en-US" dirty="0"/>
              <a:t>, State Department of Vocational and Technical Education, circa 1975</a:t>
            </a:r>
          </a:p>
        </p:txBody>
      </p:sp>
      <p:sp>
        <p:nvSpPr>
          <p:cNvPr id="4" name="Slide Number Placeholder 3"/>
          <p:cNvSpPr>
            <a:spLocks noGrp="1"/>
          </p:cNvSpPr>
          <p:nvPr>
            <p:ph type="sldNum" sz="quarter" idx="5"/>
          </p:nvPr>
        </p:nvSpPr>
        <p:spPr/>
        <p:txBody>
          <a:bodyPr/>
          <a:lstStyle/>
          <a:p>
            <a:fld id="{BCC91FA0-C896-4FCA-989B-E6904BC3D140}" type="slidenum">
              <a:rPr lang="en-US" smtClean="0"/>
              <a:t>6</a:t>
            </a:fld>
            <a:endParaRPr lang="en-US"/>
          </a:p>
        </p:txBody>
      </p:sp>
    </p:spTree>
    <p:extLst>
      <p:ext uri="{BB962C8B-B14F-4D97-AF65-F5344CB8AC3E}">
        <p14:creationId xmlns:p14="http://schemas.microsoft.com/office/powerpoint/2010/main" val="3541182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PRESENTER’S NOTES</a:t>
            </a:r>
          </a:p>
          <a:p>
            <a:endParaRPr lang="en-US" sz="1000" dirty="0"/>
          </a:p>
          <a:p>
            <a:pPr defTabSz="915772">
              <a:defRPr/>
            </a:pPr>
            <a:r>
              <a:rPr lang="en-US" sz="1000" dirty="0"/>
              <a:t>“Despite the problems created by the Depression home economics survived, and toward the end of the decade—when the national economy appeared to revive and when the flow of people from Oklahoma slowed with the end of the Dust Bowl—enrollment in classes again rose radically. Like a barometer of the national economy, home economics was readying for renewed growth in the Forties.”—Carl Tyson, </a:t>
            </a:r>
            <a:r>
              <a:rPr lang="en-US" sz="1000" u="sng" dirty="0"/>
              <a:t>The History of Vocational and Technical Education in Oklahoma</a:t>
            </a:r>
            <a:r>
              <a:rPr lang="en-US" sz="1000" dirty="0"/>
              <a:t>, State Department of Vocational and Technical Education, circa 1975</a:t>
            </a:r>
          </a:p>
          <a:p>
            <a:pPr defTabSz="915772">
              <a:defRPr/>
            </a:pPr>
            <a:endParaRPr lang="en-US" sz="1000" dirty="0"/>
          </a:p>
          <a:p>
            <a:pPr defTabSz="915772">
              <a:defRPr/>
            </a:pPr>
            <a:r>
              <a:rPr lang="en-US" sz="1000" dirty="0"/>
              <a:t>“Naturally, the third area of vocational education, trades and industry, was not free from the troubles of the thirties. Decreasing enrollments were apparent in each phase of the program, especially in the schools which were located in outlying or isolated districts. However, this problem did not become acute because many of the major trade schools and industrial centers were in larger urban regions, such as Oklahoma City, Tulsa, and Ponca City.”—Carl Tyson, </a:t>
            </a:r>
            <a:r>
              <a:rPr lang="en-US" sz="1000" u="sng" dirty="0"/>
              <a:t>The History of Vocational and Technical Education in Oklahoma</a:t>
            </a:r>
            <a:r>
              <a:rPr lang="en-US" sz="1000" dirty="0"/>
              <a:t>, State Department of Vocational and Technical Education, circa 1975</a:t>
            </a:r>
          </a:p>
          <a:p>
            <a:endParaRPr lang="en-US" sz="1000" dirty="0"/>
          </a:p>
          <a:p>
            <a:pPr defTabSz="915772">
              <a:defRPr/>
            </a:pPr>
            <a:r>
              <a:rPr lang="en-US" sz="1000" dirty="0"/>
              <a:t>“The addition of distributive education to the vocational education system of Oklahoma was indicative of the future. Vocational education had suffered through the Great Depression with the nation, and all those involved looked forward to the next decade with renewed optimism and dedication. Both of these factors were needed, for in 1940 the United States was facing the most determined threat to its existence in its history—World War II. Vocational education in Oklahoma and across the nation stood ready to help withstand the challenge of totalitarianism to the Republic.”—Carl Tyson, </a:t>
            </a:r>
            <a:r>
              <a:rPr lang="en-US" sz="1000" u="sng" dirty="0"/>
              <a:t>The History of Vocational and Technical Education in Oklahoma</a:t>
            </a:r>
            <a:r>
              <a:rPr lang="en-US" sz="1000" dirty="0"/>
              <a:t>, State Department of Vocational and Technical Education, circa 1975</a:t>
            </a:r>
          </a:p>
        </p:txBody>
      </p:sp>
      <p:sp>
        <p:nvSpPr>
          <p:cNvPr id="4" name="Slide Number Placeholder 3"/>
          <p:cNvSpPr>
            <a:spLocks noGrp="1"/>
          </p:cNvSpPr>
          <p:nvPr>
            <p:ph type="sldNum" sz="quarter" idx="5"/>
          </p:nvPr>
        </p:nvSpPr>
        <p:spPr/>
        <p:txBody>
          <a:bodyPr/>
          <a:lstStyle/>
          <a:p>
            <a:fld id="{BCC91FA0-C896-4FCA-989B-E6904BC3D140}" type="slidenum">
              <a:rPr lang="en-US" smtClean="0"/>
              <a:t>7</a:t>
            </a:fld>
            <a:endParaRPr lang="en-US"/>
          </a:p>
        </p:txBody>
      </p:sp>
    </p:spTree>
    <p:extLst>
      <p:ext uri="{BB962C8B-B14F-4D97-AF65-F5344CB8AC3E}">
        <p14:creationId xmlns:p14="http://schemas.microsoft.com/office/powerpoint/2010/main" val="2133589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PRESENTER’S NOTES</a:t>
            </a:r>
          </a:p>
          <a:p>
            <a:endParaRPr lang="en-US" sz="1000" dirty="0"/>
          </a:p>
          <a:p>
            <a:r>
              <a:rPr lang="en-US" sz="1000" dirty="0"/>
              <a:t>What else was happening at this time?</a:t>
            </a:r>
          </a:p>
          <a:p>
            <a:pPr marL="171707" indent="-171707">
              <a:buFont typeface="Arial" panose="020B0604020202020204" pitchFamily="34" charset="0"/>
              <a:buChar char="•"/>
            </a:pPr>
            <a:r>
              <a:rPr lang="en-US" sz="1000" dirty="0"/>
              <a:t>The Fair Labor Standards Act sets minimum wage, maximum hours, equal pay and child labor standards (1938)</a:t>
            </a:r>
          </a:p>
          <a:p>
            <a:pPr marL="171707" indent="-171707">
              <a:buFont typeface="Arial" panose="020B0604020202020204" pitchFamily="34" charset="0"/>
              <a:buChar char="•"/>
            </a:pPr>
            <a:r>
              <a:rPr lang="en-US" sz="1000" dirty="0"/>
              <a:t>Japan attacks Pearl Harbor, the United States enters the Second World War (1941)</a:t>
            </a:r>
          </a:p>
          <a:p>
            <a:pPr marL="171707" indent="-171707">
              <a:buFont typeface="Arial" panose="020B0604020202020204" pitchFamily="34" charset="0"/>
              <a:buChar char="•"/>
            </a:pPr>
            <a:r>
              <a:rPr lang="en-US" sz="1000" dirty="0"/>
              <a:t>U.S. uses atomic bombs on Hiroshima and Nagasaki, Japan; the Second World War ends (1945)</a:t>
            </a:r>
          </a:p>
          <a:p>
            <a:pPr marL="171707" indent="-171707">
              <a:buFont typeface="Arial" panose="020B0604020202020204" pitchFamily="34" charset="0"/>
              <a:buChar char="•"/>
            </a:pPr>
            <a:r>
              <a:rPr lang="en-US" sz="1000" dirty="0"/>
              <a:t>Jackie Robinson breaks baseball’s color barrier by playing in the major leagues (1947)</a:t>
            </a:r>
          </a:p>
          <a:p>
            <a:pPr marL="171707" indent="-171707">
              <a:buFont typeface="Arial" panose="020B0604020202020204" pitchFamily="34" charset="0"/>
              <a:buChar char="•"/>
            </a:pPr>
            <a:r>
              <a:rPr lang="en-US" sz="1000" dirty="0"/>
              <a:t>Congress passes the Economic Cooperation Act, approving funding to rebuild Western Europe, also known as the “Marshall Plan” (1948)</a:t>
            </a:r>
          </a:p>
          <a:p>
            <a:pPr marL="171707" indent="-171707">
              <a:buFont typeface="Arial" panose="020B0604020202020204" pitchFamily="34" charset="0"/>
              <a:buChar char="•"/>
            </a:pPr>
            <a:r>
              <a:rPr lang="en-US" sz="1000" dirty="0"/>
              <a:t>The Bureau of Labor Statistics launches the </a:t>
            </a:r>
            <a:r>
              <a:rPr lang="en-US" sz="1000" u="sng" dirty="0"/>
              <a:t>Occupational Outlook Handbook</a:t>
            </a:r>
            <a:r>
              <a:rPr lang="en-US" sz="1000" dirty="0"/>
              <a:t>, selling 40,000 copies of the first edition (1949)</a:t>
            </a:r>
          </a:p>
          <a:p>
            <a:endParaRPr lang="en-US" sz="1000" dirty="0"/>
          </a:p>
          <a:p>
            <a:r>
              <a:rPr lang="en-US" sz="1000" dirty="0"/>
              <a:t>Since 1929, the state superintendent of public instruction also assumed the duties of director of the state vocational system.</a:t>
            </a:r>
          </a:p>
          <a:p>
            <a:endParaRPr lang="en-US" sz="1000" dirty="0"/>
          </a:p>
          <a:p>
            <a:pPr defTabSz="915772">
              <a:defRPr/>
            </a:pPr>
            <a:r>
              <a:rPr lang="en-US" sz="1000" dirty="0"/>
              <a:t>“Both as state supervisor of vocational agriculture and as director of vocational education, Perky was concerned about the teachers. Were they doing their jobs? Were the students receiving the type of education they deserved? Perky realized that the tax dollars that came to vocational education were repaid in one way: teaching. Moreover. he not only wanted his teachers to perform well during class periods. he expected them always to be ready to serve the needs of anyone in their area. If that meant knowing the price of wheat, the teacher should be ready to give the most recent quotation from the market. It was this attitude that helped make the vocational agriculture teachers of Oklahoma not only skilled instructors but also respected leaders of their communities.”—Carl Tyson, </a:t>
            </a:r>
            <a:r>
              <a:rPr lang="en-US" sz="1000" u="sng" dirty="0"/>
              <a:t>The History of Vocational and Technical Education in Oklahoma</a:t>
            </a:r>
            <a:r>
              <a:rPr lang="en-US" sz="1000" dirty="0"/>
              <a:t>, State Department of Vocational and Technical Education, circa 1975</a:t>
            </a:r>
          </a:p>
        </p:txBody>
      </p:sp>
      <p:sp>
        <p:nvSpPr>
          <p:cNvPr id="4" name="Slide Number Placeholder 3"/>
          <p:cNvSpPr>
            <a:spLocks noGrp="1"/>
          </p:cNvSpPr>
          <p:nvPr>
            <p:ph type="sldNum" sz="quarter" idx="5"/>
          </p:nvPr>
        </p:nvSpPr>
        <p:spPr/>
        <p:txBody>
          <a:bodyPr/>
          <a:lstStyle/>
          <a:p>
            <a:fld id="{BCC91FA0-C896-4FCA-989B-E6904BC3D140}" type="slidenum">
              <a:rPr lang="en-US" smtClean="0"/>
              <a:t>8</a:t>
            </a:fld>
            <a:endParaRPr lang="en-US"/>
          </a:p>
        </p:txBody>
      </p:sp>
    </p:spTree>
    <p:extLst>
      <p:ext uri="{BB962C8B-B14F-4D97-AF65-F5344CB8AC3E}">
        <p14:creationId xmlns:p14="http://schemas.microsoft.com/office/powerpoint/2010/main" val="3633960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PRESENTER’S NOTES</a:t>
            </a:r>
          </a:p>
          <a:p>
            <a:endParaRPr lang="en-US" dirty="0"/>
          </a:p>
          <a:p>
            <a:r>
              <a:rPr lang="en-US" dirty="0"/>
              <a:t>“After the sudden and shocking fall of France to Nazi armies, United States Commissioner of Education John Studebaker assembles a small panel consisting of the nation’s most esteemed vocational educators and asks that they plan to train 1.25 million defense workers in the next twelve months. J. B. Perky is one of the few summoned, and the recommendations that he and the rest offer become federal policy in precisely twenty-three days, when the Vocational Training for War Workers Program is created and assigned to each state’s Division of Trades and Industries. J. B. Perky thereupon becomes both Oklahoma’s director for war production training and state supervisor of food production training.’’—Danney Goble, </a:t>
            </a:r>
            <a:r>
              <a:rPr lang="en-US" u="sng" dirty="0"/>
              <a:t>Learning to Earn</a:t>
            </a:r>
          </a:p>
          <a:p>
            <a:endParaRPr lang="en-US" dirty="0"/>
          </a:p>
        </p:txBody>
      </p:sp>
      <p:sp>
        <p:nvSpPr>
          <p:cNvPr id="4" name="Slide Number Placeholder 3"/>
          <p:cNvSpPr>
            <a:spLocks noGrp="1"/>
          </p:cNvSpPr>
          <p:nvPr>
            <p:ph type="sldNum" sz="quarter" idx="5"/>
          </p:nvPr>
        </p:nvSpPr>
        <p:spPr/>
        <p:txBody>
          <a:bodyPr/>
          <a:lstStyle/>
          <a:p>
            <a:fld id="{BCC91FA0-C896-4FCA-989B-E6904BC3D140}" type="slidenum">
              <a:rPr lang="en-US" smtClean="0"/>
              <a:t>9</a:t>
            </a:fld>
            <a:endParaRPr lang="en-US"/>
          </a:p>
        </p:txBody>
      </p:sp>
    </p:spTree>
    <p:extLst>
      <p:ext uri="{BB962C8B-B14F-4D97-AF65-F5344CB8AC3E}">
        <p14:creationId xmlns:p14="http://schemas.microsoft.com/office/powerpoint/2010/main" val="26755034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2E20A82-3756-4DBE-969B-2BAFCB84C32E}"/>
              </a:ext>
            </a:extLst>
          </p:cNvPr>
          <p:cNvSpPr/>
          <p:nvPr userDrawn="1"/>
        </p:nvSpPr>
        <p:spPr>
          <a:xfrm>
            <a:off x="0" y="0"/>
            <a:ext cx="12192000" cy="881064"/>
          </a:xfrm>
          <a:prstGeom prst="rect">
            <a:avLst/>
          </a:prstGeom>
          <a:solidFill>
            <a:srgbClr val="00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C9053A-30A4-439C-83FB-897660F85F36}"/>
              </a:ext>
            </a:extLst>
          </p:cNvPr>
          <p:cNvSpPr>
            <a:spLocks noGrp="1"/>
          </p:cNvSpPr>
          <p:nvPr>
            <p:ph type="ctrTitle"/>
          </p:nvPr>
        </p:nvSpPr>
        <p:spPr>
          <a:xfrm>
            <a:off x="1524000" y="1122363"/>
            <a:ext cx="9144000" cy="2387600"/>
          </a:xfrm>
        </p:spPr>
        <p:txBody>
          <a:bodyPr anchor="b"/>
          <a:lstStyle>
            <a:lvl1pPr algn="ctr">
              <a:defRPr sz="6000" b="1">
                <a:solidFill>
                  <a:srgbClr val="0066A8"/>
                </a:solidFill>
              </a:defRPr>
            </a:lvl1pPr>
          </a:lstStyle>
          <a:p>
            <a:r>
              <a:rPr lang="en-US" dirty="0"/>
              <a:t>Click to edit Master title style</a:t>
            </a:r>
          </a:p>
        </p:txBody>
      </p:sp>
      <p:sp>
        <p:nvSpPr>
          <p:cNvPr id="3" name="Subtitle 2">
            <a:extLst>
              <a:ext uri="{FF2B5EF4-FFF2-40B4-BE49-F238E27FC236}">
                <a16:creationId xmlns:a16="http://schemas.microsoft.com/office/drawing/2014/main" id="{C3111BA9-0CDB-4FCB-8749-CAB20B099652}"/>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28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6EF995D-35D3-412E-A0EB-229F6F3D7429}"/>
              </a:ext>
            </a:extLst>
          </p:cNvPr>
          <p:cNvSpPr>
            <a:spLocks noGrp="1"/>
          </p:cNvSpPr>
          <p:nvPr>
            <p:ph type="dt" sz="half" idx="10"/>
          </p:nvPr>
        </p:nvSpPr>
        <p:spPr/>
        <p:txBody>
          <a:bodyPr/>
          <a:lstStyle>
            <a:lvl1pPr>
              <a:defRPr>
                <a:solidFill>
                  <a:schemeClr val="bg1"/>
                </a:solidFill>
              </a:defRPr>
            </a:lvl1pPr>
          </a:lstStyle>
          <a:p>
            <a:fld id="{2053334D-C731-4501-A5C8-C610FB6C1AE8}" type="datetimeFigureOut">
              <a:rPr lang="en-US" smtClean="0"/>
              <a:pPr/>
              <a:t>8/30/2022</a:t>
            </a:fld>
            <a:endParaRPr lang="en-US" dirty="0"/>
          </a:p>
        </p:txBody>
      </p:sp>
      <p:sp>
        <p:nvSpPr>
          <p:cNvPr id="5" name="Footer Placeholder 4">
            <a:extLst>
              <a:ext uri="{FF2B5EF4-FFF2-40B4-BE49-F238E27FC236}">
                <a16:creationId xmlns:a16="http://schemas.microsoft.com/office/drawing/2014/main" id="{681D2E6D-2EDE-4638-B5F3-EAE7A8E674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7DB45E-31B2-498D-A38C-941A2533055A}"/>
              </a:ext>
            </a:extLst>
          </p:cNvPr>
          <p:cNvSpPr>
            <a:spLocks noGrp="1"/>
          </p:cNvSpPr>
          <p:nvPr>
            <p:ph type="sldNum" sz="quarter" idx="12"/>
          </p:nvPr>
        </p:nvSpPr>
        <p:spPr/>
        <p:txBody>
          <a:bodyPr/>
          <a:lstStyle>
            <a:lvl1pPr>
              <a:defRPr>
                <a:solidFill>
                  <a:schemeClr val="bg1">
                    <a:lumMod val="50000"/>
                  </a:schemeClr>
                </a:solidFill>
              </a:defRPr>
            </a:lvl1pPr>
          </a:lstStyle>
          <a:p>
            <a:fld id="{6A5D9758-F717-40A5-A5A2-7DB12EC6A1C9}" type="slidenum">
              <a:rPr lang="en-US" smtClean="0"/>
              <a:pPr/>
              <a:t>‹#›</a:t>
            </a:fld>
            <a:endParaRPr lang="en-US" dirty="0"/>
          </a:p>
        </p:txBody>
      </p:sp>
      <p:pic>
        <p:nvPicPr>
          <p:cNvPr id="19" name="Picture 18" descr="A close up of a sign&#10;&#10;Description automatically generated">
            <a:extLst>
              <a:ext uri="{FF2B5EF4-FFF2-40B4-BE49-F238E27FC236}">
                <a16:creationId xmlns:a16="http://schemas.microsoft.com/office/drawing/2014/main" id="{6A3A30BE-D9CE-4652-8176-E064AE10BA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0" y="4941057"/>
            <a:ext cx="3531010" cy="1211334"/>
          </a:xfrm>
          <a:prstGeom prst="rect">
            <a:avLst/>
          </a:prstGeom>
        </p:spPr>
      </p:pic>
      <p:sp>
        <p:nvSpPr>
          <p:cNvPr id="25" name="Isosceles Triangle 24">
            <a:extLst>
              <a:ext uri="{FF2B5EF4-FFF2-40B4-BE49-F238E27FC236}">
                <a16:creationId xmlns:a16="http://schemas.microsoft.com/office/drawing/2014/main" id="{C409F019-1EF3-41D2-9798-EC95EA3F7F8B}"/>
              </a:ext>
            </a:extLst>
          </p:cNvPr>
          <p:cNvSpPr/>
          <p:nvPr userDrawn="1"/>
        </p:nvSpPr>
        <p:spPr>
          <a:xfrm rot="10800000">
            <a:off x="9525" y="0"/>
            <a:ext cx="1143000" cy="881064"/>
          </a:xfrm>
          <a:prstGeom prst="triangle">
            <a:avLst>
              <a:gd name="adj" fmla="val 51399"/>
            </a:avLst>
          </a:prstGeom>
          <a:solidFill>
            <a:srgbClr val="1A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6376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3">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DDA5EE-B82D-44A7-AAA9-E2BF97723D0B}"/>
              </a:ext>
            </a:extLst>
          </p:cNvPr>
          <p:cNvSpPr>
            <a:spLocks noGrp="1"/>
          </p:cNvSpPr>
          <p:nvPr>
            <p:ph type="dt" sz="half" idx="10"/>
          </p:nvPr>
        </p:nvSpPr>
        <p:spPr/>
        <p:txBody>
          <a:bodyPr/>
          <a:lstStyle/>
          <a:p>
            <a:fld id="{2053334D-C731-4501-A5C8-C610FB6C1AE8}" type="datetimeFigureOut">
              <a:rPr lang="en-US" smtClean="0"/>
              <a:t>8/30/2022</a:t>
            </a:fld>
            <a:endParaRPr lang="en-US"/>
          </a:p>
        </p:txBody>
      </p:sp>
      <p:sp>
        <p:nvSpPr>
          <p:cNvPr id="3" name="Footer Placeholder 2">
            <a:extLst>
              <a:ext uri="{FF2B5EF4-FFF2-40B4-BE49-F238E27FC236}">
                <a16:creationId xmlns:a16="http://schemas.microsoft.com/office/drawing/2014/main" id="{4719ACC1-2306-4000-94CA-63A16D1779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6C6BF2-43C3-46FE-9124-1F7CE686C072}"/>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a:p>
        </p:txBody>
      </p:sp>
    </p:spTree>
    <p:extLst>
      <p:ext uri="{BB962C8B-B14F-4D97-AF65-F5344CB8AC3E}">
        <p14:creationId xmlns:p14="http://schemas.microsoft.com/office/powerpoint/2010/main" val="3841985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0EB1B1-0323-498C-B113-BBEB11D8AEEF}"/>
              </a:ext>
            </a:extLst>
          </p:cNvPr>
          <p:cNvSpPr/>
          <p:nvPr userDrawn="1"/>
        </p:nvSpPr>
        <p:spPr>
          <a:xfrm>
            <a:off x="-3" y="6176964"/>
            <a:ext cx="12192003" cy="675480"/>
          </a:xfrm>
          <a:prstGeom prst="rect">
            <a:avLst/>
          </a:prstGeom>
          <a:solidFill>
            <a:srgbClr val="1A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a:extLst>
              <a:ext uri="{FF2B5EF4-FFF2-40B4-BE49-F238E27FC236}">
                <a16:creationId xmlns:a16="http://schemas.microsoft.com/office/drawing/2014/main" id="{71F40BAB-710E-472B-AAE5-3512347DF4BC}"/>
              </a:ext>
            </a:extLst>
          </p:cNvPr>
          <p:cNvSpPr/>
          <p:nvPr userDrawn="1"/>
        </p:nvSpPr>
        <p:spPr>
          <a:xfrm rot="5400000">
            <a:off x="-75805" y="6252764"/>
            <a:ext cx="675481" cy="523877"/>
          </a:xfrm>
          <a:prstGeom prst="triangle">
            <a:avLst>
              <a:gd name="adj" fmla="val 51399"/>
            </a:avLst>
          </a:prstGeom>
          <a:solidFill>
            <a:srgbClr val="00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75B4C6-ADD2-420C-B166-25CBF223AC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B0BCFD-6323-4244-9481-889D1722C2B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A3007D6-FA56-442D-AAAE-E794C8D694F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05043F-31C9-4DD9-9AC9-79C43869B15F}"/>
              </a:ext>
            </a:extLst>
          </p:cNvPr>
          <p:cNvSpPr>
            <a:spLocks noGrp="1"/>
          </p:cNvSpPr>
          <p:nvPr>
            <p:ph type="dt" sz="half" idx="10"/>
          </p:nvPr>
        </p:nvSpPr>
        <p:spPr/>
        <p:txBody>
          <a:bodyPr/>
          <a:lstStyle>
            <a:lvl1pPr>
              <a:defRPr>
                <a:solidFill>
                  <a:schemeClr val="bg1"/>
                </a:solidFill>
              </a:defRPr>
            </a:lvl1pPr>
          </a:lstStyle>
          <a:p>
            <a:fld id="{2053334D-C731-4501-A5C8-C610FB6C1AE8}" type="datetimeFigureOut">
              <a:rPr lang="en-US" smtClean="0"/>
              <a:pPr/>
              <a:t>8/30/2022</a:t>
            </a:fld>
            <a:endParaRPr lang="en-US" dirty="0"/>
          </a:p>
        </p:txBody>
      </p:sp>
      <p:sp>
        <p:nvSpPr>
          <p:cNvPr id="6" name="Footer Placeholder 5">
            <a:extLst>
              <a:ext uri="{FF2B5EF4-FFF2-40B4-BE49-F238E27FC236}">
                <a16:creationId xmlns:a16="http://schemas.microsoft.com/office/drawing/2014/main" id="{B74E4BE9-DE9B-47EC-90DB-D8B8BCB252D5}"/>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a:extLst>
              <a:ext uri="{FF2B5EF4-FFF2-40B4-BE49-F238E27FC236}">
                <a16:creationId xmlns:a16="http://schemas.microsoft.com/office/drawing/2014/main" id="{2AA2F56D-BA5A-454B-8E46-FE1FD5938185}"/>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dirty="0"/>
          </a:p>
        </p:txBody>
      </p:sp>
      <p:pic>
        <p:nvPicPr>
          <p:cNvPr id="10" name="Picture 9" descr="A close up of a sign&#10;&#10;Description automatically generated">
            <a:extLst>
              <a:ext uri="{FF2B5EF4-FFF2-40B4-BE49-F238E27FC236}">
                <a16:creationId xmlns:a16="http://schemas.microsoft.com/office/drawing/2014/main" id="{FBCDD844-4BDB-4BB4-94FC-46F11F57E9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Tree>
    <p:extLst>
      <p:ext uri="{BB962C8B-B14F-4D97-AF65-F5344CB8AC3E}">
        <p14:creationId xmlns:p14="http://schemas.microsoft.com/office/powerpoint/2010/main" val="901234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F83565-AC13-4689-87CD-5359AF5396B8}"/>
              </a:ext>
            </a:extLst>
          </p:cNvPr>
          <p:cNvSpPr/>
          <p:nvPr userDrawn="1"/>
        </p:nvSpPr>
        <p:spPr>
          <a:xfrm>
            <a:off x="-3" y="6176964"/>
            <a:ext cx="12192003" cy="675480"/>
          </a:xfrm>
          <a:prstGeom prst="rect">
            <a:avLst/>
          </a:prstGeom>
          <a:solidFill>
            <a:srgbClr val="1A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Isosceles Triangle 9">
            <a:extLst>
              <a:ext uri="{FF2B5EF4-FFF2-40B4-BE49-F238E27FC236}">
                <a16:creationId xmlns:a16="http://schemas.microsoft.com/office/drawing/2014/main" id="{E305CF96-0131-4FE3-842F-1382CD4EE40E}"/>
              </a:ext>
            </a:extLst>
          </p:cNvPr>
          <p:cNvSpPr/>
          <p:nvPr userDrawn="1"/>
        </p:nvSpPr>
        <p:spPr>
          <a:xfrm rot="5400000">
            <a:off x="-75805" y="6252764"/>
            <a:ext cx="675481" cy="523877"/>
          </a:xfrm>
          <a:prstGeom prst="triangle">
            <a:avLst>
              <a:gd name="adj" fmla="val 51399"/>
            </a:avLst>
          </a:prstGeom>
          <a:solidFill>
            <a:srgbClr val="00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FA614A-F2DE-4C29-B2EA-759C095C78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D63314-E9A2-4123-872D-9A870F79A6D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6094FA-4650-4D2A-A572-EB7B644E33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9DEAA-849E-4F36-9213-80063747D2A9}"/>
              </a:ext>
            </a:extLst>
          </p:cNvPr>
          <p:cNvSpPr>
            <a:spLocks noGrp="1"/>
          </p:cNvSpPr>
          <p:nvPr>
            <p:ph type="dt" sz="half" idx="10"/>
          </p:nvPr>
        </p:nvSpPr>
        <p:spPr/>
        <p:txBody>
          <a:bodyPr/>
          <a:lstStyle>
            <a:lvl1pPr>
              <a:defRPr>
                <a:solidFill>
                  <a:schemeClr val="bg1"/>
                </a:solidFill>
              </a:defRPr>
            </a:lvl1pPr>
          </a:lstStyle>
          <a:p>
            <a:fld id="{2053334D-C731-4501-A5C8-C610FB6C1AE8}" type="datetimeFigureOut">
              <a:rPr lang="en-US" smtClean="0"/>
              <a:pPr/>
              <a:t>8/30/2022</a:t>
            </a:fld>
            <a:endParaRPr lang="en-US" dirty="0"/>
          </a:p>
        </p:txBody>
      </p:sp>
      <p:sp>
        <p:nvSpPr>
          <p:cNvPr id="6" name="Footer Placeholder 5">
            <a:extLst>
              <a:ext uri="{FF2B5EF4-FFF2-40B4-BE49-F238E27FC236}">
                <a16:creationId xmlns:a16="http://schemas.microsoft.com/office/drawing/2014/main" id="{7706D784-90F8-44E6-BA08-3AD085DB17BC}"/>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a:extLst>
              <a:ext uri="{FF2B5EF4-FFF2-40B4-BE49-F238E27FC236}">
                <a16:creationId xmlns:a16="http://schemas.microsoft.com/office/drawing/2014/main" id="{6AC92FC4-41B0-4AFD-9CF7-7471FF395B3F}"/>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dirty="0"/>
          </a:p>
        </p:txBody>
      </p:sp>
      <p:pic>
        <p:nvPicPr>
          <p:cNvPr id="8" name="Picture 7" descr="A close up of a sign&#10;&#10;Description automatically generated">
            <a:extLst>
              <a:ext uri="{FF2B5EF4-FFF2-40B4-BE49-F238E27FC236}">
                <a16:creationId xmlns:a16="http://schemas.microsoft.com/office/drawing/2014/main" id="{4AB8D95B-DFBC-4F18-972B-DCB01FF37D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Tree>
    <p:extLst>
      <p:ext uri="{BB962C8B-B14F-4D97-AF65-F5344CB8AC3E}">
        <p14:creationId xmlns:p14="http://schemas.microsoft.com/office/powerpoint/2010/main" val="23342228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EC62D-8ED6-4D1A-A863-4F92915AB3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5E6371-8C9F-4C89-B781-79BC7135D67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D307D8-8370-4A52-B0C7-7C816564087E}"/>
              </a:ext>
            </a:extLst>
          </p:cNvPr>
          <p:cNvSpPr>
            <a:spLocks noGrp="1"/>
          </p:cNvSpPr>
          <p:nvPr>
            <p:ph type="dt" sz="half" idx="10"/>
          </p:nvPr>
        </p:nvSpPr>
        <p:spPr/>
        <p:txBody>
          <a:bodyPr/>
          <a:lstStyle/>
          <a:p>
            <a:fld id="{2053334D-C731-4501-A5C8-C610FB6C1AE8}" type="datetimeFigureOut">
              <a:rPr lang="en-US" smtClean="0"/>
              <a:t>8/30/2022</a:t>
            </a:fld>
            <a:endParaRPr lang="en-US"/>
          </a:p>
        </p:txBody>
      </p:sp>
      <p:sp>
        <p:nvSpPr>
          <p:cNvPr id="5" name="Footer Placeholder 4">
            <a:extLst>
              <a:ext uri="{FF2B5EF4-FFF2-40B4-BE49-F238E27FC236}">
                <a16:creationId xmlns:a16="http://schemas.microsoft.com/office/drawing/2014/main" id="{77C50E87-CDFF-460F-B317-4D0A1B679B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6C431C-85A5-4B9F-B314-B79C045E2448}"/>
              </a:ext>
            </a:extLst>
          </p:cNvPr>
          <p:cNvSpPr>
            <a:spLocks noGrp="1"/>
          </p:cNvSpPr>
          <p:nvPr>
            <p:ph type="sldNum" sz="quarter" idx="12"/>
          </p:nvPr>
        </p:nvSpPr>
        <p:spPr/>
        <p:txBody>
          <a:bodyPr/>
          <a:lstStyle/>
          <a:p>
            <a:fld id="{6A5D9758-F717-40A5-A5A2-7DB12EC6A1C9}" type="slidenum">
              <a:rPr lang="en-US" smtClean="0"/>
              <a:t>‹#›</a:t>
            </a:fld>
            <a:endParaRPr lang="en-US"/>
          </a:p>
        </p:txBody>
      </p:sp>
    </p:spTree>
    <p:extLst>
      <p:ext uri="{BB962C8B-B14F-4D97-AF65-F5344CB8AC3E}">
        <p14:creationId xmlns:p14="http://schemas.microsoft.com/office/powerpoint/2010/main" val="15682027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20D2DF-4D7B-46EB-BA00-3B430FB4E5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12E2C1-B9EB-479B-AACF-DF9B31AB0DD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8917B-7D9E-49AA-A4A2-74BF61C89E02}"/>
              </a:ext>
            </a:extLst>
          </p:cNvPr>
          <p:cNvSpPr>
            <a:spLocks noGrp="1"/>
          </p:cNvSpPr>
          <p:nvPr>
            <p:ph type="dt" sz="half" idx="10"/>
          </p:nvPr>
        </p:nvSpPr>
        <p:spPr/>
        <p:txBody>
          <a:bodyPr/>
          <a:lstStyle/>
          <a:p>
            <a:fld id="{2053334D-C731-4501-A5C8-C610FB6C1AE8}" type="datetimeFigureOut">
              <a:rPr lang="en-US" smtClean="0"/>
              <a:t>8/30/2022</a:t>
            </a:fld>
            <a:endParaRPr lang="en-US"/>
          </a:p>
        </p:txBody>
      </p:sp>
      <p:sp>
        <p:nvSpPr>
          <p:cNvPr id="5" name="Footer Placeholder 4">
            <a:extLst>
              <a:ext uri="{FF2B5EF4-FFF2-40B4-BE49-F238E27FC236}">
                <a16:creationId xmlns:a16="http://schemas.microsoft.com/office/drawing/2014/main" id="{4F324D3D-1B39-4B00-8592-76A2AA73F9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7954B4-AB1A-4184-BFA6-7348BEBE1A5F}"/>
              </a:ext>
            </a:extLst>
          </p:cNvPr>
          <p:cNvSpPr>
            <a:spLocks noGrp="1"/>
          </p:cNvSpPr>
          <p:nvPr>
            <p:ph type="sldNum" sz="quarter" idx="12"/>
          </p:nvPr>
        </p:nvSpPr>
        <p:spPr/>
        <p:txBody>
          <a:bodyPr/>
          <a:lstStyle/>
          <a:p>
            <a:fld id="{6A5D9758-F717-40A5-A5A2-7DB12EC6A1C9}" type="slidenum">
              <a:rPr lang="en-US" smtClean="0"/>
              <a:t>‹#›</a:t>
            </a:fld>
            <a:endParaRPr lang="en-US"/>
          </a:p>
        </p:txBody>
      </p:sp>
    </p:spTree>
    <p:extLst>
      <p:ext uri="{BB962C8B-B14F-4D97-AF65-F5344CB8AC3E}">
        <p14:creationId xmlns:p14="http://schemas.microsoft.com/office/powerpoint/2010/main" val="4149103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7498D-2B4F-4638-B21E-552379A5DE30}"/>
              </a:ext>
            </a:extLst>
          </p:cNvPr>
          <p:cNvSpPr>
            <a:spLocks noGrp="1"/>
          </p:cNvSpPr>
          <p:nvPr>
            <p:ph type="title"/>
          </p:nvPr>
        </p:nvSpPr>
        <p:spPr/>
        <p:txBody>
          <a:bodyPr/>
          <a:lstStyle>
            <a:lvl1pPr>
              <a:defRPr b="1">
                <a:solidFill>
                  <a:srgbClr val="0066A8"/>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DCB4562-3CFF-4DA9-953B-BCB9B4F9D7DD}"/>
              </a:ext>
            </a:extLst>
          </p:cNvPr>
          <p:cNvSpPr>
            <a:spLocks noGrp="1"/>
          </p:cNvSpPr>
          <p:nvPr>
            <p:ph idx="1"/>
          </p:nvPr>
        </p:nvSpPr>
        <p:spPr>
          <a:xfrm>
            <a:off x="838200" y="1825625"/>
            <a:ext cx="10515600" cy="4351338"/>
          </a:xfrm>
          <a:prstGeom prst="rect">
            <a:avLst/>
          </a:prstGeom>
        </p:spPr>
        <p:txBody>
          <a:bodyPr/>
          <a:lstStyle>
            <a:lvl1pPr marL="228600" indent="-228600">
              <a:buClr>
                <a:srgbClr val="0066A8"/>
              </a:buClr>
              <a:buFont typeface="Arial" panose="020B0604020202020204" pitchFamily="34" charset="0"/>
              <a:buChar char="&gt;"/>
              <a:defRPr>
                <a:solidFill>
                  <a:schemeClr val="tx1">
                    <a:lumMod val="75000"/>
                    <a:lumOff val="25000"/>
                  </a:schemeClr>
                </a:solidFill>
              </a:defRPr>
            </a:lvl1pPr>
            <a:lvl2pPr>
              <a:buClr>
                <a:srgbClr val="0066A8"/>
              </a:buClr>
              <a:buSzPct val="120000"/>
              <a:defRPr>
                <a:solidFill>
                  <a:schemeClr val="tx1">
                    <a:lumMod val="75000"/>
                    <a:lumOff val="25000"/>
                  </a:schemeClr>
                </a:solidFill>
              </a:defRPr>
            </a:lvl2pPr>
            <a:lvl3pPr marL="1143000" indent="-228600">
              <a:buClr>
                <a:srgbClr val="0066A8"/>
              </a:buClr>
              <a:buFont typeface="Wingdings" panose="05000000000000000000" pitchFamily="2" charset="2"/>
              <a:buChar char="ü"/>
              <a:defRPr>
                <a:solidFill>
                  <a:schemeClr val="tx1">
                    <a:lumMod val="75000"/>
                    <a:lumOff val="25000"/>
                  </a:schemeClr>
                </a:solidFill>
              </a:defRPr>
            </a:lvl3pPr>
            <a:lvl4pPr marL="1657350" indent="-285750">
              <a:buClr>
                <a:srgbClr val="0066A8"/>
              </a:buClr>
              <a:buFont typeface="Wingdings" panose="05000000000000000000" pitchFamily="2" charset="2"/>
              <a:buChar char="§"/>
              <a:defRPr>
                <a:solidFill>
                  <a:schemeClr val="tx1">
                    <a:lumMod val="75000"/>
                    <a:lumOff val="25000"/>
                  </a:schemeClr>
                </a:solidFill>
              </a:defRPr>
            </a:lvl4pPr>
            <a:lvl5pPr>
              <a:buClr>
                <a:srgbClr val="0066A8"/>
              </a:buCl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501328-93AD-49F4-86EA-07525CB5A0D1}"/>
              </a:ext>
            </a:extLst>
          </p:cNvPr>
          <p:cNvSpPr>
            <a:spLocks noGrp="1"/>
          </p:cNvSpPr>
          <p:nvPr>
            <p:ph type="dt" sz="half" idx="10"/>
          </p:nvPr>
        </p:nvSpPr>
        <p:spPr/>
        <p:txBody>
          <a:bodyPr/>
          <a:lstStyle/>
          <a:p>
            <a:fld id="{2053334D-C731-4501-A5C8-C610FB6C1AE8}" type="datetimeFigureOut">
              <a:rPr lang="en-US" smtClean="0"/>
              <a:t>8/30/2022</a:t>
            </a:fld>
            <a:endParaRPr lang="en-US"/>
          </a:p>
        </p:txBody>
      </p:sp>
      <p:sp>
        <p:nvSpPr>
          <p:cNvPr id="5" name="Footer Placeholder 4">
            <a:extLst>
              <a:ext uri="{FF2B5EF4-FFF2-40B4-BE49-F238E27FC236}">
                <a16:creationId xmlns:a16="http://schemas.microsoft.com/office/drawing/2014/main" id="{AA0650BD-7963-4709-B4FF-1D902620EF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06590D-FD28-4F1A-B2F9-188C17222E39}"/>
              </a:ext>
            </a:extLst>
          </p:cNvPr>
          <p:cNvSpPr>
            <a:spLocks noGrp="1"/>
          </p:cNvSpPr>
          <p:nvPr>
            <p:ph type="sldNum" sz="quarter" idx="12"/>
          </p:nvPr>
        </p:nvSpPr>
        <p:spPr/>
        <p:txBody>
          <a:bodyPr/>
          <a:lstStyle/>
          <a:p>
            <a:fld id="{6A5D9758-F717-40A5-A5A2-7DB12EC6A1C9}" type="slidenum">
              <a:rPr lang="en-US" smtClean="0"/>
              <a:t>‹#›</a:t>
            </a:fld>
            <a:endParaRPr lang="en-US"/>
          </a:p>
        </p:txBody>
      </p:sp>
      <p:pic>
        <p:nvPicPr>
          <p:cNvPr id="15" name="Picture 14" descr="A close up of a sign&#10;&#10;Description automatically generated">
            <a:extLst>
              <a:ext uri="{FF2B5EF4-FFF2-40B4-BE49-F238E27FC236}">
                <a16:creationId xmlns:a16="http://schemas.microsoft.com/office/drawing/2014/main" id="{A22C6E59-57E0-4A54-B601-54BCABB13A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pic>
        <p:nvPicPr>
          <p:cNvPr id="10" name="Picture 9" descr="A close up of a logo&#10;&#10;Description automatically generated">
            <a:extLst>
              <a:ext uri="{FF2B5EF4-FFF2-40B4-BE49-F238E27FC236}">
                <a16:creationId xmlns:a16="http://schemas.microsoft.com/office/drawing/2014/main" id="{BA3DEC58-DD0D-489E-89D7-48B520FAF310}"/>
              </a:ext>
            </a:extLst>
          </p:cNvPr>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10401300" y="5502"/>
            <a:ext cx="1790700" cy="6852498"/>
          </a:xfrm>
          <a:prstGeom prst="rect">
            <a:avLst/>
          </a:prstGeom>
        </p:spPr>
      </p:pic>
    </p:spTree>
    <p:extLst>
      <p:ext uri="{BB962C8B-B14F-4D97-AF65-F5344CB8AC3E}">
        <p14:creationId xmlns:p14="http://schemas.microsoft.com/office/powerpoint/2010/main" val="3250997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BA77D3D-EB6C-470B-88D7-E88D973FCE77}"/>
              </a:ext>
            </a:extLst>
          </p:cNvPr>
          <p:cNvSpPr/>
          <p:nvPr userDrawn="1"/>
        </p:nvSpPr>
        <p:spPr>
          <a:xfrm>
            <a:off x="-3" y="6176964"/>
            <a:ext cx="12192003" cy="681036"/>
          </a:xfrm>
          <a:prstGeom prst="rect">
            <a:avLst/>
          </a:prstGeom>
          <a:solidFill>
            <a:srgbClr val="1A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a:extLst>
              <a:ext uri="{FF2B5EF4-FFF2-40B4-BE49-F238E27FC236}">
                <a16:creationId xmlns:a16="http://schemas.microsoft.com/office/drawing/2014/main" id="{700E5B01-C69C-4201-9620-A4CEFAA25C48}"/>
              </a:ext>
            </a:extLst>
          </p:cNvPr>
          <p:cNvSpPr/>
          <p:nvPr userDrawn="1"/>
        </p:nvSpPr>
        <p:spPr>
          <a:xfrm rot="5400000">
            <a:off x="-75805" y="6262289"/>
            <a:ext cx="675481" cy="523877"/>
          </a:xfrm>
          <a:prstGeom prst="triangle">
            <a:avLst>
              <a:gd name="adj" fmla="val 51399"/>
            </a:avLst>
          </a:prstGeom>
          <a:solidFill>
            <a:srgbClr val="00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F7498D-2B4F-4638-B21E-552379A5DE30}"/>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FDCB4562-3CFF-4DA9-953B-BCB9B4F9D7D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501328-93AD-49F4-86EA-07525CB5A0D1}"/>
              </a:ext>
            </a:extLst>
          </p:cNvPr>
          <p:cNvSpPr>
            <a:spLocks noGrp="1"/>
          </p:cNvSpPr>
          <p:nvPr>
            <p:ph type="dt" sz="half" idx="10"/>
          </p:nvPr>
        </p:nvSpPr>
        <p:spPr/>
        <p:txBody>
          <a:bodyPr/>
          <a:lstStyle>
            <a:lvl1pPr>
              <a:defRPr>
                <a:solidFill>
                  <a:schemeClr val="bg1"/>
                </a:solidFill>
              </a:defRPr>
            </a:lvl1pPr>
          </a:lstStyle>
          <a:p>
            <a:fld id="{2053334D-C731-4501-A5C8-C610FB6C1AE8}" type="datetimeFigureOut">
              <a:rPr lang="en-US" smtClean="0"/>
              <a:pPr/>
              <a:t>8/30/2022</a:t>
            </a:fld>
            <a:endParaRPr lang="en-US" dirty="0"/>
          </a:p>
        </p:txBody>
      </p:sp>
      <p:sp>
        <p:nvSpPr>
          <p:cNvPr id="5" name="Footer Placeholder 4">
            <a:extLst>
              <a:ext uri="{FF2B5EF4-FFF2-40B4-BE49-F238E27FC236}">
                <a16:creationId xmlns:a16="http://schemas.microsoft.com/office/drawing/2014/main" id="{AA0650BD-7963-4709-B4FF-1D902620EFC4}"/>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AB06590D-FD28-4F1A-B2F9-188C17222E39}"/>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dirty="0"/>
          </a:p>
        </p:txBody>
      </p:sp>
      <p:pic>
        <p:nvPicPr>
          <p:cNvPr id="22" name="Picture 21" descr="A close up of a sign&#10;&#10;Description automatically generated">
            <a:extLst>
              <a:ext uri="{FF2B5EF4-FFF2-40B4-BE49-F238E27FC236}">
                <a16:creationId xmlns:a16="http://schemas.microsoft.com/office/drawing/2014/main" id="{64E26A8A-3861-44FA-9F25-5209F3A55E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Tree>
    <p:extLst>
      <p:ext uri="{BB962C8B-B14F-4D97-AF65-F5344CB8AC3E}">
        <p14:creationId xmlns:p14="http://schemas.microsoft.com/office/powerpoint/2010/main" val="3249870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48BE7-7E0D-4FE6-9A09-A01974DED0BA}"/>
              </a:ext>
            </a:extLst>
          </p:cNvPr>
          <p:cNvSpPr>
            <a:spLocks noGrp="1"/>
          </p:cNvSpPr>
          <p:nvPr>
            <p:ph type="title"/>
          </p:nvPr>
        </p:nvSpPr>
        <p:spPr>
          <a:xfrm>
            <a:off x="831850" y="1709739"/>
            <a:ext cx="10515600" cy="2386012"/>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34287E38-21AB-44A5-933E-BBDB29530E10}"/>
              </a:ext>
            </a:extLst>
          </p:cNvPr>
          <p:cNvSpPr>
            <a:spLocks noGrp="1"/>
          </p:cNvSpPr>
          <p:nvPr>
            <p:ph type="body" idx="1"/>
          </p:nvPr>
        </p:nvSpPr>
        <p:spPr>
          <a:xfrm>
            <a:off x="831849" y="4190048"/>
            <a:ext cx="10515600" cy="105822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1198DB-E2E2-4621-86F0-491A9102F687}"/>
              </a:ext>
            </a:extLst>
          </p:cNvPr>
          <p:cNvSpPr>
            <a:spLocks noGrp="1"/>
          </p:cNvSpPr>
          <p:nvPr>
            <p:ph type="dt" sz="half" idx="10"/>
          </p:nvPr>
        </p:nvSpPr>
        <p:spPr/>
        <p:txBody>
          <a:bodyPr/>
          <a:lstStyle/>
          <a:p>
            <a:fld id="{2053334D-C731-4501-A5C8-C610FB6C1AE8}" type="datetimeFigureOut">
              <a:rPr lang="en-US" smtClean="0"/>
              <a:t>8/30/2022</a:t>
            </a:fld>
            <a:endParaRPr lang="en-US"/>
          </a:p>
        </p:txBody>
      </p:sp>
      <p:sp>
        <p:nvSpPr>
          <p:cNvPr id="5" name="Footer Placeholder 4">
            <a:extLst>
              <a:ext uri="{FF2B5EF4-FFF2-40B4-BE49-F238E27FC236}">
                <a16:creationId xmlns:a16="http://schemas.microsoft.com/office/drawing/2014/main" id="{0EFFFFA3-C11C-4784-B241-ED40C58438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5D06F7-64FC-4E16-A6F2-A838E8CF765C}"/>
              </a:ext>
            </a:extLst>
          </p:cNvPr>
          <p:cNvSpPr>
            <a:spLocks noGrp="1"/>
          </p:cNvSpPr>
          <p:nvPr>
            <p:ph type="sldNum" sz="quarter" idx="12"/>
          </p:nvPr>
        </p:nvSpPr>
        <p:spPr/>
        <p:txBody>
          <a:bodyPr/>
          <a:lstStyle/>
          <a:p>
            <a:fld id="{6A5D9758-F717-40A5-A5A2-7DB12EC6A1C9}" type="slidenum">
              <a:rPr lang="en-US" smtClean="0"/>
              <a:t>‹#›</a:t>
            </a:fld>
            <a:endParaRPr lang="en-US"/>
          </a:p>
        </p:txBody>
      </p:sp>
      <p:pic>
        <p:nvPicPr>
          <p:cNvPr id="8" name="Picture 7" descr="A close up of a logo&#10;&#10;Description automatically generated">
            <a:extLst>
              <a:ext uri="{FF2B5EF4-FFF2-40B4-BE49-F238E27FC236}">
                <a16:creationId xmlns:a16="http://schemas.microsoft.com/office/drawing/2014/main" id="{776BB167-5223-4787-9D40-C427FEF4A05E}"/>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4420369" y="0"/>
            <a:ext cx="3338561" cy="1368565"/>
          </a:xfrm>
          <a:prstGeom prst="rect">
            <a:avLst/>
          </a:prstGeom>
        </p:spPr>
      </p:pic>
      <p:pic>
        <p:nvPicPr>
          <p:cNvPr id="11" name="Picture 10" descr="A close up of a sign&#10;&#10;Description automatically generated">
            <a:extLst>
              <a:ext uri="{FF2B5EF4-FFF2-40B4-BE49-F238E27FC236}">
                <a16:creationId xmlns:a16="http://schemas.microsoft.com/office/drawing/2014/main" id="{98853A46-355B-43D4-AC0B-EC581D0547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Tree>
    <p:extLst>
      <p:ext uri="{BB962C8B-B14F-4D97-AF65-F5344CB8AC3E}">
        <p14:creationId xmlns:p14="http://schemas.microsoft.com/office/powerpoint/2010/main" val="33090604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0AE6B6-E4D9-430F-A1A6-2FD90BB2AEAD}"/>
              </a:ext>
            </a:extLst>
          </p:cNvPr>
          <p:cNvSpPr/>
          <p:nvPr userDrawn="1"/>
        </p:nvSpPr>
        <p:spPr>
          <a:xfrm>
            <a:off x="-3" y="6176964"/>
            <a:ext cx="12192003" cy="675480"/>
          </a:xfrm>
          <a:prstGeom prst="rect">
            <a:avLst/>
          </a:prstGeom>
          <a:solidFill>
            <a:srgbClr val="1A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Isosceles Triangle 10">
            <a:extLst>
              <a:ext uri="{FF2B5EF4-FFF2-40B4-BE49-F238E27FC236}">
                <a16:creationId xmlns:a16="http://schemas.microsoft.com/office/drawing/2014/main" id="{2FE54030-734F-4867-A425-FD781025C882}"/>
              </a:ext>
            </a:extLst>
          </p:cNvPr>
          <p:cNvSpPr/>
          <p:nvPr userDrawn="1"/>
        </p:nvSpPr>
        <p:spPr>
          <a:xfrm rot="5400000">
            <a:off x="-75805" y="6252764"/>
            <a:ext cx="675481" cy="523877"/>
          </a:xfrm>
          <a:prstGeom prst="triangle">
            <a:avLst>
              <a:gd name="adj" fmla="val 51399"/>
            </a:avLst>
          </a:prstGeom>
          <a:solidFill>
            <a:srgbClr val="00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DD910D-BE99-49D0-8285-41FF41AECA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C8C7A0-022A-4F99-A0C2-33276644F6F7}"/>
              </a:ext>
            </a:extLst>
          </p:cNvPr>
          <p:cNvSpPr>
            <a:spLocks noGrp="1"/>
          </p:cNvSpPr>
          <p:nvPr>
            <p:ph sz="half" idx="1"/>
          </p:nvPr>
        </p:nvSpPr>
        <p:spPr>
          <a:xfrm>
            <a:off x="838200" y="1825625"/>
            <a:ext cx="51816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79EB2EE-35C0-4F6A-9A88-19585A48BD1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BC444E-BC3C-48DD-B0EE-5AD82E9EA438}"/>
              </a:ext>
            </a:extLst>
          </p:cNvPr>
          <p:cNvSpPr>
            <a:spLocks noGrp="1"/>
          </p:cNvSpPr>
          <p:nvPr>
            <p:ph type="dt" sz="half" idx="10"/>
          </p:nvPr>
        </p:nvSpPr>
        <p:spPr/>
        <p:txBody>
          <a:bodyPr/>
          <a:lstStyle>
            <a:lvl1pPr>
              <a:defRPr>
                <a:solidFill>
                  <a:schemeClr val="bg1"/>
                </a:solidFill>
              </a:defRPr>
            </a:lvl1pPr>
          </a:lstStyle>
          <a:p>
            <a:fld id="{2053334D-C731-4501-A5C8-C610FB6C1AE8}" type="datetimeFigureOut">
              <a:rPr lang="en-US" smtClean="0"/>
              <a:pPr/>
              <a:t>8/30/2022</a:t>
            </a:fld>
            <a:endParaRPr lang="en-US" dirty="0"/>
          </a:p>
        </p:txBody>
      </p:sp>
      <p:sp>
        <p:nvSpPr>
          <p:cNvPr id="6" name="Footer Placeholder 5">
            <a:extLst>
              <a:ext uri="{FF2B5EF4-FFF2-40B4-BE49-F238E27FC236}">
                <a16:creationId xmlns:a16="http://schemas.microsoft.com/office/drawing/2014/main" id="{4391A159-06B3-45AE-B20D-1B94E9EAE170}"/>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a:extLst>
              <a:ext uri="{FF2B5EF4-FFF2-40B4-BE49-F238E27FC236}">
                <a16:creationId xmlns:a16="http://schemas.microsoft.com/office/drawing/2014/main" id="{749C28A2-40C2-45AC-8284-24CC7B83F1AE}"/>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dirty="0"/>
          </a:p>
        </p:txBody>
      </p:sp>
      <p:pic>
        <p:nvPicPr>
          <p:cNvPr id="9" name="Picture 8" descr="A close up of a sign&#10;&#10;Description automatically generated">
            <a:extLst>
              <a:ext uri="{FF2B5EF4-FFF2-40B4-BE49-F238E27FC236}">
                <a16:creationId xmlns:a16="http://schemas.microsoft.com/office/drawing/2014/main" id="{17921164-5862-485A-98FF-85D0E31555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Tree>
    <p:extLst>
      <p:ext uri="{BB962C8B-B14F-4D97-AF65-F5344CB8AC3E}">
        <p14:creationId xmlns:p14="http://schemas.microsoft.com/office/powerpoint/2010/main" val="1827697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63FAD79-29E3-4606-991C-B67D06E2C72D}"/>
              </a:ext>
            </a:extLst>
          </p:cNvPr>
          <p:cNvSpPr/>
          <p:nvPr userDrawn="1"/>
        </p:nvSpPr>
        <p:spPr>
          <a:xfrm>
            <a:off x="-3" y="6176964"/>
            <a:ext cx="12192003" cy="675480"/>
          </a:xfrm>
          <a:prstGeom prst="rect">
            <a:avLst/>
          </a:prstGeom>
          <a:solidFill>
            <a:srgbClr val="1A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Isosceles Triangle 14">
            <a:extLst>
              <a:ext uri="{FF2B5EF4-FFF2-40B4-BE49-F238E27FC236}">
                <a16:creationId xmlns:a16="http://schemas.microsoft.com/office/drawing/2014/main" id="{31A0194A-5D0E-40C4-AB4F-F7E74CABE9F2}"/>
              </a:ext>
            </a:extLst>
          </p:cNvPr>
          <p:cNvSpPr/>
          <p:nvPr userDrawn="1"/>
        </p:nvSpPr>
        <p:spPr>
          <a:xfrm rot="5400000">
            <a:off x="-75805" y="6252764"/>
            <a:ext cx="675481" cy="523877"/>
          </a:xfrm>
          <a:prstGeom prst="triangle">
            <a:avLst>
              <a:gd name="adj" fmla="val 51399"/>
            </a:avLst>
          </a:prstGeom>
          <a:solidFill>
            <a:srgbClr val="00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554EA-2EC4-4F72-973B-F9628F6B16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1874CF-1970-4A3C-8FE6-7A04D221F2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678CE7-604B-4F86-9B5D-3FAA07816B8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87FC8D-397D-4F30-A188-8C060553CCE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B399E2-8ED9-413C-8F81-E15355195F1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B79164-105F-4A8D-9C1C-9C575EFEF1D8}"/>
              </a:ext>
            </a:extLst>
          </p:cNvPr>
          <p:cNvSpPr>
            <a:spLocks noGrp="1"/>
          </p:cNvSpPr>
          <p:nvPr>
            <p:ph type="dt" sz="half" idx="10"/>
          </p:nvPr>
        </p:nvSpPr>
        <p:spPr/>
        <p:txBody>
          <a:bodyPr/>
          <a:lstStyle>
            <a:lvl1pPr>
              <a:defRPr>
                <a:solidFill>
                  <a:schemeClr val="bg1"/>
                </a:solidFill>
              </a:defRPr>
            </a:lvl1pPr>
          </a:lstStyle>
          <a:p>
            <a:fld id="{2053334D-C731-4501-A5C8-C610FB6C1AE8}" type="datetimeFigureOut">
              <a:rPr lang="en-US" smtClean="0"/>
              <a:pPr/>
              <a:t>8/30/2022</a:t>
            </a:fld>
            <a:endParaRPr lang="en-US" dirty="0"/>
          </a:p>
        </p:txBody>
      </p:sp>
      <p:sp>
        <p:nvSpPr>
          <p:cNvPr id="8" name="Footer Placeholder 7">
            <a:extLst>
              <a:ext uri="{FF2B5EF4-FFF2-40B4-BE49-F238E27FC236}">
                <a16:creationId xmlns:a16="http://schemas.microsoft.com/office/drawing/2014/main" id="{CB985673-20F2-4420-9492-E849EF41C6B2}"/>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9" name="Slide Number Placeholder 8">
            <a:extLst>
              <a:ext uri="{FF2B5EF4-FFF2-40B4-BE49-F238E27FC236}">
                <a16:creationId xmlns:a16="http://schemas.microsoft.com/office/drawing/2014/main" id="{3E3BC90F-0DC6-446A-A477-E6BFD973BEDB}"/>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dirty="0"/>
          </a:p>
        </p:txBody>
      </p:sp>
      <p:pic>
        <p:nvPicPr>
          <p:cNvPr id="13" name="Picture 12" descr="A close up of a sign&#10;&#10;Description automatically generated">
            <a:extLst>
              <a:ext uri="{FF2B5EF4-FFF2-40B4-BE49-F238E27FC236}">
                <a16:creationId xmlns:a16="http://schemas.microsoft.com/office/drawing/2014/main" id="{E2359358-A04A-41A6-BB3E-72D0DCDBD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Tree>
    <p:extLst>
      <p:ext uri="{BB962C8B-B14F-4D97-AF65-F5344CB8AC3E}">
        <p14:creationId xmlns:p14="http://schemas.microsoft.com/office/powerpoint/2010/main" val="3689914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9351E6-0B77-487D-AF4C-37DD96BAC2D9}"/>
              </a:ext>
            </a:extLst>
          </p:cNvPr>
          <p:cNvSpPr/>
          <p:nvPr userDrawn="1"/>
        </p:nvSpPr>
        <p:spPr>
          <a:xfrm>
            <a:off x="-3" y="6176964"/>
            <a:ext cx="12192003" cy="675480"/>
          </a:xfrm>
          <a:prstGeom prst="rect">
            <a:avLst/>
          </a:prstGeom>
          <a:solidFill>
            <a:srgbClr val="1A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a:extLst>
              <a:ext uri="{FF2B5EF4-FFF2-40B4-BE49-F238E27FC236}">
                <a16:creationId xmlns:a16="http://schemas.microsoft.com/office/drawing/2014/main" id="{97CFE111-BCB3-481A-85D0-0F57E88EBC2C}"/>
              </a:ext>
            </a:extLst>
          </p:cNvPr>
          <p:cNvSpPr/>
          <p:nvPr userDrawn="1"/>
        </p:nvSpPr>
        <p:spPr>
          <a:xfrm rot="5400000">
            <a:off x="-75805" y="6252764"/>
            <a:ext cx="675481" cy="523877"/>
          </a:xfrm>
          <a:prstGeom prst="triangle">
            <a:avLst>
              <a:gd name="adj" fmla="val 51399"/>
            </a:avLst>
          </a:prstGeom>
          <a:solidFill>
            <a:srgbClr val="00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1BE492-D277-4B57-B7FD-702527F0B7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CB0850-9FFE-4966-BD90-DB06F7853CE2}"/>
              </a:ext>
            </a:extLst>
          </p:cNvPr>
          <p:cNvSpPr>
            <a:spLocks noGrp="1"/>
          </p:cNvSpPr>
          <p:nvPr>
            <p:ph type="dt" sz="half" idx="10"/>
          </p:nvPr>
        </p:nvSpPr>
        <p:spPr/>
        <p:txBody>
          <a:bodyPr/>
          <a:lstStyle>
            <a:lvl1pPr>
              <a:defRPr>
                <a:solidFill>
                  <a:schemeClr val="bg1"/>
                </a:solidFill>
              </a:defRPr>
            </a:lvl1pPr>
          </a:lstStyle>
          <a:p>
            <a:fld id="{2053334D-C731-4501-A5C8-C610FB6C1AE8}" type="datetimeFigureOut">
              <a:rPr lang="en-US" smtClean="0"/>
              <a:pPr/>
              <a:t>8/30/2022</a:t>
            </a:fld>
            <a:endParaRPr lang="en-US" dirty="0"/>
          </a:p>
        </p:txBody>
      </p:sp>
      <p:sp>
        <p:nvSpPr>
          <p:cNvPr id="4" name="Footer Placeholder 3">
            <a:extLst>
              <a:ext uri="{FF2B5EF4-FFF2-40B4-BE49-F238E27FC236}">
                <a16:creationId xmlns:a16="http://schemas.microsoft.com/office/drawing/2014/main" id="{D489B77C-9C12-494F-A87E-7517CBD7AD4A}"/>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3DAAC97F-B8D0-4433-B69C-3E0C16228BA7}"/>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2A5EAC9B-387B-4DD3-9C4A-E3BF2B9AAA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Tree>
    <p:extLst>
      <p:ext uri="{BB962C8B-B14F-4D97-AF65-F5344CB8AC3E}">
        <p14:creationId xmlns:p14="http://schemas.microsoft.com/office/powerpoint/2010/main" val="358082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pic>
        <p:nvPicPr>
          <p:cNvPr id="6" name="Picture 5" descr="A picture containing bird&#10;&#10;Description automatically generated">
            <a:extLst>
              <a:ext uri="{FF2B5EF4-FFF2-40B4-BE49-F238E27FC236}">
                <a16:creationId xmlns:a16="http://schemas.microsoft.com/office/drawing/2014/main" id="{B933FC99-1097-4018-8B3C-56B4DCF03E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7206" y="0"/>
            <a:ext cx="1944793" cy="6857999"/>
          </a:xfrm>
          <a:prstGeom prst="rect">
            <a:avLst/>
          </a:prstGeom>
        </p:spPr>
      </p:pic>
      <p:sp>
        <p:nvSpPr>
          <p:cNvPr id="2" name="Date Placeholder 1">
            <a:extLst>
              <a:ext uri="{FF2B5EF4-FFF2-40B4-BE49-F238E27FC236}">
                <a16:creationId xmlns:a16="http://schemas.microsoft.com/office/drawing/2014/main" id="{48DDA5EE-B82D-44A7-AAA9-E2BF97723D0B}"/>
              </a:ext>
            </a:extLst>
          </p:cNvPr>
          <p:cNvSpPr>
            <a:spLocks noGrp="1"/>
          </p:cNvSpPr>
          <p:nvPr>
            <p:ph type="dt" sz="half" idx="10"/>
          </p:nvPr>
        </p:nvSpPr>
        <p:spPr/>
        <p:txBody>
          <a:bodyPr/>
          <a:lstStyle/>
          <a:p>
            <a:fld id="{2053334D-C731-4501-A5C8-C610FB6C1AE8}" type="datetimeFigureOut">
              <a:rPr lang="en-US" smtClean="0"/>
              <a:t>8/30/2022</a:t>
            </a:fld>
            <a:endParaRPr lang="en-US"/>
          </a:p>
        </p:txBody>
      </p:sp>
      <p:sp>
        <p:nvSpPr>
          <p:cNvPr id="3" name="Footer Placeholder 2">
            <a:extLst>
              <a:ext uri="{FF2B5EF4-FFF2-40B4-BE49-F238E27FC236}">
                <a16:creationId xmlns:a16="http://schemas.microsoft.com/office/drawing/2014/main" id="{4719ACC1-2306-4000-94CA-63A16D1779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6C6BF2-43C3-46FE-9124-1F7CE686C072}"/>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a:p>
        </p:txBody>
      </p:sp>
      <p:pic>
        <p:nvPicPr>
          <p:cNvPr id="7" name="Picture 6" descr="A close up of a sign&#10;&#10;Description automatically generated">
            <a:extLst>
              <a:ext uri="{FF2B5EF4-FFF2-40B4-BE49-F238E27FC236}">
                <a16:creationId xmlns:a16="http://schemas.microsoft.com/office/drawing/2014/main" id="{B91BBBBF-C7E9-446C-9E28-AD70279937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
        <p:nvSpPr>
          <p:cNvPr id="10" name="Isosceles Triangle 9">
            <a:extLst>
              <a:ext uri="{FF2B5EF4-FFF2-40B4-BE49-F238E27FC236}">
                <a16:creationId xmlns:a16="http://schemas.microsoft.com/office/drawing/2014/main" id="{9560B2B0-E84F-48DB-B6CA-EE6B1DD34A63}"/>
              </a:ext>
            </a:extLst>
          </p:cNvPr>
          <p:cNvSpPr/>
          <p:nvPr userDrawn="1"/>
        </p:nvSpPr>
        <p:spPr>
          <a:xfrm rot="16200000">
            <a:off x="7790603" y="2456602"/>
            <a:ext cx="6857999" cy="1944792"/>
          </a:xfrm>
          <a:prstGeom prst="triangle">
            <a:avLst>
              <a:gd name="adj" fmla="val 49722"/>
            </a:avLst>
          </a:prstGeom>
          <a:solidFill>
            <a:srgbClr val="1A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5595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DDA5EE-B82D-44A7-AAA9-E2BF97723D0B}"/>
              </a:ext>
            </a:extLst>
          </p:cNvPr>
          <p:cNvSpPr>
            <a:spLocks noGrp="1"/>
          </p:cNvSpPr>
          <p:nvPr>
            <p:ph type="dt" sz="half" idx="10"/>
          </p:nvPr>
        </p:nvSpPr>
        <p:spPr/>
        <p:txBody>
          <a:bodyPr/>
          <a:lstStyle/>
          <a:p>
            <a:fld id="{2053334D-C731-4501-A5C8-C610FB6C1AE8}" type="datetimeFigureOut">
              <a:rPr lang="en-US" smtClean="0"/>
              <a:t>8/30/2022</a:t>
            </a:fld>
            <a:endParaRPr lang="en-US"/>
          </a:p>
        </p:txBody>
      </p:sp>
      <p:sp>
        <p:nvSpPr>
          <p:cNvPr id="3" name="Footer Placeholder 2">
            <a:extLst>
              <a:ext uri="{FF2B5EF4-FFF2-40B4-BE49-F238E27FC236}">
                <a16:creationId xmlns:a16="http://schemas.microsoft.com/office/drawing/2014/main" id="{4719ACC1-2306-4000-94CA-63A16D1779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6C6BF2-43C3-46FE-9124-1F7CE686C072}"/>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a:p>
        </p:txBody>
      </p:sp>
      <p:pic>
        <p:nvPicPr>
          <p:cNvPr id="7" name="Picture 6" descr="A close up of a sign&#10;&#10;Description automatically generated">
            <a:extLst>
              <a:ext uri="{FF2B5EF4-FFF2-40B4-BE49-F238E27FC236}">
                <a16:creationId xmlns:a16="http://schemas.microsoft.com/office/drawing/2014/main" id="{B91BBBBF-C7E9-446C-9E28-AD70279937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Tree>
    <p:extLst>
      <p:ext uri="{BB962C8B-B14F-4D97-AF65-F5344CB8AC3E}">
        <p14:creationId xmlns:p14="http://schemas.microsoft.com/office/powerpoint/2010/main" val="2760139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F8E82A-DEDB-4F57-9C56-785DF1FE35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622110C-DA35-4E5E-AB88-5914338FC5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79BF4E9-9671-423F-B6BB-F2C0642CF4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3334D-C731-4501-A5C8-C610FB6C1AE8}" type="datetimeFigureOut">
              <a:rPr lang="en-US" smtClean="0"/>
              <a:t>8/30/2022</a:t>
            </a:fld>
            <a:endParaRPr lang="en-US"/>
          </a:p>
        </p:txBody>
      </p:sp>
      <p:sp>
        <p:nvSpPr>
          <p:cNvPr id="5" name="Footer Placeholder 4">
            <a:extLst>
              <a:ext uri="{FF2B5EF4-FFF2-40B4-BE49-F238E27FC236}">
                <a16:creationId xmlns:a16="http://schemas.microsoft.com/office/drawing/2014/main" id="{9199415B-A953-4A00-BD68-FCEAD64EE8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F757A3-55CA-430A-9473-9543328AAA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5D9758-F717-40A5-A5A2-7DB12EC6A1C9}" type="slidenum">
              <a:rPr lang="en-US" smtClean="0"/>
              <a:t>‹#›</a:t>
            </a:fld>
            <a:endParaRPr lang="en-US"/>
          </a:p>
        </p:txBody>
      </p:sp>
    </p:spTree>
    <p:extLst>
      <p:ext uri="{BB962C8B-B14F-4D97-AF65-F5344CB8AC3E}">
        <p14:creationId xmlns:p14="http://schemas.microsoft.com/office/powerpoint/2010/main" val="58322808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5" r:id="rId4"/>
    <p:sldLayoutId id="2147483652" r:id="rId5"/>
    <p:sldLayoutId id="2147483653" r:id="rId6"/>
    <p:sldLayoutId id="2147483654" r:id="rId7"/>
    <p:sldLayoutId id="2147483655" r:id="rId8"/>
    <p:sldLayoutId id="2147483666" r:id="rId9"/>
    <p:sldLayoutId id="2147483667"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b="1" kern="1200">
          <a:solidFill>
            <a:srgbClr val="0066A8"/>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0066A8"/>
        </a:buClr>
        <a:buFont typeface="Arial" panose="020B0604020202020204" pitchFamily="34" charset="0"/>
        <a:buChar char="&gt;"/>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rgbClr val="0066A8"/>
        </a:buClr>
        <a:buSzPct val="120000"/>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rgbClr val="0066A8"/>
        </a:buClr>
        <a:buFont typeface="Wingdings" panose="05000000000000000000" pitchFamily="2" charset="2"/>
        <a:buChar char="ü"/>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rgbClr val="0066A8"/>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rgbClr val="0066A8"/>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8994357" cy="4343400"/>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469FE070-3ADA-4CF0-BC7C-2375B12212A3}"/>
              </a:ext>
            </a:extLst>
          </p:cNvPr>
          <p:cNvSpPr>
            <a:spLocks noGrp="1"/>
          </p:cNvSpPr>
          <p:nvPr>
            <p:ph type="ctrTitle"/>
          </p:nvPr>
        </p:nvSpPr>
        <p:spPr>
          <a:xfrm>
            <a:off x="1100669" y="1031353"/>
            <a:ext cx="7736255" cy="3181135"/>
          </a:xfrm>
        </p:spPr>
        <p:txBody>
          <a:bodyPr anchor="ctr">
            <a:normAutofit/>
          </a:bodyPr>
          <a:lstStyle/>
          <a:p>
            <a:pPr algn="l"/>
            <a:r>
              <a:rPr lang="en-US" sz="5600">
                <a:solidFill>
                  <a:srgbClr val="FFFFFF"/>
                </a:solidFill>
              </a:rPr>
              <a:t>Major Milestones of Career &amp; Technology Education</a:t>
            </a:r>
            <a:br>
              <a:rPr lang="en-US" sz="5600">
                <a:solidFill>
                  <a:srgbClr val="FFFFFF"/>
                </a:solidFill>
              </a:rPr>
            </a:br>
            <a:r>
              <a:rPr lang="en-US" sz="5600">
                <a:solidFill>
                  <a:srgbClr val="FFFFFF"/>
                </a:solidFill>
              </a:rPr>
              <a:t>in Oklahoma</a:t>
            </a:r>
          </a:p>
        </p:txBody>
      </p:sp>
      <p:sp>
        <p:nvSpPr>
          <p:cNvPr id="10" name="Rectangle 9">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450221"/>
            <a:ext cx="2115455" cy="2102827"/>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199" y="4932939"/>
            <a:ext cx="11277601" cy="1466141"/>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Subtitle 2">
            <a:extLst>
              <a:ext uri="{FF2B5EF4-FFF2-40B4-BE49-F238E27FC236}">
                <a16:creationId xmlns:a16="http://schemas.microsoft.com/office/drawing/2014/main" id="{88F1F35A-387C-49C4-A820-1FBA72A74A20}"/>
              </a:ext>
            </a:extLst>
          </p:cNvPr>
          <p:cNvSpPr>
            <a:spLocks noGrp="1"/>
          </p:cNvSpPr>
          <p:nvPr>
            <p:ph type="subTitle" idx="1"/>
          </p:nvPr>
        </p:nvSpPr>
        <p:spPr>
          <a:xfrm>
            <a:off x="1100669" y="5184138"/>
            <a:ext cx="10008863" cy="963741"/>
          </a:xfrm>
        </p:spPr>
        <p:txBody>
          <a:bodyPr anchor="ctr">
            <a:normAutofit/>
          </a:bodyPr>
          <a:lstStyle/>
          <a:p>
            <a:pPr algn="l"/>
            <a:endParaRPr lang="en-US">
              <a:solidFill>
                <a:schemeClr val="tx1">
                  <a:lumMod val="95000"/>
                  <a:lumOff val="5000"/>
                </a:schemeClr>
              </a:solidFill>
            </a:endParaRPr>
          </a:p>
        </p:txBody>
      </p:sp>
      <p:sp>
        <p:nvSpPr>
          <p:cNvPr id="14" name="Rectangle 13">
            <a:extLst>
              <a:ext uri="{FF2B5EF4-FFF2-40B4-BE49-F238E27FC236}">
                <a16:creationId xmlns:a16="http://schemas.microsoft.com/office/drawing/2014/main" id="{42280AB2-77A5-4CB7-AF7D-1795CA8DC7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2728167"/>
            <a:ext cx="2115455" cy="2065454"/>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983873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97EFA-09E4-46EB-A1DE-BD0F102862AF}"/>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3100" dirty="0">
                <a:solidFill>
                  <a:srgbClr val="004E99"/>
                </a:solidFill>
              </a:rPr>
              <a:t>Oklahoma Vocational Education During the Second World War (1941-1945)</a:t>
            </a:r>
          </a:p>
        </p:txBody>
      </p:sp>
      <p:sp>
        <p:nvSpPr>
          <p:cNvPr id="4" name="Content Placeholder 3">
            <a:extLst>
              <a:ext uri="{FF2B5EF4-FFF2-40B4-BE49-F238E27FC236}">
                <a16:creationId xmlns:a16="http://schemas.microsoft.com/office/drawing/2014/main" id="{846192A0-7D32-40C4-9DD4-012D5F1075FD}"/>
              </a:ext>
            </a:extLst>
          </p:cNvPr>
          <p:cNvSpPr>
            <a:spLocks noGrp="1"/>
          </p:cNvSpPr>
          <p:nvPr>
            <p:ph sz="half" idx="2"/>
          </p:nvPr>
        </p:nvSpPr>
        <p:spPr>
          <a:xfrm>
            <a:off x="4965431" y="2438400"/>
            <a:ext cx="6586489" cy="3785419"/>
          </a:xfrm>
        </p:spPr>
        <p:txBody>
          <a:bodyPr vert="horz" lIns="91440" tIns="45720" rIns="91440" bIns="45720" rtlCol="0">
            <a:normAutofit/>
          </a:bodyPr>
          <a:lstStyle/>
          <a:p>
            <a:pPr>
              <a:buFont typeface="Arial" panose="020B0604020202020204" pitchFamily="34" charset="0"/>
              <a:buChar char="•"/>
            </a:pPr>
            <a:r>
              <a:rPr lang="en-US" sz="2000" dirty="0">
                <a:solidFill>
                  <a:schemeClr val="tx1"/>
                </a:solidFill>
              </a:rPr>
              <a:t>The other major war training branch of vocational education in Oklahoma was trade and industrial education. During the period from 1940 to 1945 more than 150,000 workers received training in this program. In 1944 alone more than 35,000 were instructed in more than fifteen specific occupations, ranging from aircraft mechanics to arc welding.</a:t>
            </a:r>
          </a:p>
          <a:p>
            <a:pPr>
              <a:buFont typeface="Arial" panose="020B0604020202020204" pitchFamily="34" charset="0"/>
              <a:buChar char="•"/>
            </a:pPr>
            <a:r>
              <a:rPr lang="en-US" sz="2000" dirty="0">
                <a:solidFill>
                  <a:schemeClr val="tx1"/>
                </a:solidFill>
              </a:rPr>
              <a:t>Home economics was involved with teaching food preservation techniques and the basics of first aid. Although not directly a part of the War Training Program, home economics made an important contribution via its emphasis in school and adult classes on nutrition.</a:t>
            </a:r>
          </a:p>
        </p:txBody>
      </p:sp>
      <p:pic>
        <p:nvPicPr>
          <p:cNvPr id="5" name="Content Placeholder 7">
            <a:extLst>
              <a:ext uri="{FF2B5EF4-FFF2-40B4-BE49-F238E27FC236}">
                <a16:creationId xmlns:a16="http://schemas.microsoft.com/office/drawing/2014/main" id="{46EBDF56-D7C0-445A-8BD5-05DF30CFA724}"/>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49127" r="5754"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7735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7">
            <a:extLst>
              <a:ext uri="{FF2B5EF4-FFF2-40B4-BE49-F238E27FC236}">
                <a16:creationId xmlns:a16="http://schemas.microsoft.com/office/drawing/2014/main" id="{136460C4-2F73-44C9-B324-91967E230B04}"/>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12854" r="1" b="18531"/>
          <a:stretch/>
        </p:blipFill>
        <p:spPr>
          <a:xfrm>
            <a:off x="603671" y="-1"/>
            <a:ext cx="11588329" cy="6857999"/>
          </a:xfrm>
          <a:prstGeom prst="rect">
            <a:avLst/>
          </a:prstGeom>
        </p:spPr>
      </p:pic>
      <p:sp>
        <p:nvSpPr>
          <p:cNvPr id="19" name="Rectangle 18">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6844A1-8F4B-4B1F-82A5-8AF45A9F5F0A}"/>
              </a:ext>
            </a:extLst>
          </p:cNvPr>
          <p:cNvSpPr>
            <a:spLocks noGrp="1"/>
          </p:cNvSpPr>
          <p:nvPr>
            <p:ph type="title"/>
          </p:nvPr>
        </p:nvSpPr>
        <p:spPr>
          <a:xfrm>
            <a:off x="1166648" y="721805"/>
            <a:ext cx="4929351" cy="2147520"/>
          </a:xfrm>
        </p:spPr>
        <p:txBody>
          <a:bodyPr vert="horz" lIns="91440" tIns="45720" rIns="91440" bIns="45720" rtlCol="0" anchor="ctr">
            <a:normAutofit/>
          </a:bodyPr>
          <a:lstStyle/>
          <a:p>
            <a:r>
              <a:rPr lang="en-US" sz="3400" dirty="0">
                <a:solidFill>
                  <a:schemeClr val="bg1"/>
                </a:solidFill>
              </a:rPr>
              <a:t>Oklahoma Vocational Education During the Second World War (1941-1945)</a:t>
            </a:r>
          </a:p>
        </p:txBody>
      </p:sp>
      <p:sp>
        <p:nvSpPr>
          <p:cNvPr id="21" name="Rectangle 20">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24"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Rectangle 44">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EFF46781-0AF7-4E41-8D0A-F8CC0A3BD7A8}"/>
              </a:ext>
            </a:extLst>
          </p:cNvPr>
          <p:cNvSpPr>
            <a:spLocks noGrp="1"/>
          </p:cNvSpPr>
          <p:nvPr>
            <p:ph sz="half" idx="2"/>
          </p:nvPr>
        </p:nvSpPr>
        <p:spPr>
          <a:xfrm>
            <a:off x="1166649" y="3379979"/>
            <a:ext cx="4150418" cy="3186359"/>
          </a:xfrm>
        </p:spPr>
        <p:txBody>
          <a:bodyPr vert="horz" lIns="91440" tIns="45720" rIns="91440" bIns="45720" rtlCol="0" anchor="ctr">
            <a:normAutofit/>
          </a:bodyPr>
          <a:lstStyle/>
          <a:p>
            <a:pPr>
              <a:buClr>
                <a:schemeClr val="bg1"/>
              </a:buClr>
              <a:buFont typeface="Arial" panose="020B0604020202020204" pitchFamily="34" charset="0"/>
              <a:buChar char="•"/>
            </a:pPr>
            <a:r>
              <a:rPr lang="en-US" sz="1500" dirty="0">
                <a:solidFill>
                  <a:schemeClr val="bg1"/>
                </a:solidFill>
              </a:rPr>
              <a:t>Tulsa opens a Douglas bomber plant in the city’s northeast corner (1942), where it will produce 3,138 B-24 Liberators; outfit another 4,000 military airplanes; and produce, pack, and ship 20,000 tons of aircraft parts.</a:t>
            </a:r>
          </a:p>
          <a:p>
            <a:pPr>
              <a:buClr>
                <a:schemeClr val="bg1"/>
              </a:buClr>
              <a:buFont typeface="Arial" panose="020B0604020202020204" pitchFamily="34" charset="0"/>
              <a:buChar char="•"/>
            </a:pPr>
            <a:r>
              <a:rPr lang="en-US" sz="1500" dirty="0">
                <a:solidFill>
                  <a:schemeClr val="bg1"/>
                </a:solidFill>
              </a:rPr>
              <a:t>Immediately east of Oklahoma City, Tinker Field and the manufacturing plants that surround it begin to build and outfit C-47s and other vital planes.</a:t>
            </a:r>
          </a:p>
          <a:p>
            <a:pPr>
              <a:buClr>
                <a:schemeClr val="bg1"/>
              </a:buClr>
              <a:buFont typeface="Arial" panose="020B0604020202020204" pitchFamily="34" charset="0"/>
              <a:buChar char="•"/>
            </a:pPr>
            <a:r>
              <a:rPr lang="en-US" sz="1500" dirty="0">
                <a:solidFill>
                  <a:schemeClr val="bg1"/>
                </a:solidFill>
              </a:rPr>
              <a:t>In each case, thousands of highly skilled aircraft workers will be needed, will be trained, and will be hired.</a:t>
            </a:r>
          </a:p>
        </p:txBody>
      </p:sp>
    </p:spTree>
    <p:extLst>
      <p:ext uri="{BB962C8B-B14F-4D97-AF65-F5344CB8AC3E}">
        <p14:creationId xmlns:p14="http://schemas.microsoft.com/office/powerpoint/2010/main" val="1160926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7000"/>
            <a:lum/>
          </a:blip>
          <a:srcRect/>
          <a:stretch>
            <a:fillRect t="-60000" b="-60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E846D3-9F98-4CD5-A2FE-12C253226042}"/>
              </a:ext>
            </a:extLst>
          </p:cNvPr>
          <p:cNvSpPr>
            <a:spLocks noGrp="1"/>
          </p:cNvSpPr>
          <p:nvPr>
            <p:ph type="title"/>
          </p:nvPr>
        </p:nvSpPr>
        <p:spPr/>
        <p:txBody>
          <a:bodyPr/>
          <a:lstStyle/>
          <a:p>
            <a:r>
              <a:rPr lang="en-US" dirty="0"/>
              <a:t>Oklahoma Vocational Education During the Second World War (1941-1945)</a:t>
            </a:r>
          </a:p>
        </p:txBody>
      </p:sp>
      <p:sp>
        <p:nvSpPr>
          <p:cNvPr id="6" name="Content Placeholder 5">
            <a:extLst>
              <a:ext uri="{FF2B5EF4-FFF2-40B4-BE49-F238E27FC236}">
                <a16:creationId xmlns:a16="http://schemas.microsoft.com/office/drawing/2014/main" id="{CDCE6B8A-B55E-4091-ABF4-E3D41FAA7DF3}"/>
              </a:ext>
            </a:extLst>
          </p:cNvPr>
          <p:cNvSpPr>
            <a:spLocks noGrp="1"/>
          </p:cNvSpPr>
          <p:nvPr>
            <p:ph idx="1"/>
          </p:nvPr>
        </p:nvSpPr>
        <p:spPr/>
        <p:txBody>
          <a:bodyPr/>
          <a:lstStyle/>
          <a:p>
            <a:r>
              <a:rPr lang="en-US" dirty="0">
                <a:solidFill>
                  <a:schemeClr val="tx1">
                    <a:lumMod val="65000"/>
                    <a:lumOff val="35000"/>
                  </a:schemeClr>
                </a:solidFill>
              </a:rPr>
              <a:t>Under the direction of M. J. </a:t>
            </a:r>
            <a:r>
              <a:rPr lang="en-US" dirty="0" err="1">
                <a:solidFill>
                  <a:schemeClr val="tx1">
                    <a:lumMod val="65000"/>
                    <a:lumOff val="35000"/>
                  </a:schemeClr>
                </a:solidFill>
              </a:rPr>
              <a:t>DeBenning</a:t>
            </a:r>
            <a:r>
              <a:rPr lang="en-US" dirty="0">
                <a:solidFill>
                  <a:schemeClr val="tx1">
                    <a:lumMod val="65000"/>
                    <a:lumOff val="35000"/>
                  </a:schemeClr>
                </a:solidFill>
              </a:rPr>
              <a:t>, distributive education had become increasingly important. By 1945 it was no longer possible to properly administer it under the auspices of trades and industry.</a:t>
            </a:r>
          </a:p>
          <a:p>
            <a:r>
              <a:rPr lang="en-US" dirty="0" err="1">
                <a:solidFill>
                  <a:schemeClr val="tx1">
                    <a:lumMod val="65000"/>
                    <a:lumOff val="35000"/>
                  </a:schemeClr>
                </a:solidFill>
              </a:rPr>
              <a:t>DeBenning</a:t>
            </a:r>
            <a:r>
              <a:rPr lang="en-US" dirty="0">
                <a:solidFill>
                  <a:schemeClr val="tx1">
                    <a:lumMod val="65000"/>
                    <a:lumOff val="35000"/>
                  </a:schemeClr>
                </a:solidFill>
              </a:rPr>
              <a:t> was appointed the first state supervisor of distributive education. That year (1945), more than 5,000 students were enrolled in the various types of distributive education classes which were offered.</a:t>
            </a:r>
          </a:p>
        </p:txBody>
      </p:sp>
    </p:spTree>
    <p:extLst>
      <p:ext uri="{BB962C8B-B14F-4D97-AF65-F5344CB8AC3E}">
        <p14:creationId xmlns:p14="http://schemas.microsoft.com/office/powerpoint/2010/main" val="1276880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A9B228-5C9A-43C7-8500-A31DA5378C1E}"/>
              </a:ext>
            </a:extLst>
          </p:cNvPr>
          <p:cNvSpPr>
            <a:spLocks noGrp="1"/>
          </p:cNvSpPr>
          <p:nvPr>
            <p:ph type="title"/>
          </p:nvPr>
        </p:nvSpPr>
        <p:spPr/>
        <p:txBody>
          <a:bodyPr/>
          <a:lstStyle/>
          <a:p>
            <a:r>
              <a:rPr lang="en-US" dirty="0"/>
              <a:t>Vocational Education At War’s End: The George-Barden Act (1946)</a:t>
            </a:r>
          </a:p>
        </p:txBody>
      </p:sp>
      <p:sp>
        <p:nvSpPr>
          <p:cNvPr id="5" name="Content Placeholder 4">
            <a:extLst>
              <a:ext uri="{FF2B5EF4-FFF2-40B4-BE49-F238E27FC236}">
                <a16:creationId xmlns:a16="http://schemas.microsoft.com/office/drawing/2014/main" id="{F58A20A8-255C-44DE-AC0E-4079F4D96F09}"/>
              </a:ext>
            </a:extLst>
          </p:cNvPr>
          <p:cNvSpPr>
            <a:spLocks noGrp="1"/>
          </p:cNvSpPr>
          <p:nvPr>
            <p:ph sz="half" idx="1"/>
          </p:nvPr>
        </p:nvSpPr>
        <p:spPr>
          <a:xfrm>
            <a:off x="838200" y="1825625"/>
            <a:ext cx="5181600" cy="3536950"/>
          </a:xfrm>
        </p:spPr>
        <p:txBody>
          <a:bodyPr>
            <a:normAutofit fontScale="85000" lnSpcReduction="20000"/>
          </a:bodyPr>
          <a:lstStyle/>
          <a:p>
            <a:r>
              <a:rPr lang="en-US" dirty="0"/>
              <a:t>National and state leaders of vocational education realized that the task of assimilating the returning veterans and war production workers into the economy would require a massive increase in classes and instructors.</a:t>
            </a:r>
          </a:p>
          <a:p>
            <a:r>
              <a:rPr lang="en-US" dirty="0"/>
              <a:t>Teacher training in Oklahoma had been accelerated. However, help was needed from the federal government to adequately prepare for the influx of students.</a:t>
            </a:r>
          </a:p>
          <a:p>
            <a:endParaRPr lang="en-US" dirty="0"/>
          </a:p>
        </p:txBody>
      </p:sp>
      <p:sp>
        <p:nvSpPr>
          <p:cNvPr id="6" name="Content Placeholder 5">
            <a:extLst>
              <a:ext uri="{FF2B5EF4-FFF2-40B4-BE49-F238E27FC236}">
                <a16:creationId xmlns:a16="http://schemas.microsoft.com/office/drawing/2014/main" id="{6E4AD4B1-D0D3-479F-BBD4-578904F3A069}"/>
              </a:ext>
            </a:extLst>
          </p:cNvPr>
          <p:cNvSpPr>
            <a:spLocks noGrp="1"/>
          </p:cNvSpPr>
          <p:nvPr>
            <p:ph sz="half" idx="2"/>
          </p:nvPr>
        </p:nvSpPr>
        <p:spPr/>
        <p:txBody>
          <a:bodyPr>
            <a:normAutofit fontScale="85000" lnSpcReduction="20000"/>
          </a:bodyPr>
          <a:lstStyle/>
          <a:p>
            <a:r>
              <a:rPr lang="en-US" dirty="0"/>
              <a:t>The Vocational Education Act of 1946 was known as the George-Barden Act. It provided for a sizable increase in the amount of federal aid to vocational education and allowed for greater flexibility in the use of funds:</a:t>
            </a:r>
          </a:p>
          <a:p>
            <a:pPr lvl="1"/>
            <a:r>
              <a:rPr lang="en-US" sz="2800" dirty="0"/>
              <a:t>more than doubled the annual federal appropriations for all forms of vocational education</a:t>
            </a:r>
          </a:p>
          <a:p>
            <a:pPr lvl="1"/>
            <a:r>
              <a:rPr lang="en-US" sz="2800" dirty="0"/>
              <a:t>changed the formula for distributing the funds away from equal distribution</a:t>
            </a:r>
          </a:p>
        </p:txBody>
      </p:sp>
    </p:spTree>
    <p:extLst>
      <p:ext uri="{BB962C8B-B14F-4D97-AF65-F5344CB8AC3E}">
        <p14:creationId xmlns:p14="http://schemas.microsoft.com/office/powerpoint/2010/main" val="2265189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4F128C-2A16-4ACE-ABB3-B3A7B48F58B2}"/>
              </a:ext>
            </a:extLst>
          </p:cNvPr>
          <p:cNvSpPr>
            <a:spLocks noGrp="1"/>
          </p:cNvSpPr>
          <p:nvPr>
            <p:ph type="title"/>
          </p:nvPr>
        </p:nvSpPr>
        <p:spPr/>
        <p:txBody>
          <a:bodyPr>
            <a:normAutofit/>
          </a:bodyPr>
          <a:lstStyle/>
          <a:p>
            <a:r>
              <a:rPr lang="en-US" sz="3600" dirty="0"/>
              <a:t>Expansion of the Mission of Vocational Education through Federal Legislation (1956-1963)</a:t>
            </a:r>
          </a:p>
        </p:txBody>
      </p:sp>
      <p:sp>
        <p:nvSpPr>
          <p:cNvPr id="6" name="Text Placeholder 5">
            <a:extLst>
              <a:ext uri="{FF2B5EF4-FFF2-40B4-BE49-F238E27FC236}">
                <a16:creationId xmlns:a16="http://schemas.microsoft.com/office/drawing/2014/main" id="{7118BC18-F664-4187-869A-667E067E8F76}"/>
              </a:ext>
            </a:extLst>
          </p:cNvPr>
          <p:cNvSpPr>
            <a:spLocks noGrp="1"/>
          </p:cNvSpPr>
          <p:nvPr>
            <p:ph type="body" idx="1"/>
          </p:nvPr>
        </p:nvSpPr>
        <p:spPr/>
        <p:txBody>
          <a:bodyPr>
            <a:normAutofit/>
          </a:bodyPr>
          <a:lstStyle/>
          <a:p>
            <a:r>
              <a:rPr lang="en-US" dirty="0"/>
              <a:t>Health Amendment to the George-Barden Act (1956)</a:t>
            </a:r>
          </a:p>
        </p:txBody>
      </p:sp>
      <p:sp>
        <p:nvSpPr>
          <p:cNvPr id="7" name="Content Placeholder 6">
            <a:extLst>
              <a:ext uri="{FF2B5EF4-FFF2-40B4-BE49-F238E27FC236}">
                <a16:creationId xmlns:a16="http://schemas.microsoft.com/office/drawing/2014/main" id="{174BD2DE-21E1-4AA4-A85C-62402A0D13FB}"/>
              </a:ext>
            </a:extLst>
          </p:cNvPr>
          <p:cNvSpPr>
            <a:spLocks noGrp="1"/>
          </p:cNvSpPr>
          <p:nvPr>
            <p:ph sz="half" idx="2"/>
          </p:nvPr>
        </p:nvSpPr>
        <p:spPr/>
        <p:txBody>
          <a:bodyPr>
            <a:normAutofit fontScale="92500" lnSpcReduction="10000"/>
          </a:bodyPr>
          <a:lstStyle/>
          <a:p>
            <a:r>
              <a:rPr lang="en-US" dirty="0"/>
              <a:t>Congress added the preparation of practical nurses to the mission of state vocational education programs</a:t>
            </a:r>
          </a:p>
        </p:txBody>
      </p:sp>
      <p:sp>
        <p:nvSpPr>
          <p:cNvPr id="8" name="Text Placeholder 7">
            <a:extLst>
              <a:ext uri="{FF2B5EF4-FFF2-40B4-BE49-F238E27FC236}">
                <a16:creationId xmlns:a16="http://schemas.microsoft.com/office/drawing/2014/main" id="{2E193C5D-BCE6-4DE0-B0EB-537E5D4B8BF6}"/>
              </a:ext>
            </a:extLst>
          </p:cNvPr>
          <p:cNvSpPr>
            <a:spLocks noGrp="1"/>
          </p:cNvSpPr>
          <p:nvPr>
            <p:ph type="body" sz="quarter" idx="3"/>
          </p:nvPr>
        </p:nvSpPr>
        <p:spPr/>
        <p:txBody>
          <a:bodyPr>
            <a:normAutofit/>
          </a:bodyPr>
          <a:lstStyle/>
          <a:p>
            <a:r>
              <a:rPr lang="en-US" dirty="0"/>
              <a:t>National Defense Education Act (1958)</a:t>
            </a:r>
          </a:p>
        </p:txBody>
      </p:sp>
      <p:sp>
        <p:nvSpPr>
          <p:cNvPr id="9" name="Content Placeholder 8">
            <a:extLst>
              <a:ext uri="{FF2B5EF4-FFF2-40B4-BE49-F238E27FC236}">
                <a16:creationId xmlns:a16="http://schemas.microsoft.com/office/drawing/2014/main" id="{04E1DCBD-B749-4C2D-8612-6082127D8115}"/>
              </a:ext>
            </a:extLst>
          </p:cNvPr>
          <p:cNvSpPr>
            <a:spLocks noGrp="1"/>
          </p:cNvSpPr>
          <p:nvPr>
            <p:ph sz="quarter" idx="4"/>
          </p:nvPr>
        </p:nvSpPr>
        <p:spPr/>
        <p:txBody>
          <a:bodyPr>
            <a:normAutofit fontScale="92500" lnSpcReduction="10000"/>
          </a:bodyPr>
          <a:lstStyle/>
          <a:p>
            <a:r>
              <a:rPr lang="en-US" dirty="0"/>
              <a:t>Provided an additional $60 million for states’ vocational training over four years—almost double what had been available</a:t>
            </a:r>
          </a:p>
          <a:p>
            <a:r>
              <a:rPr lang="en-US" dirty="0"/>
              <a:t>Required that the extra funds be used exclusively for the training of “highly skilled technicians in recognized occupations requiring scientific knowledge in fields necessary for the national defense”</a:t>
            </a:r>
          </a:p>
        </p:txBody>
      </p:sp>
    </p:spTree>
    <p:extLst>
      <p:ext uri="{BB962C8B-B14F-4D97-AF65-F5344CB8AC3E}">
        <p14:creationId xmlns:p14="http://schemas.microsoft.com/office/powerpoint/2010/main" val="948462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6000"/>
            <a:lum/>
          </a:blip>
          <a:srcRect/>
          <a:stretch>
            <a:fillRect t="-8000" b="-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99BFE-5072-4012-8C8F-70023414648F}"/>
              </a:ext>
            </a:extLst>
          </p:cNvPr>
          <p:cNvSpPr>
            <a:spLocks noGrp="1"/>
          </p:cNvSpPr>
          <p:nvPr>
            <p:ph type="title"/>
          </p:nvPr>
        </p:nvSpPr>
        <p:spPr/>
        <p:txBody>
          <a:bodyPr>
            <a:normAutofit/>
          </a:bodyPr>
          <a:lstStyle/>
          <a:p>
            <a:r>
              <a:rPr lang="en-US" sz="3600" dirty="0"/>
              <a:t>Expansion of the Mission of Vocational Education through Federal Legislation (1956-1963)</a:t>
            </a:r>
          </a:p>
        </p:txBody>
      </p:sp>
      <p:sp>
        <p:nvSpPr>
          <p:cNvPr id="3" name="Text Placeholder 2">
            <a:extLst>
              <a:ext uri="{FF2B5EF4-FFF2-40B4-BE49-F238E27FC236}">
                <a16:creationId xmlns:a16="http://schemas.microsoft.com/office/drawing/2014/main" id="{CE32B511-AE6A-4C92-A69D-7B445A7E4338}"/>
              </a:ext>
            </a:extLst>
          </p:cNvPr>
          <p:cNvSpPr>
            <a:spLocks noGrp="1"/>
          </p:cNvSpPr>
          <p:nvPr>
            <p:ph type="body" idx="1"/>
          </p:nvPr>
        </p:nvSpPr>
        <p:spPr/>
        <p:txBody>
          <a:bodyPr/>
          <a:lstStyle/>
          <a:p>
            <a:r>
              <a:rPr lang="en-US" dirty="0"/>
              <a:t>Manpower Development and Training Act (1962)</a:t>
            </a:r>
          </a:p>
        </p:txBody>
      </p:sp>
      <p:sp>
        <p:nvSpPr>
          <p:cNvPr id="4" name="Content Placeholder 3">
            <a:extLst>
              <a:ext uri="{FF2B5EF4-FFF2-40B4-BE49-F238E27FC236}">
                <a16:creationId xmlns:a16="http://schemas.microsoft.com/office/drawing/2014/main" id="{69E13FCC-D170-4160-9FCD-5A60DB66CD3F}"/>
              </a:ext>
            </a:extLst>
          </p:cNvPr>
          <p:cNvSpPr>
            <a:spLocks noGrp="1"/>
          </p:cNvSpPr>
          <p:nvPr>
            <p:ph sz="half" idx="2"/>
          </p:nvPr>
        </p:nvSpPr>
        <p:spPr>
          <a:xfrm>
            <a:off x="839788" y="2505075"/>
            <a:ext cx="5157787" cy="2847975"/>
          </a:xfrm>
        </p:spPr>
        <p:txBody>
          <a:bodyPr/>
          <a:lstStyle/>
          <a:p>
            <a:r>
              <a:rPr lang="en-US" dirty="0"/>
              <a:t>Provided for advanced technical training to the unemployed and to victims of automation</a:t>
            </a:r>
          </a:p>
        </p:txBody>
      </p:sp>
      <p:sp>
        <p:nvSpPr>
          <p:cNvPr id="6" name="Content Placeholder 5">
            <a:extLst>
              <a:ext uri="{FF2B5EF4-FFF2-40B4-BE49-F238E27FC236}">
                <a16:creationId xmlns:a16="http://schemas.microsoft.com/office/drawing/2014/main" id="{C14B4096-57E9-4578-8F16-A15E7C3DF1E3}"/>
              </a:ext>
            </a:extLst>
          </p:cNvPr>
          <p:cNvSpPr>
            <a:spLocks noGrp="1"/>
          </p:cNvSpPr>
          <p:nvPr>
            <p:ph sz="quarter" idx="4"/>
          </p:nvPr>
        </p:nvSpPr>
        <p:spPr/>
        <p:txBody>
          <a:bodyPr/>
          <a:lstStyle/>
          <a:p>
            <a:endParaRPr lang="en-US"/>
          </a:p>
        </p:txBody>
      </p:sp>
    </p:spTree>
    <p:extLst>
      <p:ext uri="{BB962C8B-B14F-4D97-AF65-F5344CB8AC3E}">
        <p14:creationId xmlns:p14="http://schemas.microsoft.com/office/powerpoint/2010/main" val="2730980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7000"/>
            <a:lum/>
          </a:blip>
          <a:srcRect/>
          <a:stretch>
            <a:fillRect l="-35000" r="-3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13095-DAD5-4FB5-BEE3-68A0450F58C6}"/>
              </a:ext>
            </a:extLst>
          </p:cNvPr>
          <p:cNvSpPr>
            <a:spLocks noGrp="1"/>
          </p:cNvSpPr>
          <p:nvPr>
            <p:ph type="title"/>
          </p:nvPr>
        </p:nvSpPr>
        <p:spPr/>
        <p:txBody>
          <a:bodyPr>
            <a:normAutofit/>
          </a:bodyPr>
          <a:lstStyle/>
          <a:p>
            <a:r>
              <a:rPr lang="en-US" sz="3600" dirty="0"/>
              <a:t>Expansion of the Mission of Vocational Education through Federal Legislation (1956-1963)</a:t>
            </a:r>
          </a:p>
        </p:txBody>
      </p:sp>
      <p:sp>
        <p:nvSpPr>
          <p:cNvPr id="3" name="Text Placeholder 2">
            <a:extLst>
              <a:ext uri="{FF2B5EF4-FFF2-40B4-BE49-F238E27FC236}">
                <a16:creationId xmlns:a16="http://schemas.microsoft.com/office/drawing/2014/main" id="{1470C569-D76C-4E45-8D94-FAD2B230E61C}"/>
              </a:ext>
            </a:extLst>
          </p:cNvPr>
          <p:cNvSpPr>
            <a:spLocks noGrp="1"/>
          </p:cNvSpPr>
          <p:nvPr>
            <p:ph type="body" idx="1"/>
          </p:nvPr>
        </p:nvSpPr>
        <p:spPr/>
        <p:txBody>
          <a:bodyPr/>
          <a:lstStyle/>
          <a:p>
            <a:r>
              <a:rPr lang="en-US" dirty="0">
                <a:solidFill>
                  <a:schemeClr val="tx1"/>
                </a:solidFill>
              </a:rPr>
              <a:t>Vocational Education Act (1963)</a:t>
            </a:r>
          </a:p>
        </p:txBody>
      </p:sp>
      <p:sp>
        <p:nvSpPr>
          <p:cNvPr id="7" name="Content Placeholder 6">
            <a:extLst>
              <a:ext uri="{FF2B5EF4-FFF2-40B4-BE49-F238E27FC236}">
                <a16:creationId xmlns:a16="http://schemas.microsoft.com/office/drawing/2014/main" id="{DB770175-570F-45D0-82D1-C59D37C846C9}"/>
              </a:ext>
            </a:extLst>
          </p:cNvPr>
          <p:cNvSpPr>
            <a:spLocks noGrp="1"/>
          </p:cNvSpPr>
          <p:nvPr>
            <p:ph sz="half" idx="2"/>
          </p:nvPr>
        </p:nvSpPr>
        <p:spPr>
          <a:xfrm>
            <a:off x="839789" y="2505075"/>
            <a:ext cx="5332412" cy="2813374"/>
          </a:xfrm>
        </p:spPr>
        <p:txBody>
          <a:bodyPr>
            <a:normAutofit fontScale="77500" lnSpcReduction="20000"/>
          </a:bodyPr>
          <a:lstStyle/>
          <a:p>
            <a:r>
              <a:rPr lang="en-US" sz="2600" dirty="0">
                <a:solidFill>
                  <a:schemeClr val="bg2">
                    <a:lumMod val="50000"/>
                  </a:schemeClr>
                </a:solidFill>
              </a:rPr>
              <a:t>Modified formulas to divide funding according to a state’s population in the ages most to gain from vocational training</a:t>
            </a:r>
          </a:p>
          <a:p>
            <a:r>
              <a:rPr lang="en-US" sz="2600" dirty="0">
                <a:solidFill>
                  <a:schemeClr val="bg2">
                    <a:lumMod val="50000"/>
                  </a:schemeClr>
                </a:solidFill>
              </a:rPr>
              <a:t>Curriculum development, strategic planning, program evaluation, demonstration and experimental projects became an obligation</a:t>
            </a:r>
          </a:p>
          <a:p>
            <a:r>
              <a:rPr lang="en-US" sz="2600" dirty="0">
                <a:solidFill>
                  <a:schemeClr val="bg2">
                    <a:lumMod val="50000"/>
                  </a:schemeClr>
                </a:solidFill>
              </a:rPr>
              <a:t>Required that one-third of each state’s money had to be reserved for postsecondary education for adults and for area vocational schools for secondary students</a:t>
            </a:r>
          </a:p>
          <a:p>
            <a:endParaRPr lang="en-US" dirty="0"/>
          </a:p>
        </p:txBody>
      </p:sp>
      <p:sp>
        <p:nvSpPr>
          <p:cNvPr id="5" name="Text Placeholder 4">
            <a:extLst>
              <a:ext uri="{FF2B5EF4-FFF2-40B4-BE49-F238E27FC236}">
                <a16:creationId xmlns:a16="http://schemas.microsoft.com/office/drawing/2014/main" id="{E5BB577D-D52D-4326-B202-1CB8D2B421DB}"/>
              </a:ext>
            </a:extLst>
          </p:cNvPr>
          <p:cNvSpPr>
            <a:spLocks noGrp="1"/>
          </p:cNvSpPr>
          <p:nvPr>
            <p:ph type="body" sz="quarter" idx="3"/>
          </p:nvPr>
        </p:nvSpPr>
        <p:spPr/>
        <p:txBody>
          <a:bodyPr/>
          <a:lstStyle/>
          <a:p>
            <a:endParaRPr lang="en-US" dirty="0">
              <a:solidFill>
                <a:schemeClr val="tx1"/>
              </a:solidFill>
            </a:endParaRPr>
          </a:p>
        </p:txBody>
      </p:sp>
      <p:sp>
        <p:nvSpPr>
          <p:cNvPr id="6" name="Content Placeholder 5">
            <a:extLst>
              <a:ext uri="{FF2B5EF4-FFF2-40B4-BE49-F238E27FC236}">
                <a16:creationId xmlns:a16="http://schemas.microsoft.com/office/drawing/2014/main" id="{A1F32FEE-B521-4054-A71F-4B8BEDE1308F}"/>
              </a:ext>
            </a:extLst>
          </p:cNvPr>
          <p:cNvSpPr>
            <a:spLocks noGrp="1"/>
          </p:cNvSpPr>
          <p:nvPr>
            <p:ph sz="quarter" idx="4"/>
          </p:nvPr>
        </p:nvSpPr>
        <p:spPr/>
        <p:txBody>
          <a:bodyPr>
            <a:normAutofit fontScale="77500" lnSpcReduction="20000"/>
          </a:bodyPr>
          <a:lstStyle/>
          <a:p>
            <a:pPr marL="0" indent="0">
              <a:buNone/>
            </a:pPr>
            <a:endParaRPr lang="en-US" dirty="0">
              <a:solidFill>
                <a:schemeClr val="tx1"/>
              </a:solidFill>
            </a:endParaRPr>
          </a:p>
        </p:txBody>
      </p:sp>
    </p:spTree>
    <p:extLst>
      <p:ext uri="{BB962C8B-B14F-4D97-AF65-F5344CB8AC3E}">
        <p14:creationId xmlns:p14="http://schemas.microsoft.com/office/powerpoint/2010/main" val="518351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578C122-C40E-4E4D-8AD8-04A9409CE522}"/>
              </a:ext>
            </a:extLst>
          </p:cNvPr>
          <p:cNvSpPr>
            <a:spLocks noGrp="1"/>
          </p:cNvSpPr>
          <p:nvPr>
            <p:ph type="title"/>
          </p:nvPr>
        </p:nvSpPr>
        <p:spPr>
          <a:xfrm>
            <a:off x="648929" y="629266"/>
            <a:ext cx="3505495" cy="1622321"/>
          </a:xfrm>
        </p:spPr>
        <p:txBody>
          <a:bodyPr vert="horz" lIns="91440" tIns="45720" rIns="91440" bIns="45720" rtlCol="0" anchor="ctr">
            <a:normAutofit/>
          </a:bodyPr>
          <a:lstStyle/>
          <a:p>
            <a:r>
              <a:rPr lang="en-US" sz="2400" kern="1200" dirty="0">
                <a:solidFill>
                  <a:srgbClr val="004E99"/>
                </a:solidFill>
                <a:ea typeface="+mj-ea"/>
                <a:cs typeface="+mj-cs"/>
              </a:rPr>
              <a:t>Hiring of Francis Tuttle as State Coordinator of the New Area Schools Division (1964)</a:t>
            </a:r>
          </a:p>
        </p:txBody>
      </p:sp>
      <p:sp>
        <p:nvSpPr>
          <p:cNvPr id="9" name="Content Placeholder 8">
            <a:extLst>
              <a:ext uri="{FF2B5EF4-FFF2-40B4-BE49-F238E27FC236}">
                <a16:creationId xmlns:a16="http://schemas.microsoft.com/office/drawing/2014/main" id="{A5DA1973-A7E0-49C8-B904-8ABC931926BF}"/>
              </a:ext>
            </a:extLst>
          </p:cNvPr>
          <p:cNvSpPr>
            <a:spLocks noGrp="1"/>
          </p:cNvSpPr>
          <p:nvPr>
            <p:ph sz="half" idx="2"/>
          </p:nvPr>
        </p:nvSpPr>
        <p:spPr>
          <a:xfrm>
            <a:off x="648931" y="2438401"/>
            <a:ext cx="3505494" cy="2895600"/>
          </a:xfrm>
        </p:spPr>
        <p:txBody>
          <a:bodyPr vert="horz" lIns="91440" tIns="45720" rIns="91440" bIns="45720" rtlCol="0">
            <a:normAutofit fontScale="92500"/>
          </a:bodyPr>
          <a:lstStyle/>
          <a:p>
            <a:pPr marL="0" indent="0">
              <a:buNone/>
            </a:pPr>
            <a:r>
              <a:rPr lang="en-US" sz="2400" dirty="0">
                <a:solidFill>
                  <a:schemeClr val="tx1"/>
                </a:solidFill>
              </a:rPr>
              <a:t>Francis Tuttle—then superintendent of Muskogee Public Schools—accepted an offer from Oliver Hodge—state superintendent of public instruction—and from J.B. Perky to head the new area schools division.</a:t>
            </a:r>
          </a:p>
          <a:p>
            <a:pPr>
              <a:buFont typeface="Arial" panose="020B0604020202020204" pitchFamily="34" charset="0"/>
              <a:buChar char="•"/>
            </a:pPr>
            <a:endParaRPr lang="en-US" sz="2000" dirty="0">
              <a:solidFill>
                <a:schemeClr val="tx1"/>
              </a:solidFill>
            </a:endParaRPr>
          </a:p>
        </p:txBody>
      </p:sp>
      <p:sp>
        <p:nvSpPr>
          <p:cNvPr id="15" name="Rectangle 14">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7">
            <a:extLst>
              <a:ext uri="{FF2B5EF4-FFF2-40B4-BE49-F238E27FC236}">
                <a16:creationId xmlns:a16="http://schemas.microsoft.com/office/drawing/2014/main" id="{E0176E9C-E21F-4F37-BE3D-1229BED99FB1}"/>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391744" y="807593"/>
            <a:ext cx="4047566" cy="5239568"/>
          </a:xfrm>
          <a:prstGeom prst="rect">
            <a:avLst/>
          </a:prstGeom>
          <a:effectLst/>
        </p:spPr>
      </p:pic>
    </p:spTree>
    <p:extLst>
      <p:ext uri="{BB962C8B-B14F-4D97-AF65-F5344CB8AC3E}">
        <p14:creationId xmlns:p14="http://schemas.microsoft.com/office/powerpoint/2010/main" val="3827740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B15FA-5AA6-4701-BFE4-5E2BD5D2B05B}"/>
              </a:ext>
            </a:extLst>
          </p:cNvPr>
          <p:cNvSpPr>
            <a:spLocks noGrp="1"/>
          </p:cNvSpPr>
          <p:nvPr>
            <p:ph type="title"/>
          </p:nvPr>
        </p:nvSpPr>
        <p:spPr>
          <a:xfrm>
            <a:off x="655320" y="365125"/>
            <a:ext cx="5120114" cy="1692794"/>
          </a:xfrm>
        </p:spPr>
        <p:txBody>
          <a:bodyPr vert="horz" lIns="91440" tIns="45720" rIns="91440" bIns="45720" rtlCol="0" anchor="ctr">
            <a:normAutofit/>
          </a:bodyPr>
          <a:lstStyle/>
          <a:p>
            <a:r>
              <a:rPr lang="en-US" dirty="0">
                <a:solidFill>
                  <a:srgbClr val="004E99"/>
                </a:solidFill>
              </a:rPr>
              <a:t>Approval of State Question 434 (1966)</a:t>
            </a:r>
          </a:p>
        </p:txBody>
      </p:sp>
      <p:cxnSp>
        <p:nvCxnSpPr>
          <p:cNvPr id="12"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C3B2EEE-5447-4DEE-AA90-2039B76A67C3}"/>
              </a:ext>
            </a:extLst>
          </p:cNvPr>
          <p:cNvSpPr>
            <a:spLocks noGrp="1"/>
          </p:cNvSpPr>
          <p:nvPr>
            <p:ph sz="half" idx="1"/>
          </p:nvPr>
        </p:nvSpPr>
        <p:spPr>
          <a:xfrm>
            <a:off x="655321" y="2575034"/>
            <a:ext cx="5577528" cy="2762076"/>
          </a:xfrm>
        </p:spPr>
        <p:txBody>
          <a:bodyPr vert="horz" lIns="91440" tIns="45720" rIns="91440" bIns="45720" rtlCol="0">
            <a:normAutofit/>
          </a:bodyPr>
          <a:lstStyle/>
          <a:p>
            <a:pPr>
              <a:buFont typeface="Arial" panose="020B0604020202020204" pitchFamily="34" charset="0"/>
              <a:buChar char="•"/>
            </a:pPr>
            <a:r>
              <a:rPr lang="en-US" sz="2000" dirty="0">
                <a:solidFill>
                  <a:schemeClr val="tx1"/>
                </a:solidFill>
              </a:rPr>
              <a:t>Allowed one or more school districts to form a single vocational district with its own elected vocational board and expected to build and maintain area vocational-technical schools</a:t>
            </a:r>
          </a:p>
          <a:p>
            <a:pPr>
              <a:buFont typeface="Arial" panose="020B0604020202020204" pitchFamily="34" charset="0"/>
              <a:buChar char="•"/>
            </a:pPr>
            <a:r>
              <a:rPr lang="en-US" sz="2000" dirty="0">
                <a:solidFill>
                  <a:schemeClr val="tx1"/>
                </a:solidFill>
              </a:rPr>
              <a:t>Combined property rolls from the districts</a:t>
            </a:r>
          </a:p>
          <a:p>
            <a:pPr>
              <a:buFont typeface="Arial" panose="020B0604020202020204" pitchFamily="34" charset="0"/>
              <a:buChar char="•"/>
            </a:pPr>
            <a:r>
              <a:rPr lang="en-US" sz="2000" dirty="0">
                <a:solidFill>
                  <a:schemeClr val="tx1"/>
                </a:solidFill>
              </a:rPr>
              <a:t>Allowed districts to levy up to 5 mills for capital construction and ten mills more for operating expenses, subject to district voter approval</a:t>
            </a:r>
          </a:p>
        </p:txBody>
      </p:sp>
      <p:pic>
        <p:nvPicPr>
          <p:cNvPr id="5" name="Content Placeholder 10">
            <a:extLst>
              <a:ext uri="{FF2B5EF4-FFF2-40B4-BE49-F238E27FC236}">
                <a16:creationId xmlns:a16="http://schemas.microsoft.com/office/drawing/2014/main" id="{85C2B983-170A-46FF-92E9-85E33A6FA8FD}"/>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r="9325"/>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3087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14765-95EC-4BAC-AD09-F0AEC27A77A6}"/>
              </a:ext>
            </a:extLst>
          </p:cNvPr>
          <p:cNvSpPr>
            <a:spLocks noGrp="1"/>
          </p:cNvSpPr>
          <p:nvPr>
            <p:ph type="title"/>
          </p:nvPr>
        </p:nvSpPr>
        <p:spPr>
          <a:xfrm>
            <a:off x="481014" y="327025"/>
            <a:ext cx="5167311" cy="1946274"/>
          </a:xfrm>
        </p:spPr>
        <p:txBody>
          <a:bodyPr vert="horz" lIns="91440" tIns="45720" rIns="91440" bIns="45720" rtlCol="0" anchor="b">
            <a:normAutofit/>
          </a:bodyPr>
          <a:lstStyle/>
          <a:p>
            <a:r>
              <a:rPr lang="en-US" sz="3300" dirty="0">
                <a:solidFill>
                  <a:srgbClr val="004E99"/>
                </a:solidFill>
              </a:rPr>
              <a:t>Appointment of Francis Tuttle as State Director of Vocational and Technical Education (1967)</a:t>
            </a:r>
          </a:p>
        </p:txBody>
      </p:sp>
      <p:sp>
        <p:nvSpPr>
          <p:cNvPr id="4" name="Content Placeholder 3">
            <a:extLst>
              <a:ext uri="{FF2B5EF4-FFF2-40B4-BE49-F238E27FC236}">
                <a16:creationId xmlns:a16="http://schemas.microsoft.com/office/drawing/2014/main" id="{9E7F3424-9DEF-4390-A24B-D94BAC935AFA}"/>
              </a:ext>
            </a:extLst>
          </p:cNvPr>
          <p:cNvSpPr>
            <a:spLocks noGrp="1"/>
          </p:cNvSpPr>
          <p:nvPr>
            <p:ph sz="half" idx="2"/>
          </p:nvPr>
        </p:nvSpPr>
        <p:spPr>
          <a:xfrm>
            <a:off x="481014" y="2614613"/>
            <a:ext cx="5614986" cy="2722497"/>
          </a:xfrm>
        </p:spPr>
        <p:txBody>
          <a:bodyPr vert="horz" lIns="91440" tIns="45720" rIns="91440" bIns="45720" rtlCol="0">
            <a:normAutofit/>
          </a:bodyPr>
          <a:lstStyle/>
          <a:p>
            <a:pPr>
              <a:buFont typeface="Arial" panose="020B0604020202020204" pitchFamily="34" charset="0"/>
              <a:buChar char="•"/>
            </a:pPr>
            <a:r>
              <a:rPr lang="en-US" sz="2400" dirty="0">
                <a:solidFill>
                  <a:schemeClr val="tx1"/>
                </a:solidFill>
              </a:rPr>
              <a:t>Hired Arch Alexander as assistant state director, later deputy state director (1972)</a:t>
            </a:r>
          </a:p>
          <a:p>
            <a:pPr>
              <a:buFont typeface="Arial" panose="020B0604020202020204" pitchFamily="34" charset="0"/>
              <a:buChar char="•"/>
            </a:pPr>
            <a:r>
              <a:rPr lang="en-US" sz="2400" dirty="0">
                <a:solidFill>
                  <a:schemeClr val="tx1"/>
                </a:solidFill>
              </a:rPr>
              <a:t>Established a participatory, team approach</a:t>
            </a:r>
          </a:p>
          <a:p>
            <a:pPr>
              <a:buFont typeface="Arial" panose="020B0604020202020204" pitchFamily="34" charset="0"/>
              <a:buChar char="•"/>
            </a:pPr>
            <a:r>
              <a:rPr lang="en-US" sz="2400" dirty="0">
                <a:solidFill>
                  <a:schemeClr val="tx1"/>
                </a:solidFill>
              </a:rPr>
              <a:t>Set a single salary scale for women and men for every position across every division</a:t>
            </a:r>
          </a:p>
        </p:txBody>
      </p:sp>
      <p:pic>
        <p:nvPicPr>
          <p:cNvPr id="5" name="Content Placeholder 7">
            <a:extLst>
              <a:ext uri="{FF2B5EF4-FFF2-40B4-BE49-F238E27FC236}">
                <a16:creationId xmlns:a16="http://schemas.microsoft.com/office/drawing/2014/main" id="{CB3B891D-B335-4137-82AA-616C8E539D3C}"/>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r="2" b="17349"/>
          <a:stretch/>
        </p:blipFill>
        <p:spPr>
          <a:xfrm>
            <a:off x="5721536" y="1"/>
            <a:ext cx="6470464" cy="6856412"/>
          </a:xfrm>
          <a:custGeom>
            <a:avLst/>
            <a:gdLst/>
            <a:ahLst/>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spTree>
    <p:extLst>
      <p:ext uri="{BB962C8B-B14F-4D97-AF65-F5344CB8AC3E}">
        <p14:creationId xmlns:p14="http://schemas.microsoft.com/office/powerpoint/2010/main" val="2222747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2C35A-1401-47A1-989C-CA8886209E2D}"/>
              </a:ext>
            </a:extLst>
          </p:cNvPr>
          <p:cNvSpPr>
            <a:spLocks noGrp="1"/>
          </p:cNvSpPr>
          <p:nvPr>
            <p:ph type="title"/>
          </p:nvPr>
        </p:nvSpPr>
        <p:spPr>
          <a:xfrm>
            <a:off x="762001" y="803325"/>
            <a:ext cx="5314536" cy="1325563"/>
          </a:xfrm>
        </p:spPr>
        <p:txBody>
          <a:bodyPr vert="horz" lIns="91440" tIns="45720" rIns="91440" bIns="45720" rtlCol="0" anchor="ctr">
            <a:normAutofit/>
          </a:bodyPr>
          <a:lstStyle/>
          <a:p>
            <a:r>
              <a:rPr lang="en-US" dirty="0">
                <a:solidFill>
                  <a:schemeClr val="tx1"/>
                </a:solidFill>
              </a:rPr>
              <a:t>Passage of the Smith-Hughes Act (1917)</a:t>
            </a:r>
          </a:p>
        </p:txBody>
      </p:sp>
      <p:sp>
        <p:nvSpPr>
          <p:cNvPr id="4" name="Content Placeholder 3">
            <a:extLst>
              <a:ext uri="{FF2B5EF4-FFF2-40B4-BE49-F238E27FC236}">
                <a16:creationId xmlns:a16="http://schemas.microsoft.com/office/drawing/2014/main" id="{C57B2767-56E1-46F4-B954-F3324CFAB525}"/>
              </a:ext>
            </a:extLst>
          </p:cNvPr>
          <p:cNvSpPr>
            <a:spLocks noGrp="1"/>
          </p:cNvSpPr>
          <p:nvPr>
            <p:ph sz="half" idx="2"/>
          </p:nvPr>
        </p:nvSpPr>
        <p:spPr>
          <a:xfrm>
            <a:off x="762000" y="2279018"/>
            <a:ext cx="5820780" cy="3073158"/>
          </a:xfrm>
        </p:spPr>
        <p:txBody>
          <a:bodyPr vert="horz" lIns="91440" tIns="45720" rIns="91440" bIns="45720" rtlCol="0" anchor="t">
            <a:noAutofit/>
          </a:bodyPr>
          <a:lstStyle/>
          <a:p>
            <a:pPr>
              <a:buClr>
                <a:schemeClr val="tx1"/>
              </a:buClr>
              <a:buFont typeface="Arial" panose="020B0604020202020204" pitchFamily="34" charset="0"/>
              <a:buChar char="•"/>
            </a:pPr>
            <a:r>
              <a:rPr lang="en-US" sz="2400" dirty="0">
                <a:solidFill>
                  <a:schemeClr val="tx1"/>
                </a:solidFill>
              </a:rPr>
              <a:t>Signed by President Woodrow Wilson</a:t>
            </a:r>
          </a:p>
          <a:p>
            <a:pPr>
              <a:buClr>
                <a:schemeClr val="tx1"/>
              </a:buClr>
              <a:buFont typeface="Arial" panose="020B0604020202020204" pitchFamily="34" charset="0"/>
              <a:buChar char="•"/>
            </a:pPr>
            <a:r>
              <a:rPr lang="en-US" sz="2400" dirty="0">
                <a:solidFill>
                  <a:schemeClr val="tx1"/>
                </a:solidFill>
              </a:rPr>
              <a:t>Defined vocational education as the “preparation for employment in positions requiring less than a baccalaureate degree”</a:t>
            </a:r>
          </a:p>
          <a:p>
            <a:pPr>
              <a:buClr>
                <a:schemeClr val="tx1"/>
              </a:buClr>
              <a:buFont typeface="Arial" panose="020B0604020202020204" pitchFamily="34" charset="0"/>
              <a:buChar char="•"/>
            </a:pPr>
            <a:r>
              <a:rPr lang="en-US" sz="2400" dirty="0">
                <a:solidFill>
                  <a:schemeClr val="tx1"/>
                </a:solidFill>
              </a:rPr>
              <a:t>Oklahoma legislature agreed to accept the terms of the Act</a:t>
            </a:r>
          </a:p>
          <a:p>
            <a:pPr>
              <a:buClr>
                <a:schemeClr val="tx1"/>
              </a:buClr>
              <a:buFont typeface="Arial" panose="020B0604020202020204" pitchFamily="34" charset="0"/>
              <a:buChar char="•"/>
            </a:pPr>
            <a:r>
              <a:rPr lang="en-US" sz="2400" dirty="0">
                <a:solidFill>
                  <a:schemeClr val="tx1"/>
                </a:solidFill>
              </a:rPr>
              <a:t>Oklahoma’s plan was accepted in August</a:t>
            </a:r>
          </a:p>
        </p:txBody>
      </p:sp>
      <p:sp>
        <p:nvSpPr>
          <p:cNvPr id="14"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10">
            <a:extLst>
              <a:ext uri="{FF2B5EF4-FFF2-40B4-BE49-F238E27FC236}">
                <a16:creationId xmlns:a16="http://schemas.microsoft.com/office/drawing/2014/main" id="{BFF67D1F-F6C6-468E-BC45-0D15375DD89F}"/>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r="30233"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948254513"/>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6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4E47E-8B28-4DDC-BA41-156FC09BA933}"/>
              </a:ext>
            </a:extLst>
          </p:cNvPr>
          <p:cNvSpPr>
            <a:spLocks noGrp="1"/>
          </p:cNvSpPr>
          <p:nvPr>
            <p:ph type="title"/>
          </p:nvPr>
        </p:nvSpPr>
        <p:spPr/>
        <p:txBody>
          <a:bodyPr/>
          <a:lstStyle/>
          <a:p>
            <a:r>
              <a:rPr lang="en-US" dirty="0"/>
              <a:t>New Thrust, Single Purpose, New Model (1968)</a:t>
            </a:r>
          </a:p>
        </p:txBody>
      </p:sp>
      <p:sp>
        <p:nvSpPr>
          <p:cNvPr id="3" name="Content Placeholder 2">
            <a:extLst>
              <a:ext uri="{FF2B5EF4-FFF2-40B4-BE49-F238E27FC236}">
                <a16:creationId xmlns:a16="http://schemas.microsoft.com/office/drawing/2014/main" id="{2E8801E5-F32C-41BD-9C9A-E57FBBF418CD}"/>
              </a:ext>
            </a:extLst>
          </p:cNvPr>
          <p:cNvSpPr>
            <a:spLocks noGrp="1"/>
          </p:cNvSpPr>
          <p:nvPr>
            <p:ph sz="half" idx="1"/>
          </p:nvPr>
        </p:nvSpPr>
        <p:spPr>
          <a:xfrm>
            <a:off x="838200" y="1825625"/>
            <a:ext cx="5181600" cy="3508375"/>
          </a:xfrm>
        </p:spPr>
        <p:txBody>
          <a:bodyPr>
            <a:normAutofit fontScale="85000" lnSpcReduction="10000"/>
          </a:bodyPr>
          <a:lstStyle/>
          <a:p>
            <a:r>
              <a:rPr lang="en-US" dirty="0"/>
              <a:t>The federal Vocational Education Amendments of 1968 </a:t>
            </a:r>
            <a:r>
              <a:rPr lang="en-US" dirty="0">
                <a:solidFill>
                  <a:schemeClr val="accent1"/>
                </a:solidFill>
              </a:rPr>
              <a:t>reversed the thrust</a:t>
            </a:r>
            <a:r>
              <a:rPr lang="en-US" dirty="0"/>
              <a:t> of vocational education away from vocations and toward education. One outcome of the 1968 law was the creation of five new divisions:</a:t>
            </a:r>
          </a:p>
          <a:p>
            <a:pPr lvl="1"/>
            <a:r>
              <a:rPr lang="en-US" dirty="0"/>
              <a:t>Business and finance</a:t>
            </a:r>
          </a:p>
          <a:p>
            <a:pPr lvl="1"/>
            <a:r>
              <a:rPr lang="en-US" dirty="0"/>
              <a:t>Manpower training</a:t>
            </a:r>
          </a:p>
          <a:p>
            <a:pPr lvl="1"/>
            <a:r>
              <a:rPr lang="en-US" dirty="0"/>
              <a:t>Research, planning, and evaluation</a:t>
            </a:r>
          </a:p>
          <a:p>
            <a:pPr lvl="1"/>
            <a:r>
              <a:rPr lang="en-US" dirty="0"/>
              <a:t>Educational services</a:t>
            </a:r>
          </a:p>
          <a:p>
            <a:pPr lvl="1"/>
            <a:r>
              <a:rPr lang="en-US" dirty="0"/>
              <a:t>Special services</a:t>
            </a:r>
          </a:p>
        </p:txBody>
      </p:sp>
      <p:sp>
        <p:nvSpPr>
          <p:cNvPr id="4" name="Content Placeholder 3">
            <a:extLst>
              <a:ext uri="{FF2B5EF4-FFF2-40B4-BE49-F238E27FC236}">
                <a16:creationId xmlns:a16="http://schemas.microsoft.com/office/drawing/2014/main" id="{BDC4DB6D-5E1C-45E9-9927-85B661E4AF53}"/>
              </a:ext>
            </a:extLst>
          </p:cNvPr>
          <p:cNvSpPr>
            <a:spLocks noGrp="1"/>
          </p:cNvSpPr>
          <p:nvPr>
            <p:ph sz="half" idx="2"/>
          </p:nvPr>
        </p:nvSpPr>
        <p:spPr/>
        <p:txBody>
          <a:bodyPr>
            <a:normAutofit fontScale="85000" lnSpcReduction="10000"/>
          </a:bodyPr>
          <a:lstStyle/>
          <a:p>
            <a:r>
              <a:rPr lang="en-US" dirty="0"/>
              <a:t>As of July 1, 1968, Oklahoma made the oversight of vocational education the </a:t>
            </a:r>
            <a:r>
              <a:rPr lang="en-US" dirty="0">
                <a:solidFill>
                  <a:schemeClr val="accent1"/>
                </a:solidFill>
              </a:rPr>
              <a:t>single purpose</a:t>
            </a:r>
            <a:r>
              <a:rPr lang="en-US" dirty="0"/>
              <a:t> of a newly defined, distinct official board—the State Board of Vocational and Technical Education.</a:t>
            </a:r>
          </a:p>
          <a:p>
            <a:r>
              <a:rPr lang="en-US" dirty="0"/>
              <a:t>Origin of </a:t>
            </a:r>
            <a:r>
              <a:rPr lang="en-US" dirty="0">
                <a:solidFill>
                  <a:schemeClr val="accent1"/>
                </a:solidFill>
              </a:rPr>
              <a:t>Oklahoma’s Model</a:t>
            </a:r>
            <a:r>
              <a:rPr lang="en-US" dirty="0"/>
              <a:t> for Vocational Education: Francis Tuttle sent Arch Alexander to South Carolina to observe and learn; Oklahoma later improved upon the South Carolina model of having special schools assigned to their own division at the state level.</a:t>
            </a:r>
          </a:p>
        </p:txBody>
      </p:sp>
    </p:spTree>
    <p:extLst>
      <p:ext uri="{BB962C8B-B14F-4D97-AF65-F5344CB8AC3E}">
        <p14:creationId xmlns:p14="http://schemas.microsoft.com/office/powerpoint/2010/main" val="13561990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3955C-4344-461D-A9EB-4EA50D21FF9F}"/>
              </a:ext>
            </a:extLst>
          </p:cNvPr>
          <p:cNvSpPr>
            <a:spLocks noGrp="1"/>
          </p:cNvSpPr>
          <p:nvPr>
            <p:ph type="title"/>
          </p:nvPr>
        </p:nvSpPr>
        <p:spPr/>
        <p:txBody>
          <a:bodyPr>
            <a:normAutofit fontScale="90000"/>
          </a:bodyPr>
          <a:lstStyle/>
          <a:p>
            <a:r>
              <a:rPr lang="en-US" dirty="0"/>
              <a:t>Oklahoma Becomes a National Leader in Vocational Education Curriculum (1968, 1975)</a:t>
            </a:r>
          </a:p>
        </p:txBody>
      </p:sp>
      <p:sp>
        <p:nvSpPr>
          <p:cNvPr id="3" name="Content Placeholder 2">
            <a:extLst>
              <a:ext uri="{FF2B5EF4-FFF2-40B4-BE49-F238E27FC236}">
                <a16:creationId xmlns:a16="http://schemas.microsoft.com/office/drawing/2014/main" id="{0EC7F4AC-9755-4B89-831D-447167249520}"/>
              </a:ext>
            </a:extLst>
          </p:cNvPr>
          <p:cNvSpPr>
            <a:spLocks noGrp="1"/>
          </p:cNvSpPr>
          <p:nvPr>
            <p:ph sz="half" idx="1"/>
          </p:nvPr>
        </p:nvSpPr>
        <p:spPr>
          <a:xfrm>
            <a:off x="838200" y="1825625"/>
            <a:ext cx="5181600" cy="3517900"/>
          </a:xfrm>
        </p:spPr>
        <p:txBody>
          <a:bodyPr>
            <a:normAutofit/>
          </a:bodyPr>
          <a:lstStyle/>
          <a:p>
            <a:pPr marL="0" indent="0" algn="l">
              <a:buNone/>
            </a:pPr>
            <a:r>
              <a:rPr lang="en-US" sz="2000" b="0" i="0" u="none" strike="noStrike" baseline="0" dirty="0">
                <a:latin typeface="GothamBook"/>
              </a:rPr>
              <a:t>In 1968, Oklahoma established the </a:t>
            </a:r>
            <a:r>
              <a:rPr lang="en-US" sz="2000" b="1" i="0" u="none" strike="noStrike" baseline="0" dirty="0">
                <a:latin typeface="GothamBook"/>
              </a:rPr>
              <a:t>Curriculum and Instructional Materials Center</a:t>
            </a:r>
            <a:r>
              <a:rPr lang="en-US" sz="2000" b="0" i="0" u="none" strike="noStrike" baseline="0" dirty="0">
                <a:latin typeface="GothamBook"/>
              </a:rPr>
              <a:t> to design, develop and disseminate instructional materials for vocational programs statewide. The hallmark of CIMC curriculum was its competency-based structure and its color-coded components. The CIMC would operate for 50 years as an example of Oklahoma’s investment in quality instructional materials to support its vocational—later career and technology—education system.</a:t>
            </a:r>
            <a:endParaRPr lang="en-US" sz="2000" dirty="0"/>
          </a:p>
        </p:txBody>
      </p:sp>
      <p:sp>
        <p:nvSpPr>
          <p:cNvPr id="4" name="Content Placeholder 3">
            <a:extLst>
              <a:ext uri="{FF2B5EF4-FFF2-40B4-BE49-F238E27FC236}">
                <a16:creationId xmlns:a16="http://schemas.microsoft.com/office/drawing/2014/main" id="{F7E159C1-172E-4566-A342-B60673730BF4}"/>
              </a:ext>
            </a:extLst>
          </p:cNvPr>
          <p:cNvSpPr>
            <a:spLocks noGrp="1"/>
          </p:cNvSpPr>
          <p:nvPr>
            <p:ph sz="half" idx="2"/>
          </p:nvPr>
        </p:nvSpPr>
        <p:spPr/>
        <p:txBody>
          <a:bodyPr>
            <a:normAutofit/>
          </a:bodyPr>
          <a:lstStyle/>
          <a:p>
            <a:pPr marL="0" indent="0">
              <a:buNone/>
            </a:pPr>
            <a:r>
              <a:rPr lang="en-US" sz="2000" b="0" i="0" u="none" strike="noStrike" baseline="0" dirty="0">
                <a:latin typeface="GothamBook"/>
              </a:rPr>
              <a:t>Encouraged by the U.S. Office of Education, Oklahoma took the lead in organizing the </a:t>
            </a:r>
            <a:r>
              <a:rPr lang="en-US" sz="2000" b="1" i="0" u="none" strike="noStrike" baseline="0" dirty="0">
                <a:latin typeface="GothamBook"/>
              </a:rPr>
              <a:t>Mid-America Vocational Curriculum Consortium</a:t>
            </a:r>
            <a:r>
              <a:rPr lang="en-US" sz="2000" b="0" i="0" u="none" strike="noStrike" baseline="0" dirty="0">
                <a:latin typeface="GothamBook"/>
              </a:rPr>
              <a:t>, a multi-state project to coordinate, develop, and distribute curriculum materials. Ann Benson, who joined the state staff as a curriculum specialist in 1973, directed the project during its first 10 years. MAVCC remained a prominent source of curriculum for career and technology education nationwide for 40 years.</a:t>
            </a:r>
            <a:endParaRPr lang="en-US" sz="2000" dirty="0"/>
          </a:p>
        </p:txBody>
      </p:sp>
    </p:spTree>
    <p:extLst>
      <p:ext uri="{BB962C8B-B14F-4D97-AF65-F5344CB8AC3E}">
        <p14:creationId xmlns:p14="http://schemas.microsoft.com/office/powerpoint/2010/main" val="3152838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50F0D-2C4A-4557-8D35-2B06241633C7}"/>
              </a:ext>
            </a:extLst>
          </p:cNvPr>
          <p:cNvSpPr>
            <a:spLocks noGrp="1"/>
          </p:cNvSpPr>
          <p:nvPr>
            <p:ph type="title"/>
          </p:nvPr>
        </p:nvSpPr>
        <p:spPr>
          <a:xfrm>
            <a:off x="655320" y="365125"/>
            <a:ext cx="5120114" cy="1692794"/>
          </a:xfrm>
        </p:spPr>
        <p:txBody>
          <a:bodyPr vert="horz" lIns="91440" tIns="45720" rIns="91440" bIns="45720" rtlCol="0" anchor="ctr">
            <a:normAutofit fontScale="90000"/>
          </a:bodyPr>
          <a:lstStyle/>
          <a:p>
            <a:r>
              <a:rPr lang="en-US" sz="3700" dirty="0">
                <a:solidFill>
                  <a:srgbClr val="004E99"/>
                </a:solidFill>
              </a:rPr>
              <a:t>First Delivery of Vocational Training to Inmates at a Skills Center (1971)</a:t>
            </a:r>
          </a:p>
        </p:txBody>
      </p:sp>
      <p:cxnSp>
        <p:nvCxnSpPr>
          <p:cNvPr id="12"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3767266D-1DFE-48D5-AB76-1CDC44E7B2A9}"/>
              </a:ext>
            </a:extLst>
          </p:cNvPr>
          <p:cNvSpPr>
            <a:spLocks noGrp="1"/>
          </p:cNvSpPr>
          <p:nvPr>
            <p:ph sz="half" idx="2"/>
          </p:nvPr>
        </p:nvSpPr>
        <p:spPr>
          <a:xfrm>
            <a:off x="655321" y="2575034"/>
            <a:ext cx="5120113" cy="3462228"/>
          </a:xfrm>
        </p:spPr>
        <p:txBody>
          <a:bodyPr vert="horz" lIns="91440" tIns="45720" rIns="91440" bIns="45720" rtlCol="0">
            <a:normAutofit/>
          </a:bodyPr>
          <a:lstStyle/>
          <a:p>
            <a:pPr>
              <a:buFont typeface="Arial" panose="020B0604020202020204" pitchFamily="34" charset="0"/>
              <a:buChar char="•"/>
            </a:pPr>
            <a:r>
              <a:rPr lang="en-US" sz="1800">
                <a:solidFill>
                  <a:schemeClr val="tx1"/>
                </a:solidFill>
              </a:rPr>
              <a:t>Under the jurisdiction of the state Department of Corrections, the first vocational training classes were provided to inmates at the Ouachita facility, near Hodgen in eastern Oklahoma.</a:t>
            </a:r>
          </a:p>
          <a:p>
            <a:pPr>
              <a:buFont typeface="Arial" panose="020B0604020202020204" pitchFamily="34" charset="0"/>
              <a:buChar char="•"/>
            </a:pPr>
            <a:r>
              <a:rPr lang="en-US" sz="1800">
                <a:solidFill>
                  <a:schemeClr val="tx1"/>
                </a:solidFill>
              </a:rPr>
              <a:t>The Skills Centers Division has grown to encompass multiple programs in public and private correctional facilities statewide, including juvenile facilities. It has evolved into a virtual statewide school system within prison walls.</a:t>
            </a:r>
          </a:p>
          <a:p>
            <a:pPr>
              <a:buFont typeface="Arial" panose="020B0604020202020204" pitchFamily="34" charset="0"/>
              <a:buChar char="•"/>
            </a:pPr>
            <a:endParaRPr lang="en-US" sz="1800">
              <a:solidFill>
                <a:schemeClr val="tx1"/>
              </a:solidFill>
            </a:endParaRPr>
          </a:p>
        </p:txBody>
      </p:sp>
      <p:pic>
        <p:nvPicPr>
          <p:cNvPr id="5" name="Content Placeholder 7">
            <a:extLst>
              <a:ext uri="{FF2B5EF4-FFF2-40B4-BE49-F238E27FC236}">
                <a16:creationId xmlns:a16="http://schemas.microsoft.com/office/drawing/2014/main" id="{259147F7-9AA7-4414-82BD-60EF33C69F64}"/>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8175"/>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4275970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4C00E3-DB48-4CF2-9AA0-3434C58954B1}"/>
              </a:ext>
            </a:extLst>
          </p:cNvPr>
          <p:cNvSpPr>
            <a:spLocks noGrp="1"/>
          </p:cNvSpPr>
          <p:nvPr>
            <p:ph type="title"/>
          </p:nvPr>
        </p:nvSpPr>
        <p:spPr>
          <a:xfrm>
            <a:off x="524256" y="491260"/>
            <a:ext cx="6594189" cy="1625210"/>
          </a:xfrm>
        </p:spPr>
        <p:txBody>
          <a:bodyPr vert="horz" lIns="91440" tIns="45720" rIns="91440" bIns="45720" rtlCol="0" anchor="ctr">
            <a:normAutofit/>
          </a:bodyPr>
          <a:lstStyle/>
          <a:p>
            <a:r>
              <a:rPr lang="en-US" sz="3700">
                <a:solidFill>
                  <a:srgbClr val="FFFFFF"/>
                </a:solidFill>
                <a:latin typeface="+mj-lt"/>
              </a:rPr>
              <a:t>Enactment of the Displaced Homemaker Act by the Oklahoma State Legislature (1976)</a:t>
            </a:r>
          </a:p>
        </p:txBody>
      </p:sp>
      <p:pic>
        <p:nvPicPr>
          <p:cNvPr id="5" name="Content Placeholder 7">
            <a:extLst>
              <a:ext uri="{FF2B5EF4-FFF2-40B4-BE49-F238E27FC236}">
                <a16:creationId xmlns:a16="http://schemas.microsoft.com/office/drawing/2014/main" id="{EFF79B1D-7146-4AE4-A548-6F5A16CC15B6}"/>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t="14902" r="1" b="1622"/>
          <a:stretch/>
        </p:blipFill>
        <p:spPr>
          <a:xfrm>
            <a:off x="327547" y="2454903"/>
            <a:ext cx="7058306" cy="4080254"/>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17929188-8E49-4E92-B1FD-9EABD4E708F5}"/>
              </a:ext>
            </a:extLst>
          </p:cNvPr>
          <p:cNvSpPr>
            <a:spLocks noGrp="1"/>
          </p:cNvSpPr>
          <p:nvPr>
            <p:ph sz="half" idx="2"/>
          </p:nvPr>
        </p:nvSpPr>
        <p:spPr>
          <a:xfrm>
            <a:off x="7711441" y="917725"/>
            <a:ext cx="3742618" cy="4852362"/>
          </a:xfrm>
        </p:spPr>
        <p:txBody>
          <a:bodyPr vert="horz" lIns="91440" tIns="45720" rIns="91440" bIns="45720" rtlCol="0" anchor="ctr">
            <a:normAutofit/>
          </a:bodyPr>
          <a:lstStyle/>
          <a:p>
            <a:pPr>
              <a:buClr>
                <a:schemeClr val="bg1"/>
              </a:buClr>
              <a:buFont typeface="Arial" panose="020B0604020202020204" pitchFamily="34" charset="0"/>
              <a:buChar char="•"/>
            </a:pPr>
            <a:r>
              <a:rPr lang="en-US" sz="1900" dirty="0">
                <a:solidFill>
                  <a:srgbClr val="FFFFFF"/>
                </a:solidFill>
              </a:rPr>
              <a:t>The federal Vocational Education Amendments of 1976 prohibited gender discrimination in vocational education’s programming.</a:t>
            </a:r>
          </a:p>
          <a:p>
            <a:pPr>
              <a:buClr>
                <a:schemeClr val="bg1"/>
              </a:buClr>
              <a:buFont typeface="Arial" panose="020B0604020202020204" pitchFamily="34" charset="0"/>
              <a:buChar char="•"/>
            </a:pPr>
            <a:r>
              <a:rPr lang="en-US" sz="1900" dirty="0">
                <a:solidFill>
                  <a:srgbClr val="FFFFFF"/>
                </a:solidFill>
              </a:rPr>
              <a:t>Oklahoma enacted the Displaced Homemaker Act.</a:t>
            </a:r>
          </a:p>
          <a:p>
            <a:pPr>
              <a:buClr>
                <a:schemeClr val="bg1"/>
              </a:buClr>
              <a:buFont typeface="Arial" panose="020B0604020202020204" pitchFamily="34" charset="0"/>
              <a:buChar char="•"/>
            </a:pPr>
            <a:r>
              <a:rPr lang="en-US" sz="1900" dirty="0">
                <a:solidFill>
                  <a:srgbClr val="FFFFFF"/>
                </a:solidFill>
              </a:rPr>
              <a:t>Required the State Board of Vocational and Technical Education to develop job training counseling, money management and placement programs for displaced homemakers through multi-purpose centers within the area vocational-technical schools.</a:t>
            </a:r>
          </a:p>
          <a:p>
            <a:pPr>
              <a:buFont typeface="Arial" panose="020B0604020202020204" pitchFamily="34" charset="0"/>
              <a:buChar char="•"/>
            </a:pPr>
            <a:endParaRPr lang="en-US" sz="1900" dirty="0">
              <a:solidFill>
                <a:srgbClr val="FFFFFF"/>
              </a:solidFill>
            </a:endParaRPr>
          </a:p>
        </p:txBody>
      </p:sp>
    </p:spTree>
    <p:extLst>
      <p:ext uri="{BB962C8B-B14F-4D97-AF65-F5344CB8AC3E}">
        <p14:creationId xmlns:p14="http://schemas.microsoft.com/office/powerpoint/2010/main" val="1306302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EF41C-1E91-4E0A-8EAF-A86581DEBE61}"/>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solidFill>
                  <a:srgbClr val="004E99"/>
                </a:solidFill>
              </a:rPr>
              <a:t>Training for Industry (1976)</a:t>
            </a:r>
          </a:p>
        </p:txBody>
      </p:sp>
      <p:sp>
        <p:nvSpPr>
          <p:cNvPr id="4" name="Content Placeholder 3">
            <a:extLst>
              <a:ext uri="{FF2B5EF4-FFF2-40B4-BE49-F238E27FC236}">
                <a16:creationId xmlns:a16="http://schemas.microsoft.com/office/drawing/2014/main" id="{8D24FC89-328F-412D-BBF1-EF1409244954}"/>
              </a:ext>
            </a:extLst>
          </p:cNvPr>
          <p:cNvSpPr>
            <a:spLocks noGrp="1"/>
          </p:cNvSpPr>
          <p:nvPr>
            <p:ph sz="half" idx="2"/>
          </p:nvPr>
        </p:nvSpPr>
        <p:spPr>
          <a:xfrm>
            <a:off x="4965431" y="2438400"/>
            <a:ext cx="6586489" cy="3785419"/>
          </a:xfrm>
        </p:spPr>
        <p:txBody>
          <a:bodyPr vert="horz" lIns="91440" tIns="45720" rIns="91440" bIns="45720" rtlCol="0">
            <a:normAutofit/>
          </a:bodyPr>
          <a:lstStyle/>
          <a:p>
            <a:pPr marL="0" indent="0">
              <a:buNone/>
            </a:pPr>
            <a:r>
              <a:rPr lang="en-US" dirty="0">
                <a:solidFill>
                  <a:schemeClr val="tx1"/>
                </a:solidFill>
              </a:rPr>
              <a:t>As a measure of vocational education’s contributions to bringing new investments and jobs to Oklahoma, its various programs — the Training for Industry (TIP) projects in particular — are credited with being major factors in the year’s increase of $58,471,000 in capital investments in Oklahoma and the addition of 2,672 new jobs for its people.</a:t>
            </a:r>
          </a:p>
          <a:p>
            <a:pPr>
              <a:buFont typeface="Arial" panose="020B0604020202020204" pitchFamily="34" charset="0"/>
              <a:buChar char="•"/>
            </a:pPr>
            <a:endParaRPr lang="en-US" sz="2000" dirty="0">
              <a:solidFill>
                <a:schemeClr val="tx1"/>
              </a:solidFill>
            </a:endParaRPr>
          </a:p>
        </p:txBody>
      </p:sp>
      <p:pic>
        <p:nvPicPr>
          <p:cNvPr id="5" name="Content Placeholder 7">
            <a:extLst>
              <a:ext uri="{FF2B5EF4-FFF2-40B4-BE49-F238E27FC236}">
                <a16:creationId xmlns:a16="http://schemas.microsoft.com/office/drawing/2014/main" id="{1DD29991-B2D3-4F40-8D2D-8ACDAC10B2E3}"/>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7516" r="30975" b="2"/>
          <a:stretch/>
        </p:blipFill>
        <p:spPr>
          <a:xfrm>
            <a:off x="20" y="10"/>
            <a:ext cx="4635571" cy="6857990"/>
          </a:xfrm>
          <a:prstGeom prst="rect">
            <a:avLst/>
          </a:prstGeom>
          <a:effectLst/>
        </p:spPr>
      </p:pic>
      <p:cxnSp>
        <p:nvCxnSpPr>
          <p:cNvPr id="14"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69421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7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4F192-C375-4CE4-BAA9-4FE5BA6D9DAC}"/>
              </a:ext>
            </a:extLst>
          </p:cNvPr>
          <p:cNvSpPr>
            <a:spLocks noGrp="1"/>
          </p:cNvSpPr>
          <p:nvPr>
            <p:ph type="title"/>
          </p:nvPr>
        </p:nvSpPr>
        <p:spPr/>
        <p:txBody>
          <a:bodyPr>
            <a:normAutofit fontScale="90000"/>
          </a:bodyPr>
          <a:lstStyle/>
          <a:p>
            <a:r>
              <a:rPr lang="en-US" dirty="0"/>
              <a:t>Legislation Enhancing Vocational Programs and Expanding Student Populations (1984-1998)</a:t>
            </a:r>
          </a:p>
        </p:txBody>
      </p:sp>
      <p:sp>
        <p:nvSpPr>
          <p:cNvPr id="3" name="Content Placeholder 2">
            <a:extLst>
              <a:ext uri="{FF2B5EF4-FFF2-40B4-BE49-F238E27FC236}">
                <a16:creationId xmlns:a16="http://schemas.microsoft.com/office/drawing/2014/main" id="{1DDD7C49-18F0-46A0-B7E6-1AC6F4390A4F}"/>
              </a:ext>
            </a:extLst>
          </p:cNvPr>
          <p:cNvSpPr>
            <a:spLocks noGrp="1"/>
          </p:cNvSpPr>
          <p:nvPr>
            <p:ph sz="half" idx="1"/>
          </p:nvPr>
        </p:nvSpPr>
        <p:spPr>
          <a:xfrm>
            <a:off x="838200" y="1825625"/>
            <a:ext cx="5181600" cy="3517900"/>
          </a:xfrm>
        </p:spPr>
        <p:txBody>
          <a:bodyPr>
            <a:normAutofit fontScale="92500" lnSpcReduction="10000"/>
          </a:bodyPr>
          <a:lstStyle/>
          <a:p>
            <a:r>
              <a:rPr lang="en-US" dirty="0"/>
              <a:t>Carl D. Perkins Vocational Education Act (1984)—authorized funding to improve vocational programs and serve special student populations</a:t>
            </a:r>
          </a:p>
          <a:p>
            <a:r>
              <a:rPr lang="en-US" dirty="0"/>
              <a:t>Carl D. Perkins Vocational and Applied Technology Education Act (1990)—increased federal funding for vocational education, including Tech Prep</a:t>
            </a:r>
          </a:p>
          <a:p>
            <a:endParaRPr lang="en-US" dirty="0"/>
          </a:p>
        </p:txBody>
      </p:sp>
      <p:sp>
        <p:nvSpPr>
          <p:cNvPr id="4" name="Content Placeholder 3">
            <a:extLst>
              <a:ext uri="{FF2B5EF4-FFF2-40B4-BE49-F238E27FC236}">
                <a16:creationId xmlns:a16="http://schemas.microsoft.com/office/drawing/2014/main" id="{3B7FE6E5-0242-4930-ABEE-69C0DF800D53}"/>
              </a:ext>
            </a:extLst>
          </p:cNvPr>
          <p:cNvSpPr>
            <a:spLocks noGrp="1"/>
          </p:cNvSpPr>
          <p:nvPr>
            <p:ph sz="half" idx="2"/>
          </p:nvPr>
        </p:nvSpPr>
        <p:spPr/>
        <p:txBody>
          <a:bodyPr>
            <a:normAutofit fontScale="92500" lnSpcReduction="10000"/>
          </a:bodyPr>
          <a:lstStyle/>
          <a:p>
            <a:r>
              <a:rPr lang="en-US" dirty="0"/>
              <a:t>Oklahoma Youth Apprenticeship Program (1993)—established by the state legislature, to be administered and supervised by the State Board of Vocational and Technical Education</a:t>
            </a:r>
          </a:p>
          <a:p>
            <a:r>
              <a:rPr lang="en-US" dirty="0"/>
              <a:t>Dropout Recovery Programs (1998)—established by the state legislature within technology center districts</a:t>
            </a:r>
          </a:p>
          <a:p>
            <a:endParaRPr lang="en-US" dirty="0"/>
          </a:p>
        </p:txBody>
      </p:sp>
    </p:spTree>
    <p:extLst>
      <p:ext uri="{BB962C8B-B14F-4D97-AF65-F5344CB8AC3E}">
        <p14:creationId xmlns:p14="http://schemas.microsoft.com/office/powerpoint/2010/main" val="605114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41147AA-70BB-4DEB-B1A5-B13F318DA24D}"/>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a:solidFill>
                  <a:srgbClr val="FFFFFF"/>
                </a:solidFill>
                <a:latin typeface="+mj-lt"/>
              </a:rPr>
              <a:t>Over 200,000 Vocational Enrollments (1985)</a:t>
            </a:r>
          </a:p>
        </p:txBody>
      </p:sp>
      <p:pic>
        <p:nvPicPr>
          <p:cNvPr id="5" name="Content Placeholder 7">
            <a:extLst>
              <a:ext uri="{FF2B5EF4-FFF2-40B4-BE49-F238E27FC236}">
                <a16:creationId xmlns:a16="http://schemas.microsoft.com/office/drawing/2014/main" id="{C35568F1-4334-4263-A71B-72E922FF9194}"/>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9360" r="1" b="11736"/>
          <a:stretch/>
        </p:blipFill>
        <p:spPr>
          <a:xfrm>
            <a:off x="327547" y="321733"/>
            <a:ext cx="7058306" cy="4107392"/>
          </a:xfrm>
          <a:prstGeom prst="rect">
            <a:avLst/>
          </a:prstGeom>
        </p:spPr>
      </p:pic>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C9135FA-3B88-449D-9201-2DD253A58AA7}"/>
              </a:ext>
            </a:extLst>
          </p:cNvPr>
          <p:cNvSpPr>
            <a:spLocks noGrp="1"/>
          </p:cNvSpPr>
          <p:nvPr>
            <p:ph sz="half" idx="1"/>
          </p:nvPr>
        </p:nvSpPr>
        <p:spPr>
          <a:xfrm>
            <a:off x="8029319" y="917725"/>
            <a:ext cx="3424739" cy="4852362"/>
          </a:xfrm>
        </p:spPr>
        <p:txBody>
          <a:bodyPr vert="horz" lIns="91440" tIns="45720" rIns="91440" bIns="45720" rtlCol="0" anchor="ctr">
            <a:normAutofit/>
          </a:bodyPr>
          <a:lstStyle/>
          <a:p>
            <a:pPr>
              <a:buClr>
                <a:schemeClr val="bg1"/>
              </a:buClr>
              <a:buFont typeface="Arial" panose="020B0604020202020204" pitchFamily="34" charset="0"/>
              <a:buChar char="•"/>
            </a:pPr>
            <a:r>
              <a:rPr lang="en-US" dirty="0">
                <a:solidFill>
                  <a:srgbClr val="FFFFFF"/>
                </a:solidFill>
              </a:rPr>
              <a:t>Francis Tuttle retired after 18 years as state director in 1985.</a:t>
            </a:r>
          </a:p>
          <a:p>
            <a:pPr>
              <a:buClr>
                <a:schemeClr val="bg1"/>
              </a:buClr>
              <a:buFont typeface="Arial" panose="020B0604020202020204" pitchFamily="34" charset="0"/>
              <a:buChar char="•"/>
            </a:pPr>
            <a:r>
              <a:rPr lang="en-US" dirty="0">
                <a:solidFill>
                  <a:srgbClr val="FFFFFF"/>
                </a:solidFill>
              </a:rPr>
              <a:t>Vocational enrollments reached over 200,000.</a:t>
            </a:r>
          </a:p>
          <a:p>
            <a:pPr>
              <a:buClr>
                <a:schemeClr val="bg1"/>
              </a:buClr>
              <a:buFont typeface="Arial" panose="020B0604020202020204" pitchFamily="34" charset="0"/>
              <a:buChar char="•"/>
            </a:pPr>
            <a:r>
              <a:rPr lang="en-US" dirty="0">
                <a:solidFill>
                  <a:srgbClr val="FFFFFF"/>
                </a:solidFill>
              </a:rPr>
              <a:t>The system grew to a network of 25 districts with 41 sites statewide.</a:t>
            </a:r>
          </a:p>
          <a:p>
            <a:pPr>
              <a:buFont typeface="Arial" panose="020B0604020202020204" pitchFamily="34" charset="0"/>
              <a:buChar char="•"/>
            </a:pPr>
            <a:endParaRPr lang="en-US" sz="2000" dirty="0">
              <a:solidFill>
                <a:srgbClr val="FFFFFF"/>
              </a:solidFill>
            </a:endParaRPr>
          </a:p>
        </p:txBody>
      </p:sp>
    </p:spTree>
    <p:extLst>
      <p:ext uri="{BB962C8B-B14F-4D97-AF65-F5344CB8AC3E}">
        <p14:creationId xmlns:p14="http://schemas.microsoft.com/office/powerpoint/2010/main" val="3633460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7000"/>
            <a:lum/>
          </a:blip>
          <a:srcRect/>
          <a:stretch>
            <a:fillRect t="-9000" b="-9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2A4162-4FD7-4AF8-A7A5-94D6D33BE2D7}"/>
              </a:ext>
            </a:extLst>
          </p:cNvPr>
          <p:cNvSpPr>
            <a:spLocks noGrp="1"/>
          </p:cNvSpPr>
          <p:nvPr>
            <p:ph type="title"/>
          </p:nvPr>
        </p:nvSpPr>
        <p:spPr/>
        <p:txBody>
          <a:bodyPr/>
          <a:lstStyle/>
          <a:p>
            <a:r>
              <a:rPr lang="en-US" dirty="0"/>
              <a:t>State Agency Launches “Skills to Rebuild” Effort (1999)</a:t>
            </a:r>
          </a:p>
        </p:txBody>
      </p:sp>
      <p:sp>
        <p:nvSpPr>
          <p:cNvPr id="6" name="Content Placeholder 5">
            <a:extLst>
              <a:ext uri="{FF2B5EF4-FFF2-40B4-BE49-F238E27FC236}">
                <a16:creationId xmlns:a16="http://schemas.microsoft.com/office/drawing/2014/main" id="{537A62EE-BD68-4C0F-B2C3-AD93334154AA}"/>
              </a:ext>
            </a:extLst>
          </p:cNvPr>
          <p:cNvSpPr>
            <a:spLocks noGrp="1"/>
          </p:cNvSpPr>
          <p:nvPr>
            <p:ph sz="half" idx="1"/>
          </p:nvPr>
        </p:nvSpPr>
        <p:spPr/>
        <p:txBody>
          <a:bodyPr>
            <a:normAutofit/>
          </a:bodyPr>
          <a:lstStyle/>
          <a:p>
            <a:pPr marL="0" indent="0" algn="l">
              <a:buNone/>
            </a:pPr>
            <a:endParaRPr lang="en-US" sz="3200" dirty="0">
              <a:solidFill>
                <a:srgbClr val="0066A8"/>
              </a:solidFill>
            </a:endParaRPr>
          </a:p>
        </p:txBody>
      </p:sp>
      <p:sp>
        <p:nvSpPr>
          <p:cNvPr id="2" name="Content Placeholder 1">
            <a:extLst>
              <a:ext uri="{FF2B5EF4-FFF2-40B4-BE49-F238E27FC236}">
                <a16:creationId xmlns:a16="http://schemas.microsoft.com/office/drawing/2014/main" id="{F1DDA498-8499-47DE-B2E8-04F52BF42886}"/>
              </a:ext>
            </a:extLst>
          </p:cNvPr>
          <p:cNvSpPr>
            <a:spLocks noGrp="1"/>
          </p:cNvSpPr>
          <p:nvPr>
            <p:ph sz="half" idx="2"/>
          </p:nvPr>
        </p:nvSpPr>
        <p:spPr/>
        <p:txBody>
          <a:bodyPr>
            <a:normAutofit/>
          </a:bodyPr>
          <a:lstStyle/>
          <a:p>
            <a:pPr marL="0" indent="0">
              <a:buNone/>
            </a:pPr>
            <a:r>
              <a:rPr lang="en-US" sz="2800" b="0" i="0" u="none" strike="noStrike" baseline="0" dirty="0">
                <a:solidFill>
                  <a:srgbClr val="0066A8"/>
                </a:solidFill>
              </a:rPr>
              <a:t>After a series of tornadoes struck across the state on the evening of May 3, the state agency prepared and presented a comprehensive “Skills to Rebuild” curriculum through 13 of the area vocational-technical schools. The classes were intended to equip people with the skills they needed to repair their own homes and businesses.</a:t>
            </a:r>
            <a:endParaRPr lang="en-US" sz="2800" dirty="0">
              <a:solidFill>
                <a:srgbClr val="0066A8"/>
              </a:solidFill>
            </a:endParaRPr>
          </a:p>
          <a:p>
            <a:endParaRPr lang="en-US" dirty="0"/>
          </a:p>
        </p:txBody>
      </p:sp>
    </p:spTree>
    <p:extLst>
      <p:ext uri="{BB962C8B-B14F-4D97-AF65-F5344CB8AC3E}">
        <p14:creationId xmlns:p14="http://schemas.microsoft.com/office/powerpoint/2010/main" val="3004463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76C22-7BB4-4EA9-803A-E35B04B988FE}"/>
              </a:ext>
            </a:extLst>
          </p:cNvPr>
          <p:cNvSpPr>
            <a:spLocks noGrp="1"/>
          </p:cNvSpPr>
          <p:nvPr>
            <p:ph type="title"/>
          </p:nvPr>
        </p:nvSpPr>
        <p:spPr>
          <a:xfrm>
            <a:off x="762001" y="803325"/>
            <a:ext cx="5314536" cy="1325563"/>
          </a:xfrm>
        </p:spPr>
        <p:txBody>
          <a:bodyPr vert="horz" lIns="91440" tIns="45720" rIns="91440" bIns="45720" rtlCol="0" anchor="ctr">
            <a:normAutofit/>
          </a:bodyPr>
          <a:lstStyle/>
          <a:p>
            <a:r>
              <a:rPr lang="en-US">
                <a:solidFill>
                  <a:schemeClr val="tx1"/>
                </a:solidFill>
                <a:latin typeface="+mj-lt"/>
              </a:rPr>
              <a:t>Agency Name Change (2000)</a:t>
            </a:r>
          </a:p>
        </p:txBody>
      </p:sp>
      <p:sp>
        <p:nvSpPr>
          <p:cNvPr id="4" name="Content Placeholder 3">
            <a:extLst>
              <a:ext uri="{FF2B5EF4-FFF2-40B4-BE49-F238E27FC236}">
                <a16:creationId xmlns:a16="http://schemas.microsoft.com/office/drawing/2014/main" id="{79EED156-A044-4F07-B70D-226995BEBA4D}"/>
              </a:ext>
            </a:extLst>
          </p:cNvPr>
          <p:cNvSpPr>
            <a:spLocks noGrp="1"/>
          </p:cNvSpPr>
          <p:nvPr>
            <p:ph sz="half" idx="2"/>
          </p:nvPr>
        </p:nvSpPr>
        <p:spPr>
          <a:xfrm>
            <a:off x="762000" y="2279018"/>
            <a:ext cx="5314543" cy="3044822"/>
          </a:xfrm>
        </p:spPr>
        <p:txBody>
          <a:bodyPr vert="horz" lIns="91440" tIns="45720" rIns="91440" bIns="45720" rtlCol="0" anchor="t">
            <a:normAutofit/>
          </a:bodyPr>
          <a:lstStyle/>
          <a:p>
            <a:pPr>
              <a:buClr>
                <a:schemeClr val="tx1"/>
              </a:buClr>
              <a:buFont typeface="Arial" panose="020B0604020202020204" pitchFamily="34" charset="0"/>
              <a:buChar char="•"/>
            </a:pPr>
            <a:r>
              <a:rPr lang="en-US" sz="2400" dirty="0">
                <a:solidFill>
                  <a:schemeClr val="tx1"/>
                </a:solidFill>
              </a:rPr>
              <a:t>Oklahoma House Bill 2128</a:t>
            </a:r>
          </a:p>
          <a:p>
            <a:pPr>
              <a:buClr>
                <a:schemeClr val="tx1"/>
              </a:buClr>
              <a:buFont typeface="Arial" panose="020B0604020202020204" pitchFamily="34" charset="0"/>
              <a:buChar char="•"/>
            </a:pPr>
            <a:r>
              <a:rPr lang="en-US" sz="2400" dirty="0">
                <a:solidFill>
                  <a:schemeClr val="tx1"/>
                </a:solidFill>
              </a:rPr>
              <a:t>Changed the name of the state agency to the Oklahoma Department of Career and Technology Education</a:t>
            </a:r>
          </a:p>
          <a:p>
            <a:pPr>
              <a:buClr>
                <a:schemeClr val="tx1"/>
              </a:buClr>
              <a:buFont typeface="Arial" panose="020B0604020202020204" pitchFamily="34" charset="0"/>
              <a:buChar char="•"/>
            </a:pPr>
            <a:r>
              <a:rPr lang="en-US" sz="2400" dirty="0">
                <a:solidFill>
                  <a:schemeClr val="tx1"/>
                </a:solidFill>
              </a:rPr>
              <a:t>Changed the name of the state board to the State Board of Career and Technology Education</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7">
            <a:extLst>
              <a:ext uri="{FF2B5EF4-FFF2-40B4-BE49-F238E27FC236}">
                <a16:creationId xmlns:a16="http://schemas.microsoft.com/office/drawing/2014/main" id="{8C2B40F7-DB4E-49F4-95F5-9ED151E563BD}"/>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24818" r="10948"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963009248"/>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7000"/>
            <a:lum/>
          </a:blip>
          <a:srcRect/>
          <a:stretch>
            <a:fillRect t="-9000" b="-9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64249A-E083-4B05-9DF8-46022B70A728}"/>
              </a:ext>
            </a:extLst>
          </p:cNvPr>
          <p:cNvSpPr>
            <a:spLocks noGrp="1"/>
          </p:cNvSpPr>
          <p:nvPr>
            <p:ph type="title"/>
          </p:nvPr>
        </p:nvSpPr>
        <p:spPr/>
        <p:txBody>
          <a:bodyPr/>
          <a:lstStyle/>
          <a:p>
            <a:r>
              <a:rPr lang="en-US" dirty="0"/>
              <a:t>Passage of State Bill 1271 (2004)</a:t>
            </a:r>
          </a:p>
        </p:txBody>
      </p:sp>
      <p:sp>
        <p:nvSpPr>
          <p:cNvPr id="7" name="Content Placeholder 6">
            <a:extLst>
              <a:ext uri="{FF2B5EF4-FFF2-40B4-BE49-F238E27FC236}">
                <a16:creationId xmlns:a16="http://schemas.microsoft.com/office/drawing/2014/main" id="{10486887-ED2E-42F2-ACBA-AC5FD1AA362E}"/>
              </a:ext>
            </a:extLst>
          </p:cNvPr>
          <p:cNvSpPr>
            <a:spLocks noGrp="1"/>
          </p:cNvSpPr>
          <p:nvPr>
            <p:ph sz="half" idx="1"/>
          </p:nvPr>
        </p:nvSpPr>
        <p:spPr/>
        <p:txBody>
          <a:bodyPr>
            <a:normAutofit/>
          </a:bodyPr>
          <a:lstStyle/>
          <a:p>
            <a:pPr marL="0" indent="0" algn="l">
              <a:buNone/>
            </a:pPr>
            <a:r>
              <a:rPr lang="en-US" sz="2400" b="0" i="0" u="none" strike="noStrike" baseline="0" dirty="0"/>
              <a:t>The Oklahoma legislature passed State Bill 1271, which authorized technology centers to hire certified instructors to teach math and science (including calculus and physics) for pre-engineering, biomedical science, and biotechnology students.</a:t>
            </a:r>
            <a:endParaRPr lang="en-US" sz="2400" dirty="0"/>
          </a:p>
        </p:txBody>
      </p:sp>
      <p:sp>
        <p:nvSpPr>
          <p:cNvPr id="8" name="Content Placeholder 7">
            <a:extLst>
              <a:ext uri="{FF2B5EF4-FFF2-40B4-BE49-F238E27FC236}">
                <a16:creationId xmlns:a16="http://schemas.microsoft.com/office/drawing/2014/main" id="{63ED699B-B061-4B68-B2C0-CDA206B04C51}"/>
              </a:ext>
            </a:extLst>
          </p:cNvPr>
          <p:cNvSpPr>
            <a:spLocks noGrp="1"/>
          </p:cNvSpPr>
          <p:nvPr>
            <p:ph sz="half" idx="2"/>
          </p:nvPr>
        </p:nvSpPr>
        <p:spPr/>
        <p:txBody>
          <a:bodyPr>
            <a:normAutofit/>
          </a:bodyPr>
          <a:lstStyle/>
          <a:p>
            <a:pPr marL="0" indent="0" algn="l">
              <a:buNone/>
            </a:pPr>
            <a:r>
              <a:rPr lang="en-US" sz="2400" b="0" i="0" u="none" strike="noStrike" baseline="0" dirty="0"/>
              <a:t>In addition, </a:t>
            </a:r>
            <a:r>
              <a:rPr lang="en-US" sz="2400" b="0" i="0" u="none" strike="noStrike" baseline="0" dirty="0" err="1"/>
              <a:t>CareerTech</a:t>
            </a:r>
            <a:r>
              <a:rPr lang="en-US" sz="2400" b="0" i="0" u="none" strike="noStrike" baseline="0" dirty="0"/>
              <a:t> partnered with the Oklahoma State Regents for Higher Education to launch the Cooperative Alliance Program, which allowed high school students to earn college credit toward science degrees by completing courses at technology centers or colleges.</a:t>
            </a:r>
            <a:endParaRPr lang="en-US" sz="2400" dirty="0"/>
          </a:p>
        </p:txBody>
      </p:sp>
    </p:spTree>
    <p:extLst>
      <p:ext uri="{BB962C8B-B14F-4D97-AF65-F5344CB8AC3E}">
        <p14:creationId xmlns:p14="http://schemas.microsoft.com/office/powerpoint/2010/main" val="497328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7FA3197-FD73-400A-995B-441B540120EB}"/>
              </a:ext>
            </a:extLst>
          </p:cNvPr>
          <p:cNvSpPr>
            <a:spLocks noGrp="1"/>
          </p:cNvSpPr>
          <p:nvPr>
            <p:ph type="title"/>
          </p:nvPr>
        </p:nvSpPr>
        <p:spPr>
          <a:xfrm>
            <a:off x="524741" y="620392"/>
            <a:ext cx="3808268" cy="5504688"/>
          </a:xfrm>
        </p:spPr>
        <p:txBody>
          <a:bodyPr>
            <a:normAutofit/>
          </a:bodyPr>
          <a:lstStyle/>
          <a:p>
            <a:r>
              <a:rPr lang="en-US" sz="4200">
                <a:solidFill>
                  <a:schemeClr val="bg1"/>
                </a:solidFill>
              </a:rPr>
              <a:t>Creation of the Division of Vocational Education within the State Department of Education (1929)</a:t>
            </a:r>
          </a:p>
        </p:txBody>
      </p:sp>
      <p:graphicFrame>
        <p:nvGraphicFramePr>
          <p:cNvPr id="10" name="Content Placeholder 2">
            <a:extLst>
              <a:ext uri="{FF2B5EF4-FFF2-40B4-BE49-F238E27FC236}">
                <a16:creationId xmlns:a16="http://schemas.microsoft.com/office/drawing/2014/main" id="{9DB0A3E8-D8B3-CC48-6DA4-D0578EEB9D34}"/>
              </a:ext>
            </a:extLst>
          </p:cNvPr>
          <p:cNvGraphicFramePr>
            <a:graphicFrameLocks noGrp="1"/>
          </p:cNvGraphicFramePr>
          <p:nvPr>
            <p:ph idx="1"/>
            <p:extLst>
              <p:ext uri="{D42A27DB-BD31-4B8C-83A1-F6EECF244321}">
                <p14:modId xmlns:p14="http://schemas.microsoft.com/office/powerpoint/2010/main" val="2843771605"/>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75236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7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C9AEB-0955-4FC0-90A4-1C7550A45E78}"/>
              </a:ext>
            </a:extLst>
          </p:cNvPr>
          <p:cNvSpPr>
            <a:spLocks noGrp="1"/>
          </p:cNvSpPr>
          <p:nvPr>
            <p:ph type="title"/>
          </p:nvPr>
        </p:nvSpPr>
        <p:spPr/>
        <p:txBody>
          <a:bodyPr/>
          <a:lstStyle/>
          <a:p>
            <a:r>
              <a:rPr lang="en-US" dirty="0"/>
              <a:t>Perkins Act Includes CTSO Activities as Allowable Use of Funds (2006)</a:t>
            </a:r>
          </a:p>
        </p:txBody>
      </p:sp>
      <p:sp>
        <p:nvSpPr>
          <p:cNvPr id="3" name="Content Placeholder 2">
            <a:extLst>
              <a:ext uri="{FF2B5EF4-FFF2-40B4-BE49-F238E27FC236}">
                <a16:creationId xmlns:a16="http://schemas.microsoft.com/office/drawing/2014/main" id="{F60D82CE-432F-4BAA-876B-B835A7906926}"/>
              </a:ext>
            </a:extLst>
          </p:cNvPr>
          <p:cNvSpPr>
            <a:spLocks noGrp="1"/>
          </p:cNvSpPr>
          <p:nvPr>
            <p:ph sz="half" idx="1"/>
          </p:nvPr>
        </p:nvSpPr>
        <p:spPr>
          <a:xfrm>
            <a:off x="838200" y="1825625"/>
            <a:ext cx="5181600" cy="3460750"/>
          </a:xfrm>
        </p:spPr>
        <p:txBody>
          <a:bodyPr>
            <a:normAutofit lnSpcReduction="10000"/>
          </a:bodyPr>
          <a:lstStyle/>
          <a:p>
            <a:pPr marL="0" indent="0" algn="l">
              <a:buNone/>
            </a:pPr>
            <a:r>
              <a:rPr lang="en-US" sz="2400" b="0" i="0" u="none" strike="noStrike" baseline="0" dirty="0"/>
              <a:t>The 2006 Perkins Act, an updated version of earlier Perkins laws passed in 1998, 1990, and 1984, provided resources to secondary and postsecondary career and technical education programs to support innovation and program improvement. The Perkins Act specifically includes career and technology student organization activities as an allowable use of funds at the state and local level.</a:t>
            </a:r>
            <a:endParaRPr lang="en-US" sz="2400" dirty="0"/>
          </a:p>
        </p:txBody>
      </p:sp>
      <p:sp>
        <p:nvSpPr>
          <p:cNvPr id="4" name="Content Placeholder 3">
            <a:extLst>
              <a:ext uri="{FF2B5EF4-FFF2-40B4-BE49-F238E27FC236}">
                <a16:creationId xmlns:a16="http://schemas.microsoft.com/office/drawing/2014/main" id="{B5CF602B-DC30-447B-BCAE-8B87C2182CBD}"/>
              </a:ext>
            </a:extLst>
          </p:cNvPr>
          <p:cNvSpPr>
            <a:spLocks noGrp="1"/>
          </p:cNvSpPr>
          <p:nvPr>
            <p:ph sz="half" idx="2"/>
          </p:nvPr>
        </p:nvSpPr>
        <p:spPr/>
        <p:txBody>
          <a:bodyPr>
            <a:normAutofit lnSpcReduction="10000"/>
          </a:bodyPr>
          <a:lstStyle/>
          <a:p>
            <a:pPr marL="0" indent="0" algn="l">
              <a:buNone/>
            </a:pPr>
            <a:r>
              <a:rPr lang="en-US" sz="2400" b="0" i="0" u="none" strike="noStrike" baseline="0" dirty="0"/>
              <a:t>Local uses of funds for supporting career and technical student organizations can include “student preparation for and participation in technical skills competitions aligned with career and technical education program standards and curricula” (Carl D. Perkins Career and Technical Education Act of 2006, as amended through P.L. 116-6, enacted February 15, 2019).</a:t>
            </a:r>
            <a:endParaRPr lang="en-US" sz="2400" dirty="0"/>
          </a:p>
        </p:txBody>
      </p:sp>
    </p:spTree>
    <p:extLst>
      <p:ext uri="{BB962C8B-B14F-4D97-AF65-F5344CB8AC3E}">
        <p14:creationId xmlns:p14="http://schemas.microsoft.com/office/powerpoint/2010/main" val="23506249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74B8-DFFA-4349-AA11-E7F930CCB07D}"/>
              </a:ext>
            </a:extLst>
          </p:cNvPr>
          <p:cNvSpPr>
            <a:spLocks noGrp="1"/>
          </p:cNvSpPr>
          <p:nvPr>
            <p:ph type="title"/>
          </p:nvPr>
        </p:nvSpPr>
        <p:spPr>
          <a:xfrm>
            <a:off x="838200" y="365125"/>
            <a:ext cx="6505575" cy="1325563"/>
          </a:xfrm>
        </p:spPr>
        <p:txBody>
          <a:bodyPr vert="horz" lIns="91440" tIns="45720" rIns="91440" bIns="45720" rtlCol="0" anchor="ctr">
            <a:normAutofit/>
          </a:bodyPr>
          <a:lstStyle/>
          <a:p>
            <a:r>
              <a:rPr lang="en-US" dirty="0">
                <a:solidFill>
                  <a:srgbClr val="004E99"/>
                </a:solidFill>
              </a:rPr>
              <a:t>Reaching 500,000 Total Enrollments (2004)</a:t>
            </a:r>
          </a:p>
        </p:txBody>
      </p:sp>
      <p:sp>
        <p:nvSpPr>
          <p:cNvPr id="4" name="Content Placeholder 3">
            <a:extLst>
              <a:ext uri="{FF2B5EF4-FFF2-40B4-BE49-F238E27FC236}">
                <a16:creationId xmlns:a16="http://schemas.microsoft.com/office/drawing/2014/main" id="{CFE25C48-4BC0-4C75-8AD7-E80BC635CADE}"/>
              </a:ext>
            </a:extLst>
          </p:cNvPr>
          <p:cNvSpPr>
            <a:spLocks noGrp="1"/>
          </p:cNvSpPr>
          <p:nvPr>
            <p:ph sz="half" idx="2"/>
          </p:nvPr>
        </p:nvSpPr>
        <p:spPr>
          <a:xfrm>
            <a:off x="838200" y="1825625"/>
            <a:ext cx="6505575" cy="3530146"/>
          </a:xfrm>
        </p:spPr>
        <p:txBody>
          <a:bodyPr vert="horz" lIns="91440" tIns="45720" rIns="91440" bIns="45720" rtlCol="0">
            <a:normAutofit fontScale="92500"/>
          </a:bodyPr>
          <a:lstStyle/>
          <a:p>
            <a:pPr>
              <a:buFont typeface="Arial" panose="020B0604020202020204" pitchFamily="34" charset="0"/>
              <a:buChar char="•"/>
            </a:pPr>
            <a:r>
              <a:rPr lang="en-US" sz="2200" dirty="0">
                <a:solidFill>
                  <a:schemeClr val="tx1"/>
                </a:solidFill>
              </a:rPr>
              <a:t>State legislature authorized technology centers to hire certified instructors to teach math and science (including calculus and physics) for pre-engineering, biomedical science, and biotechnology students.</a:t>
            </a:r>
          </a:p>
          <a:p>
            <a:pPr>
              <a:buFont typeface="Arial" panose="020B0604020202020204" pitchFamily="34" charset="0"/>
              <a:buChar char="•"/>
            </a:pPr>
            <a:r>
              <a:rPr lang="en-US" sz="2200" dirty="0">
                <a:solidFill>
                  <a:schemeClr val="tx1"/>
                </a:solidFill>
              </a:rPr>
              <a:t>The state </a:t>
            </a:r>
            <a:r>
              <a:rPr lang="en-US" sz="2200" dirty="0" err="1">
                <a:solidFill>
                  <a:schemeClr val="tx1"/>
                </a:solidFill>
              </a:rPr>
              <a:t>CareerTech</a:t>
            </a:r>
            <a:r>
              <a:rPr lang="en-US" sz="2200" dirty="0">
                <a:solidFill>
                  <a:schemeClr val="tx1"/>
                </a:solidFill>
              </a:rPr>
              <a:t> system partnered with the State Regents for Higher Education to launch the Cooperative Alliance Program—allowed high school students to earn college credit toward science degrees by completing courses at technology centers or colleges.</a:t>
            </a:r>
          </a:p>
          <a:p>
            <a:pPr>
              <a:buFont typeface="Arial" panose="020B0604020202020204" pitchFamily="34" charset="0"/>
              <a:buChar char="•"/>
            </a:pPr>
            <a:r>
              <a:rPr lang="en-US" sz="2200" dirty="0">
                <a:solidFill>
                  <a:schemeClr val="tx1"/>
                </a:solidFill>
              </a:rPr>
              <a:t>Oklahoma voters approve Oklahoma Lottery Trust Fund to help support education.</a:t>
            </a:r>
          </a:p>
          <a:p>
            <a:pPr>
              <a:buFont typeface="Arial" panose="020B0604020202020204" pitchFamily="34" charset="0"/>
              <a:buChar char="•"/>
            </a:pPr>
            <a:endParaRPr lang="en-US" sz="2200" dirty="0">
              <a:solidFill>
                <a:schemeClr val="tx1"/>
              </a:solidFill>
            </a:endParaRPr>
          </a:p>
        </p:txBody>
      </p:sp>
      <p:pic>
        <p:nvPicPr>
          <p:cNvPr id="8" name="Content Placeholder 7" descr="A picture containing indoor, person&#10;&#10;Description automatically generated">
            <a:extLst>
              <a:ext uri="{FF2B5EF4-FFF2-40B4-BE49-F238E27FC236}">
                <a16:creationId xmlns:a16="http://schemas.microsoft.com/office/drawing/2014/main" id="{D4742A05-CE3F-4D35-8077-103AA80884B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1521" r="10816"/>
          <a:stretch/>
        </p:blipFill>
        <p:spPr>
          <a:xfrm>
            <a:off x="7737635" y="-1"/>
            <a:ext cx="3555205" cy="6858001"/>
          </a:xfrm>
          <a:prstGeom prst="rect">
            <a:avLst/>
          </a:prstGeom>
        </p:spPr>
      </p:pic>
      <p:sp>
        <p:nvSpPr>
          <p:cNvPr id="25" name="Rectangle 12">
            <a:extLst>
              <a:ext uri="{FF2B5EF4-FFF2-40B4-BE49-F238E27FC236}">
                <a16:creationId xmlns:a16="http://schemas.microsoft.com/office/drawing/2014/main" id="{C413D172-8B6A-47F5-9813-DE455773F3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751799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8056"/>
            <a:ext cx="7201941" cy="2241951"/>
          </a:xfrm>
          <a:prstGeom prst="rect">
            <a:avLst/>
          </a:prstGeom>
          <a:solidFill>
            <a:srgbClr val="5C5C4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210467C7-60DF-4690-A468-15E603259F94}"/>
              </a:ext>
            </a:extLst>
          </p:cNvPr>
          <p:cNvSpPr>
            <a:spLocks noGrp="1"/>
          </p:cNvSpPr>
          <p:nvPr>
            <p:ph type="title"/>
          </p:nvPr>
        </p:nvSpPr>
        <p:spPr>
          <a:xfrm>
            <a:off x="777240" y="731519"/>
            <a:ext cx="6586812" cy="1682496"/>
          </a:xfrm>
        </p:spPr>
        <p:txBody>
          <a:bodyPr vert="horz" lIns="91440" tIns="45720" rIns="91440" bIns="45720" rtlCol="0" anchor="ctr">
            <a:normAutofit/>
          </a:bodyPr>
          <a:lstStyle/>
          <a:p>
            <a:r>
              <a:rPr lang="en-US">
                <a:solidFill>
                  <a:srgbClr val="FFFFFF"/>
                </a:solidFill>
                <a:latin typeface="+mj-lt"/>
              </a:rPr>
              <a:t>Partnership with Oklahoma Military Connection (2012)</a:t>
            </a:r>
          </a:p>
        </p:txBody>
      </p:sp>
      <p:pic>
        <p:nvPicPr>
          <p:cNvPr id="5" name="Content Placeholder 7">
            <a:extLst>
              <a:ext uri="{FF2B5EF4-FFF2-40B4-BE49-F238E27FC236}">
                <a16:creationId xmlns:a16="http://schemas.microsoft.com/office/drawing/2014/main" id="{EB9A58A7-5A22-42C4-85DC-9453E47042D2}"/>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r="2729" b="-2"/>
          <a:stretch/>
        </p:blipFill>
        <p:spPr>
          <a:xfrm>
            <a:off x="466343" y="2862599"/>
            <a:ext cx="5153415" cy="3536477"/>
          </a:xfrm>
          <a:prstGeom prst="rect">
            <a:avLst/>
          </a:prstGeom>
        </p:spPr>
      </p:pic>
      <p:sp>
        <p:nvSpPr>
          <p:cNvPr id="19" name="Rectangle 18">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8243" y="2862599"/>
            <a:ext cx="1880041" cy="1693147"/>
          </a:xfrm>
          <a:prstGeom prst="rect">
            <a:avLst/>
          </a:prstGeom>
          <a:solidFill>
            <a:srgbClr val="E4B261">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Rectangle 20">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9098" y="4731653"/>
            <a:ext cx="1879186" cy="1667425"/>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 name="Rectangle 22">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450221"/>
            <a:ext cx="3887324" cy="594885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86777B7B-2C4B-4573-A7F1-572C4D8E4D88}"/>
              </a:ext>
            </a:extLst>
          </p:cNvPr>
          <p:cNvSpPr>
            <a:spLocks noGrp="1"/>
          </p:cNvSpPr>
          <p:nvPr>
            <p:ph sz="half" idx="2"/>
          </p:nvPr>
        </p:nvSpPr>
        <p:spPr>
          <a:xfrm>
            <a:off x="7836769" y="795548"/>
            <a:ext cx="3580531" cy="5275603"/>
          </a:xfrm>
        </p:spPr>
        <p:txBody>
          <a:bodyPr vert="horz" lIns="91440" tIns="45720" rIns="91440" bIns="45720" rtlCol="0" anchor="ctr">
            <a:normAutofit/>
          </a:bodyPr>
          <a:lstStyle/>
          <a:p>
            <a:pPr>
              <a:buFont typeface="Arial" panose="020B0604020202020204" pitchFamily="34" charset="0"/>
              <a:buChar char="•"/>
            </a:pPr>
            <a:r>
              <a:rPr lang="en-US" sz="1700" dirty="0">
                <a:solidFill>
                  <a:schemeClr val="tx1"/>
                </a:solidFill>
              </a:rPr>
              <a:t>Oklahoma Military Connection places civilian employers in contact with Oklahoma Transitioning military, veterans, service members, and their families.</a:t>
            </a:r>
          </a:p>
          <a:p>
            <a:pPr>
              <a:buFont typeface="Arial" panose="020B0604020202020204" pitchFamily="34" charset="0"/>
              <a:buChar char="•"/>
            </a:pPr>
            <a:r>
              <a:rPr lang="en-US" sz="1700" dirty="0">
                <a:solidFill>
                  <a:schemeClr val="tx1"/>
                </a:solidFill>
              </a:rPr>
              <a:t>A cooperative effort among:</a:t>
            </a:r>
          </a:p>
          <a:p>
            <a:pPr lvl="1"/>
            <a:r>
              <a:rPr lang="en-US" sz="1700" dirty="0">
                <a:solidFill>
                  <a:schemeClr val="tx1"/>
                </a:solidFill>
              </a:rPr>
              <a:t>Oklahoma Employment Security Commission</a:t>
            </a:r>
          </a:p>
          <a:p>
            <a:pPr lvl="1"/>
            <a:r>
              <a:rPr lang="en-US" sz="1700" dirty="0">
                <a:solidFill>
                  <a:schemeClr val="tx1"/>
                </a:solidFill>
              </a:rPr>
              <a:t>Office of Workforce Development</a:t>
            </a:r>
          </a:p>
          <a:p>
            <a:pPr lvl="1"/>
            <a:r>
              <a:rPr lang="en-US" sz="1700" dirty="0">
                <a:solidFill>
                  <a:schemeClr val="tx1"/>
                </a:solidFill>
              </a:rPr>
              <a:t>Oklahoma Department of Career and Technology Education (</a:t>
            </a:r>
            <a:r>
              <a:rPr lang="en-US" sz="1700" dirty="0" err="1">
                <a:solidFill>
                  <a:schemeClr val="tx1"/>
                </a:solidFill>
              </a:rPr>
              <a:t>CareerTech</a:t>
            </a:r>
            <a:r>
              <a:rPr lang="en-US" sz="1700" dirty="0">
                <a:solidFill>
                  <a:schemeClr val="tx1"/>
                </a:solidFill>
              </a:rPr>
              <a:t> for Vets)</a:t>
            </a:r>
          </a:p>
          <a:p>
            <a:pPr lvl="1"/>
            <a:r>
              <a:rPr lang="en-US" sz="1700" dirty="0">
                <a:solidFill>
                  <a:schemeClr val="tx1"/>
                </a:solidFill>
              </a:rPr>
              <a:t>Oklahoma Military Department (Employment Coordination Program)</a:t>
            </a:r>
          </a:p>
          <a:p>
            <a:pPr lvl="1"/>
            <a:r>
              <a:rPr lang="en-US" sz="1700" dirty="0">
                <a:solidFill>
                  <a:schemeClr val="tx1"/>
                </a:solidFill>
              </a:rPr>
              <a:t>Citizen Soldier For Life</a:t>
            </a:r>
          </a:p>
        </p:txBody>
      </p:sp>
    </p:spTree>
    <p:extLst>
      <p:ext uri="{BB962C8B-B14F-4D97-AF65-F5344CB8AC3E}">
        <p14:creationId xmlns:p14="http://schemas.microsoft.com/office/powerpoint/2010/main" val="17011343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7000"/>
            <a:lum/>
          </a:blip>
          <a:srcRect/>
          <a:stretch>
            <a:fillRect t="-9000" b="-9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C5A390-B65B-41A6-81EC-3E9FA86CE51C}"/>
              </a:ext>
            </a:extLst>
          </p:cNvPr>
          <p:cNvSpPr>
            <a:spLocks noGrp="1"/>
          </p:cNvSpPr>
          <p:nvPr>
            <p:ph type="title"/>
          </p:nvPr>
        </p:nvSpPr>
        <p:spPr/>
        <p:txBody>
          <a:bodyPr/>
          <a:lstStyle/>
          <a:p>
            <a:r>
              <a:rPr lang="en-US" dirty="0"/>
              <a:t>Addition of Adult Basic Education (2014)</a:t>
            </a:r>
          </a:p>
        </p:txBody>
      </p:sp>
      <p:sp>
        <p:nvSpPr>
          <p:cNvPr id="6" name="Content Placeholder 5">
            <a:extLst>
              <a:ext uri="{FF2B5EF4-FFF2-40B4-BE49-F238E27FC236}">
                <a16:creationId xmlns:a16="http://schemas.microsoft.com/office/drawing/2014/main" id="{1A94756C-DE11-4F49-8901-7D1BD2269A56}"/>
              </a:ext>
            </a:extLst>
          </p:cNvPr>
          <p:cNvSpPr>
            <a:spLocks noGrp="1"/>
          </p:cNvSpPr>
          <p:nvPr>
            <p:ph idx="1"/>
          </p:nvPr>
        </p:nvSpPr>
        <p:spPr>
          <a:xfrm>
            <a:off x="838200" y="1825625"/>
            <a:ext cx="10515600" cy="3489325"/>
          </a:xfrm>
        </p:spPr>
        <p:txBody>
          <a:bodyPr>
            <a:normAutofit fontScale="92500" lnSpcReduction="20000"/>
          </a:bodyPr>
          <a:lstStyle/>
          <a:p>
            <a:r>
              <a:rPr lang="en-US" dirty="0"/>
              <a:t>The state legislature moved the Adult Education-Lifelong Learning grant to the Oklahoma Department of Career and Technology Education.</a:t>
            </a:r>
          </a:p>
          <a:p>
            <a:r>
              <a:rPr lang="en-US" dirty="0"/>
              <a:t>The federal Workforce Innovation and Opportunity Act, Title II: Adult Education and Family Literacy Act provides supplemental funds to help adults become employable, productive citizens through:</a:t>
            </a:r>
          </a:p>
          <a:p>
            <a:pPr lvl="1"/>
            <a:r>
              <a:rPr lang="en-US" dirty="0"/>
              <a:t>Adult basic education (ABE)</a:t>
            </a:r>
          </a:p>
          <a:p>
            <a:pPr lvl="1"/>
            <a:r>
              <a:rPr lang="en-US" dirty="0"/>
              <a:t>High school-level courses for GED students</a:t>
            </a:r>
          </a:p>
          <a:p>
            <a:pPr lvl="1"/>
            <a:r>
              <a:rPr lang="en-US" dirty="0"/>
              <a:t>English as a Second Language (ESL)</a:t>
            </a:r>
          </a:p>
          <a:p>
            <a:pPr lvl="1"/>
            <a:r>
              <a:rPr lang="en-US" dirty="0"/>
              <a:t>U.S. citizenship classes</a:t>
            </a:r>
          </a:p>
          <a:p>
            <a:pPr lvl="1"/>
            <a:r>
              <a:rPr lang="en-US" dirty="0"/>
              <a:t>English language literacy</a:t>
            </a:r>
          </a:p>
          <a:p>
            <a:pPr lvl="1"/>
            <a:r>
              <a:rPr lang="en-US" dirty="0"/>
              <a:t>Civics education</a:t>
            </a:r>
          </a:p>
        </p:txBody>
      </p:sp>
    </p:spTree>
    <p:extLst>
      <p:ext uri="{BB962C8B-B14F-4D97-AF65-F5344CB8AC3E}">
        <p14:creationId xmlns:p14="http://schemas.microsoft.com/office/powerpoint/2010/main" val="41023868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2F720-2703-4DF9-BF7F-EAE71DF46054}"/>
              </a:ext>
            </a:extLst>
          </p:cNvPr>
          <p:cNvSpPr>
            <a:spLocks noGrp="1"/>
          </p:cNvSpPr>
          <p:nvPr>
            <p:ph type="title"/>
          </p:nvPr>
        </p:nvSpPr>
        <p:spPr/>
        <p:txBody>
          <a:bodyPr/>
          <a:lstStyle/>
          <a:p>
            <a:r>
              <a:rPr lang="en-US" dirty="0"/>
              <a:t>Launch of OKCareerGuide.org Website (2015)</a:t>
            </a:r>
          </a:p>
        </p:txBody>
      </p:sp>
      <p:sp>
        <p:nvSpPr>
          <p:cNvPr id="4" name="Content Placeholder 3">
            <a:extLst>
              <a:ext uri="{FF2B5EF4-FFF2-40B4-BE49-F238E27FC236}">
                <a16:creationId xmlns:a16="http://schemas.microsoft.com/office/drawing/2014/main" id="{D1655F14-662A-4B82-9326-26AEF2FCC601}"/>
              </a:ext>
            </a:extLst>
          </p:cNvPr>
          <p:cNvSpPr>
            <a:spLocks noGrp="1"/>
          </p:cNvSpPr>
          <p:nvPr>
            <p:ph sz="half" idx="1"/>
          </p:nvPr>
        </p:nvSpPr>
        <p:spPr>
          <a:xfrm>
            <a:off x="838200" y="1825625"/>
            <a:ext cx="5181600" cy="3536950"/>
          </a:xfrm>
        </p:spPr>
        <p:txBody>
          <a:bodyPr>
            <a:normAutofit lnSpcReduction="10000"/>
          </a:bodyPr>
          <a:lstStyle/>
          <a:p>
            <a:r>
              <a:rPr lang="en-US" dirty="0"/>
              <a:t>Partnership among the Oklahoma Department of Career and Technology Education, </a:t>
            </a:r>
            <a:r>
              <a:rPr lang="en-US" dirty="0" err="1"/>
              <a:t>CareerTech</a:t>
            </a:r>
            <a:r>
              <a:rPr lang="en-US" dirty="0"/>
              <a:t> for VETS, Oklahoma Works and Kuder Connect 2 Business.</a:t>
            </a:r>
          </a:p>
          <a:p>
            <a:r>
              <a:rPr lang="en-US" dirty="0"/>
              <a:t>Website includes self-assessments, training information, and resource links.</a:t>
            </a:r>
          </a:p>
          <a:p>
            <a:endParaRPr lang="en-US" dirty="0"/>
          </a:p>
        </p:txBody>
      </p:sp>
      <p:sp>
        <p:nvSpPr>
          <p:cNvPr id="5" name="Content Placeholder 4">
            <a:extLst>
              <a:ext uri="{FF2B5EF4-FFF2-40B4-BE49-F238E27FC236}">
                <a16:creationId xmlns:a16="http://schemas.microsoft.com/office/drawing/2014/main" id="{A8B45BE1-AA56-445A-AD36-D79BA87E5FCC}"/>
              </a:ext>
            </a:extLst>
          </p:cNvPr>
          <p:cNvSpPr>
            <a:spLocks noGrp="1"/>
          </p:cNvSpPr>
          <p:nvPr>
            <p:ph sz="half" idx="2"/>
          </p:nvPr>
        </p:nvSpPr>
        <p:spPr/>
        <p:txBody>
          <a:bodyPr>
            <a:normAutofit lnSpcReduction="10000"/>
          </a:bodyPr>
          <a:lstStyle/>
          <a:p>
            <a:r>
              <a:rPr lang="en-US" dirty="0"/>
              <a:t>OKCareerGuide.org offers:</a:t>
            </a:r>
          </a:p>
          <a:p>
            <a:pPr lvl="1"/>
            <a:r>
              <a:rPr lang="en-US" dirty="0"/>
              <a:t>Education and planning resources and guidance for middle school, high school, postsecondary, and adult students</a:t>
            </a:r>
          </a:p>
          <a:p>
            <a:pPr lvl="1"/>
            <a:r>
              <a:rPr lang="en-US" dirty="0"/>
              <a:t>Career transition information for veterans</a:t>
            </a:r>
          </a:p>
          <a:p>
            <a:pPr lvl="1"/>
            <a:r>
              <a:rPr lang="en-US" dirty="0"/>
              <a:t>Resources for parents, teachers, and school counselors</a:t>
            </a:r>
          </a:p>
          <a:p>
            <a:pPr lvl="1"/>
            <a:r>
              <a:rPr lang="en-US" dirty="0"/>
              <a:t>Opportunities to target businesses and other potential employers</a:t>
            </a:r>
          </a:p>
        </p:txBody>
      </p:sp>
    </p:spTree>
    <p:extLst>
      <p:ext uri="{BB962C8B-B14F-4D97-AF65-F5344CB8AC3E}">
        <p14:creationId xmlns:p14="http://schemas.microsoft.com/office/powerpoint/2010/main" val="33117425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34051">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A3AB57D-FA2F-4925-8C12-35D6B7EADC1F}"/>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a:solidFill>
                  <a:srgbClr val="FFFFFF"/>
                </a:solidFill>
                <a:latin typeface="+mj-lt"/>
              </a:rPr>
              <a:t>Oklahoma CareerTech By the Numbers (FY21)</a:t>
            </a:r>
          </a:p>
        </p:txBody>
      </p:sp>
      <p:pic>
        <p:nvPicPr>
          <p:cNvPr id="8" name="Content Placeholder 7" descr="A picture containing person, indoor, person, preparing&#10;&#10;Description automatically generated">
            <a:extLst>
              <a:ext uri="{FF2B5EF4-FFF2-40B4-BE49-F238E27FC236}">
                <a16:creationId xmlns:a16="http://schemas.microsoft.com/office/drawing/2014/main" id="{7544FF4B-62A6-4636-8D57-012B8F09AF8A}"/>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728" r="1" b="14312"/>
          <a:stretch/>
        </p:blipFill>
        <p:spPr>
          <a:xfrm>
            <a:off x="327547" y="321733"/>
            <a:ext cx="7058306" cy="4107392"/>
          </a:xfrm>
          <a:prstGeom prst="rect">
            <a:avLst/>
          </a:prstGeom>
        </p:spPr>
      </p:pic>
      <p:sp>
        <p:nvSpPr>
          <p:cNvPr id="23" name="Rectangle 2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2233AB1-E17D-4683-8CEA-297F8013C027}"/>
              </a:ext>
            </a:extLst>
          </p:cNvPr>
          <p:cNvSpPr>
            <a:spLocks noGrp="1"/>
          </p:cNvSpPr>
          <p:nvPr>
            <p:ph sz="half" idx="1"/>
          </p:nvPr>
        </p:nvSpPr>
        <p:spPr>
          <a:xfrm>
            <a:off x="8029319" y="917725"/>
            <a:ext cx="3424739" cy="4852362"/>
          </a:xfrm>
        </p:spPr>
        <p:txBody>
          <a:bodyPr vert="horz" lIns="91440" tIns="45720" rIns="91440" bIns="45720" rtlCol="0" anchor="ctr">
            <a:normAutofit fontScale="92500"/>
          </a:bodyPr>
          <a:lstStyle/>
          <a:p>
            <a:pPr>
              <a:buClr>
                <a:schemeClr val="bg1"/>
              </a:buClr>
              <a:buFont typeface="Arial" panose="020B0604020202020204" pitchFamily="34" charset="0"/>
              <a:buChar char="•"/>
            </a:pPr>
            <a:r>
              <a:rPr lang="en-US" sz="2400" dirty="0">
                <a:solidFill>
                  <a:srgbClr val="FFFFFF"/>
                </a:solidFill>
              </a:rPr>
              <a:t>394 PK-12 school districts</a:t>
            </a:r>
          </a:p>
          <a:p>
            <a:pPr>
              <a:buClr>
                <a:schemeClr val="bg1"/>
              </a:buClr>
              <a:buFont typeface="Arial" panose="020B0604020202020204" pitchFamily="34" charset="0"/>
              <a:buChar char="•"/>
            </a:pPr>
            <a:r>
              <a:rPr lang="en-US" sz="2400" dirty="0">
                <a:solidFill>
                  <a:srgbClr val="FFFFFF"/>
                </a:solidFill>
              </a:rPr>
              <a:t>29 technology center districts with 59 campuses</a:t>
            </a:r>
          </a:p>
          <a:p>
            <a:pPr>
              <a:buClr>
                <a:schemeClr val="bg1"/>
              </a:buClr>
              <a:buFont typeface="Arial" panose="020B0604020202020204" pitchFamily="34" charset="0"/>
              <a:buChar char="•"/>
            </a:pPr>
            <a:r>
              <a:rPr lang="en-US" sz="2400" dirty="0">
                <a:solidFill>
                  <a:srgbClr val="FFFFFF"/>
                </a:solidFill>
              </a:rPr>
              <a:t>14 Skills Centers sites</a:t>
            </a:r>
          </a:p>
          <a:p>
            <a:pPr>
              <a:buClr>
                <a:schemeClr val="bg1"/>
              </a:buClr>
              <a:buFont typeface="Arial" panose="020B0604020202020204" pitchFamily="34" charset="0"/>
              <a:buChar char="•"/>
            </a:pPr>
            <a:r>
              <a:rPr lang="en-US" sz="2400" dirty="0">
                <a:solidFill>
                  <a:srgbClr val="FFFFFF"/>
                </a:solidFill>
              </a:rPr>
              <a:t>31 adult basic education providers at 116 sites</a:t>
            </a:r>
          </a:p>
          <a:p>
            <a:pPr>
              <a:buClr>
                <a:schemeClr val="bg1"/>
              </a:buClr>
              <a:buFont typeface="Arial" panose="020B0604020202020204" pitchFamily="34" charset="0"/>
              <a:buChar char="•"/>
            </a:pPr>
            <a:r>
              <a:rPr lang="en-US" sz="2400" dirty="0">
                <a:solidFill>
                  <a:srgbClr val="FFFFFF"/>
                </a:solidFill>
              </a:rPr>
              <a:t>426,125 total enrollments</a:t>
            </a:r>
          </a:p>
          <a:p>
            <a:pPr>
              <a:buClr>
                <a:schemeClr val="bg1"/>
              </a:buClr>
              <a:buFont typeface="Arial" panose="020B0604020202020204" pitchFamily="34" charset="0"/>
              <a:buChar char="•"/>
            </a:pPr>
            <a:r>
              <a:rPr lang="en-US" sz="2400" dirty="0">
                <a:solidFill>
                  <a:srgbClr val="FFFFFF"/>
                </a:solidFill>
              </a:rPr>
              <a:t>20,606 technology center enrollments</a:t>
            </a:r>
          </a:p>
          <a:p>
            <a:pPr>
              <a:buClr>
                <a:schemeClr val="bg1"/>
              </a:buClr>
              <a:buFont typeface="Arial" panose="020B0604020202020204" pitchFamily="34" charset="0"/>
              <a:buChar char="•"/>
            </a:pPr>
            <a:r>
              <a:rPr lang="en-US" sz="2400" dirty="0">
                <a:solidFill>
                  <a:srgbClr val="FFFFFF"/>
                </a:solidFill>
              </a:rPr>
              <a:t>893 skills centers enrollments</a:t>
            </a:r>
          </a:p>
          <a:p>
            <a:pPr>
              <a:buClr>
                <a:schemeClr val="bg1"/>
              </a:buClr>
              <a:buFont typeface="Arial" panose="020B0604020202020204" pitchFamily="34" charset="0"/>
              <a:buChar char="•"/>
            </a:pPr>
            <a:r>
              <a:rPr lang="en-US" sz="2400" dirty="0">
                <a:solidFill>
                  <a:srgbClr val="FFFFFF"/>
                </a:solidFill>
              </a:rPr>
              <a:t>5,670 companies served</a:t>
            </a:r>
          </a:p>
          <a:p>
            <a:pPr marL="0">
              <a:buFont typeface="Arial" panose="020B0604020202020204" pitchFamily="34" charset="0"/>
              <a:buChar char="•"/>
            </a:pPr>
            <a:endParaRPr lang="en-US" sz="2000" dirty="0">
              <a:solidFill>
                <a:srgbClr val="FFFFFF"/>
              </a:solidFill>
            </a:endParaRPr>
          </a:p>
        </p:txBody>
      </p:sp>
    </p:spTree>
    <p:extLst>
      <p:ext uri="{BB962C8B-B14F-4D97-AF65-F5344CB8AC3E}">
        <p14:creationId xmlns:p14="http://schemas.microsoft.com/office/powerpoint/2010/main" val="134200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7000"/>
            <a:lum/>
          </a:blip>
          <a:srcRect/>
          <a:stretch>
            <a:fillRect t="-83000" b="-83000"/>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145226A-3E5D-4B80-B8CA-ABC5E7BF47EA}"/>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C91123B4-FD51-4C7E-B753-9EE7AA8E2A35}"/>
              </a:ext>
            </a:extLst>
          </p:cNvPr>
          <p:cNvSpPr>
            <a:spLocks noGrp="1"/>
          </p:cNvSpPr>
          <p:nvPr>
            <p:ph sz="half" idx="1"/>
          </p:nvPr>
        </p:nvSpPr>
        <p:spPr/>
        <p:txBody>
          <a:bodyPr>
            <a:normAutofit fontScale="70000" lnSpcReduction="20000"/>
          </a:bodyPr>
          <a:lstStyle/>
          <a:p>
            <a:pPr algn="l"/>
            <a:endParaRPr lang="en-US" sz="1800" b="0" i="0" u="none" strike="noStrike" baseline="0" dirty="0">
              <a:solidFill>
                <a:schemeClr val="tx1"/>
              </a:solidFill>
              <a:latin typeface="Arial" panose="020B0604020202020204" pitchFamily="34" charset="0"/>
            </a:endParaRPr>
          </a:p>
          <a:p>
            <a:pPr marL="0" indent="0">
              <a:buNone/>
            </a:pPr>
            <a:endParaRPr lang="en-US" sz="1800" b="0" i="0" u="none" strike="noStrike" baseline="0" dirty="0">
              <a:solidFill>
                <a:schemeClr val="tx1"/>
              </a:solidFill>
              <a:latin typeface="Arial" panose="020B0604020202020204" pitchFamily="34" charset="0"/>
            </a:endParaRPr>
          </a:p>
        </p:txBody>
      </p:sp>
      <p:sp>
        <p:nvSpPr>
          <p:cNvPr id="9" name="Content Placeholder 8">
            <a:extLst>
              <a:ext uri="{FF2B5EF4-FFF2-40B4-BE49-F238E27FC236}">
                <a16:creationId xmlns:a16="http://schemas.microsoft.com/office/drawing/2014/main" id="{97083FE4-337F-49F6-B844-61F6D54AC34C}"/>
              </a:ext>
            </a:extLst>
          </p:cNvPr>
          <p:cNvSpPr>
            <a:spLocks noGrp="1"/>
          </p:cNvSpPr>
          <p:nvPr>
            <p:ph sz="half" idx="2"/>
          </p:nvPr>
        </p:nvSpPr>
        <p:spPr/>
        <p:txBody>
          <a:bodyPr>
            <a:normAutofit fontScale="70000" lnSpcReduction="20000"/>
          </a:bodyPr>
          <a:lstStyle/>
          <a:p>
            <a:pPr marL="0" indent="0">
              <a:buNone/>
            </a:pPr>
            <a:r>
              <a:rPr lang="en-US" sz="2800" dirty="0">
                <a:solidFill>
                  <a:srgbClr val="FFFF00"/>
                </a:solidFill>
                <a:latin typeface="Arial Black" panose="020B0A04020102020204" pitchFamily="34" charset="0"/>
              </a:rPr>
              <a:t>“</a:t>
            </a:r>
            <a:r>
              <a:rPr lang="en-US" sz="2800" b="0" i="1" u="none" strike="noStrike" baseline="0" dirty="0">
                <a:solidFill>
                  <a:srgbClr val="FFFF00"/>
                </a:solidFill>
                <a:latin typeface="Arial Black" panose="020B0A04020102020204" pitchFamily="34" charset="0"/>
              </a:rPr>
              <a:t>Oklahoma </a:t>
            </a:r>
            <a:r>
              <a:rPr lang="en-US" sz="2800" b="0" i="0" u="none" strike="noStrike" baseline="0" dirty="0">
                <a:solidFill>
                  <a:srgbClr val="FFFF00"/>
                </a:solidFill>
                <a:latin typeface="Arial Black" panose="020B0A04020102020204" pitchFamily="34" charset="0"/>
              </a:rPr>
              <a:t>had outdone the professionals’ expectations and even its own ambitions. It also had outdone its original model: South Carolina. In fact, it had left South Carolina far behind not only in its special schools but in the area schools as well. </a:t>
            </a:r>
          </a:p>
          <a:p>
            <a:pPr marL="0" indent="0">
              <a:buNone/>
            </a:pPr>
            <a:r>
              <a:rPr lang="en-US" sz="2800" b="0" i="0" u="none" strike="noStrike" baseline="0" dirty="0">
                <a:solidFill>
                  <a:srgbClr val="FFFF00"/>
                </a:solidFill>
                <a:latin typeface="Arial Black" panose="020B0A04020102020204" pitchFamily="34" charset="0"/>
              </a:rPr>
              <a:t>“There was a reason. Right from the start, everyone from Governor Bartlett and Francis Tuttle on down had insisted that Oklahoma must build area schools open to both secondary students and adults.”</a:t>
            </a:r>
            <a:endParaRPr lang="en-US" sz="2800" dirty="0">
              <a:solidFill>
                <a:srgbClr val="FFFF00"/>
              </a:solidFill>
              <a:latin typeface="Arial Black" panose="020B0A04020102020204" pitchFamily="34" charset="0"/>
            </a:endParaRPr>
          </a:p>
          <a:p>
            <a:pPr marL="0" indent="0">
              <a:buNone/>
            </a:pPr>
            <a:endParaRPr lang="en-US" sz="2800" b="0" i="0" u="none" strike="noStrike" baseline="0" dirty="0">
              <a:solidFill>
                <a:srgbClr val="FFFF00"/>
              </a:solidFill>
              <a:latin typeface="Arial Black" panose="020B0A04020102020204" pitchFamily="34" charset="0"/>
            </a:endParaRPr>
          </a:p>
          <a:p>
            <a:pPr marL="0" indent="0">
              <a:buNone/>
            </a:pPr>
            <a:r>
              <a:rPr lang="en-US" sz="2800" b="0" i="0" u="none" strike="noStrike" baseline="0" dirty="0">
                <a:solidFill>
                  <a:srgbClr val="FFFF00"/>
                </a:solidFill>
                <a:latin typeface="Arial Black" panose="020B0A04020102020204" pitchFamily="34" charset="0"/>
              </a:rPr>
              <a:t>—Danney Goble, </a:t>
            </a:r>
            <a:r>
              <a:rPr lang="en-US" sz="2800" b="0" i="1" u="none" strike="noStrike" baseline="0" dirty="0">
                <a:solidFill>
                  <a:srgbClr val="FFFF00"/>
                </a:solidFill>
                <a:latin typeface="Arial Black" panose="020B0A04020102020204" pitchFamily="34" charset="0"/>
              </a:rPr>
              <a:t>Learning to Earn: A History of Career and Technology Education in Oklahoma</a:t>
            </a:r>
            <a:endParaRPr lang="en-US" sz="2800" dirty="0">
              <a:solidFill>
                <a:srgbClr val="FFFF00"/>
              </a:solidFill>
              <a:latin typeface="Arial Black" panose="020B0A04020102020204" pitchFamily="34" charset="0"/>
            </a:endParaRPr>
          </a:p>
          <a:p>
            <a:endParaRPr lang="en-US" dirty="0"/>
          </a:p>
        </p:txBody>
      </p:sp>
    </p:spTree>
    <p:extLst>
      <p:ext uri="{BB962C8B-B14F-4D97-AF65-F5344CB8AC3E}">
        <p14:creationId xmlns:p14="http://schemas.microsoft.com/office/powerpoint/2010/main" val="41166819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7000"/>
            <a:lum/>
          </a:blip>
          <a:srcRect/>
          <a:stretch>
            <a:fillRect t="-11000" b="-1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618A39-FBCC-4091-9629-4EA9172808C3}"/>
              </a:ext>
            </a:extLst>
          </p:cNvPr>
          <p:cNvSpPr>
            <a:spLocks noGrp="1"/>
          </p:cNvSpPr>
          <p:nvPr>
            <p:ph type="title"/>
          </p:nvPr>
        </p:nvSpPr>
        <p:spPr/>
        <p:txBody>
          <a:bodyPr/>
          <a:lstStyle/>
          <a:p>
            <a:r>
              <a:rPr lang="en-US" dirty="0"/>
              <a:t>Acknowledgments</a:t>
            </a:r>
          </a:p>
        </p:txBody>
      </p:sp>
      <p:sp>
        <p:nvSpPr>
          <p:cNvPr id="5" name="Content Placeholder 4">
            <a:extLst>
              <a:ext uri="{FF2B5EF4-FFF2-40B4-BE49-F238E27FC236}">
                <a16:creationId xmlns:a16="http://schemas.microsoft.com/office/drawing/2014/main" id="{6106147D-5142-4CFB-9AFC-58667B8C6327}"/>
              </a:ext>
            </a:extLst>
          </p:cNvPr>
          <p:cNvSpPr>
            <a:spLocks noGrp="1"/>
          </p:cNvSpPr>
          <p:nvPr>
            <p:ph idx="1"/>
          </p:nvPr>
        </p:nvSpPr>
        <p:spPr>
          <a:xfrm>
            <a:off x="838200" y="1825625"/>
            <a:ext cx="10515600" cy="3536950"/>
          </a:xfrm>
        </p:spPr>
        <p:txBody>
          <a:bodyPr>
            <a:normAutofit lnSpcReduction="10000"/>
          </a:bodyPr>
          <a:lstStyle/>
          <a:p>
            <a:pPr marL="0" indent="0">
              <a:buNone/>
            </a:pPr>
            <a:r>
              <a:rPr lang="en-US" b="1" dirty="0"/>
              <a:t>Content:</a:t>
            </a:r>
            <a:r>
              <a:rPr lang="en-US" dirty="0"/>
              <a:t> Danney Goble, </a:t>
            </a:r>
            <a:r>
              <a:rPr lang="en-US" i="1" dirty="0"/>
              <a:t>Learning to Earn: A History of Career and Technology Education in Oklahoma</a:t>
            </a:r>
            <a:r>
              <a:rPr lang="en-US" dirty="0"/>
              <a:t>; Carl Tyson, </a:t>
            </a:r>
            <a:r>
              <a:rPr lang="en-US" i="1" dirty="0"/>
              <a:t>The History of Vocational and Technical Education in Oklahoma</a:t>
            </a:r>
            <a:r>
              <a:rPr lang="en-US" dirty="0"/>
              <a:t>; Oklahoma Department of Career and Technology Education</a:t>
            </a:r>
          </a:p>
          <a:p>
            <a:pPr marL="0" indent="0">
              <a:buNone/>
            </a:pPr>
            <a:r>
              <a:rPr lang="en-US" b="1" dirty="0"/>
              <a:t>Images:</a:t>
            </a:r>
            <a:r>
              <a:rPr lang="en-US" dirty="0"/>
              <a:t> Oklahoma Department of Career and Technology Education</a:t>
            </a:r>
          </a:p>
          <a:p>
            <a:pPr marL="0" indent="0">
              <a:buNone/>
            </a:pPr>
            <a:r>
              <a:rPr lang="en-US" b="1" dirty="0"/>
              <a:t>Compilation (2022):</a:t>
            </a:r>
            <a:r>
              <a:rPr lang="en-US" dirty="0"/>
              <a:t> Resource Center for </a:t>
            </a:r>
            <a:r>
              <a:rPr lang="en-US" dirty="0" err="1"/>
              <a:t>CareerTech</a:t>
            </a:r>
            <a:r>
              <a:rPr lang="en-US" dirty="0"/>
              <a:t> Advancement</a:t>
            </a:r>
          </a:p>
          <a:p>
            <a:pPr marL="0" indent="0">
              <a:buNone/>
            </a:pPr>
            <a:r>
              <a:rPr lang="en-US" b="1" dirty="0"/>
              <a:t>Special Thanks:</a:t>
            </a:r>
            <a:r>
              <a:rPr lang="en-US" dirty="0"/>
              <a:t> Dr. Tom Friedemann, Superintendent, Francis Tuttle Technology Center (2009-2019)</a:t>
            </a:r>
          </a:p>
        </p:txBody>
      </p:sp>
    </p:spTree>
    <p:extLst>
      <p:ext uri="{BB962C8B-B14F-4D97-AF65-F5344CB8AC3E}">
        <p14:creationId xmlns:p14="http://schemas.microsoft.com/office/powerpoint/2010/main" val="394313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9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F79FE-512A-4C3A-98DC-7933D1557767}"/>
              </a:ext>
            </a:extLst>
          </p:cNvPr>
          <p:cNvSpPr>
            <a:spLocks noGrp="1"/>
          </p:cNvSpPr>
          <p:nvPr>
            <p:ph type="title"/>
          </p:nvPr>
        </p:nvSpPr>
        <p:spPr/>
        <p:txBody>
          <a:bodyPr/>
          <a:lstStyle/>
          <a:p>
            <a:r>
              <a:rPr lang="en-US" dirty="0">
                <a:solidFill>
                  <a:schemeClr val="accent1"/>
                </a:solidFill>
              </a:rPr>
              <a:t>Federal Legislation in Support of Vocational Education (1929, 1935)</a:t>
            </a:r>
          </a:p>
        </p:txBody>
      </p:sp>
      <p:sp>
        <p:nvSpPr>
          <p:cNvPr id="3" name="Text Placeholder 2">
            <a:extLst>
              <a:ext uri="{FF2B5EF4-FFF2-40B4-BE49-F238E27FC236}">
                <a16:creationId xmlns:a16="http://schemas.microsoft.com/office/drawing/2014/main" id="{4D04E117-24B3-4157-9398-82DC715D84D2}"/>
              </a:ext>
            </a:extLst>
          </p:cNvPr>
          <p:cNvSpPr>
            <a:spLocks noGrp="1"/>
          </p:cNvSpPr>
          <p:nvPr>
            <p:ph type="body" idx="1"/>
          </p:nvPr>
        </p:nvSpPr>
        <p:spPr/>
        <p:txBody>
          <a:bodyPr/>
          <a:lstStyle/>
          <a:p>
            <a:r>
              <a:rPr lang="en-US" dirty="0">
                <a:solidFill>
                  <a:schemeClr val="accent1"/>
                </a:solidFill>
              </a:rPr>
              <a:t>George-Reed Act (1929)</a:t>
            </a:r>
          </a:p>
        </p:txBody>
      </p:sp>
      <p:sp>
        <p:nvSpPr>
          <p:cNvPr id="4" name="Content Placeholder 3">
            <a:extLst>
              <a:ext uri="{FF2B5EF4-FFF2-40B4-BE49-F238E27FC236}">
                <a16:creationId xmlns:a16="http://schemas.microsoft.com/office/drawing/2014/main" id="{946762B0-6D6D-4D81-B51C-1FFE4AF70423}"/>
              </a:ext>
            </a:extLst>
          </p:cNvPr>
          <p:cNvSpPr>
            <a:spLocks noGrp="1"/>
          </p:cNvSpPr>
          <p:nvPr>
            <p:ph sz="half" idx="2"/>
          </p:nvPr>
        </p:nvSpPr>
        <p:spPr/>
        <p:txBody>
          <a:bodyPr>
            <a:normAutofit fontScale="92500"/>
          </a:bodyPr>
          <a:lstStyle/>
          <a:p>
            <a:r>
              <a:rPr lang="en-US" sz="3200" dirty="0"/>
              <a:t>Increased federal support for vocational education</a:t>
            </a:r>
          </a:p>
          <a:p>
            <a:r>
              <a:rPr lang="en-US" sz="3200" dirty="0"/>
              <a:t>Gave home economics the status of an independent division and a more fair share of federal funding</a:t>
            </a:r>
          </a:p>
          <a:p>
            <a:endParaRPr lang="en-US" dirty="0"/>
          </a:p>
        </p:txBody>
      </p:sp>
      <p:sp>
        <p:nvSpPr>
          <p:cNvPr id="5" name="Text Placeholder 4">
            <a:extLst>
              <a:ext uri="{FF2B5EF4-FFF2-40B4-BE49-F238E27FC236}">
                <a16:creationId xmlns:a16="http://schemas.microsoft.com/office/drawing/2014/main" id="{F7980EDA-EE41-42CB-BB41-37238B1C3680}"/>
              </a:ext>
            </a:extLst>
          </p:cNvPr>
          <p:cNvSpPr>
            <a:spLocks noGrp="1"/>
          </p:cNvSpPr>
          <p:nvPr>
            <p:ph type="body" sz="quarter" idx="3"/>
          </p:nvPr>
        </p:nvSpPr>
        <p:spPr/>
        <p:txBody>
          <a:bodyPr/>
          <a:lstStyle/>
          <a:p>
            <a:r>
              <a:rPr lang="en-US" dirty="0">
                <a:solidFill>
                  <a:schemeClr val="accent1"/>
                </a:solidFill>
              </a:rPr>
              <a:t>George-</a:t>
            </a:r>
            <a:r>
              <a:rPr lang="en-US" dirty="0" err="1">
                <a:solidFill>
                  <a:schemeClr val="accent1"/>
                </a:solidFill>
              </a:rPr>
              <a:t>Ellzey</a:t>
            </a:r>
            <a:r>
              <a:rPr lang="en-US" dirty="0">
                <a:solidFill>
                  <a:schemeClr val="accent1"/>
                </a:solidFill>
              </a:rPr>
              <a:t> Act (1935)</a:t>
            </a:r>
          </a:p>
        </p:txBody>
      </p:sp>
      <p:sp>
        <p:nvSpPr>
          <p:cNvPr id="6" name="Content Placeholder 5">
            <a:extLst>
              <a:ext uri="{FF2B5EF4-FFF2-40B4-BE49-F238E27FC236}">
                <a16:creationId xmlns:a16="http://schemas.microsoft.com/office/drawing/2014/main" id="{92ACC2F7-12DA-420D-9625-57515968E721}"/>
              </a:ext>
            </a:extLst>
          </p:cNvPr>
          <p:cNvSpPr>
            <a:spLocks noGrp="1"/>
          </p:cNvSpPr>
          <p:nvPr>
            <p:ph sz="quarter" idx="4"/>
          </p:nvPr>
        </p:nvSpPr>
        <p:spPr/>
        <p:txBody>
          <a:bodyPr>
            <a:normAutofit fontScale="92500"/>
          </a:bodyPr>
          <a:lstStyle/>
          <a:p>
            <a:r>
              <a:rPr lang="en-US" sz="3200" dirty="0"/>
              <a:t>Brought the federal supplement for vocational agriculture and home economics to $3 million each</a:t>
            </a:r>
          </a:p>
          <a:p>
            <a:r>
              <a:rPr lang="en-US" sz="3200" dirty="0"/>
              <a:t>Made federal funds available to train teachers and to supplement teachers’ salaries for distributive education</a:t>
            </a:r>
          </a:p>
        </p:txBody>
      </p:sp>
    </p:spTree>
    <p:extLst>
      <p:ext uri="{BB962C8B-B14F-4D97-AF65-F5344CB8AC3E}">
        <p14:creationId xmlns:p14="http://schemas.microsoft.com/office/powerpoint/2010/main" val="947473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2000"/>
            <a:lum/>
          </a:blip>
          <a:srcRect/>
          <a:stretch>
            <a:fillRect t="-26000" b="-2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EFA63-AA62-47E3-9FC7-14E4309CAF16}"/>
              </a:ext>
            </a:extLst>
          </p:cNvPr>
          <p:cNvSpPr>
            <a:spLocks noGrp="1"/>
          </p:cNvSpPr>
          <p:nvPr>
            <p:ph type="title"/>
          </p:nvPr>
        </p:nvSpPr>
        <p:spPr/>
        <p:txBody>
          <a:bodyPr/>
          <a:lstStyle/>
          <a:p>
            <a:r>
              <a:rPr lang="en-US" dirty="0"/>
              <a:t>Relationship Between J.B. Perky and Henry G. Bennett (1931)</a:t>
            </a:r>
          </a:p>
        </p:txBody>
      </p:sp>
      <p:sp>
        <p:nvSpPr>
          <p:cNvPr id="3" name="Text Placeholder 2">
            <a:extLst>
              <a:ext uri="{FF2B5EF4-FFF2-40B4-BE49-F238E27FC236}">
                <a16:creationId xmlns:a16="http://schemas.microsoft.com/office/drawing/2014/main" id="{F8962D0E-113B-47FC-9DFF-ADC3F985F3EE}"/>
              </a:ext>
            </a:extLst>
          </p:cNvPr>
          <p:cNvSpPr>
            <a:spLocks noGrp="1"/>
          </p:cNvSpPr>
          <p:nvPr>
            <p:ph type="body" idx="1"/>
          </p:nvPr>
        </p:nvSpPr>
        <p:spPr/>
        <p:txBody>
          <a:bodyPr/>
          <a:lstStyle/>
          <a:p>
            <a:r>
              <a:rPr lang="en-US" dirty="0">
                <a:solidFill>
                  <a:schemeClr val="accent1">
                    <a:lumMod val="75000"/>
                  </a:schemeClr>
                </a:solidFill>
              </a:rPr>
              <a:t>Henry G. Bennett</a:t>
            </a:r>
          </a:p>
        </p:txBody>
      </p:sp>
      <p:sp>
        <p:nvSpPr>
          <p:cNvPr id="5" name="Text Placeholder 4">
            <a:extLst>
              <a:ext uri="{FF2B5EF4-FFF2-40B4-BE49-F238E27FC236}">
                <a16:creationId xmlns:a16="http://schemas.microsoft.com/office/drawing/2014/main" id="{463C8894-9E1A-4722-A026-3B5B27AB8DB6}"/>
              </a:ext>
            </a:extLst>
          </p:cNvPr>
          <p:cNvSpPr>
            <a:spLocks noGrp="1"/>
          </p:cNvSpPr>
          <p:nvPr>
            <p:ph type="body" sz="quarter" idx="3"/>
          </p:nvPr>
        </p:nvSpPr>
        <p:spPr/>
        <p:txBody>
          <a:bodyPr/>
          <a:lstStyle/>
          <a:p>
            <a:r>
              <a:rPr lang="en-US" dirty="0">
                <a:solidFill>
                  <a:schemeClr val="accent1">
                    <a:lumMod val="75000"/>
                  </a:schemeClr>
                </a:solidFill>
              </a:rPr>
              <a:t>J.B. Perky</a:t>
            </a:r>
          </a:p>
        </p:txBody>
      </p:sp>
      <p:pic>
        <p:nvPicPr>
          <p:cNvPr id="7" name="Content Placeholder 14">
            <a:extLst>
              <a:ext uri="{FF2B5EF4-FFF2-40B4-BE49-F238E27FC236}">
                <a16:creationId xmlns:a16="http://schemas.microsoft.com/office/drawing/2014/main" id="{2BD8E8E5-C151-4830-A265-661534B247D7}"/>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921818" y="2505075"/>
            <a:ext cx="2993727" cy="3684588"/>
          </a:xfrm>
        </p:spPr>
      </p:pic>
      <p:pic>
        <p:nvPicPr>
          <p:cNvPr id="8" name="Content Placeholder 13">
            <a:extLst>
              <a:ext uri="{FF2B5EF4-FFF2-40B4-BE49-F238E27FC236}">
                <a16:creationId xmlns:a16="http://schemas.microsoft.com/office/drawing/2014/main" id="{FD3CBAF9-A7EC-4D6D-947D-A6F36216708B}"/>
              </a:ext>
            </a:extLst>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7342317" y="2506100"/>
            <a:ext cx="2842953" cy="3682538"/>
          </a:xfrm>
        </p:spPr>
      </p:pic>
    </p:spTree>
    <p:extLst>
      <p:ext uri="{BB962C8B-B14F-4D97-AF65-F5344CB8AC3E}">
        <p14:creationId xmlns:p14="http://schemas.microsoft.com/office/powerpoint/2010/main" val="3963885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1E40F-D136-484E-81AB-571A5464223D}"/>
              </a:ext>
            </a:extLst>
          </p:cNvPr>
          <p:cNvSpPr>
            <a:spLocks noGrp="1"/>
          </p:cNvSpPr>
          <p:nvPr>
            <p:ph type="title"/>
          </p:nvPr>
        </p:nvSpPr>
        <p:spPr/>
        <p:txBody>
          <a:bodyPr/>
          <a:lstStyle/>
          <a:p>
            <a:r>
              <a:rPr lang="en-US" dirty="0"/>
              <a:t>Relationship Between J.B. Perky and Henry G. Bennett (1931)</a:t>
            </a:r>
          </a:p>
        </p:txBody>
      </p:sp>
      <p:sp>
        <p:nvSpPr>
          <p:cNvPr id="4" name="Content Placeholder 3">
            <a:extLst>
              <a:ext uri="{FF2B5EF4-FFF2-40B4-BE49-F238E27FC236}">
                <a16:creationId xmlns:a16="http://schemas.microsoft.com/office/drawing/2014/main" id="{1AA9FB83-6994-4AD7-ABE5-78136A8AE4A5}"/>
              </a:ext>
            </a:extLst>
          </p:cNvPr>
          <p:cNvSpPr>
            <a:spLocks noGrp="1"/>
          </p:cNvSpPr>
          <p:nvPr>
            <p:ph sz="half" idx="2"/>
          </p:nvPr>
        </p:nvSpPr>
        <p:spPr/>
        <p:txBody>
          <a:bodyPr/>
          <a:lstStyle/>
          <a:p>
            <a:r>
              <a:rPr lang="en-US" dirty="0"/>
              <a:t>Natural allies:</a:t>
            </a:r>
          </a:p>
          <a:p>
            <a:pPr lvl="1"/>
            <a:r>
              <a:rPr lang="en-US" sz="2800" dirty="0"/>
              <a:t>OAMC was the major supplier to the vocational system</a:t>
            </a:r>
          </a:p>
          <a:p>
            <a:pPr lvl="1"/>
            <a:r>
              <a:rPr lang="en-US" sz="2800" dirty="0"/>
              <a:t>The vocational system was the major employer of OAMC graduates</a:t>
            </a:r>
          </a:p>
          <a:p>
            <a:pPr lvl="1"/>
            <a:r>
              <a:rPr lang="en-US" sz="2800" dirty="0"/>
              <a:t>Representatives of both institutions had a statewide presence, often in the same communities</a:t>
            </a:r>
          </a:p>
        </p:txBody>
      </p:sp>
      <p:pic>
        <p:nvPicPr>
          <p:cNvPr id="5" name="Content Placeholder 11">
            <a:extLst>
              <a:ext uri="{FF2B5EF4-FFF2-40B4-BE49-F238E27FC236}">
                <a16:creationId xmlns:a16="http://schemas.microsoft.com/office/drawing/2014/main" id="{A83894FD-A88F-47AD-A545-D383F20BCA2C}"/>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9585" y="2195354"/>
            <a:ext cx="5178829" cy="3179079"/>
          </a:xfrm>
        </p:spPr>
      </p:pic>
    </p:spTree>
    <p:extLst>
      <p:ext uri="{BB962C8B-B14F-4D97-AF65-F5344CB8AC3E}">
        <p14:creationId xmlns:p14="http://schemas.microsoft.com/office/powerpoint/2010/main" val="790973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0DFFC-D97A-4511-950B-866E440541AB}"/>
              </a:ext>
            </a:extLst>
          </p:cNvPr>
          <p:cNvSpPr>
            <a:spLocks noGrp="1"/>
          </p:cNvSpPr>
          <p:nvPr>
            <p:ph type="title"/>
          </p:nvPr>
        </p:nvSpPr>
        <p:spPr>
          <a:xfrm>
            <a:off x="481013" y="3752849"/>
            <a:ext cx="3290887" cy="1581151"/>
          </a:xfrm>
        </p:spPr>
        <p:txBody>
          <a:bodyPr vert="horz" lIns="91440" tIns="45720" rIns="91440" bIns="45720" rtlCol="0" anchor="ctr">
            <a:normAutofit fontScale="90000"/>
          </a:bodyPr>
          <a:lstStyle/>
          <a:p>
            <a:r>
              <a:rPr lang="en-US" sz="3600" dirty="0">
                <a:solidFill>
                  <a:srgbClr val="004E99"/>
                </a:solidFill>
              </a:rPr>
              <a:t>Relocation of the State Vocational Agency (1932)</a:t>
            </a:r>
          </a:p>
        </p:txBody>
      </p:sp>
      <p:pic>
        <p:nvPicPr>
          <p:cNvPr id="5" name="Content Placeholder 12">
            <a:extLst>
              <a:ext uri="{FF2B5EF4-FFF2-40B4-BE49-F238E27FC236}">
                <a16:creationId xmlns:a16="http://schemas.microsoft.com/office/drawing/2014/main" id="{0DF36919-E3EB-4334-B564-A31E4579A69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2912" b="31283"/>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3F2EA60D-9BE4-402A-A4CE-A70E345AB5F8}"/>
              </a:ext>
            </a:extLst>
          </p:cNvPr>
          <p:cNvSpPr>
            <a:spLocks noGrp="1"/>
          </p:cNvSpPr>
          <p:nvPr>
            <p:ph sz="half" idx="1"/>
          </p:nvPr>
        </p:nvSpPr>
        <p:spPr>
          <a:xfrm>
            <a:off x="4223982" y="3752850"/>
            <a:ext cx="7485413" cy="2452687"/>
          </a:xfrm>
        </p:spPr>
        <p:txBody>
          <a:bodyPr vert="horz" lIns="91440" tIns="45720" rIns="91440" bIns="45720" rtlCol="0" anchor="ctr">
            <a:normAutofit/>
          </a:bodyPr>
          <a:lstStyle/>
          <a:p>
            <a:pPr>
              <a:buFont typeface="Arial" panose="020B0604020202020204" pitchFamily="34" charset="0"/>
              <a:buChar char="•"/>
            </a:pPr>
            <a:r>
              <a:rPr lang="en-US" sz="2400" dirty="0">
                <a:solidFill>
                  <a:schemeClr val="tx1"/>
                </a:solidFill>
              </a:rPr>
              <a:t>Vocational education department operated from Oklahoma City since 1917</a:t>
            </a:r>
          </a:p>
          <a:p>
            <a:pPr>
              <a:buFont typeface="Arial" panose="020B0604020202020204" pitchFamily="34" charset="0"/>
              <a:buChar char="•"/>
            </a:pPr>
            <a:r>
              <a:rPr lang="en-US" sz="2400" dirty="0">
                <a:solidFill>
                  <a:schemeClr val="tx1"/>
                </a:solidFill>
              </a:rPr>
              <a:t>J.B. Perky moved the department to Stillwater and the OAMC campus</a:t>
            </a:r>
          </a:p>
          <a:p>
            <a:pPr>
              <a:buFont typeface="Arial" panose="020B0604020202020204" pitchFamily="34" charset="0"/>
              <a:buChar char="•"/>
            </a:pPr>
            <a:r>
              <a:rPr lang="en-US" sz="2400" dirty="0">
                <a:solidFill>
                  <a:schemeClr val="tx1"/>
                </a:solidFill>
              </a:rPr>
              <a:t>Current agency location was made available in 1958 by the renamed Oklahoma State University</a:t>
            </a:r>
          </a:p>
        </p:txBody>
      </p:sp>
    </p:spTree>
    <p:extLst>
      <p:ext uri="{BB962C8B-B14F-4D97-AF65-F5344CB8AC3E}">
        <p14:creationId xmlns:p14="http://schemas.microsoft.com/office/powerpoint/2010/main" val="2998079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2678BD9-AB0F-40F7-8A83-510C8EEFAFED}"/>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a:solidFill>
                  <a:srgbClr val="FFFFFF"/>
                </a:solidFill>
                <a:latin typeface="+mj-lt"/>
              </a:rPr>
              <a:t>Appointment of J.B. Perky as State Director (1941)</a:t>
            </a:r>
          </a:p>
        </p:txBody>
      </p:sp>
      <p:pic>
        <p:nvPicPr>
          <p:cNvPr id="5" name="Content Placeholder 7">
            <a:extLst>
              <a:ext uri="{FF2B5EF4-FFF2-40B4-BE49-F238E27FC236}">
                <a16:creationId xmlns:a16="http://schemas.microsoft.com/office/drawing/2014/main" id="{B67CA1CC-F44C-4BD9-8556-F4822619A6A3}"/>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r="1" b="13470"/>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4DB5022-45B9-440E-9641-0E8A5FBDD5E4}"/>
              </a:ext>
            </a:extLst>
          </p:cNvPr>
          <p:cNvSpPr>
            <a:spLocks noGrp="1"/>
          </p:cNvSpPr>
          <p:nvPr>
            <p:ph sz="half" idx="1"/>
          </p:nvPr>
        </p:nvSpPr>
        <p:spPr>
          <a:xfrm>
            <a:off x="7680961" y="917725"/>
            <a:ext cx="3773098" cy="4852362"/>
          </a:xfrm>
        </p:spPr>
        <p:txBody>
          <a:bodyPr vert="horz" lIns="91440" tIns="45720" rIns="91440" bIns="45720" rtlCol="0" anchor="ctr">
            <a:noAutofit/>
          </a:bodyPr>
          <a:lstStyle/>
          <a:p>
            <a:pPr>
              <a:buClr>
                <a:schemeClr val="bg1"/>
              </a:buClr>
              <a:buFont typeface="Arial" panose="020B0604020202020204" pitchFamily="34" charset="0"/>
              <a:buChar char="•"/>
            </a:pPr>
            <a:r>
              <a:rPr lang="en-US" sz="2400" dirty="0">
                <a:solidFill>
                  <a:srgbClr val="FFFFFF"/>
                </a:solidFill>
              </a:rPr>
              <a:t>A new state law reorganized the state department of education and required two new positions:</a:t>
            </a:r>
          </a:p>
          <a:p>
            <a:pPr lvl="1">
              <a:buClr>
                <a:schemeClr val="bg1"/>
              </a:buClr>
            </a:pPr>
            <a:r>
              <a:rPr lang="en-US" dirty="0">
                <a:solidFill>
                  <a:srgbClr val="FFFFFF"/>
                </a:solidFill>
              </a:rPr>
              <a:t>Executive officer for the State Board for Vocational Education, and</a:t>
            </a:r>
          </a:p>
          <a:p>
            <a:pPr lvl="1">
              <a:buClr>
                <a:schemeClr val="bg1"/>
              </a:buClr>
            </a:pPr>
            <a:r>
              <a:rPr lang="en-US" dirty="0">
                <a:solidFill>
                  <a:srgbClr val="FFFFFF"/>
                </a:solidFill>
              </a:rPr>
              <a:t>Director for vocational education</a:t>
            </a:r>
          </a:p>
          <a:p>
            <a:pPr>
              <a:buClr>
                <a:schemeClr val="bg1"/>
              </a:buClr>
              <a:buFont typeface="Arial" panose="020B0604020202020204" pitchFamily="34" charset="0"/>
              <a:buChar char="•"/>
            </a:pPr>
            <a:r>
              <a:rPr lang="en-US" sz="2400" dirty="0">
                <a:solidFill>
                  <a:srgbClr val="FFFFFF"/>
                </a:solidFill>
              </a:rPr>
              <a:t>J.B. Perky assumed both roles and also remained state supervisor of vocational agriculture</a:t>
            </a:r>
          </a:p>
        </p:txBody>
      </p:sp>
    </p:spTree>
    <p:extLst>
      <p:ext uri="{BB962C8B-B14F-4D97-AF65-F5344CB8AC3E}">
        <p14:creationId xmlns:p14="http://schemas.microsoft.com/office/powerpoint/2010/main" val="4152692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l="-43000" r="-4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4B40D-D285-462F-ADF3-F47FD76A5731}"/>
              </a:ext>
            </a:extLst>
          </p:cNvPr>
          <p:cNvSpPr>
            <a:spLocks noGrp="1"/>
          </p:cNvSpPr>
          <p:nvPr>
            <p:ph type="title"/>
          </p:nvPr>
        </p:nvSpPr>
        <p:spPr/>
        <p:txBody>
          <a:bodyPr/>
          <a:lstStyle/>
          <a:p>
            <a:r>
              <a:rPr lang="en-US" dirty="0"/>
              <a:t>Oklahoma Vocational Education During the Second World War (1941-1945)</a:t>
            </a:r>
          </a:p>
        </p:txBody>
      </p:sp>
      <p:sp>
        <p:nvSpPr>
          <p:cNvPr id="3" name="Content Placeholder 2">
            <a:extLst>
              <a:ext uri="{FF2B5EF4-FFF2-40B4-BE49-F238E27FC236}">
                <a16:creationId xmlns:a16="http://schemas.microsoft.com/office/drawing/2014/main" id="{660DAC2E-3909-4A01-AE99-DC628F2F5495}"/>
              </a:ext>
            </a:extLst>
          </p:cNvPr>
          <p:cNvSpPr>
            <a:spLocks noGrp="1"/>
          </p:cNvSpPr>
          <p:nvPr>
            <p:ph sz="half" idx="1"/>
          </p:nvPr>
        </p:nvSpPr>
        <p:spPr>
          <a:xfrm>
            <a:off x="838200" y="1825625"/>
            <a:ext cx="5181600" cy="3518162"/>
          </a:xfrm>
        </p:spPr>
        <p:txBody>
          <a:bodyPr>
            <a:normAutofit fontScale="32500" lnSpcReduction="20000"/>
          </a:bodyPr>
          <a:lstStyle/>
          <a:p>
            <a:r>
              <a:rPr lang="en-US" sz="5100" dirty="0"/>
              <a:t>In 1940, the Congress passed the Defense Training Act, anticipating the needs of the nation should it become involved in the war. This act placed the responsibility of training defense workers in the Vocational Division of the United States Office of Education.</a:t>
            </a:r>
          </a:p>
          <a:p>
            <a:r>
              <a:rPr lang="en-US" sz="5100" dirty="0"/>
              <a:t>The various state boards of vocational education were charged with the task of training workers. In Oklahoma, J.B. Perky was given the job of administering the new program.</a:t>
            </a:r>
          </a:p>
          <a:p>
            <a:r>
              <a:rPr lang="en-US" sz="5100" dirty="0"/>
              <a:t>Each division affected—home economics, trades and industry, and vocational agriculture—had to submit plans and select staffs to provide vocational education courses and other necessary instruction deemed essential to the national defense. Therefore, Perky became director of the War Training Program </a:t>
            </a:r>
            <a:r>
              <a:rPr lang="en-US" sz="5100" i="1" dirty="0"/>
              <a:t>and</a:t>
            </a:r>
            <a:r>
              <a:rPr lang="en-US" sz="5100" dirty="0"/>
              <a:t> the supervisor of Food Production Training.</a:t>
            </a:r>
          </a:p>
          <a:p>
            <a:endParaRPr lang="en-US" dirty="0"/>
          </a:p>
        </p:txBody>
      </p:sp>
      <p:sp>
        <p:nvSpPr>
          <p:cNvPr id="4" name="Content Placeholder 3">
            <a:extLst>
              <a:ext uri="{FF2B5EF4-FFF2-40B4-BE49-F238E27FC236}">
                <a16:creationId xmlns:a16="http://schemas.microsoft.com/office/drawing/2014/main" id="{4D82B4FE-88B4-4CFF-A02C-E27F73BAC5AF}"/>
              </a:ext>
            </a:extLst>
          </p:cNvPr>
          <p:cNvSpPr>
            <a:spLocks noGrp="1"/>
          </p:cNvSpPr>
          <p:nvPr>
            <p:ph sz="half" idx="2"/>
          </p:nvPr>
        </p:nvSpPr>
        <p:spPr/>
        <p:txBody>
          <a:bodyPr>
            <a:noAutofit/>
          </a:bodyPr>
          <a:lstStyle/>
          <a:p>
            <a:pPr marL="0" indent="0">
              <a:buNone/>
            </a:pPr>
            <a:r>
              <a:rPr lang="en-US" sz="1600" dirty="0">
                <a:solidFill>
                  <a:srgbClr val="D15520"/>
                </a:solidFill>
                <a:latin typeface="Rockwell" panose="02060603020205020403" pitchFamily="18" charset="0"/>
              </a:rPr>
              <a:t>“The schools were mobilized for the war effort not only to provide the necessary orientation for the future members of the Armed Forces but also to furnish vocational training to meet the growing demand for manpower in industry and agriculture…Vocational schools were called upon to train not only high school students but also workers who were dislocated from nondefense industries and needed retraining to fit them for service in war-production industries. Classes were held at all hours of the day for all types of men and women. So far as high school students were concerned, the demand for admission to courses in vocational training was greater than the schools could accommodate. There was, in fact, a pronounced shift of interest from academic studies to vocational training.”</a:t>
            </a:r>
          </a:p>
          <a:p>
            <a:pPr marL="0" indent="0">
              <a:buNone/>
            </a:pPr>
            <a:r>
              <a:rPr lang="en-US" sz="1600" dirty="0">
                <a:solidFill>
                  <a:srgbClr val="D15520"/>
                </a:solidFill>
                <a:latin typeface="Rockwell" panose="02060603020205020403" pitchFamily="18" charset="0"/>
              </a:rPr>
              <a:t>--I.L. Kandel, </a:t>
            </a:r>
            <a:r>
              <a:rPr lang="en-US" sz="1600" i="1" dirty="0">
                <a:solidFill>
                  <a:srgbClr val="D15520"/>
                </a:solidFill>
                <a:latin typeface="Rockwell" panose="02060603020205020403" pitchFamily="18" charset="0"/>
              </a:rPr>
              <a:t>The Impact of the War Upon American Education</a:t>
            </a:r>
            <a:r>
              <a:rPr lang="en-US" sz="1600" dirty="0">
                <a:solidFill>
                  <a:srgbClr val="D15520"/>
                </a:solidFill>
                <a:latin typeface="Rockwell" panose="02060603020205020403" pitchFamily="18" charset="0"/>
              </a:rPr>
              <a:t>, 1948</a:t>
            </a:r>
          </a:p>
        </p:txBody>
      </p:sp>
    </p:spTree>
    <p:extLst>
      <p:ext uri="{BB962C8B-B14F-4D97-AF65-F5344CB8AC3E}">
        <p14:creationId xmlns:p14="http://schemas.microsoft.com/office/powerpoint/2010/main" val="14130142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1202</TotalTime>
  <Words>6581</Words>
  <Application>Microsoft Office PowerPoint</Application>
  <PresentationFormat>Widescreen</PresentationFormat>
  <Paragraphs>350</Paragraphs>
  <Slides>37</Slides>
  <Notes>36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Arial Black</vt:lpstr>
      <vt:lpstr>Calibri</vt:lpstr>
      <vt:lpstr>Calibri Light</vt:lpstr>
      <vt:lpstr>GothamBook</vt:lpstr>
      <vt:lpstr>Rockwell</vt:lpstr>
      <vt:lpstr>Wingdings</vt:lpstr>
      <vt:lpstr>Office Theme</vt:lpstr>
      <vt:lpstr>Major Milestones of Career &amp; Technology Education in Oklahoma</vt:lpstr>
      <vt:lpstr>Passage of the Smith-Hughes Act (1917)</vt:lpstr>
      <vt:lpstr>Creation of the Division of Vocational Education within the State Department of Education (1929)</vt:lpstr>
      <vt:lpstr>Federal Legislation in Support of Vocational Education (1929, 1935)</vt:lpstr>
      <vt:lpstr>Relationship Between J.B. Perky and Henry G. Bennett (1931)</vt:lpstr>
      <vt:lpstr>Relationship Between J.B. Perky and Henry G. Bennett (1931)</vt:lpstr>
      <vt:lpstr>Relocation of the State Vocational Agency (1932)</vt:lpstr>
      <vt:lpstr>Appointment of J.B. Perky as State Director (1941)</vt:lpstr>
      <vt:lpstr>Oklahoma Vocational Education During the Second World War (1941-1945)</vt:lpstr>
      <vt:lpstr>Oklahoma Vocational Education During the Second World War (1941-1945)</vt:lpstr>
      <vt:lpstr>Oklahoma Vocational Education During the Second World War (1941-1945)</vt:lpstr>
      <vt:lpstr>Oklahoma Vocational Education During the Second World War (1941-1945)</vt:lpstr>
      <vt:lpstr>Vocational Education At War’s End: The George-Barden Act (1946)</vt:lpstr>
      <vt:lpstr>Expansion of the Mission of Vocational Education through Federal Legislation (1956-1963)</vt:lpstr>
      <vt:lpstr>Expansion of the Mission of Vocational Education through Federal Legislation (1956-1963)</vt:lpstr>
      <vt:lpstr>Expansion of the Mission of Vocational Education through Federal Legislation (1956-1963)</vt:lpstr>
      <vt:lpstr>Hiring of Francis Tuttle as State Coordinator of the New Area Schools Division (1964)</vt:lpstr>
      <vt:lpstr>Approval of State Question 434 (1966)</vt:lpstr>
      <vt:lpstr>Appointment of Francis Tuttle as State Director of Vocational and Technical Education (1967)</vt:lpstr>
      <vt:lpstr>New Thrust, Single Purpose, New Model (1968)</vt:lpstr>
      <vt:lpstr>Oklahoma Becomes a National Leader in Vocational Education Curriculum (1968, 1975)</vt:lpstr>
      <vt:lpstr>First Delivery of Vocational Training to Inmates at a Skills Center (1971)</vt:lpstr>
      <vt:lpstr>Enactment of the Displaced Homemaker Act by the Oklahoma State Legislature (1976)</vt:lpstr>
      <vt:lpstr>Training for Industry (1976)</vt:lpstr>
      <vt:lpstr>Legislation Enhancing Vocational Programs and Expanding Student Populations (1984-1998)</vt:lpstr>
      <vt:lpstr>Over 200,000 Vocational Enrollments (1985)</vt:lpstr>
      <vt:lpstr>State Agency Launches “Skills to Rebuild” Effort (1999)</vt:lpstr>
      <vt:lpstr>Agency Name Change (2000)</vt:lpstr>
      <vt:lpstr>Passage of State Bill 1271 (2004)</vt:lpstr>
      <vt:lpstr>Perkins Act Includes CTSO Activities as Allowable Use of Funds (2006)</vt:lpstr>
      <vt:lpstr>Reaching 500,000 Total Enrollments (2004)</vt:lpstr>
      <vt:lpstr>Partnership with Oklahoma Military Connection (2012)</vt:lpstr>
      <vt:lpstr>Addition of Adult Basic Education (2014)</vt:lpstr>
      <vt:lpstr>Launch of OKCareerGuide.org Website (2015)</vt:lpstr>
      <vt:lpstr>Oklahoma CareerTech By the Numbers (FY21)</vt:lpstr>
      <vt:lpstr>PowerPoint Presentation</vt:lpstr>
      <vt:lpstr>Acknowledgments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Margi Cooper</dc:creator>
  <cp:lastModifiedBy>Craig Maile</cp:lastModifiedBy>
  <cp:revision>188</cp:revision>
  <dcterms:created xsi:type="dcterms:W3CDTF">2020-07-06T17:50:26Z</dcterms:created>
  <dcterms:modified xsi:type="dcterms:W3CDTF">2022-08-30T12:53:58Z</dcterms:modified>
</cp:coreProperties>
</file>