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4" r:id="rId7"/>
    <p:sldId id="261" r:id="rId8"/>
    <p:sldId id="262" r:id="rId9"/>
    <p:sldId id="267" r:id="rId10"/>
    <p:sldId id="263" r:id="rId11"/>
    <p:sldId id="265" r:id="rId12"/>
    <p:sldId id="266" r:id="rId13"/>
    <p:sldId id="268" r:id="rId14"/>
    <p:sldId id="269" r:id="rId15"/>
    <p:sldId id="270" r:id="rId16"/>
    <p:sldId id="271" r:id="rId17"/>
    <p:sldId id="272" r:id="rId18"/>
    <p:sldId id="273" r:id="rId19"/>
    <p:sldId id="274" r:id="rId20"/>
    <p:sldId id="277" r:id="rId21"/>
    <p:sldId id="275" r:id="rId22"/>
    <p:sldId id="276" r:id="rId23"/>
    <p:sldId id="278" r:id="rId24"/>
    <p:sldId id="279" r:id="rId25"/>
    <p:sldId id="281" r:id="rId26"/>
    <p:sldId id="283" r:id="rId27"/>
    <p:sldId id="280" r:id="rId28"/>
    <p:sldId id="285" r:id="rId29"/>
    <p:sldId id="282" r:id="rId30"/>
    <p:sldId id="28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08"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4BD35-AF78-492D-8E55-A05FC27719CD}" type="datetimeFigureOut">
              <a:rPr lang="en-US" smtClean="0"/>
              <a:t>9/10/2018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226872-8D8A-4E25-97FC-91B18158049D}" type="slidenum">
              <a:rPr lang="en-US" smtClean="0"/>
              <a:t>‹#›</a:t>
            </a:fld>
            <a:endParaRPr lang="en-US"/>
          </a:p>
        </p:txBody>
      </p:sp>
    </p:spTree>
    <p:extLst>
      <p:ext uri="{BB962C8B-B14F-4D97-AF65-F5344CB8AC3E}">
        <p14:creationId xmlns:p14="http://schemas.microsoft.com/office/powerpoint/2010/main" val="63586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Bureau of Labor Statistics, </a:t>
            </a:r>
            <a:r>
              <a:rPr lang="en-US" altLang="en-US" i="1" dirty="0" smtClean="0"/>
              <a:t>Monthly Labor Review</a:t>
            </a:r>
            <a:r>
              <a:rPr lang="en-US" altLang="en-US" dirty="0" smtClean="0"/>
              <a:t>, April 1993</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People and Lifestyles</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1</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cs typeface="Times New Roman" charset="0"/>
              </a:rPr>
              <a:t>Source: U.S. Department of Health and Human Services, </a:t>
            </a:r>
            <a:r>
              <a:rPr lang="en-US" altLang="en-US" i="1" dirty="0" smtClean="0">
                <a:cs typeface="Times New Roman" charset="0"/>
              </a:rPr>
              <a:t>Oral Health in America: A Report of the Surgeon General</a:t>
            </a:r>
            <a:r>
              <a:rPr lang="en-US" altLang="en-US" dirty="0" smtClean="0">
                <a:cs typeface="Times New Roman" charset="0"/>
              </a:rPr>
              <a:t>, 2000</a:t>
            </a:r>
            <a:endParaRPr lang="en-US" altLang="en-US" dirty="0" smtClean="0"/>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Health and Medicine</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10</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 </a:t>
            </a:r>
            <a:r>
              <a:rPr lang="en-US" altLang="en-US" i="1" dirty="0" smtClean="0"/>
              <a:t>Agricultural Research</a:t>
            </a:r>
            <a:r>
              <a:rPr lang="en-US" altLang="en-US" dirty="0" smtClean="0"/>
              <a:t>, March 2003</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Market Fresh</a:t>
            </a:r>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11</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Fruit and Tree Nuts Outlook</a:t>
            </a:r>
            <a:r>
              <a:rPr lang="en-US" altLang="en-US" dirty="0" smtClean="0"/>
              <a:t> (FTS-310), May 2004</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Market Fresh</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12</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 </a:t>
            </a:r>
            <a:r>
              <a:rPr lang="en-US" altLang="en-US" i="1" dirty="0" smtClean="0"/>
              <a:t>Agricultural Research</a:t>
            </a:r>
            <a:r>
              <a:rPr lang="en-US" altLang="en-US" dirty="0" smtClean="0"/>
              <a:t>, March 2002</a:t>
            </a:r>
          </a:p>
          <a:p>
            <a:pPr eaLnBrk="1" hangingPunct="1"/>
            <a:endParaRPr lang="en-US" altLang="en-US" dirty="0" smtClean="0"/>
          </a:p>
          <a:p>
            <a:pPr eaLnBrk="1" hangingPunct="1"/>
            <a:r>
              <a:rPr lang="en-US" altLang="en-US" dirty="0" smtClean="0"/>
              <a:t>Photo: © Corbis Corporation, </a:t>
            </a:r>
            <a:r>
              <a:rPr lang="en-US" altLang="en-US" i="1" dirty="0" smtClean="0"/>
              <a:t>Business &amp; Agriculture</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13</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Agricultural Research</a:t>
            </a:r>
            <a:r>
              <a:rPr lang="en-US" altLang="en-US" dirty="0" smtClean="0"/>
              <a:t>, May 2005</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Shopping List</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14</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Agricultural Outlook</a:t>
            </a:r>
            <a:r>
              <a:rPr lang="en-US" altLang="en-US" dirty="0" smtClean="0"/>
              <a:t>, June-July 2000</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Market Fresh</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15</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National Institutes of Health, National Heart, Lung, and Blood Institute, </a:t>
            </a:r>
            <a:r>
              <a:rPr lang="en-US" altLang="en-US" i="1" dirty="0" smtClean="0"/>
              <a:t>Healthy Heart Handbook for Women</a:t>
            </a:r>
            <a:r>
              <a:rPr lang="en-US" altLang="en-US" dirty="0" smtClean="0"/>
              <a:t>, July 1997 (revised)</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Market Fresh</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16</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Agricultural Outlook</a:t>
            </a:r>
            <a:r>
              <a:rPr lang="en-US" altLang="en-US" dirty="0" smtClean="0"/>
              <a:t>, September 2002</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Agriculture</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17</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Agricultural Outlook</a:t>
            </a:r>
            <a:r>
              <a:rPr lang="en-US" altLang="en-US" dirty="0" smtClean="0"/>
              <a:t>, December 2000</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Market Fresh</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18</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Agricultural Outlook</a:t>
            </a:r>
            <a:r>
              <a:rPr lang="en-US" altLang="en-US" dirty="0" smtClean="0"/>
              <a:t>, December 2001</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Market Fresh</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19</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 </a:t>
            </a:r>
            <a:r>
              <a:rPr lang="en-US" altLang="en-US" i="1" dirty="0" smtClean="0"/>
              <a:t>Agricultural Research</a:t>
            </a:r>
            <a:r>
              <a:rPr lang="en-US" altLang="en-US" dirty="0" smtClean="0"/>
              <a:t>, June 2004</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Market Fresh</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2</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Source: USDA/ERS, Food and Rural Economics Division, Agriculture Information Bulletin No. 750, “America’s Eating Habits: Changes and Consequences”</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20</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Fruit and Tree Nuts Outlook</a:t>
            </a:r>
            <a:r>
              <a:rPr lang="en-US" altLang="en-US" dirty="0" smtClean="0"/>
              <a:t> (FTS-295), November 2001</a:t>
            </a:r>
          </a:p>
          <a:p>
            <a:pPr eaLnBrk="1" hangingPunct="1"/>
            <a:endParaRPr lang="en-US" altLang="en-US" dirty="0" smtClean="0"/>
          </a:p>
          <a:p>
            <a:pPr eaLnBrk="1" hangingPunct="1"/>
            <a:r>
              <a:rPr lang="en-US" altLang="en-US" dirty="0" smtClean="0"/>
              <a:t>Photo: © Corbis Corporation, </a:t>
            </a:r>
            <a:r>
              <a:rPr lang="en-US" altLang="en-US" i="1" dirty="0" smtClean="0"/>
              <a:t>Business &amp; Agriculture</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21</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 Department of the Interior, Bureau of Mines, </a:t>
            </a:r>
            <a:r>
              <a:rPr lang="en-US" altLang="en-US" i="1" dirty="0" smtClean="0"/>
              <a:t>The Material Flow of Salt</a:t>
            </a:r>
            <a:r>
              <a:rPr lang="en-US" altLang="en-US" dirty="0" smtClean="0"/>
              <a:t> (Information Circular), 1993</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Market Fresh</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22</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The Structure of Dairy Markets: Past, Present, Future</a:t>
            </a:r>
            <a:r>
              <a:rPr lang="en-US" altLang="en-US" dirty="0" smtClean="0"/>
              <a:t> (Agricultural Economic Report No. 757), September 1997</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Backgrounds and Objects</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23</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Source: USDA/ERS, </a:t>
            </a:r>
            <a:r>
              <a:rPr lang="en-US" altLang="en-US" i="1" dirty="0" smtClean="0"/>
              <a:t>Structural Change in U.S. Chicken and Turkey Slaughter</a:t>
            </a:r>
            <a:r>
              <a:rPr lang="en-US" altLang="en-US" dirty="0" smtClean="0"/>
              <a:t> (Agricultural Economic Report No. 787), 2000</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24</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USDA-NRCS, </a:t>
            </a:r>
            <a:r>
              <a:rPr lang="en-US" altLang="en-US" i="1" dirty="0" smtClean="0"/>
              <a:t>For the Good of the People: Fun Facts about Farmers and Ranchers</a:t>
            </a:r>
            <a:r>
              <a:rPr lang="en-US" altLang="en-US" dirty="0" smtClean="0"/>
              <a:t>, October 2003</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Agriculture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25</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cs typeface="Times New Roman" charset="0"/>
              </a:rPr>
              <a:t>Source: USDA/ERS, </a:t>
            </a:r>
            <a:r>
              <a:rPr lang="en-US" altLang="en-US" i="1" dirty="0" smtClean="0">
                <a:cs typeface="Times New Roman" charset="0"/>
              </a:rPr>
              <a:t>The Seed Industry in U.S. Agriculture</a:t>
            </a:r>
            <a:r>
              <a:rPr lang="en-US" altLang="en-US" dirty="0" smtClean="0">
                <a:cs typeface="Times New Roman" charset="0"/>
              </a:rPr>
              <a:t> (Agriculture Information Bulletin No. 786)</a:t>
            </a:r>
          </a:p>
          <a:p>
            <a:pPr eaLnBrk="1" hangingPunct="1"/>
            <a:endParaRPr lang="en-US" altLang="en-US" dirty="0" smtClean="0">
              <a:cs typeface="Times New Roman" charset="0"/>
            </a:endParaRPr>
          </a:p>
          <a:p>
            <a:pPr eaLnBrk="1" hangingPunct="1"/>
            <a:r>
              <a:rPr lang="en-US" altLang="en-US" dirty="0" smtClean="0">
                <a:cs typeface="Times New Roman" charset="0"/>
              </a:rPr>
              <a:t>Photo: © </a:t>
            </a:r>
            <a:r>
              <a:rPr lang="en-US" altLang="en-US" dirty="0" err="1" smtClean="0">
                <a:cs typeface="Times New Roman" charset="0"/>
              </a:rPr>
              <a:t>PhotoDisc</a:t>
            </a:r>
            <a:r>
              <a:rPr lang="en-US" altLang="en-US" dirty="0" smtClean="0">
                <a:cs typeface="Times New Roman" charset="0"/>
              </a:rPr>
              <a:t>, Inc., </a:t>
            </a:r>
            <a:r>
              <a:rPr lang="en-US" altLang="en-US" i="1" dirty="0" smtClean="0">
                <a:cs typeface="Times New Roman" charset="0"/>
              </a:rPr>
              <a:t>Agriculture</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26</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 Beltsville Agricultural Research Center</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Agriculture</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27</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Agricultural Outlook</a:t>
            </a:r>
            <a:r>
              <a:rPr lang="en-US" altLang="en-US" dirty="0" smtClean="0"/>
              <a:t>, December 2002</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Agriculture</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28</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Agricultural Outlook</a:t>
            </a:r>
            <a:r>
              <a:rPr lang="en-US" altLang="en-US" dirty="0" smtClean="0"/>
              <a:t>, December 2002</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Government and Social Issues</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29</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 </a:t>
            </a:r>
            <a:r>
              <a:rPr lang="en-US" altLang="en-US" i="1" dirty="0" smtClean="0"/>
              <a:t>The Spice Market in the United States: Recent Developments and Prospects</a:t>
            </a:r>
            <a:r>
              <a:rPr lang="en-US" altLang="en-US" dirty="0" smtClean="0"/>
              <a:t> (Agriculture Information Bulletin Number 709)</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Market Fresh</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3</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 Beltsville Agricultural Research Center</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Market Fresh</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30</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 Department of Health and Human Services, National Institutes of Health, </a:t>
            </a:r>
            <a:r>
              <a:rPr lang="en-US" altLang="en-US" i="1" dirty="0" smtClean="0"/>
              <a:t>Microbes in Sickness and in Health</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Market Fresh</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4</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Agricultural Outlook</a:t>
            </a:r>
            <a:r>
              <a:rPr lang="en-US" altLang="en-US" dirty="0" smtClean="0"/>
              <a:t>, November 1997</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Agriculture</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5</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USDA/ARS, </a:t>
            </a:r>
            <a:r>
              <a:rPr lang="en-US" altLang="en-US" i="1" dirty="0" smtClean="0"/>
              <a:t>Agricultural Research</a:t>
            </a:r>
            <a:r>
              <a:rPr lang="en-US" altLang="en-US" dirty="0" smtClean="0"/>
              <a:t>, May 2005</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Agriculture</a:t>
            </a:r>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6</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Fruit and Tree Nuts Outlook</a:t>
            </a:r>
            <a:r>
              <a:rPr lang="en-US" altLang="en-US" dirty="0" smtClean="0"/>
              <a:t> (FTS-303), March 2003</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Agriculture</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7</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Food and Rural Economics Division, Agriculture Information Bulletin No. 750, “Cooking Trends Echo Changing Roles of Women”</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Backgrounds and Objects</a:t>
            </a:r>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8</a:t>
            </a:fld>
            <a:endParaRPr lang="en-US"/>
          </a:p>
        </p:txBody>
      </p:sp>
    </p:spTree>
    <p:extLst>
      <p:ext uri="{BB962C8B-B14F-4D97-AF65-F5344CB8AC3E}">
        <p14:creationId xmlns:p14="http://schemas.microsoft.com/office/powerpoint/2010/main" val="3269933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Bureau of Labor Statistics, </a:t>
            </a:r>
            <a:r>
              <a:rPr lang="en-US" altLang="en-US" i="1" dirty="0" smtClean="0"/>
              <a:t>Monthly Labor Review</a:t>
            </a:r>
            <a:r>
              <a:rPr lang="en-US" altLang="en-US" dirty="0" smtClean="0"/>
              <a:t>, September 1992</a:t>
            </a:r>
          </a:p>
          <a:p>
            <a:pPr eaLnBrk="1" hangingPunct="1"/>
            <a:endParaRPr lang="en-US" altLang="en-US" dirty="0" smtClean="0"/>
          </a:p>
          <a:p>
            <a:pPr eaLnBrk="1" hangingPunct="1"/>
            <a:r>
              <a:rPr lang="en-US" altLang="en-US" dirty="0" smtClean="0"/>
              <a:t>Photo: Walker Evans, general store interior, Moundville, Alabama [1936?], Library of Congress</a:t>
            </a:r>
            <a:endParaRPr lang="en-US" altLang="en-US" i="1" dirty="0" smtClean="0"/>
          </a:p>
          <a:p>
            <a:endParaRPr lang="en-US" dirty="0"/>
          </a:p>
        </p:txBody>
      </p:sp>
      <p:sp>
        <p:nvSpPr>
          <p:cNvPr id="4" name="Slide Number Placeholder 3"/>
          <p:cNvSpPr>
            <a:spLocks noGrp="1"/>
          </p:cNvSpPr>
          <p:nvPr>
            <p:ph type="sldNum" sz="quarter" idx="10"/>
          </p:nvPr>
        </p:nvSpPr>
        <p:spPr/>
        <p:txBody>
          <a:bodyPr/>
          <a:lstStyle/>
          <a:p>
            <a:fld id="{4F226872-8D8A-4E25-97FC-91B18158049D}" type="slidenum">
              <a:rPr lang="en-US" smtClean="0"/>
              <a:t>9</a:t>
            </a:fld>
            <a:endParaRPr lang="en-US"/>
          </a:p>
        </p:txBody>
      </p:sp>
    </p:spTree>
    <p:extLst>
      <p:ext uri="{BB962C8B-B14F-4D97-AF65-F5344CB8AC3E}">
        <p14:creationId xmlns:p14="http://schemas.microsoft.com/office/powerpoint/2010/main" val="3269933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9FB4C6-A3C1-494B-89DF-FBE0314FF361}"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192064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FB4C6-A3C1-494B-89DF-FBE0314FF361}"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137660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FB4C6-A3C1-494B-89DF-FBE0314FF361}"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197092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FB4C6-A3C1-494B-89DF-FBE0314FF361}"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228187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FB4C6-A3C1-494B-89DF-FBE0314FF361}"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108955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9FB4C6-A3C1-494B-89DF-FBE0314FF361}"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144467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9FB4C6-A3C1-494B-89DF-FBE0314FF361}" type="datetimeFigureOut">
              <a:rPr lang="en-US" smtClean="0"/>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31009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9FB4C6-A3C1-494B-89DF-FBE0314FF361}" type="datetimeFigureOut">
              <a:rPr lang="en-US" smtClean="0"/>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408007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FB4C6-A3C1-494B-89DF-FBE0314FF361}" type="datetimeFigureOut">
              <a:rPr lang="en-US" smtClean="0"/>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364430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FB4C6-A3C1-494B-89DF-FBE0314FF361}"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311236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FB4C6-A3C1-494B-89DF-FBE0314FF361}"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4159696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B4C6-A3C1-494B-89DF-FBE0314FF361}" type="datetimeFigureOut">
              <a:rPr lang="en-US" smtClean="0"/>
              <a:t>9/10/2018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680DF-64EE-2D4C-B2A1-C7D85D842D6D}" type="slidenum">
              <a:rPr lang="en-US" smtClean="0"/>
              <a:t>‹#›</a:t>
            </a:fld>
            <a:endParaRPr lang="en-US"/>
          </a:p>
        </p:txBody>
      </p:sp>
    </p:spTree>
    <p:extLst>
      <p:ext uri="{BB962C8B-B14F-4D97-AF65-F5344CB8AC3E}">
        <p14:creationId xmlns:p14="http://schemas.microsoft.com/office/powerpoint/2010/main" val="2512116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5.emf"/><Relationship Id="rId5" Type="http://schemas.openxmlformats.org/officeDocument/2006/relationships/oleObject" Target="../embeddings/oleObject2.bin"/><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1.bin"/><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lstStyle/>
          <a:p>
            <a:pPr marL="0" indent="0">
              <a:buNone/>
            </a:pPr>
            <a:r>
              <a:rPr lang="en-US" dirty="0"/>
              <a:t>In the manufacture of cheddar cheese, the curd is sliced, turned regularly, and stacked and restacked to induce matting of the curd and expel most of the whey. This turning and stacking is known as “</a:t>
            </a:r>
            <a:r>
              <a:rPr lang="en-US" dirty="0" err="1"/>
              <a:t>cheddaring</a:t>
            </a:r>
            <a:r>
              <a:rPr lang="en-US" dirty="0"/>
              <a:t>.”</a:t>
            </a:r>
          </a:p>
          <a:p>
            <a:endParaRPr lang="en-US" dirty="0"/>
          </a:p>
        </p:txBody>
      </p:sp>
      <p:pic>
        <p:nvPicPr>
          <p:cNvPr id="6" name="Picture 7" descr="D:\PHOTOS\600K\2223.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2510874"/>
            <a:ext cx="4038600" cy="2704615"/>
          </a:xfrm>
        </p:spPr>
      </p:pic>
    </p:spTree>
    <p:extLst>
      <p:ext uri="{BB962C8B-B14F-4D97-AF65-F5344CB8AC3E}">
        <p14:creationId xmlns:p14="http://schemas.microsoft.com/office/powerpoint/2010/main" val="4288628456"/>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normAutofit/>
          </a:bodyPr>
          <a:lstStyle/>
          <a:p>
            <a:pPr marL="0" indent="0">
              <a:buNone/>
            </a:pPr>
            <a:r>
              <a:rPr lang="en-US" dirty="0" smtClean="0">
                <a:cs typeface="Times New Roman" charset="0"/>
              </a:rPr>
              <a:t>The </a:t>
            </a:r>
            <a:r>
              <a:rPr lang="en-US" dirty="0">
                <a:cs typeface="Times New Roman" charset="0"/>
              </a:rPr>
              <a:t>taste cells that line the buds respond to only five known qualities: sweet, sour, salty, bitter, and glutamate. The experience of taste is a complex mixture of smell, temperature, taste, and texture.</a:t>
            </a:r>
            <a:endParaRPr lang="en-US" dirty="0"/>
          </a:p>
          <a:p>
            <a:endParaRPr lang="en-US" dirty="0"/>
          </a:p>
        </p:txBody>
      </p:sp>
      <p:pic>
        <p:nvPicPr>
          <p:cNvPr id="6" name="Content Placeholder 5" descr="D:\PHOTOS\LO_RES\18223.TI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510873"/>
            <a:ext cx="4038600" cy="2704616"/>
          </a:xfrm>
        </p:spPr>
      </p:pic>
    </p:spTree>
    <p:extLst>
      <p:ext uri="{BB962C8B-B14F-4D97-AF65-F5344CB8AC3E}">
        <p14:creationId xmlns:p14="http://schemas.microsoft.com/office/powerpoint/2010/main" val="3984501031"/>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lstStyle/>
          <a:p>
            <a:pPr marL="0" indent="0">
              <a:buNone/>
            </a:pPr>
            <a:r>
              <a:rPr lang="en-US" dirty="0"/>
              <a:t>Potatoes are America’s most popular vegetable. The typical American consumes more than 140 pounds of them every year—50 pounds more than the per capita consumption of tomatoes, the potato’s closest competitor.</a:t>
            </a:r>
          </a:p>
          <a:p>
            <a:endParaRPr lang="en-US" dirty="0"/>
          </a:p>
        </p:txBody>
      </p:sp>
      <p:pic>
        <p:nvPicPr>
          <p:cNvPr id="6" name="Content Placeholder 5" descr="D:\PHOTOS\600K\OS49043.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1843881"/>
            <a:ext cx="4038600" cy="4038600"/>
          </a:xfrm>
        </p:spPr>
      </p:pic>
    </p:spTree>
    <p:extLst>
      <p:ext uri="{BB962C8B-B14F-4D97-AF65-F5344CB8AC3E}">
        <p14:creationId xmlns:p14="http://schemas.microsoft.com/office/powerpoint/2010/main" val="2419430927"/>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lstStyle/>
          <a:p>
            <a:pPr marL="0" indent="0">
              <a:buNone/>
            </a:pPr>
            <a:r>
              <a:rPr lang="en-US" dirty="0"/>
              <a:t>Lemons belong to the citrus fruit family. Unlike oranges and grapefruit, lemons are rarely consumed alone. The </a:t>
            </a:r>
            <a:r>
              <a:rPr lang="en-US" i="1" dirty="0"/>
              <a:t>high acid content</a:t>
            </a:r>
            <a:r>
              <a:rPr lang="en-US" dirty="0"/>
              <a:t> in lemons makes them unpalatable for most people to consume like oranges or grapefruit.</a:t>
            </a:r>
          </a:p>
          <a:p>
            <a:endParaRPr lang="en-US" dirty="0"/>
          </a:p>
        </p:txBody>
      </p:sp>
      <p:pic>
        <p:nvPicPr>
          <p:cNvPr id="6" name="Content Placeholder 5" descr="D:\PHOTOS\600K\OS49080.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531535"/>
            <a:ext cx="4038600" cy="2663292"/>
          </a:xfrm>
        </p:spPr>
      </p:pic>
    </p:spTree>
    <p:extLst>
      <p:ext uri="{BB962C8B-B14F-4D97-AF65-F5344CB8AC3E}">
        <p14:creationId xmlns:p14="http://schemas.microsoft.com/office/powerpoint/2010/main" val="2419430927"/>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lstStyle/>
          <a:p>
            <a:pPr marL="0" indent="0">
              <a:buNone/>
            </a:pPr>
            <a:r>
              <a:rPr lang="en-US" i="1" dirty="0"/>
              <a:t>Soft wheats</a:t>
            </a:r>
            <a:r>
              <a:rPr lang="en-US" dirty="0"/>
              <a:t> are used to make pastries, cookies, crackers, and flat or hearth breads, such as pita bread. </a:t>
            </a:r>
            <a:r>
              <a:rPr lang="en-US" i="1" dirty="0"/>
              <a:t>Hard wheats</a:t>
            </a:r>
            <a:r>
              <a:rPr lang="en-US" dirty="0"/>
              <a:t> are used to make the everyday loaves of bread Americans are so familiar with.</a:t>
            </a:r>
          </a:p>
          <a:p>
            <a:endParaRPr lang="en-US" dirty="0"/>
          </a:p>
        </p:txBody>
      </p:sp>
      <p:pic>
        <p:nvPicPr>
          <p:cNvPr id="6" name="Picture 8" descr="D:\Images\Low_Res\BAG0049A.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967846" y="1600200"/>
            <a:ext cx="3017308" cy="4525963"/>
          </a:xfrm>
        </p:spPr>
      </p:pic>
    </p:spTree>
    <p:extLst>
      <p:ext uri="{BB962C8B-B14F-4D97-AF65-F5344CB8AC3E}">
        <p14:creationId xmlns:p14="http://schemas.microsoft.com/office/powerpoint/2010/main" val="2526489747"/>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lstStyle/>
          <a:p>
            <a:pPr marL="0" indent="0">
              <a:buNone/>
            </a:pPr>
            <a:r>
              <a:rPr lang="en-US" dirty="0"/>
              <a:t>The surface of a woolen fiber is covered with microscopic </a:t>
            </a:r>
            <a:r>
              <a:rPr lang="en-US" i="1" dirty="0"/>
              <a:t>scales</a:t>
            </a:r>
            <a:r>
              <a:rPr lang="en-US" dirty="0"/>
              <a:t>, somewhat like scales on a fish or shingles on a roof. Wool shrinks during machine-washing because the heat and pressure lock the scales in place.</a:t>
            </a:r>
          </a:p>
          <a:p>
            <a:endParaRPr lang="en-US" dirty="0"/>
          </a:p>
        </p:txBody>
      </p:sp>
      <p:pic>
        <p:nvPicPr>
          <p:cNvPr id="6" name="Picture 1028" descr="D:\PHOTOS\600K\126047.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529131"/>
            <a:ext cx="4038600" cy="2668100"/>
          </a:xfrm>
        </p:spPr>
      </p:pic>
    </p:spTree>
    <p:extLst>
      <p:ext uri="{BB962C8B-B14F-4D97-AF65-F5344CB8AC3E}">
        <p14:creationId xmlns:p14="http://schemas.microsoft.com/office/powerpoint/2010/main" val="2526489747"/>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lstStyle/>
          <a:p>
            <a:pPr marL="0" indent="0">
              <a:buNone/>
            </a:pPr>
            <a:endParaRPr lang="en-US" altLang="en-US" dirty="0" smtClean="0"/>
          </a:p>
          <a:p>
            <a:pPr marL="0" indent="0">
              <a:buNone/>
            </a:pPr>
            <a:endParaRPr lang="en-US" altLang="en-US" dirty="0"/>
          </a:p>
          <a:p>
            <a:pPr marL="0" indent="0">
              <a:buNone/>
            </a:pPr>
            <a:r>
              <a:rPr lang="en-US" altLang="en-US" dirty="0" smtClean="0"/>
              <a:t>For </a:t>
            </a:r>
            <a:r>
              <a:rPr lang="en-US" altLang="en-US" dirty="0"/>
              <a:t>centuries garlic was valued as a medicinal herb by such cultures as the Chinese and the Egyptians.</a:t>
            </a:r>
          </a:p>
          <a:p>
            <a:endParaRPr lang="en-US" dirty="0"/>
          </a:p>
        </p:txBody>
      </p:sp>
      <p:pic>
        <p:nvPicPr>
          <p:cNvPr id="6" name="Picture 4" descr="D:\PHOTOS\600K\OS49042.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2390775"/>
            <a:ext cx="4038600" cy="2944812"/>
          </a:xfrm>
        </p:spPr>
      </p:pic>
    </p:spTree>
    <p:extLst>
      <p:ext uri="{BB962C8B-B14F-4D97-AF65-F5344CB8AC3E}">
        <p14:creationId xmlns:p14="http://schemas.microsoft.com/office/powerpoint/2010/main" val="2526489747"/>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lstStyle/>
          <a:p>
            <a:pPr marL="0" indent="0">
              <a:buNone/>
            </a:pPr>
            <a:endParaRPr lang="en-US" altLang="en-US" dirty="0" smtClean="0"/>
          </a:p>
          <a:p>
            <a:pPr marL="0" indent="0">
              <a:buNone/>
            </a:pPr>
            <a:r>
              <a:rPr lang="en-US" altLang="en-US" dirty="0" smtClean="0"/>
              <a:t>Saturated </a:t>
            </a:r>
            <a:r>
              <a:rPr lang="en-US" altLang="en-US" dirty="0"/>
              <a:t>fat boosts your blood cholesterol level more than anything else in your diet. Eating less saturated fat is the best way to lower your blood cholesterol level.</a:t>
            </a:r>
          </a:p>
          <a:p>
            <a:endParaRPr lang="en-US" dirty="0"/>
          </a:p>
        </p:txBody>
      </p:sp>
      <p:pic>
        <p:nvPicPr>
          <p:cNvPr id="6" name="Picture 4" descr="D:\PHOTOS\600K\OS49060.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848359"/>
            <a:ext cx="4038600" cy="4029645"/>
          </a:xfrm>
        </p:spPr>
      </p:pic>
    </p:spTree>
    <p:extLst>
      <p:ext uri="{BB962C8B-B14F-4D97-AF65-F5344CB8AC3E}">
        <p14:creationId xmlns:p14="http://schemas.microsoft.com/office/powerpoint/2010/main" val="2526489747"/>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lstStyle/>
          <a:p>
            <a:pPr marL="0" indent="0">
              <a:buNone/>
            </a:pPr>
            <a:endParaRPr lang="en-US" dirty="0" smtClean="0"/>
          </a:p>
          <a:p>
            <a:pPr marL="0" indent="0">
              <a:buNone/>
            </a:pPr>
            <a:r>
              <a:rPr lang="en-US" dirty="0" smtClean="0"/>
              <a:t>Although </a:t>
            </a:r>
            <a:r>
              <a:rPr lang="en-US" dirty="0"/>
              <a:t>a type of wine-pickled sauerkraut was reportedly made in China over 2,000 years ago, the Germans are credited with being the first to ferment cabbage using salt near the end of the 16</a:t>
            </a:r>
            <a:r>
              <a:rPr lang="en-US" baseline="30000" dirty="0"/>
              <a:t>th</a:t>
            </a:r>
            <a:r>
              <a:rPr lang="en-US" dirty="0"/>
              <a:t> century.</a:t>
            </a:r>
          </a:p>
          <a:p>
            <a:endParaRPr lang="en-US" dirty="0"/>
          </a:p>
        </p:txBody>
      </p:sp>
      <p:pic>
        <p:nvPicPr>
          <p:cNvPr id="6" name="Picture 4" descr="D:\PHOTOS\LO_RES\19138.TIF"/>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2513791"/>
            <a:ext cx="4038600" cy="2698780"/>
          </a:xfrm>
        </p:spPr>
      </p:pic>
    </p:spTree>
    <p:extLst>
      <p:ext uri="{BB962C8B-B14F-4D97-AF65-F5344CB8AC3E}">
        <p14:creationId xmlns:p14="http://schemas.microsoft.com/office/powerpoint/2010/main" val="2687267290"/>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lstStyle/>
          <a:p>
            <a:pPr marL="0" indent="0">
              <a:buNone/>
            </a:pPr>
            <a:endParaRPr lang="en-US" altLang="en-US" dirty="0" smtClean="0"/>
          </a:p>
          <a:p>
            <a:pPr marL="0" indent="0">
              <a:buNone/>
            </a:pPr>
            <a:endParaRPr lang="en-US" altLang="en-US" dirty="0"/>
          </a:p>
          <a:p>
            <a:pPr marL="0" indent="0">
              <a:buNone/>
            </a:pPr>
            <a:r>
              <a:rPr lang="en-US" altLang="en-US" dirty="0" smtClean="0"/>
              <a:t>Along </a:t>
            </a:r>
            <a:r>
              <a:rPr lang="en-US" altLang="en-US" dirty="0"/>
              <a:t>with drying and dehydrating, pickling is one of the oldest forms of food preservation.</a:t>
            </a:r>
          </a:p>
          <a:p>
            <a:endParaRPr lang="en-US" dirty="0"/>
          </a:p>
        </p:txBody>
      </p:sp>
      <p:pic>
        <p:nvPicPr>
          <p:cNvPr id="6" name="Picture 4" descr="D:\PHOTOS\600K\OS49019.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529131"/>
            <a:ext cx="4038600" cy="2668100"/>
          </a:xfrm>
        </p:spPr>
      </p:pic>
    </p:spTree>
    <p:extLst>
      <p:ext uri="{BB962C8B-B14F-4D97-AF65-F5344CB8AC3E}">
        <p14:creationId xmlns:p14="http://schemas.microsoft.com/office/powerpoint/2010/main" val="2687267290"/>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lstStyle/>
          <a:p>
            <a:pPr marL="0" indent="0">
              <a:buNone/>
            </a:pPr>
            <a:endParaRPr lang="en-US" altLang="en-US" dirty="0" smtClean="0"/>
          </a:p>
          <a:p>
            <a:pPr marL="0" indent="0">
              <a:buNone/>
            </a:pPr>
            <a:r>
              <a:rPr lang="en-US" altLang="en-US" dirty="0" smtClean="0"/>
              <a:t>Brighter </a:t>
            </a:r>
            <a:r>
              <a:rPr lang="en-US" altLang="en-US" dirty="0"/>
              <a:t>colored peppers tend to be </a:t>
            </a:r>
            <a:r>
              <a:rPr lang="en-US" altLang="en-US" i="1" dirty="0"/>
              <a:t>sweeter</a:t>
            </a:r>
            <a:r>
              <a:rPr lang="en-US" altLang="en-US" dirty="0"/>
              <a:t> than green peppers because the sugar content increases as the pepper matures.</a:t>
            </a:r>
          </a:p>
          <a:p>
            <a:endParaRPr lang="en-US" dirty="0"/>
          </a:p>
        </p:txBody>
      </p:sp>
      <p:pic>
        <p:nvPicPr>
          <p:cNvPr id="6" name="Picture 4" descr="D:\PHOTOS\600K\OS49037.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1843881"/>
            <a:ext cx="4038600" cy="4038600"/>
          </a:xfrm>
        </p:spPr>
      </p:pic>
    </p:spTree>
    <p:extLst>
      <p:ext uri="{BB962C8B-B14F-4D97-AF65-F5344CB8AC3E}">
        <p14:creationId xmlns:p14="http://schemas.microsoft.com/office/powerpoint/2010/main" val="2687267290"/>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normAutofit lnSpcReduction="10000"/>
          </a:bodyPr>
          <a:lstStyle/>
          <a:p>
            <a:pPr marL="0" indent="0">
              <a:buNone/>
            </a:pPr>
            <a:r>
              <a:rPr lang="en-US" dirty="0"/>
              <a:t>The eggshell and membranes under it provide a barrier that limits the ability of organisms to enter the egg. The shell surface has from 7,000-17,000 tiny pores that permit moisture and carbon dioxide to move </a:t>
            </a:r>
            <a:r>
              <a:rPr lang="en-US" i="1" dirty="0"/>
              <a:t>out</a:t>
            </a:r>
            <a:r>
              <a:rPr lang="en-US" dirty="0"/>
              <a:t> and air to move </a:t>
            </a:r>
            <a:r>
              <a:rPr lang="en-US" i="1" dirty="0"/>
              <a:t>in</a:t>
            </a:r>
            <a:r>
              <a:rPr lang="en-US" dirty="0"/>
              <a:t>.</a:t>
            </a:r>
          </a:p>
          <a:p>
            <a:endParaRPr lang="en-US" dirty="0"/>
          </a:p>
        </p:txBody>
      </p:sp>
      <p:pic>
        <p:nvPicPr>
          <p:cNvPr id="7" name="Picture 5" descr="D:\PHOTOS\600K\OS49100.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843881"/>
            <a:ext cx="4038600" cy="4038600"/>
          </a:xfrm>
        </p:spPr>
      </p:pic>
    </p:spTree>
    <p:extLst>
      <p:ext uri="{BB962C8B-B14F-4D97-AF65-F5344CB8AC3E}">
        <p14:creationId xmlns:p14="http://schemas.microsoft.com/office/powerpoint/2010/main" val="2089719399"/>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normAutofit fontScale="92500" lnSpcReduction="20000"/>
          </a:bodyPr>
          <a:lstStyle/>
          <a:p>
            <a:pPr marL="0" indent="0">
              <a:buNone/>
            </a:pPr>
            <a:r>
              <a:rPr lang="en-US" dirty="0"/>
              <a:t>In the early 1930s, the economic constraints of the Depression influenced dietary guidance. In 1933, Hazel </a:t>
            </a:r>
            <a:r>
              <a:rPr lang="en-US" dirty="0" err="1"/>
              <a:t>Stiebeling</a:t>
            </a:r>
            <a:r>
              <a:rPr lang="en-US" dirty="0"/>
              <a:t>, a USDA food economist, developed food plans at four cost levels to help people shop for food. The plans were outlined in terms of 12 major food groups to buy and use in a week to meet nutritional needs.</a:t>
            </a:r>
          </a:p>
          <a:p>
            <a:endParaRPr lang="en-US" dirty="0"/>
          </a:p>
        </p:txBody>
      </p:sp>
      <p:pic>
        <p:nvPicPr>
          <p:cNvPr id="6" name="Content Placeholder 5" descr="C:\Documents and Settings\cmail\Application Data\Microsoft\Media Catalog\3b41800r.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987943" y="1600200"/>
            <a:ext cx="3359113" cy="4525963"/>
          </a:xfrm>
        </p:spPr>
      </p:pic>
    </p:spTree>
    <p:extLst>
      <p:ext uri="{BB962C8B-B14F-4D97-AF65-F5344CB8AC3E}">
        <p14:creationId xmlns:p14="http://schemas.microsoft.com/office/powerpoint/2010/main" val="3306929564"/>
      </p:ext>
    </p:extLst>
  </p:cSld>
  <p:clrMapOvr>
    <a:masterClrMapping/>
  </p:clrMapOvr>
  <mc:AlternateContent xmlns:mc="http://schemas.openxmlformats.org/markup-compatibility/2006" xmlns:p14="http://schemas.microsoft.com/office/powerpoint/2010/main">
    <mc:Choice Requires="p14">
      <p:transition spd="slow" p14:dur="4000" advClick="0" advTm="15000">
        <p14:vortex dir="r"/>
      </p:transition>
    </mc:Choice>
    <mc:Fallback xmlns="">
      <p:transition spd="slow" advClick="0" advTm="1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lstStyle/>
          <a:p>
            <a:pPr marL="0" indent="0">
              <a:buNone/>
            </a:pPr>
            <a:endParaRPr lang="en-US" dirty="0" smtClean="0"/>
          </a:p>
          <a:p>
            <a:pPr marL="0" indent="0">
              <a:buNone/>
            </a:pPr>
            <a:r>
              <a:rPr lang="en-US" dirty="0" smtClean="0"/>
              <a:t>The </a:t>
            </a:r>
            <a:r>
              <a:rPr lang="en-US" dirty="0"/>
              <a:t>American cranberry is one of only three North American native fruits commercially grown in the U.S. They were used by Native Americans as a food, fabric dye, and medicine.</a:t>
            </a:r>
          </a:p>
          <a:p>
            <a:endParaRPr lang="en-US" dirty="0"/>
          </a:p>
        </p:txBody>
      </p:sp>
      <p:pic>
        <p:nvPicPr>
          <p:cNvPr id="6" name="Picture 4" descr="D:\Images\Low_Res\BAG0054B.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2516981"/>
            <a:ext cx="4038600" cy="2692400"/>
          </a:xfrm>
        </p:spPr>
      </p:pic>
    </p:spTree>
    <p:extLst>
      <p:ext uri="{BB962C8B-B14F-4D97-AF65-F5344CB8AC3E}">
        <p14:creationId xmlns:p14="http://schemas.microsoft.com/office/powerpoint/2010/main" val="2687267290"/>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normAutofit lnSpcReduction="10000"/>
          </a:bodyPr>
          <a:lstStyle/>
          <a:p>
            <a:pPr marL="0" indent="0">
              <a:buNone/>
            </a:pPr>
            <a:r>
              <a:rPr lang="en-US" dirty="0"/>
              <a:t>Prehistoric human beings obtained their salt primarily from the meat of the animals they hunted. With the beginning of an agricultural society, humankind found the need to supplement vegetable and cereal diets with extra quantities of salt.</a:t>
            </a:r>
          </a:p>
          <a:p>
            <a:endParaRPr lang="en-US" dirty="0"/>
          </a:p>
        </p:txBody>
      </p:sp>
      <p:pic>
        <p:nvPicPr>
          <p:cNvPr id="6" name="Picture 4" descr="D:\PHOTOS\600K\OS49113.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843881"/>
            <a:ext cx="4038600" cy="4038600"/>
          </a:xfrm>
        </p:spPr>
      </p:pic>
    </p:spTree>
    <p:extLst>
      <p:ext uri="{BB962C8B-B14F-4D97-AF65-F5344CB8AC3E}">
        <p14:creationId xmlns:p14="http://schemas.microsoft.com/office/powerpoint/2010/main" val="3306929564"/>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lstStyle/>
          <a:p>
            <a:pPr marL="0" indent="0">
              <a:buNone/>
            </a:pPr>
            <a:endParaRPr lang="en-US" altLang="en-US" dirty="0" smtClean="0"/>
          </a:p>
          <a:p>
            <a:pPr marL="0" indent="0">
              <a:buNone/>
            </a:pPr>
            <a:r>
              <a:rPr lang="en-US" altLang="en-US" dirty="0" smtClean="0"/>
              <a:t>Ice </a:t>
            </a:r>
            <a:r>
              <a:rPr lang="en-US" altLang="en-US" dirty="0"/>
              <a:t>cream was primarily a soda fountain product until the 1930s when home refrigeration and installations of refrigerated cabinets in grocery stores became common.</a:t>
            </a:r>
          </a:p>
          <a:p>
            <a:endParaRPr lang="en-US" dirty="0"/>
          </a:p>
        </p:txBody>
      </p:sp>
      <p:pic>
        <p:nvPicPr>
          <p:cNvPr id="6" name="Picture 4" descr="D:\PHOTOS\600K\8285.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2122836"/>
            <a:ext cx="4038600" cy="3480690"/>
          </a:xfrm>
        </p:spPr>
      </p:pic>
    </p:spTree>
    <p:extLst>
      <p:ext uri="{BB962C8B-B14F-4D97-AF65-F5344CB8AC3E}">
        <p14:creationId xmlns:p14="http://schemas.microsoft.com/office/powerpoint/2010/main" val="809540187"/>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normAutofit fontScale="92500" lnSpcReduction="20000"/>
          </a:bodyPr>
          <a:lstStyle/>
          <a:p>
            <a:pPr marL="0" indent="0">
              <a:buNone/>
            </a:pPr>
            <a:r>
              <a:rPr lang="en-US" dirty="0">
                <a:cs typeface="Times New Roman" charset="0"/>
              </a:rPr>
              <a:t>During the 40 years preceding 1950, poultry consumption varied between 15 and 25 pounds per person—about one-third that of either beef or pork. The highest consumption occurred during World War II because, due to its secondary status in the American diet, poultry was not covered by </a:t>
            </a:r>
            <a:r>
              <a:rPr lang="en-US" i="1" dirty="0">
                <a:cs typeface="Times New Roman" charset="0"/>
              </a:rPr>
              <a:t>rationing</a:t>
            </a:r>
            <a:r>
              <a:rPr lang="en-US" dirty="0">
                <a:cs typeface="Times New Roman" charset="0"/>
              </a:rPr>
              <a:t>.</a:t>
            </a:r>
            <a:endParaRPr lang="en-US" dirty="0"/>
          </a:p>
          <a:p>
            <a:endParaRPr lang="en-US" dirty="0"/>
          </a:p>
        </p:txBody>
      </p:sp>
      <p:graphicFrame>
        <p:nvGraphicFramePr>
          <p:cNvPr id="6" name="Content Placeholder 5"/>
          <p:cNvGraphicFramePr>
            <a:graphicFrameLocks noGrp="1" noChangeAspect="1"/>
          </p:cNvGraphicFramePr>
          <p:nvPr>
            <p:ph sz="half" idx="2"/>
          </p:nvPr>
        </p:nvGraphicFramePr>
        <p:xfrm>
          <a:off x="4648200" y="2530180"/>
          <a:ext cx="4038600" cy="2666003"/>
        </p:xfrm>
        <a:graphic>
          <a:graphicData uri="http://schemas.openxmlformats.org/presentationml/2006/ole">
            <mc:AlternateContent xmlns:mc="http://schemas.openxmlformats.org/markup-compatibility/2006">
              <mc:Choice xmlns:v="urn:schemas-microsoft-com:vml" Requires="v">
                <p:oleObj spid="_x0000_s2060" name="Acrobat Document" r:id="rId5" imgW="5829605" imgH="3848405" progId="AcroExch.Document.DC">
                  <p:embed/>
                </p:oleObj>
              </mc:Choice>
              <mc:Fallback>
                <p:oleObj name="Acrobat Document" r:id="rId5" imgW="5829605" imgH="3848405" progId="AcroExch.Document.DC">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530180"/>
                        <a:ext cx="4038600" cy="266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9540187"/>
      </p:ext>
    </p:extLst>
  </p:cSld>
  <p:clrMapOvr>
    <a:masterClrMapping/>
  </p:clrMapOvr>
  <mc:AlternateContent xmlns:mc="http://schemas.openxmlformats.org/markup-compatibility/2006" xmlns:p14="http://schemas.microsoft.com/office/powerpoint/2010/main">
    <mc:Choice Requires="p14">
      <p:transition spd="slow" p14:dur="4000" advClick="0" advTm="15000">
        <p14:vortex dir="r"/>
      </p:transition>
    </mc:Choice>
    <mc:Fallback xmlns="">
      <p:transition spd="slow" advClick="0" advTm="15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lstStyle/>
          <a:p>
            <a:pPr marL="0" indent="0">
              <a:buNone/>
            </a:pPr>
            <a:r>
              <a:rPr lang="en-US" altLang="en-US" dirty="0"/>
              <a:t>In one day, a cow </a:t>
            </a:r>
            <a:r>
              <a:rPr lang="en-US" altLang="en-US" i="1" dirty="0"/>
              <a:t>consumes</a:t>
            </a:r>
            <a:r>
              <a:rPr lang="en-US" altLang="en-US" dirty="0"/>
              <a:t> 35 gallons of water, 20 pounds of grain, and 35 pounds of hay and silage.</a:t>
            </a:r>
          </a:p>
          <a:p>
            <a:pPr marL="0" indent="0">
              <a:buNone/>
            </a:pPr>
            <a:r>
              <a:rPr lang="en-US" altLang="en-US" dirty="0"/>
              <a:t>In one day, a cow </a:t>
            </a:r>
            <a:r>
              <a:rPr lang="en-US" altLang="en-US" i="1" dirty="0"/>
              <a:t>produces</a:t>
            </a:r>
            <a:r>
              <a:rPr lang="en-US" altLang="en-US" dirty="0"/>
              <a:t> 5.4 gallons of milk or 2.0 pounds of butter or 4.6 pounds of cheese.</a:t>
            </a:r>
          </a:p>
          <a:p>
            <a:endParaRPr lang="en-US" dirty="0"/>
          </a:p>
        </p:txBody>
      </p:sp>
      <p:pic>
        <p:nvPicPr>
          <p:cNvPr id="6" name="Picture 1029" descr="D:\PHOTOS\LO_RES\19226.TIF"/>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2513791"/>
            <a:ext cx="4038600" cy="2698780"/>
          </a:xfrm>
        </p:spPr>
      </p:pic>
    </p:spTree>
    <p:extLst>
      <p:ext uri="{BB962C8B-B14F-4D97-AF65-F5344CB8AC3E}">
        <p14:creationId xmlns:p14="http://schemas.microsoft.com/office/powerpoint/2010/main" val="4122580445"/>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normAutofit fontScale="92500"/>
          </a:bodyPr>
          <a:lstStyle/>
          <a:p>
            <a:pPr marL="0" indent="0">
              <a:buNone/>
            </a:pPr>
            <a:r>
              <a:rPr lang="en-US" altLang="en-US" dirty="0">
                <a:cs typeface="Times New Roman" charset="0"/>
              </a:rPr>
              <a:t>The first application of modern scientific methods to plant reproduction is credited to </a:t>
            </a:r>
            <a:r>
              <a:rPr lang="en-US" altLang="en-US" dirty="0" err="1">
                <a:cs typeface="Times New Roman" charset="0"/>
              </a:rPr>
              <a:t>Gregor</a:t>
            </a:r>
            <a:r>
              <a:rPr lang="en-US" altLang="en-US" dirty="0">
                <a:cs typeface="Times New Roman" charset="0"/>
              </a:rPr>
              <a:t> Mendel in the mid-19</a:t>
            </a:r>
            <a:r>
              <a:rPr lang="en-US" altLang="en-US" baseline="30000" dirty="0">
                <a:cs typeface="Times New Roman" charset="0"/>
              </a:rPr>
              <a:t>th</a:t>
            </a:r>
            <a:r>
              <a:rPr lang="en-US" altLang="en-US" dirty="0">
                <a:cs typeface="Times New Roman" charset="0"/>
              </a:rPr>
              <a:t> century. Mendel’s research focused on the identification of particular traits in garden peas, and the ways in which such traits were inherited by successive generations.</a:t>
            </a:r>
          </a:p>
          <a:p>
            <a:endParaRPr lang="en-US" dirty="0"/>
          </a:p>
        </p:txBody>
      </p:sp>
      <p:pic>
        <p:nvPicPr>
          <p:cNvPr id="6" name="Content Placeholder 5" descr="D:\PHOTOS\LO_RES\19108.TI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55271" y="1600200"/>
            <a:ext cx="3024458" cy="4525963"/>
          </a:xfrm>
        </p:spPr>
      </p:pic>
    </p:spTree>
    <p:extLst>
      <p:ext uri="{BB962C8B-B14F-4D97-AF65-F5344CB8AC3E}">
        <p14:creationId xmlns:p14="http://schemas.microsoft.com/office/powerpoint/2010/main" val="1584906455"/>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lstStyle/>
          <a:p>
            <a:pPr marL="0" indent="0">
              <a:buNone/>
            </a:pPr>
            <a:endParaRPr lang="en-US" altLang="en-US" dirty="0" smtClean="0"/>
          </a:p>
          <a:p>
            <a:pPr marL="0" indent="0">
              <a:buNone/>
            </a:pPr>
            <a:r>
              <a:rPr lang="en-US" altLang="en-US" dirty="0" smtClean="0"/>
              <a:t>Though </a:t>
            </a:r>
            <a:r>
              <a:rPr lang="en-US" altLang="en-US" dirty="0"/>
              <a:t>botanically a fruit, in 1893 the U.S. Supreme Court ruled the tomato was a </a:t>
            </a:r>
            <a:r>
              <a:rPr lang="en-US" altLang="en-US" i="1" dirty="0"/>
              <a:t>vegetable</a:t>
            </a:r>
            <a:r>
              <a:rPr lang="en-US" altLang="en-US" dirty="0"/>
              <a:t>. The import tax on vegetables (not on fruits) protected U.S. tomato growers from foreign markets.</a:t>
            </a:r>
          </a:p>
          <a:p>
            <a:endParaRPr lang="en-US" dirty="0"/>
          </a:p>
        </p:txBody>
      </p:sp>
      <p:pic>
        <p:nvPicPr>
          <p:cNvPr id="6" name="Content Placeholder 5" descr="D:\PHOTOS\LO_RES\19136.TIF"/>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2513791"/>
            <a:ext cx="4038600" cy="2698780"/>
          </a:xfrm>
        </p:spPr>
      </p:pic>
    </p:spTree>
    <p:extLst>
      <p:ext uri="{BB962C8B-B14F-4D97-AF65-F5344CB8AC3E}">
        <p14:creationId xmlns:p14="http://schemas.microsoft.com/office/powerpoint/2010/main" val="809540187"/>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lstStyle/>
          <a:p>
            <a:pPr marL="0" indent="0">
              <a:buNone/>
            </a:pPr>
            <a:r>
              <a:rPr lang="en-US" altLang="en-US" dirty="0"/>
              <a:t>Native to Mexico and South America, poinsettias were named after the U.S. ambassador to Mexico—Joel Poinsett—who introduced the plant in the U.S. in 1825.</a:t>
            </a:r>
          </a:p>
          <a:p>
            <a:endParaRPr lang="en-US" dirty="0"/>
          </a:p>
        </p:txBody>
      </p:sp>
      <p:pic>
        <p:nvPicPr>
          <p:cNvPr id="6" name="Picture 4" descr="D:\PHOTOS\LO_RES\19110.TI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55271" y="1600200"/>
            <a:ext cx="3024458" cy="4525963"/>
          </a:xfrm>
        </p:spPr>
      </p:pic>
    </p:spTree>
    <p:extLst>
      <p:ext uri="{BB962C8B-B14F-4D97-AF65-F5344CB8AC3E}">
        <p14:creationId xmlns:p14="http://schemas.microsoft.com/office/powerpoint/2010/main" val="3922230098"/>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lstStyle/>
          <a:p>
            <a:pPr marL="0" indent="0">
              <a:buNone/>
            </a:pPr>
            <a:r>
              <a:rPr lang="en-US" altLang="en-US" dirty="0"/>
              <a:t>“Uncle Sam” is modeled after Sam Wilson, a meatpacker from Troy, New York. During the War of 1812, the meat he shipped to the government was stamped “U.S. Beef.” Soldiers began to call it Uncle Sam’s beef.</a:t>
            </a:r>
          </a:p>
          <a:p>
            <a:endParaRPr lang="en-US" dirty="0"/>
          </a:p>
        </p:txBody>
      </p:sp>
      <p:pic>
        <p:nvPicPr>
          <p:cNvPr id="6" name="Picture 4" descr="D:\PHOTOS\600K\25001.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984155" y="1600200"/>
            <a:ext cx="2984689" cy="4525963"/>
          </a:xfrm>
        </p:spPr>
      </p:pic>
    </p:spTree>
    <p:extLst>
      <p:ext uri="{BB962C8B-B14F-4D97-AF65-F5344CB8AC3E}">
        <p14:creationId xmlns:p14="http://schemas.microsoft.com/office/powerpoint/2010/main" val="1584906455"/>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lstStyle/>
          <a:p>
            <a:pPr marL="0" indent="0">
              <a:buNone/>
            </a:pPr>
            <a:endParaRPr lang="en-US" dirty="0" smtClean="0"/>
          </a:p>
          <a:p>
            <a:pPr marL="0" indent="0">
              <a:buNone/>
            </a:pPr>
            <a:r>
              <a:rPr lang="en-US" dirty="0" smtClean="0"/>
              <a:t>Saffron </a:t>
            </a:r>
            <a:r>
              <a:rPr lang="en-US" dirty="0"/>
              <a:t>is the world’s most expensive spice. It comes from the stigmas of a crocus and no other part of the plant is used. An </a:t>
            </a:r>
            <a:r>
              <a:rPr lang="en-US" i="1" dirty="0"/>
              <a:t>acre</a:t>
            </a:r>
            <a:r>
              <a:rPr lang="en-US" dirty="0"/>
              <a:t> planted with saffron will yield only 8-12 </a:t>
            </a:r>
            <a:r>
              <a:rPr lang="en-US" i="1" dirty="0"/>
              <a:t>pounds</a:t>
            </a:r>
            <a:r>
              <a:rPr lang="en-US" dirty="0"/>
              <a:t> of dried spice per year.</a:t>
            </a:r>
          </a:p>
          <a:p>
            <a:endParaRPr lang="en-US" dirty="0"/>
          </a:p>
        </p:txBody>
      </p:sp>
      <p:pic>
        <p:nvPicPr>
          <p:cNvPr id="6" name="Content Placeholder 5" descr="D:\PHOTOS\600K\OS49107.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2280272"/>
            <a:ext cx="4038600" cy="3165818"/>
          </a:xfrm>
        </p:spPr>
      </p:pic>
    </p:spTree>
    <p:extLst>
      <p:ext uri="{BB962C8B-B14F-4D97-AF65-F5344CB8AC3E}">
        <p14:creationId xmlns:p14="http://schemas.microsoft.com/office/powerpoint/2010/main" val="3715747639"/>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lstStyle/>
          <a:p>
            <a:pPr marL="0" indent="0">
              <a:buNone/>
            </a:pPr>
            <a:endParaRPr lang="en-US" altLang="en-US" dirty="0" smtClean="0"/>
          </a:p>
          <a:p>
            <a:pPr marL="0" indent="0">
              <a:buNone/>
            </a:pPr>
            <a:r>
              <a:rPr lang="en-US" altLang="en-US" dirty="0" smtClean="0"/>
              <a:t>Spanish </a:t>
            </a:r>
            <a:r>
              <a:rPr lang="en-US" altLang="en-US" dirty="0"/>
              <a:t>explorers introduced the tomato to Europe in the 1600s. Northern Europeans suspected the “wolf peach” was poisonous and only grew it for decoration.</a:t>
            </a:r>
          </a:p>
          <a:p>
            <a:endParaRPr lang="en-US" dirty="0"/>
          </a:p>
        </p:txBody>
      </p:sp>
      <p:pic>
        <p:nvPicPr>
          <p:cNvPr id="6" name="Picture 4" descr="D:\PHOTOS\600K\OS49031.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839394"/>
            <a:ext cx="4038600" cy="4047574"/>
          </a:xfrm>
        </p:spPr>
      </p:pic>
    </p:spTree>
    <p:extLst>
      <p:ext uri="{BB962C8B-B14F-4D97-AF65-F5344CB8AC3E}">
        <p14:creationId xmlns:p14="http://schemas.microsoft.com/office/powerpoint/2010/main" val="3922230098"/>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normAutofit fontScale="92500" lnSpcReduction="10000"/>
          </a:bodyPr>
          <a:lstStyle/>
          <a:p>
            <a:pPr marL="0" indent="0">
              <a:buNone/>
            </a:pPr>
            <a:r>
              <a:rPr lang="en-US" dirty="0"/>
              <a:t>A </a:t>
            </a:r>
            <a:r>
              <a:rPr lang="en-US" i="1" dirty="0"/>
              <a:t>fungus</a:t>
            </a:r>
            <a:r>
              <a:rPr lang="en-US" dirty="0"/>
              <a:t> is actually a primitive </a:t>
            </a:r>
            <a:r>
              <a:rPr lang="en-US" i="1" dirty="0"/>
              <a:t>vegetable</a:t>
            </a:r>
            <a:r>
              <a:rPr lang="en-US" dirty="0"/>
              <a:t>. Fungi can be found in air, in soil, on plants, and in water. Thousands, perhaps millions, of different types of fungi exist on Earth. The most familiar ones are mushrooms, yeast, mold, and mildew. Some live in the human body, usually without causing illness.</a:t>
            </a:r>
          </a:p>
          <a:p>
            <a:endParaRPr lang="en-US" dirty="0"/>
          </a:p>
        </p:txBody>
      </p:sp>
      <p:pic>
        <p:nvPicPr>
          <p:cNvPr id="6" name="Content Placeholder 5" descr="D:\PHOTOS\600K\OS49045.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843881"/>
            <a:ext cx="4038600" cy="4038600"/>
          </a:xfrm>
        </p:spPr>
      </p:pic>
    </p:spTree>
    <p:extLst>
      <p:ext uri="{BB962C8B-B14F-4D97-AF65-F5344CB8AC3E}">
        <p14:creationId xmlns:p14="http://schemas.microsoft.com/office/powerpoint/2010/main" val="1879851534"/>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normAutofit/>
          </a:bodyPr>
          <a:lstStyle/>
          <a:p>
            <a:pPr marL="0" indent="0">
              <a:buNone/>
            </a:pPr>
            <a:r>
              <a:rPr lang="en-US" dirty="0"/>
              <a:t>Originally, carrots did not have the familiar orange hue of today. Centuries ago, carrots were various shades of white, purple, and yellow, with today’s orange carrot an apparent aberration reportedly developed in the 16</a:t>
            </a:r>
            <a:r>
              <a:rPr lang="en-US" baseline="30000" dirty="0"/>
              <a:t>th</a:t>
            </a:r>
            <a:r>
              <a:rPr lang="en-US" dirty="0"/>
              <a:t> century by the Dutch.</a:t>
            </a:r>
          </a:p>
          <a:p>
            <a:endParaRPr lang="en-US" dirty="0"/>
          </a:p>
        </p:txBody>
      </p:sp>
      <p:pic>
        <p:nvPicPr>
          <p:cNvPr id="6" name="Content Placeholder 5" descr="D:\PHOTOS\LO_RES\19133.TIF"/>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964271" y="1600200"/>
            <a:ext cx="3024458" cy="4525963"/>
          </a:xfrm>
        </p:spPr>
      </p:pic>
    </p:spTree>
    <p:extLst>
      <p:ext uri="{BB962C8B-B14F-4D97-AF65-F5344CB8AC3E}">
        <p14:creationId xmlns:p14="http://schemas.microsoft.com/office/powerpoint/2010/main" val="1879851534"/>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lstStyle/>
          <a:p>
            <a:pPr marL="0" indent="0">
              <a:buNone/>
            </a:pPr>
            <a:endParaRPr lang="en-US" altLang="en-US" dirty="0" smtClean="0"/>
          </a:p>
          <a:p>
            <a:pPr marL="0" indent="0">
              <a:buNone/>
            </a:pPr>
            <a:endParaRPr lang="en-US" altLang="en-US" dirty="0"/>
          </a:p>
          <a:p>
            <a:pPr marL="0" indent="0">
              <a:buNone/>
            </a:pPr>
            <a:r>
              <a:rPr lang="en-US" altLang="en-US" dirty="0" smtClean="0"/>
              <a:t>In </a:t>
            </a:r>
            <a:r>
              <a:rPr lang="en-US" altLang="en-US" dirty="0"/>
              <a:t>the United States, wool is mainly a byproduct from breeds of sheep raised for meat and ranges in quality from fine to coarse.</a:t>
            </a:r>
          </a:p>
          <a:p>
            <a:endParaRPr lang="en-US" dirty="0"/>
          </a:p>
        </p:txBody>
      </p:sp>
      <p:pic>
        <p:nvPicPr>
          <p:cNvPr id="6" name="Picture 2052" descr="D:\PHOTOS\LO_RES\19269.TI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513791"/>
            <a:ext cx="4038600" cy="2698780"/>
          </a:xfrm>
        </p:spPr>
      </p:pic>
    </p:spTree>
    <p:extLst>
      <p:ext uri="{BB962C8B-B14F-4D97-AF65-F5344CB8AC3E}">
        <p14:creationId xmlns:p14="http://schemas.microsoft.com/office/powerpoint/2010/main" val="3984501031"/>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lstStyle/>
          <a:p>
            <a:pPr marL="0" indent="0">
              <a:buNone/>
            </a:pPr>
            <a:endParaRPr lang="en-US" altLang="en-US" dirty="0" smtClean="0"/>
          </a:p>
          <a:p>
            <a:pPr marL="0" indent="0">
              <a:buNone/>
            </a:pPr>
            <a:endParaRPr lang="en-US" altLang="en-US" dirty="0"/>
          </a:p>
          <a:p>
            <a:pPr marL="0" indent="0">
              <a:buNone/>
            </a:pPr>
            <a:r>
              <a:rPr lang="en-US" altLang="en-US" dirty="0" smtClean="0"/>
              <a:t>Technically</a:t>
            </a:r>
            <a:r>
              <a:rPr lang="en-US" altLang="en-US" dirty="0"/>
              <a:t>, a grape becomes a raisin when, during the drying process, its sugar content drops below 16 percent.</a:t>
            </a:r>
          </a:p>
          <a:p>
            <a:endParaRPr lang="en-US" dirty="0"/>
          </a:p>
        </p:txBody>
      </p:sp>
      <p:pic>
        <p:nvPicPr>
          <p:cNvPr id="6" name="Picture 1029" descr="D:\PHOTOS\LO_RES\19064.TIF"/>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964271" y="1600200"/>
            <a:ext cx="3024458" cy="4525963"/>
          </a:xfrm>
        </p:spPr>
      </p:pic>
    </p:spTree>
    <p:extLst>
      <p:ext uri="{BB962C8B-B14F-4D97-AF65-F5344CB8AC3E}">
        <p14:creationId xmlns:p14="http://schemas.microsoft.com/office/powerpoint/2010/main" val="1879851534"/>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lstStyle/>
          <a:p>
            <a:pPr marL="0" indent="0">
              <a:buNone/>
            </a:pPr>
            <a:endParaRPr lang="en-US" altLang="en-US" dirty="0" smtClean="0"/>
          </a:p>
          <a:p>
            <a:pPr marL="0" indent="0">
              <a:buNone/>
            </a:pPr>
            <a:endParaRPr lang="en-US" altLang="en-US" dirty="0"/>
          </a:p>
          <a:p>
            <a:pPr marL="0" indent="0">
              <a:buNone/>
            </a:pPr>
            <a:r>
              <a:rPr lang="en-US" altLang="en-US" dirty="0" smtClean="0"/>
              <a:t>In </a:t>
            </a:r>
            <a:r>
              <a:rPr lang="en-US" altLang="en-US" dirty="0"/>
              <a:t>1951, the first frozen pot pies appeared, followed in 1954 by the type of meal that became a symbol of the 1950s—the TV dinner.</a:t>
            </a:r>
          </a:p>
          <a:p>
            <a:endParaRPr lang="en-US" dirty="0"/>
          </a:p>
        </p:txBody>
      </p:sp>
      <p:pic>
        <p:nvPicPr>
          <p:cNvPr id="6" name="Picture 3076" descr="D:\PHOTOS\600K\8300.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280272"/>
            <a:ext cx="4038600" cy="3165818"/>
          </a:xfrm>
        </p:spPr>
      </p:pic>
    </p:spTree>
    <p:extLst>
      <p:ext uri="{BB962C8B-B14F-4D97-AF65-F5344CB8AC3E}">
        <p14:creationId xmlns:p14="http://schemas.microsoft.com/office/powerpoint/2010/main" val="3984501031"/>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normAutofit lnSpcReduction="10000"/>
          </a:bodyPr>
          <a:lstStyle/>
          <a:p>
            <a:pPr marL="0" indent="0">
              <a:buNone/>
            </a:pPr>
            <a:r>
              <a:rPr lang="en-US" altLang="en-US" dirty="0"/>
              <a:t>Shopping carts have provided clues to the changing character of grocery stores since the Great Depression. Back then, small one-person operations were the norm and customers shopped with small baskets or store operators filled their shopping lists.</a:t>
            </a:r>
          </a:p>
          <a:p>
            <a:endParaRPr lang="en-US" dirty="0"/>
          </a:p>
        </p:txBody>
      </p:sp>
      <p:graphicFrame>
        <p:nvGraphicFramePr>
          <p:cNvPr id="6" name="Content Placeholder 5"/>
          <p:cNvGraphicFramePr>
            <a:graphicFrameLocks noGrp="1" noChangeAspect="1"/>
          </p:cNvGraphicFramePr>
          <p:nvPr>
            <p:ph sz="half" idx="1"/>
          </p:nvPr>
        </p:nvGraphicFramePr>
        <p:xfrm>
          <a:off x="457200" y="2230914"/>
          <a:ext cx="4038600" cy="3264535"/>
        </p:xfrm>
        <a:graphic>
          <a:graphicData uri="http://schemas.openxmlformats.org/presentationml/2006/ole">
            <mc:AlternateContent xmlns:mc="http://schemas.openxmlformats.org/markup-compatibility/2006">
              <mc:Choice xmlns:v="urn:schemas-microsoft-com:vml" Requires="v">
                <p:oleObj spid="_x0000_s1045" name="Photo Editor Photo" r:id="rId5" imgW="5714286" imgH="4619048" progId="MSPhotoEd.3">
                  <p:embed/>
                </p:oleObj>
              </mc:Choice>
              <mc:Fallback>
                <p:oleObj name="Photo Editor Photo" r:id="rId5" imgW="5714286" imgH="4619048" progId="MSPhotoEd.3">
                  <p:embed/>
                  <p:pic>
                    <p:nvPicPr>
                      <p:cNvPr id="0" name="Object 1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230914"/>
                        <a:ext cx="4038600" cy="326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19430927"/>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1976</Words>
  <Application>Microsoft Office PowerPoint</Application>
  <PresentationFormat>On-screen Show (4:3)</PresentationFormat>
  <Paragraphs>195</Paragraphs>
  <Slides>30</Slides>
  <Notes>30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6" baseType="lpstr">
      <vt:lpstr>Arial</vt:lpstr>
      <vt:lpstr>Calibri</vt:lpstr>
      <vt:lpstr>Times New Roman</vt:lpstr>
      <vt:lpstr>Office Theme</vt:lpstr>
      <vt:lpstr>Photo Editor Photo</vt:lpstr>
      <vt:lpstr>Acrobat Document</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vector>
  </TitlesOfParts>
  <Company>ODCTE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Wood</dc:creator>
  <cp:lastModifiedBy>Tracy Boyington</cp:lastModifiedBy>
  <cp:revision>29</cp:revision>
  <dcterms:created xsi:type="dcterms:W3CDTF">2016-02-09T19:57:43Z</dcterms:created>
  <dcterms:modified xsi:type="dcterms:W3CDTF">2018-09-10T13:55:58Z</dcterms:modified>
</cp:coreProperties>
</file>