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85" r:id="rId18"/>
    <p:sldId id="286"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22" r:id="rId58"/>
    <p:sldId id="321" r:id="rId59"/>
    <p:sldId id="320" r:id="rId60"/>
    <p:sldId id="319" r:id="rId61"/>
    <p:sldId id="323" r:id="rId62"/>
    <p:sldId id="318" r:id="rId63"/>
    <p:sldId id="325" r:id="rId64"/>
    <p:sldId id="324" r:id="rId65"/>
    <p:sldId id="326" r:id="rId66"/>
    <p:sldId id="317" r:id="rId67"/>
    <p:sldId id="316" r:id="rId68"/>
    <p:sldId id="330" r:id="rId69"/>
    <p:sldId id="328" r:id="rId70"/>
    <p:sldId id="331" r:id="rId71"/>
    <p:sldId id="329" r:id="rId72"/>
    <p:sldId id="327" r:id="rId73"/>
    <p:sldId id="332" r:id="rId74"/>
    <p:sldId id="334" r:id="rId75"/>
    <p:sldId id="335" r:id="rId76"/>
    <p:sldId id="333" r:id="rId77"/>
    <p:sldId id="336" r:id="rId78"/>
    <p:sldId id="315" r:id="rId79"/>
    <p:sldId id="338" r:id="rId80"/>
    <p:sldId id="339" r:id="rId81"/>
    <p:sldId id="340" r:id="rId82"/>
    <p:sldId id="341" r:id="rId83"/>
    <p:sldId id="26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1" d="100"/>
          <a:sy n="101" d="100"/>
        </p:scale>
        <p:origin x="126" y="78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D56A30-8347-4CC5-82AC-DB19BF6E2F9A}" type="datetimeFigureOut">
              <a:rPr lang="en-US" smtClean="0"/>
              <a:t>7/26/2018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09D0D-41AB-4B7D-83C7-EBF116234E5B}" type="slidenum">
              <a:rPr lang="en-US" smtClean="0"/>
              <a:t>‹#›</a:t>
            </a:fld>
            <a:endParaRPr lang="en-US"/>
          </a:p>
        </p:txBody>
      </p:sp>
    </p:spTree>
    <p:extLst>
      <p:ext uri="{BB962C8B-B14F-4D97-AF65-F5344CB8AC3E}">
        <p14:creationId xmlns:p14="http://schemas.microsoft.com/office/powerpoint/2010/main" val="3074321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7" name="Footer Placeholder 4"/>
          <p:cNvSpPr>
            <a:spLocks noGrp="1"/>
          </p:cNvSpPr>
          <p:nvPr>
            <p:ph type="ftr" sz="quarter" idx="11"/>
          </p:nvPr>
        </p:nvSpPr>
        <p:spPr>
          <a:xfrm>
            <a:off x="2433587" y="6498078"/>
            <a:ext cx="7324825" cy="359922"/>
          </a:xfrm>
          <a:prstGeom prst="rect">
            <a:avLst/>
          </a:prstGeom>
        </p:spPr>
        <p:txBody>
          <a:bodyPr/>
          <a:lstStyle>
            <a:lvl1pPr algn="ctr">
              <a:defRPr>
                <a:solidFill>
                  <a:schemeClr val="tx1"/>
                </a:solidFill>
              </a:defRPr>
            </a:lvl1pPr>
          </a:lstStyle>
          <a:p>
            <a:r>
              <a:rPr lang="en-US" smtClean="0"/>
              <a:t>Copyright © 2019 Resource Center for CareerTech Advancement</a:t>
            </a:r>
            <a:endParaRPr lang="en-US" dirty="0"/>
          </a:p>
        </p:txBody>
      </p:sp>
    </p:spTree>
    <p:extLst>
      <p:ext uri="{BB962C8B-B14F-4D97-AF65-F5344CB8AC3E}">
        <p14:creationId xmlns:p14="http://schemas.microsoft.com/office/powerpoint/2010/main" val="1485739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Copyright © 2019 Resource Center for CareerTech Advancement</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B7AAAF-D0B2-4E8C-8364-A16E7AAA761B}" type="slidenum">
              <a:rPr lang="en-US" smtClean="0"/>
              <a:t>‹#›</a:t>
            </a:fld>
            <a:endParaRPr lang="en-US"/>
          </a:p>
        </p:txBody>
      </p:sp>
    </p:spTree>
    <p:extLst>
      <p:ext uri="{BB962C8B-B14F-4D97-AF65-F5344CB8AC3E}">
        <p14:creationId xmlns:p14="http://schemas.microsoft.com/office/powerpoint/2010/main" val="3348664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Copyright © 2019 Resource Center for CareerTech Advancement</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B7AAAF-D0B2-4E8C-8364-A16E7AAA761B}" type="slidenum">
              <a:rPr lang="en-US" smtClean="0"/>
              <a:t>‹#›</a:t>
            </a:fld>
            <a:endParaRPr lang="en-US"/>
          </a:p>
        </p:txBody>
      </p:sp>
    </p:spTree>
    <p:extLst>
      <p:ext uri="{BB962C8B-B14F-4D97-AF65-F5344CB8AC3E}">
        <p14:creationId xmlns:p14="http://schemas.microsoft.com/office/powerpoint/2010/main" val="395577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2435191" y="6498078"/>
            <a:ext cx="7324825" cy="359922"/>
          </a:xfrm>
          <a:prstGeom prst="rect">
            <a:avLst/>
          </a:prstGeom>
        </p:spPr>
        <p:txBody>
          <a:bodyPr/>
          <a:lstStyle>
            <a:lvl1pPr algn="ctr">
              <a:defRPr>
                <a:solidFill>
                  <a:schemeClr val="tx1"/>
                </a:solidFill>
              </a:defRPr>
            </a:lvl1pPr>
          </a:lstStyle>
          <a:p>
            <a:r>
              <a:rPr lang="en-US" smtClean="0"/>
              <a:t>Copyright © 2019 Resource Center for CareerTech Advancement</a:t>
            </a:r>
            <a:endParaRPr lang="en-US" dirty="0"/>
          </a:p>
        </p:txBody>
      </p:sp>
    </p:spTree>
    <p:extLst>
      <p:ext uri="{BB962C8B-B14F-4D97-AF65-F5344CB8AC3E}">
        <p14:creationId xmlns:p14="http://schemas.microsoft.com/office/powerpoint/2010/main" val="188887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Footer Placeholder 4"/>
          <p:cNvSpPr>
            <a:spLocks noGrp="1"/>
          </p:cNvSpPr>
          <p:nvPr>
            <p:ph type="ftr" sz="quarter" idx="11"/>
          </p:nvPr>
        </p:nvSpPr>
        <p:spPr>
          <a:xfrm>
            <a:off x="2435191" y="6498078"/>
            <a:ext cx="7324825" cy="359922"/>
          </a:xfrm>
          <a:prstGeom prst="rect">
            <a:avLst/>
          </a:prstGeom>
        </p:spPr>
        <p:txBody>
          <a:bodyPr/>
          <a:lstStyle>
            <a:lvl1pPr>
              <a:defRPr>
                <a:solidFill>
                  <a:schemeClr val="tx1"/>
                </a:solidFill>
              </a:defRPr>
            </a:lvl1pPr>
          </a:lstStyle>
          <a:p>
            <a:r>
              <a:rPr lang="en-US" smtClean="0"/>
              <a:t>Copyright © 2019 Resource Center for CareerTech Advancement</a:t>
            </a:r>
            <a:endParaRPr lang="en-US" dirty="0"/>
          </a:p>
        </p:txBody>
      </p:sp>
    </p:spTree>
    <p:extLst>
      <p:ext uri="{BB962C8B-B14F-4D97-AF65-F5344CB8AC3E}">
        <p14:creationId xmlns:p14="http://schemas.microsoft.com/office/powerpoint/2010/main" val="152652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smtClean="0"/>
              <a:t>Copyright © 2019 Resource Center for CareerTech Advancement</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B7AAAF-D0B2-4E8C-8364-A16E7AAA761B}" type="slidenum">
              <a:rPr lang="en-US" smtClean="0"/>
              <a:t>‹#›</a:t>
            </a:fld>
            <a:endParaRPr lang="en-US"/>
          </a:p>
        </p:txBody>
      </p:sp>
    </p:spTree>
    <p:extLst>
      <p:ext uri="{BB962C8B-B14F-4D97-AF65-F5344CB8AC3E}">
        <p14:creationId xmlns:p14="http://schemas.microsoft.com/office/powerpoint/2010/main" val="1736866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smtClean="0"/>
              <a:t>Copyright © 2019 Resource Center for CareerTech Advancement</a:t>
            </a:r>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B7AAAF-D0B2-4E8C-8364-A16E7AAA761B}" type="slidenum">
              <a:rPr lang="en-US" smtClean="0"/>
              <a:t>‹#›</a:t>
            </a:fld>
            <a:endParaRPr lang="en-US"/>
          </a:p>
        </p:txBody>
      </p:sp>
    </p:spTree>
    <p:extLst>
      <p:ext uri="{BB962C8B-B14F-4D97-AF65-F5344CB8AC3E}">
        <p14:creationId xmlns:p14="http://schemas.microsoft.com/office/powerpoint/2010/main" val="285329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smtClean="0"/>
              <a:t>Copyright © 2019 Resource Center for CareerTech Advancement</a:t>
            </a:r>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B7AAAF-D0B2-4E8C-8364-A16E7AAA761B}" type="slidenum">
              <a:rPr lang="en-US" smtClean="0"/>
              <a:t>‹#›</a:t>
            </a:fld>
            <a:endParaRPr lang="en-US"/>
          </a:p>
        </p:txBody>
      </p:sp>
    </p:spTree>
    <p:extLst>
      <p:ext uri="{BB962C8B-B14F-4D97-AF65-F5344CB8AC3E}">
        <p14:creationId xmlns:p14="http://schemas.microsoft.com/office/powerpoint/2010/main" val="1387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smtClean="0"/>
              <a:t>Copyright © 2019 Resource Center for CareerTech Advancement</a:t>
            </a: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B7AAAF-D0B2-4E8C-8364-A16E7AAA761B}" type="slidenum">
              <a:rPr lang="en-US" smtClean="0"/>
              <a:t>‹#›</a:t>
            </a:fld>
            <a:endParaRPr lang="en-US"/>
          </a:p>
        </p:txBody>
      </p:sp>
    </p:spTree>
    <p:extLst>
      <p:ext uri="{BB962C8B-B14F-4D97-AF65-F5344CB8AC3E}">
        <p14:creationId xmlns:p14="http://schemas.microsoft.com/office/powerpoint/2010/main" val="420110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smtClean="0"/>
              <a:t>Copyright © 2019 Resource Center for CareerTech Advancement</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B7AAAF-D0B2-4E8C-8364-A16E7AAA761B}" type="slidenum">
              <a:rPr lang="en-US" smtClean="0"/>
              <a:t>‹#›</a:t>
            </a:fld>
            <a:endParaRPr lang="en-US"/>
          </a:p>
        </p:txBody>
      </p:sp>
    </p:spTree>
    <p:extLst>
      <p:ext uri="{BB962C8B-B14F-4D97-AF65-F5344CB8AC3E}">
        <p14:creationId xmlns:p14="http://schemas.microsoft.com/office/powerpoint/2010/main" val="147338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smtClean="0"/>
              <a:t>Copyright © 2019 Resource Center for CareerTech Advancement</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B7AAAF-D0B2-4E8C-8364-A16E7AAA761B}" type="slidenum">
              <a:rPr lang="en-US" smtClean="0"/>
              <a:t>‹#›</a:t>
            </a:fld>
            <a:endParaRPr lang="en-US"/>
          </a:p>
        </p:txBody>
      </p:sp>
    </p:spTree>
    <p:extLst>
      <p:ext uri="{BB962C8B-B14F-4D97-AF65-F5344CB8AC3E}">
        <p14:creationId xmlns:p14="http://schemas.microsoft.com/office/powerpoint/2010/main" val="239818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7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2435191" y="6498078"/>
            <a:ext cx="7324825" cy="359922"/>
          </a:xfrm>
          <a:prstGeom prst="rect">
            <a:avLst/>
          </a:prstGeom>
        </p:spPr>
        <p:txBody>
          <a:bodyPr/>
          <a:lstStyle>
            <a:lvl1pPr>
              <a:defRPr>
                <a:solidFill>
                  <a:schemeClr val="tx1"/>
                </a:solidFill>
              </a:defRPr>
            </a:lvl1pPr>
          </a:lstStyle>
          <a:p>
            <a:r>
              <a:rPr lang="en-US" smtClean="0"/>
              <a:t>Copyright © 2019 Resource Center for CareerTech Advancement</a:t>
            </a:r>
            <a:endParaRPr lang="en-US" dirty="0"/>
          </a:p>
        </p:txBody>
      </p:sp>
    </p:spTree>
    <p:extLst>
      <p:ext uri="{BB962C8B-B14F-4D97-AF65-F5344CB8AC3E}">
        <p14:creationId xmlns:p14="http://schemas.microsoft.com/office/powerpoint/2010/main" val="1660801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068387"/>
          </a:xfrm>
        </p:spPr>
        <p:txBody>
          <a:bodyPr>
            <a:normAutofit fontScale="90000"/>
          </a:bodyPr>
          <a:lstStyle/>
          <a:p>
            <a:r>
              <a:rPr lang="en-US" b="1" dirty="0" smtClean="0"/>
              <a:t>Financial Literacy Skills</a:t>
            </a:r>
            <a:br>
              <a:rPr lang="en-US" b="1" dirty="0" smtClean="0"/>
            </a:br>
            <a:r>
              <a:rPr lang="en-US" sz="4000" b="1" dirty="0" smtClean="0"/>
              <a:t>Part 1</a:t>
            </a:r>
            <a:endParaRPr lang="en-US" sz="4000" b="1" dirty="0"/>
          </a:p>
        </p:txBody>
      </p:sp>
      <p:sp>
        <p:nvSpPr>
          <p:cNvPr id="3" name="Subtitle 2"/>
          <p:cNvSpPr>
            <a:spLocks noGrp="1"/>
          </p:cNvSpPr>
          <p:nvPr>
            <p:ph type="subTitle" idx="1"/>
          </p:nvPr>
        </p:nvSpPr>
        <p:spPr>
          <a:xfrm>
            <a:off x="1524000" y="5629275"/>
            <a:ext cx="9144000" cy="781050"/>
          </a:xfrm>
        </p:spPr>
        <p:txBody>
          <a:bodyPr/>
          <a:lstStyle/>
          <a:p>
            <a:r>
              <a:rPr lang="en-US" dirty="0" smtClean="0"/>
              <a:t>Developed by Resource Center for </a:t>
            </a:r>
            <a:r>
              <a:rPr lang="en-US" dirty="0" err="1" smtClean="0"/>
              <a:t>CareerTech</a:t>
            </a:r>
            <a:r>
              <a:rPr lang="en-US" dirty="0" smtClean="0"/>
              <a:t> Advancement, a division of Oklahoma </a:t>
            </a:r>
            <a:r>
              <a:rPr lang="en-US" dirty="0" err="1" smtClean="0"/>
              <a:t>CareerTech</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029" y="2859203"/>
            <a:ext cx="3519942" cy="2506157"/>
          </a:xfrm>
          <a:prstGeom prst="rect">
            <a:avLst/>
          </a:prstGeom>
        </p:spPr>
      </p:pic>
      <p:sp>
        <p:nvSpPr>
          <p:cNvPr id="5" name="Footer Placeholder 4"/>
          <p:cNvSpPr>
            <a:spLocks noGrp="1"/>
          </p:cNvSpPr>
          <p:nvPr>
            <p:ph type="ftr" sz="quarter" idx="11"/>
          </p:nvPr>
        </p:nvSpPr>
        <p:spPr>
          <a:xfrm>
            <a:off x="2435191" y="6498078"/>
            <a:ext cx="7324825" cy="359922"/>
          </a:xfrm>
        </p:spPr>
        <p:txBody>
          <a:bodyPr/>
          <a:lstStyle>
            <a:lvl1pPr>
              <a:defRPr>
                <a:solidFill>
                  <a:schemeClr val="tx1"/>
                </a:solidFill>
              </a:defRPr>
            </a:lvl1pPr>
          </a:lstStyle>
          <a:p>
            <a:r>
              <a:rPr lang="en-US" dirty="0" smtClean="0"/>
              <a:t>Copyright © 2019 Resource Center for </a:t>
            </a:r>
            <a:r>
              <a:rPr lang="en-US" dirty="0" err="1" smtClean="0"/>
              <a:t>CareerTech</a:t>
            </a:r>
            <a:r>
              <a:rPr lang="en-US" dirty="0" smtClean="0"/>
              <a:t> Advancement</a:t>
            </a:r>
            <a:endParaRPr lang="en-US" dirty="0"/>
          </a:p>
        </p:txBody>
      </p:sp>
    </p:spTree>
    <p:extLst>
      <p:ext uri="{BB962C8B-B14F-4D97-AF65-F5344CB8AC3E}">
        <p14:creationId xmlns:p14="http://schemas.microsoft.com/office/powerpoint/2010/main" val="128789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6096000" y="1690688"/>
            <a:ext cx="5815914" cy="5015267"/>
          </a:xfrm>
        </p:spPr>
        <p:txBody>
          <a:bodyPr>
            <a:normAutofit/>
          </a:bodyPr>
          <a:lstStyle/>
          <a:p>
            <a:pPr marL="0" indent="0">
              <a:buNone/>
            </a:pPr>
            <a:r>
              <a:rPr lang="en-US" b="1" dirty="0" smtClean="0"/>
              <a:t>Ways to Earn and Save Money - continued</a:t>
            </a:r>
          </a:p>
          <a:p>
            <a:r>
              <a:rPr lang="en-US" dirty="0" smtClean="0"/>
              <a:t>Earn money whenever you can.</a:t>
            </a:r>
          </a:p>
          <a:p>
            <a:r>
              <a:rPr lang="en-US" dirty="0" smtClean="0"/>
              <a:t>Use your own time, ability, and talent to do tasks around the house and such.</a:t>
            </a:r>
          </a:p>
          <a:p>
            <a:r>
              <a:rPr lang="en-US" dirty="0" smtClean="0"/>
              <a:t>Keep in mind that it is smarter to earn interest than to pay interest.</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98" y="2163751"/>
            <a:ext cx="5206397" cy="3470931"/>
          </a:xfrm>
          <a:prstGeom prst="rect">
            <a:avLst/>
          </a:prstGeom>
        </p:spPr>
      </p:pic>
    </p:spTree>
    <p:extLst>
      <p:ext uri="{BB962C8B-B14F-4D97-AF65-F5344CB8AC3E}">
        <p14:creationId xmlns:p14="http://schemas.microsoft.com/office/powerpoint/2010/main" val="30801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690688"/>
            <a:ext cx="5809735" cy="5015267"/>
          </a:xfrm>
        </p:spPr>
        <p:txBody>
          <a:bodyPr>
            <a:normAutofit/>
          </a:bodyPr>
          <a:lstStyle/>
          <a:p>
            <a:pPr marL="0" indent="0">
              <a:buNone/>
            </a:pPr>
            <a:r>
              <a:rPr lang="en-US" b="1" dirty="0" smtClean="0"/>
              <a:t>Fixed and Variable Expenses</a:t>
            </a:r>
          </a:p>
          <a:p>
            <a:r>
              <a:rPr lang="en-US" dirty="0" smtClean="0"/>
              <a:t>Fixed expenses – set amount of money due on a set date</a:t>
            </a:r>
          </a:p>
          <a:p>
            <a:pPr lvl="1"/>
            <a:r>
              <a:rPr lang="en-US" dirty="0" smtClean="0"/>
              <a:t>Rent or mortgage</a:t>
            </a:r>
          </a:p>
          <a:p>
            <a:pPr lvl="1"/>
            <a:r>
              <a:rPr lang="en-US" dirty="0" smtClean="0"/>
              <a:t>Taxes</a:t>
            </a:r>
          </a:p>
          <a:p>
            <a:pPr lvl="1"/>
            <a:r>
              <a:rPr lang="en-US" dirty="0" smtClean="0"/>
              <a:t>Loans</a:t>
            </a:r>
          </a:p>
          <a:p>
            <a:pPr lvl="1"/>
            <a:r>
              <a:rPr lang="en-US" dirty="0" smtClean="0"/>
              <a:t>Leases</a:t>
            </a:r>
          </a:p>
          <a:p>
            <a:pPr lvl="1"/>
            <a:r>
              <a:rPr lang="en-US" dirty="0" smtClean="0"/>
              <a:t>Insurance</a:t>
            </a:r>
          </a:p>
          <a:p>
            <a:pPr lvl="1"/>
            <a:r>
              <a:rPr lang="en-US" dirty="0" smtClean="0"/>
              <a:t>Regular payments to others</a:t>
            </a:r>
          </a:p>
          <a:p>
            <a:pPr lvl="1"/>
            <a:r>
              <a:rPr lang="en-US" dirty="0" smtClean="0"/>
              <a:t>Regular contributions</a:t>
            </a:r>
          </a:p>
          <a:p>
            <a:pPr lvl="1"/>
            <a:r>
              <a:rPr lang="en-US" dirty="0" smtClean="0"/>
              <a:t>Dues</a:t>
            </a:r>
          </a:p>
          <a:p>
            <a:pPr lvl="1"/>
            <a:r>
              <a:rPr lang="en-US" dirty="0" smtClean="0"/>
              <a:t>Regular savings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1170" y="2335665"/>
            <a:ext cx="5859396" cy="3912716"/>
          </a:xfrm>
          <a:prstGeom prst="rect">
            <a:avLst/>
          </a:prstGeom>
        </p:spPr>
      </p:pic>
    </p:spTree>
    <p:extLst>
      <p:ext uri="{BB962C8B-B14F-4D97-AF65-F5344CB8AC3E}">
        <p14:creationId xmlns:p14="http://schemas.microsoft.com/office/powerpoint/2010/main" val="2023876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6060989" y="1567121"/>
            <a:ext cx="6131011" cy="5015267"/>
          </a:xfrm>
        </p:spPr>
        <p:txBody>
          <a:bodyPr>
            <a:normAutofit/>
          </a:bodyPr>
          <a:lstStyle/>
          <a:p>
            <a:pPr marL="0" indent="0">
              <a:buNone/>
            </a:pPr>
            <a:r>
              <a:rPr lang="en-US" b="1" dirty="0" smtClean="0"/>
              <a:t>Fixed and Variable Expenses - continued</a:t>
            </a:r>
          </a:p>
          <a:p>
            <a:r>
              <a:rPr lang="en-US" dirty="0" smtClean="0"/>
              <a:t>Variable expenses – expense that changes is amount and frequency</a:t>
            </a:r>
          </a:p>
          <a:p>
            <a:pPr lvl="1"/>
            <a:r>
              <a:rPr lang="en-US" dirty="0" smtClean="0"/>
              <a:t>Utilities</a:t>
            </a:r>
          </a:p>
          <a:p>
            <a:pPr lvl="1"/>
            <a:r>
              <a:rPr lang="en-US" dirty="0" smtClean="0"/>
              <a:t>Charge accounts/credit cards</a:t>
            </a:r>
          </a:p>
          <a:p>
            <a:pPr lvl="1"/>
            <a:r>
              <a:rPr lang="en-US" dirty="0" smtClean="0"/>
              <a:t>Medical and dental bills</a:t>
            </a:r>
          </a:p>
          <a:p>
            <a:pPr lvl="1"/>
            <a:r>
              <a:rPr lang="en-US" dirty="0" smtClean="0"/>
              <a:t>Transportation</a:t>
            </a:r>
          </a:p>
          <a:p>
            <a:pPr lvl="1"/>
            <a:r>
              <a:rPr lang="en-US" dirty="0" smtClean="0"/>
              <a:t>Food</a:t>
            </a:r>
          </a:p>
          <a:p>
            <a:pPr lvl="1"/>
            <a:r>
              <a:rPr lang="en-US" dirty="0" smtClean="0"/>
              <a:t>Non-regular savings</a:t>
            </a:r>
          </a:p>
          <a:p>
            <a:pPr lvl="1"/>
            <a:r>
              <a:rPr lang="en-US" dirty="0" smtClean="0"/>
              <a:t>Other items such as clothing, vacations, education, entertainment, toiletries, gifts, that don’t come up on a regular basis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85" y="2314575"/>
            <a:ext cx="5280537" cy="3520358"/>
          </a:xfrm>
          <a:prstGeom prst="rect">
            <a:avLst/>
          </a:prstGeom>
        </p:spPr>
      </p:pic>
    </p:spTree>
    <p:extLst>
      <p:ext uri="{BB962C8B-B14F-4D97-AF65-F5344CB8AC3E}">
        <p14:creationId xmlns:p14="http://schemas.microsoft.com/office/powerpoint/2010/main" val="539813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1" y="1586750"/>
            <a:ext cx="5257800" cy="5015267"/>
          </a:xfrm>
        </p:spPr>
        <p:txBody>
          <a:bodyPr>
            <a:normAutofit/>
          </a:bodyPr>
          <a:lstStyle/>
          <a:p>
            <a:pPr marL="0" indent="0">
              <a:buNone/>
            </a:pPr>
            <a:r>
              <a:rPr lang="en-US" b="1" dirty="0" smtClean="0"/>
              <a:t>Basic Steps in a Financial Plan</a:t>
            </a:r>
          </a:p>
          <a:p>
            <a:r>
              <a:rPr lang="en-US" dirty="0" smtClean="0"/>
              <a:t>Establish your financial goals.</a:t>
            </a:r>
          </a:p>
          <a:p>
            <a:pPr lvl="1"/>
            <a:r>
              <a:rPr lang="en-US" dirty="0" smtClean="0"/>
              <a:t>Decide what you want your money to do for you.</a:t>
            </a:r>
          </a:p>
          <a:p>
            <a:pPr lvl="1"/>
            <a:r>
              <a:rPr lang="en-US" dirty="0" smtClean="0"/>
              <a:t>Determine what style of living you want.</a:t>
            </a:r>
          </a:p>
          <a:p>
            <a:pPr lvl="1"/>
            <a:r>
              <a:rPr lang="en-US" dirty="0" smtClean="0"/>
              <a:t>List savings objectives.</a:t>
            </a:r>
          </a:p>
          <a:p>
            <a:r>
              <a:rPr lang="en-US" dirty="0" smtClean="0"/>
              <a:t>Estimate and total your income.</a:t>
            </a:r>
          </a:p>
          <a:p>
            <a:pPr lvl="1"/>
            <a:r>
              <a:rPr lang="en-US" dirty="0" smtClean="0"/>
              <a:t>Determine how much money you get from all sources for the plan period. Examples: earnings, gifts, bonuses, interest earned, etc.</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5763" y="1888359"/>
            <a:ext cx="5570843" cy="3820463"/>
          </a:xfrm>
          <a:prstGeom prst="rect">
            <a:avLst/>
          </a:prstGeom>
        </p:spPr>
      </p:pic>
    </p:spTree>
    <p:extLst>
      <p:ext uri="{BB962C8B-B14F-4D97-AF65-F5344CB8AC3E}">
        <p14:creationId xmlns:p14="http://schemas.microsoft.com/office/powerpoint/2010/main" val="453305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5881816" y="1482811"/>
            <a:ext cx="6310184" cy="5015267"/>
          </a:xfrm>
        </p:spPr>
        <p:txBody>
          <a:bodyPr>
            <a:normAutofit/>
          </a:bodyPr>
          <a:lstStyle/>
          <a:p>
            <a:pPr marL="0" indent="0">
              <a:buNone/>
            </a:pPr>
            <a:r>
              <a:rPr lang="en-US" b="1" dirty="0" smtClean="0"/>
              <a:t>Basic Steps in a Financial Plan - continued</a:t>
            </a:r>
          </a:p>
          <a:p>
            <a:r>
              <a:rPr lang="en-US" dirty="0"/>
              <a:t>Estimate and total your </a:t>
            </a:r>
            <a:r>
              <a:rPr lang="en-US" dirty="0" smtClean="0"/>
              <a:t>expenses.</a:t>
            </a:r>
          </a:p>
          <a:p>
            <a:pPr lvl="1"/>
            <a:r>
              <a:rPr lang="en-US" dirty="0" smtClean="0"/>
              <a:t>List all your expenses, separating them into fixed and variable expenses.</a:t>
            </a:r>
          </a:p>
          <a:p>
            <a:pPr lvl="1"/>
            <a:r>
              <a:rPr lang="en-US" dirty="0" smtClean="0"/>
              <a:t>Total expenses so you know how much you spend.</a:t>
            </a:r>
          </a:p>
          <a:p>
            <a:r>
              <a:rPr lang="en-US" dirty="0" smtClean="0"/>
              <a:t>Analyze your current income and spending.</a:t>
            </a:r>
          </a:p>
          <a:p>
            <a:pPr lvl="1"/>
            <a:r>
              <a:rPr lang="en-US" dirty="0" smtClean="0"/>
              <a:t>Carefully examine what you estimated for income and expenses. Overestimating income and underestimating expenses is easy to do and causes problems.</a:t>
            </a:r>
          </a:p>
          <a:p>
            <a:pPr marL="457200" lvl="1" indent="0">
              <a:buNone/>
            </a:pPr>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738" y="1999529"/>
            <a:ext cx="5391285" cy="3585725"/>
          </a:xfrm>
          <a:prstGeom prst="rect">
            <a:avLst/>
          </a:prstGeom>
        </p:spPr>
      </p:pic>
    </p:spTree>
    <p:extLst>
      <p:ext uri="{BB962C8B-B14F-4D97-AF65-F5344CB8AC3E}">
        <p14:creationId xmlns:p14="http://schemas.microsoft.com/office/powerpoint/2010/main" val="230310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586750"/>
            <a:ext cx="6310184" cy="5015267"/>
          </a:xfrm>
        </p:spPr>
        <p:txBody>
          <a:bodyPr>
            <a:normAutofit/>
          </a:bodyPr>
          <a:lstStyle/>
          <a:p>
            <a:pPr marL="0" indent="0">
              <a:buNone/>
            </a:pPr>
            <a:r>
              <a:rPr lang="en-US" b="1" dirty="0" smtClean="0"/>
              <a:t>Basic Steps in a Financial Plan - continued</a:t>
            </a:r>
          </a:p>
          <a:p>
            <a:pPr lvl="1"/>
            <a:r>
              <a:rPr lang="en-US" dirty="0" smtClean="0"/>
              <a:t>Subtract expenses from income for the plan period. If you come out even or need money, consider ways to increase income or cut expenses. If you have extra money, decide how to apply it to your savings goal.</a:t>
            </a:r>
          </a:p>
          <a:p>
            <a:r>
              <a:rPr lang="en-US" dirty="0" smtClean="0"/>
              <a:t>Prepare a trial financial plan.</a:t>
            </a:r>
          </a:p>
          <a:p>
            <a:pPr lvl="1"/>
            <a:r>
              <a:rPr lang="en-US" dirty="0" smtClean="0"/>
              <a:t>Should be written and list goals, income, and expenses.</a:t>
            </a:r>
          </a:p>
          <a:p>
            <a:pPr lvl="1"/>
            <a:r>
              <a:rPr lang="en-US" dirty="0" smtClean="0"/>
              <a:t>Revisit and revise your plan and update regularly.</a:t>
            </a:r>
          </a:p>
          <a:p>
            <a:pPr marL="284163" lvl="1" indent="-284163"/>
            <a:r>
              <a:rPr lang="en-US" sz="2800" dirty="0" smtClean="0"/>
              <a:t>Put your plan into action and keep organized records.</a:t>
            </a:r>
            <a:endParaRPr lang="en-US" sz="2800" dirty="0"/>
          </a:p>
          <a:p>
            <a:pPr lvl="1"/>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8384" y="2544269"/>
            <a:ext cx="4650342" cy="3100228"/>
          </a:xfrm>
          <a:prstGeom prst="rect">
            <a:avLst/>
          </a:prstGeom>
        </p:spPr>
      </p:pic>
    </p:spTree>
    <p:extLst>
      <p:ext uri="{BB962C8B-B14F-4D97-AF65-F5344CB8AC3E}">
        <p14:creationId xmlns:p14="http://schemas.microsoft.com/office/powerpoint/2010/main" val="59514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6258697" y="1643144"/>
            <a:ext cx="5933303" cy="5015267"/>
          </a:xfrm>
        </p:spPr>
        <p:txBody>
          <a:bodyPr>
            <a:normAutofit/>
          </a:bodyPr>
          <a:lstStyle/>
          <a:p>
            <a:pPr marL="0" indent="0">
              <a:buNone/>
            </a:pPr>
            <a:r>
              <a:rPr lang="en-US" b="1" dirty="0" smtClean="0"/>
              <a:t>Basic Steps in a Financial Plan - continued</a:t>
            </a:r>
          </a:p>
          <a:p>
            <a:r>
              <a:rPr lang="en-US" dirty="0" smtClean="0"/>
              <a:t>Evaluate your financial plan periodically.</a:t>
            </a:r>
          </a:p>
          <a:p>
            <a:pPr lvl="1"/>
            <a:r>
              <a:rPr lang="en-US" dirty="0" smtClean="0"/>
              <a:t>Whenever your income, expenses, or goals change significantly, review your plan to see if you need to make changes.</a:t>
            </a:r>
          </a:p>
          <a:p>
            <a:pPr lvl="1"/>
            <a:r>
              <a:rPr lang="en-US" dirty="0" smtClean="0"/>
              <a:t>Significant events all have an impact on your plan. These may include graduating, going to college, starting a new job, moving, getting married, having children, changing jobs, getting divorced or death.</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772" y="2078866"/>
            <a:ext cx="5434190" cy="4031034"/>
          </a:xfrm>
          <a:prstGeom prst="rect">
            <a:avLst/>
          </a:prstGeom>
        </p:spPr>
      </p:pic>
    </p:spTree>
    <p:extLst>
      <p:ext uri="{BB962C8B-B14F-4D97-AF65-F5344CB8AC3E}">
        <p14:creationId xmlns:p14="http://schemas.microsoft.com/office/powerpoint/2010/main" val="2970385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635250"/>
            <a:ext cx="5933303" cy="5015267"/>
          </a:xfrm>
        </p:spPr>
        <p:txBody>
          <a:bodyPr>
            <a:normAutofit/>
          </a:bodyPr>
          <a:lstStyle/>
          <a:p>
            <a:pPr marL="0" indent="0">
              <a:buNone/>
            </a:pPr>
            <a:r>
              <a:rPr lang="en-US" b="1" dirty="0" smtClean="0"/>
              <a:t>Factors That Influence Spending</a:t>
            </a:r>
          </a:p>
          <a:p>
            <a:r>
              <a:rPr lang="en-US" dirty="0" smtClean="0"/>
              <a:t>Advertising</a:t>
            </a:r>
          </a:p>
          <a:p>
            <a:r>
              <a:rPr lang="en-US" dirty="0" smtClean="0"/>
              <a:t>Availability of credit, goods, services</a:t>
            </a:r>
          </a:p>
          <a:p>
            <a:r>
              <a:rPr lang="en-US" dirty="0" smtClean="0"/>
              <a:t>Environmental impacts</a:t>
            </a:r>
          </a:p>
          <a:p>
            <a:r>
              <a:rPr lang="en-US" dirty="0" smtClean="0"/>
              <a:t>Needs</a:t>
            </a:r>
          </a:p>
          <a:p>
            <a:r>
              <a:rPr lang="en-US" dirty="0" smtClean="0"/>
              <a:t>Wants</a:t>
            </a:r>
          </a:p>
          <a:p>
            <a:r>
              <a:rPr lang="en-US" dirty="0" smtClean="0"/>
              <a:t>People</a:t>
            </a:r>
          </a:p>
          <a:p>
            <a:r>
              <a:rPr lang="en-US" dirty="0" smtClean="0"/>
              <a:t>Prices</a:t>
            </a:r>
          </a:p>
          <a:p>
            <a:r>
              <a:rPr lang="en-US" dirty="0" smtClean="0"/>
              <a:t>State of the economy and economic predictions</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0090" y="1945868"/>
            <a:ext cx="5446869" cy="3631246"/>
          </a:xfrm>
          <a:prstGeom prst="rect">
            <a:avLst/>
          </a:prstGeom>
        </p:spPr>
      </p:pic>
    </p:spTree>
    <p:extLst>
      <p:ext uri="{BB962C8B-B14F-4D97-AF65-F5344CB8AC3E}">
        <p14:creationId xmlns:p14="http://schemas.microsoft.com/office/powerpoint/2010/main" val="459573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6096000" y="1739188"/>
            <a:ext cx="6096000" cy="5015267"/>
          </a:xfrm>
        </p:spPr>
        <p:txBody>
          <a:bodyPr>
            <a:normAutofit/>
          </a:bodyPr>
          <a:lstStyle/>
          <a:p>
            <a:pPr marL="0" indent="0">
              <a:buNone/>
            </a:pPr>
            <a:r>
              <a:rPr lang="en-US" b="1" dirty="0" smtClean="0"/>
              <a:t>Factors That Influence Spending - continued</a:t>
            </a:r>
          </a:p>
          <a:p>
            <a:r>
              <a:rPr lang="en-US" dirty="0" smtClean="0"/>
              <a:t>Technology</a:t>
            </a:r>
          </a:p>
          <a:p>
            <a:r>
              <a:rPr lang="en-US" dirty="0" smtClean="0"/>
              <a:t>Traditions</a:t>
            </a:r>
          </a:p>
          <a:p>
            <a:r>
              <a:rPr lang="en-US" dirty="0" smtClean="0"/>
              <a:t>Values</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653" y="2001852"/>
            <a:ext cx="5394774" cy="3596516"/>
          </a:xfrm>
          <a:prstGeom prst="rect">
            <a:avLst/>
          </a:prstGeom>
        </p:spPr>
      </p:pic>
    </p:spTree>
    <p:extLst>
      <p:ext uri="{BB962C8B-B14F-4D97-AF65-F5344CB8AC3E}">
        <p14:creationId xmlns:p14="http://schemas.microsoft.com/office/powerpoint/2010/main" val="2825517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1" y="1722368"/>
            <a:ext cx="5043616" cy="5015267"/>
          </a:xfrm>
        </p:spPr>
        <p:txBody>
          <a:bodyPr>
            <a:normAutofit/>
          </a:bodyPr>
          <a:lstStyle/>
          <a:p>
            <a:pPr marL="0" indent="0">
              <a:buNone/>
            </a:pPr>
            <a:r>
              <a:rPr lang="en-US" b="1" dirty="0" smtClean="0"/>
              <a:t>Methods of Managing Personal Finances</a:t>
            </a:r>
          </a:p>
          <a:p>
            <a:r>
              <a:rPr lang="en-US" dirty="0" smtClean="0"/>
              <a:t>Prevention</a:t>
            </a:r>
          </a:p>
          <a:p>
            <a:pPr lvl="1"/>
            <a:r>
              <a:rPr lang="en-US" dirty="0" smtClean="0"/>
              <a:t>Develop good savings habits.</a:t>
            </a:r>
          </a:p>
          <a:p>
            <a:pPr lvl="1"/>
            <a:r>
              <a:rPr lang="en-US" dirty="0" smtClean="0"/>
              <a:t>Practice sound money management.</a:t>
            </a:r>
          </a:p>
          <a:p>
            <a:pPr lvl="1"/>
            <a:r>
              <a:rPr lang="en-US" dirty="0" smtClean="0"/>
              <a:t>Use credit wisely.</a:t>
            </a:r>
          </a:p>
          <a:p>
            <a:pPr lvl="1"/>
            <a:r>
              <a:rPr lang="en-US" dirty="0" smtClean="0"/>
              <a:t>Purchase enough insurance protection.</a:t>
            </a:r>
          </a:p>
          <a:p>
            <a:pPr lvl="1"/>
            <a:r>
              <a:rPr lang="en-US" dirty="0" smtClean="0"/>
              <a:t>Use reasonable caution in financial matters.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310747"/>
            <a:ext cx="5010296" cy="3567272"/>
          </a:xfrm>
          <a:prstGeom prst="rect">
            <a:avLst/>
          </a:prstGeom>
        </p:spPr>
      </p:pic>
    </p:spTree>
    <p:extLst>
      <p:ext uri="{BB962C8B-B14F-4D97-AF65-F5344CB8AC3E}">
        <p14:creationId xmlns:p14="http://schemas.microsoft.com/office/powerpoint/2010/main" val="386517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825625"/>
            <a:ext cx="5612027" cy="4351338"/>
          </a:xfrm>
        </p:spPr>
        <p:txBody>
          <a:bodyPr/>
          <a:lstStyle/>
          <a:p>
            <a:pPr marL="0" indent="0">
              <a:buNone/>
            </a:pPr>
            <a:r>
              <a:rPr lang="en-US" dirty="0"/>
              <a:t>To manage money with sense, you need to learn to </a:t>
            </a:r>
            <a:r>
              <a:rPr lang="en-US" dirty="0" smtClean="0"/>
              <a:t>apply basic </a:t>
            </a:r>
            <a:r>
              <a:rPr lang="en-US" dirty="0"/>
              <a:t>money </a:t>
            </a:r>
            <a:r>
              <a:rPr lang="en-US" dirty="0" smtClean="0"/>
              <a:t>management </a:t>
            </a:r>
            <a:r>
              <a:rPr lang="en-US" dirty="0"/>
              <a:t>skills. These skills include </a:t>
            </a:r>
            <a:r>
              <a:rPr lang="en-US" dirty="0" smtClean="0"/>
              <a:t>finding a </a:t>
            </a:r>
            <a:r>
              <a:rPr lang="en-US" dirty="0"/>
              <a:t>career that can support the lifestyle you choose and </a:t>
            </a:r>
            <a:r>
              <a:rPr lang="en-US" dirty="0" smtClean="0"/>
              <a:t>making wise </a:t>
            </a:r>
            <a:r>
              <a:rPr lang="en-US" dirty="0"/>
              <a:t>decisions about how you spend and save.</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669" y="2011803"/>
            <a:ext cx="4539131" cy="3026087"/>
          </a:xfrm>
          <a:prstGeom prst="rect">
            <a:avLst/>
          </a:prstGeom>
        </p:spPr>
      </p:pic>
    </p:spTree>
    <p:extLst>
      <p:ext uri="{BB962C8B-B14F-4D97-AF65-F5344CB8AC3E}">
        <p14:creationId xmlns:p14="http://schemas.microsoft.com/office/powerpoint/2010/main" val="1136762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4695568" y="1803475"/>
            <a:ext cx="7496432" cy="5015267"/>
          </a:xfrm>
        </p:spPr>
        <p:txBody>
          <a:bodyPr>
            <a:normAutofit/>
          </a:bodyPr>
          <a:lstStyle/>
          <a:p>
            <a:pPr marL="0" indent="0">
              <a:buNone/>
            </a:pPr>
            <a:r>
              <a:rPr lang="en-US" b="1" dirty="0" smtClean="0"/>
              <a:t>Methods of Managing Personal Finances - continued</a:t>
            </a:r>
          </a:p>
          <a:p>
            <a:r>
              <a:rPr lang="en-US" dirty="0" smtClean="0"/>
              <a:t>Preparation</a:t>
            </a:r>
          </a:p>
          <a:p>
            <a:pPr lvl="1"/>
            <a:r>
              <a:rPr lang="en-US" dirty="0" smtClean="0"/>
              <a:t>Get a good education to be better able to find a job.</a:t>
            </a:r>
          </a:p>
          <a:p>
            <a:pPr lvl="1"/>
            <a:r>
              <a:rPr lang="en-US" dirty="0" smtClean="0"/>
              <a:t>Learn marketable job skills to advance on the job.</a:t>
            </a:r>
          </a:p>
          <a:p>
            <a:pPr lvl="1"/>
            <a:r>
              <a:rPr lang="en-US" dirty="0" smtClean="0"/>
              <a:t>Stay current in you field to earn promotions and raises.</a:t>
            </a:r>
          </a:p>
          <a:p>
            <a:pPr lvl="1"/>
            <a:r>
              <a:rPr lang="en-US" dirty="0" smtClean="0"/>
              <a:t>Establish an emergency fund equal to at least six months’ pay.</a:t>
            </a:r>
          </a:p>
          <a:p>
            <a:pPr lvl="1"/>
            <a:r>
              <a:rPr lang="en-US" dirty="0" smtClean="0"/>
              <a:t>Regulate your lifestyle to live below your income level in case of unexpected expenses or lower income.</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78" y="3102864"/>
            <a:ext cx="4464990" cy="2976660"/>
          </a:xfrm>
          <a:prstGeom prst="rect">
            <a:avLst/>
          </a:prstGeom>
        </p:spPr>
      </p:pic>
    </p:spTree>
    <p:extLst>
      <p:ext uri="{BB962C8B-B14F-4D97-AF65-F5344CB8AC3E}">
        <p14:creationId xmlns:p14="http://schemas.microsoft.com/office/powerpoint/2010/main" val="366467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662772"/>
            <a:ext cx="6279292" cy="5015267"/>
          </a:xfrm>
        </p:spPr>
        <p:txBody>
          <a:bodyPr>
            <a:normAutofit/>
          </a:bodyPr>
          <a:lstStyle/>
          <a:p>
            <a:pPr marL="0" indent="0">
              <a:buNone/>
            </a:pPr>
            <a:r>
              <a:rPr lang="en-US" b="1" dirty="0" smtClean="0"/>
              <a:t>Methods of Managing Personal Finances - continued</a:t>
            </a:r>
          </a:p>
          <a:p>
            <a:r>
              <a:rPr lang="en-US" dirty="0" smtClean="0"/>
              <a:t>Coping with financial challenges</a:t>
            </a:r>
          </a:p>
          <a:p>
            <a:pPr lvl="1"/>
            <a:r>
              <a:rPr lang="en-US" dirty="0" smtClean="0"/>
              <a:t>Accept that your financial crisis is real and won’t go away on its own.</a:t>
            </a:r>
          </a:p>
          <a:p>
            <a:pPr lvl="1"/>
            <a:r>
              <a:rPr lang="en-US" dirty="0" smtClean="0"/>
              <a:t>If you’re in debt, contact creditors immediately to arrange payment plans – don’t wait until you miss payments.</a:t>
            </a:r>
          </a:p>
          <a:p>
            <a:pPr lvl="1"/>
            <a:r>
              <a:rPr lang="en-US" dirty="0" smtClean="0"/>
              <a:t>Avoid making any new credit purchases.</a:t>
            </a:r>
          </a:p>
          <a:p>
            <a:pPr lvl="1"/>
            <a:r>
              <a:rPr lang="en-US" dirty="0" smtClean="0"/>
              <a:t>Find free or inexpensive financial counseling.</a:t>
            </a:r>
          </a:p>
          <a:p>
            <a:pPr lvl="1"/>
            <a:r>
              <a:rPr lang="en-US" dirty="0" smtClean="0"/>
              <a:t>Adjust your spending habits and cut expenses.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4476" y="2617963"/>
            <a:ext cx="4304081" cy="3231292"/>
          </a:xfrm>
          <a:prstGeom prst="rect">
            <a:avLst/>
          </a:prstGeom>
        </p:spPr>
      </p:pic>
    </p:spTree>
    <p:extLst>
      <p:ext uri="{BB962C8B-B14F-4D97-AF65-F5344CB8AC3E}">
        <p14:creationId xmlns:p14="http://schemas.microsoft.com/office/powerpoint/2010/main" val="1318305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5912708" y="1662772"/>
            <a:ext cx="6279292" cy="5015267"/>
          </a:xfrm>
        </p:spPr>
        <p:txBody>
          <a:bodyPr>
            <a:normAutofit/>
          </a:bodyPr>
          <a:lstStyle/>
          <a:p>
            <a:pPr marL="0" indent="0">
              <a:buNone/>
            </a:pPr>
            <a:r>
              <a:rPr lang="en-US" b="1" dirty="0" smtClean="0"/>
              <a:t>Methods of Managing Personal Finances - continued</a:t>
            </a:r>
          </a:p>
          <a:p>
            <a:pPr lvl="1"/>
            <a:r>
              <a:rPr lang="en-US" dirty="0" smtClean="0"/>
              <a:t>Encourage additional family members to look for employment.</a:t>
            </a:r>
          </a:p>
          <a:p>
            <a:pPr lvl="1"/>
            <a:r>
              <a:rPr lang="en-US" dirty="0" smtClean="0"/>
              <a:t>Look into sources of assistance from employers, insurance, government programs, and community or charitable organizations.</a:t>
            </a:r>
          </a:p>
          <a:p>
            <a:pPr lvl="1"/>
            <a:r>
              <a:rPr lang="en-US" dirty="0" smtClean="0"/>
              <a:t>Consider selling items such as real estate, jewelry, investments, cars, and other valuable possessions. Even </a:t>
            </a:r>
            <a:r>
              <a:rPr lang="en-US" dirty="0" smtClean="0"/>
              <a:t>books and </a:t>
            </a:r>
            <a:r>
              <a:rPr lang="en-US" dirty="0" smtClean="0"/>
              <a:t>clothes can be sold.</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03" y="1690688"/>
            <a:ext cx="4968508" cy="4374292"/>
          </a:xfrm>
          <a:prstGeom prst="rect">
            <a:avLst/>
          </a:prstGeom>
        </p:spPr>
      </p:pic>
    </p:spTree>
    <p:extLst>
      <p:ext uri="{BB962C8B-B14F-4D97-AF65-F5344CB8AC3E}">
        <p14:creationId xmlns:p14="http://schemas.microsoft.com/office/powerpoint/2010/main" val="1608025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690688"/>
            <a:ext cx="6279292" cy="5015267"/>
          </a:xfrm>
        </p:spPr>
        <p:txBody>
          <a:bodyPr>
            <a:normAutofit lnSpcReduction="10000"/>
          </a:bodyPr>
          <a:lstStyle/>
          <a:p>
            <a:pPr marL="0" indent="0">
              <a:buNone/>
            </a:pPr>
            <a:r>
              <a:rPr lang="en-US" b="1" dirty="0" smtClean="0"/>
              <a:t>State Guidelines for Using a Budget</a:t>
            </a:r>
          </a:p>
          <a:p>
            <a:r>
              <a:rPr lang="en-US" dirty="0" smtClean="0"/>
              <a:t>Determine your goals.</a:t>
            </a:r>
          </a:p>
          <a:p>
            <a:r>
              <a:rPr lang="en-US" dirty="0" smtClean="0"/>
              <a:t>Estimate your income.</a:t>
            </a:r>
          </a:p>
          <a:p>
            <a:r>
              <a:rPr lang="en-US" dirty="0" smtClean="0"/>
              <a:t>Estimate your expenses – include savings.</a:t>
            </a:r>
          </a:p>
          <a:p>
            <a:r>
              <a:rPr lang="en-US" dirty="0" smtClean="0"/>
              <a:t>Earmark money available for expenses.</a:t>
            </a:r>
          </a:p>
          <a:p>
            <a:r>
              <a:rPr lang="en-US" dirty="0" smtClean="0"/>
              <a:t>Spend money according to the budget.</a:t>
            </a:r>
          </a:p>
          <a:p>
            <a:r>
              <a:rPr lang="en-US" dirty="0" smtClean="0"/>
              <a:t>Regularly compare estimates to actual amounts of spending and income.</a:t>
            </a:r>
          </a:p>
          <a:p>
            <a:r>
              <a:rPr lang="en-US" dirty="0" smtClean="0"/>
              <a:t>Evaluate your budget and revise as needed.</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8598" y="2209104"/>
            <a:ext cx="4984208" cy="3326724"/>
          </a:xfrm>
          <a:prstGeom prst="rect">
            <a:avLst/>
          </a:prstGeom>
        </p:spPr>
      </p:pic>
    </p:spTree>
    <p:extLst>
      <p:ext uri="{BB962C8B-B14F-4D97-AF65-F5344CB8AC3E}">
        <p14:creationId xmlns:p14="http://schemas.microsoft.com/office/powerpoint/2010/main" val="95091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5912708" y="1586750"/>
            <a:ext cx="6279292" cy="5015267"/>
          </a:xfrm>
        </p:spPr>
        <p:txBody>
          <a:bodyPr>
            <a:normAutofit/>
          </a:bodyPr>
          <a:lstStyle/>
          <a:p>
            <a:pPr marL="0" indent="0">
              <a:buNone/>
            </a:pPr>
            <a:r>
              <a:rPr lang="en-US" b="1" dirty="0" smtClean="0"/>
              <a:t>Items Deducted by Law from a Paycheck</a:t>
            </a:r>
          </a:p>
          <a:p>
            <a:r>
              <a:rPr lang="en-US" dirty="0" smtClean="0"/>
              <a:t>Social Security (FICA)</a:t>
            </a:r>
          </a:p>
          <a:p>
            <a:r>
              <a:rPr lang="en-US" dirty="0" smtClean="0"/>
              <a:t>Unemployment insurance (state and federal)</a:t>
            </a:r>
          </a:p>
          <a:p>
            <a:r>
              <a:rPr lang="en-US" dirty="0" smtClean="0"/>
              <a:t>Workers’ Compensation</a:t>
            </a:r>
          </a:p>
          <a:p>
            <a:r>
              <a:rPr lang="en-US" dirty="0" smtClean="0"/>
              <a:t>Federal income tax</a:t>
            </a:r>
          </a:p>
          <a:p>
            <a:r>
              <a:rPr lang="en-US" dirty="0" smtClean="0"/>
              <a:t>State and city income tax</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81" y="2236985"/>
            <a:ext cx="4635962" cy="2903426"/>
          </a:xfrm>
          <a:prstGeom prst="rect">
            <a:avLst/>
          </a:prstGeom>
        </p:spPr>
      </p:pic>
    </p:spTree>
    <p:extLst>
      <p:ext uri="{BB962C8B-B14F-4D97-AF65-F5344CB8AC3E}">
        <p14:creationId xmlns:p14="http://schemas.microsoft.com/office/powerpoint/2010/main" val="3593833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199" y="1616548"/>
            <a:ext cx="6946558" cy="5015267"/>
          </a:xfrm>
        </p:spPr>
        <p:txBody>
          <a:bodyPr>
            <a:normAutofit/>
          </a:bodyPr>
          <a:lstStyle/>
          <a:p>
            <a:pPr marL="0" indent="0">
              <a:buNone/>
            </a:pPr>
            <a:r>
              <a:rPr lang="en-US" b="1" dirty="0" smtClean="0"/>
              <a:t>Items Deducted by Request from a Paycheck</a:t>
            </a:r>
          </a:p>
          <a:p>
            <a:r>
              <a:rPr lang="en-US" dirty="0" smtClean="0"/>
              <a:t>Union dues</a:t>
            </a:r>
          </a:p>
          <a:p>
            <a:r>
              <a:rPr lang="en-US" dirty="0" smtClean="0"/>
              <a:t>Group insurance plan premiums</a:t>
            </a:r>
          </a:p>
          <a:p>
            <a:r>
              <a:rPr lang="en-US" dirty="0" smtClean="0"/>
              <a:t>Savings account deposits</a:t>
            </a:r>
          </a:p>
          <a:p>
            <a:r>
              <a:rPr lang="en-US" dirty="0" smtClean="0"/>
              <a:t>Flexible spending account funds</a:t>
            </a:r>
          </a:p>
          <a:p>
            <a:r>
              <a:rPr lang="en-US" dirty="0" smtClean="0"/>
              <a:t>Investments</a:t>
            </a:r>
          </a:p>
          <a:p>
            <a:r>
              <a:rPr lang="en-US" dirty="0" smtClean="0"/>
              <a:t>Retirement plans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5983" y="2219172"/>
            <a:ext cx="3807817" cy="3810017"/>
          </a:xfrm>
          <a:prstGeom prst="rect">
            <a:avLst/>
          </a:prstGeom>
        </p:spPr>
      </p:pic>
    </p:spTree>
    <p:extLst>
      <p:ext uri="{BB962C8B-B14F-4D97-AF65-F5344CB8AC3E}">
        <p14:creationId xmlns:p14="http://schemas.microsoft.com/office/powerpoint/2010/main" val="1905632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5047734" y="1662772"/>
            <a:ext cx="6946558" cy="5015267"/>
          </a:xfrm>
        </p:spPr>
        <p:txBody>
          <a:bodyPr>
            <a:normAutofit lnSpcReduction="10000"/>
          </a:bodyPr>
          <a:lstStyle/>
          <a:p>
            <a:pPr marL="0" indent="0">
              <a:buNone/>
            </a:pPr>
            <a:r>
              <a:rPr lang="en-US" b="1" dirty="0" smtClean="0"/>
              <a:t>Benefits Reflected in a Paycheck</a:t>
            </a:r>
          </a:p>
          <a:p>
            <a:r>
              <a:rPr lang="en-US" dirty="0" smtClean="0"/>
              <a:t>Health insurance</a:t>
            </a:r>
          </a:p>
          <a:p>
            <a:r>
              <a:rPr lang="en-US" dirty="0" smtClean="0"/>
              <a:t>Life insurance</a:t>
            </a:r>
          </a:p>
          <a:p>
            <a:r>
              <a:rPr lang="en-US" dirty="0" smtClean="0"/>
              <a:t>Tax-sheltered investments</a:t>
            </a:r>
          </a:p>
          <a:p>
            <a:r>
              <a:rPr lang="en-US" dirty="0" smtClean="0"/>
              <a:t>Sick leave</a:t>
            </a:r>
          </a:p>
          <a:p>
            <a:r>
              <a:rPr lang="en-US" dirty="0" smtClean="0"/>
              <a:t>Annual leave, vacation time, or personal time</a:t>
            </a:r>
          </a:p>
          <a:p>
            <a:r>
              <a:rPr lang="en-US" dirty="0" smtClean="0"/>
              <a:t>Holiday leave or pay</a:t>
            </a:r>
          </a:p>
          <a:p>
            <a:r>
              <a:rPr lang="en-US" dirty="0" smtClean="0"/>
              <a:t>Workers’ compensation</a:t>
            </a:r>
          </a:p>
          <a:p>
            <a:r>
              <a:rPr lang="en-US" dirty="0" smtClean="0"/>
              <a:t>Retirement/pension plans</a:t>
            </a:r>
          </a:p>
          <a:p>
            <a:r>
              <a:rPr lang="en-US" dirty="0" smtClean="0"/>
              <a:t>Profit-sharing and stock purchase programs</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71" y="2411407"/>
            <a:ext cx="4683653" cy="3123908"/>
          </a:xfrm>
          <a:prstGeom prst="rect">
            <a:avLst/>
          </a:prstGeom>
        </p:spPr>
      </p:pic>
    </p:spTree>
    <p:extLst>
      <p:ext uri="{BB962C8B-B14F-4D97-AF65-F5344CB8AC3E}">
        <p14:creationId xmlns:p14="http://schemas.microsoft.com/office/powerpoint/2010/main" val="2610863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635250"/>
            <a:ext cx="6309123" cy="5015267"/>
          </a:xfrm>
        </p:spPr>
        <p:txBody>
          <a:bodyPr>
            <a:normAutofit/>
          </a:bodyPr>
          <a:lstStyle/>
          <a:p>
            <a:pPr marL="0" indent="0">
              <a:buNone/>
            </a:pPr>
            <a:r>
              <a:rPr lang="en-US" b="1" dirty="0" smtClean="0"/>
              <a:t>How Games of Chance Work</a:t>
            </a:r>
          </a:p>
          <a:p>
            <a:r>
              <a:rPr lang="en-US" dirty="0" smtClean="0"/>
              <a:t>Outcome depends on random event.</a:t>
            </a:r>
          </a:p>
          <a:p>
            <a:r>
              <a:rPr lang="en-US" dirty="0" smtClean="0"/>
              <a:t>Unlike games of skill.</a:t>
            </a:r>
          </a:p>
          <a:p>
            <a:r>
              <a:rPr lang="en-US" dirty="0" smtClean="0"/>
              <a:t>Nothing player can do to increase odds of winning.</a:t>
            </a:r>
          </a:p>
          <a:p>
            <a:r>
              <a:rPr lang="en-US" dirty="0" smtClean="0"/>
              <a:t>Lotteries and modern slot machines are games of chance.</a:t>
            </a:r>
          </a:p>
          <a:p>
            <a:r>
              <a:rPr lang="en-US" dirty="0" smtClean="0"/>
              <a:t>Odds are against the player.</a:t>
            </a:r>
          </a:p>
          <a:p>
            <a:r>
              <a:rPr lang="en-US" dirty="0" smtClean="0"/>
              <a:t>In the long run, the casino or lottery always wins.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7323" y="2480187"/>
            <a:ext cx="4843913" cy="3228392"/>
          </a:xfrm>
          <a:prstGeom prst="rect">
            <a:avLst/>
          </a:prstGeom>
        </p:spPr>
      </p:pic>
    </p:spTree>
    <p:extLst>
      <p:ext uri="{BB962C8B-B14F-4D97-AF65-F5344CB8AC3E}">
        <p14:creationId xmlns:p14="http://schemas.microsoft.com/office/powerpoint/2010/main" val="2699081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5882877" y="1662772"/>
            <a:ext cx="6309123" cy="5015267"/>
          </a:xfrm>
        </p:spPr>
        <p:txBody>
          <a:bodyPr>
            <a:normAutofit/>
          </a:bodyPr>
          <a:lstStyle/>
          <a:p>
            <a:pPr marL="0" indent="0">
              <a:buNone/>
            </a:pPr>
            <a:r>
              <a:rPr lang="en-US" b="1" dirty="0" smtClean="0"/>
              <a:t>Costs and Benefits of Gambling</a:t>
            </a:r>
          </a:p>
          <a:p>
            <a:r>
              <a:rPr lang="en-US" dirty="0" smtClean="0"/>
              <a:t>Costs</a:t>
            </a:r>
          </a:p>
          <a:p>
            <a:pPr lvl="1"/>
            <a:r>
              <a:rPr lang="en-US" dirty="0" smtClean="0"/>
              <a:t>Can become an addiction.</a:t>
            </a:r>
          </a:p>
          <a:p>
            <a:pPr lvl="1"/>
            <a:r>
              <a:rPr lang="en-US" dirty="0" smtClean="0"/>
              <a:t>You can spend more than you can afford to lose.</a:t>
            </a:r>
          </a:p>
          <a:p>
            <a:pPr lvl="1"/>
            <a:r>
              <a:rPr lang="en-US" dirty="0" smtClean="0"/>
              <a:t>Gambling increases crime.</a:t>
            </a:r>
          </a:p>
          <a:p>
            <a:r>
              <a:rPr lang="en-US" dirty="0" smtClean="0"/>
              <a:t>Benefits</a:t>
            </a:r>
          </a:p>
          <a:p>
            <a:pPr lvl="1"/>
            <a:r>
              <a:rPr lang="en-US" dirty="0" smtClean="0"/>
              <a:t>Jobs in the industry</a:t>
            </a:r>
          </a:p>
          <a:p>
            <a:pPr lvl="1"/>
            <a:r>
              <a:rPr lang="en-US" dirty="0" smtClean="0"/>
              <a:t>Income can be used to benefit society.</a:t>
            </a:r>
          </a:p>
          <a:p>
            <a:pPr lvl="1"/>
            <a:r>
              <a:rPr lang="en-US" dirty="0" smtClean="0"/>
              <a:t>Entertainment</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831" y="2105891"/>
            <a:ext cx="5615046" cy="3743364"/>
          </a:xfrm>
          <a:prstGeom prst="rect">
            <a:avLst/>
          </a:prstGeom>
        </p:spPr>
      </p:pic>
    </p:spTree>
    <p:extLst>
      <p:ext uri="{BB962C8B-B14F-4D97-AF65-F5344CB8AC3E}">
        <p14:creationId xmlns:p14="http://schemas.microsoft.com/office/powerpoint/2010/main" val="3035207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690688"/>
            <a:ext cx="5096069" cy="5015267"/>
          </a:xfrm>
        </p:spPr>
        <p:txBody>
          <a:bodyPr>
            <a:normAutofit/>
          </a:bodyPr>
          <a:lstStyle/>
          <a:p>
            <a:pPr marL="0" indent="0">
              <a:buNone/>
            </a:pPr>
            <a:r>
              <a:rPr lang="en-US" b="1" dirty="0" smtClean="0"/>
              <a:t>Types of Charitable Giving</a:t>
            </a:r>
          </a:p>
          <a:p>
            <a:r>
              <a:rPr lang="en-US" dirty="0" smtClean="0"/>
              <a:t>Monetary donations</a:t>
            </a:r>
          </a:p>
          <a:p>
            <a:r>
              <a:rPr lang="en-US" dirty="0" smtClean="0"/>
              <a:t>Volunteer service</a:t>
            </a:r>
          </a:p>
          <a:p>
            <a:r>
              <a:rPr lang="en-US" dirty="0" smtClean="0"/>
              <a:t>Gifts-in-kind</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8875" y="1690688"/>
            <a:ext cx="6370320" cy="4370832"/>
          </a:xfrm>
          <a:prstGeom prst="rect">
            <a:avLst/>
          </a:prstGeom>
        </p:spPr>
      </p:pic>
    </p:spTree>
    <p:extLst>
      <p:ext uri="{BB962C8B-B14F-4D97-AF65-F5344CB8AC3E}">
        <p14:creationId xmlns:p14="http://schemas.microsoft.com/office/powerpoint/2010/main" val="413781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825625"/>
            <a:ext cx="6254578" cy="4351338"/>
          </a:xfrm>
        </p:spPr>
        <p:txBody>
          <a:bodyPr>
            <a:normAutofit lnSpcReduction="10000"/>
          </a:bodyPr>
          <a:lstStyle/>
          <a:p>
            <a:pPr marL="0" indent="0">
              <a:buNone/>
            </a:pPr>
            <a:r>
              <a:rPr lang="en-US" b="1" dirty="0" smtClean="0"/>
              <a:t>Trends in Career Opportunities</a:t>
            </a:r>
          </a:p>
          <a:p>
            <a:r>
              <a:rPr lang="en-US" dirty="0" smtClean="0"/>
              <a:t>Slower growth in labor force</a:t>
            </a:r>
          </a:p>
          <a:p>
            <a:r>
              <a:rPr lang="en-US" dirty="0" smtClean="0"/>
              <a:t>More diverse labor force</a:t>
            </a:r>
          </a:p>
          <a:p>
            <a:pPr lvl="1"/>
            <a:r>
              <a:rPr lang="en-US" dirty="0" smtClean="0"/>
              <a:t>Growth for women increases</a:t>
            </a:r>
          </a:p>
          <a:p>
            <a:pPr lvl="1"/>
            <a:r>
              <a:rPr lang="en-US" dirty="0" smtClean="0"/>
              <a:t>Growth for men slower</a:t>
            </a:r>
          </a:p>
          <a:p>
            <a:r>
              <a:rPr lang="en-US" dirty="0" smtClean="0"/>
              <a:t>Older labor force</a:t>
            </a:r>
          </a:p>
          <a:p>
            <a:r>
              <a:rPr lang="en-US" dirty="0" smtClean="0"/>
              <a:t>Largest growth in service-producing industries</a:t>
            </a:r>
          </a:p>
          <a:p>
            <a:pPr lvl="1"/>
            <a:r>
              <a:rPr lang="en-US" dirty="0" smtClean="0"/>
              <a:t>Slower growth for construction</a:t>
            </a:r>
          </a:p>
          <a:p>
            <a:pPr lvl="1"/>
            <a:r>
              <a:rPr lang="en-US" dirty="0" smtClean="0"/>
              <a:t>Higher growth for agriculture and forestry</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6560" y="365125"/>
            <a:ext cx="3986911" cy="5980367"/>
          </a:xfrm>
          <a:prstGeom prst="rect">
            <a:avLst/>
          </a:prstGeom>
        </p:spPr>
      </p:pic>
    </p:spTree>
    <p:extLst>
      <p:ext uri="{BB962C8B-B14F-4D97-AF65-F5344CB8AC3E}">
        <p14:creationId xmlns:p14="http://schemas.microsoft.com/office/powerpoint/2010/main" val="1812482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6096000" y="1739188"/>
            <a:ext cx="6096000" cy="5015267"/>
          </a:xfrm>
        </p:spPr>
        <p:txBody>
          <a:bodyPr>
            <a:normAutofit/>
          </a:bodyPr>
          <a:lstStyle/>
          <a:p>
            <a:pPr marL="0" indent="0">
              <a:buNone/>
            </a:pPr>
            <a:r>
              <a:rPr lang="en-US" b="1" dirty="0" smtClean="0"/>
              <a:t>Impact of Charitable Giving</a:t>
            </a:r>
          </a:p>
          <a:p>
            <a:r>
              <a:rPr lang="en-US" dirty="0" smtClean="0"/>
              <a:t>Tax benefits</a:t>
            </a:r>
          </a:p>
          <a:p>
            <a:r>
              <a:rPr lang="en-US" dirty="0" smtClean="0"/>
              <a:t>Personal satisfaction</a:t>
            </a:r>
          </a:p>
          <a:p>
            <a:r>
              <a:rPr lang="en-US" dirty="0" smtClean="0"/>
              <a:t>Creation of jobs</a:t>
            </a:r>
          </a:p>
          <a:p>
            <a:r>
              <a:rPr lang="en-US" dirty="0" smtClean="0"/>
              <a:t>Reducing waste</a:t>
            </a:r>
          </a:p>
          <a:p>
            <a:r>
              <a:rPr lang="en-US" dirty="0" smtClean="0"/>
              <a:t>Benefit to the community</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554" y="1925800"/>
            <a:ext cx="5413559" cy="3672567"/>
          </a:xfrm>
          <a:prstGeom prst="rect">
            <a:avLst/>
          </a:prstGeom>
        </p:spPr>
      </p:pic>
    </p:spTree>
    <p:extLst>
      <p:ext uri="{BB962C8B-B14F-4D97-AF65-F5344CB8AC3E}">
        <p14:creationId xmlns:p14="http://schemas.microsoft.com/office/powerpoint/2010/main" val="3177874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825625"/>
            <a:ext cx="6327710" cy="4351338"/>
          </a:xfrm>
        </p:spPr>
        <p:txBody>
          <a:bodyPr>
            <a:noAutofit/>
          </a:bodyPr>
          <a:lstStyle/>
          <a:p>
            <a:pPr marL="0" indent="0">
              <a:buNone/>
            </a:pPr>
            <a:r>
              <a:rPr lang="en-US" dirty="0"/>
              <a:t>“Reckless Lifestyle Leads to Financial Loss.” This </a:t>
            </a:r>
            <a:r>
              <a:rPr lang="en-US" dirty="0" smtClean="0"/>
              <a:t>headline is </a:t>
            </a:r>
            <a:r>
              <a:rPr lang="en-US" dirty="0"/>
              <a:t>fictitious, but it accurately describes the lives of </a:t>
            </a:r>
            <a:r>
              <a:rPr lang="en-US" dirty="0" smtClean="0"/>
              <a:t>real people </a:t>
            </a:r>
            <a:r>
              <a:rPr lang="en-US" dirty="0"/>
              <a:t>who manage their money poorly. People who do </a:t>
            </a:r>
            <a:r>
              <a:rPr lang="en-US" dirty="0" smtClean="0"/>
              <a:t>not understand </a:t>
            </a:r>
            <a:r>
              <a:rPr lang="en-US" dirty="0"/>
              <a:t>money matters, pay little attention to </a:t>
            </a:r>
            <a:r>
              <a:rPr lang="en-US" dirty="0" smtClean="0"/>
              <a:t>banking regulations</a:t>
            </a:r>
            <a:r>
              <a:rPr lang="en-US" dirty="0"/>
              <a:t>, and fail to use their money in productive </a:t>
            </a:r>
            <a:r>
              <a:rPr lang="en-US" dirty="0" smtClean="0"/>
              <a:t>ways, may </a:t>
            </a:r>
            <a:r>
              <a:rPr lang="en-US" dirty="0"/>
              <a:t>not only ruin their credit but also waste thousands </a:t>
            </a:r>
            <a:r>
              <a:rPr lang="en-US" dirty="0" smtClean="0"/>
              <a:t>of dollars </a:t>
            </a:r>
            <a:r>
              <a:rPr lang="en-US" dirty="0"/>
              <a:t>during their working years. Using financial </a:t>
            </a:r>
            <a:r>
              <a:rPr lang="en-US" dirty="0" smtClean="0"/>
              <a:t>services wisely </a:t>
            </a:r>
            <a:r>
              <a:rPr lang="en-US" dirty="0"/>
              <a:t>is one way to help avoid wasting money.</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5910" y="2011803"/>
            <a:ext cx="4821774" cy="3160796"/>
          </a:xfrm>
          <a:prstGeom prst="rect">
            <a:avLst/>
          </a:prstGeom>
        </p:spPr>
      </p:pic>
    </p:spTree>
    <p:extLst>
      <p:ext uri="{BB962C8B-B14F-4D97-AF65-F5344CB8AC3E}">
        <p14:creationId xmlns:p14="http://schemas.microsoft.com/office/powerpoint/2010/main" val="3304799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825625"/>
            <a:ext cx="6327710" cy="4351338"/>
          </a:xfrm>
        </p:spPr>
        <p:txBody>
          <a:bodyPr>
            <a:noAutofit/>
          </a:bodyPr>
          <a:lstStyle/>
          <a:p>
            <a:pPr marL="0" indent="0">
              <a:buNone/>
            </a:pPr>
            <a:r>
              <a:rPr lang="en-US" b="1" dirty="0" smtClean="0"/>
              <a:t>Functions of a Full-Service Bank</a:t>
            </a:r>
          </a:p>
          <a:p>
            <a:r>
              <a:rPr lang="en-US" dirty="0" smtClean="0"/>
              <a:t>Receive deposits</a:t>
            </a:r>
            <a:endParaRPr lang="en-US" dirty="0"/>
          </a:p>
          <a:p>
            <a:r>
              <a:rPr lang="en-US" dirty="0" smtClean="0"/>
              <a:t>Provide checking and savings accounts</a:t>
            </a:r>
          </a:p>
          <a:p>
            <a:r>
              <a:rPr lang="en-US" dirty="0" smtClean="0"/>
              <a:t>Transfer money to/from accounts</a:t>
            </a:r>
          </a:p>
          <a:p>
            <a:r>
              <a:rPr lang="en-US" dirty="0" smtClean="0"/>
              <a:t>Electronic funds transfers (EFT)</a:t>
            </a:r>
          </a:p>
          <a:p>
            <a:r>
              <a:rPr lang="en-US" dirty="0" smtClean="0"/>
              <a:t>Pre-authorized bill payment</a:t>
            </a:r>
          </a:p>
          <a:p>
            <a:r>
              <a:rPr lang="en-US" dirty="0" smtClean="0"/>
              <a:t>Make loans</a:t>
            </a:r>
          </a:p>
          <a:p>
            <a:r>
              <a:rPr lang="en-US" dirty="0" smtClean="0"/>
              <a:t>Advise customers on services</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631" y="2354612"/>
            <a:ext cx="4959886" cy="3293364"/>
          </a:xfrm>
          <a:prstGeom prst="rect">
            <a:avLst/>
          </a:prstGeom>
        </p:spPr>
      </p:pic>
    </p:spTree>
    <p:extLst>
      <p:ext uri="{BB962C8B-B14F-4D97-AF65-F5344CB8AC3E}">
        <p14:creationId xmlns:p14="http://schemas.microsoft.com/office/powerpoint/2010/main" val="1810276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5578150" y="1799263"/>
            <a:ext cx="6613849" cy="4351338"/>
          </a:xfrm>
        </p:spPr>
        <p:txBody>
          <a:bodyPr>
            <a:noAutofit/>
          </a:bodyPr>
          <a:lstStyle/>
          <a:p>
            <a:pPr marL="0" indent="0">
              <a:buNone/>
            </a:pPr>
            <a:r>
              <a:rPr lang="en-US" b="1" dirty="0" smtClean="0"/>
              <a:t>Functions of a Full-Service Bank – continued</a:t>
            </a:r>
          </a:p>
          <a:p>
            <a:r>
              <a:rPr lang="en-US" dirty="0" smtClean="0"/>
              <a:t>Make account information and transactions available online</a:t>
            </a:r>
          </a:p>
          <a:p>
            <a:r>
              <a:rPr lang="en-US" dirty="0" smtClean="0"/>
              <a:t>Provide insurance on deposits (FDIC)</a:t>
            </a:r>
          </a:p>
          <a:p>
            <a:r>
              <a:rPr lang="en-US" dirty="0" smtClean="0"/>
              <a:t>Provide special services (often for a fee)</a:t>
            </a:r>
          </a:p>
          <a:p>
            <a:pPr lvl="1"/>
            <a:r>
              <a:rPr lang="en-US" dirty="0" smtClean="0"/>
              <a:t>Cashier’s checks</a:t>
            </a:r>
          </a:p>
          <a:p>
            <a:pPr lvl="1"/>
            <a:r>
              <a:rPr lang="en-US" dirty="0" smtClean="0"/>
              <a:t>Certified checks</a:t>
            </a:r>
          </a:p>
          <a:p>
            <a:pPr lvl="1"/>
            <a:r>
              <a:rPr lang="en-US" dirty="0" smtClean="0"/>
              <a:t>Money orders</a:t>
            </a:r>
          </a:p>
          <a:p>
            <a:pPr lvl="1"/>
            <a:r>
              <a:rPr lang="en-US" dirty="0" smtClean="0"/>
              <a:t>Safe-deposit boxes</a:t>
            </a:r>
          </a:p>
          <a:p>
            <a:pPr lvl="1"/>
            <a:r>
              <a:rPr lang="en-US" dirty="0" smtClean="0"/>
              <a:t>Traveler’s checks and more</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25" y="2421553"/>
            <a:ext cx="5297137" cy="3517299"/>
          </a:xfrm>
          <a:prstGeom prst="rect">
            <a:avLst/>
          </a:prstGeom>
        </p:spPr>
      </p:pic>
    </p:spTree>
    <p:extLst>
      <p:ext uri="{BB962C8B-B14F-4D97-AF65-F5344CB8AC3E}">
        <p14:creationId xmlns:p14="http://schemas.microsoft.com/office/powerpoint/2010/main" val="3847711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855247"/>
            <a:ext cx="6613849" cy="4351338"/>
          </a:xfrm>
        </p:spPr>
        <p:txBody>
          <a:bodyPr>
            <a:noAutofit/>
          </a:bodyPr>
          <a:lstStyle/>
          <a:p>
            <a:pPr marL="0" indent="0">
              <a:buNone/>
            </a:pPr>
            <a:r>
              <a:rPr lang="en-US" b="1" dirty="0" smtClean="0"/>
              <a:t>Types of Financial Institutions</a:t>
            </a:r>
          </a:p>
          <a:p>
            <a:r>
              <a:rPr lang="en-US" dirty="0" smtClean="0"/>
              <a:t>Brokerage firm</a:t>
            </a:r>
          </a:p>
          <a:p>
            <a:r>
              <a:rPr lang="en-US" dirty="0" smtClean="0"/>
              <a:t>Commercial bank</a:t>
            </a:r>
          </a:p>
          <a:p>
            <a:r>
              <a:rPr lang="en-US" dirty="0" smtClean="0"/>
              <a:t>Savings and loan association</a:t>
            </a:r>
          </a:p>
          <a:p>
            <a:r>
              <a:rPr lang="en-US" dirty="0" smtClean="0"/>
              <a:t>Credit union</a:t>
            </a:r>
          </a:p>
          <a:p>
            <a:r>
              <a:rPr lang="en-US" dirty="0" smtClean="0"/>
              <a:t>Mortgage company</a:t>
            </a:r>
          </a:p>
          <a:p>
            <a:r>
              <a:rPr lang="en-US" dirty="0" smtClean="0"/>
              <a:t>Mutual savings bank </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2620" y="1563754"/>
            <a:ext cx="6233160" cy="4468368"/>
          </a:xfrm>
          <a:prstGeom prst="rect">
            <a:avLst/>
          </a:prstGeom>
        </p:spPr>
      </p:pic>
    </p:spTree>
    <p:extLst>
      <p:ext uri="{BB962C8B-B14F-4D97-AF65-F5344CB8AC3E}">
        <p14:creationId xmlns:p14="http://schemas.microsoft.com/office/powerpoint/2010/main" val="2830839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5578151" y="1690688"/>
            <a:ext cx="6613849" cy="4351338"/>
          </a:xfrm>
        </p:spPr>
        <p:txBody>
          <a:bodyPr>
            <a:noAutofit/>
          </a:bodyPr>
          <a:lstStyle/>
          <a:p>
            <a:pPr marL="0" indent="0">
              <a:buNone/>
            </a:pPr>
            <a:r>
              <a:rPr lang="en-US" b="1" dirty="0" smtClean="0"/>
              <a:t>Types of Financial Institutions - continued</a:t>
            </a:r>
          </a:p>
          <a:p>
            <a:r>
              <a:rPr lang="en-US" dirty="0" smtClean="0"/>
              <a:t>Life insurance companies</a:t>
            </a:r>
          </a:p>
          <a:p>
            <a:r>
              <a:rPr lang="en-US" dirty="0" smtClean="0"/>
              <a:t>Investment companies</a:t>
            </a:r>
          </a:p>
          <a:p>
            <a:r>
              <a:rPr lang="en-US" dirty="0" smtClean="0"/>
              <a:t>Finance or loan companies</a:t>
            </a:r>
          </a:p>
          <a:p>
            <a:r>
              <a:rPr lang="en-US" dirty="0" smtClean="0"/>
              <a:t>Financial supermarket</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452" y="1767000"/>
            <a:ext cx="3546129" cy="3324000"/>
          </a:xfrm>
          <a:prstGeom prst="rect">
            <a:avLst/>
          </a:prstGeom>
        </p:spPr>
      </p:pic>
    </p:spTree>
    <p:extLst>
      <p:ext uri="{BB962C8B-B14F-4D97-AF65-F5344CB8AC3E}">
        <p14:creationId xmlns:p14="http://schemas.microsoft.com/office/powerpoint/2010/main" val="1850210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690688"/>
            <a:ext cx="6775580" cy="4351338"/>
          </a:xfrm>
        </p:spPr>
        <p:txBody>
          <a:bodyPr>
            <a:noAutofit/>
          </a:bodyPr>
          <a:lstStyle/>
          <a:p>
            <a:pPr marL="0" indent="0">
              <a:buNone/>
            </a:pPr>
            <a:r>
              <a:rPr lang="en-US" b="1" dirty="0" smtClean="0"/>
              <a:t>Reasons Why Financial Institutions Pay and Charge Interest</a:t>
            </a:r>
          </a:p>
          <a:p>
            <a:r>
              <a:rPr lang="en-US" dirty="0" smtClean="0"/>
              <a:t>Why they pay interest:</a:t>
            </a:r>
          </a:p>
          <a:p>
            <a:pPr lvl="1"/>
            <a:r>
              <a:rPr lang="en-US" dirty="0" smtClean="0"/>
              <a:t>To encourage depositors to use their institution</a:t>
            </a:r>
          </a:p>
          <a:p>
            <a:r>
              <a:rPr lang="en-US" dirty="0" smtClean="0"/>
              <a:t>Why they charge interest:</a:t>
            </a:r>
          </a:p>
          <a:p>
            <a:pPr lvl="1"/>
            <a:r>
              <a:rPr lang="en-US" dirty="0" smtClean="0"/>
              <a:t>To earn money</a:t>
            </a:r>
          </a:p>
          <a:p>
            <a:pPr marL="228600" lvl="1"/>
            <a:r>
              <a:rPr lang="en-US" sz="2800" dirty="0" smtClean="0"/>
              <a:t>Institutions pay less interest to depositors than they charge borrowers, so they make a profit.</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7710" y="2289390"/>
            <a:ext cx="4321105" cy="2861108"/>
          </a:xfrm>
          <a:prstGeom prst="rect">
            <a:avLst/>
          </a:prstGeom>
        </p:spPr>
      </p:pic>
    </p:spTree>
    <p:extLst>
      <p:ext uri="{BB962C8B-B14F-4D97-AF65-F5344CB8AC3E}">
        <p14:creationId xmlns:p14="http://schemas.microsoft.com/office/powerpoint/2010/main" val="673732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6077338" y="1690688"/>
            <a:ext cx="6114662" cy="4351338"/>
          </a:xfrm>
        </p:spPr>
        <p:txBody>
          <a:bodyPr>
            <a:noAutofit/>
          </a:bodyPr>
          <a:lstStyle/>
          <a:p>
            <a:pPr marL="0" indent="0">
              <a:buNone/>
            </a:pPr>
            <a:r>
              <a:rPr lang="en-US" b="1" dirty="0" smtClean="0"/>
              <a:t>Types of Interest</a:t>
            </a:r>
          </a:p>
          <a:p>
            <a:r>
              <a:rPr lang="en-US" dirty="0" smtClean="0"/>
              <a:t>Simple interest – calculated on a yearly percentage rate based on original loan.</a:t>
            </a:r>
          </a:p>
          <a:p>
            <a:r>
              <a:rPr lang="en-US" dirty="0" smtClean="0"/>
              <a:t>Compound interest – calculated on the amount of the account at regular time periods; interest added into balance so balance grows each time it is added.</a:t>
            </a:r>
          </a:p>
          <a:p>
            <a:r>
              <a:rPr lang="en-US" dirty="0" smtClean="0"/>
              <a:t>Compound interest is better for savers.</a:t>
            </a:r>
          </a:p>
          <a:p>
            <a:r>
              <a:rPr lang="en-US" dirty="0" smtClean="0"/>
              <a:t>It is a disadvantage for borrowers.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666" y="2036760"/>
            <a:ext cx="5526448" cy="3659194"/>
          </a:xfrm>
          <a:prstGeom prst="rect">
            <a:avLst/>
          </a:prstGeom>
        </p:spPr>
      </p:pic>
    </p:spTree>
    <p:extLst>
      <p:ext uri="{BB962C8B-B14F-4D97-AF65-F5344CB8AC3E}">
        <p14:creationId xmlns:p14="http://schemas.microsoft.com/office/powerpoint/2010/main" val="3733813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690688"/>
            <a:ext cx="6114662" cy="4351338"/>
          </a:xfrm>
        </p:spPr>
        <p:txBody>
          <a:bodyPr>
            <a:noAutofit/>
          </a:bodyPr>
          <a:lstStyle/>
          <a:p>
            <a:pPr marL="0" indent="0">
              <a:buNone/>
            </a:pPr>
            <a:r>
              <a:rPr lang="en-US" b="1" dirty="0" smtClean="0"/>
              <a:t>Functions of Bank Accounts</a:t>
            </a:r>
          </a:p>
          <a:p>
            <a:r>
              <a:rPr lang="en-US" dirty="0" smtClean="0"/>
              <a:t>Provide a convenient way to buy goods and services and pay bills.</a:t>
            </a:r>
          </a:p>
          <a:p>
            <a:r>
              <a:rPr lang="en-US" dirty="0" smtClean="0"/>
              <a:t>Provide legal proof of payment; check serves as receipt.</a:t>
            </a:r>
          </a:p>
          <a:p>
            <a:r>
              <a:rPr lang="en-US" dirty="0" smtClean="0"/>
              <a:t>Protect money from theft or loss.</a:t>
            </a:r>
          </a:p>
          <a:p>
            <a:r>
              <a:rPr lang="en-US" dirty="0" smtClean="0"/>
              <a:t>Eliminate need to carry lots of cash.</a:t>
            </a:r>
          </a:p>
          <a:p>
            <a:r>
              <a:rPr lang="en-US" dirty="0" smtClean="0"/>
              <a:t>Provide a record of money spent.</a:t>
            </a:r>
          </a:p>
          <a:p>
            <a:r>
              <a:rPr lang="en-US" dirty="0" smtClean="0"/>
              <a:t>Allow access to other banking services.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2862" y="2326548"/>
            <a:ext cx="5002887" cy="3335258"/>
          </a:xfrm>
          <a:prstGeom prst="rect">
            <a:avLst/>
          </a:prstGeom>
        </p:spPr>
      </p:pic>
    </p:spTree>
    <p:extLst>
      <p:ext uri="{BB962C8B-B14F-4D97-AF65-F5344CB8AC3E}">
        <p14:creationId xmlns:p14="http://schemas.microsoft.com/office/powerpoint/2010/main" val="1993517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6077338" y="1690688"/>
            <a:ext cx="6114662" cy="4351338"/>
          </a:xfrm>
        </p:spPr>
        <p:txBody>
          <a:bodyPr>
            <a:noAutofit/>
          </a:bodyPr>
          <a:lstStyle/>
          <a:p>
            <a:pPr marL="0" indent="0">
              <a:buNone/>
            </a:pPr>
            <a:r>
              <a:rPr lang="en-US" b="1" dirty="0" smtClean="0"/>
              <a:t>Functions of Bank Accounts - continued</a:t>
            </a:r>
          </a:p>
          <a:p>
            <a:r>
              <a:rPr lang="en-US" dirty="0" smtClean="0"/>
              <a:t>Provide a record of transactions.</a:t>
            </a:r>
          </a:p>
          <a:p>
            <a:r>
              <a:rPr lang="en-US" dirty="0" smtClean="0"/>
              <a:t>Serves as a credit reference.</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649" y="2124416"/>
            <a:ext cx="5037182" cy="2833824"/>
          </a:xfrm>
          <a:prstGeom prst="rect">
            <a:avLst/>
          </a:prstGeom>
        </p:spPr>
      </p:pic>
    </p:spTree>
    <p:extLst>
      <p:ext uri="{BB962C8B-B14F-4D97-AF65-F5344CB8AC3E}">
        <p14:creationId xmlns:p14="http://schemas.microsoft.com/office/powerpoint/2010/main" val="378967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4942703" y="2146740"/>
            <a:ext cx="7249297" cy="4351338"/>
          </a:xfrm>
        </p:spPr>
        <p:txBody>
          <a:bodyPr>
            <a:normAutofit/>
          </a:bodyPr>
          <a:lstStyle/>
          <a:p>
            <a:pPr marL="0" indent="0">
              <a:buNone/>
            </a:pPr>
            <a:r>
              <a:rPr lang="en-US" b="1" dirty="0" smtClean="0"/>
              <a:t>Trends in Career Opportunities - continued</a:t>
            </a:r>
          </a:p>
          <a:p>
            <a:r>
              <a:rPr lang="en-US" dirty="0" smtClean="0"/>
              <a:t>Replacement needs account for 3/5 of job openings</a:t>
            </a:r>
          </a:p>
          <a:p>
            <a:r>
              <a:rPr lang="en-US" dirty="0" smtClean="0"/>
              <a:t>Service and professional specialty occupations account for 2 in 5 jobs.</a:t>
            </a:r>
          </a:p>
          <a:p>
            <a:pPr lvl="1"/>
            <a:r>
              <a:rPr lang="en-US" dirty="0" smtClean="0"/>
              <a:t>Computer-related occupations=15%</a:t>
            </a:r>
          </a:p>
          <a:p>
            <a:pPr lvl="1"/>
            <a:r>
              <a:rPr lang="en-US" dirty="0" smtClean="0"/>
              <a:t>Replacement needs in agriculture, forestry, fishing</a:t>
            </a:r>
          </a:p>
          <a:p>
            <a:pPr lvl="1"/>
            <a:r>
              <a:rPr lang="en-US" dirty="0" smtClean="0"/>
              <a:t>Office automation slows increase, causes decrease</a:t>
            </a:r>
          </a:p>
          <a:p>
            <a:pPr lvl="1"/>
            <a:r>
              <a:rPr lang="en-US" dirty="0" smtClean="0"/>
              <a:t>Precision production, craft, repair  occupations, fabricators, and laborers grow slower than average.</a:t>
            </a:r>
          </a:p>
          <a:p>
            <a:pPr lvl="1"/>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698" y="2429369"/>
            <a:ext cx="4288985" cy="2859323"/>
          </a:xfrm>
          <a:prstGeom prst="rect">
            <a:avLst/>
          </a:prstGeom>
        </p:spPr>
      </p:pic>
    </p:spTree>
    <p:extLst>
      <p:ext uri="{BB962C8B-B14F-4D97-AF65-F5344CB8AC3E}">
        <p14:creationId xmlns:p14="http://schemas.microsoft.com/office/powerpoint/2010/main" val="3207127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892569"/>
            <a:ext cx="6114662" cy="4351338"/>
          </a:xfrm>
        </p:spPr>
        <p:txBody>
          <a:bodyPr>
            <a:noAutofit/>
          </a:bodyPr>
          <a:lstStyle/>
          <a:p>
            <a:pPr marL="0" indent="0">
              <a:buNone/>
            </a:pPr>
            <a:r>
              <a:rPr lang="en-US" b="1" dirty="0" smtClean="0"/>
              <a:t>Steps in Opening a Bank Account</a:t>
            </a:r>
          </a:p>
          <a:p>
            <a:r>
              <a:rPr lang="en-US" dirty="0" smtClean="0"/>
              <a:t>Receive bank documents.</a:t>
            </a:r>
          </a:p>
          <a:p>
            <a:r>
              <a:rPr lang="en-US" dirty="0" smtClean="0"/>
              <a:t>Provide personal identification.</a:t>
            </a:r>
          </a:p>
          <a:p>
            <a:r>
              <a:rPr lang="en-US" dirty="0" smtClean="0"/>
              <a:t>Fill out the signature card.</a:t>
            </a:r>
          </a:p>
          <a:p>
            <a:r>
              <a:rPr lang="en-US" dirty="0" smtClean="0"/>
              <a:t>Sign the signature card.</a:t>
            </a:r>
          </a:p>
          <a:p>
            <a:r>
              <a:rPr lang="en-US" dirty="0" smtClean="0"/>
              <a:t>Deposit money using deposit slip.</a:t>
            </a:r>
          </a:p>
          <a:p>
            <a:r>
              <a:rPr lang="en-US" dirty="0" smtClean="0"/>
              <a:t>Order personalized checks, if desired.</a:t>
            </a:r>
          </a:p>
          <a:p>
            <a:r>
              <a:rPr lang="en-US" dirty="0" smtClean="0"/>
              <a:t>Apply for ATM or debit cards.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3051" y="1944859"/>
            <a:ext cx="5353345" cy="3554621"/>
          </a:xfrm>
          <a:prstGeom prst="rect">
            <a:avLst/>
          </a:prstGeom>
        </p:spPr>
      </p:pic>
    </p:spTree>
    <p:extLst>
      <p:ext uri="{BB962C8B-B14F-4D97-AF65-F5344CB8AC3E}">
        <p14:creationId xmlns:p14="http://schemas.microsoft.com/office/powerpoint/2010/main" val="2364633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5169159" y="1918714"/>
            <a:ext cx="7041503" cy="4351338"/>
          </a:xfrm>
        </p:spPr>
        <p:txBody>
          <a:bodyPr>
            <a:noAutofit/>
          </a:bodyPr>
          <a:lstStyle/>
          <a:p>
            <a:pPr marL="0" indent="0">
              <a:buNone/>
            </a:pPr>
            <a:r>
              <a:rPr lang="en-US" b="1" dirty="0" smtClean="0"/>
              <a:t>Types of Checking Accounts</a:t>
            </a:r>
          </a:p>
          <a:p>
            <a:r>
              <a:rPr lang="en-US" dirty="0" smtClean="0"/>
              <a:t>Regular checking; minimum balance is usually required to avoid service charge.</a:t>
            </a:r>
          </a:p>
          <a:p>
            <a:r>
              <a:rPr lang="en-US" dirty="0" smtClean="0"/>
              <a:t>Special accounts; also known as limited activity accounts; for those with low balances and/or few transactions; low flat fees or per transaction fee.</a:t>
            </a:r>
          </a:p>
          <a:p>
            <a:r>
              <a:rPr lang="en-US" dirty="0" smtClean="0"/>
              <a:t>Interest-bearing; pays interest on account but requires higher balance.</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27553"/>
            <a:ext cx="3752461" cy="5000780"/>
          </a:xfrm>
          <a:prstGeom prst="rect">
            <a:avLst/>
          </a:prstGeom>
        </p:spPr>
      </p:pic>
    </p:spTree>
    <p:extLst>
      <p:ext uri="{BB962C8B-B14F-4D97-AF65-F5344CB8AC3E}">
        <p14:creationId xmlns:p14="http://schemas.microsoft.com/office/powerpoint/2010/main" val="2571190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918714"/>
            <a:ext cx="6114662" cy="4351338"/>
          </a:xfrm>
        </p:spPr>
        <p:txBody>
          <a:bodyPr>
            <a:noAutofit/>
          </a:bodyPr>
          <a:lstStyle/>
          <a:p>
            <a:pPr marL="0" indent="0">
              <a:buNone/>
            </a:pPr>
            <a:r>
              <a:rPr lang="en-US" b="1" dirty="0" smtClean="0"/>
              <a:t>Types of Checking Accounts - continued</a:t>
            </a:r>
          </a:p>
          <a:p>
            <a:r>
              <a:rPr lang="en-US" dirty="0" smtClean="0"/>
              <a:t>Share accounts; checking account at a credit union; similar to regular checking account at a bank</a:t>
            </a:r>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2863" y="1690688"/>
            <a:ext cx="5084406" cy="3389604"/>
          </a:xfrm>
          <a:prstGeom prst="rect">
            <a:avLst/>
          </a:prstGeom>
        </p:spPr>
      </p:pic>
    </p:spTree>
    <p:extLst>
      <p:ext uri="{BB962C8B-B14F-4D97-AF65-F5344CB8AC3E}">
        <p14:creationId xmlns:p14="http://schemas.microsoft.com/office/powerpoint/2010/main" val="1631905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5561045" y="1690688"/>
            <a:ext cx="6630955" cy="4351338"/>
          </a:xfrm>
        </p:spPr>
        <p:txBody>
          <a:bodyPr>
            <a:noAutofit/>
          </a:bodyPr>
          <a:lstStyle/>
          <a:p>
            <a:pPr marL="0" indent="0">
              <a:buNone/>
            </a:pPr>
            <a:r>
              <a:rPr lang="en-US" b="1" dirty="0" smtClean="0"/>
              <a:t>Types of Savings Accounts</a:t>
            </a:r>
          </a:p>
          <a:p>
            <a:r>
              <a:rPr lang="en-US" dirty="0" smtClean="0"/>
              <a:t>Regular </a:t>
            </a:r>
            <a:r>
              <a:rPr lang="en-US" dirty="0"/>
              <a:t>S</a:t>
            </a:r>
            <a:r>
              <a:rPr lang="en-US" dirty="0" smtClean="0"/>
              <a:t>avings - can add money or withdraw money at any time; pays lowest interest rate.</a:t>
            </a:r>
          </a:p>
          <a:p>
            <a:r>
              <a:rPr lang="en-US" dirty="0" smtClean="0"/>
              <a:t>Certificates of Deposit (CD) – certain amount is deposited for a specific length of time; the longer the time, the higher the interest; penalty for early withdrawal.</a:t>
            </a:r>
          </a:p>
          <a:p>
            <a:r>
              <a:rPr lang="en-US" dirty="0" smtClean="0"/>
              <a:t>Money Market – pays interest based on U.S. Treasury rates; usually require a minimum balance.</a:t>
            </a:r>
          </a:p>
          <a:p>
            <a:endParaRPr lang="en-US" dirty="0" smtClean="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67" y="2146740"/>
            <a:ext cx="5128946" cy="3419297"/>
          </a:xfrm>
          <a:prstGeom prst="rect">
            <a:avLst/>
          </a:prstGeom>
        </p:spPr>
      </p:pic>
    </p:spTree>
    <p:extLst>
      <p:ext uri="{BB962C8B-B14F-4D97-AF65-F5344CB8AC3E}">
        <p14:creationId xmlns:p14="http://schemas.microsoft.com/office/powerpoint/2010/main" val="2030894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707768" y="1690688"/>
            <a:ext cx="6140902" cy="4351338"/>
          </a:xfrm>
        </p:spPr>
        <p:txBody>
          <a:bodyPr>
            <a:noAutofit/>
          </a:bodyPr>
          <a:lstStyle/>
          <a:p>
            <a:pPr marL="0" indent="0">
              <a:buNone/>
            </a:pPr>
            <a:r>
              <a:rPr lang="en-US" b="1" dirty="0" smtClean="0"/>
              <a:t>Types of Savings Accounts - continued</a:t>
            </a:r>
          </a:p>
          <a:p>
            <a:r>
              <a:rPr lang="en-US" dirty="0" smtClean="0"/>
              <a:t>Savings Bond – non-transferrable debt certificates issued by the U.S. Treasury; held to maturity (usually 30 years) with fixed interest rate paid every six months; exempt from state and local tax.</a:t>
            </a:r>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59" y="1785660"/>
            <a:ext cx="4931367" cy="3286679"/>
          </a:xfrm>
          <a:prstGeom prst="rect">
            <a:avLst/>
          </a:prstGeom>
        </p:spPr>
      </p:pic>
    </p:spTree>
    <p:extLst>
      <p:ext uri="{BB962C8B-B14F-4D97-AF65-F5344CB8AC3E}">
        <p14:creationId xmlns:p14="http://schemas.microsoft.com/office/powerpoint/2010/main" val="3934910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4683967" y="1690688"/>
            <a:ext cx="7508033" cy="4351338"/>
          </a:xfrm>
        </p:spPr>
        <p:txBody>
          <a:bodyPr>
            <a:noAutofit/>
          </a:bodyPr>
          <a:lstStyle/>
          <a:p>
            <a:pPr marL="0" indent="0">
              <a:buNone/>
            </a:pPr>
            <a:r>
              <a:rPr lang="en-US" b="1" dirty="0" smtClean="0"/>
              <a:t>Types of Electronic Banking Services</a:t>
            </a:r>
          </a:p>
          <a:p>
            <a:r>
              <a:rPr lang="en-US" dirty="0" smtClean="0"/>
              <a:t>ATM (automated teller machine) – cash station located in convenient places; available 24/7 year-round.</a:t>
            </a:r>
          </a:p>
          <a:p>
            <a:r>
              <a:rPr lang="en-US" dirty="0" smtClean="0"/>
              <a:t>Automatic savings – at customer’s request, institution withdraws money from checking and deposits into savings on a regular basis.</a:t>
            </a:r>
          </a:p>
          <a:p>
            <a:r>
              <a:rPr lang="en-US" dirty="0" smtClean="0"/>
              <a:t>Automatic loan payments – at customer’s request, loan payment is deducted from checking and goes toward loan balance.</a:t>
            </a:r>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618852"/>
            <a:ext cx="3547188" cy="4605809"/>
          </a:xfrm>
          <a:prstGeom prst="rect">
            <a:avLst/>
          </a:prstGeom>
        </p:spPr>
      </p:pic>
    </p:spTree>
    <p:extLst>
      <p:ext uri="{BB962C8B-B14F-4D97-AF65-F5344CB8AC3E}">
        <p14:creationId xmlns:p14="http://schemas.microsoft.com/office/powerpoint/2010/main" val="1038758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4683967" y="1690688"/>
            <a:ext cx="7508033" cy="4351338"/>
          </a:xfrm>
        </p:spPr>
        <p:txBody>
          <a:bodyPr>
            <a:noAutofit/>
          </a:bodyPr>
          <a:lstStyle/>
          <a:p>
            <a:pPr marL="0" indent="0">
              <a:buNone/>
            </a:pPr>
            <a:r>
              <a:rPr lang="en-US" b="1" dirty="0" smtClean="0"/>
              <a:t>Types of Electronic Banking Services</a:t>
            </a:r>
          </a:p>
          <a:p>
            <a:r>
              <a:rPr lang="en-US" dirty="0" smtClean="0"/>
              <a:t>ATM (automated teller machine) – cash station located in convenient places; available 24/7 year-round.</a:t>
            </a:r>
          </a:p>
          <a:p>
            <a:r>
              <a:rPr lang="en-US" dirty="0" smtClean="0"/>
              <a:t>Automatic savings – at customer’s request, institution withdraws money from checking and deposits into savings on a regular basis.</a:t>
            </a:r>
          </a:p>
          <a:p>
            <a:r>
              <a:rPr lang="en-US" dirty="0" smtClean="0"/>
              <a:t>Automatic loan payments – at customer’s request, loan payment is deducted from checking and goes toward loan balance.</a:t>
            </a:r>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61" y="2394670"/>
            <a:ext cx="4415060" cy="2943373"/>
          </a:xfrm>
          <a:prstGeom prst="rect">
            <a:avLst/>
          </a:prstGeom>
        </p:spPr>
      </p:pic>
    </p:spTree>
    <p:extLst>
      <p:ext uri="{BB962C8B-B14F-4D97-AF65-F5344CB8AC3E}">
        <p14:creationId xmlns:p14="http://schemas.microsoft.com/office/powerpoint/2010/main" val="3644939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1" y="1918714"/>
            <a:ext cx="5805196" cy="4351338"/>
          </a:xfrm>
        </p:spPr>
        <p:txBody>
          <a:bodyPr>
            <a:noAutofit/>
          </a:bodyPr>
          <a:lstStyle/>
          <a:p>
            <a:pPr marL="0" indent="0">
              <a:buNone/>
            </a:pPr>
            <a:r>
              <a:rPr lang="en-US" b="1" dirty="0" smtClean="0"/>
              <a:t>Types of Electronic Banking Services - continued</a:t>
            </a:r>
          </a:p>
          <a:p>
            <a:r>
              <a:rPr lang="en-US" dirty="0" smtClean="0"/>
              <a:t>Direct deposit/automatic deposit</a:t>
            </a:r>
          </a:p>
          <a:p>
            <a:r>
              <a:rPr lang="en-US" dirty="0" smtClean="0"/>
              <a:t>Bank credit card</a:t>
            </a:r>
          </a:p>
          <a:p>
            <a:r>
              <a:rPr lang="en-US" dirty="0" smtClean="0"/>
              <a:t>Bank debit card</a:t>
            </a:r>
          </a:p>
          <a:p>
            <a:r>
              <a:rPr lang="en-US" dirty="0" smtClean="0"/>
              <a:t>Electronic bill paying</a:t>
            </a:r>
          </a:p>
          <a:p>
            <a:r>
              <a:rPr lang="en-US" dirty="0" smtClean="0"/>
              <a:t>Online banking</a:t>
            </a:r>
          </a:p>
          <a:p>
            <a:r>
              <a:rPr lang="en-US" dirty="0" smtClean="0"/>
              <a:t>Pay-by-phone systems</a:t>
            </a:r>
          </a:p>
          <a:p>
            <a:r>
              <a:rPr lang="en-US" dirty="0" smtClean="0"/>
              <a:t>Electronic check conversion</a:t>
            </a:r>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1449" y="2470824"/>
            <a:ext cx="5388569" cy="3594074"/>
          </a:xfrm>
          <a:prstGeom prst="rect">
            <a:avLst/>
          </a:prstGeom>
        </p:spPr>
      </p:pic>
    </p:spTree>
    <p:extLst>
      <p:ext uri="{BB962C8B-B14F-4D97-AF65-F5344CB8AC3E}">
        <p14:creationId xmlns:p14="http://schemas.microsoft.com/office/powerpoint/2010/main" val="1010076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6096000" y="1690688"/>
            <a:ext cx="6096000" cy="4351338"/>
          </a:xfrm>
        </p:spPr>
        <p:txBody>
          <a:bodyPr>
            <a:noAutofit/>
          </a:bodyPr>
          <a:lstStyle/>
          <a:p>
            <a:pPr marL="0" indent="0">
              <a:buNone/>
            </a:pPr>
            <a:r>
              <a:rPr lang="en-US" b="1" dirty="0" smtClean="0"/>
              <a:t>Types of Check Endorsements</a:t>
            </a:r>
          </a:p>
          <a:p>
            <a:r>
              <a:rPr lang="en-US" dirty="0" smtClean="0"/>
              <a:t>Blank endorsement – simply signing your name</a:t>
            </a:r>
          </a:p>
          <a:p>
            <a:r>
              <a:rPr lang="en-US" dirty="0" smtClean="0"/>
              <a:t>Restrictive endorsement – adding “for deposit only”</a:t>
            </a:r>
          </a:p>
          <a:p>
            <a:r>
              <a:rPr lang="en-US" dirty="0" smtClean="0"/>
              <a:t>Special endorsement – also full endorsement; signing over to a third party</a:t>
            </a:r>
          </a:p>
          <a:p>
            <a:r>
              <a:rPr lang="en-US" dirty="0" smtClean="0"/>
              <a:t>Two party check – check to two people</a:t>
            </a:r>
          </a:p>
          <a:p>
            <a:r>
              <a:rPr lang="en-US" dirty="0" smtClean="0"/>
              <a:t>Business check – made to a business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796" y="2385340"/>
            <a:ext cx="4443051" cy="2962034"/>
          </a:xfrm>
          <a:prstGeom prst="rect">
            <a:avLst/>
          </a:prstGeom>
        </p:spPr>
      </p:pic>
    </p:spTree>
    <p:extLst>
      <p:ext uri="{BB962C8B-B14F-4D97-AF65-F5344CB8AC3E}">
        <p14:creationId xmlns:p14="http://schemas.microsoft.com/office/powerpoint/2010/main" val="3857076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645882"/>
            <a:ext cx="6096000" cy="4351338"/>
          </a:xfrm>
        </p:spPr>
        <p:txBody>
          <a:bodyPr>
            <a:noAutofit/>
          </a:bodyPr>
          <a:lstStyle/>
          <a:p>
            <a:pPr marL="0" indent="0">
              <a:buNone/>
            </a:pPr>
            <a:r>
              <a:rPr lang="en-US" b="1" dirty="0" smtClean="0"/>
              <a:t>Reasons for Reconciling Financial Records</a:t>
            </a:r>
          </a:p>
          <a:p>
            <a:r>
              <a:rPr lang="en-US" dirty="0" smtClean="0"/>
              <a:t>To catch mistakes</a:t>
            </a:r>
          </a:p>
          <a:p>
            <a:r>
              <a:rPr lang="en-US" dirty="0" smtClean="0"/>
              <a:t>To prevent overdrafts</a:t>
            </a:r>
          </a:p>
          <a:p>
            <a:r>
              <a:rPr lang="en-US" dirty="0" smtClean="0"/>
              <a:t>To know exactly how much is in your account</a:t>
            </a:r>
          </a:p>
          <a:p>
            <a:r>
              <a:rPr lang="en-US" dirty="0" smtClean="0"/>
              <a:t>To be in control of your finances</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7412" y="1790821"/>
            <a:ext cx="5347277" cy="3934414"/>
          </a:xfrm>
          <a:prstGeom prst="rect">
            <a:avLst/>
          </a:prstGeom>
        </p:spPr>
      </p:pic>
    </p:spTree>
    <p:extLst>
      <p:ext uri="{BB962C8B-B14F-4D97-AF65-F5344CB8AC3E}">
        <p14:creationId xmlns:p14="http://schemas.microsoft.com/office/powerpoint/2010/main" val="215092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1" y="1918714"/>
            <a:ext cx="5439032" cy="4351338"/>
          </a:xfrm>
        </p:spPr>
        <p:txBody>
          <a:bodyPr>
            <a:normAutofit/>
          </a:bodyPr>
          <a:lstStyle/>
          <a:p>
            <a:pPr marL="0" indent="0">
              <a:buNone/>
            </a:pPr>
            <a:r>
              <a:rPr lang="en-US" b="1" dirty="0" smtClean="0"/>
              <a:t>Trends in Career Opportunities - continued</a:t>
            </a:r>
          </a:p>
          <a:p>
            <a:r>
              <a:rPr lang="en-US" dirty="0" smtClean="0"/>
              <a:t>Fastest-growing occupations – computer technology and health care services</a:t>
            </a:r>
          </a:p>
          <a:p>
            <a:r>
              <a:rPr lang="en-US" dirty="0" smtClean="0"/>
              <a:t>Job growth varies by education and training requirements. Education essential in getting high-paying jobs.</a:t>
            </a:r>
          </a:p>
          <a:p>
            <a:pPr lvl="1"/>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891" y="674635"/>
            <a:ext cx="4351185" cy="5295775"/>
          </a:xfrm>
          <a:prstGeom prst="rect">
            <a:avLst/>
          </a:prstGeom>
        </p:spPr>
      </p:pic>
    </p:spTree>
    <p:extLst>
      <p:ext uri="{BB962C8B-B14F-4D97-AF65-F5344CB8AC3E}">
        <p14:creationId xmlns:p14="http://schemas.microsoft.com/office/powerpoint/2010/main" val="2372912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5784980" y="1776511"/>
            <a:ext cx="6407020" cy="4351338"/>
          </a:xfrm>
        </p:spPr>
        <p:txBody>
          <a:bodyPr>
            <a:noAutofit/>
          </a:bodyPr>
          <a:lstStyle/>
          <a:p>
            <a:pPr marL="0" indent="0">
              <a:buNone/>
            </a:pPr>
            <a:r>
              <a:rPr lang="en-US" b="1" dirty="0" smtClean="0"/>
              <a:t>Steps in Stopping Payment on a Check</a:t>
            </a:r>
          </a:p>
          <a:p>
            <a:r>
              <a:rPr lang="en-US" dirty="0" smtClean="0"/>
              <a:t>In writing – form or formal letter; method determined by bank.</a:t>
            </a:r>
          </a:p>
          <a:p>
            <a:r>
              <a:rPr lang="en-US" dirty="0" smtClean="0"/>
              <a:t>By phone, followed by written request – to make binding, must be followed by a written request.</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12" y="1690688"/>
            <a:ext cx="5195104" cy="4260420"/>
          </a:xfrm>
          <a:prstGeom prst="rect">
            <a:avLst/>
          </a:prstGeom>
        </p:spPr>
      </p:pic>
    </p:spTree>
    <p:extLst>
      <p:ext uri="{BB962C8B-B14F-4D97-AF65-F5344CB8AC3E}">
        <p14:creationId xmlns:p14="http://schemas.microsoft.com/office/powerpoint/2010/main" val="3501627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459270"/>
            <a:ext cx="6407020" cy="4351338"/>
          </a:xfrm>
        </p:spPr>
        <p:txBody>
          <a:bodyPr>
            <a:noAutofit/>
          </a:bodyPr>
          <a:lstStyle/>
          <a:p>
            <a:pPr marL="0" indent="0">
              <a:buNone/>
            </a:pPr>
            <a:r>
              <a:rPr lang="en-US" b="1" dirty="0" smtClean="0"/>
              <a:t>ATM and Debit Cards</a:t>
            </a:r>
          </a:p>
          <a:p>
            <a:r>
              <a:rPr lang="en-US" dirty="0" smtClean="0"/>
              <a:t>ATM cards require a PIN (personal identification number) to use; used with ATM machines; may be a fee for using an ATM outside your network.</a:t>
            </a:r>
          </a:p>
          <a:p>
            <a:r>
              <a:rPr lang="en-US" dirty="0" smtClean="0"/>
              <a:t>Debit Cards have a VISA or </a:t>
            </a:r>
            <a:r>
              <a:rPr lang="en-US" dirty="0" err="1" smtClean="0"/>
              <a:t>Mastercard</a:t>
            </a:r>
            <a:r>
              <a:rPr lang="en-US" dirty="0" smtClean="0"/>
              <a:t> logo and can be used where VISA or </a:t>
            </a:r>
            <a:r>
              <a:rPr lang="en-US" dirty="0" err="1" smtClean="0"/>
              <a:t>Mastercards</a:t>
            </a:r>
            <a:r>
              <a:rPr lang="en-US" dirty="0" smtClean="0"/>
              <a:t> are accepted; often double as an ATM card; may include fees </a:t>
            </a:r>
            <a:r>
              <a:rPr lang="en-US" smtClean="0"/>
              <a:t>for </a:t>
            </a:r>
            <a:r>
              <a:rPr lang="en-US" smtClean="0"/>
              <a:t>out-of-network </a:t>
            </a:r>
            <a:r>
              <a:rPr lang="en-US" dirty="0" smtClean="0"/>
              <a:t>ATM machine.</a:t>
            </a:r>
          </a:p>
          <a:p>
            <a:r>
              <a:rPr lang="en-US" dirty="0" smtClean="0"/>
              <a:t>Both ATM and debit cards are linked to your bank account.</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766" y="2045696"/>
            <a:ext cx="4769171" cy="3179447"/>
          </a:xfrm>
          <a:prstGeom prst="rect">
            <a:avLst/>
          </a:prstGeom>
        </p:spPr>
      </p:pic>
    </p:spTree>
    <p:extLst>
      <p:ext uri="{BB962C8B-B14F-4D97-AF65-F5344CB8AC3E}">
        <p14:creationId xmlns:p14="http://schemas.microsoft.com/office/powerpoint/2010/main" val="1548704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5652795" y="1690688"/>
            <a:ext cx="6407020" cy="4351338"/>
          </a:xfrm>
        </p:spPr>
        <p:txBody>
          <a:bodyPr>
            <a:noAutofit/>
          </a:bodyPr>
          <a:lstStyle/>
          <a:p>
            <a:pPr marL="0" indent="0">
              <a:buNone/>
            </a:pPr>
            <a:r>
              <a:rPr lang="en-US" b="1" dirty="0" smtClean="0"/>
              <a:t>ATM and Debit Cards - continued</a:t>
            </a:r>
          </a:p>
          <a:p>
            <a:r>
              <a:rPr lang="en-US" dirty="0" smtClean="0"/>
              <a:t>Can use both to withdraw money.</a:t>
            </a:r>
          </a:p>
          <a:p>
            <a:r>
              <a:rPr lang="en-US" dirty="0" smtClean="0"/>
              <a:t>Can use both to check balances at ATM machines.</a:t>
            </a:r>
          </a:p>
          <a:p>
            <a:r>
              <a:rPr lang="en-US" dirty="0" smtClean="0"/>
              <a:t>Can use both to make deposits at ATM machines.</a:t>
            </a:r>
          </a:p>
          <a:p>
            <a:r>
              <a:rPr lang="en-US" dirty="0" smtClean="0"/>
              <a:t>Both cards automatically deducts money from your bank account immediately.</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669" y="2146740"/>
            <a:ext cx="5058872" cy="3372581"/>
          </a:xfrm>
          <a:prstGeom prst="rect">
            <a:avLst/>
          </a:prstGeom>
        </p:spPr>
      </p:pic>
    </p:spTree>
    <p:extLst>
      <p:ext uri="{BB962C8B-B14F-4D97-AF65-F5344CB8AC3E}">
        <p14:creationId xmlns:p14="http://schemas.microsoft.com/office/powerpoint/2010/main" val="1515010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690688"/>
            <a:ext cx="4928118" cy="4351338"/>
          </a:xfrm>
        </p:spPr>
        <p:txBody>
          <a:bodyPr>
            <a:noAutofit/>
          </a:bodyPr>
          <a:lstStyle/>
          <a:p>
            <a:pPr marL="0" indent="0">
              <a:buNone/>
            </a:pPr>
            <a:r>
              <a:rPr lang="en-US" b="1" dirty="0" smtClean="0"/>
              <a:t>Hidden Costs of Banking</a:t>
            </a:r>
          </a:p>
          <a:p>
            <a:r>
              <a:rPr lang="en-US" dirty="0" smtClean="0"/>
              <a:t>Overdraft charges</a:t>
            </a:r>
          </a:p>
          <a:p>
            <a:r>
              <a:rPr lang="en-US" dirty="0" smtClean="0"/>
              <a:t>Surcharges for using ATM card</a:t>
            </a:r>
          </a:p>
          <a:p>
            <a:r>
              <a:rPr lang="en-US" dirty="0" smtClean="0"/>
              <a:t>Teller fees</a:t>
            </a:r>
          </a:p>
          <a:p>
            <a:r>
              <a:rPr lang="en-US" dirty="0" smtClean="0"/>
              <a:t>Per transaction fees for some debit cards</a:t>
            </a:r>
          </a:p>
          <a:p>
            <a:r>
              <a:rPr lang="en-US" dirty="0" smtClean="0"/>
              <a:t>Inactivity fees</a:t>
            </a:r>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1681" y="1404693"/>
            <a:ext cx="5870634" cy="3913756"/>
          </a:xfrm>
          <a:prstGeom prst="rect">
            <a:avLst/>
          </a:prstGeom>
        </p:spPr>
      </p:pic>
    </p:spTree>
    <p:extLst>
      <p:ext uri="{BB962C8B-B14F-4D97-AF65-F5344CB8AC3E}">
        <p14:creationId xmlns:p14="http://schemas.microsoft.com/office/powerpoint/2010/main" val="1206342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4963886" y="1690688"/>
            <a:ext cx="7095930" cy="4351338"/>
          </a:xfrm>
        </p:spPr>
        <p:txBody>
          <a:bodyPr>
            <a:noAutofit/>
          </a:bodyPr>
          <a:lstStyle/>
          <a:p>
            <a:pPr marL="0" indent="0">
              <a:buNone/>
            </a:pPr>
            <a:r>
              <a:rPr lang="en-US" b="1" dirty="0" smtClean="0"/>
              <a:t>Ways to Protect Your Accounts</a:t>
            </a:r>
          </a:p>
          <a:p>
            <a:r>
              <a:rPr lang="en-US" dirty="0" smtClean="0"/>
              <a:t>Report lost cards immediately.</a:t>
            </a:r>
          </a:p>
          <a:p>
            <a:r>
              <a:rPr lang="en-US" dirty="0" smtClean="0"/>
              <a:t>Keep records in a secure place.</a:t>
            </a:r>
          </a:p>
          <a:p>
            <a:r>
              <a:rPr lang="en-US" dirty="0" smtClean="0"/>
              <a:t>Shred documents with account numbers.</a:t>
            </a:r>
          </a:p>
          <a:p>
            <a:r>
              <a:rPr lang="en-US" dirty="0" smtClean="0"/>
              <a:t>Memorize your PIN.</a:t>
            </a:r>
          </a:p>
          <a:p>
            <a:r>
              <a:rPr lang="en-US" dirty="0" smtClean="0"/>
              <a:t>Be mindful of who is watching you.</a:t>
            </a:r>
          </a:p>
          <a:p>
            <a:r>
              <a:rPr lang="en-US" dirty="0" smtClean="0"/>
              <a:t>Keep receipts to compare with statements.</a:t>
            </a:r>
          </a:p>
          <a:p>
            <a:r>
              <a:rPr lang="en-US" dirty="0" smtClean="0"/>
              <a:t>Use your bank’s ATM.</a:t>
            </a:r>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84221"/>
            <a:ext cx="3267269" cy="4900904"/>
          </a:xfrm>
          <a:prstGeom prst="rect">
            <a:avLst/>
          </a:prstGeom>
        </p:spPr>
      </p:pic>
    </p:spTree>
    <p:extLst>
      <p:ext uri="{BB962C8B-B14F-4D97-AF65-F5344CB8AC3E}">
        <p14:creationId xmlns:p14="http://schemas.microsoft.com/office/powerpoint/2010/main" val="1957085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Banking</a:t>
            </a:r>
            <a:endParaRPr lang="en-US" b="1" dirty="0"/>
          </a:p>
        </p:txBody>
      </p:sp>
      <p:sp>
        <p:nvSpPr>
          <p:cNvPr id="3" name="Content Placeholder 2"/>
          <p:cNvSpPr>
            <a:spLocks noGrp="1"/>
          </p:cNvSpPr>
          <p:nvPr>
            <p:ph idx="1"/>
          </p:nvPr>
        </p:nvSpPr>
        <p:spPr>
          <a:xfrm>
            <a:off x="838200" y="1739188"/>
            <a:ext cx="6407020" cy="4351338"/>
          </a:xfrm>
        </p:spPr>
        <p:txBody>
          <a:bodyPr>
            <a:noAutofit/>
          </a:bodyPr>
          <a:lstStyle/>
          <a:p>
            <a:pPr marL="0" indent="0">
              <a:buNone/>
            </a:pPr>
            <a:r>
              <a:rPr lang="en-US" b="1" dirty="0" smtClean="0"/>
              <a:t>Ways to Protect Your Accounts - continued</a:t>
            </a:r>
          </a:p>
          <a:p>
            <a:r>
              <a:rPr lang="en-US" dirty="0" smtClean="0"/>
              <a:t>Avoid third-party ATMs at places like rest stops, nightclubs, etc.</a:t>
            </a:r>
          </a:p>
          <a:p>
            <a:r>
              <a:rPr lang="en-US" dirty="0" smtClean="0"/>
              <a:t>Check debit card withdrawals carefully.</a:t>
            </a:r>
          </a:p>
          <a:p>
            <a:r>
              <a:rPr lang="en-US" dirty="0" smtClean="0"/>
              <a:t>Keep accurate records.</a:t>
            </a:r>
          </a:p>
          <a:p>
            <a:r>
              <a:rPr lang="en-US" dirty="0" smtClean="0"/>
              <a:t>Report any unauthorized use or signature; the same applies to errors.</a:t>
            </a:r>
          </a:p>
          <a:p>
            <a:r>
              <a:rPr lang="en-US" dirty="0" smtClean="0"/>
              <a:t>Don’t tell anyone your account number or password.</a:t>
            </a:r>
          </a:p>
          <a:p>
            <a:endParaRPr lang="en-US" dirty="0" smtClean="0"/>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220" y="2518546"/>
            <a:ext cx="4727510" cy="3151673"/>
          </a:xfrm>
          <a:prstGeom prst="rect">
            <a:avLst/>
          </a:prstGeom>
        </p:spPr>
      </p:pic>
    </p:spTree>
    <p:extLst>
      <p:ext uri="{BB962C8B-B14F-4D97-AF65-F5344CB8AC3E}">
        <p14:creationId xmlns:p14="http://schemas.microsoft.com/office/powerpoint/2010/main" val="24613496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6365033" cy="4351338"/>
          </a:xfrm>
        </p:spPr>
        <p:txBody>
          <a:bodyPr/>
          <a:lstStyle/>
          <a:p>
            <a:pPr marL="0" indent="0">
              <a:buNone/>
            </a:pPr>
            <a:r>
              <a:rPr lang="en-US" dirty="0"/>
              <a:t>Even though businesses and governments have used </a:t>
            </a:r>
            <a:r>
              <a:rPr lang="en-US" dirty="0" smtClean="0"/>
              <a:t>credit for </a:t>
            </a:r>
            <a:r>
              <a:rPr lang="en-US" dirty="0"/>
              <a:t>hundreds of years, consumer credit has been </a:t>
            </a:r>
            <a:r>
              <a:rPr lang="en-US" dirty="0" smtClean="0"/>
              <a:t>commonly used </a:t>
            </a:r>
            <a:r>
              <a:rPr lang="en-US" dirty="0"/>
              <a:t>only in the last 60 years. Consumers who use </a:t>
            </a:r>
            <a:r>
              <a:rPr lang="en-US" dirty="0" smtClean="0"/>
              <a:t>credit have </a:t>
            </a:r>
            <a:r>
              <a:rPr lang="en-US" dirty="0"/>
              <a:t>discovered that it has two major impacts on their </a:t>
            </a:r>
            <a:r>
              <a:rPr lang="en-US" dirty="0" smtClean="0"/>
              <a:t>lives. Credit </a:t>
            </a:r>
            <a:r>
              <a:rPr lang="en-US" dirty="0"/>
              <a:t>allows people to buy and enjoy goods and </a:t>
            </a:r>
            <a:r>
              <a:rPr lang="en-US" dirty="0" smtClean="0"/>
              <a:t>services now</a:t>
            </a:r>
            <a:r>
              <a:rPr lang="en-US" dirty="0"/>
              <a:t>, instead of having to wait until money is saved </a:t>
            </a:r>
            <a:r>
              <a:rPr lang="en-US" dirty="0" smtClean="0"/>
              <a:t>for purchases</a:t>
            </a:r>
            <a:r>
              <a:rPr lang="en-US" dirty="0"/>
              <a:t>. But, it also means having to plan ahead so </a:t>
            </a:r>
            <a:r>
              <a:rPr lang="en-US" dirty="0" smtClean="0"/>
              <a:t>that the </a:t>
            </a:r>
            <a:r>
              <a:rPr lang="en-US" dirty="0"/>
              <a:t>debt can be paid when it is due.</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9874" y="2011803"/>
            <a:ext cx="4506286" cy="3736661"/>
          </a:xfrm>
          <a:prstGeom prst="rect">
            <a:avLst/>
          </a:prstGeom>
        </p:spPr>
      </p:pic>
    </p:spTree>
    <p:extLst>
      <p:ext uri="{BB962C8B-B14F-4D97-AF65-F5344CB8AC3E}">
        <p14:creationId xmlns:p14="http://schemas.microsoft.com/office/powerpoint/2010/main" val="2110310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199" y="1825625"/>
            <a:ext cx="6607629" cy="4351338"/>
          </a:xfrm>
        </p:spPr>
        <p:txBody>
          <a:bodyPr>
            <a:normAutofit fontScale="92500" lnSpcReduction="20000"/>
          </a:bodyPr>
          <a:lstStyle/>
          <a:p>
            <a:pPr marL="0" indent="0">
              <a:buNone/>
            </a:pPr>
            <a:r>
              <a:rPr lang="en-US" sz="3000" b="1" dirty="0" smtClean="0"/>
              <a:t>Types of Sales Credit</a:t>
            </a:r>
          </a:p>
          <a:p>
            <a:r>
              <a:rPr lang="en-US" sz="3000" dirty="0" smtClean="0"/>
              <a:t>Installment credit – charge an item and pay it off gradually with a set schedule and amount.</a:t>
            </a:r>
          </a:p>
          <a:p>
            <a:r>
              <a:rPr lang="en-US" sz="3000" dirty="0" smtClean="0"/>
              <a:t>Regular credit – making full payment after a certain period of time; often used for services; also called non-installment credit.</a:t>
            </a:r>
          </a:p>
          <a:p>
            <a:r>
              <a:rPr lang="en-US" sz="3000" dirty="0" smtClean="0"/>
              <a:t>Open-end credit – choice of paying full amount or paying over time; interest charged when not paid in full; also called revolving credit.</a:t>
            </a:r>
          </a:p>
          <a:p>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5828" y="2319093"/>
            <a:ext cx="4583010" cy="3055340"/>
          </a:xfrm>
          <a:prstGeom prst="rect">
            <a:avLst/>
          </a:prstGeom>
        </p:spPr>
      </p:pic>
    </p:spTree>
    <p:extLst>
      <p:ext uri="{BB962C8B-B14F-4D97-AF65-F5344CB8AC3E}">
        <p14:creationId xmlns:p14="http://schemas.microsoft.com/office/powerpoint/2010/main" val="933537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6096000" y="1825625"/>
            <a:ext cx="5257800" cy="4351338"/>
          </a:xfrm>
        </p:spPr>
        <p:txBody>
          <a:bodyPr/>
          <a:lstStyle/>
          <a:p>
            <a:pPr marL="0" indent="0">
              <a:buNone/>
            </a:pPr>
            <a:r>
              <a:rPr lang="en-US" b="1" dirty="0" smtClean="0"/>
              <a:t>Sources of Credit</a:t>
            </a:r>
          </a:p>
          <a:p>
            <a:r>
              <a:rPr lang="en-US" dirty="0" smtClean="0"/>
              <a:t>Commercial banks</a:t>
            </a:r>
          </a:p>
          <a:p>
            <a:r>
              <a:rPr lang="en-US" dirty="0" smtClean="0"/>
              <a:t>Credit unions</a:t>
            </a:r>
          </a:p>
          <a:p>
            <a:r>
              <a:rPr lang="en-US" dirty="0" smtClean="0"/>
              <a:t>Finance companies</a:t>
            </a:r>
          </a:p>
          <a:p>
            <a:r>
              <a:rPr lang="en-US" dirty="0" smtClean="0"/>
              <a:t>Life insurance policy</a:t>
            </a:r>
          </a:p>
          <a:p>
            <a:r>
              <a:rPr lang="en-US" dirty="0" smtClean="0"/>
              <a:t>Online lender</a:t>
            </a:r>
          </a:p>
          <a:p>
            <a:r>
              <a:rPr lang="en-US" dirty="0" smtClean="0"/>
              <a:t>Payday loan companies</a:t>
            </a:r>
          </a:p>
          <a:p>
            <a:r>
              <a:rPr lang="en-US" dirty="0" smtClean="0"/>
              <a:t>Pawnbroker</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669" y="2240358"/>
            <a:ext cx="5282807" cy="3521871"/>
          </a:xfrm>
          <a:prstGeom prst="rect">
            <a:avLst/>
          </a:prstGeom>
        </p:spPr>
      </p:pic>
    </p:spTree>
    <p:extLst>
      <p:ext uri="{BB962C8B-B14F-4D97-AF65-F5344CB8AC3E}">
        <p14:creationId xmlns:p14="http://schemas.microsoft.com/office/powerpoint/2010/main" val="2391764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5898502" cy="4351338"/>
          </a:xfrm>
        </p:spPr>
        <p:txBody>
          <a:bodyPr/>
          <a:lstStyle/>
          <a:p>
            <a:pPr marL="0" indent="0">
              <a:buNone/>
            </a:pPr>
            <a:r>
              <a:rPr lang="en-US" b="1" dirty="0"/>
              <a:t>Sources of </a:t>
            </a:r>
            <a:r>
              <a:rPr lang="en-US" b="1" dirty="0" smtClean="0"/>
              <a:t>Credit - continued</a:t>
            </a:r>
            <a:endParaRPr lang="en-US" b="1" dirty="0"/>
          </a:p>
          <a:p>
            <a:r>
              <a:rPr lang="en-US" dirty="0" smtClean="0"/>
              <a:t>Private lender</a:t>
            </a:r>
          </a:p>
          <a:p>
            <a:r>
              <a:rPr lang="en-US" dirty="0" smtClean="0"/>
              <a:t>Retail store</a:t>
            </a:r>
          </a:p>
          <a:p>
            <a:r>
              <a:rPr lang="en-US" dirty="0" smtClean="0"/>
              <a:t>Savings and loan associations</a:t>
            </a:r>
          </a:p>
          <a:p>
            <a:r>
              <a:rPr lang="en-US" dirty="0" smtClean="0"/>
              <a:t>Credit card companies</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25625"/>
            <a:ext cx="5643038" cy="3762025"/>
          </a:xfrm>
          <a:prstGeom prst="rect">
            <a:avLst/>
          </a:prstGeom>
        </p:spPr>
      </p:pic>
    </p:spTree>
    <p:extLst>
      <p:ext uri="{BB962C8B-B14F-4D97-AF65-F5344CB8AC3E}">
        <p14:creationId xmlns:p14="http://schemas.microsoft.com/office/powerpoint/2010/main" val="346082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4967416" y="1186249"/>
            <a:ext cx="7224584" cy="5311829"/>
          </a:xfrm>
        </p:spPr>
        <p:txBody>
          <a:bodyPr>
            <a:normAutofit/>
          </a:bodyPr>
          <a:lstStyle/>
          <a:p>
            <a:pPr marL="0" indent="0">
              <a:buNone/>
            </a:pPr>
            <a:r>
              <a:rPr lang="en-US" b="1" dirty="0" smtClean="0"/>
              <a:t>Sources for Career Information</a:t>
            </a:r>
          </a:p>
          <a:p>
            <a:r>
              <a:rPr lang="en-US" dirty="0" smtClean="0"/>
              <a:t>Career consultants</a:t>
            </a:r>
          </a:p>
          <a:p>
            <a:r>
              <a:rPr lang="en-US" dirty="0" smtClean="0"/>
              <a:t>Counselors</a:t>
            </a:r>
          </a:p>
          <a:p>
            <a:r>
              <a:rPr lang="en-US" dirty="0" smtClean="0"/>
              <a:t>Educational institutions</a:t>
            </a:r>
          </a:p>
          <a:p>
            <a:r>
              <a:rPr lang="en-US" dirty="0" smtClean="0"/>
              <a:t>Employers</a:t>
            </a:r>
          </a:p>
          <a:p>
            <a:r>
              <a:rPr lang="en-US" dirty="0" smtClean="0"/>
              <a:t>Internet networks and resources</a:t>
            </a:r>
          </a:p>
          <a:p>
            <a:r>
              <a:rPr lang="en-US" dirty="0" smtClean="0"/>
              <a:t>Personal contacts</a:t>
            </a:r>
          </a:p>
          <a:p>
            <a:r>
              <a:rPr lang="en-US" dirty="0" smtClean="0"/>
              <a:t>Professional societies and journals</a:t>
            </a:r>
          </a:p>
          <a:p>
            <a:r>
              <a:rPr lang="en-US" dirty="0" smtClean="0"/>
              <a:t>Libraries, career centers, and guidance offices</a:t>
            </a:r>
          </a:p>
          <a:p>
            <a:r>
              <a:rPr lang="en-US" dirty="0" smtClean="0"/>
              <a:t>Trade associations and magazines</a:t>
            </a:r>
          </a:p>
          <a:p>
            <a:pPr lvl="1"/>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83" y="2125362"/>
            <a:ext cx="4597280" cy="3096083"/>
          </a:xfrm>
          <a:prstGeom prst="rect">
            <a:avLst/>
          </a:prstGeom>
        </p:spPr>
      </p:pic>
    </p:spTree>
    <p:extLst>
      <p:ext uri="{BB962C8B-B14F-4D97-AF65-F5344CB8AC3E}">
        <p14:creationId xmlns:p14="http://schemas.microsoft.com/office/powerpoint/2010/main" val="2746873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5618584" cy="4351338"/>
          </a:xfrm>
        </p:spPr>
        <p:txBody>
          <a:bodyPr>
            <a:normAutofit lnSpcReduction="10000"/>
          </a:bodyPr>
          <a:lstStyle/>
          <a:p>
            <a:pPr marL="0" indent="0">
              <a:buNone/>
            </a:pPr>
            <a:r>
              <a:rPr lang="en-US" b="1" dirty="0" smtClean="0"/>
              <a:t>Differences in Credit and Charge Cards</a:t>
            </a:r>
          </a:p>
          <a:p>
            <a:r>
              <a:rPr lang="en-US" dirty="0" smtClean="0"/>
              <a:t>Credit cards</a:t>
            </a:r>
          </a:p>
          <a:p>
            <a:pPr lvl="1"/>
            <a:r>
              <a:rPr lang="en-US" dirty="0" smtClean="0"/>
              <a:t>Issued by a company such as a bank, oil company or store.</a:t>
            </a:r>
          </a:p>
          <a:p>
            <a:pPr lvl="1"/>
            <a:r>
              <a:rPr lang="en-US" dirty="0" smtClean="0"/>
              <a:t>Has a set limit.</a:t>
            </a:r>
          </a:p>
          <a:p>
            <a:pPr lvl="1"/>
            <a:r>
              <a:rPr lang="en-US" dirty="0" smtClean="0"/>
              <a:t>May offer additional benefits.</a:t>
            </a:r>
          </a:p>
          <a:p>
            <a:pPr lvl="1"/>
            <a:r>
              <a:rPr lang="en-US" dirty="0" smtClean="0"/>
              <a:t>Receive monthly statements with a minimum amount due.</a:t>
            </a:r>
          </a:p>
          <a:p>
            <a:pPr lvl="1"/>
            <a:r>
              <a:rPr lang="en-US" dirty="0" smtClean="0"/>
              <a:t>Interest is charge if not paid in full.</a:t>
            </a:r>
          </a:p>
          <a:p>
            <a:pPr lvl="1"/>
            <a:r>
              <a:rPr lang="en-US" dirty="0" smtClean="0"/>
              <a:t>May have an annual fee.</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784" y="2252945"/>
            <a:ext cx="5245047" cy="3496698"/>
          </a:xfrm>
          <a:prstGeom prst="rect">
            <a:avLst/>
          </a:prstGeom>
        </p:spPr>
      </p:pic>
    </p:spTree>
    <p:extLst>
      <p:ext uri="{BB962C8B-B14F-4D97-AF65-F5344CB8AC3E}">
        <p14:creationId xmlns:p14="http://schemas.microsoft.com/office/powerpoint/2010/main" val="4168214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6096000" y="1690688"/>
            <a:ext cx="6096000" cy="4351338"/>
          </a:xfrm>
        </p:spPr>
        <p:txBody>
          <a:bodyPr>
            <a:normAutofit lnSpcReduction="10000"/>
          </a:bodyPr>
          <a:lstStyle/>
          <a:p>
            <a:pPr marL="0" indent="0">
              <a:buNone/>
            </a:pPr>
            <a:r>
              <a:rPr lang="en-US" b="1" dirty="0" smtClean="0"/>
              <a:t>Differences in Credit and Charge Cards - continued</a:t>
            </a:r>
          </a:p>
          <a:p>
            <a:r>
              <a:rPr lang="en-US" dirty="0" smtClean="0"/>
              <a:t>Charge cards</a:t>
            </a:r>
          </a:p>
          <a:p>
            <a:pPr lvl="1"/>
            <a:r>
              <a:rPr lang="en-US" dirty="0" smtClean="0"/>
              <a:t>Issued by a few companies, such as American Express</a:t>
            </a:r>
          </a:p>
          <a:p>
            <a:pPr lvl="1"/>
            <a:r>
              <a:rPr lang="en-US" dirty="0" smtClean="0"/>
              <a:t>You pay an annual fee.</a:t>
            </a:r>
          </a:p>
          <a:p>
            <a:pPr lvl="1"/>
            <a:r>
              <a:rPr lang="en-US" dirty="0" smtClean="0"/>
              <a:t>You are charged interest on unpaid balances.</a:t>
            </a:r>
          </a:p>
          <a:p>
            <a:pPr lvl="1"/>
            <a:r>
              <a:rPr lang="en-US" dirty="0" smtClean="0"/>
              <a:t>No limits.</a:t>
            </a:r>
          </a:p>
          <a:p>
            <a:pPr lvl="1"/>
            <a:r>
              <a:rPr lang="en-US" dirty="0" smtClean="0"/>
              <a:t>Usually required to pay entire balance.</a:t>
            </a:r>
          </a:p>
          <a:p>
            <a:pPr lvl="1"/>
            <a:r>
              <a:rPr lang="en-US" dirty="0" smtClean="0"/>
              <a:t>More benefits than credit cards.</a:t>
            </a:r>
          </a:p>
          <a:p>
            <a:pPr lvl="1"/>
            <a:r>
              <a:rPr lang="en-US" dirty="0" smtClean="0"/>
              <a:t>Many retails will not accept charge cards.</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820" y="1675419"/>
            <a:ext cx="4591980" cy="4594633"/>
          </a:xfrm>
          <a:prstGeom prst="rect">
            <a:avLst/>
          </a:prstGeom>
        </p:spPr>
      </p:pic>
    </p:spTree>
    <p:extLst>
      <p:ext uri="{BB962C8B-B14F-4D97-AF65-F5344CB8AC3E}">
        <p14:creationId xmlns:p14="http://schemas.microsoft.com/office/powerpoint/2010/main" val="1719711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199" y="1825625"/>
            <a:ext cx="6234405" cy="4351338"/>
          </a:xfrm>
        </p:spPr>
        <p:txBody>
          <a:bodyPr>
            <a:normAutofit fontScale="92500" lnSpcReduction="10000"/>
          </a:bodyPr>
          <a:lstStyle/>
          <a:p>
            <a:pPr marL="0" indent="0">
              <a:buNone/>
            </a:pPr>
            <a:r>
              <a:rPr lang="en-US" sz="3000" b="1" dirty="0" smtClean="0"/>
              <a:t>Disadvantages and Advantages of Using Credit</a:t>
            </a:r>
          </a:p>
          <a:p>
            <a:r>
              <a:rPr lang="en-US" sz="3000" dirty="0" smtClean="0"/>
              <a:t>Disadvantages</a:t>
            </a:r>
          </a:p>
          <a:p>
            <a:pPr lvl="1"/>
            <a:r>
              <a:rPr lang="en-US" dirty="0" smtClean="0"/>
              <a:t>Encourages you to spend more than you can afford.</a:t>
            </a:r>
          </a:p>
          <a:p>
            <a:pPr lvl="1"/>
            <a:r>
              <a:rPr lang="en-US" dirty="0" smtClean="0"/>
              <a:t>May encourage impulse buying.</a:t>
            </a:r>
          </a:p>
          <a:p>
            <a:pPr lvl="1"/>
            <a:r>
              <a:rPr lang="en-US" dirty="0" smtClean="0"/>
              <a:t>Ties up future income to pay debt.</a:t>
            </a:r>
          </a:p>
          <a:p>
            <a:pPr lvl="1"/>
            <a:r>
              <a:rPr lang="en-US" dirty="0" smtClean="0"/>
              <a:t>Contracts and terms can be difficult to understand.</a:t>
            </a:r>
          </a:p>
          <a:p>
            <a:pPr lvl="1"/>
            <a:r>
              <a:rPr lang="en-US" dirty="0" smtClean="0"/>
              <a:t>Maintaining a balance increases the cost of items.</a:t>
            </a:r>
          </a:p>
          <a:p>
            <a:pPr lvl="1"/>
            <a:r>
              <a:rPr lang="en-US" dirty="0" smtClean="0"/>
              <a:t>Low intro rates are temporary.</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5282" y="1765332"/>
            <a:ext cx="5003324" cy="3795278"/>
          </a:xfrm>
          <a:prstGeom prst="rect">
            <a:avLst/>
          </a:prstGeom>
        </p:spPr>
      </p:pic>
    </p:spTree>
    <p:extLst>
      <p:ext uri="{BB962C8B-B14F-4D97-AF65-F5344CB8AC3E}">
        <p14:creationId xmlns:p14="http://schemas.microsoft.com/office/powerpoint/2010/main" val="3911753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5957595" y="1855247"/>
            <a:ext cx="6234405" cy="4351338"/>
          </a:xfrm>
        </p:spPr>
        <p:txBody>
          <a:bodyPr>
            <a:normAutofit lnSpcReduction="10000"/>
          </a:bodyPr>
          <a:lstStyle/>
          <a:p>
            <a:pPr marL="0" indent="0">
              <a:buNone/>
            </a:pPr>
            <a:r>
              <a:rPr lang="en-US" b="1" dirty="0" smtClean="0"/>
              <a:t>Disadvantages and Advantages of Using Credit - continued</a:t>
            </a:r>
          </a:p>
          <a:p>
            <a:pPr lvl="1"/>
            <a:r>
              <a:rPr lang="en-US" dirty="0" smtClean="0"/>
              <a:t>Encourages the need for “instant gratification.”</a:t>
            </a:r>
          </a:p>
          <a:p>
            <a:pPr lvl="1"/>
            <a:r>
              <a:rPr lang="en-US" dirty="0" smtClean="0"/>
              <a:t>Inability to pay credit card bills contributes to poor credit rating.</a:t>
            </a:r>
          </a:p>
          <a:p>
            <a:pPr lvl="1"/>
            <a:r>
              <a:rPr lang="en-US" dirty="0" smtClean="0"/>
              <a:t>Items can be repossessed if you don’t make payments.</a:t>
            </a:r>
          </a:p>
          <a:p>
            <a:pPr lvl="1"/>
            <a:r>
              <a:rPr lang="en-US" dirty="0" smtClean="0"/>
              <a:t>Relying on credit may encourage limited shopping options.</a:t>
            </a:r>
          </a:p>
          <a:p>
            <a:pPr lvl="1"/>
            <a:r>
              <a:rPr lang="en-US" dirty="0" smtClean="0"/>
              <a:t>Improper use of credit can increase stress and conflict.</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41" y="1982181"/>
            <a:ext cx="5552616" cy="3701744"/>
          </a:xfrm>
          <a:prstGeom prst="rect">
            <a:avLst/>
          </a:prstGeom>
        </p:spPr>
      </p:pic>
    </p:spTree>
    <p:extLst>
      <p:ext uri="{BB962C8B-B14F-4D97-AF65-F5344CB8AC3E}">
        <p14:creationId xmlns:p14="http://schemas.microsoft.com/office/powerpoint/2010/main" val="3760438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6271728" cy="4351338"/>
          </a:xfrm>
        </p:spPr>
        <p:txBody>
          <a:bodyPr>
            <a:normAutofit lnSpcReduction="10000"/>
          </a:bodyPr>
          <a:lstStyle/>
          <a:p>
            <a:pPr marL="0" indent="0">
              <a:buNone/>
            </a:pPr>
            <a:r>
              <a:rPr lang="en-US" b="1" dirty="0" smtClean="0"/>
              <a:t>Disadvantages and Advantages of Using Credit - continued</a:t>
            </a:r>
          </a:p>
          <a:p>
            <a:r>
              <a:rPr lang="en-US" dirty="0" smtClean="0"/>
              <a:t>Advantages</a:t>
            </a:r>
          </a:p>
          <a:p>
            <a:pPr lvl="1"/>
            <a:r>
              <a:rPr lang="en-US" sz="2200" dirty="0" smtClean="0"/>
              <a:t>Allows you to take advantage of bargains.</a:t>
            </a:r>
          </a:p>
          <a:p>
            <a:pPr lvl="1"/>
            <a:r>
              <a:rPr lang="en-US" sz="2200" dirty="0" smtClean="0"/>
              <a:t>Allows you to use items while paying for them</a:t>
            </a:r>
          </a:p>
          <a:p>
            <a:pPr lvl="1"/>
            <a:r>
              <a:rPr lang="en-US" sz="2200" dirty="0" smtClean="0"/>
              <a:t>Can be a source of emergency funds.</a:t>
            </a:r>
          </a:p>
          <a:p>
            <a:pPr lvl="1"/>
            <a:r>
              <a:rPr lang="en-US" sz="2200" dirty="0" smtClean="0"/>
              <a:t>Can allow you to raise your standard of living until you save enough cash (such as a home).</a:t>
            </a:r>
          </a:p>
          <a:p>
            <a:pPr lvl="1"/>
            <a:r>
              <a:rPr lang="en-US" sz="2200" dirty="0" smtClean="0"/>
              <a:t>Helps you make purchases that are part of long range plans (education, a car, etc.).</a:t>
            </a:r>
          </a:p>
          <a:p>
            <a:pPr lvl="1"/>
            <a:r>
              <a:rPr lang="en-US" sz="2200" dirty="0" smtClean="0"/>
              <a:t>Used responsibly, credit helps establish your credit rating.</a:t>
            </a:r>
          </a:p>
          <a:p>
            <a:pPr lvl="1"/>
            <a:endParaRPr lang="en-US" sz="2200"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6464" y="1517628"/>
            <a:ext cx="4118022" cy="4659335"/>
          </a:xfrm>
          <a:prstGeom prst="rect">
            <a:avLst/>
          </a:prstGeom>
        </p:spPr>
      </p:pic>
    </p:spTree>
    <p:extLst>
      <p:ext uri="{BB962C8B-B14F-4D97-AF65-F5344CB8AC3E}">
        <p14:creationId xmlns:p14="http://schemas.microsoft.com/office/powerpoint/2010/main" val="1113633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6271728" cy="4351338"/>
          </a:xfrm>
        </p:spPr>
        <p:txBody>
          <a:bodyPr>
            <a:normAutofit/>
          </a:bodyPr>
          <a:lstStyle/>
          <a:p>
            <a:pPr marL="0" indent="0">
              <a:buNone/>
            </a:pPr>
            <a:r>
              <a:rPr lang="en-US" b="1" dirty="0" smtClean="0"/>
              <a:t>Disadvantages and Advantages of Using Credit - continued</a:t>
            </a:r>
          </a:p>
          <a:p>
            <a:pPr lvl="1"/>
            <a:r>
              <a:rPr lang="en-US" sz="2200" dirty="0" smtClean="0"/>
              <a:t>Helps simplify record keeping.</a:t>
            </a:r>
          </a:p>
          <a:p>
            <a:pPr lvl="1"/>
            <a:r>
              <a:rPr lang="en-US" sz="2200" dirty="0" smtClean="0"/>
              <a:t>Makes returns more convenient.</a:t>
            </a:r>
          </a:p>
          <a:p>
            <a:pPr lvl="1"/>
            <a:r>
              <a:rPr lang="en-US" sz="2200" dirty="0" smtClean="0"/>
              <a:t>Eliminates the need to carry large amounts of cash.</a:t>
            </a:r>
          </a:p>
          <a:p>
            <a:pPr lvl="1"/>
            <a:r>
              <a:rPr lang="en-US" sz="2200" dirty="0" smtClean="0"/>
              <a:t>Credit card companies can help negotiate if there are problems after the sale of an item or service.</a:t>
            </a:r>
          </a:p>
          <a:p>
            <a:pPr lvl="1"/>
            <a:endParaRPr lang="en-US" sz="2200"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1897" y="2011803"/>
            <a:ext cx="4723246" cy="3204257"/>
          </a:xfrm>
          <a:prstGeom prst="rect">
            <a:avLst/>
          </a:prstGeom>
        </p:spPr>
      </p:pic>
    </p:spTree>
    <p:extLst>
      <p:ext uri="{BB962C8B-B14F-4D97-AF65-F5344CB8AC3E}">
        <p14:creationId xmlns:p14="http://schemas.microsoft.com/office/powerpoint/2010/main" val="3538217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6772469" y="1918714"/>
            <a:ext cx="5257800" cy="4351338"/>
          </a:xfrm>
        </p:spPr>
        <p:txBody>
          <a:bodyPr>
            <a:normAutofit lnSpcReduction="10000"/>
          </a:bodyPr>
          <a:lstStyle/>
          <a:p>
            <a:pPr marL="0" indent="0">
              <a:buNone/>
            </a:pPr>
            <a:r>
              <a:rPr lang="en-US" b="1" dirty="0" smtClean="0"/>
              <a:t>Factors that Affect Interest Rates</a:t>
            </a:r>
          </a:p>
          <a:p>
            <a:r>
              <a:rPr lang="en-US" dirty="0" smtClean="0"/>
              <a:t>Ability to repay</a:t>
            </a:r>
          </a:p>
          <a:p>
            <a:r>
              <a:rPr lang="en-US" dirty="0" smtClean="0"/>
              <a:t>Collateral offered</a:t>
            </a:r>
          </a:p>
          <a:p>
            <a:r>
              <a:rPr lang="en-US" dirty="0" smtClean="0"/>
              <a:t>Current rate of interest</a:t>
            </a:r>
          </a:p>
          <a:p>
            <a:r>
              <a:rPr lang="en-US" dirty="0" smtClean="0"/>
              <a:t>Economic conditions</a:t>
            </a:r>
          </a:p>
          <a:p>
            <a:r>
              <a:rPr lang="en-US" dirty="0" smtClean="0"/>
              <a:t>Length of time to repay</a:t>
            </a:r>
          </a:p>
          <a:p>
            <a:r>
              <a:rPr lang="en-US" dirty="0" smtClean="0"/>
              <a:t>Source of credit</a:t>
            </a:r>
          </a:p>
          <a:p>
            <a:r>
              <a:rPr lang="en-US" dirty="0" smtClean="0"/>
              <a:t>Total amount borrowed</a:t>
            </a:r>
          </a:p>
          <a:p>
            <a:r>
              <a:rPr lang="en-US" dirty="0" smtClean="0"/>
              <a:t>Type of credit selected</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690688"/>
            <a:ext cx="4693920" cy="4572000"/>
          </a:xfrm>
          <a:prstGeom prst="rect">
            <a:avLst/>
          </a:prstGeom>
        </p:spPr>
      </p:pic>
    </p:spTree>
    <p:extLst>
      <p:ext uri="{BB962C8B-B14F-4D97-AF65-F5344CB8AC3E}">
        <p14:creationId xmlns:p14="http://schemas.microsoft.com/office/powerpoint/2010/main" val="1718418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1" y="1825625"/>
            <a:ext cx="6719595" cy="4351338"/>
          </a:xfrm>
        </p:spPr>
        <p:txBody>
          <a:bodyPr>
            <a:normAutofit fontScale="92500"/>
          </a:bodyPr>
          <a:lstStyle/>
          <a:p>
            <a:pPr marL="0" indent="0">
              <a:buNone/>
            </a:pPr>
            <a:r>
              <a:rPr lang="en-US" b="1" dirty="0" smtClean="0"/>
              <a:t>Wise Credit Practices</a:t>
            </a:r>
          </a:p>
          <a:p>
            <a:r>
              <a:rPr lang="en-US" dirty="0" smtClean="0"/>
              <a:t>Limit the total amount borrowed to 20% or less of yearly take-home pay.</a:t>
            </a:r>
          </a:p>
          <a:p>
            <a:r>
              <a:rPr lang="en-US" dirty="0" smtClean="0"/>
              <a:t>Limit the total of monthly payments to 10% or less of monthly take-home pay.</a:t>
            </a:r>
          </a:p>
          <a:p>
            <a:r>
              <a:rPr lang="en-US" dirty="0" smtClean="0"/>
              <a:t>Buy items that will outlast the payment period.</a:t>
            </a:r>
          </a:p>
          <a:p>
            <a:r>
              <a:rPr lang="en-US" dirty="0" smtClean="0"/>
              <a:t>Make the largest down payment possible.</a:t>
            </a:r>
          </a:p>
          <a:p>
            <a:r>
              <a:rPr lang="en-US" dirty="0" smtClean="0"/>
              <a:t>Understand how much credit costs.</a:t>
            </a:r>
          </a:p>
          <a:p>
            <a:r>
              <a:rPr lang="en-US" dirty="0" smtClean="0"/>
              <a:t>Use credit to buy items that increase in value.</a:t>
            </a:r>
            <a:endParaRPr lang="en-US" dirty="0"/>
          </a:p>
        </p:txBody>
      </p:sp>
      <p:sp>
        <p:nvSpPr>
          <p:cNvPr id="4" name="Footer Placeholder 3"/>
          <p:cNvSpPr>
            <a:spLocks noGrp="1"/>
          </p:cNvSpPr>
          <p:nvPr>
            <p:ph type="ftr" sz="quarter" idx="11"/>
          </p:nvPr>
        </p:nvSpPr>
        <p:spPr/>
        <p:txBody>
          <a:bodyPr/>
          <a:lstStyle/>
          <a:p>
            <a:pPr algn="ctr"/>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5975" y="2515657"/>
            <a:ext cx="4568082" cy="3045388"/>
          </a:xfrm>
          <a:prstGeom prst="rect">
            <a:avLst/>
          </a:prstGeom>
        </p:spPr>
      </p:pic>
    </p:spTree>
    <p:extLst>
      <p:ext uri="{BB962C8B-B14F-4D97-AF65-F5344CB8AC3E}">
        <p14:creationId xmlns:p14="http://schemas.microsoft.com/office/powerpoint/2010/main" val="31667356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5952931" y="1690688"/>
            <a:ext cx="6158204" cy="4351338"/>
          </a:xfrm>
        </p:spPr>
        <p:txBody>
          <a:bodyPr/>
          <a:lstStyle/>
          <a:p>
            <a:pPr marL="0" indent="0">
              <a:buNone/>
            </a:pPr>
            <a:r>
              <a:rPr lang="en-US" b="1" dirty="0" smtClean="0"/>
              <a:t>Wise Credit Practices - continued</a:t>
            </a:r>
          </a:p>
          <a:p>
            <a:r>
              <a:rPr lang="en-US" dirty="0" smtClean="0"/>
              <a:t>Pay double or a few dollars more on each payment.</a:t>
            </a:r>
          </a:p>
          <a:p>
            <a:r>
              <a:rPr lang="en-US" dirty="0" smtClean="0"/>
              <a:t>Shop for credit.</a:t>
            </a:r>
          </a:p>
          <a:p>
            <a:r>
              <a:rPr lang="en-US" dirty="0" smtClean="0"/>
              <a:t>Keep a good credit reputation.</a:t>
            </a:r>
          </a:p>
          <a:p>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158" y="1690688"/>
            <a:ext cx="5525618" cy="3683745"/>
          </a:xfrm>
          <a:prstGeom prst="rect">
            <a:avLst/>
          </a:prstGeom>
        </p:spPr>
      </p:pic>
    </p:spTree>
    <p:extLst>
      <p:ext uri="{BB962C8B-B14F-4D97-AF65-F5344CB8AC3E}">
        <p14:creationId xmlns:p14="http://schemas.microsoft.com/office/powerpoint/2010/main" val="619703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1" y="1825625"/>
            <a:ext cx="5898502" cy="4351338"/>
          </a:xfrm>
        </p:spPr>
        <p:txBody>
          <a:bodyPr>
            <a:normAutofit/>
          </a:bodyPr>
          <a:lstStyle/>
          <a:p>
            <a:pPr marL="0" indent="0">
              <a:buNone/>
            </a:pPr>
            <a:r>
              <a:rPr lang="en-US" b="1" dirty="0" smtClean="0"/>
              <a:t>Ways to Establish a Good Credit Record</a:t>
            </a:r>
          </a:p>
          <a:p>
            <a:r>
              <a:rPr lang="en-US" dirty="0" smtClean="0"/>
              <a:t>If you have no credit, start with a department store card.</a:t>
            </a:r>
          </a:p>
          <a:p>
            <a:r>
              <a:rPr lang="en-US" dirty="0" smtClean="0"/>
              <a:t>Show responsibility by using your credit and paying it off.</a:t>
            </a:r>
          </a:p>
          <a:p>
            <a:r>
              <a:rPr lang="en-US" dirty="0" smtClean="0"/>
              <a:t>Pay bills when due.</a:t>
            </a:r>
          </a:p>
          <a:p>
            <a:r>
              <a:rPr lang="en-US" dirty="0" smtClean="0"/>
              <a:t>Use credit only if your income is steady and reliable.</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9048" y="2143935"/>
            <a:ext cx="5069682" cy="3379788"/>
          </a:xfrm>
          <a:prstGeom prst="rect">
            <a:avLst/>
          </a:prstGeom>
        </p:spPr>
      </p:pic>
    </p:spTree>
    <p:extLst>
      <p:ext uri="{BB962C8B-B14F-4D97-AF65-F5344CB8AC3E}">
        <p14:creationId xmlns:p14="http://schemas.microsoft.com/office/powerpoint/2010/main" val="952370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690688"/>
            <a:ext cx="6081584" cy="5015267"/>
          </a:xfrm>
        </p:spPr>
        <p:txBody>
          <a:bodyPr>
            <a:normAutofit/>
          </a:bodyPr>
          <a:lstStyle/>
          <a:p>
            <a:pPr marL="0" indent="0">
              <a:buNone/>
            </a:pPr>
            <a:r>
              <a:rPr lang="en-US" b="1" dirty="0" smtClean="0"/>
              <a:t>Guidelines for Pricing a Job Offer</a:t>
            </a:r>
          </a:p>
          <a:p>
            <a:r>
              <a:rPr lang="en-US" dirty="0" smtClean="0"/>
              <a:t>Set personal priorities.</a:t>
            </a:r>
            <a:endParaRPr lang="en-US" dirty="0"/>
          </a:p>
          <a:p>
            <a:r>
              <a:rPr lang="en-US" dirty="0" smtClean="0"/>
              <a:t>Compare the dollar value of the job offer to your current job or to other offers.</a:t>
            </a:r>
          </a:p>
          <a:p>
            <a:r>
              <a:rPr lang="en-US" dirty="0" smtClean="0"/>
              <a:t>Be realistic about negotiating.</a:t>
            </a:r>
          </a:p>
          <a:p>
            <a:r>
              <a:rPr lang="en-US" dirty="0" smtClean="0"/>
              <a:t>Calculate your value and your contribution to the organization in advance.</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5923" y="344069"/>
            <a:ext cx="4088186" cy="6154009"/>
          </a:xfrm>
          <a:prstGeom prst="rect">
            <a:avLst/>
          </a:prstGeom>
        </p:spPr>
      </p:pic>
    </p:spTree>
    <p:extLst>
      <p:ext uri="{BB962C8B-B14F-4D97-AF65-F5344CB8AC3E}">
        <p14:creationId xmlns:p14="http://schemas.microsoft.com/office/powerpoint/2010/main" val="354400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6096000" y="1690688"/>
            <a:ext cx="6096000" cy="4351338"/>
          </a:xfrm>
        </p:spPr>
        <p:txBody>
          <a:bodyPr>
            <a:normAutofit/>
          </a:bodyPr>
          <a:lstStyle/>
          <a:p>
            <a:pPr marL="0" indent="0">
              <a:buNone/>
            </a:pPr>
            <a:r>
              <a:rPr lang="en-US" b="1" dirty="0" smtClean="0"/>
              <a:t>Ways to Establish a Good Credit Record - continued</a:t>
            </a:r>
          </a:p>
          <a:p>
            <a:r>
              <a:rPr lang="en-US" dirty="0"/>
              <a:t>Understand and follow the terms of every credit contract.</a:t>
            </a:r>
          </a:p>
          <a:p>
            <a:r>
              <a:rPr lang="en-US" dirty="0" smtClean="0"/>
              <a:t>Do </a:t>
            </a:r>
            <a:r>
              <a:rPr lang="en-US" dirty="0"/>
              <a:t>not borrow up to your credit limits</a:t>
            </a:r>
            <a:r>
              <a:rPr lang="en-US" dirty="0" smtClean="0"/>
              <a:t>.</a:t>
            </a:r>
          </a:p>
          <a:p>
            <a:r>
              <a:rPr lang="en-US" dirty="0" smtClean="0"/>
              <a:t>Review your credit report regularly.</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203" y="1372134"/>
            <a:ext cx="3265279" cy="4897918"/>
          </a:xfrm>
          <a:prstGeom prst="rect">
            <a:avLst/>
          </a:prstGeom>
        </p:spPr>
      </p:pic>
    </p:spTree>
    <p:extLst>
      <p:ext uri="{BB962C8B-B14F-4D97-AF65-F5344CB8AC3E}">
        <p14:creationId xmlns:p14="http://schemas.microsoft.com/office/powerpoint/2010/main" val="1352589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5730551" cy="4351338"/>
          </a:xfrm>
        </p:spPr>
        <p:txBody>
          <a:bodyPr/>
          <a:lstStyle/>
          <a:p>
            <a:pPr marL="0" indent="0">
              <a:buNone/>
            </a:pPr>
            <a:r>
              <a:rPr lang="en-US" b="1" dirty="0" smtClean="0"/>
              <a:t>Options for Credit Card Payments</a:t>
            </a:r>
          </a:p>
          <a:p>
            <a:r>
              <a:rPr lang="en-US" dirty="0" smtClean="0"/>
              <a:t>Pay balance in full every month.</a:t>
            </a:r>
          </a:p>
          <a:p>
            <a:r>
              <a:rPr lang="en-US" dirty="0" smtClean="0"/>
              <a:t>Pay the full balance more often than once a month.</a:t>
            </a:r>
          </a:p>
          <a:p>
            <a:r>
              <a:rPr lang="en-US" dirty="0" smtClean="0"/>
              <a:t>Pay more than the minimum but less that the balance each month.</a:t>
            </a:r>
          </a:p>
          <a:p>
            <a:r>
              <a:rPr lang="en-US" dirty="0" smtClean="0"/>
              <a:t>Pay the minimum payment every month.</a:t>
            </a:r>
          </a:p>
          <a:p>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8751" y="2011803"/>
            <a:ext cx="5420209" cy="3615177"/>
          </a:xfrm>
          <a:prstGeom prst="rect">
            <a:avLst/>
          </a:prstGeom>
        </p:spPr>
      </p:pic>
    </p:spTree>
    <p:extLst>
      <p:ext uri="{BB962C8B-B14F-4D97-AF65-F5344CB8AC3E}">
        <p14:creationId xmlns:p14="http://schemas.microsoft.com/office/powerpoint/2010/main" val="1020103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5932715" y="1690688"/>
            <a:ext cx="6103776" cy="4351338"/>
          </a:xfrm>
        </p:spPr>
        <p:txBody>
          <a:bodyPr/>
          <a:lstStyle/>
          <a:p>
            <a:pPr marL="0" indent="0">
              <a:buNone/>
            </a:pPr>
            <a:r>
              <a:rPr lang="en-US" b="1" dirty="0" smtClean="0"/>
              <a:t>Factors that Determine Credit Risk</a:t>
            </a:r>
          </a:p>
          <a:p>
            <a:r>
              <a:rPr lang="en-US" dirty="0" smtClean="0"/>
              <a:t>Payment record</a:t>
            </a:r>
          </a:p>
          <a:p>
            <a:r>
              <a:rPr lang="en-US" dirty="0" smtClean="0"/>
              <a:t>Employment record</a:t>
            </a:r>
          </a:p>
          <a:p>
            <a:r>
              <a:rPr lang="en-US" dirty="0" smtClean="0"/>
              <a:t>Certain personal factors (type of bank accounts, reason for wanting credit, occupation, type of residence, location)</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580" y="1839978"/>
            <a:ext cx="5467739" cy="3651180"/>
          </a:xfrm>
          <a:prstGeom prst="rect">
            <a:avLst/>
          </a:prstGeom>
        </p:spPr>
      </p:pic>
    </p:spTree>
    <p:extLst>
      <p:ext uri="{BB962C8B-B14F-4D97-AF65-F5344CB8AC3E}">
        <p14:creationId xmlns:p14="http://schemas.microsoft.com/office/powerpoint/2010/main" val="2893825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7111482" cy="4351338"/>
          </a:xfrm>
        </p:spPr>
        <p:txBody>
          <a:bodyPr/>
          <a:lstStyle/>
          <a:p>
            <a:pPr marL="0" indent="0">
              <a:buNone/>
            </a:pPr>
            <a:r>
              <a:rPr lang="en-US" b="1" dirty="0" smtClean="0"/>
              <a:t>Consequences of Bankruptcy</a:t>
            </a:r>
          </a:p>
          <a:p>
            <a:r>
              <a:rPr lang="en-US" dirty="0" smtClean="0"/>
              <a:t>Petition for bankruptcy stays on your credit record whether granted or not.</a:t>
            </a:r>
          </a:p>
          <a:p>
            <a:r>
              <a:rPr lang="en-US" dirty="0" smtClean="0"/>
              <a:t>Property and possessions (within reason) are seized and sold.</a:t>
            </a:r>
          </a:p>
          <a:p>
            <a:r>
              <a:rPr lang="en-US" dirty="0" smtClean="0"/>
              <a:t>Monies received are applied to financial obligations.</a:t>
            </a:r>
          </a:p>
          <a:p>
            <a:r>
              <a:rPr lang="en-US" dirty="0" smtClean="0"/>
              <a:t>Cannot file again for seven to ten years.</a:t>
            </a:r>
          </a:p>
          <a:p>
            <a:r>
              <a:rPr lang="en-US" dirty="0" smtClean="0"/>
              <a:t>Difficulty obtaining credit after bankruptcy.</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4285" y="2348889"/>
            <a:ext cx="4328188" cy="2764288"/>
          </a:xfrm>
          <a:prstGeom prst="rect">
            <a:avLst/>
          </a:prstGeom>
        </p:spPr>
      </p:pic>
    </p:spTree>
    <p:extLst>
      <p:ext uri="{BB962C8B-B14F-4D97-AF65-F5344CB8AC3E}">
        <p14:creationId xmlns:p14="http://schemas.microsoft.com/office/powerpoint/2010/main" val="34824014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5080518" y="1855247"/>
            <a:ext cx="7111482" cy="4351338"/>
          </a:xfrm>
        </p:spPr>
        <p:txBody>
          <a:bodyPr/>
          <a:lstStyle/>
          <a:p>
            <a:pPr marL="0" indent="0">
              <a:buNone/>
            </a:pPr>
            <a:r>
              <a:rPr lang="en-US" b="1" dirty="0" smtClean="0"/>
              <a:t>Credit Warning Signs</a:t>
            </a:r>
          </a:p>
          <a:p>
            <a:r>
              <a:rPr lang="en-US" dirty="0" smtClean="0"/>
              <a:t>Putting off one creditor to pay another</a:t>
            </a:r>
          </a:p>
          <a:p>
            <a:r>
              <a:rPr lang="en-US" dirty="0" smtClean="0"/>
              <a:t>Receiving past-due notices</a:t>
            </a:r>
          </a:p>
          <a:p>
            <a:r>
              <a:rPr lang="en-US" dirty="0" smtClean="0"/>
              <a:t>Paying only minimum payments</a:t>
            </a:r>
          </a:p>
          <a:p>
            <a:r>
              <a:rPr lang="en-US" dirty="0" smtClean="0"/>
              <a:t>Charging more that you can pay each month</a:t>
            </a:r>
          </a:p>
          <a:p>
            <a:r>
              <a:rPr lang="en-US" dirty="0" smtClean="0"/>
              <a:t>Using one charge account to pay another</a:t>
            </a:r>
          </a:p>
          <a:p>
            <a:r>
              <a:rPr lang="en-US" dirty="0" smtClean="0"/>
              <a:t>Having a monthly payment mentally rather than knowing amount owed.</a:t>
            </a:r>
          </a:p>
          <a:p>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83" y="2400104"/>
            <a:ext cx="4892435" cy="3261623"/>
          </a:xfrm>
          <a:prstGeom prst="rect">
            <a:avLst/>
          </a:prstGeom>
        </p:spPr>
      </p:pic>
    </p:spTree>
    <p:extLst>
      <p:ext uri="{BB962C8B-B14F-4D97-AF65-F5344CB8AC3E}">
        <p14:creationId xmlns:p14="http://schemas.microsoft.com/office/powerpoint/2010/main" val="13680533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690688"/>
            <a:ext cx="6290388" cy="4351338"/>
          </a:xfrm>
        </p:spPr>
        <p:txBody>
          <a:bodyPr/>
          <a:lstStyle/>
          <a:p>
            <a:pPr marL="0" indent="0">
              <a:buNone/>
            </a:pPr>
            <a:r>
              <a:rPr lang="en-US" b="1" dirty="0" smtClean="0"/>
              <a:t>Credit Warning Signs - continued</a:t>
            </a:r>
          </a:p>
          <a:p>
            <a:r>
              <a:rPr lang="en-US" dirty="0" smtClean="0"/>
              <a:t>Ignoring the high cost of interest</a:t>
            </a:r>
          </a:p>
          <a:p>
            <a:r>
              <a:rPr lang="en-US" dirty="0" smtClean="0"/>
              <a:t>Using cash advances for monthly living expenses</a:t>
            </a:r>
          </a:p>
          <a:p>
            <a:r>
              <a:rPr lang="en-US" dirty="0" smtClean="0"/>
              <a:t>Obtaining higher limits or additional cards to juggle payments</a:t>
            </a:r>
          </a:p>
          <a:p>
            <a:r>
              <a:rPr lang="en-US" dirty="0" smtClean="0"/>
              <a:t>Routinely running out of money before payday</a:t>
            </a:r>
          </a:p>
          <a:p>
            <a:r>
              <a:rPr lang="en-US" dirty="0" smtClean="0"/>
              <a:t>Failing to save some money each month</a:t>
            </a:r>
          </a:p>
          <a:p>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723" y="2081242"/>
            <a:ext cx="4884782" cy="3234332"/>
          </a:xfrm>
          <a:prstGeom prst="rect">
            <a:avLst/>
          </a:prstGeom>
        </p:spPr>
      </p:pic>
    </p:spTree>
    <p:extLst>
      <p:ext uri="{BB962C8B-B14F-4D97-AF65-F5344CB8AC3E}">
        <p14:creationId xmlns:p14="http://schemas.microsoft.com/office/powerpoint/2010/main" val="2971626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6607629" cy="4351338"/>
          </a:xfrm>
        </p:spPr>
        <p:txBody>
          <a:bodyPr>
            <a:normAutofit/>
          </a:bodyPr>
          <a:lstStyle/>
          <a:p>
            <a:pPr marL="0" indent="0">
              <a:buNone/>
            </a:pPr>
            <a:r>
              <a:rPr lang="en-US" b="1" dirty="0" smtClean="0"/>
              <a:t>Advantages and Disadvantages of </a:t>
            </a:r>
            <a:r>
              <a:rPr lang="en-US" b="1" dirty="0"/>
              <a:t>D</a:t>
            </a:r>
            <a:r>
              <a:rPr lang="en-US" b="1" dirty="0" smtClean="0"/>
              <a:t>ebt Consolidation</a:t>
            </a:r>
          </a:p>
          <a:p>
            <a:r>
              <a:rPr lang="en-US" dirty="0" smtClean="0"/>
              <a:t>Advantages</a:t>
            </a:r>
          </a:p>
          <a:p>
            <a:pPr lvl="1"/>
            <a:r>
              <a:rPr lang="en-US" dirty="0" smtClean="0"/>
              <a:t>One creditor to work with</a:t>
            </a:r>
          </a:p>
          <a:p>
            <a:pPr lvl="1"/>
            <a:r>
              <a:rPr lang="en-US" dirty="0" smtClean="0"/>
              <a:t>One debt amount and one monthly payment</a:t>
            </a:r>
          </a:p>
          <a:p>
            <a:pPr lvl="1"/>
            <a:r>
              <a:rPr lang="en-US" dirty="0" smtClean="0"/>
              <a:t>Possibility of a lower interest rate if loan is from a bank or credit union and is used to pay off high-interest credit cards.</a:t>
            </a:r>
          </a:p>
          <a:p>
            <a:pPr lvl="1"/>
            <a:r>
              <a:rPr lang="en-US" dirty="0" smtClean="0"/>
              <a:t>Interest may be tax-deductible if money from a home equity loan is used.</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5829" y="2005785"/>
            <a:ext cx="4587613" cy="3444154"/>
          </a:xfrm>
          <a:prstGeom prst="rect">
            <a:avLst/>
          </a:prstGeom>
        </p:spPr>
      </p:pic>
    </p:spTree>
    <p:extLst>
      <p:ext uri="{BB962C8B-B14F-4D97-AF65-F5344CB8AC3E}">
        <p14:creationId xmlns:p14="http://schemas.microsoft.com/office/powerpoint/2010/main" val="3626308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5584371" y="1799263"/>
            <a:ext cx="6607629" cy="4351338"/>
          </a:xfrm>
        </p:spPr>
        <p:txBody>
          <a:bodyPr>
            <a:normAutofit/>
          </a:bodyPr>
          <a:lstStyle/>
          <a:p>
            <a:pPr marL="0" indent="0">
              <a:buNone/>
            </a:pPr>
            <a:r>
              <a:rPr lang="en-US" b="1" dirty="0" smtClean="0"/>
              <a:t>Advantages and Disadvantages of </a:t>
            </a:r>
            <a:r>
              <a:rPr lang="en-US" b="1" dirty="0"/>
              <a:t>D</a:t>
            </a:r>
            <a:r>
              <a:rPr lang="en-US" b="1" dirty="0" smtClean="0"/>
              <a:t>ebt Consolidation - continued</a:t>
            </a:r>
          </a:p>
          <a:p>
            <a:pPr marL="228600" lvl="1"/>
            <a:r>
              <a:rPr lang="en-US" sz="2800" dirty="0" smtClean="0"/>
              <a:t>Disadvantages</a:t>
            </a:r>
          </a:p>
          <a:p>
            <a:pPr marL="685800" lvl="2"/>
            <a:r>
              <a:rPr lang="en-US" sz="2400" dirty="0" smtClean="0"/>
              <a:t>Debt period may be extended and more interest paid.</a:t>
            </a:r>
          </a:p>
          <a:p>
            <a:pPr marL="685800" lvl="2"/>
            <a:r>
              <a:rPr lang="en-US" sz="2400" dirty="0" smtClean="0"/>
              <a:t>Interest rate may be higher if money comes from a finance company.</a:t>
            </a:r>
          </a:p>
          <a:p>
            <a:pPr marL="685800" lvl="2"/>
            <a:r>
              <a:rPr lang="en-US" sz="2400" dirty="0" smtClean="0"/>
              <a:t>Your home may be at risk if you use a home equity loan.</a:t>
            </a:r>
          </a:p>
          <a:p>
            <a:pPr marL="685800" lvl="2"/>
            <a:r>
              <a:rPr lang="en-US" sz="2400" dirty="0" smtClean="0"/>
              <a:t>Consumers may continue to use credit cards and find themselves deeper in debt.</a:t>
            </a:r>
            <a:endParaRPr lang="en-US" sz="2400"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65" y="2172487"/>
            <a:ext cx="5146829" cy="3431219"/>
          </a:xfrm>
          <a:prstGeom prst="rect">
            <a:avLst/>
          </a:prstGeom>
        </p:spPr>
      </p:pic>
    </p:spTree>
    <p:extLst>
      <p:ext uri="{BB962C8B-B14F-4D97-AF65-F5344CB8AC3E}">
        <p14:creationId xmlns:p14="http://schemas.microsoft.com/office/powerpoint/2010/main" val="2791548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0" y="1825625"/>
            <a:ext cx="5637245" cy="4351338"/>
          </a:xfrm>
        </p:spPr>
        <p:txBody>
          <a:bodyPr>
            <a:normAutofit lnSpcReduction="10000"/>
          </a:bodyPr>
          <a:lstStyle/>
          <a:p>
            <a:pPr marL="0" indent="0">
              <a:buNone/>
            </a:pPr>
            <a:r>
              <a:rPr lang="en-US" b="1" dirty="0" smtClean="0"/>
              <a:t>Services That Offer Counseling and Advice to Consumers with Credit Problems</a:t>
            </a:r>
          </a:p>
          <a:p>
            <a:r>
              <a:rPr lang="en-US" dirty="0" smtClean="0"/>
              <a:t>The National Foundation for Consumer Credit</a:t>
            </a:r>
          </a:p>
          <a:p>
            <a:r>
              <a:rPr lang="en-US" dirty="0" smtClean="0"/>
              <a:t>“Mom-and-Pop” counseling services</a:t>
            </a:r>
          </a:p>
          <a:p>
            <a:r>
              <a:rPr lang="en-US" dirty="0" smtClean="0"/>
              <a:t>Psychologists specializing in counseling debtors</a:t>
            </a:r>
          </a:p>
          <a:p>
            <a:r>
              <a:rPr lang="en-US" dirty="0" smtClean="0"/>
              <a:t>Financial institutions</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8169" y="2011803"/>
            <a:ext cx="5002887" cy="3335258"/>
          </a:xfrm>
          <a:prstGeom prst="rect">
            <a:avLst/>
          </a:prstGeom>
        </p:spPr>
      </p:pic>
    </p:spTree>
    <p:extLst>
      <p:ext uri="{BB962C8B-B14F-4D97-AF65-F5344CB8AC3E}">
        <p14:creationId xmlns:p14="http://schemas.microsoft.com/office/powerpoint/2010/main" val="3961510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5467739" y="1825625"/>
            <a:ext cx="6550090" cy="4351338"/>
          </a:xfrm>
        </p:spPr>
        <p:txBody>
          <a:bodyPr>
            <a:normAutofit lnSpcReduction="10000"/>
          </a:bodyPr>
          <a:lstStyle/>
          <a:p>
            <a:pPr marL="0" indent="0">
              <a:buNone/>
            </a:pPr>
            <a:r>
              <a:rPr lang="en-US" b="1" dirty="0" smtClean="0"/>
              <a:t>Steps in Challenging an Inaccurate Credit Report</a:t>
            </a:r>
          </a:p>
          <a:p>
            <a:r>
              <a:rPr lang="en-US" dirty="0" smtClean="0"/>
              <a:t>Request a summary of your credit report.</a:t>
            </a:r>
          </a:p>
          <a:p>
            <a:r>
              <a:rPr lang="en-US" dirty="0" smtClean="0"/>
              <a:t>Ask credit bureau to recheck inaccurate information.</a:t>
            </a:r>
          </a:p>
          <a:p>
            <a:r>
              <a:rPr lang="en-US" dirty="0" smtClean="0"/>
              <a:t>If their information is incorrect, they must change it.</a:t>
            </a:r>
          </a:p>
          <a:p>
            <a:r>
              <a:rPr lang="en-US" dirty="0" smtClean="0"/>
              <a:t>If they find information is correct, you have a right to be heard. File a brief statement of your version of the story.</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978" y="2385027"/>
            <a:ext cx="4792019" cy="3194679"/>
          </a:xfrm>
          <a:prstGeom prst="rect">
            <a:avLst/>
          </a:prstGeom>
        </p:spPr>
      </p:pic>
    </p:spTree>
    <p:extLst>
      <p:ext uri="{BB962C8B-B14F-4D97-AF65-F5344CB8AC3E}">
        <p14:creationId xmlns:p14="http://schemas.microsoft.com/office/powerpoint/2010/main" val="817415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4769708" y="1623514"/>
            <a:ext cx="7407876" cy="5015267"/>
          </a:xfrm>
        </p:spPr>
        <p:txBody>
          <a:bodyPr>
            <a:normAutofit/>
          </a:bodyPr>
          <a:lstStyle/>
          <a:p>
            <a:pPr marL="0" indent="0">
              <a:buNone/>
            </a:pPr>
            <a:r>
              <a:rPr lang="en-US" b="1" dirty="0" smtClean="0"/>
              <a:t>Ways to Earn and Save Money</a:t>
            </a:r>
          </a:p>
          <a:p>
            <a:r>
              <a:rPr lang="en-US" dirty="0" smtClean="0"/>
              <a:t>“Live below your means.”</a:t>
            </a:r>
          </a:p>
          <a:p>
            <a:r>
              <a:rPr lang="en-US" dirty="0" smtClean="0"/>
              <a:t>Create a realistic spending plan and stick to it.</a:t>
            </a:r>
          </a:p>
          <a:p>
            <a:r>
              <a:rPr lang="en-US" dirty="0" smtClean="0"/>
              <a:t>Stop impulsive buying.</a:t>
            </a:r>
          </a:p>
          <a:p>
            <a:r>
              <a:rPr lang="en-US" dirty="0" smtClean="0"/>
              <a:t>Reconsider any purchase over a certain amount.</a:t>
            </a:r>
          </a:p>
          <a:p>
            <a:r>
              <a:rPr lang="en-US" dirty="0" smtClean="0"/>
              <a:t>Purchase medical and auto insurance.</a:t>
            </a:r>
          </a:p>
          <a:p>
            <a:r>
              <a:rPr lang="en-US" dirty="0" smtClean="0"/>
              <a:t>Charge items only if you can afford to pay for them now.</a:t>
            </a:r>
          </a:p>
          <a:p>
            <a:r>
              <a:rPr lang="en-US" dirty="0" smtClean="0"/>
              <a:t>Put away your credit cards for a week or so a month and live without them.</a:t>
            </a:r>
          </a:p>
          <a:p>
            <a:endParaRPr lang="en-US" dirty="0" smtClean="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01" y="2051044"/>
            <a:ext cx="3910379" cy="4086678"/>
          </a:xfrm>
          <a:prstGeom prst="rect">
            <a:avLst/>
          </a:prstGeom>
        </p:spPr>
      </p:pic>
    </p:spTree>
    <p:extLst>
      <p:ext uri="{BB962C8B-B14F-4D97-AF65-F5344CB8AC3E}">
        <p14:creationId xmlns:p14="http://schemas.microsoft.com/office/powerpoint/2010/main" val="1443089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201" y="1825625"/>
            <a:ext cx="5861180" cy="4351338"/>
          </a:xfrm>
        </p:spPr>
        <p:txBody>
          <a:bodyPr>
            <a:normAutofit lnSpcReduction="10000"/>
          </a:bodyPr>
          <a:lstStyle/>
          <a:p>
            <a:pPr marL="0" indent="0">
              <a:buNone/>
            </a:pPr>
            <a:r>
              <a:rPr lang="en-US" b="1" dirty="0" smtClean="0"/>
              <a:t>Legal Means of Debt Collection</a:t>
            </a:r>
          </a:p>
          <a:p>
            <a:r>
              <a:rPr lang="en-US" dirty="0" smtClean="0"/>
              <a:t>Arrangement – creditor allows more time to pay</a:t>
            </a:r>
          </a:p>
          <a:p>
            <a:r>
              <a:rPr lang="en-US" dirty="0" smtClean="0"/>
              <a:t>Bankruptcy – federal court distributes assets, income, property</a:t>
            </a:r>
          </a:p>
          <a:p>
            <a:r>
              <a:rPr lang="en-US" dirty="0" smtClean="0"/>
              <a:t>Garnishment – money is withheld from debtor’s paycheck to pay debt</a:t>
            </a:r>
          </a:p>
          <a:p>
            <a:r>
              <a:rPr lang="en-US" dirty="0" smtClean="0"/>
              <a:t>Repossession – collateral attached to loan is taken back; borrower can be responsible for amount remaining</a:t>
            </a:r>
          </a:p>
          <a:p>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8095" y="2441012"/>
            <a:ext cx="4903986" cy="3269324"/>
          </a:xfrm>
          <a:prstGeom prst="rect">
            <a:avLst/>
          </a:prstGeom>
        </p:spPr>
      </p:pic>
    </p:spTree>
    <p:extLst>
      <p:ext uri="{BB962C8B-B14F-4D97-AF65-F5344CB8AC3E}">
        <p14:creationId xmlns:p14="http://schemas.microsoft.com/office/powerpoint/2010/main" val="2042511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5393094" y="1799263"/>
            <a:ext cx="6798906" cy="4351338"/>
          </a:xfrm>
        </p:spPr>
        <p:txBody>
          <a:bodyPr>
            <a:normAutofit lnSpcReduction="10000"/>
          </a:bodyPr>
          <a:lstStyle/>
          <a:p>
            <a:pPr marL="0" indent="0">
              <a:buNone/>
            </a:pPr>
            <a:r>
              <a:rPr lang="en-US" b="1" dirty="0" smtClean="0"/>
              <a:t>Garnishment</a:t>
            </a:r>
          </a:p>
          <a:p>
            <a:r>
              <a:rPr lang="en-US" dirty="0" smtClean="0"/>
              <a:t>Used to collect debt after regular procedures fail.</a:t>
            </a:r>
          </a:p>
          <a:p>
            <a:r>
              <a:rPr lang="en-US" dirty="0" smtClean="0"/>
              <a:t>No more than 25% of net weekly pay can be taken or 30 times the minimum wage, whichever is less.</a:t>
            </a:r>
          </a:p>
          <a:p>
            <a:r>
              <a:rPr lang="en-US" dirty="0" smtClean="0"/>
              <a:t>Creditor receives a court order to garnish.</a:t>
            </a:r>
          </a:p>
          <a:p>
            <a:r>
              <a:rPr lang="en-US" dirty="0" smtClean="0"/>
              <a:t>Employer gets a copy of the court order and must withhold a percentage each pay period.</a:t>
            </a: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spTree>
    <p:extLst>
      <p:ext uri="{BB962C8B-B14F-4D97-AF65-F5344CB8AC3E}">
        <p14:creationId xmlns:p14="http://schemas.microsoft.com/office/powerpoint/2010/main" val="4109831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Credit Wisely</a:t>
            </a:r>
            <a:endParaRPr lang="en-US" b="1" dirty="0"/>
          </a:p>
        </p:txBody>
      </p:sp>
      <p:sp>
        <p:nvSpPr>
          <p:cNvPr id="3" name="Content Placeholder 2"/>
          <p:cNvSpPr>
            <a:spLocks noGrp="1"/>
          </p:cNvSpPr>
          <p:nvPr>
            <p:ph idx="1"/>
          </p:nvPr>
        </p:nvSpPr>
        <p:spPr>
          <a:xfrm>
            <a:off x="838199" y="1817924"/>
            <a:ext cx="9182879" cy="4351338"/>
          </a:xfrm>
        </p:spPr>
        <p:txBody>
          <a:bodyPr>
            <a:normAutofit/>
          </a:bodyPr>
          <a:lstStyle/>
          <a:p>
            <a:pPr marL="0" indent="0">
              <a:buNone/>
            </a:pPr>
            <a:r>
              <a:rPr lang="en-US" b="1" dirty="0" smtClean="0"/>
              <a:t>Garnishment - continued</a:t>
            </a:r>
          </a:p>
          <a:p>
            <a:r>
              <a:rPr lang="en-US" dirty="0" smtClean="0"/>
              <a:t>Employee cannot be fired because of garnishment.</a:t>
            </a:r>
          </a:p>
          <a:p>
            <a:r>
              <a:rPr lang="en-US" dirty="0" smtClean="0"/>
              <a:t>Money is sent to court clerk’s office.</a:t>
            </a:r>
          </a:p>
          <a:p>
            <a:r>
              <a:rPr lang="en-US" dirty="0" smtClean="0"/>
              <a:t>When all debt and legal fees have been collected, employer is notified to end collection.</a:t>
            </a:r>
          </a:p>
          <a:p>
            <a:r>
              <a:rPr lang="en-US" dirty="0" smtClean="0"/>
              <a:t>Department of Labor rules protect debtor is wages are garnished: https</a:t>
            </a:r>
            <a:r>
              <a:rPr lang="en-US" dirty="0"/>
              <a:t>://www.dol.gov/general/topic/wages/garnishments</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spTree>
    <p:extLst>
      <p:ext uri="{BB962C8B-B14F-4D97-AF65-F5344CB8AC3E}">
        <p14:creationId xmlns:p14="http://schemas.microsoft.com/office/powerpoint/2010/main" val="3529900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27157"/>
            <a:ext cx="12192000" cy="2049806"/>
          </a:xfrm>
        </p:spPr>
        <p:txBody>
          <a:bodyPr>
            <a:normAutofit fontScale="92500"/>
          </a:bodyPr>
          <a:lstStyle/>
          <a:p>
            <a:pPr marL="0" indent="0" algn="ctr">
              <a:buNone/>
            </a:pPr>
            <a:r>
              <a:rPr lang="en-US" dirty="0"/>
              <a:t>All rights reserved; copyright © </a:t>
            </a:r>
            <a:r>
              <a:rPr lang="en-US" dirty="0" smtClean="0"/>
              <a:t>2019 </a:t>
            </a:r>
            <a:r>
              <a:rPr lang="en-US" dirty="0"/>
              <a:t>Resource Center </a:t>
            </a:r>
            <a:r>
              <a:rPr lang="en-US" dirty="0" smtClean="0"/>
              <a:t>for </a:t>
            </a:r>
            <a:r>
              <a:rPr lang="en-US" dirty="0" err="1" smtClean="0"/>
              <a:t>CareerTech</a:t>
            </a:r>
            <a:r>
              <a:rPr lang="en-US" dirty="0" smtClean="0"/>
              <a:t> </a:t>
            </a:r>
            <a:r>
              <a:rPr lang="en-US" dirty="0"/>
              <a:t>Advancement</a:t>
            </a:r>
          </a:p>
          <a:p>
            <a:pPr marL="0" indent="0">
              <a:buNone/>
            </a:pPr>
            <a:endParaRPr lang="en-US" dirty="0"/>
          </a:p>
          <a:p>
            <a:pPr marL="0" indent="0" algn="ctr">
              <a:buNone/>
            </a:pPr>
            <a:r>
              <a:rPr lang="en-US" dirty="0"/>
              <a:t>For more information, email us at </a:t>
            </a:r>
          </a:p>
          <a:p>
            <a:pPr marL="0" indent="0" algn="ctr">
              <a:buNone/>
            </a:pPr>
            <a:r>
              <a:rPr lang="en-US" dirty="0"/>
              <a:t>resourcecenter@careertech.ok.gov</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886" y="928436"/>
            <a:ext cx="4041648" cy="2877606"/>
          </a:xfrm>
          <a:prstGeom prst="rect">
            <a:avLst/>
          </a:prstGeom>
        </p:spPr>
      </p:pic>
    </p:spTree>
    <p:extLst>
      <p:ext uri="{BB962C8B-B14F-4D97-AF65-F5344CB8AC3E}">
        <p14:creationId xmlns:p14="http://schemas.microsoft.com/office/powerpoint/2010/main" val="2883680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Money</a:t>
            </a:r>
            <a:endParaRPr lang="en-US" b="1" dirty="0"/>
          </a:p>
        </p:txBody>
      </p:sp>
      <p:sp>
        <p:nvSpPr>
          <p:cNvPr id="3" name="Content Placeholder 2"/>
          <p:cNvSpPr>
            <a:spLocks noGrp="1"/>
          </p:cNvSpPr>
          <p:nvPr>
            <p:ph idx="1"/>
          </p:nvPr>
        </p:nvSpPr>
        <p:spPr>
          <a:xfrm>
            <a:off x="838200" y="1623514"/>
            <a:ext cx="6971270" cy="5015267"/>
          </a:xfrm>
        </p:spPr>
        <p:txBody>
          <a:bodyPr>
            <a:normAutofit/>
          </a:bodyPr>
          <a:lstStyle/>
          <a:p>
            <a:pPr marL="0" indent="0">
              <a:buNone/>
            </a:pPr>
            <a:r>
              <a:rPr lang="en-US" b="1" dirty="0" smtClean="0"/>
              <a:t>Ways to Earn and Save Money - continued</a:t>
            </a:r>
          </a:p>
          <a:p>
            <a:r>
              <a:rPr lang="en-US" dirty="0" smtClean="0"/>
              <a:t>Never </a:t>
            </a:r>
            <a:r>
              <a:rPr lang="en-US" dirty="0" smtClean="0"/>
              <a:t>co-sign </a:t>
            </a:r>
            <a:r>
              <a:rPr lang="en-US" dirty="0" smtClean="0"/>
              <a:t>or guarantee a loan for someone or assume joint debt with someone who has a shaky financial history.</a:t>
            </a:r>
          </a:p>
          <a:p>
            <a:r>
              <a:rPr lang="en-US" dirty="0" smtClean="0"/>
              <a:t>Do not make high-risk investments.</a:t>
            </a:r>
          </a:p>
          <a:p>
            <a:r>
              <a:rPr lang="en-US" dirty="0" smtClean="0"/>
              <a:t>Let your savings work for you.</a:t>
            </a:r>
          </a:p>
          <a:p>
            <a:r>
              <a:rPr lang="en-US" dirty="0" smtClean="0"/>
              <a:t>Shop for the smartest investments, like interest-bearing accounts.</a:t>
            </a:r>
          </a:p>
          <a:p>
            <a:r>
              <a:rPr lang="en-US" dirty="0" smtClean="0"/>
              <a:t>Diversify.</a:t>
            </a:r>
          </a:p>
          <a:p>
            <a:r>
              <a:rPr lang="en-US" dirty="0" smtClean="0"/>
              <a:t>Find alternatives to spending.</a:t>
            </a:r>
          </a:p>
        </p:txBody>
      </p:sp>
      <p:sp>
        <p:nvSpPr>
          <p:cNvPr id="4" name="Footer Placeholder 3"/>
          <p:cNvSpPr>
            <a:spLocks noGrp="1"/>
          </p:cNvSpPr>
          <p:nvPr>
            <p:ph type="ftr" sz="quarter" idx="11"/>
          </p:nvPr>
        </p:nvSpPr>
        <p:spPr/>
        <p:txBody>
          <a:bodyPr/>
          <a:lstStyle/>
          <a:p>
            <a:r>
              <a:rPr lang="en-US" smtClean="0"/>
              <a:t>Copyright © 2019 Resource Center for CareerTech Advancement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332" y="3181968"/>
            <a:ext cx="4383405" cy="2922270"/>
          </a:xfrm>
          <a:prstGeom prst="rect">
            <a:avLst/>
          </a:prstGeom>
        </p:spPr>
      </p:pic>
    </p:spTree>
    <p:extLst>
      <p:ext uri="{BB962C8B-B14F-4D97-AF65-F5344CB8AC3E}">
        <p14:creationId xmlns:p14="http://schemas.microsoft.com/office/powerpoint/2010/main" val="2285382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12319</TotalTime>
  <Words>4678</Words>
  <Application>Microsoft Office PowerPoint</Application>
  <PresentationFormat>Widescreen</PresentationFormat>
  <Paragraphs>649</Paragraphs>
  <Slides>83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Calibri Light</vt:lpstr>
      <vt:lpstr>Office Theme</vt:lpstr>
      <vt:lpstr>Financial Literacy Skills Part 1</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Managing Money</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Understanding Banking</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Using Credit Wisely</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Zevnik</dc:creator>
  <cp:lastModifiedBy>Craig Maile</cp:lastModifiedBy>
  <cp:revision>69</cp:revision>
  <dcterms:created xsi:type="dcterms:W3CDTF">2018-04-17T13:23:48Z</dcterms:created>
  <dcterms:modified xsi:type="dcterms:W3CDTF">2018-07-26T15:11:24Z</dcterms:modified>
</cp:coreProperties>
</file>