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310" r:id="rId4"/>
    <p:sldId id="258" r:id="rId5"/>
    <p:sldId id="259" r:id="rId6"/>
    <p:sldId id="260" r:id="rId7"/>
    <p:sldId id="261" r:id="rId8"/>
    <p:sldId id="262" r:id="rId9"/>
    <p:sldId id="263" r:id="rId10"/>
    <p:sldId id="264" r:id="rId11"/>
    <p:sldId id="266" r:id="rId12"/>
    <p:sldId id="265" r:id="rId13"/>
    <p:sldId id="267" r:id="rId14"/>
    <p:sldId id="268" r:id="rId15"/>
    <p:sldId id="270" r:id="rId16"/>
    <p:sldId id="269" r:id="rId17"/>
    <p:sldId id="271" r:id="rId18"/>
    <p:sldId id="272" r:id="rId19"/>
    <p:sldId id="273" r:id="rId20"/>
    <p:sldId id="274" r:id="rId21"/>
    <p:sldId id="275" r:id="rId22"/>
    <p:sldId id="276" r:id="rId23"/>
    <p:sldId id="277" r:id="rId24"/>
    <p:sldId id="279"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1" d="100"/>
          <a:sy n="101" d="100"/>
        </p:scale>
        <p:origin x="126" y="780"/>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395BB-F5DB-4227-BE7F-3ACB95B250C2}" type="datetimeFigureOut">
              <a:rPr lang="en-US" smtClean="0"/>
              <a:t>8/6/2018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1E428-8521-41C2-95DE-2F679178B933}" type="slidenum">
              <a:rPr lang="en-US" smtClean="0"/>
              <a:t>‹#›</a:t>
            </a:fld>
            <a:endParaRPr lang="en-US"/>
          </a:p>
        </p:txBody>
      </p:sp>
    </p:spTree>
    <p:extLst>
      <p:ext uri="{BB962C8B-B14F-4D97-AF65-F5344CB8AC3E}">
        <p14:creationId xmlns:p14="http://schemas.microsoft.com/office/powerpoint/2010/main" val="2839339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5" name="Footer Placeholder 4"/>
          <p:cNvSpPr>
            <a:spLocks noGrp="1"/>
          </p:cNvSpPr>
          <p:nvPr>
            <p:ph type="ftr" sz="quarter" idx="11"/>
          </p:nvPr>
        </p:nvSpPr>
        <p:spPr>
          <a:xfrm>
            <a:off x="2452643" y="6597748"/>
            <a:ext cx="7306653" cy="260251"/>
          </a:xfrm>
        </p:spPr>
        <p:txBody>
          <a:bodyPr/>
          <a:lstStyle>
            <a:lvl1pPr>
              <a:defRPr>
                <a:solidFill>
                  <a:schemeClr val="tx1"/>
                </a:solidFill>
              </a:defRPr>
            </a:lvl1p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6" name="Slide Number Placeholder 5"/>
          <p:cNvSpPr>
            <a:spLocks noGrp="1"/>
          </p:cNvSpPr>
          <p:nvPr>
            <p:ph type="sldNum" sz="quarter" idx="12"/>
          </p:nvPr>
        </p:nvSpPr>
        <p:spPr>
          <a:xfrm>
            <a:off x="10049854" y="6356350"/>
            <a:ext cx="1303946" cy="365125"/>
          </a:xfrm>
        </p:spPr>
        <p:txBody>
          <a:bodyPr/>
          <a:lstStyle/>
          <a:p>
            <a:fld id="{4255A8C2-30AF-453E-93FD-20E5B75AF8AA}" type="slidenum">
              <a:rPr lang="en-US" smtClean="0"/>
              <a:t>‹#›</a:t>
            </a:fld>
            <a:endParaRPr lang="en-US"/>
          </a:p>
        </p:txBody>
      </p:sp>
    </p:spTree>
    <p:extLst>
      <p:ext uri="{BB962C8B-B14F-4D97-AF65-F5344CB8AC3E}">
        <p14:creationId xmlns:p14="http://schemas.microsoft.com/office/powerpoint/2010/main" val="310989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
        <p:nvSpPr>
          <p:cNvPr id="6" name="Slide Number Placeholder 5"/>
          <p:cNvSpPr>
            <a:spLocks noGrp="1"/>
          </p:cNvSpPr>
          <p:nvPr>
            <p:ph type="sldNum" sz="quarter" idx="12"/>
          </p:nvPr>
        </p:nvSpPr>
        <p:spPr/>
        <p:txBody>
          <a:bodyPr/>
          <a:lstStyle/>
          <a:p>
            <a:fld id="{4255A8C2-30AF-453E-93FD-20E5B75AF8AA}" type="slidenum">
              <a:rPr lang="en-US" smtClean="0"/>
              <a:t>‹#›</a:t>
            </a:fld>
            <a:endParaRPr lang="en-US"/>
          </a:p>
        </p:txBody>
      </p:sp>
    </p:spTree>
    <p:extLst>
      <p:ext uri="{BB962C8B-B14F-4D97-AF65-F5344CB8AC3E}">
        <p14:creationId xmlns:p14="http://schemas.microsoft.com/office/powerpoint/2010/main" val="198603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
        <p:nvSpPr>
          <p:cNvPr id="6" name="Slide Number Placeholder 5"/>
          <p:cNvSpPr>
            <a:spLocks noGrp="1"/>
          </p:cNvSpPr>
          <p:nvPr>
            <p:ph type="sldNum" sz="quarter" idx="12"/>
          </p:nvPr>
        </p:nvSpPr>
        <p:spPr/>
        <p:txBody>
          <a:bodyPr/>
          <a:lstStyle/>
          <a:p>
            <a:fld id="{4255A8C2-30AF-453E-93FD-20E5B75AF8AA}" type="slidenum">
              <a:rPr lang="en-US" smtClean="0"/>
              <a:t>‹#›</a:t>
            </a:fld>
            <a:endParaRPr lang="en-US"/>
          </a:p>
        </p:txBody>
      </p:sp>
    </p:spTree>
    <p:extLst>
      <p:ext uri="{BB962C8B-B14F-4D97-AF65-F5344CB8AC3E}">
        <p14:creationId xmlns:p14="http://schemas.microsoft.com/office/powerpoint/2010/main" val="36256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2444097" y="6583680"/>
            <a:ext cx="7315199" cy="274319"/>
          </a:xfrm>
        </p:spPr>
        <p:txBody>
          <a:body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6" name="Slide Number Placeholder 5"/>
          <p:cNvSpPr>
            <a:spLocks noGrp="1"/>
          </p:cNvSpPr>
          <p:nvPr>
            <p:ph type="sldNum" sz="quarter" idx="12"/>
          </p:nvPr>
        </p:nvSpPr>
        <p:spPr/>
        <p:txBody>
          <a:bodyPr/>
          <a:lstStyle/>
          <a:p>
            <a:fld id="{4255A8C2-30AF-453E-93FD-20E5B75AF8AA}" type="slidenum">
              <a:rPr lang="en-US" smtClean="0"/>
              <a:t>‹#›</a:t>
            </a:fld>
            <a:endParaRPr lang="en-US"/>
          </a:p>
        </p:txBody>
      </p:sp>
    </p:spTree>
    <p:extLst>
      <p:ext uri="{BB962C8B-B14F-4D97-AF65-F5344CB8AC3E}">
        <p14:creationId xmlns:p14="http://schemas.microsoft.com/office/powerpoint/2010/main" val="379174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6" name="Slide Number Placeholder 5"/>
          <p:cNvSpPr>
            <a:spLocks noGrp="1"/>
          </p:cNvSpPr>
          <p:nvPr>
            <p:ph type="sldNum" sz="quarter" idx="12"/>
          </p:nvPr>
        </p:nvSpPr>
        <p:spPr/>
        <p:txBody>
          <a:bodyPr/>
          <a:lstStyle/>
          <a:p>
            <a:fld id="{4255A8C2-30AF-453E-93FD-20E5B75AF8AA}" type="slidenum">
              <a:rPr lang="en-US" smtClean="0"/>
              <a:t>‹#›</a:t>
            </a:fld>
            <a:endParaRPr lang="en-US"/>
          </a:p>
        </p:txBody>
      </p:sp>
    </p:spTree>
    <p:extLst>
      <p:ext uri="{BB962C8B-B14F-4D97-AF65-F5344CB8AC3E}">
        <p14:creationId xmlns:p14="http://schemas.microsoft.com/office/powerpoint/2010/main" val="3020497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Copyright © 2018 Resource Center for CareerTech Advancement</a:t>
            </a:r>
            <a:endParaRPr lang="en-US"/>
          </a:p>
        </p:txBody>
      </p:sp>
      <p:sp>
        <p:nvSpPr>
          <p:cNvPr id="7" name="Slide Number Placeholder 6"/>
          <p:cNvSpPr>
            <a:spLocks noGrp="1"/>
          </p:cNvSpPr>
          <p:nvPr>
            <p:ph type="sldNum" sz="quarter" idx="12"/>
          </p:nvPr>
        </p:nvSpPr>
        <p:spPr/>
        <p:txBody>
          <a:bodyPr/>
          <a:lstStyle/>
          <a:p>
            <a:fld id="{4255A8C2-30AF-453E-93FD-20E5B75AF8AA}" type="slidenum">
              <a:rPr lang="en-US" smtClean="0"/>
              <a:t>‹#›</a:t>
            </a:fld>
            <a:endParaRPr lang="en-US"/>
          </a:p>
        </p:txBody>
      </p:sp>
    </p:spTree>
    <p:extLst>
      <p:ext uri="{BB962C8B-B14F-4D97-AF65-F5344CB8AC3E}">
        <p14:creationId xmlns:p14="http://schemas.microsoft.com/office/powerpoint/2010/main" val="1521965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Copyright © 2018 Resource Center for CareerTech Advancement</a:t>
            </a:r>
            <a:endParaRPr lang="en-US"/>
          </a:p>
        </p:txBody>
      </p:sp>
      <p:sp>
        <p:nvSpPr>
          <p:cNvPr id="9" name="Slide Number Placeholder 8"/>
          <p:cNvSpPr>
            <a:spLocks noGrp="1"/>
          </p:cNvSpPr>
          <p:nvPr>
            <p:ph type="sldNum" sz="quarter" idx="12"/>
          </p:nvPr>
        </p:nvSpPr>
        <p:spPr/>
        <p:txBody>
          <a:bodyPr/>
          <a:lstStyle/>
          <a:p>
            <a:fld id="{4255A8C2-30AF-453E-93FD-20E5B75AF8AA}" type="slidenum">
              <a:rPr lang="en-US" smtClean="0"/>
              <a:t>‹#›</a:t>
            </a:fld>
            <a:endParaRPr lang="en-US"/>
          </a:p>
        </p:txBody>
      </p:sp>
    </p:spTree>
    <p:extLst>
      <p:ext uri="{BB962C8B-B14F-4D97-AF65-F5344CB8AC3E}">
        <p14:creationId xmlns:p14="http://schemas.microsoft.com/office/powerpoint/2010/main" val="233106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
        <p:nvSpPr>
          <p:cNvPr id="5" name="Slide Number Placeholder 4"/>
          <p:cNvSpPr>
            <a:spLocks noGrp="1"/>
          </p:cNvSpPr>
          <p:nvPr>
            <p:ph type="sldNum" sz="quarter" idx="12"/>
          </p:nvPr>
        </p:nvSpPr>
        <p:spPr/>
        <p:txBody>
          <a:bodyPr/>
          <a:lstStyle/>
          <a:p>
            <a:fld id="{4255A8C2-30AF-453E-93FD-20E5B75AF8AA}" type="slidenum">
              <a:rPr lang="en-US" smtClean="0"/>
              <a:t>‹#›</a:t>
            </a:fld>
            <a:endParaRPr lang="en-US"/>
          </a:p>
        </p:txBody>
      </p:sp>
    </p:spTree>
    <p:extLst>
      <p:ext uri="{BB962C8B-B14F-4D97-AF65-F5344CB8AC3E}">
        <p14:creationId xmlns:p14="http://schemas.microsoft.com/office/powerpoint/2010/main" val="2616633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Copyright © 2018 Resource Center for CareerTech Advancement</a:t>
            </a:r>
            <a:endParaRPr lang="en-US"/>
          </a:p>
        </p:txBody>
      </p:sp>
      <p:sp>
        <p:nvSpPr>
          <p:cNvPr id="4" name="Slide Number Placeholder 3"/>
          <p:cNvSpPr>
            <a:spLocks noGrp="1"/>
          </p:cNvSpPr>
          <p:nvPr>
            <p:ph type="sldNum" sz="quarter" idx="12"/>
          </p:nvPr>
        </p:nvSpPr>
        <p:spPr/>
        <p:txBody>
          <a:bodyPr/>
          <a:lstStyle/>
          <a:p>
            <a:fld id="{4255A8C2-30AF-453E-93FD-20E5B75AF8AA}" type="slidenum">
              <a:rPr lang="en-US" smtClean="0"/>
              <a:t>‹#›</a:t>
            </a:fld>
            <a:endParaRPr lang="en-US"/>
          </a:p>
        </p:txBody>
      </p:sp>
    </p:spTree>
    <p:extLst>
      <p:ext uri="{BB962C8B-B14F-4D97-AF65-F5344CB8AC3E}">
        <p14:creationId xmlns:p14="http://schemas.microsoft.com/office/powerpoint/2010/main" val="143990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Copyright © 2018 Resource Center for CareerTech Advancement</a:t>
            </a:r>
            <a:endParaRPr lang="en-US"/>
          </a:p>
        </p:txBody>
      </p:sp>
      <p:sp>
        <p:nvSpPr>
          <p:cNvPr id="7" name="Slide Number Placeholder 6"/>
          <p:cNvSpPr>
            <a:spLocks noGrp="1"/>
          </p:cNvSpPr>
          <p:nvPr>
            <p:ph type="sldNum" sz="quarter" idx="12"/>
          </p:nvPr>
        </p:nvSpPr>
        <p:spPr/>
        <p:txBody>
          <a:bodyPr/>
          <a:lstStyle/>
          <a:p>
            <a:fld id="{4255A8C2-30AF-453E-93FD-20E5B75AF8AA}" type="slidenum">
              <a:rPr lang="en-US" smtClean="0"/>
              <a:t>‹#›</a:t>
            </a:fld>
            <a:endParaRPr lang="en-US"/>
          </a:p>
        </p:txBody>
      </p:sp>
    </p:spTree>
    <p:extLst>
      <p:ext uri="{BB962C8B-B14F-4D97-AF65-F5344CB8AC3E}">
        <p14:creationId xmlns:p14="http://schemas.microsoft.com/office/powerpoint/2010/main" val="311136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Copyright © 2018 Resource Center for CareerTech Advancement</a:t>
            </a:r>
            <a:endParaRPr lang="en-US"/>
          </a:p>
        </p:txBody>
      </p:sp>
      <p:sp>
        <p:nvSpPr>
          <p:cNvPr id="7" name="Slide Number Placeholder 6"/>
          <p:cNvSpPr>
            <a:spLocks noGrp="1"/>
          </p:cNvSpPr>
          <p:nvPr>
            <p:ph type="sldNum" sz="quarter" idx="12"/>
          </p:nvPr>
        </p:nvSpPr>
        <p:spPr/>
        <p:txBody>
          <a:bodyPr/>
          <a:lstStyle/>
          <a:p>
            <a:fld id="{4255A8C2-30AF-453E-93FD-20E5B75AF8AA}" type="slidenum">
              <a:rPr lang="en-US" smtClean="0"/>
              <a:t>‹#›</a:t>
            </a:fld>
            <a:endParaRPr lang="en-US"/>
          </a:p>
        </p:txBody>
      </p:sp>
    </p:spTree>
    <p:extLst>
      <p:ext uri="{BB962C8B-B14F-4D97-AF65-F5344CB8AC3E}">
        <p14:creationId xmlns:p14="http://schemas.microsoft.com/office/powerpoint/2010/main" val="2922520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2444097" y="6597748"/>
            <a:ext cx="7315199" cy="260251"/>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Copyright © 2018 </a:t>
            </a:r>
            <a:r>
              <a:rPr lang="en-US" sz="1200" dirty="0" smtClean="0"/>
              <a:t>Resource Center for </a:t>
            </a:r>
            <a:r>
              <a:rPr lang="en-US" sz="1200" dirty="0" err="1" smtClean="0"/>
              <a:t>CareerTech</a:t>
            </a:r>
            <a:r>
              <a:rPr lang="en-US" sz="1200" dirty="0" smtClean="0"/>
              <a:t> Advancement</a:t>
            </a:r>
            <a:endParaRPr lang="en-US" dirty="0"/>
          </a:p>
        </p:txBody>
      </p:sp>
      <p:sp>
        <p:nvSpPr>
          <p:cNvPr id="6" name="Slide Number Placeholder 5"/>
          <p:cNvSpPr>
            <a:spLocks noGrp="1"/>
          </p:cNvSpPr>
          <p:nvPr>
            <p:ph type="sldNum" sz="quarter" idx="4"/>
          </p:nvPr>
        </p:nvSpPr>
        <p:spPr>
          <a:xfrm>
            <a:off x="10536964" y="6356350"/>
            <a:ext cx="8168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5A8C2-30AF-453E-93FD-20E5B75AF8AA}" type="slidenum">
              <a:rPr lang="en-US" smtClean="0"/>
              <a:t>‹#›</a:t>
            </a:fld>
            <a:endParaRPr lang="en-US"/>
          </a:p>
        </p:txBody>
      </p:sp>
    </p:spTree>
    <p:extLst>
      <p:ext uri="{BB962C8B-B14F-4D97-AF65-F5344CB8AC3E}">
        <p14:creationId xmlns:p14="http://schemas.microsoft.com/office/powerpoint/2010/main" val="484280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okcareertech.org/educators/resource-center" TargetMode="External"/><Relationship Id="rId2" Type="http://schemas.openxmlformats.org/officeDocument/2006/relationships/hyperlink" Target="mailto:resourcecenter@careertech.ok.gov" TargetMode="Externa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1951"/>
            <a:ext cx="9144000" cy="1057274"/>
          </a:xfrm>
        </p:spPr>
        <p:txBody>
          <a:bodyPr/>
          <a:lstStyle/>
          <a:p>
            <a:r>
              <a:rPr lang="en-US" b="1" dirty="0" smtClean="0">
                <a:solidFill>
                  <a:schemeClr val="accent6">
                    <a:lumMod val="75000"/>
                  </a:schemeClr>
                </a:solidFill>
              </a:rPr>
              <a:t>Green Living Skills</a:t>
            </a:r>
            <a:endParaRPr lang="en-US" b="1" dirty="0">
              <a:solidFill>
                <a:schemeClr val="accent6">
                  <a:lumMod val="75000"/>
                </a:schemeClr>
              </a:solidFill>
            </a:endParaRPr>
          </a:p>
        </p:txBody>
      </p:sp>
      <p:sp>
        <p:nvSpPr>
          <p:cNvPr id="3" name="Subtitle 2"/>
          <p:cNvSpPr>
            <a:spLocks noGrp="1"/>
          </p:cNvSpPr>
          <p:nvPr>
            <p:ph type="subTitle" idx="1"/>
          </p:nvPr>
        </p:nvSpPr>
        <p:spPr>
          <a:xfrm>
            <a:off x="1524000" y="5734050"/>
            <a:ext cx="9144000" cy="742950"/>
          </a:xfrm>
        </p:spPr>
        <p:txBody>
          <a:bodyPr>
            <a:normAutofit fontScale="92500" lnSpcReduction="20000"/>
          </a:bodyPr>
          <a:lstStyle/>
          <a:p>
            <a:r>
              <a:rPr lang="en-US" dirty="0" smtClean="0">
                <a:solidFill>
                  <a:schemeClr val="accent6">
                    <a:lumMod val="75000"/>
                  </a:schemeClr>
                </a:solidFill>
              </a:rPr>
              <a:t>Developed by Resource Center for </a:t>
            </a:r>
            <a:r>
              <a:rPr lang="en-US" dirty="0" err="1" smtClean="0">
                <a:solidFill>
                  <a:schemeClr val="accent6">
                    <a:lumMod val="75000"/>
                  </a:schemeClr>
                </a:solidFill>
              </a:rPr>
              <a:t>CareerTech</a:t>
            </a:r>
            <a:r>
              <a:rPr lang="en-US" dirty="0" smtClean="0">
                <a:solidFill>
                  <a:schemeClr val="accent6">
                    <a:lumMod val="75000"/>
                  </a:schemeClr>
                </a:solidFill>
              </a:rPr>
              <a:t> Advancement, </a:t>
            </a:r>
          </a:p>
          <a:p>
            <a:r>
              <a:rPr lang="en-US" dirty="0" smtClean="0">
                <a:solidFill>
                  <a:schemeClr val="accent6">
                    <a:lumMod val="75000"/>
                  </a:schemeClr>
                </a:solidFill>
              </a:rPr>
              <a:t>a division of Oklahoma </a:t>
            </a:r>
            <a:r>
              <a:rPr lang="en-US" dirty="0" err="1" smtClean="0">
                <a:solidFill>
                  <a:schemeClr val="accent6">
                    <a:lumMod val="75000"/>
                  </a:schemeClr>
                </a:solidFill>
              </a:rPr>
              <a:t>CareerTech</a:t>
            </a:r>
            <a:endParaRPr lang="en-US" dirty="0" smtClean="0">
              <a:solidFill>
                <a:schemeClr val="accent6">
                  <a:lumMod val="75000"/>
                </a:schemeClr>
              </a:solidFill>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093" y="1643062"/>
            <a:ext cx="5357813" cy="357187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57974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Chemicals in the Environment</a:t>
            </a:r>
            <a:endParaRPr lang="en-US" b="1" dirty="0">
              <a:solidFill>
                <a:schemeClr val="accent6">
                  <a:lumMod val="75000"/>
                </a:schemeClr>
              </a:solidFill>
            </a:endParaRPr>
          </a:p>
        </p:txBody>
      </p:sp>
      <p:sp>
        <p:nvSpPr>
          <p:cNvPr id="3" name="Content Placeholder 2"/>
          <p:cNvSpPr>
            <a:spLocks noGrp="1"/>
          </p:cNvSpPr>
          <p:nvPr>
            <p:ph idx="1"/>
          </p:nvPr>
        </p:nvSpPr>
        <p:spPr>
          <a:xfrm>
            <a:off x="838200" y="1583140"/>
            <a:ext cx="10515600" cy="4593823"/>
          </a:xfrm>
        </p:spPr>
        <p:txBody>
          <a:bodyPr/>
          <a:lstStyle/>
          <a:p>
            <a:r>
              <a:rPr lang="en-US" dirty="0">
                <a:solidFill>
                  <a:schemeClr val="accent6">
                    <a:lumMod val="75000"/>
                  </a:schemeClr>
                </a:solidFill>
              </a:rPr>
              <a:t>A </a:t>
            </a:r>
            <a:r>
              <a:rPr lang="en-US" b="1" i="1" dirty="0">
                <a:solidFill>
                  <a:schemeClr val="accent6">
                    <a:lumMod val="75000"/>
                  </a:schemeClr>
                </a:solidFill>
              </a:rPr>
              <a:t>chemical </a:t>
            </a:r>
            <a:r>
              <a:rPr lang="en-US" dirty="0">
                <a:solidFill>
                  <a:schemeClr val="accent6">
                    <a:lumMod val="75000"/>
                  </a:schemeClr>
                </a:solidFill>
              </a:rPr>
              <a:t>is a substance with a defined molecular </a:t>
            </a:r>
            <a:r>
              <a:rPr lang="en-US" dirty="0" smtClean="0">
                <a:solidFill>
                  <a:schemeClr val="accent6">
                    <a:lumMod val="75000"/>
                  </a:schemeClr>
                </a:solidFill>
              </a:rPr>
              <a:t>composition.</a:t>
            </a:r>
          </a:p>
          <a:p>
            <a:r>
              <a:rPr lang="en-US" dirty="0" smtClean="0">
                <a:solidFill>
                  <a:schemeClr val="accent6">
                    <a:lumMod val="75000"/>
                  </a:schemeClr>
                </a:solidFill>
              </a:rPr>
              <a:t>Chemicals </a:t>
            </a:r>
            <a:r>
              <a:rPr lang="en-US" dirty="0">
                <a:solidFill>
                  <a:schemeClr val="accent6">
                    <a:lumMod val="75000"/>
                  </a:schemeClr>
                </a:solidFill>
              </a:rPr>
              <a:t>make up everything in the environment. </a:t>
            </a:r>
            <a:endParaRPr lang="en-US" dirty="0" smtClean="0">
              <a:solidFill>
                <a:schemeClr val="accent6">
                  <a:lumMod val="75000"/>
                </a:schemeClr>
              </a:solidFill>
            </a:endParaRPr>
          </a:p>
          <a:p>
            <a:r>
              <a:rPr lang="en-US" dirty="0" smtClean="0">
                <a:solidFill>
                  <a:schemeClr val="accent6">
                    <a:lumMod val="75000"/>
                  </a:schemeClr>
                </a:solidFill>
              </a:rPr>
              <a:t>They </a:t>
            </a:r>
            <a:r>
              <a:rPr lang="en-US" dirty="0">
                <a:solidFill>
                  <a:schemeClr val="accent6">
                    <a:lumMod val="75000"/>
                  </a:schemeClr>
                </a:solidFill>
              </a:rPr>
              <a:t>can be synthetic (manmade) or naturally occurring, safe or toxic.</a:t>
            </a:r>
            <a:endParaRPr lang="en-US" dirty="0" smtClean="0">
              <a:solidFill>
                <a:schemeClr val="accent6">
                  <a:lumMod val="75000"/>
                </a:schemeClr>
              </a:solidFill>
            </a:endParaRPr>
          </a:p>
          <a:p>
            <a:r>
              <a:rPr lang="en-US" dirty="0" smtClean="0">
                <a:solidFill>
                  <a:schemeClr val="accent6">
                    <a:lumMod val="75000"/>
                  </a:schemeClr>
                </a:solidFill>
              </a:rPr>
              <a:t>Words to Know:</a:t>
            </a:r>
          </a:p>
          <a:p>
            <a:pPr lvl="1"/>
            <a:r>
              <a:rPr lang="en-US" dirty="0" smtClean="0">
                <a:solidFill>
                  <a:schemeClr val="accent6">
                    <a:lumMod val="75000"/>
                  </a:schemeClr>
                </a:solidFill>
              </a:rPr>
              <a:t>Periodic Table - </a:t>
            </a:r>
            <a:r>
              <a:rPr lang="en-US" dirty="0">
                <a:solidFill>
                  <a:schemeClr val="accent6">
                    <a:lumMod val="75000"/>
                  </a:schemeClr>
                </a:solidFill>
              </a:rPr>
              <a:t>the scientific arrangement of chemical elements based on their atomic numbers (the number </a:t>
            </a:r>
            <a:r>
              <a:rPr lang="en-US" dirty="0" smtClean="0">
                <a:solidFill>
                  <a:schemeClr val="accent6">
                    <a:lumMod val="75000"/>
                  </a:schemeClr>
                </a:solidFill>
              </a:rPr>
              <a:t>of </a:t>
            </a:r>
            <a:r>
              <a:rPr lang="en-US" dirty="0">
                <a:solidFill>
                  <a:schemeClr val="accent6">
                    <a:lumMod val="75000"/>
                  </a:schemeClr>
                </a:solidFill>
              </a:rPr>
              <a:t>protons in the nucleus of an atom of the element)</a:t>
            </a:r>
          </a:p>
          <a:p>
            <a:pPr lvl="1"/>
            <a:r>
              <a:rPr lang="en-US" dirty="0" smtClean="0">
                <a:solidFill>
                  <a:schemeClr val="accent6">
                    <a:lumMod val="75000"/>
                  </a:schemeClr>
                </a:solidFill>
              </a:rPr>
              <a:t>Toxic - poisonous</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7430" y="4391540"/>
            <a:ext cx="3274325" cy="219214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78724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Chemicals in the Environment</a:t>
            </a:r>
            <a:endParaRPr lang="en-US" b="1" dirty="0">
              <a:solidFill>
                <a:schemeClr val="accent6">
                  <a:lumMod val="75000"/>
                </a:schemeClr>
              </a:solidFill>
            </a:endParaRPr>
          </a:p>
        </p:txBody>
      </p:sp>
      <p:sp>
        <p:nvSpPr>
          <p:cNvPr id="3" name="Content Placeholder 2"/>
          <p:cNvSpPr>
            <a:spLocks noGrp="1"/>
          </p:cNvSpPr>
          <p:nvPr>
            <p:ph idx="1"/>
          </p:nvPr>
        </p:nvSpPr>
        <p:spPr/>
        <p:txBody>
          <a:bodyPr/>
          <a:lstStyle/>
          <a:p>
            <a:r>
              <a:rPr lang="en-US" dirty="0">
                <a:solidFill>
                  <a:schemeClr val="accent6">
                    <a:lumMod val="75000"/>
                  </a:schemeClr>
                </a:solidFill>
              </a:rPr>
              <a:t>Matter makes up just about anything that takes up space and has mass, which includes everything in the universe. </a:t>
            </a:r>
            <a:endParaRPr lang="en-US" dirty="0" smtClean="0">
              <a:solidFill>
                <a:schemeClr val="accent6">
                  <a:lumMod val="75000"/>
                </a:schemeClr>
              </a:solidFill>
            </a:endParaRPr>
          </a:p>
          <a:p>
            <a:r>
              <a:rPr lang="en-US" dirty="0" smtClean="0">
                <a:solidFill>
                  <a:schemeClr val="accent6">
                    <a:lumMod val="75000"/>
                  </a:schemeClr>
                </a:solidFill>
              </a:rPr>
              <a:t>Matter </a:t>
            </a:r>
            <a:r>
              <a:rPr lang="en-US" dirty="0">
                <a:solidFill>
                  <a:schemeClr val="accent6">
                    <a:lumMod val="75000"/>
                  </a:schemeClr>
                </a:solidFill>
              </a:rPr>
              <a:t>can be made of pure substances or mixtures of substances, but all forms of matter are made of chemicals. These chemical elements make up all matter. </a:t>
            </a:r>
            <a:endParaRPr lang="en-US" dirty="0" smtClean="0">
              <a:solidFill>
                <a:schemeClr val="accent6">
                  <a:lumMod val="75000"/>
                </a:schemeClr>
              </a:solidFill>
            </a:endParaRPr>
          </a:p>
          <a:p>
            <a:r>
              <a:rPr lang="en-US" dirty="0" smtClean="0">
                <a:solidFill>
                  <a:schemeClr val="accent6">
                    <a:lumMod val="75000"/>
                  </a:schemeClr>
                </a:solidFill>
              </a:rPr>
              <a:t>All </a:t>
            </a:r>
            <a:r>
              <a:rPr lang="en-US" dirty="0">
                <a:solidFill>
                  <a:schemeClr val="accent6">
                    <a:lumMod val="75000"/>
                  </a:schemeClr>
                </a:solidFill>
              </a:rPr>
              <a:t>forms of matter are made of one or more elements in many different molecular combinations. </a:t>
            </a:r>
            <a:endParaRPr lang="en-US" dirty="0" smtClean="0">
              <a:solidFill>
                <a:schemeClr val="accent6">
                  <a:lumMod val="75000"/>
                </a:schemeClr>
              </a:solidFill>
            </a:endParaRPr>
          </a:p>
          <a:p>
            <a:r>
              <a:rPr lang="en-US" dirty="0" smtClean="0">
                <a:solidFill>
                  <a:schemeClr val="accent6">
                    <a:lumMod val="75000"/>
                  </a:schemeClr>
                </a:solidFill>
              </a:rPr>
              <a:t>So </a:t>
            </a:r>
            <a:r>
              <a:rPr lang="en-US" dirty="0">
                <a:solidFill>
                  <a:schemeClr val="accent6">
                    <a:lumMod val="75000"/>
                  </a:schemeClr>
                </a:solidFill>
              </a:rPr>
              <a:t>far, scientists have identified over 100 elements, but there may be more that have yet to be discovered. The known elements are listed on the periodic table.</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549119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Chemicals in the Environment</a:t>
            </a:r>
            <a:endParaRPr lang="en-US" b="1" dirty="0">
              <a:solidFill>
                <a:schemeClr val="accent6">
                  <a:lumMod val="75000"/>
                </a:schemeClr>
              </a:solidFill>
            </a:endParaRPr>
          </a:p>
        </p:txBody>
      </p:sp>
      <p:sp>
        <p:nvSpPr>
          <p:cNvPr id="3" name="Content Placeholder 2"/>
          <p:cNvSpPr>
            <a:spLocks noGrp="1"/>
          </p:cNvSpPr>
          <p:nvPr>
            <p:ph idx="1"/>
          </p:nvPr>
        </p:nvSpPr>
        <p:spPr/>
        <p:txBody>
          <a:bodyPr/>
          <a:lstStyle/>
          <a:p>
            <a:r>
              <a:rPr lang="en-US" dirty="0" smtClean="0">
                <a:solidFill>
                  <a:schemeClr val="accent6">
                    <a:lumMod val="75000"/>
                  </a:schemeClr>
                </a:solidFill>
              </a:rPr>
              <a:t>Periodic Table</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3850" y="2298033"/>
            <a:ext cx="7344299" cy="4283507"/>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718230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Chemicals in the Environment</a:t>
            </a:r>
            <a:endParaRPr lang="en-US" b="1" dirty="0">
              <a:solidFill>
                <a:schemeClr val="accent6">
                  <a:lumMod val="75000"/>
                </a:schemeClr>
              </a:solidFill>
            </a:endParaRPr>
          </a:p>
        </p:txBody>
      </p:sp>
      <p:sp>
        <p:nvSpPr>
          <p:cNvPr id="3" name="Content Placeholder 2"/>
          <p:cNvSpPr>
            <a:spLocks noGrp="1"/>
          </p:cNvSpPr>
          <p:nvPr>
            <p:ph idx="1"/>
          </p:nvPr>
        </p:nvSpPr>
        <p:spPr/>
        <p:txBody>
          <a:bodyPr/>
          <a:lstStyle/>
          <a:p>
            <a:r>
              <a:rPr lang="en-US" dirty="0">
                <a:solidFill>
                  <a:schemeClr val="accent6">
                    <a:lumMod val="75000"/>
                  </a:schemeClr>
                </a:solidFill>
              </a:rPr>
              <a:t>We change the matter in the environment as we perform daily activities. </a:t>
            </a:r>
            <a:r>
              <a:rPr lang="en-US" dirty="0" smtClean="0">
                <a:solidFill>
                  <a:schemeClr val="accent6">
                    <a:lumMod val="75000"/>
                  </a:schemeClr>
                </a:solidFill>
              </a:rPr>
              <a:t>How:</a:t>
            </a:r>
          </a:p>
          <a:p>
            <a:pPr lvl="1"/>
            <a:r>
              <a:rPr lang="en-US" dirty="0" smtClean="0">
                <a:solidFill>
                  <a:schemeClr val="accent6">
                    <a:lumMod val="75000"/>
                  </a:schemeClr>
                </a:solidFill>
              </a:rPr>
              <a:t>Driving cars </a:t>
            </a:r>
          </a:p>
          <a:p>
            <a:pPr lvl="1"/>
            <a:r>
              <a:rPr lang="en-US" dirty="0" smtClean="0">
                <a:solidFill>
                  <a:schemeClr val="accent6">
                    <a:lumMod val="75000"/>
                  </a:schemeClr>
                </a:solidFill>
              </a:rPr>
              <a:t>Taking showers </a:t>
            </a:r>
          </a:p>
          <a:p>
            <a:pPr lvl="1"/>
            <a:r>
              <a:rPr lang="en-US" dirty="0" smtClean="0">
                <a:solidFill>
                  <a:schemeClr val="accent6">
                    <a:lumMod val="75000"/>
                  </a:schemeClr>
                </a:solidFill>
              </a:rPr>
              <a:t>Using </a:t>
            </a:r>
            <a:r>
              <a:rPr lang="en-US" dirty="0">
                <a:solidFill>
                  <a:schemeClr val="accent6">
                    <a:lumMod val="75000"/>
                  </a:schemeClr>
                </a:solidFill>
              </a:rPr>
              <a:t>cleaning </a:t>
            </a:r>
            <a:r>
              <a:rPr lang="en-US" dirty="0" smtClean="0">
                <a:solidFill>
                  <a:schemeClr val="accent6">
                    <a:lumMod val="75000"/>
                  </a:schemeClr>
                </a:solidFill>
              </a:rPr>
              <a:t>products </a:t>
            </a:r>
          </a:p>
          <a:p>
            <a:pPr lvl="1"/>
            <a:r>
              <a:rPr lang="en-US" dirty="0" smtClean="0">
                <a:solidFill>
                  <a:schemeClr val="accent6">
                    <a:lumMod val="75000"/>
                  </a:schemeClr>
                </a:solidFill>
              </a:rPr>
              <a:t>Perform </a:t>
            </a:r>
            <a:r>
              <a:rPr lang="en-US" dirty="0">
                <a:solidFill>
                  <a:schemeClr val="accent6">
                    <a:lumMod val="75000"/>
                  </a:schemeClr>
                </a:solidFill>
              </a:rPr>
              <a:t>countless activities that </a:t>
            </a:r>
            <a:r>
              <a:rPr lang="en-US" dirty="0" smtClean="0">
                <a:solidFill>
                  <a:schemeClr val="accent6">
                    <a:lumMod val="75000"/>
                  </a:schemeClr>
                </a:solidFill>
              </a:rPr>
              <a:t>involve                                                                     </a:t>
            </a:r>
            <a:r>
              <a:rPr lang="en-US" dirty="0">
                <a:solidFill>
                  <a:schemeClr val="accent6">
                    <a:lumMod val="75000"/>
                  </a:schemeClr>
                </a:solidFill>
              </a:rPr>
              <a:t>complex chemical </a:t>
            </a:r>
            <a:r>
              <a:rPr lang="en-US" dirty="0" smtClean="0">
                <a:solidFill>
                  <a:schemeClr val="accent6">
                    <a:lumMod val="75000"/>
                  </a:schemeClr>
                </a:solidFill>
              </a:rPr>
              <a:t>reactions</a:t>
            </a:r>
          </a:p>
          <a:p>
            <a:endParaRPr lang="en-US"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8982" y="3239516"/>
            <a:ext cx="4608576" cy="3072384"/>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68430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Chemicals in the Environment</a:t>
            </a:r>
            <a:endParaRPr lang="en-US" b="1" dirty="0">
              <a:solidFill>
                <a:schemeClr val="accent6">
                  <a:lumMod val="75000"/>
                </a:schemeClr>
              </a:solidFill>
            </a:endParaRPr>
          </a:p>
        </p:txBody>
      </p:sp>
      <p:sp>
        <p:nvSpPr>
          <p:cNvPr id="3" name="Content Placeholder 2"/>
          <p:cNvSpPr>
            <a:spLocks noGrp="1"/>
          </p:cNvSpPr>
          <p:nvPr>
            <p:ph idx="1"/>
          </p:nvPr>
        </p:nvSpPr>
        <p:spPr>
          <a:xfrm>
            <a:off x="838200" y="1392072"/>
            <a:ext cx="10515600" cy="4784891"/>
          </a:xfrm>
        </p:spPr>
        <p:txBody>
          <a:bodyPr/>
          <a:lstStyle/>
          <a:p>
            <a:r>
              <a:rPr lang="en-US" dirty="0">
                <a:solidFill>
                  <a:schemeClr val="accent6">
                    <a:lumMod val="75000"/>
                  </a:schemeClr>
                </a:solidFill>
              </a:rPr>
              <a:t>Some naturally occurring chemicals are safe when we’re exposed to them in low amounts, but they can be toxic in high concentrations. (Salt is one example.) </a:t>
            </a:r>
            <a:endParaRPr lang="en-US" dirty="0" smtClean="0">
              <a:solidFill>
                <a:schemeClr val="accent6">
                  <a:lumMod val="75000"/>
                </a:schemeClr>
              </a:solidFill>
            </a:endParaRPr>
          </a:p>
          <a:p>
            <a:r>
              <a:rPr lang="en-US" dirty="0" smtClean="0">
                <a:solidFill>
                  <a:schemeClr val="accent6">
                    <a:lumMod val="75000"/>
                  </a:schemeClr>
                </a:solidFill>
              </a:rPr>
              <a:t>For </a:t>
            </a:r>
            <a:r>
              <a:rPr lang="en-US" dirty="0">
                <a:solidFill>
                  <a:schemeClr val="accent6">
                    <a:lumMod val="75000"/>
                  </a:schemeClr>
                </a:solidFill>
              </a:rPr>
              <a:t>hundreds of years, people have known that some chemicals in nature are poisonous. </a:t>
            </a:r>
            <a:endParaRPr lang="en-US" dirty="0" smtClean="0">
              <a:solidFill>
                <a:schemeClr val="accent6">
                  <a:lumMod val="75000"/>
                </a:schemeClr>
              </a:solidFill>
            </a:endParaRPr>
          </a:p>
          <a:p>
            <a:r>
              <a:rPr lang="en-US" dirty="0" smtClean="0">
                <a:solidFill>
                  <a:schemeClr val="accent6">
                    <a:lumMod val="75000"/>
                  </a:schemeClr>
                </a:solidFill>
              </a:rPr>
              <a:t>Poisons </a:t>
            </a:r>
            <a:r>
              <a:rPr lang="en-US" dirty="0">
                <a:solidFill>
                  <a:schemeClr val="accent6">
                    <a:lumMod val="75000"/>
                  </a:schemeClr>
                </a:solidFill>
              </a:rPr>
              <a:t>that occur naturally are called </a:t>
            </a:r>
            <a:r>
              <a:rPr lang="en-US" b="1" i="1" dirty="0">
                <a:solidFill>
                  <a:schemeClr val="accent6">
                    <a:lumMod val="75000"/>
                  </a:schemeClr>
                </a:solidFill>
              </a:rPr>
              <a:t>toxins </a:t>
            </a:r>
            <a:r>
              <a:rPr lang="en-US" dirty="0">
                <a:solidFill>
                  <a:schemeClr val="accent6">
                    <a:lumMod val="75000"/>
                  </a:schemeClr>
                </a:solidFill>
              </a:rPr>
              <a:t>and can be produced by certain plants, animals, and fungi. </a:t>
            </a:r>
            <a:endParaRPr lang="en-US" dirty="0" smtClean="0">
              <a:solidFill>
                <a:schemeClr val="accent6">
                  <a:lumMod val="75000"/>
                </a:schemeClr>
              </a:solidFill>
            </a:endParaRPr>
          </a:p>
          <a:p>
            <a:r>
              <a:rPr lang="en-US" dirty="0" smtClean="0">
                <a:solidFill>
                  <a:schemeClr val="accent6">
                    <a:lumMod val="75000"/>
                  </a:schemeClr>
                </a:solidFill>
              </a:rPr>
              <a:t>Chemical </a:t>
            </a:r>
            <a:r>
              <a:rPr lang="en-US" dirty="0">
                <a:solidFill>
                  <a:schemeClr val="accent6">
                    <a:lumMod val="75000"/>
                  </a:schemeClr>
                </a:solidFill>
              </a:rPr>
              <a:t>substances are also manufactured. Many </a:t>
            </a:r>
            <a:r>
              <a:rPr lang="en-US" dirty="0" smtClean="0">
                <a:solidFill>
                  <a:schemeClr val="accent6">
                    <a:lumMod val="75000"/>
                  </a:schemeClr>
                </a:solidFill>
              </a:rPr>
              <a:t>                                 of </a:t>
            </a:r>
            <a:r>
              <a:rPr lang="en-US" dirty="0">
                <a:solidFill>
                  <a:schemeClr val="accent6">
                    <a:lumMod val="75000"/>
                  </a:schemeClr>
                </a:solidFill>
              </a:rPr>
              <a:t>these </a:t>
            </a:r>
            <a:r>
              <a:rPr lang="en-US" b="1" i="1" dirty="0">
                <a:solidFill>
                  <a:schemeClr val="accent6">
                    <a:lumMod val="75000"/>
                  </a:schemeClr>
                </a:solidFill>
              </a:rPr>
              <a:t>synthetic chemicals </a:t>
            </a:r>
            <a:r>
              <a:rPr lang="en-US" dirty="0">
                <a:solidFill>
                  <a:schemeClr val="accent6">
                    <a:lumMod val="75000"/>
                  </a:schemeClr>
                </a:solidFill>
              </a:rPr>
              <a:t>are safe and benefit </a:t>
            </a:r>
            <a:r>
              <a:rPr lang="en-US" dirty="0" smtClean="0">
                <a:solidFill>
                  <a:schemeClr val="accent6">
                    <a:lumMod val="75000"/>
                  </a:schemeClr>
                </a:solidFill>
              </a:rPr>
              <a:t>                                      us </a:t>
            </a:r>
            <a:r>
              <a:rPr lang="en-US" dirty="0">
                <a:solidFill>
                  <a:schemeClr val="accent6">
                    <a:lumMod val="75000"/>
                  </a:schemeClr>
                </a:solidFill>
              </a:rPr>
              <a:t>greatly. But some can have a toxic effect on life </a:t>
            </a:r>
            <a:r>
              <a:rPr lang="en-US" dirty="0" smtClean="0">
                <a:solidFill>
                  <a:schemeClr val="accent6">
                    <a:lumMod val="75000"/>
                  </a:schemeClr>
                </a:solidFill>
              </a:rPr>
              <a:t>                              and </a:t>
            </a:r>
            <a:r>
              <a:rPr lang="en-US" dirty="0">
                <a:solidFill>
                  <a:schemeClr val="accent6">
                    <a:lumMod val="75000"/>
                  </a:schemeClr>
                </a:solidFill>
              </a:rPr>
              <a:t>the environment</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8796" y="4163249"/>
            <a:ext cx="2468721" cy="2424937"/>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707085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Chemicals in the Environment</a:t>
            </a:r>
            <a:endParaRPr lang="en-US" b="1" dirty="0">
              <a:solidFill>
                <a:schemeClr val="accent6">
                  <a:lumMod val="75000"/>
                </a:schemeClr>
              </a:solidFill>
            </a:endParaRPr>
          </a:p>
        </p:txBody>
      </p:sp>
      <p:sp>
        <p:nvSpPr>
          <p:cNvPr id="3" name="Content Placeholder 2"/>
          <p:cNvSpPr>
            <a:spLocks noGrp="1"/>
          </p:cNvSpPr>
          <p:nvPr>
            <p:ph idx="1"/>
          </p:nvPr>
        </p:nvSpPr>
        <p:spPr>
          <a:xfrm>
            <a:off x="838200" y="1392072"/>
            <a:ext cx="10515600" cy="4784891"/>
          </a:xfrm>
        </p:spPr>
        <p:txBody>
          <a:bodyPr>
            <a:noAutofit/>
          </a:bodyPr>
          <a:lstStyle/>
          <a:p>
            <a:r>
              <a:rPr lang="en-US" dirty="0">
                <a:solidFill>
                  <a:schemeClr val="accent6">
                    <a:lumMod val="75000"/>
                  </a:schemeClr>
                </a:solidFill>
              </a:rPr>
              <a:t>Elements and compounds can change from one physical state to another without their chemical state changing. </a:t>
            </a:r>
            <a:endParaRPr lang="en-US" dirty="0" smtClean="0">
              <a:solidFill>
                <a:schemeClr val="accent6">
                  <a:lumMod val="75000"/>
                </a:schemeClr>
              </a:solidFill>
            </a:endParaRPr>
          </a:p>
          <a:p>
            <a:r>
              <a:rPr lang="en-US" dirty="0">
                <a:solidFill>
                  <a:schemeClr val="accent6">
                    <a:lumMod val="75000"/>
                  </a:schemeClr>
                </a:solidFill>
              </a:rPr>
              <a:t>A </a:t>
            </a:r>
            <a:r>
              <a:rPr lang="en-US" b="1" i="1" dirty="0">
                <a:solidFill>
                  <a:schemeClr val="accent6">
                    <a:lumMod val="75000"/>
                  </a:schemeClr>
                </a:solidFill>
              </a:rPr>
              <a:t>chemical reaction </a:t>
            </a:r>
            <a:r>
              <a:rPr lang="en-US" dirty="0">
                <a:solidFill>
                  <a:schemeClr val="accent6">
                    <a:lumMod val="75000"/>
                  </a:schemeClr>
                </a:solidFill>
              </a:rPr>
              <a:t>occurs when molecules interact, causing a compound to start out as one thing and turn into something else. </a:t>
            </a:r>
            <a:endParaRPr lang="en-US" dirty="0" smtClean="0">
              <a:solidFill>
                <a:schemeClr val="accent6">
                  <a:lumMod val="75000"/>
                </a:schemeClr>
              </a:solidFill>
            </a:endParaRPr>
          </a:p>
          <a:p>
            <a:pPr lvl="1"/>
            <a:r>
              <a:rPr lang="en-US" dirty="0">
                <a:solidFill>
                  <a:schemeClr val="accent6">
                    <a:lumMod val="75000"/>
                  </a:schemeClr>
                </a:solidFill>
              </a:rPr>
              <a:t>No chemical reaction occurs when a refrigerator, freezer, or air conditioner cools the </a:t>
            </a:r>
            <a:r>
              <a:rPr lang="en-US" dirty="0" smtClean="0">
                <a:solidFill>
                  <a:schemeClr val="accent6">
                    <a:lumMod val="75000"/>
                  </a:schemeClr>
                </a:solidFill>
              </a:rPr>
              <a:t>air</a:t>
            </a:r>
            <a:r>
              <a:rPr lang="en-US" dirty="0">
                <a:solidFill>
                  <a:schemeClr val="accent6">
                    <a:lumMod val="75000"/>
                  </a:schemeClr>
                </a:solidFill>
              </a:rPr>
              <a:t>. However, the chemicals that cause the air to cool, such as chlorofluorocarbons (CFCs) along with other pollutants, can react with sunlight, heat, and oxygen (O2) in the air to create ozone (O3). </a:t>
            </a:r>
            <a:endParaRPr lang="en-US" dirty="0" smtClean="0">
              <a:solidFill>
                <a:schemeClr val="accent6">
                  <a:lumMod val="75000"/>
                </a:schemeClr>
              </a:solidFill>
            </a:endParaRPr>
          </a:p>
          <a:p>
            <a:pPr lvl="1"/>
            <a:r>
              <a:rPr lang="en-US" dirty="0" smtClean="0">
                <a:solidFill>
                  <a:schemeClr val="accent6">
                    <a:lumMod val="75000"/>
                  </a:schemeClr>
                </a:solidFill>
              </a:rPr>
              <a:t>High </a:t>
            </a:r>
            <a:r>
              <a:rPr lang="en-US" dirty="0">
                <a:solidFill>
                  <a:schemeClr val="accent6">
                    <a:lumMod val="75000"/>
                  </a:schemeClr>
                </a:solidFill>
              </a:rPr>
              <a:t>above the Earth, the ozone layer works to protect life from the sun’s harmful UV rays. This protective layer becomes weaker when certain destructive gases destroy the ozone molecules. Closer to the Earth’s surface, ozone can become a harmful air pollutant that attacks living tissues. In the late 1970s, most countries banned CFCs. </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034286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Chemicals in the Environment</a:t>
            </a:r>
            <a:endParaRPr lang="en-US" dirty="0"/>
          </a:p>
        </p:txBody>
      </p:sp>
      <p:sp>
        <p:nvSpPr>
          <p:cNvPr id="3" name="Content Placeholder 2"/>
          <p:cNvSpPr>
            <a:spLocks noGrp="1"/>
          </p:cNvSpPr>
          <p:nvPr>
            <p:ph idx="1"/>
          </p:nvPr>
        </p:nvSpPr>
        <p:spPr/>
        <p:txBody>
          <a:bodyPr/>
          <a:lstStyle/>
          <a:p>
            <a:r>
              <a:rPr lang="en-US" dirty="0">
                <a:solidFill>
                  <a:schemeClr val="accent6">
                    <a:lumMod val="75000"/>
                  </a:schemeClr>
                </a:solidFill>
              </a:rPr>
              <a:t>We come into contact with chemicals every day. </a:t>
            </a:r>
            <a:endParaRPr lang="en-US" dirty="0" smtClean="0">
              <a:solidFill>
                <a:schemeClr val="accent6">
                  <a:lumMod val="75000"/>
                </a:schemeClr>
              </a:solidFill>
            </a:endParaRPr>
          </a:p>
          <a:p>
            <a:r>
              <a:rPr lang="en-US" dirty="0" smtClean="0">
                <a:solidFill>
                  <a:schemeClr val="accent6">
                    <a:lumMod val="75000"/>
                  </a:schemeClr>
                </a:solidFill>
              </a:rPr>
              <a:t>Some </a:t>
            </a:r>
            <a:r>
              <a:rPr lang="en-US" dirty="0">
                <a:solidFill>
                  <a:schemeClr val="accent6">
                    <a:lumMod val="75000"/>
                  </a:schemeClr>
                </a:solidFill>
              </a:rPr>
              <a:t>of this chemical exposure is obvious, such as the use of household cleaners and lawn care products. </a:t>
            </a:r>
            <a:endParaRPr lang="en-US" dirty="0" smtClean="0">
              <a:solidFill>
                <a:schemeClr val="accent6">
                  <a:lumMod val="75000"/>
                </a:schemeClr>
              </a:solidFill>
            </a:endParaRPr>
          </a:p>
          <a:p>
            <a:r>
              <a:rPr lang="en-US" dirty="0" smtClean="0">
                <a:solidFill>
                  <a:schemeClr val="accent6">
                    <a:lumMod val="75000"/>
                  </a:schemeClr>
                </a:solidFill>
              </a:rPr>
              <a:t>Other </a:t>
            </a:r>
            <a:r>
              <a:rPr lang="en-US" dirty="0">
                <a:solidFill>
                  <a:schemeClr val="accent6">
                    <a:lumMod val="75000"/>
                  </a:schemeClr>
                </a:solidFill>
              </a:rPr>
              <a:t>chemicals are hidden in </a:t>
            </a:r>
            <a:r>
              <a:rPr lang="en-US" dirty="0" smtClean="0">
                <a:solidFill>
                  <a:schemeClr val="accent6">
                    <a:lumMod val="75000"/>
                  </a:schemeClr>
                </a:solidFill>
              </a:rPr>
              <a:t>                                                            products </a:t>
            </a:r>
            <a:r>
              <a:rPr lang="en-US" dirty="0">
                <a:solidFill>
                  <a:schemeClr val="accent6">
                    <a:lumMod val="75000"/>
                  </a:schemeClr>
                </a:solidFill>
              </a:rPr>
              <a:t>where you might not  </a:t>
            </a:r>
            <a:r>
              <a:rPr lang="en-US" dirty="0" smtClean="0">
                <a:solidFill>
                  <a:schemeClr val="accent6">
                    <a:lumMod val="75000"/>
                  </a:schemeClr>
                </a:solidFill>
              </a:rPr>
              <a:t>                                                           expect </a:t>
            </a:r>
            <a:r>
              <a:rPr lang="en-US" dirty="0">
                <a:solidFill>
                  <a:schemeClr val="accent6">
                    <a:lumMod val="75000"/>
                  </a:schemeClr>
                </a:solidFill>
              </a:rPr>
              <a:t>to find them.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8086" y="3259843"/>
            <a:ext cx="4495783" cy="3211102"/>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132864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Chemicals in the Environment</a:t>
            </a:r>
            <a:endParaRPr lang="en-US" dirty="0"/>
          </a:p>
        </p:txBody>
      </p:sp>
      <p:sp>
        <p:nvSpPr>
          <p:cNvPr id="3" name="Content Placeholder 2"/>
          <p:cNvSpPr>
            <a:spLocks noGrp="1"/>
          </p:cNvSpPr>
          <p:nvPr>
            <p:ph idx="1"/>
          </p:nvPr>
        </p:nvSpPr>
        <p:spPr>
          <a:xfrm>
            <a:off x="838200" y="1480106"/>
            <a:ext cx="10515600" cy="3897787"/>
          </a:xfrm>
        </p:spPr>
        <p:txBody>
          <a:bodyPr>
            <a:normAutofit lnSpcReduction="10000"/>
          </a:bodyPr>
          <a:lstStyle/>
          <a:p>
            <a:r>
              <a:rPr lang="en-US" dirty="0">
                <a:solidFill>
                  <a:schemeClr val="accent6">
                    <a:lumMod val="75000"/>
                  </a:schemeClr>
                </a:solidFill>
              </a:rPr>
              <a:t>Many products we use display warning labels to </a:t>
            </a:r>
            <a:r>
              <a:rPr lang="en-US" dirty="0" smtClean="0">
                <a:solidFill>
                  <a:schemeClr val="accent6">
                    <a:lumMod val="75000"/>
                  </a:schemeClr>
                </a:solidFill>
              </a:rPr>
              <a:t>                                   alert </a:t>
            </a:r>
            <a:r>
              <a:rPr lang="en-US" dirty="0">
                <a:solidFill>
                  <a:schemeClr val="accent6">
                    <a:lumMod val="75000"/>
                  </a:schemeClr>
                </a:solidFill>
              </a:rPr>
              <a:t>users of dangerous fumes or hazards when a </a:t>
            </a:r>
            <a:r>
              <a:rPr lang="en-US" dirty="0" smtClean="0">
                <a:solidFill>
                  <a:schemeClr val="accent6">
                    <a:lumMod val="75000"/>
                  </a:schemeClr>
                </a:solidFill>
              </a:rPr>
              <a:t>                                product </a:t>
            </a:r>
            <a:r>
              <a:rPr lang="en-US" dirty="0">
                <a:solidFill>
                  <a:schemeClr val="accent6">
                    <a:lumMod val="75000"/>
                  </a:schemeClr>
                </a:solidFill>
              </a:rPr>
              <a:t>is absorbed through the skin. </a:t>
            </a:r>
            <a:endParaRPr lang="en-US" dirty="0" smtClean="0">
              <a:solidFill>
                <a:schemeClr val="accent6">
                  <a:lumMod val="75000"/>
                </a:schemeClr>
              </a:solidFill>
            </a:endParaRPr>
          </a:p>
          <a:p>
            <a:r>
              <a:rPr lang="en-US" dirty="0" smtClean="0">
                <a:solidFill>
                  <a:schemeClr val="accent6">
                    <a:lumMod val="75000"/>
                  </a:schemeClr>
                </a:solidFill>
              </a:rPr>
              <a:t>Certain </a:t>
            </a:r>
            <a:r>
              <a:rPr lang="en-US" dirty="0">
                <a:solidFill>
                  <a:schemeClr val="accent6">
                    <a:lumMod val="75000"/>
                  </a:schemeClr>
                </a:solidFill>
              </a:rPr>
              <a:t>chemicals released from products such as furniture, clothing, and cookware can be dangerous as well. </a:t>
            </a:r>
            <a:endParaRPr lang="en-US" dirty="0" smtClean="0">
              <a:solidFill>
                <a:schemeClr val="accent6">
                  <a:lumMod val="75000"/>
                </a:schemeClr>
              </a:solidFill>
            </a:endParaRPr>
          </a:p>
          <a:p>
            <a:r>
              <a:rPr lang="en-US" dirty="0" smtClean="0">
                <a:solidFill>
                  <a:schemeClr val="accent6">
                    <a:lumMod val="75000"/>
                  </a:schemeClr>
                </a:solidFill>
              </a:rPr>
              <a:t>Not </a:t>
            </a:r>
            <a:r>
              <a:rPr lang="en-US" dirty="0">
                <a:solidFill>
                  <a:schemeClr val="accent6">
                    <a:lumMod val="75000"/>
                  </a:schemeClr>
                </a:solidFill>
              </a:rPr>
              <a:t>only are we exposed to chemicals as we use certain products, but chemicals can be released when products are manufactured. </a:t>
            </a:r>
            <a:endParaRPr lang="en-US" dirty="0" smtClean="0">
              <a:solidFill>
                <a:schemeClr val="accent6">
                  <a:lumMod val="75000"/>
                </a:schemeClr>
              </a:solidFill>
            </a:endParaRPr>
          </a:p>
          <a:p>
            <a:r>
              <a:rPr lang="en-US" dirty="0" smtClean="0">
                <a:solidFill>
                  <a:schemeClr val="accent6">
                    <a:lumMod val="75000"/>
                  </a:schemeClr>
                </a:solidFill>
              </a:rPr>
              <a:t>In </a:t>
            </a:r>
            <a:r>
              <a:rPr lang="en-US" dirty="0">
                <a:solidFill>
                  <a:schemeClr val="accent6">
                    <a:lumMod val="75000"/>
                  </a:schemeClr>
                </a:solidFill>
              </a:rPr>
              <a:t>addition, sometimes products can break down into dangerous substances once they reach the end of their useful life.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9986" y="136961"/>
            <a:ext cx="2593814" cy="2558471"/>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7586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Chemicals in the Environment</a:t>
            </a:r>
            <a:endParaRPr lang="en-US" dirty="0"/>
          </a:p>
        </p:txBody>
      </p:sp>
      <p:sp>
        <p:nvSpPr>
          <p:cNvPr id="3" name="Content Placeholder 2"/>
          <p:cNvSpPr>
            <a:spLocks noGrp="1"/>
          </p:cNvSpPr>
          <p:nvPr>
            <p:ph idx="1"/>
          </p:nvPr>
        </p:nvSpPr>
        <p:spPr>
          <a:xfrm>
            <a:off x="838200" y="1405720"/>
            <a:ext cx="10515600" cy="5415664"/>
          </a:xfrm>
        </p:spPr>
        <p:txBody>
          <a:bodyPr>
            <a:normAutofit/>
          </a:bodyPr>
          <a:lstStyle/>
          <a:p>
            <a:r>
              <a:rPr lang="en-US" b="1" i="1" dirty="0">
                <a:solidFill>
                  <a:schemeClr val="accent6">
                    <a:lumMod val="75000"/>
                  </a:schemeClr>
                </a:solidFill>
              </a:rPr>
              <a:t>Electronic waste</a:t>
            </a:r>
            <a:r>
              <a:rPr lang="en-US" dirty="0">
                <a:solidFill>
                  <a:schemeClr val="accent6">
                    <a:lumMod val="75000"/>
                  </a:schemeClr>
                </a:solidFill>
              </a:rPr>
              <a:t>, or e-waste, comes from </a:t>
            </a:r>
            <a:r>
              <a:rPr lang="en-US" dirty="0" smtClean="0">
                <a:solidFill>
                  <a:schemeClr val="accent6">
                    <a:lumMod val="75000"/>
                  </a:schemeClr>
                </a:solidFill>
              </a:rPr>
              <a:t>                                          machines </a:t>
            </a:r>
            <a:r>
              <a:rPr lang="en-US" dirty="0">
                <a:solidFill>
                  <a:schemeClr val="accent6">
                    <a:lumMod val="75000"/>
                  </a:schemeClr>
                </a:solidFill>
              </a:rPr>
              <a:t>and appliances, such as refrigerators, </a:t>
            </a:r>
            <a:r>
              <a:rPr lang="en-US" dirty="0" smtClean="0">
                <a:solidFill>
                  <a:schemeClr val="accent6">
                    <a:lumMod val="75000"/>
                  </a:schemeClr>
                </a:solidFill>
              </a:rPr>
              <a:t>                      microwave </a:t>
            </a:r>
            <a:r>
              <a:rPr lang="en-US" dirty="0">
                <a:solidFill>
                  <a:schemeClr val="accent6">
                    <a:lumMod val="75000"/>
                  </a:schemeClr>
                </a:solidFill>
              </a:rPr>
              <a:t>ovens, fluorescent light bulbs, </a:t>
            </a:r>
            <a:r>
              <a:rPr lang="en-US" dirty="0" smtClean="0">
                <a:solidFill>
                  <a:schemeClr val="accent6">
                    <a:lumMod val="75000"/>
                  </a:schemeClr>
                </a:solidFill>
              </a:rPr>
              <a:t>                                       computers</a:t>
            </a:r>
            <a:r>
              <a:rPr lang="en-US" dirty="0">
                <a:solidFill>
                  <a:schemeClr val="accent6">
                    <a:lumMod val="75000"/>
                  </a:schemeClr>
                </a:solidFill>
              </a:rPr>
              <a:t>, cell phones, and televisions. </a:t>
            </a:r>
            <a:endParaRPr lang="en-US" dirty="0" smtClean="0">
              <a:solidFill>
                <a:schemeClr val="accent6">
                  <a:lumMod val="75000"/>
                </a:schemeClr>
              </a:solidFill>
            </a:endParaRPr>
          </a:p>
          <a:p>
            <a:r>
              <a:rPr lang="en-US" dirty="0" smtClean="0">
                <a:solidFill>
                  <a:schemeClr val="accent6">
                    <a:lumMod val="75000"/>
                  </a:schemeClr>
                </a:solidFill>
              </a:rPr>
              <a:t>As </a:t>
            </a:r>
            <a:r>
              <a:rPr lang="en-US" dirty="0">
                <a:solidFill>
                  <a:schemeClr val="accent6">
                    <a:lumMod val="75000"/>
                  </a:schemeClr>
                </a:solidFill>
              </a:rPr>
              <a:t>newer models of electronics enter the market, the older products become obsolete, leading to e-waste. E-waste contains hazardous substances, such as heavy metals, organic pollutants, and flame retardants.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7238" y="396744"/>
            <a:ext cx="3262596" cy="2168667"/>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244091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Chemicals in the Environment</a:t>
            </a:r>
            <a:endParaRPr lang="en-US" dirty="0"/>
          </a:p>
        </p:txBody>
      </p:sp>
      <p:sp>
        <p:nvSpPr>
          <p:cNvPr id="3" name="Content Placeholder 2"/>
          <p:cNvSpPr>
            <a:spLocks noGrp="1"/>
          </p:cNvSpPr>
          <p:nvPr>
            <p:ph idx="1"/>
          </p:nvPr>
        </p:nvSpPr>
        <p:spPr>
          <a:xfrm>
            <a:off x="838200" y="1690688"/>
            <a:ext cx="10515600" cy="5130695"/>
          </a:xfrm>
        </p:spPr>
        <p:txBody>
          <a:bodyPr>
            <a:normAutofit/>
          </a:bodyPr>
          <a:lstStyle/>
          <a:p>
            <a:r>
              <a:rPr lang="en-US" dirty="0">
                <a:solidFill>
                  <a:schemeClr val="accent6">
                    <a:lumMod val="75000"/>
                  </a:schemeClr>
                </a:solidFill>
              </a:rPr>
              <a:t>Lead is considered particularly dangerous </a:t>
            </a:r>
            <a:r>
              <a:rPr lang="en-US" dirty="0" smtClean="0">
                <a:solidFill>
                  <a:schemeClr val="accent6">
                    <a:lumMod val="75000"/>
                  </a:schemeClr>
                </a:solidFill>
              </a:rPr>
              <a:t>                                                          because </a:t>
            </a:r>
            <a:r>
              <a:rPr lang="en-US" dirty="0">
                <a:solidFill>
                  <a:schemeClr val="accent6">
                    <a:lumMod val="75000"/>
                  </a:schemeClr>
                </a:solidFill>
              </a:rPr>
              <a:t>no level of exposure to lead </a:t>
            </a:r>
            <a:r>
              <a:rPr lang="en-US" dirty="0" smtClean="0">
                <a:solidFill>
                  <a:schemeClr val="accent6">
                    <a:lumMod val="75000"/>
                  </a:schemeClr>
                </a:solidFill>
              </a:rPr>
              <a:t>is considered                                    safe</a:t>
            </a:r>
            <a:r>
              <a:rPr lang="en-US" dirty="0">
                <a:solidFill>
                  <a:schemeClr val="accent6">
                    <a:lumMod val="75000"/>
                  </a:schemeClr>
                </a:solidFill>
              </a:rPr>
              <a:t>.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use of unleaded gasoline and standards </a:t>
            </a:r>
            <a:r>
              <a:rPr lang="en-US" dirty="0" smtClean="0">
                <a:solidFill>
                  <a:schemeClr val="accent6">
                    <a:lumMod val="75000"/>
                  </a:schemeClr>
                </a:solidFill>
              </a:rPr>
              <a:t>                                  limiting </a:t>
            </a:r>
            <a:r>
              <a:rPr lang="en-US" dirty="0">
                <a:solidFill>
                  <a:schemeClr val="accent6">
                    <a:lumMod val="75000"/>
                  </a:schemeClr>
                </a:solidFill>
              </a:rPr>
              <a:t>the use of lead in products has reduced </a:t>
            </a:r>
            <a:r>
              <a:rPr lang="en-US" dirty="0" smtClean="0">
                <a:solidFill>
                  <a:schemeClr val="accent6">
                    <a:lumMod val="75000"/>
                  </a:schemeClr>
                </a:solidFill>
              </a:rPr>
              <a:t>                                lead </a:t>
            </a:r>
            <a:r>
              <a:rPr lang="en-US" dirty="0">
                <a:solidFill>
                  <a:schemeClr val="accent6">
                    <a:lumMod val="75000"/>
                  </a:schemeClr>
                </a:solidFill>
              </a:rPr>
              <a:t>exposure in the United States. </a:t>
            </a:r>
            <a:endParaRPr lang="en-US" dirty="0" smtClean="0">
              <a:solidFill>
                <a:schemeClr val="accent6">
                  <a:lumMod val="75000"/>
                </a:schemeClr>
              </a:solidFill>
            </a:endParaRPr>
          </a:p>
          <a:p>
            <a:r>
              <a:rPr lang="en-US" dirty="0" smtClean="0">
                <a:solidFill>
                  <a:schemeClr val="accent6">
                    <a:lumMod val="75000"/>
                  </a:schemeClr>
                </a:solidFill>
              </a:rPr>
              <a:t>Lead-containing </a:t>
            </a:r>
            <a:r>
              <a:rPr lang="en-US" dirty="0">
                <a:solidFill>
                  <a:schemeClr val="accent6">
                    <a:lumMod val="75000"/>
                  </a:schemeClr>
                </a:solidFill>
              </a:rPr>
              <a:t>products are still widely made and sold around the world. Lead in paint poses one of the greatest risks of exposure.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7373" y="163772"/>
            <a:ext cx="2752323" cy="3684896"/>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002267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Defining Green Principles</a:t>
            </a:r>
            <a:endParaRPr lang="en-US" b="1" dirty="0">
              <a:solidFill>
                <a:schemeClr val="accent6">
                  <a:lumMod val="75000"/>
                </a:schemeClr>
              </a:solidFill>
            </a:endParaRPr>
          </a:p>
        </p:txBody>
      </p:sp>
      <p:sp>
        <p:nvSpPr>
          <p:cNvPr id="3" name="Content Placeholder 2"/>
          <p:cNvSpPr>
            <a:spLocks noGrp="1"/>
          </p:cNvSpPr>
          <p:nvPr>
            <p:ph idx="1"/>
          </p:nvPr>
        </p:nvSpPr>
        <p:spPr/>
        <p:txBody>
          <a:bodyPr>
            <a:normAutofit/>
          </a:bodyPr>
          <a:lstStyle/>
          <a:p>
            <a:r>
              <a:rPr lang="en-US" dirty="0">
                <a:solidFill>
                  <a:schemeClr val="accent6">
                    <a:lumMod val="75000"/>
                  </a:schemeClr>
                </a:solidFill>
              </a:rPr>
              <a:t>Green is more than a color. </a:t>
            </a:r>
            <a:endParaRPr lang="en-US" dirty="0" smtClean="0">
              <a:solidFill>
                <a:schemeClr val="accent6">
                  <a:lumMod val="75000"/>
                </a:schemeClr>
              </a:solidFill>
            </a:endParaRPr>
          </a:p>
          <a:p>
            <a:r>
              <a:rPr lang="en-US" dirty="0" smtClean="0">
                <a:solidFill>
                  <a:schemeClr val="accent6">
                    <a:lumMod val="75000"/>
                  </a:schemeClr>
                </a:solidFill>
              </a:rPr>
              <a:t>People </a:t>
            </a:r>
            <a:r>
              <a:rPr lang="en-US" dirty="0">
                <a:solidFill>
                  <a:schemeClr val="accent6">
                    <a:lumMod val="75000"/>
                  </a:schemeClr>
                </a:solidFill>
              </a:rPr>
              <a:t>are adopting green as a way of </a:t>
            </a:r>
            <a:r>
              <a:rPr lang="en-US" dirty="0" smtClean="0">
                <a:solidFill>
                  <a:schemeClr val="accent6">
                    <a:lumMod val="75000"/>
                  </a:schemeClr>
                </a:solidFill>
              </a:rPr>
              <a:t>                                                living and </a:t>
            </a:r>
            <a:r>
              <a:rPr lang="en-US" dirty="0">
                <a:solidFill>
                  <a:schemeClr val="accent6">
                    <a:lumMod val="75000"/>
                  </a:schemeClr>
                </a:solidFill>
              </a:rPr>
              <a:t>a way of doing business. </a:t>
            </a:r>
            <a:endParaRPr lang="en-US" dirty="0" smtClean="0">
              <a:solidFill>
                <a:schemeClr val="accent6">
                  <a:lumMod val="75000"/>
                </a:schemeClr>
              </a:solidFill>
            </a:endParaRPr>
          </a:p>
          <a:p>
            <a:r>
              <a:rPr lang="en-US" dirty="0" smtClean="0">
                <a:solidFill>
                  <a:schemeClr val="accent6">
                    <a:lumMod val="75000"/>
                  </a:schemeClr>
                </a:solidFill>
              </a:rPr>
              <a:t>“Green</a:t>
            </a:r>
            <a:r>
              <a:rPr lang="en-US" dirty="0">
                <a:solidFill>
                  <a:schemeClr val="accent6">
                    <a:lumMod val="75000"/>
                  </a:schemeClr>
                </a:solidFill>
              </a:rPr>
              <a:t>” involves more than just the way people interact with each other — it is also about the environment and the world in which we live. </a:t>
            </a:r>
            <a:endParaRPr lang="en-US" dirty="0" smtClean="0">
              <a:solidFill>
                <a:schemeClr val="accent6">
                  <a:lumMod val="75000"/>
                </a:schemeClr>
              </a:solidFill>
            </a:endParaRPr>
          </a:p>
          <a:p>
            <a:r>
              <a:rPr lang="en-US" dirty="0" smtClean="0">
                <a:solidFill>
                  <a:schemeClr val="accent6">
                    <a:lumMod val="75000"/>
                  </a:schemeClr>
                </a:solidFill>
              </a:rPr>
              <a:t>By </a:t>
            </a:r>
            <a:r>
              <a:rPr lang="en-US" dirty="0">
                <a:solidFill>
                  <a:schemeClr val="accent6">
                    <a:lumMod val="75000"/>
                  </a:schemeClr>
                </a:solidFill>
              </a:rPr>
              <a:t>learning about issues and concepts relating to sustainable living, you can make better buying decisions and lifestyle changes that help to protect the environment.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2241" y="339559"/>
            <a:ext cx="4063748" cy="2702257"/>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dirty="0"/>
          </a:p>
        </p:txBody>
      </p:sp>
    </p:spTree>
    <p:extLst>
      <p:ext uri="{BB962C8B-B14F-4D97-AF65-F5344CB8AC3E}">
        <p14:creationId xmlns:p14="http://schemas.microsoft.com/office/powerpoint/2010/main" val="617231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Greenhouse Gases</a:t>
            </a:r>
            <a:endParaRPr lang="en-US" dirty="0"/>
          </a:p>
        </p:txBody>
      </p:sp>
      <p:sp>
        <p:nvSpPr>
          <p:cNvPr id="3" name="Content Placeholder 2"/>
          <p:cNvSpPr>
            <a:spLocks noGrp="1"/>
          </p:cNvSpPr>
          <p:nvPr>
            <p:ph idx="1"/>
          </p:nvPr>
        </p:nvSpPr>
        <p:spPr>
          <a:xfrm>
            <a:off x="838200" y="1473958"/>
            <a:ext cx="10515600" cy="5347425"/>
          </a:xfrm>
        </p:spPr>
        <p:txBody>
          <a:bodyPr>
            <a:normAutofit lnSpcReduction="10000"/>
          </a:bodyPr>
          <a:lstStyle/>
          <a:p>
            <a:r>
              <a:rPr lang="en-US" dirty="0">
                <a:solidFill>
                  <a:schemeClr val="accent6">
                    <a:lumMod val="75000"/>
                  </a:schemeClr>
                </a:solidFill>
              </a:rPr>
              <a:t>The </a:t>
            </a:r>
            <a:r>
              <a:rPr lang="en-US" b="1" i="1" dirty="0">
                <a:solidFill>
                  <a:schemeClr val="accent6">
                    <a:lumMod val="75000"/>
                  </a:schemeClr>
                </a:solidFill>
              </a:rPr>
              <a:t>greenhouse effect </a:t>
            </a:r>
            <a:r>
              <a:rPr lang="en-US" dirty="0">
                <a:solidFill>
                  <a:schemeClr val="accent6">
                    <a:lumMod val="75000"/>
                  </a:schemeClr>
                </a:solidFill>
              </a:rPr>
              <a:t>is the overall rise in the Earth’s temperature caused by certain gases in the atmosphere. </a:t>
            </a:r>
            <a:endParaRPr lang="en-US" dirty="0" smtClean="0">
              <a:solidFill>
                <a:schemeClr val="accent6">
                  <a:lumMod val="75000"/>
                </a:schemeClr>
              </a:solidFill>
            </a:endParaRPr>
          </a:p>
          <a:p>
            <a:r>
              <a:rPr lang="en-US" dirty="0" smtClean="0">
                <a:solidFill>
                  <a:schemeClr val="accent6">
                    <a:lumMod val="75000"/>
                  </a:schemeClr>
                </a:solidFill>
              </a:rPr>
              <a:t>Some </a:t>
            </a:r>
            <a:r>
              <a:rPr lang="en-US" dirty="0">
                <a:solidFill>
                  <a:schemeClr val="accent6">
                    <a:lumMod val="75000"/>
                  </a:schemeClr>
                </a:solidFill>
              </a:rPr>
              <a:t>of the sun’s energy is allowed to pass back into space, but carbon dioxide, nitrous oxide, methane, and other gases trap energy from the sun. </a:t>
            </a:r>
            <a:endParaRPr lang="en-US" dirty="0" smtClean="0">
              <a:solidFill>
                <a:schemeClr val="accent6">
                  <a:lumMod val="75000"/>
                </a:schemeClr>
              </a:solidFill>
            </a:endParaRPr>
          </a:p>
          <a:p>
            <a:r>
              <a:rPr lang="en-US" dirty="0" smtClean="0">
                <a:solidFill>
                  <a:schemeClr val="accent6">
                    <a:lumMod val="75000"/>
                  </a:schemeClr>
                </a:solidFill>
              </a:rPr>
              <a:t>Without </a:t>
            </a:r>
            <a:r>
              <a:rPr lang="en-US" dirty="0">
                <a:solidFill>
                  <a:schemeClr val="accent6">
                    <a:lumMod val="75000"/>
                  </a:schemeClr>
                </a:solidFill>
              </a:rPr>
              <a:t>these gases, the sun’s energy would bounce back into space, making the Earth’s temperature much cooler. </a:t>
            </a:r>
            <a:endParaRPr lang="en-US" dirty="0" smtClean="0">
              <a:solidFill>
                <a:schemeClr val="accent6">
                  <a:lumMod val="75000"/>
                </a:schemeClr>
              </a:solidFill>
            </a:endParaRPr>
          </a:p>
          <a:p>
            <a:r>
              <a:rPr lang="en-US" dirty="0" smtClean="0">
                <a:solidFill>
                  <a:schemeClr val="accent6">
                    <a:lumMod val="75000"/>
                  </a:schemeClr>
                </a:solidFill>
              </a:rPr>
              <a:t>These </a:t>
            </a:r>
            <a:r>
              <a:rPr lang="en-US" dirty="0">
                <a:solidFill>
                  <a:schemeClr val="accent6">
                    <a:lumMod val="75000"/>
                  </a:schemeClr>
                </a:solidFill>
              </a:rPr>
              <a:t>gases are called </a:t>
            </a:r>
            <a:r>
              <a:rPr lang="en-US" b="1" i="1" dirty="0">
                <a:solidFill>
                  <a:schemeClr val="accent6">
                    <a:lumMod val="75000"/>
                  </a:schemeClr>
                </a:solidFill>
              </a:rPr>
              <a:t>greenhouse gases </a:t>
            </a:r>
            <a:r>
              <a:rPr lang="en-US" dirty="0">
                <a:solidFill>
                  <a:schemeClr val="accent6">
                    <a:lumMod val="75000"/>
                  </a:schemeClr>
                </a:solidFill>
              </a:rPr>
              <a:t>(GHGs) because they work much like a greenhouse.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greenhouse effect is important to keep the Earth warm enough to sustain life. But as more and more greenhouse gases are being released into the atmosphere, the world is heating up a little too much — a phenomenon called </a:t>
            </a:r>
            <a:r>
              <a:rPr lang="en-US" b="1" i="1" dirty="0" smtClean="0">
                <a:solidFill>
                  <a:schemeClr val="accent6">
                    <a:lumMod val="75000"/>
                  </a:schemeClr>
                </a:solidFill>
              </a:rPr>
              <a:t>climate change</a:t>
            </a:r>
            <a:r>
              <a:rPr lang="en-US" dirty="0" smtClean="0">
                <a:solidFill>
                  <a:schemeClr val="accent6">
                    <a:lumMod val="75000"/>
                  </a:schemeClr>
                </a:solidFill>
              </a:rPr>
              <a:t>.</a:t>
            </a:r>
            <a:endParaRPr lang="en-US" dirty="0">
              <a:solidFill>
                <a:schemeClr val="accent6">
                  <a:lumMod val="75000"/>
                </a:schemeClr>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85903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Greenhouse Gases</a:t>
            </a:r>
            <a:endParaRPr lang="en-US" dirty="0"/>
          </a:p>
        </p:txBody>
      </p:sp>
      <p:sp>
        <p:nvSpPr>
          <p:cNvPr id="3" name="Content Placeholder 2"/>
          <p:cNvSpPr>
            <a:spLocks noGrp="1"/>
          </p:cNvSpPr>
          <p:nvPr>
            <p:ph idx="1"/>
          </p:nvPr>
        </p:nvSpPr>
        <p:spPr>
          <a:xfrm>
            <a:off x="838200" y="1690688"/>
            <a:ext cx="10515600" cy="5130695"/>
          </a:xfrm>
        </p:spPr>
        <p:txBody>
          <a:bodyPr>
            <a:normAutofit/>
          </a:bodyPr>
          <a:lstStyle/>
          <a:p>
            <a:r>
              <a:rPr lang="en-US" dirty="0">
                <a:solidFill>
                  <a:schemeClr val="accent6">
                    <a:lumMod val="75000"/>
                  </a:schemeClr>
                </a:solidFill>
              </a:rPr>
              <a:t>Many greenhouse gases are naturally occurring, including </a:t>
            </a:r>
            <a:r>
              <a:rPr lang="en-US" dirty="0" smtClean="0">
                <a:solidFill>
                  <a:schemeClr val="accent6">
                    <a:lumMod val="75000"/>
                  </a:schemeClr>
                </a:solidFill>
              </a:rPr>
              <a:t>              water </a:t>
            </a:r>
            <a:r>
              <a:rPr lang="en-US" dirty="0">
                <a:solidFill>
                  <a:schemeClr val="accent6">
                    <a:lumMod val="75000"/>
                  </a:schemeClr>
                </a:solidFill>
              </a:rPr>
              <a:t>vapor, carbon dioxide, methane, nitrous oxide, and </a:t>
            </a:r>
            <a:r>
              <a:rPr lang="en-US" dirty="0" smtClean="0">
                <a:solidFill>
                  <a:schemeClr val="accent6">
                    <a:lumMod val="75000"/>
                  </a:schemeClr>
                </a:solidFill>
              </a:rPr>
              <a:t>            ozone</a:t>
            </a:r>
            <a:r>
              <a:rPr lang="en-US" dirty="0">
                <a:solidFill>
                  <a:schemeClr val="accent6">
                    <a:lumMod val="75000"/>
                  </a:schemeClr>
                </a:solidFill>
              </a:rPr>
              <a:t>. Others result exclusively from human industrial  </a:t>
            </a:r>
            <a:r>
              <a:rPr lang="en-US" dirty="0" smtClean="0">
                <a:solidFill>
                  <a:schemeClr val="accent6">
                    <a:lumMod val="75000"/>
                  </a:schemeClr>
                </a:solidFill>
              </a:rPr>
              <a:t>              processes</a:t>
            </a:r>
            <a:r>
              <a:rPr lang="en-US" dirty="0">
                <a:solidFill>
                  <a:schemeClr val="accent6">
                    <a:lumMod val="75000"/>
                  </a:schemeClr>
                </a:solidFill>
              </a:rPr>
              <a:t>. The main greenhouse gases include the following:</a:t>
            </a:r>
          </a:p>
          <a:p>
            <a:pPr lvl="1"/>
            <a:r>
              <a:rPr lang="en-US" b="1" dirty="0">
                <a:solidFill>
                  <a:schemeClr val="accent6">
                    <a:lumMod val="75000"/>
                  </a:schemeClr>
                </a:solidFill>
              </a:rPr>
              <a:t>Carbon </a:t>
            </a:r>
            <a:r>
              <a:rPr lang="en-US" b="1" dirty="0" smtClean="0">
                <a:solidFill>
                  <a:schemeClr val="accent6">
                    <a:lumMod val="75000"/>
                  </a:schemeClr>
                </a:solidFill>
              </a:rPr>
              <a:t>dioxide</a:t>
            </a:r>
            <a:r>
              <a:rPr lang="en-US" dirty="0" smtClean="0">
                <a:solidFill>
                  <a:schemeClr val="accent6">
                    <a:lumMod val="75000"/>
                  </a:schemeClr>
                </a:solidFill>
              </a:rPr>
              <a:t> </a:t>
            </a:r>
            <a:r>
              <a:rPr lang="en-US" dirty="0">
                <a:solidFill>
                  <a:schemeClr val="accent6">
                    <a:lumMod val="75000"/>
                  </a:schemeClr>
                </a:solidFill>
              </a:rPr>
              <a:t>(CO2</a:t>
            </a:r>
            <a:r>
              <a:rPr lang="en-US" dirty="0" smtClean="0">
                <a:solidFill>
                  <a:schemeClr val="accent6">
                    <a:lumMod val="75000"/>
                  </a:schemeClr>
                </a:solidFill>
              </a:rPr>
              <a:t>) - </a:t>
            </a:r>
            <a:r>
              <a:rPr lang="en-US" dirty="0">
                <a:solidFill>
                  <a:schemeClr val="accent6">
                    <a:lumMod val="75000"/>
                  </a:schemeClr>
                </a:solidFill>
              </a:rPr>
              <a:t>is released into the atmosphere when fossil fuels, solid waste, and wood products are burned. It also results from certain chemical reactions such as the making of cement. In nature, anything that breathes gives off carbon dioxide when it exhales. Carbon dioxide can also be removed from the environment by plants.</a:t>
            </a:r>
          </a:p>
          <a:p>
            <a:pPr lvl="1"/>
            <a:r>
              <a:rPr lang="en-US" b="1" dirty="0" smtClean="0">
                <a:solidFill>
                  <a:schemeClr val="accent6">
                    <a:lumMod val="75000"/>
                  </a:schemeClr>
                </a:solidFill>
              </a:rPr>
              <a:t>Methane</a:t>
            </a:r>
            <a:r>
              <a:rPr lang="en-US" dirty="0" smtClean="0">
                <a:solidFill>
                  <a:schemeClr val="accent6">
                    <a:lumMod val="75000"/>
                  </a:schemeClr>
                </a:solidFill>
              </a:rPr>
              <a:t> (</a:t>
            </a:r>
            <a:r>
              <a:rPr lang="en-US" dirty="0">
                <a:solidFill>
                  <a:schemeClr val="accent6">
                    <a:lumMod val="75000"/>
                  </a:schemeClr>
                </a:solidFill>
              </a:rPr>
              <a:t>CH4) </a:t>
            </a:r>
            <a:r>
              <a:rPr lang="en-US" dirty="0" smtClean="0">
                <a:solidFill>
                  <a:schemeClr val="accent6">
                    <a:lumMod val="75000"/>
                  </a:schemeClr>
                </a:solidFill>
              </a:rPr>
              <a:t>- emissions </a:t>
            </a:r>
            <a:r>
              <a:rPr lang="en-US" dirty="0">
                <a:solidFill>
                  <a:schemeClr val="accent6">
                    <a:lumMod val="75000"/>
                  </a:schemeClr>
                </a:solidFill>
              </a:rPr>
              <a:t>result from the decay of organic waste in landfills and from livestock. Methane is also released during the mining, production, and transportation of fossil fuels.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8442" y="365125"/>
            <a:ext cx="1998203" cy="2620370"/>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983596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Greenhouse Gases</a:t>
            </a:r>
            <a:endParaRPr lang="en-US" dirty="0"/>
          </a:p>
        </p:txBody>
      </p:sp>
      <p:sp>
        <p:nvSpPr>
          <p:cNvPr id="3" name="Content Placeholder 2"/>
          <p:cNvSpPr>
            <a:spLocks noGrp="1"/>
          </p:cNvSpPr>
          <p:nvPr>
            <p:ph idx="1"/>
          </p:nvPr>
        </p:nvSpPr>
        <p:spPr>
          <a:xfrm>
            <a:off x="838200" y="1690688"/>
            <a:ext cx="10515600" cy="5130695"/>
          </a:xfrm>
        </p:spPr>
        <p:txBody>
          <a:bodyPr>
            <a:normAutofit fontScale="92500" lnSpcReduction="20000"/>
          </a:bodyPr>
          <a:lstStyle/>
          <a:p>
            <a:pPr marL="682625"/>
            <a:r>
              <a:rPr lang="en-US" dirty="0" smtClean="0">
                <a:solidFill>
                  <a:schemeClr val="accent6">
                    <a:lumMod val="75000"/>
                  </a:schemeClr>
                </a:solidFill>
              </a:rPr>
              <a:t>Nitrous oxide (N</a:t>
            </a:r>
            <a:r>
              <a:rPr lang="en-US" sz="800" dirty="0" smtClean="0">
                <a:solidFill>
                  <a:schemeClr val="accent6">
                    <a:lumMod val="75000"/>
                  </a:schemeClr>
                </a:solidFill>
              </a:rPr>
              <a:t>2</a:t>
            </a:r>
            <a:r>
              <a:rPr lang="en-US" dirty="0" smtClean="0">
                <a:solidFill>
                  <a:schemeClr val="accent6">
                    <a:lumMod val="75000"/>
                  </a:schemeClr>
                </a:solidFill>
              </a:rPr>
              <a:t>O) - </a:t>
            </a:r>
            <a:r>
              <a:rPr lang="en-US" dirty="0">
                <a:solidFill>
                  <a:schemeClr val="accent6">
                    <a:lumMod val="75000"/>
                  </a:schemeClr>
                </a:solidFill>
              </a:rPr>
              <a:t>is produced naturally by micro-organisms in the soil and water, particularly in tropical rainforests. Human-related sources include synthetic nitrogen fertilizers used in crop production, animal manure, sewage treatment, and the burning of fossil fuels and solid waste. </a:t>
            </a:r>
          </a:p>
          <a:p>
            <a:pPr marL="1139825" lvl="1"/>
            <a:r>
              <a:rPr lang="en-US" b="1" dirty="0" smtClean="0">
                <a:solidFill>
                  <a:schemeClr val="accent6">
                    <a:lumMod val="75000"/>
                  </a:schemeClr>
                </a:solidFill>
              </a:rPr>
              <a:t>Note: </a:t>
            </a:r>
            <a:r>
              <a:rPr lang="en-US" dirty="0">
                <a:solidFill>
                  <a:schemeClr val="accent6">
                    <a:lumMod val="75000"/>
                  </a:schemeClr>
                </a:solidFill>
              </a:rPr>
              <a:t>Nitrous oxide is used in car racing fuels to increase the power of engines. It is also the same gas that is administered by dentists and surgeons as an anesthetic and is sometimes called “laughing gas.”</a:t>
            </a:r>
          </a:p>
          <a:p>
            <a:pPr marL="682625"/>
            <a:r>
              <a:rPr lang="en-US" b="1" dirty="0" smtClean="0">
                <a:solidFill>
                  <a:schemeClr val="accent6">
                    <a:lumMod val="75000"/>
                  </a:schemeClr>
                </a:solidFill>
              </a:rPr>
              <a:t>Freon</a:t>
            </a:r>
            <a:r>
              <a:rPr lang="en-US" dirty="0" smtClean="0">
                <a:solidFill>
                  <a:schemeClr val="accent6">
                    <a:lumMod val="75000"/>
                  </a:schemeClr>
                </a:solidFill>
              </a:rPr>
              <a:t> </a:t>
            </a:r>
            <a:r>
              <a:rPr lang="en-US" dirty="0">
                <a:solidFill>
                  <a:schemeClr val="accent6">
                    <a:lumMod val="75000"/>
                  </a:schemeClr>
                </a:solidFill>
              </a:rPr>
              <a:t>(chlorofluorocarbon or CFC) </a:t>
            </a:r>
            <a:r>
              <a:rPr lang="en-US" dirty="0" smtClean="0">
                <a:solidFill>
                  <a:schemeClr val="accent6">
                    <a:lumMod val="75000"/>
                  </a:schemeClr>
                </a:solidFill>
              </a:rPr>
              <a:t>- has </a:t>
            </a:r>
            <a:r>
              <a:rPr lang="en-US" dirty="0">
                <a:solidFill>
                  <a:schemeClr val="accent6">
                    <a:lumMod val="75000"/>
                  </a:schemeClr>
                </a:solidFill>
              </a:rPr>
              <a:t>been used as a coolant in air conditioners, in some fire suppression systems, and as an ingredient in aerosol sprays. Freon was originally invented as a less toxic alternative to other chemicals previously used as refrigerants. </a:t>
            </a:r>
            <a:endParaRPr lang="en-US" dirty="0" smtClean="0">
              <a:solidFill>
                <a:schemeClr val="accent6">
                  <a:lumMod val="75000"/>
                </a:schemeClr>
              </a:solidFill>
            </a:endParaRPr>
          </a:p>
          <a:p>
            <a:pPr marL="682625"/>
            <a:r>
              <a:rPr lang="en-US" dirty="0" err="1" smtClean="0">
                <a:solidFill>
                  <a:schemeClr val="accent6">
                    <a:lumMod val="75000"/>
                  </a:schemeClr>
                </a:solidFill>
              </a:rPr>
              <a:t>Hydrochlorofluorocarbons</a:t>
            </a:r>
            <a:r>
              <a:rPr lang="en-US" dirty="0" smtClean="0">
                <a:solidFill>
                  <a:schemeClr val="accent6">
                    <a:lumMod val="75000"/>
                  </a:schemeClr>
                </a:solidFill>
              </a:rPr>
              <a:t> </a:t>
            </a:r>
            <a:r>
              <a:rPr lang="en-US" dirty="0">
                <a:solidFill>
                  <a:schemeClr val="accent6">
                    <a:lumMod val="75000"/>
                  </a:schemeClr>
                </a:solidFill>
              </a:rPr>
              <a:t>(HCFCs) have been used to replace CFCs. HCFCs contain chlorine and can cause less ozone depletion than CFCs. </a:t>
            </a:r>
          </a:p>
          <a:p>
            <a:pPr marL="1139825" lvl="1"/>
            <a:r>
              <a:rPr lang="en-US" b="1" dirty="0" smtClean="0">
                <a:solidFill>
                  <a:schemeClr val="accent6">
                    <a:lumMod val="75000"/>
                  </a:schemeClr>
                </a:solidFill>
              </a:rPr>
              <a:t>Note: </a:t>
            </a:r>
            <a:r>
              <a:rPr lang="en-US" dirty="0">
                <a:solidFill>
                  <a:schemeClr val="accent6">
                    <a:lumMod val="75000"/>
                  </a:schemeClr>
                </a:solidFill>
              </a:rPr>
              <a:t>Freon is the best-known agent that causes ozone depletion. Because of this, its use is now restricted</a:t>
            </a:r>
            <a:r>
              <a:rPr lang="en-US" dirty="0"/>
              <a:t>.</a:t>
            </a:r>
            <a:endParaRPr lang="en-US" dirty="0">
              <a:solidFill>
                <a:schemeClr val="accent6">
                  <a:lumMod val="75000"/>
                </a:schemeClr>
              </a:solidFill>
            </a:endParaRP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192435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Greenhouse Gases</a:t>
            </a:r>
            <a:endParaRPr lang="en-US" dirty="0"/>
          </a:p>
        </p:txBody>
      </p:sp>
      <p:sp>
        <p:nvSpPr>
          <p:cNvPr id="3" name="Content Placeholder 2"/>
          <p:cNvSpPr>
            <a:spLocks noGrp="1"/>
          </p:cNvSpPr>
          <p:nvPr>
            <p:ph idx="1"/>
          </p:nvPr>
        </p:nvSpPr>
        <p:spPr>
          <a:xfrm>
            <a:off x="838200" y="1501254"/>
            <a:ext cx="10515600" cy="5320129"/>
          </a:xfrm>
        </p:spPr>
        <p:txBody>
          <a:bodyPr>
            <a:normAutofit/>
          </a:bodyPr>
          <a:lstStyle/>
          <a:p>
            <a:r>
              <a:rPr lang="en-US" b="1" dirty="0">
                <a:solidFill>
                  <a:schemeClr val="accent6">
                    <a:lumMod val="75000"/>
                  </a:schemeClr>
                </a:solidFill>
              </a:rPr>
              <a:t>Sulfur </a:t>
            </a:r>
            <a:r>
              <a:rPr lang="en-US" b="1" dirty="0" smtClean="0">
                <a:solidFill>
                  <a:schemeClr val="accent6">
                    <a:lumMod val="75000"/>
                  </a:schemeClr>
                </a:solidFill>
              </a:rPr>
              <a:t>hexafluoride</a:t>
            </a:r>
            <a:r>
              <a:rPr lang="en-US" dirty="0" smtClean="0">
                <a:solidFill>
                  <a:schemeClr val="accent6">
                    <a:lumMod val="75000"/>
                  </a:schemeClr>
                </a:solidFill>
              </a:rPr>
              <a:t> (</a:t>
            </a:r>
            <a:r>
              <a:rPr lang="en-US" dirty="0">
                <a:solidFill>
                  <a:schemeClr val="accent6">
                    <a:lumMod val="75000"/>
                  </a:schemeClr>
                </a:solidFill>
              </a:rPr>
              <a:t>SF6</a:t>
            </a:r>
            <a:r>
              <a:rPr lang="en-US" dirty="0" smtClean="0">
                <a:solidFill>
                  <a:schemeClr val="accent6">
                    <a:lumMod val="75000"/>
                  </a:schemeClr>
                </a:solidFill>
              </a:rPr>
              <a:t>) - </a:t>
            </a:r>
            <a:r>
              <a:rPr lang="en-US" dirty="0">
                <a:solidFill>
                  <a:schemeClr val="accent6">
                    <a:lumMod val="75000"/>
                  </a:schemeClr>
                </a:solidFill>
              </a:rPr>
              <a:t>is a </a:t>
            </a:r>
            <a:r>
              <a:rPr lang="en-US" dirty="0" smtClean="0">
                <a:solidFill>
                  <a:schemeClr val="accent6">
                    <a:lumMod val="75000"/>
                  </a:schemeClr>
                </a:solidFill>
              </a:rPr>
              <a:t>                                                    greenhouse </a:t>
            </a:r>
            <a:r>
              <a:rPr lang="en-US" dirty="0">
                <a:solidFill>
                  <a:schemeClr val="accent6">
                    <a:lumMod val="75000"/>
                  </a:schemeClr>
                </a:solidFill>
              </a:rPr>
              <a:t>gas that has a potency of </a:t>
            </a:r>
            <a:r>
              <a:rPr lang="en-US" dirty="0" smtClean="0">
                <a:solidFill>
                  <a:schemeClr val="accent6">
                    <a:lumMod val="75000"/>
                  </a:schemeClr>
                </a:solidFill>
              </a:rPr>
              <a:t>                                               22,000 </a:t>
            </a:r>
            <a:r>
              <a:rPr lang="en-US" dirty="0">
                <a:solidFill>
                  <a:schemeClr val="accent6">
                    <a:lumMod val="75000"/>
                  </a:schemeClr>
                </a:solidFill>
              </a:rPr>
              <a:t>times greater than carbon </a:t>
            </a:r>
            <a:r>
              <a:rPr lang="en-US" dirty="0" smtClean="0">
                <a:solidFill>
                  <a:schemeClr val="accent6">
                    <a:lumMod val="75000"/>
                  </a:schemeClr>
                </a:solidFill>
              </a:rPr>
              <a:t>                                                          dioxide</a:t>
            </a:r>
            <a:r>
              <a:rPr lang="en-US" dirty="0">
                <a:solidFill>
                  <a:schemeClr val="accent6">
                    <a:lumMod val="75000"/>
                  </a:schemeClr>
                </a:solidFill>
              </a:rPr>
              <a:t>. It is used as a gaseous insulator for high-voltage circuit breakers, switchgear, and other electrical equipment.</a:t>
            </a:r>
          </a:p>
          <a:p>
            <a:r>
              <a:rPr lang="en-US" b="1" dirty="0">
                <a:solidFill>
                  <a:schemeClr val="accent6">
                    <a:lumMod val="75000"/>
                  </a:schemeClr>
                </a:solidFill>
              </a:rPr>
              <a:t>Fluorinated </a:t>
            </a:r>
            <a:r>
              <a:rPr lang="en-US" b="1" dirty="0" smtClean="0">
                <a:solidFill>
                  <a:schemeClr val="accent6">
                    <a:lumMod val="75000"/>
                  </a:schemeClr>
                </a:solidFill>
              </a:rPr>
              <a:t>gases</a:t>
            </a:r>
            <a:r>
              <a:rPr lang="en-US" dirty="0">
                <a:solidFill>
                  <a:schemeClr val="accent6">
                    <a:lumMod val="75000"/>
                  </a:schemeClr>
                </a:solidFill>
              </a:rPr>
              <a:t> </a:t>
            </a:r>
            <a:r>
              <a:rPr lang="en-US" dirty="0" smtClean="0">
                <a:solidFill>
                  <a:schemeClr val="accent6">
                    <a:lumMod val="75000"/>
                  </a:schemeClr>
                </a:solidFill>
              </a:rPr>
              <a:t>- </a:t>
            </a:r>
            <a:r>
              <a:rPr lang="en-US" dirty="0">
                <a:solidFill>
                  <a:schemeClr val="accent6">
                    <a:lumMod val="75000"/>
                  </a:schemeClr>
                </a:solidFill>
              </a:rPr>
              <a:t>are synthetic greenhouse gases given off by industrial processes. These gases are sometimes used as substitutes for CFCs and HCFCs. Although these gases are not usually released in large quantities, they are very potent; use of these types of gases could cause global warming to increase significantly.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8721" y="175187"/>
            <a:ext cx="3165079" cy="248835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686441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Greenhouse Gases</a:t>
            </a:r>
            <a:endParaRPr lang="en-US" dirty="0"/>
          </a:p>
        </p:txBody>
      </p:sp>
      <p:sp>
        <p:nvSpPr>
          <p:cNvPr id="3" name="Content Placeholder 2"/>
          <p:cNvSpPr>
            <a:spLocks noGrp="1"/>
          </p:cNvSpPr>
          <p:nvPr>
            <p:ph idx="1"/>
          </p:nvPr>
        </p:nvSpPr>
        <p:spPr>
          <a:xfrm>
            <a:off x="838200" y="1487606"/>
            <a:ext cx="10515600" cy="5333777"/>
          </a:xfrm>
        </p:spPr>
        <p:txBody>
          <a:bodyPr>
            <a:normAutofit/>
          </a:bodyPr>
          <a:lstStyle/>
          <a:p>
            <a:r>
              <a:rPr lang="en-US" b="1" dirty="0" smtClean="0">
                <a:solidFill>
                  <a:schemeClr val="accent6">
                    <a:lumMod val="75000"/>
                  </a:schemeClr>
                </a:solidFill>
              </a:rPr>
              <a:t>Fluorinated gases</a:t>
            </a:r>
            <a:r>
              <a:rPr lang="en-US" dirty="0">
                <a:solidFill>
                  <a:schemeClr val="accent6">
                    <a:lumMod val="75000"/>
                  </a:schemeClr>
                </a:solidFill>
              </a:rPr>
              <a:t> </a:t>
            </a:r>
            <a:r>
              <a:rPr lang="en-US" dirty="0" smtClean="0">
                <a:solidFill>
                  <a:schemeClr val="accent6">
                    <a:lumMod val="75000"/>
                  </a:schemeClr>
                </a:solidFill>
              </a:rPr>
              <a:t>– continued</a:t>
            </a:r>
          </a:p>
          <a:p>
            <a:pPr lvl="1"/>
            <a:r>
              <a:rPr lang="en-US" b="1" dirty="0">
                <a:solidFill>
                  <a:schemeClr val="accent6">
                    <a:lumMod val="75000"/>
                  </a:schemeClr>
                </a:solidFill>
              </a:rPr>
              <a:t>Nitrogen </a:t>
            </a:r>
            <a:r>
              <a:rPr lang="en-US" b="1" dirty="0" err="1">
                <a:solidFill>
                  <a:schemeClr val="accent6">
                    <a:lumMod val="75000"/>
                  </a:schemeClr>
                </a:solidFill>
              </a:rPr>
              <a:t>trifluoride</a:t>
            </a:r>
            <a:r>
              <a:rPr lang="en-US" b="1" dirty="0">
                <a:solidFill>
                  <a:schemeClr val="accent6">
                    <a:lumMod val="75000"/>
                  </a:schemeClr>
                </a:solidFill>
              </a:rPr>
              <a:t> </a:t>
            </a:r>
            <a:r>
              <a:rPr lang="en-US" dirty="0">
                <a:solidFill>
                  <a:schemeClr val="accent6">
                    <a:lumMod val="75000"/>
                  </a:schemeClr>
                </a:solidFill>
              </a:rPr>
              <a:t>(NF</a:t>
            </a:r>
            <a:r>
              <a:rPr lang="en-US" sz="400" dirty="0">
                <a:solidFill>
                  <a:schemeClr val="accent6">
                    <a:lumMod val="75000"/>
                  </a:schemeClr>
                </a:solidFill>
              </a:rPr>
              <a:t>3</a:t>
            </a:r>
            <a:r>
              <a:rPr lang="en-US" dirty="0">
                <a:solidFill>
                  <a:schemeClr val="accent6">
                    <a:lumMod val="75000"/>
                  </a:schemeClr>
                </a:solidFill>
              </a:rPr>
              <a:t>) is a gas that is used to </a:t>
            </a:r>
            <a:r>
              <a:rPr lang="en-US" dirty="0" smtClean="0">
                <a:solidFill>
                  <a:schemeClr val="accent6">
                    <a:lumMod val="75000"/>
                  </a:schemeClr>
                </a:solidFill>
              </a:rPr>
              <a:t>                                                 create </a:t>
            </a:r>
            <a:r>
              <a:rPr lang="en-US" dirty="0">
                <a:solidFill>
                  <a:schemeClr val="accent6">
                    <a:lumMod val="75000"/>
                  </a:schemeClr>
                </a:solidFill>
              </a:rPr>
              <a:t>LCD televisions, computer microcircuits, and </a:t>
            </a:r>
            <a:r>
              <a:rPr lang="en-US" dirty="0" smtClean="0">
                <a:solidFill>
                  <a:schemeClr val="accent6">
                    <a:lumMod val="75000"/>
                  </a:schemeClr>
                </a:solidFill>
              </a:rPr>
              <a:t>                                                     solar </a:t>
            </a:r>
            <a:r>
              <a:rPr lang="en-US" dirty="0">
                <a:solidFill>
                  <a:schemeClr val="accent6">
                    <a:lumMod val="75000"/>
                  </a:schemeClr>
                </a:solidFill>
              </a:rPr>
              <a:t>panels. It is also 17,000 times more effective at trapping heat in the atmosphere than carbon dioxide, and it survives five times longer in the atmosphere. Fortunately, manufacturers have options for controlling and trapping emissions, and other less harmful production options are available. </a:t>
            </a:r>
          </a:p>
          <a:p>
            <a:pPr lvl="1"/>
            <a:r>
              <a:rPr lang="en-US" b="1" dirty="0" smtClean="0">
                <a:solidFill>
                  <a:schemeClr val="accent6">
                    <a:lumMod val="75000"/>
                  </a:schemeClr>
                </a:solidFill>
              </a:rPr>
              <a:t>Hydrofluorocarbons </a:t>
            </a:r>
            <a:r>
              <a:rPr lang="en-US" dirty="0">
                <a:solidFill>
                  <a:schemeClr val="accent6">
                    <a:lumMod val="75000"/>
                  </a:schemeClr>
                </a:solidFill>
              </a:rPr>
              <a:t>(HFCs) and perfluorocarbons (PFCs) are not believed to affect the ozone layer, but they play a role in global warming because they are up to 12,500 times as potent as carbon dioxide.</a:t>
            </a:r>
            <a:endParaRPr lang="en-US" dirty="0" smtClean="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5009" y="129654"/>
            <a:ext cx="3797664" cy="235093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525441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Climate Change/Global Warming</a:t>
            </a:r>
            <a:endParaRPr lang="en-US" b="1" dirty="0">
              <a:solidFill>
                <a:schemeClr val="accent6">
                  <a:lumMod val="75000"/>
                </a:schemeClr>
              </a:solidFill>
            </a:endParaRPr>
          </a:p>
        </p:txBody>
      </p:sp>
      <p:sp>
        <p:nvSpPr>
          <p:cNvPr id="3" name="Content Placeholder 2"/>
          <p:cNvSpPr>
            <a:spLocks noGrp="1"/>
          </p:cNvSpPr>
          <p:nvPr>
            <p:ph idx="1"/>
          </p:nvPr>
        </p:nvSpPr>
        <p:spPr>
          <a:xfrm>
            <a:off x="838200" y="1690688"/>
            <a:ext cx="10515600" cy="4730300"/>
          </a:xfrm>
        </p:spPr>
        <p:txBody>
          <a:bodyPr>
            <a:normAutofit lnSpcReduction="10000"/>
          </a:bodyPr>
          <a:lstStyle/>
          <a:p>
            <a:r>
              <a:rPr lang="en-US" dirty="0">
                <a:solidFill>
                  <a:schemeClr val="accent6">
                    <a:lumMod val="75000"/>
                  </a:schemeClr>
                </a:solidFill>
              </a:rPr>
              <a:t>The Earth’s climate has experienced drastic changes. </a:t>
            </a:r>
            <a:r>
              <a:rPr lang="en-US" dirty="0" smtClean="0">
                <a:solidFill>
                  <a:schemeClr val="accent6">
                    <a:lumMod val="75000"/>
                  </a:schemeClr>
                </a:solidFill>
              </a:rPr>
              <a:t>                                These </a:t>
            </a:r>
            <a:r>
              <a:rPr lang="en-US" dirty="0">
                <a:solidFill>
                  <a:schemeClr val="accent6">
                    <a:lumMod val="75000"/>
                  </a:schemeClr>
                </a:solidFill>
              </a:rPr>
              <a:t>changes usually took place over thousands of years. </a:t>
            </a:r>
            <a:endParaRPr lang="en-US" dirty="0" smtClean="0">
              <a:solidFill>
                <a:schemeClr val="accent6">
                  <a:lumMod val="75000"/>
                </a:schemeClr>
              </a:solidFill>
            </a:endParaRPr>
          </a:p>
          <a:p>
            <a:r>
              <a:rPr lang="en-US" dirty="0" smtClean="0">
                <a:solidFill>
                  <a:schemeClr val="accent6">
                    <a:lumMod val="75000"/>
                  </a:schemeClr>
                </a:solidFill>
              </a:rPr>
              <a:t>However</a:t>
            </a:r>
            <a:r>
              <a:rPr lang="en-US" dirty="0">
                <a:solidFill>
                  <a:schemeClr val="accent6">
                    <a:lumMod val="75000"/>
                  </a:schemeClr>
                </a:solidFill>
              </a:rPr>
              <a:t>, during the Industrial Revolution, factories, transportation, and farming practices began changing the environment at a faster pace. During this time, people developed the first machines that burned fossil fuels. </a:t>
            </a:r>
            <a:endParaRPr lang="en-US" dirty="0" smtClean="0">
              <a:solidFill>
                <a:schemeClr val="accent6">
                  <a:lumMod val="75000"/>
                </a:schemeClr>
              </a:solidFill>
            </a:endParaRPr>
          </a:p>
          <a:p>
            <a:r>
              <a:rPr lang="en-US" dirty="0" smtClean="0">
                <a:solidFill>
                  <a:schemeClr val="accent6">
                    <a:lumMod val="75000"/>
                  </a:schemeClr>
                </a:solidFill>
              </a:rPr>
              <a:t>Advancements </a:t>
            </a:r>
            <a:r>
              <a:rPr lang="en-US" dirty="0">
                <a:solidFill>
                  <a:schemeClr val="accent6">
                    <a:lumMod val="75000"/>
                  </a:schemeClr>
                </a:solidFill>
              </a:rPr>
              <a:t>in agriculture also meant that more land could be farmed, which required forests to be cleared for crop production. </a:t>
            </a:r>
            <a:endParaRPr lang="en-US" dirty="0" smtClean="0">
              <a:solidFill>
                <a:schemeClr val="accent6">
                  <a:lumMod val="75000"/>
                </a:schemeClr>
              </a:solidFill>
            </a:endParaRPr>
          </a:p>
          <a:p>
            <a:r>
              <a:rPr lang="en-US" dirty="0" smtClean="0">
                <a:solidFill>
                  <a:schemeClr val="accent6">
                    <a:lumMod val="75000"/>
                  </a:schemeClr>
                </a:solidFill>
              </a:rPr>
              <a:t>Today’s </a:t>
            </a:r>
            <a:r>
              <a:rPr lang="en-US" dirty="0">
                <a:solidFill>
                  <a:schemeClr val="accent6">
                    <a:lumMod val="75000"/>
                  </a:schemeClr>
                </a:solidFill>
              </a:rPr>
              <a:t>cars and coal-burning power plants release more and more greenhouse gases into the atmosphere. </a:t>
            </a:r>
          </a:p>
          <a:p>
            <a:r>
              <a:rPr lang="en-US" dirty="0" smtClean="0">
                <a:solidFill>
                  <a:schemeClr val="accent6">
                    <a:lumMod val="75000"/>
                  </a:schemeClr>
                </a:solidFill>
              </a:rPr>
              <a:t>Methane </a:t>
            </a:r>
            <a:r>
              <a:rPr lang="en-US" dirty="0">
                <a:solidFill>
                  <a:schemeClr val="accent6">
                    <a:lumMod val="75000"/>
                  </a:schemeClr>
                </a:solidFill>
              </a:rPr>
              <a:t>from livestock, landfills and coal mining also adds greenhouse gases.</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321714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Climate Change/Global Warming</a:t>
            </a:r>
            <a:endParaRPr lang="en-US" b="1" dirty="0">
              <a:solidFill>
                <a:schemeClr val="accent6">
                  <a:lumMod val="75000"/>
                </a:schemeClr>
              </a:solidFill>
            </a:endParaRPr>
          </a:p>
        </p:txBody>
      </p:sp>
      <p:sp>
        <p:nvSpPr>
          <p:cNvPr id="3" name="Content Placeholder 2"/>
          <p:cNvSpPr>
            <a:spLocks noGrp="1"/>
          </p:cNvSpPr>
          <p:nvPr>
            <p:ph idx="1"/>
          </p:nvPr>
        </p:nvSpPr>
        <p:spPr>
          <a:xfrm>
            <a:off x="838200" y="1690688"/>
            <a:ext cx="7059055" cy="4730300"/>
          </a:xfrm>
        </p:spPr>
        <p:txBody>
          <a:bodyPr>
            <a:normAutofit/>
          </a:bodyPr>
          <a:lstStyle/>
          <a:p>
            <a:r>
              <a:rPr lang="en-US" dirty="0" smtClean="0">
                <a:solidFill>
                  <a:schemeClr val="accent6">
                    <a:lumMod val="75000"/>
                  </a:schemeClr>
                </a:solidFill>
              </a:rPr>
              <a:t>Words to Know:</a:t>
            </a:r>
          </a:p>
          <a:p>
            <a:pPr lvl="1"/>
            <a:r>
              <a:rPr lang="en-US" b="1" dirty="0">
                <a:solidFill>
                  <a:schemeClr val="accent6">
                    <a:lumMod val="75000"/>
                  </a:schemeClr>
                </a:solidFill>
              </a:rPr>
              <a:t>emissions trading </a:t>
            </a:r>
            <a:r>
              <a:rPr lang="en-US" b="1" dirty="0" smtClean="0">
                <a:solidFill>
                  <a:schemeClr val="accent6">
                    <a:lumMod val="75000"/>
                  </a:schemeClr>
                </a:solidFill>
              </a:rPr>
              <a:t>- </a:t>
            </a:r>
            <a:r>
              <a:rPr lang="en-US" dirty="0" smtClean="0">
                <a:solidFill>
                  <a:schemeClr val="accent6">
                    <a:lumMod val="75000"/>
                  </a:schemeClr>
                </a:solidFill>
              </a:rPr>
              <a:t>a </a:t>
            </a:r>
            <a:r>
              <a:rPr lang="en-US" dirty="0">
                <a:solidFill>
                  <a:schemeClr val="accent6">
                    <a:lumMod val="75000"/>
                  </a:schemeClr>
                </a:solidFill>
              </a:rPr>
              <a:t>system that allows countries to buy and sell allowances or quotas of greenhouse gas emissions; high polluters can buy unused “credits” from countries that pollute less, and countries can earn credits for planting trees, practicing certain soil conservation techniques, and performing activities that increase carbon absorption </a:t>
            </a:r>
          </a:p>
          <a:p>
            <a:pPr lvl="1"/>
            <a:r>
              <a:rPr lang="en-US" b="1" dirty="0">
                <a:solidFill>
                  <a:schemeClr val="accent6">
                    <a:lumMod val="75000"/>
                  </a:schemeClr>
                </a:solidFill>
              </a:rPr>
              <a:t>emit </a:t>
            </a:r>
            <a:r>
              <a:rPr lang="en-US" b="1" dirty="0" smtClean="0">
                <a:solidFill>
                  <a:schemeClr val="accent6">
                    <a:lumMod val="75000"/>
                  </a:schemeClr>
                </a:solidFill>
              </a:rPr>
              <a:t>- </a:t>
            </a:r>
            <a:r>
              <a:rPr lang="en-US" dirty="0" smtClean="0">
                <a:solidFill>
                  <a:schemeClr val="accent6">
                    <a:lumMod val="75000"/>
                  </a:schemeClr>
                </a:solidFill>
              </a:rPr>
              <a:t>to </a:t>
            </a:r>
            <a:r>
              <a:rPr lang="en-US" dirty="0">
                <a:solidFill>
                  <a:schemeClr val="accent6">
                    <a:lumMod val="75000"/>
                  </a:schemeClr>
                </a:solidFill>
              </a:rPr>
              <a:t>give off, such as light or heat </a:t>
            </a:r>
          </a:p>
          <a:p>
            <a:pPr lvl="1"/>
            <a:r>
              <a:rPr lang="en-US" b="1" dirty="0">
                <a:solidFill>
                  <a:schemeClr val="accent6">
                    <a:lumMod val="75000"/>
                  </a:schemeClr>
                </a:solidFill>
              </a:rPr>
              <a:t>glacier </a:t>
            </a:r>
            <a:r>
              <a:rPr lang="en-US" b="1" dirty="0" smtClean="0">
                <a:solidFill>
                  <a:schemeClr val="accent6">
                    <a:lumMod val="75000"/>
                  </a:schemeClr>
                </a:solidFill>
              </a:rPr>
              <a:t>- </a:t>
            </a:r>
            <a:r>
              <a:rPr lang="en-US" dirty="0" smtClean="0">
                <a:solidFill>
                  <a:schemeClr val="accent6">
                    <a:lumMod val="75000"/>
                  </a:schemeClr>
                </a:solidFill>
              </a:rPr>
              <a:t>large </a:t>
            </a:r>
            <a:r>
              <a:rPr lang="en-US" dirty="0">
                <a:solidFill>
                  <a:schemeClr val="accent6">
                    <a:lumMod val="75000"/>
                  </a:schemeClr>
                </a:solidFill>
              </a:rPr>
              <a:t>sheets of ice that move very slowly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7255" y="2520639"/>
            <a:ext cx="4099127" cy="2722554"/>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291757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Climate Change/Global Warming</a:t>
            </a:r>
            <a:endParaRPr lang="en-US" b="1" dirty="0">
              <a:solidFill>
                <a:schemeClr val="accent6">
                  <a:lumMod val="75000"/>
                </a:schemeClr>
              </a:solidFill>
            </a:endParaRPr>
          </a:p>
        </p:txBody>
      </p:sp>
      <p:sp>
        <p:nvSpPr>
          <p:cNvPr id="3" name="Content Placeholder 2"/>
          <p:cNvSpPr>
            <a:spLocks noGrp="1"/>
          </p:cNvSpPr>
          <p:nvPr>
            <p:ph idx="1"/>
          </p:nvPr>
        </p:nvSpPr>
        <p:spPr>
          <a:xfrm>
            <a:off x="838200" y="1690688"/>
            <a:ext cx="8005549" cy="4730300"/>
          </a:xfrm>
        </p:spPr>
        <p:txBody>
          <a:bodyPr>
            <a:normAutofit lnSpcReduction="10000"/>
          </a:bodyPr>
          <a:lstStyle/>
          <a:p>
            <a:r>
              <a:rPr lang="en-US" dirty="0">
                <a:solidFill>
                  <a:schemeClr val="accent6">
                    <a:lumMod val="75000"/>
                  </a:schemeClr>
                </a:solidFill>
              </a:rPr>
              <a:t>Many scientists believe that the activities of people — and the greenhouse gases people produce — are changing the environment. </a:t>
            </a:r>
            <a:endParaRPr lang="en-US" dirty="0" smtClean="0">
              <a:solidFill>
                <a:schemeClr val="accent6">
                  <a:lumMod val="75000"/>
                </a:schemeClr>
              </a:solidFill>
            </a:endParaRPr>
          </a:p>
          <a:p>
            <a:r>
              <a:rPr lang="en-US" dirty="0" smtClean="0">
                <a:solidFill>
                  <a:schemeClr val="accent6">
                    <a:lumMod val="75000"/>
                  </a:schemeClr>
                </a:solidFill>
              </a:rPr>
              <a:t>In </a:t>
            </a:r>
            <a:r>
              <a:rPr lang="en-US" dirty="0">
                <a:solidFill>
                  <a:schemeClr val="accent6">
                    <a:lumMod val="75000"/>
                  </a:schemeClr>
                </a:solidFill>
              </a:rPr>
              <a:t>the process, the Earth is becoming warmer. </a:t>
            </a:r>
            <a:endParaRPr lang="en-US" dirty="0" smtClean="0">
              <a:solidFill>
                <a:schemeClr val="accent6">
                  <a:lumMod val="75000"/>
                </a:schemeClr>
              </a:solidFill>
            </a:endParaRPr>
          </a:p>
          <a:p>
            <a:r>
              <a:rPr lang="en-US" dirty="0" smtClean="0">
                <a:solidFill>
                  <a:schemeClr val="accent6">
                    <a:lumMod val="75000"/>
                  </a:schemeClr>
                </a:solidFill>
              </a:rPr>
              <a:t>Glaciers </a:t>
            </a:r>
            <a:r>
              <a:rPr lang="en-US" dirty="0">
                <a:solidFill>
                  <a:schemeClr val="accent6">
                    <a:lumMod val="75000"/>
                  </a:schemeClr>
                </a:solidFill>
              </a:rPr>
              <a:t>are one indicator of this warming trend. </a:t>
            </a:r>
            <a:endParaRPr lang="en-US" dirty="0" smtClean="0">
              <a:solidFill>
                <a:schemeClr val="accent6">
                  <a:lumMod val="75000"/>
                </a:schemeClr>
              </a:solidFill>
            </a:endParaRPr>
          </a:p>
          <a:p>
            <a:r>
              <a:rPr lang="en-US" dirty="0" smtClean="0">
                <a:solidFill>
                  <a:schemeClr val="accent6">
                    <a:lumMod val="75000"/>
                  </a:schemeClr>
                </a:solidFill>
              </a:rPr>
              <a:t>Glaciers </a:t>
            </a:r>
            <a:r>
              <a:rPr lang="en-US" dirty="0">
                <a:solidFill>
                  <a:schemeClr val="accent6">
                    <a:lumMod val="75000"/>
                  </a:schemeClr>
                </a:solidFill>
              </a:rPr>
              <a:t>around the world are melting more quickly than before. </a:t>
            </a:r>
            <a:endParaRPr lang="en-US" dirty="0" smtClean="0">
              <a:solidFill>
                <a:schemeClr val="accent6">
                  <a:lumMod val="75000"/>
                </a:schemeClr>
              </a:solidFill>
            </a:endParaRPr>
          </a:p>
          <a:p>
            <a:r>
              <a:rPr lang="en-US" dirty="0" smtClean="0">
                <a:solidFill>
                  <a:schemeClr val="accent6">
                    <a:lumMod val="75000"/>
                  </a:schemeClr>
                </a:solidFill>
              </a:rPr>
              <a:t>Sea </a:t>
            </a:r>
            <a:r>
              <a:rPr lang="en-US" dirty="0">
                <a:solidFill>
                  <a:schemeClr val="accent6">
                    <a:lumMod val="75000"/>
                  </a:schemeClr>
                </a:solidFill>
              </a:rPr>
              <a:t>levels are also rising, producing high tide levels that are higher than they’ve been before. These higher sea levels could be related to the melting glaciers.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7289" y="1948218"/>
            <a:ext cx="2982130" cy="2961564"/>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778573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Climate Change/Global Warming</a:t>
            </a:r>
            <a:endParaRPr lang="en-US" b="1" dirty="0">
              <a:solidFill>
                <a:schemeClr val="accent6">
                  <a:lumMod val="75000"/>
                </a:schemeClr>
              </a:solidFill>
            </a:endParaRPr>
          </a:p>
        </p:txBody>
      </p:sp>
      <p:sp>
        <p:nvSpPr>
          <p:cNvPr id="3" name="Content Placeholder 2"/>
          <p:cNvSpPr>
            <a:spLocks noGrp="1"/>
          </p:cNvSpPr>
          <p:nvPr>
            <p:ph idx="1"/>
          </p:nvPr>
        </p:nvSpPr>
        <p:spPr>
          <a:xfrm>
            <a:off x="4336776" y="1690688"/>
            <a:ext cx="7814481" cy="4730300"/>
          </a:xfrm>
        </p:spPr>
        <p:txBody>
          <a:bodyPr>
            <a:normAutofit lnSpcReduction="10000"/>
          </a:bodyPr>
          <a:lstStyle/>
          <a:p>
            <a:r>
              <a:rPr lang="en-US" dirty="0">
                <a:solidFill>
                  <a:schemeClr val="accent6">
                    <a:lumMod val="75000"/>
                  </a:schemeClr>
                </a:solidFill>
              </a:rPr>
              <a:t>Over the past 100 years, the average global temperature has increased by one degree. </a:t>
            </a:r>
            <a:endParaRPr lang="en-US" dirty="0" smtClean="0">
              <a:solidFill>
                <a:schemeClr val="accent6">
                  <a:lumMod val="75000"/>
                </a:schemeClr>
              </a:solidFill>
            </a:endParaRPr>
          </a:p>
          <a:p>
            <a:r>
              <a:rPr lang="en-US" dirty="0" smtClean="0">
                <a:solidFill>
                  <a:schemeClr val="accent6">
                    <a:lumMod val="75000"/>
                  </a:schemeClr>
                </a:solidFill>
              </a:rPr>
              <a:t>Over </a:t>
            </a:r>
            <a:r>
              <a:rPr lang="en-US" dirty="0">
                <a:solidFill>
                  <a:schemeClr val="accent6">
                    <a:lumMod val="75000"/>
                  </a:schemeClr>
                </a:solidFill>
              </a:rPr>
              <a:t>the next hundred years, the average temperature could increase by six degrees. This may sound small, but it is enough to drastically change the climate. </a:t>
            </a:r>
            <a:endParaRPr lang="en-US" dirty="0" smtClean="0">
              <a:solidFill>
                <a:schemeClr val="accent6">
                  <a:lumMod val="75000"/>
                </a:schemeClr>
              </a:solidFill>
            </a:endParaRPr>
          </a:p>
          <a:p>
            <a:r>
              <a:rPr lang="en-US" dirty="0" smtClean="0">
                <a:solidFill>
                  <a:schemeClr val="accent6">
                    <a:lumMod val="75000"/>
                  </a:schemeClr>
                </a:solidFill>
              </a:rPr>
              <a:t>Scientists </a:t>
            </a:r>
            <a:r>
              <a:rPr lang="en-US" dirty="0">
                <a:solidFill>
                  <a:schemeClr val="accent6">
                    <a:lumMod val="75000"/>
                  </a:schemeClr>
                </a:solidFill>
              </a:rPr>
              <a:t>don’t know for sure what will happen, but higher temperatures could lead to more heat stress, more violent weather, more frequent droughts, increased coastal flooding, changes in food and water supplies, destruction of habitats and ecosystems, and increased air pollution</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396" y="2277696"/>
            <a:ext cx="3730388" cy="248950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610893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Climate Change/Global Warming</a:t>
            </a:r>
            <a:endParaRPr lang="en-US" b="1" dirty="0">
              <a:solidFill>
                <a:schemeClr val="accent6">
                  <a:lumMod val="75000"/>
                </a:schemeClr>
              </a:solidFill>
            </a:endParaRPr>
          </a:p>
        </p:txBody>
      </p:sp>
      <p:sp>
        <p:nvSpPr>
          <p:cNvPr id="3" name="Content Placeholder 2"/>
          <p:cNvSpPr>
            <a:spLocks noGrp="1"/>
          </p:cNvSpPr>
          <p:nvPr>
            <p:ph idx="1"/>
          </p:nvPr>
        </p:nvSpPr>
        <p:spPr>
          <a:xfrm>
            <a:off x="4350328" y="1836161"/>
            <a:ext cx="7632032" cy="4730300"/>
          </a:xfrm>
        </p:spPr>
        <p:txBody>
          <a:bodyPr>
            <a:normAutofit/>
          </a:bodyPr>
          <a:lstStyle/>
          <a:p>
            <a:r>
              <a:rPr lang="en-US" dirty="0" smtClean="0">
                <a:solidFill>
                  <a:schemeClr val="accent6">
                    <a:lumMod val="75000"/>
                  </a:schemeClr>
                </a:solidFill>
              </a:rPr>
              <a:t>Most sources of greenhouse gas emissions are expected to increase. </a:t>
            </a:r>
          </a:p>
          <a:p>
            <a:r>
              <a:rPr lang="en-US" dirty="0" smtClean="0">
                <a:solidFill>
                  <a:schemeClr val="accent6">
                    <a:lumMod val="75000"/>
                  </a:schemeClr>
                </a:solidFill>
              </a:rPr>
              <a:t>However, this growth may be reduced through the use of cleaner technologies and by consumers choosing to reduce the amount of greenhouse gases being emitted. </a:t>
            </a:r>
          </a:p>
          <a:p>
            <a:r>
              <a:rPr lang="en-US" dirty="0" smtClean="0">
                <a:solidFill>
                  <a:schemeClr val="accent6">
                    <a:lumMod val="75000"/>
                  </a:schemeClr>
                </a:solidFill>
              </a:rPr>
              <a:t>Another potential solution is the idea of emissions trading.</a:t>
            </a:r>
            <a:endParaRPr lang="en-US"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41" y="1463977"/>
            <a:ext cx="3304025" cy="4957011"/>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141158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Defining Green Principles</a:t>
            </a:r>
            <a:endParaRPr lang="en-US" b="1" dirty="0">
              <a:solidFill>
                <a:schemeClr val="accent6">
                  <a:lumMod val="75000"/>
                </a:schemeClr>
              </a:solidFill>
            </a:endParaRPr>
          </a:p>
        </p:txBody>
      </p:sp>
      <p:sp>
        <p:nvSpPr>
          <p:cNvPr id="3" name="Content Placeholder 2"/>
          <p:cNvSpPr>
            <a:spLocks noGrp="1"/>
          </p:cNvSpPr>
          <p:nvPr>
            <p:ph idx="1"/>
          </p:nvPr>
        </p:nvSpPr>
        <p:spPr/>
        <p:txBody>
          <a:bodyPr>
            <a:normAutofit/>
          </a:bodyPr>
          <a:lstStyle/>
          <a:p>
            <a:pPr marL="0" indent="0">
              <a:buNone/>
            </a:pPr>
            <a:r>
              <a:rPr lang="en-US" sz="3200" b="1" dirty="0">
                <a:solidFill>
                  <a:schemeClr val="accent6">
                    <a:lumMod val="75000"/>
                  </a:schemeClr>
                </a:solidFill>
              </a:rPr>
              <a:t>Topics covered:</a:t>
            </a:r>
          </a:p>
          <a:p>
            <a:pPr marL="238125" lvl="1"/>
            <a:r>
              <a:rPr lang="en-US" sz="2800" dirty="0">
                <a:solidFill>
                  <a:schemeClr val="accent6">
                    <a:lumMod val="75000"/>
                  </a:schemeClr>
                </a:solidFill>
              </a:rPr>
              <a:t>Principles of Green Living</a:t>
            </a:r>
          </a:p>
          <a:p>
            <a:pPr marL="238125" lvl="1"/>
            <a:r>
              <a:rPr lang="en-US" sz="2800" dirty="0">
                <a:solidFill>
                  <a:schemeClr val="accent6">
                    <a:lumMod val="75000"/>
                  </a:schemeClr>
                </a:solidFill>
              </a:rPr>
              <a:t>Chemicals in the Environment</a:t>
            </a:r>
          </a:p>
          <a:p>
            <a:pPr marL="238125" lvl="1"/>
            <a:r>
              <a:rPr lang="en-US" sz="2800" dirty="0">
                <a:solidFill>
                  <a:schemeClr val="accent6">
                    <a:lumMod val="75000"/>
                  </a:schemeClr>
                </a:solidFill>
              </a:rPr>
              <a:t>Greenhouse Gases</a:t>
            </a:r>
          </a:p>
          <a:p>
            <a:pPr marL="238125" lvl="1"/>
            <a:r>
              <a:rPr lang="en-US" sz="2800" dirty="0">
                <a:solidFill>
                  <a:schemeClr val="accent6">
                    <a:lumMod val="75000"/>
                  </a:schemeClr>
                </a:solidFill>
              </a:rPr>
              <a:t>Climate Change/Global Warming</a:t>
            </a:r>
          </a:p>
          <a:p>
            <a:pPr marL="238125" lvl="1"/>
            <a:r>
              <a:rPr lang="en-US" sz="2800" dirty="0">
                <a:solidFill>
                  <a:schemeClr val="accent6">
                    <a:lumMod val="75000"/>
                  </a:schemeClr>
                </a:solidFill>
              </a:rPr>
              <a:t>Fossil Fuels</a:t>
            </a:r>
          </a:p>
          <a:p>
            <a:pPr marL="238125" lvl="1"/>
            <a:r>
              <a:rPr lang="en-US" sz="2800" dirty="0">
                <a:solidFill>
                  <a:schemeClr val="accent6">
                    <a:lumMod val="75000"/>
                  </a:schemeClr>
                </a:solidFill>
              </a:rPr>
              <a:t>The Importance of Rainforests</a:t>
            </a:r>
          </a:p>
          <a:p>
            <a:pPr marL="238125" lvl="1"/>
            <a:r>
              <a:rPr lang="en-US" sz="2800" dirty="0">
                <a:solidFill>
                  <a:schemeClr val="accent6">
                    <a:lumMod val="75000"/>
                  </a:schemeClr>
                </a:solidFill>
              </a:rPr>
              <a:t>The Importance of Species Biodiversity</a:t>
            </a:r>
          </a:p>
          <a:p>
            <a:pPr marL="238125" lvl="1"/>
            <a:r>
              <a:rPr lang="en-US" sz="2800" dirty="0">
                <a:solidFill>
                  <a:schemeClr val="accent6">
                    <a:lumMod val="75000"/>
                  </a:schemeClr>
                </a:solidFill>
              </a:rPr>
              <a:t>The Hydrologic Cycle</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4372" y="2235199"/>
            <a:ext cx="4978858" cy="3317962"/>
          </a:xfrm>
          <a:prstGeom prst="rect">
            <a:avLst/>
          </a:prstGeom>
        </p:spPr>
      </p:pic>
    </p:spTree>
    <p:extLst>
      <p:ext uri="{BB962C8B-B14F-4D97-AF65-F5344CB8AC3E}">
        <p14:creationId xmlns:p14="http://schemas.microsoft.com/office/powerpoint/2010/main" val="2055378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Fossil Fuels</a:t>
            </a:r>
            <a:endParaRPr lang="en-US" b="1" dirty="0">
              <a:solidFill>
                <a:schemeClr val="accent6">
                  <a:lumMod val="75000"/>
                </a:schemeClr>
              </a:solidFill>
            </a:endParaRPr>
          </a:p>
        </p:txBody>
      </p:sp>
      <p:sp>
        <p:nvSpPr>
          <p:cNvPr id="3" name="Content Placeholder 2"/>
          <p:cNvSpPr>
            <a:spLocks noGrp="1"/>
          </p:cNvSpPr>
          <p:nvPr>
            <p:ph idx="1"/>
          </p:nvPr>
        </p:nvSpPr>
        <p:spPr>
          <a:xfrm>
            <a:off x="838200" y="1825625"/>
            <a:ext cx="10515600" cy="4767680"/>
          </a:xfrm>
        </p:spPr>
        <p:txBody>
          <a:bodyPr>
            <a:normAutofit lnSpcReduction="10000"/>
          </a:bodyPr>
          <a:lstStyle/>
          <a:p>
            <a:r>
              <a:rPr lang="en-US" dirty="0">
                <a:solidFill>
                  <a:schemeClr val="accent6">
                    <a:lumMod val="75000"/>
                  </a:schemeClr>
                </a:solidFill>
              </a:rPr>
              <a:t>Fossil fuels include coal, petroleum (oil), and natural gas. </a:t>
            </a:r>
            <a:endParaRPr lang="en-US" dirty="0" smtClean="0">
              <a:solidFill>
                <a:schemeClr val="accent6">
                  <a:lumMod val="75000"/>
                </a:schemeClr>
              </a:solidFill>
            </a:endParaRPr>
          </a:p>
          <a:p>
            <a:r>
              <a:rPr lang="en-US" dirty="0" smtClean="0">
                <a:solidFill>
                  <a:schemeClr val="accent6">
                    <a:lumMod val="75000"/>
                  </a:schemeClr>
                </a:solidFill>
              </a:rPr>
              <a:t>They </a:t>
            </a:r>
            <a:r>
              <a:rPr lang="en-US" dirty="0">
                <a:solidFill>
                  <a:schemeClr val="accent6">
                    <a:lumMod val="75000"/>
                  </a:schemeClr>
                </a:solidFill>
              </a:rPr>
              <a:t>are called fossil fuels because they began forming </a:t>
            </a:r>
            <a:r>
              <a:rPr lang="en-US" dirty="0" smtClean="0">
                <a:solidFill>
                  <a:schemeClr val="accent6">
                    <a:lumMod val="75000"/>
                  </a:schemeClr>
                </a:solidFill>
              </a:rPr>
              <a:t>               hundreds </a:t>
            </a:r>
            <a:r>
              <a:rPr lang="en-US" dirty="0">
                <a:solidFill>
                  <a:schemeClr val="accent6">
                    <a:lumMod val="75000"/>
                  </a:schemeClr>
                </a:solidFill>
              </a:rPr>
              <a:t>of millions of years ago in the Carboniferous </a:t>
            </a:r>
            <a:r>
              <a:rPr lang="en-US" dirty="0" smtClean="0">
                <a:solidFill>
                  <a:schemeClr val="accent6">
                    <a:lumMod val="75000"/>
                  </a:schemeClr>
                </a:solidFill>
              </a:rPr>
              <a:t>                  Period </a:t>
            </a:r>
            <a:r>
              <a:rPr lang="en-US" dirty="0">
                <a:solidFill>
                  <a:schemeClr val="accent6">
                    <a:lumMod val="75000"/>
                  </a:schemeClr>
                </a:solidFill>
              </a:rPr>
              <a:t>— before the age of dinosaurs. </a:t>
            </a:r>
            <a:endParaRPr lang="en-US" dirty="0" smtClean="0">
              <a:solidFill>
                <a:schemeClr val="accent6">
                  <a:lumMod val="75000"/>
                </a:schemeClr>
              </a:solidFill>
            </a:endParaRPr>
          </a:p>
          <a:p>
            <a:r>
              <a:rPr lang="en-US" dirty="0" smtClean="0">
                <a:solidFill>
                  <a:schemeClr val="accent6">
                    <a:lumMod val="75000"/>
                  </a:schemeClr>
                </a:solidFill>
              </a:rPr>
              <a:t>The basis of fossil fuels is carbon.</a:t>
            </a:r>
          </a:p>
          <a:p>
            <a:r>
              <a:rPr lang="en-US" dirty="0" smtClean="0">
                <a:solidFill>
                  <a:schemeClr val="accent6">
                    <a:lumMod val="75000"/>
                  </a:schemeClr>
                </a:solidFill>
              </a:rPr>
              <a:t>These </a:t>
            </a:r>
            <a:r>
              <a:rPr lang="en-US" dirty="0">
                <a:solidFill>
                  <a:schemeClr val="accent6">
                    <a:lumMod val="75000"/>
                  </a:schemeClr>
                </a:solidFill>
              </a:rPr>
              <a:t>fuels are found in areas once covered with swamps and oceans, large trees, and broad leafy plants. </a:t>
            </a:r>
            <a:endParaRPr lang="en-US" dirty="0" smtClean="0">
              <a:solidFill>
                <a:schemeClr val="accent6">
                  <a:lumMod val="75000"/>
                </a:schemeClr>
              </a:solidFill>
            </a:endParaRPr>
          </a:p>
          <a:p>
            <a:r>
              <a:rPr lang="en-US" dirty="0" smtClean="0">
                <a:solidFill>
                  <a:schemeClr val="accent6">
                    <a:lumMod val="75000"/>
                  </a:schemeClr>
                </a:solidFill>
              </a:rPr>
              <a:t>As </a:t>
            </a:r>
            <a:r>
              <a:rPr lang="en-US" dirty="0">
                <a:solidFill>
                  <a:schemeClr val="accent6">
                    <a:lumMod val="75000"/>
                  </a:schemeClr>
                </a:solidFill>
              </a:rPr>
              <a:t>the ancient trees and plants died, they sank to the bottom of the swamps and formed peat and were gradually covered by sediments. </a:t>
            </a:r>
            <a:endParaRPr lang="en-US" dirty="0" smtClean="0">
              <a:solidFill>
                <a:schemeClr val="accent6">
                  <a:lumMod val="75000"/>
                </a:schemeClr>
              </a:solidFill>
            </a:endParaRPr>
          </a:p>
          <a:p>
            <a:r>
              <a:rPr lang="en-US" dirty="0" smtClean="0">
                <a:solidFill>
                  <a:schemeClr val="accent6">
                    <a:lumMod val="75000"/>
                  </a:schemeClr>
                </a:solidFill>
              </a:rPr>
              <a:t>Over </a:t>
            </a:r>
            <a:r>
              <a:rPr lang="en-US" dirty="0">
                <a:solidFill>
                  <a:schemeClr val="accent6">
                    <a:lumMod val="75000"/>
                  </a:schemeClr>
                </a:solidFill>
              </a:rPr>
              <a:t>millions of years, the sediment layers turned into rock. The peat was compressed and turned into fossil fuel</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1306" y="190750"/>
            <a:ext cx="2360210" cy="353549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357804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Fossil Fuels</a:t>
            </a:r>
            <a:endParaRPr lang="en-US" b="1" dirty="0">
              <a:solidFill>
                <a:schemeClr val="accent6">
                  <a:lumMod val="75000"/>
                </a:schemeClr>
              </a:solidFill>
            </a:endParaRPr>
          </a:p>
        </p:txBody>
      </p:sp>
      <p:sp>
        <p:nvSpPr>
          <p:cNvPr id="3" name="Content Placeholder 2"/>
          <p:cNvSpPr>
            <a:spLocks noGrp="1"/>
          </p:cNvSpPr>
          <p:nvPr>
            <p:ph idx="1"/>
          </p:nvPr>
        </p:nvSpPr>
        <p:spPr>
          <a:xfrm>
            <a:off x="838200" y="1363580"/>
            <a:ext cx="10515600" cy="5293894"/>
          </a:xfrm>
        </p:spPr>
        <p:txBody>
          <a:bodyPr>
            <a:normAutofit fontScale="92500"/>
          </a:bodyPr>
          <a:lstStyle/>
          <a:p>
            <a:r>
              <a:rPr lang="en-US" sz="3000" b="1" dirty="0" smtClean="0">
                <a:solidFill>
                  <a:schemeClr val="accent6">
                    <a:lumMod val="75000"/>
                  </a:schemeClr>
                </a:solidFill>
              </a:rPr>
              <a:t>Coal </a:t>
            </a:r>
            <a:r>
              <a:rPr lang="en-US" sz="3000" dirty="0">
                <a:solidFill>
                  <a:schemeClr val="accent6">
                    <a:lumMod val="75000"/>
                  </a:schemeClr>
                </a:solidFill>
              </a:rPr>
              <a:t>is composed of carbon, hydrogen, oxygen, nitrogen, and sulfur. It has been used as a fuel for thousands of years. </a:t>
            </a:r>
            <a:endParaRPr lang="en-US" sz="3000" dirty="0" smtClean="0">
              <a:solidFill>
                <a:schemeClr val="accent6">
                  <a:lumMod val="75000"/>
                </a:schemeClr>
              </a:solidFill>
            </a:endParaRPr>
          </a:p>
          <a:p>
            <a:pPr lvl="1"/>
            <a:r>
              <a:rPr lang="en-US" dirty="0" smtClean="0">
                <a:solidFill>
                  <a:schemeClr val="accent6">
                    <a:lumMod val="75000"/>
                  </a:schemeClr>
                </a:solidFill>
              </a:rPr>
              <a:t>Coal </a:t>
            </a:r>
            <a:r>
              <a:rPr lang="en-US" dirty="0">
                <a:solidFill>
                  <a:schemeClr val="accent6">
                    <a:lumMod val="75000"/>
                  </a:schemeClr>
                </a:solidFill>
              </a:rPr>
              <a:t>is found in many areas of the continental United States and throughout the world. </a:t>
            </a:r>
          </a:p>
          <a:p>
            <a:pPr lvl="1"/>
            <a:r>
              <a:rPr lang="en-US" dirty="0" smtClean="0">
                <a:solidFill>
                  <a:schemeClr val="accent6">
                    <a:lumMod val="75000"/>
                  </a:schemeClr>
                </a:solidFill>
              </a:rPr>
              <a:t>It </a:t>
            </a:r>
            <a:r>
              <a:rPr lang="en-US" dirty="0">
                <a:solidFill>
                  <a:schemeClr val="accent6">
                    <a:lumMod val="75000"/>
                  </a:schemeClr>
                </a:solidFill>
              </a:rPr>
              <a:t>is mined through deep underground shafts or strip-mined from the Earth’s surface. </a:t>
            </a:r>
            <a:endParaRPr lang="en-US" dirty="0" smtClean="0">
              <a:solidFill>
                <a:schemeClr val="accent6">
                  <a:lumMod val="75000"/>
                </a:schemeClr>
              </a:solidFill>
            </a:endParaRPr>
          </a:p>
          <a:p>
            <a:pPr lvl="1"/>
            <a:r>
              <a:rPr lang="en-US" dirty="0" smtClean="0">
                <a:solidFill>
                  <a:schemeClr val="accent6">
                    <a:lumMod val="75000"/>
                  </a:schemeClr>
                </a:solidFill>
              </a:rPr>
              <a:t>Most </a:t>
            </a:r>
            <a:r>
              <a:rPr lang="en-US" dirty="0">
                <a:solidFill>
                  <a:schemeClr val="accent6">
                    <a:lumMod val="75000"/>
                  </a:schemeClr>
                </a:solidFill>
              </a:rPr>
              <a:t>of the coal is shipped on trains to power plants across the U.S.</a:t>
            </a:r>
          </a:p>
          <a:p>
            <a:r>
              <a:rPr lang="en-US" sz="3000" b="1" dirty="0">
                <a:solidFill>
                  <a:schemeClr val="accent6">
                    <a:lumMod val="75000"/>
                  </a:schemeClr>
                </a:solidFill>
              </a:rPr>
              <a:t>Petroleum </a:t>
            </a:r>
            <a:r>
              <a:rPr lang="en-US" sz="3000" dirty="0">
                <a:solidFill>
                  <a:schemeClr val="accent6">
                    <a:lumMod val="75000"/>
                  </a:schemeClr>
                </a:solidFill>
              </a:rPr>
              <a:t>was used thousands of years ago in Ancient Egypt and the Middle East. In North America, Native Americans skimmed petroleum oil off the surface of lakes and streams and used it to waterproof their canoes and for medicine</a:t>
            </a:r>
            <a:r>
              <a:rPr lang="en-US" dirty="0">
                <a:solidFill>
                  <a:schemeClr val="accent6">
                    <a:lumMod val="75000"/>
                  </a:schemeClr>
                </a:solidFill>
              </a:rPr>
              <a:t>. </a:t>
            </a:r>
            <a:endParaRPr lang="en-US" dirty="0" smtClean="0">
              <a:solidFill>
                <a:schemeClr val="accent6">
                  <a:lumMod val="75000"/>
                </a:schemeClr>
              </a:solidFill>
            </a:endParaRPr>
          </a:p>
          <a:p>
            <a:pPr lvl="1"/>
            <a:r>
              <a:rPr lang="en-US" dirty="0" smtClean="0">
                <a:solidFill>
                  <a:schemeClr val="accent6">
                    <a:lumMod val="75000"/>
                  </a:schemeClr>
                </a:solidFill>
              </a:rPr>
              <a:t>Later</a:t>
            </a:r>
            <a:r>
              <a:rPr lang="en-US" dirty="0">
                <a:solidFill>
                  <a:schemeClr val="accent6">
                    <a:lumMod val="75000"/>
                  </a:schemeClr>
                </a:solidFill>
              </a:rPr>
              <a:t>, North American settlers eventually began using petroleum to replace whale oil in lamps when whale oil became too expensive. </a:t>
            </a:r>
            <a:endParaRPr lang="en-US" dirty="0" smtClean="0">
              <a:solidFill>
                <a:schemeClr val="accent6">
                  <a:lumMod val="75000"/>
                </a:schemeClr>
              </a:solidFill>
            </a:endParaRPr>
          </a:p>
          <a:p>
            <a:pPr lvl="1"/>
            <a:r>
              <a:rPr lang="en-US" dirty="0" smtClean="0">
                <a:solidFill>
                  <a:schemeClr val="accent6">
                    <a:lumMod val="75000"/>
                  </a:schemeClr>
                </a:solidFill>
              </a:rPr>
              <a:t>In </a:t>
            </a:r>
            <a:r>
              <a:rPr lang="en-US" dirty="0">
                <a:solidFill>
                  <a:schemeClr val="accent6">
                    <a:lumMod val="75000"/>
                  </a:schemeClr>
                </a:solidFill>
              </a:rPr>
              <a:t>1859, oil was discovered in a water well in Pennsylvania. From this discovery, entrepreneurs figured out how to pump the oil to the surface and put it into barrels.</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624308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Fossil Fuels</a:t>
            </a:r>
            <a:endParaRPr lang="en-US" b="1" dirty="0">
              <a:solidFill>
                <a:schemeClr val="accent6">
                  <a:lumMod val="75000"/>
                </a:schemeClr>
              </a:solidFill>
            </a:endParaRPr>
          </a:p>
        </p:txBody>
      </p:sp>
      <p:sp>
        <p:nvSpPr>
          <p:cNvPr id="3" name="Content Placeholder 2"/>
          <p:cNvSpPr>
            <a:spLocks noGrp="1"/>
          </p:cNvSpPr>
          <p:nvPr>
            <p:ph idx="1"/>
          </p:nvPr>
        </p:nvSpPr>
        <p:spPr>
          <a:xfrm>
            <a:off x="838200" y="1690688"/>
            <a:ext cx="10515600" cy="5053263"/>
          </a:xfrm>
        </p:spPr>
        <p:txBody>
          <a:bodyPr>
            <a:normAutofit/>
          </a:bodyPr>
          <a:lstStyle/>
          <a:p>
            <a:r>
              <a:rPr lang="en-US" dirty="0" smtClean="0">
                <a:solidFill>
                  <a:schemeClr val="accent6">
                    <a:lumMod val="75000"/>
                  </a:schemeClr>
                </a:solidFill>
              </a:rPr>
              <a:t>Words to Know:</a:t>
            </a:r>
          </a:p>
          <a:p>
            <a:pPr lvl="1"/>
            <a:r>
              <a:rPr lang="en-US" b="1" dirty="0" smtClean="0">
                <a:solidFill>
                  <a:schemeClr val="accent6">
                    <a:lumMod val="75000"/>
                  </a:schemeClr>
                </a:solidFill>
              </a:rPr>
              <a:t>Porous - </a:t>
            </a:r>
            <a:r>
              <a:rPr lang="en-US" dirty="0" smtClean="0">
                <a:solidFill>
                  <a:schemeClr val="accent6">
                    <a:lumMod val="75000"/>
                  </a:schemeClr>
                </a:solidFill>
              </a:rPr>
              <a:t>allowing </a:t>
            </a:r>
            <a:r>
              <a:rPr lang="en-US" dirty="0">
                <a:solidFill>
                  <a:schemeClr val="accent6">
                    <a:lumMod val="75000"/>
                  </a:schemeClr>
                </a:solidFill>
              </a:rPr>
              <a:t>liquid or gas to pass through</a:t>
            </a:r>
          </a:p>
          <a:p>
            <a:pPr lvl="1"/>
            <a:r>
              <a:rPr lang="en-US" b="1" dirty="0" smtClean="0">
                <a:solidFill>
                  <a:schemeClr val="accent6">
                    <a:lumMod val="75000"/>
                  </a:schemeClr>
                </a:solidFill>
              </a:rPr>
              <a:t>Sediment - </a:t>
            </a:r>
            <a:r>
              <a:rPr lang="en-US" dirty="0" smtClean="0">
                <a:solidFill>
                  <a:schemeClr val="accent6">
                    <a:lumMod val="75000"/>
                  </a:schemeClr>
                </a:solidFill>
              </a:rPr>
              <a:t>material </a:t>
            </a:r>
            <a:r>
              <a:rPr lang="en-US" dirty="0">
                <a:solidFill>
                  <a:schemeClr val="accent6">
                    <a:lumMod val="75000"/>
                  </a:schemeClr>
                </a:solidFill>
              </a:rPr>
              <a:t>deposited by water, wind, or glaciers; the material that settles to the bottom of a </a:t>
            </a:r>
            <a:r>
              <a:rPr lang="en-US" dirty="0" smtClean="0">
                <a:solidFill>
                  <a:schemeClr val="accent6">
                    <a:lumMod val="75000"/>
                  </a:schemeClr>
                </a:solidFill>
              </a:rPr>
              <a:t>liquid</a:t>
            </a:r>
          </a:p>
          <a:p>
            <a:pPr marL="228600" lvl="1"/>
            <a:r>
              <a:rPr lang="en-US" sz="2800" dirty="0">
                <a:solidFill>
                  <a:schemeClr val="accent6">
                    <a:lumMod val="75000"/>
                  </a:schemeClr>
                </a:solidFill>
              </a:rPr>
              <a:t>Today, companies drill through the Earth’s surface to the deposits below to find oil and natural gas. </a:t>
            </a:r>
            <a:endParaRPr lang="en-US" sz="2800" dirty="0" smtClean="0">
              <a:solidFill>
                <a:schemeClr val="accent6">
                  <a:lumMod val="75000"/>
                </a:schemeClr>
              </a:solidFill>
            </a:endParaRPr>
          </a:p>
          <a:p>
            <a:pPr marL="228600" lvl="1"/>
            <a:r>
              <a:rPr lang="en-US" sz="2800" dirty="0" smtClean="0">
                <a:solidFill>
                  <a:schemeClr val="accent6">
                    <a:lumMod val="75000"/>
                  </a:schemeClr>
                </a:solidFill>
              </a:rPr>
              <a:t>The </a:t>
            </a:r>
            <a:r>
              <a:rPr lang="en-US" sz="2800" dirty="0">
                <a:solidFill>
                  <a:schemeClr val="accent6">
                    <a:lumMod val="75000"/>
                  </a:schemeClr>
                </a:solidFill>
              </a:rPr>
              <a:t>oil and natural gas are then pumped out of the ground and transported by pipelines to holding tanks. </a:t>
            </a:r>
            <a:endParaRPr lang="en-US" sz="2800" dirty="0" smtClean="0">
              <a:solidFill>
                <a:schemeClr val="accent6">
                  <a:lumMod val="75000"/>
                </a:schemeClr>
              </a:solidFill>
            </a:endParaRPr>
          </a:p>
          <a:p>
            <a:pPr marL="228600" lvl="1"/>
            <a:r>
              <a:rPr lang="en-US" sz="2800" dirty="0" smtClean="0">
                <a:solidFill>
                  <a:schemeClr val="accent6">
                    <a:lumMod val="75000"/>
                  </a:schemeClr>
                </a:solidFill>
              </a:rPr>
              <a:t>Oil </a:t>
            </a:r>
            <a:r>
              <a:rPr lang="en-US" sz="2800" dirty="0">
                <a:solidFill>
                  <a:schemeClr val="accent6">
                    <a:lumMod val="75000"/>
                  </a:schemeClr>
                </a:solidFill>
              </a:rPr>
              <a:t>is refined and used to make many different products — fuel (gasoline, diesel fuel, jet fuel, home heating oil, oil for ships, and oil to burn in power plants to make electricity), lubricants, fertilizers, fabrics, and plastics.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7612" y="224589"/>
            <a:ext cx="3506188" cy="232610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500412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Fossil Fuels</a:t>
            </a:r>
            <a:endParaRPr lang="en-US" b="1" dirty="0">
              <a:solidFill>
                <a:schemeClr val="accent6">
                  <a:lumMod val="75000"/>
                </a:schemeClr>
              </a:solidFill>
            </a:endParaRPr>
          </a:p>
        </p:txBody>
      </p:sp>
      <p:sp>
        <p:nvSpPr>
          <p:cNvPr id="3" name="Content Placeholder 2"/>
          <p:cNvSpPr>
            <a:spLocks noGrp="1"/>
          </p:cNvSpPr>
          <p:nvPr>
            <p:ph idx="1"/>
          </p:nvPr>
        </p:nvSpPr>
        <p:spPr>
          <a:xfrm>
            <a:off x="838200" y="1690688"/>
            <a:ext cx="10515600" cy="5053263"/>
          </a:xfrm>
        </p:spPr>
        <p:txBody>
          <a:bodyPr>
            <a:normAutofit/>
          </a:bodyPr>
          <a:lstStyle/>
          <a:p>
            <a:r>
              <a:rPr lang="en-US" b="1" dirty="0">
                <a:solidFill>
                  <a:schemeClr val="accent6">
                    <a:lumMod val="75000"/>
                  </a:schemeClr>
                </a:solidFill>
              </a:rPr>
              <a:t>Natural gas </a:t>
            </a:r>
            <a:r>
              <a:rPr lang="en-US" dirty="0">
                <a:solidFill>
                  <a:schemeClr val="accent6">
                    <a:lumMod val="75000"/>
                  </a:schemeClr>
                </a:solidFill>
              </a:rPr>
              <a:t>is usually found near petroleum </a:t>
            </a:r>
            <a:r>
              <a:rPr lang="en-US" dirty="0" smtClean="0">
                <a:solidFill>
                  <a:schemeClr val="accent6">
                    <a:lumMod val="75000"/>
                  </a:schemeClr>
                </a:solidFill>
              </a:rPr>
              <a:t>                                   underground </a:t>
            </a:r>
            <a:r>
              <a:rPr lang="en-US" dirty="0">
                <a:solidFill>
                  <a:schemeClr val="accent6">
                    <a:lumMod val="75000"/>
                  </a:schemeClr>
                </a:solidFill>
              </a:rPr>
              <a:t>in porous rock. Natural gas is made </a:t>
            </a:r>
            <a:r>
              <a:rPr lang="en-US" dirty="0" smtClean="0">
                <a:solidFill>
                  <a:schemeClr val="accent6">
                    <a:lumMod val="75000"/>
                  </a:schemeClr>
                </a:solidFill>
              </a:rPr>
              <a:t>                                  up </a:t>
            </a:r>
            <a:r>
              <a:rPr lang="en-US" dirty="0">
                <a:solidFill>
                  <a:schemeClr val="accent6">
                    <a:lumMod val="75000"/>
                  </a:schemeClr>
                </a:solidFill>
              </a:rPr>
              <a:t>of methane (CH4), which is a compound of carbon and hydrogen. </a:t>
            </a:r>
            <a:endParaRPr lang="en-US" dirty="0" smtClean="0">
              <a:solidFill>
                <a:schemeClr val="accent6">
                  <a:lumMod val="75000"/>
                </a:schemeClr>
              </a:solidFill>
            </a:endParaRPr>
          </a:p>
          <a:p>
            <a:pPr lvl="1"/>
            <a:r>
              <a:rPr lang="en-US" dirty="0" smtClean="0">
                <a:solidFill>
                  <a:schemeClr val="accent6">
                    <a:lumMod val="75000"/>
                  </a:schemeClr>
                </a:solidFill>
              </a:rPr>
              <a:t>It </a:t>
            </a:r>
            <a:r>
              <a:rPr lang="en-US" dirty="0">
                <a:solidFill>
                  <a:schemeClr val="accent6">
                    <a:lumMod val="75000"/>
                  </a:schemeClr>
                </a:solidFill>
              </a:rPr>
              <a:t>was first used thousands of years ago in the Middle East. Natural gas is usually odorless. </a:t>
            </a:r>
          </a:p>
          <a:p>
            <a:pPr lvl="1"/>
            <a:r>
              <a:rPr lang="en-US" dirty="0" smtClean="0">
                <a:solidFill>
                  <a:schemeClr val="accent6">
                    <a:lumMod val="75000"/>
                  </a:schemeClr>
                </a:solidFill>
              </a:rPr>
              <a:t>Before </a:t>
            </a:r>
            <a:r>
              <a:rPr lang="en-US" dirty="0">
                <a:solidFill>
                  <a:schemeClr val="accent6">
                    <a:lumMod val="75000"/>
                  </a:schemeClr>
                </a:solidFill>
              </a:rPr>
              <a:t>it is transported through pipelines, it is mixed with a chemical that makes it smell like rotten eggs. </a:t>
            </a:r>
            <a:endParaRPr lang="en-US" dirty="0" smtClean="0">
              <a:solidFill>
                <a:schemeClr val="accent6">
                  <a:lumMod val="75000"/>
                </a:schemeClr>
              </a:solidFill>
            </a:endParaRPr>
          </a:p>
          <a:p>
            <a:pPr lvl="1"/>
            <a:r>
              <a:rPr lang="en-US" dirty="0" smtClean="0">
                <a:solidFill>
                  <a:schemeClr val="accent6">
                    <a:lumMod val="75000"/>
                  </a:schemeClr>
                </a:solidFill>
              </a:rPr>
              <a:t>Natural </a:t>
            </a:r>
            <a:r>
              <a:rPr lang="en-US" dirty="0">
                <a:solidFill>
                  <a:schemeClr val="accent6">
                    <a:lumMod val="75000"/>
                  </a:schemeClr>
                </a:solidFill>
              </a:rPr>
              <a:t>gas is highly flammable and without the odor, you couldn’t tell if there was a leak.</a:t>
            </a:r>
          </a:p>
          <a:p>
            <a:r>
              <a:rPr lang="en-US" dirty="0">
                <a:solidFill>
                  <a:schemeClr val="accent6">
                    <a:lumMod val="75000"/>
                  </a:schemeClr>
                </a:solidFill>
              </a:rPr>
              <a:t>Natural gas is the basis for many of the alternatives to petroleum fuel</a:t>
            </a:r>
            <a:r>
              <a:rPr lang="en-US" dirty="0" smtClean="0">
                <a:solidFill>
                  <a:schemeClr val="accent6">
                    <a:lumMod val="75000"/>
                  </a:schemeClr>
                </a:solidFill>
              </a:rPr>
              <a:t>.</a:t>
            </a:r>
          </a:p>
          <a:p>
            <a:r>
              <a:rPr lang="en-US" dirty="0" smtClean="0">
                <a:solidFill>
                  <a:schemeClr val="accent6">
                    <a:lumMod val="75000"/>
                  </a:schemeClr>
                </a:solidFill>
              </a:rPr>
              <a:t>The </a:t>
            </a:r>
            <a:r>
              <a:rPr lang="en-US" dirty="0">
                <a:solidFill>
                  <a:schemeClr val="accent6">
                    <a:lumMod val="75000"/>
                  </a:schemeClr>
                </a:solidFill>
              </a:rPr>
              <a:t>United States is a major producer of natural gas.</a:t>
            </a:r>
            <a:endParaRPr lang="en-US" sz="28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311" y="192505"/>
            <a:ext cx="3384096" cy="216568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285525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The Importance of Rainforests</a:t>
            </a:r>
            <a:endParaRPr lang="en-US" b="1" dirty="0">
              <a:solidFill>
                <a:schemeClr val="accent6">
                  <a:lumMod val="75000"/>
                </a:schemeClr>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64188" y="1690688"/>
            <a:ext cx="5389201" cy="4003530"/>
          </a:xfrm>
        </p:spPr>
      </p:pic>
      <p:sp>
        <p:nvSpPr>
          <p:cNvPr id="7" name="Rectangle 6"/>
          <p:cNvSpPr/>
          <p:nvPr/>
        </p:nvSpPr>
        <p:spPr>
          <a:xfrm>
            <a:off x="419099" y="1690688"/>
            <a:ext cx="5919355" cy="3970318"/>
          </a:xfrm>
          <a:prstGeom prst="rect">
            <a:avLst/>
          </a:prstGeom>
        </p:spPr>
        <p:txBody>
          <a:bodyPr wrap="square">
            <a:spAutoFit/>
          </a:bodyPr>
          <a:lstStyle/>
          <a:p>
            <a:pPr marL="285750" indent="-285750">
              <a:buFont typeface="Arial" panose="020B0604020202020204" pitchFamily="34" charset="0"/>
              <a:buChar char="•"/>
            </a:pPr>
            <a:r>
              <a:rPr lang="en-US" sz="2800" dirty="0">
                <a:solidFill>
                  <a:schemeClr val="accent6">
                    <a:lumMod val="75000"/>
                  </a:schemeClr>
                </a:solidFill>
                <a:latin typeface="GillSans"/>
              </a:rPr>
              <a:t>Consumption of natural resources has risen at a cost to the world’s </a:t>
            </a:r>
            <a:r>
              <a:rPr lang="en-US" sz="2800" dirty="0" smtClean="0">
                <a:solidFill>
                  <a:schemeClr val="accent6">
                    <a:lumMod val="75000"/>
                  </a:schemeClr>
                </a:solidFill>
                <a:latin typeface="GillSans"/>
              </a:rPr>
              <a:t>ecosystems. Tropical </a:t>
            </a:r>
            <a:r>
              <a:rPr lang="en-US" sz="2800" dirty="0">
                <a:solidFill>
                  <a:schemeClr val="accent6">
                    <a:lumMod val="75000"/>
                  </a:schemeClr>
                </a:solidFill>
                <a:latin typeface="GillSans"/>
              </a:rPr>
              <a:t>rainforests are particularly at risk. </a:t>
            </a:r>
            <a:endParaRPr lang="en-US" sz="2800" dirty="0" smtClean="0">
              <a:solidFill>
                <a:schemeClr val="accent6">
                  <a:lumMod val="75000"/>
                </a:schemeClr>
              </a:solidFill>
              <a:latin typeface="GillSans"/>
            </a:endParaRPr>
          </a:p>
          <a:p>
            <a:pPr marL="285750" indent="-285750">
              <a:buFont typeface="Arial" panose="020B0604020202020204" pitchFamily="34" charset="0"/>
              <a:buChar char="•"/>
            </a:pPr>
            <a:r>
              <a:rPr lang="en-US" sz="2800" dirty="0" smtClean="0">
                <a:solidFill>
                  <a:schemeClr val="accent6">
                    <a:lumMod val="75000"/>
                  </a:schemeClr>
                </a:solidFill>
                <a:latin typeface="GillSans"/>
              </a:rPr>
              <a:t>A </a:t>
            </a:r>
            <a:r>
              <a:rPr lang="en-US" sz="2800" dirty="0">
                <a:solidFill>
                  <a:schemeClr val="accent6">
                    <a:lumMod val="75000"/>
                  </a:schemeClr>
                </a:solidFill>
                <a:latin typeface="GillSans"/>
              </a:rPr>
              <a:t>rainforest is an intricate and fragile system — the destruction of one part can lead to damage or even to the destruction of the whole. </a:t>
            </a:r>
            <a:endParaRPr lang="en-US" sz="2800" dirty="0" smtClean="0">
              <a:solidFill>
                <a:schemeClr val="accent6">
                  <a:lumMod val="75000"/>
                </a:schemeClr>
              </a:solidFill>
              <a:latin typeface="GillSans"/>
            </a:endParaRPr>
          </a:p>
        </p:txBody>
      </p:sp>
      <p:sp>
        <p:nvSpPr>
          <p:cNvPr id="3" name="Footer Placeholder 2"/>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289728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of Rainforests</a:t>
            </a:r>
            <a:endParaRPr lang="en-US" dirty="0"/>
          </a:p>
        </p:txBody>
      </p:sp>
      <p:sp>
        <p:nvSpPr>
          <p:cNvPr id="3" name="Content Placeholder 2"/>
          <p:cNvSpPr>
            <a:spLocks noGrp="1"/>
          </p:cNvSpPr>
          <p:nvPr>
            <p:ph idx="1"/>
          </p:nvPr>
        </p:nvSpPr>
        <p:spPr>
          <a:xfrm>
            <a:off x="838201" y="1690688"/>
            <a:ext cx="6477000" cy="4486275"/>
          </a:xfrm>
        </p:spPr>
        <p:txBody>
          <a:bodyPr>
            <a:normAutofit lnSpcReduction="10000"/>
          </a:bodyPr>
          <a:lstStyle/>
          <a:p>
            <a:pPr marL="285750" indent="-285750"/>
            <a:r>
              <a:rPr lang="en-US" dirty="0">
                <a:solidFill>
                  <a:schemeClr val="accent6">
                    <a:lumMod val="75000"/>
                  </a:schemeClr>
                </a:solidFill>
                <a:latin typeface="GillSans"/>
              </a:rPr>
              <a:t>Tropical rainforests are sources of great riches. The plants and animals of the rainforest provide food, lumber, and jobs.</a:t>
            </a:r>
          </a:p>
          <a:p>
            <a:pPr marL="285750" indent="-285750"/>
            <a:r>
              <a:rPr lang="en-US" dirty="0">
                <a:solidFill>
                  <a:schemeClr val="accent6">
                    <a:lumMod val="75000"/>
                  </a:schemeClr>
                </a:solidFill>
                <a:latin typeface="GillSans"/>
              </a:rPr>
              <a:t>Forested land can also be cleared to make room for crop and livestock production. </a:t>
            </a:r>
          </a:p>
          <a:p>
            <a:pPr marL="285750" indent="-285750"/>
            <a:r>
              <a:rPr lang="en-US" dirty="0">
                <a:solidFill>
                  <a:schemeClr val="accent6">
                    <a:lumMod val="75000"/>
                  </a:schemeClr>
                </a:solidFill>
                <a:latin typeface="GillSans"/>
              </a:rPr>
              <a:t>Rainforests once covered 15-20 percent of the Earth’s land surface; they now cover only about five percent.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4070" y="1336097"/>
            <a:ext cx="4113000" cy="519545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329620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of Rainforests</a:t>
            </a:r>
            <a:endParaRPr lang="en-US" dirty="0"/>
          </a:p>
        </p:txBody>
      </p:sp>
      <p:sp>
        <p:nvSpPr>
          <p:cNvPr id="3" name="Content Placeholder 2"/>
          <p:cNvSpPr>
            <a:spLocks noGrp="1"/>
          </p:cNvSpPr>
          <p:nvPr>
            <p:ph idx="1"/>
          </p:nvPr>
        </p:nvSpPr>
        <p:spPr>
          <a:xfrm>
            <a:off x="838201" y="1690688"/>
            <a:ext cx="6477000" cy="4486275"/>
          </a:xfrm>
        </p:spPr>
        <p:txBody>
          <a:bodyPr>
            <a:normAutofit/>
          </a:bodyPr>
          <a:lstStyle/>
          <a:p>
            <a:pPr marL="285750" indent="-285750"/>
            <a:r>
              <a:rPr lang="en-US" dirty="0">
                <a:solidFill>
                  <a:schemeClr val="accent6">
                    <a:lumMod val="75000"/>
                  </a:schemeClr>
                </a:solidFill>
              </a:rPr>
              <a:t>As important as lumber and jobs are, the greatest value of tropical rainforests is that they help regulate the global climate. </a:t>
            </a:r>
            <a:endParaRPr lang="en-US" dirty="0" smtClean="0">
              <a:solidFill>
                <a:schemeClr val="accent6">
                  <a:lumMod val="75000"/>
                </a:schemeClr>
              </a:solidFill>
            </a:endParaRPr>
          </a:p>
          <a:p>
            <a:pPr marL="285750" indent="-285750"/>
            <a:r>
              <a:rPr lang="en-US" dirty="0" smtClean="0">
                <a:solidFill>
                  <a:schemeClr val="accent6">
                    <a:lumMod val="75000"/>
                  </a:schemeClr>
                </a:solidFill>
              </a:rPr>
              <a:t>In </a:t>
            </a:r>
            <a:r>
              <a:rPr lang="en-US" dirty="0">
                <a:solidFill>
                  <a:schemeClr val="accent6">
                    <a:lumMod val="75000"/>
                  </a:schemeClr>
                </a:solidFill>
              </a:rPr>
              <a:t>addition, tropical rainforests are more biologically diverse than any other ecosystem, and the loss of these different plant and animal species has a profound impact on the world.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0422" y="2026955"/>
            <a:ext cx="4507471" cy="3004981"/>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057509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of Rainforests</a:t>
            </a:r>
            <a:endParaRPr lang="en-US" dirty="0"/>
          </a:p>
        </p:txBody>
      </p:sp>
      <p:sp>
        <p:nvSpPr>
          <p:cNvPr id="3" name="Content Placeholder 2"/>
          <p:cNvSpPr>
            <a:spLocks noGrp="1"/>
          </p:cNvSpPr>
          <p:nvPr>
            <p:ph idx="1"/>
          </p:nvPr>
        </p:nvSpPr>
        <p:spPr>
          <a:xfrm>
            <a:off x="838201" y="1690688"/>
            <a:ext cx="6477000" cy="4897148"/>
          </a:xfrm>
        </p:spPr>
        <p:txBody>
          <a:bodyPr>
            <a:noAutofit/>
          </a:bodyPr>
          <a:lstStyle/>
          <a:p>
            <a:pPr marL="0" indent="0">
              <a:buNone/>
            </a:pPr>
            <a:r>
              <a:rPr lang="en-US" dirty="0">
                <a:solidFill>
                  <a:schemeClr val="accent6">
                    <a:lumMod val="75000"/>
                  </a:schemeClr>
                </a:solidFill>
              </a:rPr>
              <a:t>The following is a short list of ways that rainforests are important to the Earth.</a:t>
            </a:r>
          </a:p>
          <a:p>
            <a:r>
              <a:rPr lang="en-US" b="1" dirty="0">
                <a:solidFill>
                  <a:schemeClr val="accent6">
                    <a:lumMod val="75000"/>
                  </a:schemeClr>
                </a:solidFill>
              </a:rPr>
              <a:t>Regulating the climate </a:t>
            </a:r>
            <a:r>
              <a:rPr lang="en-US" dirty="0">
                <a:solidFill>
                  <a:schemeClr val="accent6">
                    <a:lumMod val="75000"/>
                  </a:schemeClr>
                </a:solidFill>
              </a:rPr>
              <a:t>— Forest plants convert carbon dioxide into clean air through </a:t>
            </a:r>
            <a:r>
              <a:rPr lang="en-US" b="1" i="1" dirty="0">
                <a:solidFill>
                  <a:schemeClr val="accent6">
                    <a:lumMod val="75000"/>
                  </a:schemeClr>
                </a:solidFill>
              </a:rPr>
              <a:t>photosynthesis</a:t>
            </a:r>
            <a:r>
              <a:rPr lang="en-US" dirty="0">
                <a:solidFill>
                  <a:schemeClr val="accent6">
                    <a:lumMod val="75000"/>
                  </a:schemeClr>
                </a:solidFill>
              </a:rPr>
              <a:t>, which helps slow the greenhouse effect. When a mature forest is healthy, the storage and release of carbon dioxide is kept in check. However, when forests are burned or cleared and the debris left to decay, carbon dioxide is released into the atmosphere</a:t>
            </a:r>
            <a:r>
              <a:rPr lang="en-US" dirty="0" smtClean="0">
                <a:solidFill>
                  <a:schemeClr val="accent6">
                    <a:lumMod val="75000"/>
                  </a:schemeClr>
                </a:solidFill>
              </a:rPr>
              <a:t>.</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4425" y="659233"/>
            <a:ext cx="3718084" cy="561573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661317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of Rainforests</a:t>
            </a:r>
            <a:endParaRPr lang="en-US" dirty="0"/>
          </a:p>
        </p:txBody>
      </p:sp>
      <p:sp>
        <p:nvSpPr>
          <p:cNvPr id="3" name="Content Placeholder 2"/>
          <p:cNvSpPr>
            <a:spLocks noGrp="1"/>
          </p:cNvSpPr>
          <p:nvPr>
            <p:ph idx="1"/>
          </p:nvPr>
        </p:nvSpPr>
        <p:spPr>
          <a:xfrm>
            <a:off x="5306292" y="1698049"/>
            <a:ext cx="6477000" cy="4897148"/>
          </a:xfrm>
        </p:spPr>
        <p:txBody>
          <a:bodyPr>
            <a:noAutofit/>
          </a:bodyPr>
          <a:lstStyle/>
          <a:p>
            <a:pPr marL="0" indent="0">
              <a:buNone/>
            </a:pPr>
            <a:r>
              <a:rPr lang="en-US" dirty="0">
                <a:solidFill>
                  <a:schemeClr val="accent6">
                    <a:lumMod val="75000"/>
                  </a:schemeClr>
                </a:solidFill>
              </a:rPr>
              <a:t>Rainforests, especially those in the tropics, also regulate global climate by releasing moisture into the atmosphere. This moisture cycles back to the ground as precipitation. The cycle is disrupted when forests are cleared. As a result, droughts become more common and temperatures increase</a:t>
            </a:r>
            <a:r>
              <a:rPr lang="en-US" dirty="0" smtClean="0">
                <a:solidFill>
                  <a:schemeClr val="accent6">
                    <a:lumMod val="75000"/>
                  </a:schemeClr>
                </a:solidFill>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137" y="1742208"/>
            <a:ext cx="4925291" cy="3283527"/>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067305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of Rainforests</a:t>
            </a:r>
            <a:endParaRPr lang="en-US" dirty="0"/>
          </a:p>
        </p:txBody>
      </p:sp>
      <p:sp>
        <p:nvSpPr>
          <p:cNvPr id="3" name="Content Placeholder 2"/>
          <p:cNvSpPr>
            <a:spLocks noGrp="1"/>
          </p:cNvSpPr>
          <p:nvPr>
            <p:ph idx="1"/>
          </p:nvPr>
        </p:nvSpPr>
        <p:spPr>
          <a:xfrm>
            <a:off x="838201" y="1690688"/>
            <a:ext cx="6477000" cy="4897148"/>
          </a:xfrm>
        </p:spPr>
        <p:txBody>
          <a:bodyPr>
            <a:noAutofit/>
          </a:bodyPr>
          <a:lstStyle/>
          <a:p>
            <a:pPr marL="0" indent="0">
              <a:buNone/>
            </a:pPr>
            <a:r>
              <a:rPr lang="en-US" dirty="0">
                <a:solidFill>
                  <a:schemeClr val="accent6">
                    <a:lumMod val="75000"/>
                  </a:schemeClr>
                </a:solidFill>
              </a:rPr>
              <a:t>The Amazon rainforest plays a role in the world’s overall climate. The Amazon cools the global temperature by 3-4°F and balances the humidity and rain. The Amazon forest holds the world’s largest stock of carbon in the form of plant material.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1" y="2063773"/>
            <a:ext cx="4666350" cy="311090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758662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Principles of Green Living</a:t>
            </a:r>
            <a:endParaRPr lang="en-US" b="1" dirty="0">
              <a:solidFill>
                <a:schemeClr val="accent6">
                  <a:lumMod val="75000"/>
                </a:schemeClr>
              </a:solidFill>
            </a:endParaRPr>
          </a:p>
        </p:txBody>
      </p:sp>
      <p:sp>
        <p:nvSpPr>
          <p:cNvPr id="3" name="Content Placeholder 2"/>
          <p:cNvSpPr>
            <a:spLocks noGrp="1"/>
          </p:cNvSpPr>
          <p:nvPr>
            <p:ph idx="1"/>
          </p:nvPr>
        </p:nvSpPr>
        <p:spPr>
          <a:xfrm>
            <a:off x="838200" y="1690689"/>
            <a:ext cx="6898943" cy="4486274"/>
          </a:xfrm>
        </p:spPr>
        <p:txBody>
          <a:bodyPr>
            <a:normAutofit/>
          </a:bodyPr>
          <a:lstStyle/>
          <a:p>
            <a:r>
              <a:rPr lang="en-US" dirty="0" smtClean="0">
                <a:solidFill>
                  <a:schemeClr val="accent6">
                    <a:lumMod val="75000"/>
                  </a:schemeClr>
                </a:solidFill>
              </a:rPr>
              <a:t>Words to Know:</a:t>
            </a:r>
          </a:p>
          <a:p>
            <a:pPr lvl="1"/>
            <a:r>
              <a:rPr lang="en-US" dirty="0" smtClean="0">
                <a:solidFill>
                  <a:schemeClr val="accent6">
                    <a:lumMod val="75000"/>
                  </a:schemeClr>
                </a:solidFill>
              </a:rPr>
              <a:t>Consumption – the act or process</a:t>
            </a:r>
          </a:p>
          <a:p>
            <a:pPr lvl="1"/>
            <a:r>
              <a:rPr lang="en-US" dirty="0" smtClean="0">
                <a:solidFill>
                  <a:schemeClr val="accent6">
                    <a:lumMod val="75000"/>
                  </a:schemeClr>
                </a:solidFill>
              </a:rPr>
              <a:t>Deplete – to reduce significantly</a:t>
            </a:r>
          </a:p>
          <a:p>
            <a:pPr lvl="1"/>
            <a:r>
              <a:rPr lang="en-US" dirty="0" smtClean="0">
                <a:solidFill>
                  <a:schemeClr val="accent6">
                    <a:lumMod val="75000"/>
                  </a:schemeClr>
                </a:solidFill>
              </a:rPr>
              <a:t>Habitat – the place where a plant or animal lives and grows</a:t>
            </a:r>
          </a:p>
          <a:p>
            <a:pPr lvl="1"/>
            <a:r>
              <a:rPr lang="en-US" dirty="0" smtClean="0">
                <a:solidFill>
                  <a:schemeClr val="accent6">
                    <a:lumMod val="75000"/>
                  </a:schemeClr>
                </a:solidFill>
              </a:rPr>
              <a:t>Sustainable – using a resource in a way so that it is not depleted or permanently damaged</a:t>
            </a:r>
            <a:endParaRPr lang="en-US" dirty="0">
              <a:solidFill>
                <a:schemeClr val="accent6">
                  <a:lumMod val="7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839" y="1027906"/>
            <a:ext cx="3616657" cy="3591714"/>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846820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of Rainforests</a:t>
            </a:r>
            <a:endParaRPr lang="en-US" dirty="0"/>
          </a:p>
        </p:txBody>
      </p:sp>
      <p:sp>
        <p:nvSpPr>
          <p:cNvPr id="3" name="Content Placeholder 2"/>
          <p:cNvSpPr>
            <a:spLocks noGrp="1"/>
          </p:cNvSpPr>
          <p:nvPr>
            <p:ph idx="1"/>
          </p:nvPr>
        </p:nvSpPr>
        <p:spPr>
          <a:xfrm>
            <a:off x="838200" y="1690688"/>
            <a:ext cx="7370617" cy="4897148"/>
          </a:xfrm>
        </p:spPr>
        <p:txBody>
          <a:bodyPr>
            <a:noAutofit/>
          </a:bodyPr>
          <a:lstStyle/>
          <a:p>
            <a:r>
              <a:rPr lang="en-US" b="1" dirty="0">
                <a:solidFill>
                  <a:schemeClr val="accent6">
                    <a:lumMod val="75000"/>
                  </a:schemeClr>
                </a:solidFill>
              </a:rPr>
              <a:t>Maintaining diversity </a:t>
            </a:r>
            <a:r>
              <a:rPr lang="en-US" dirty="0">
                <a:solidFill>
                  <a:schemeClr val="accent6">
                    <a:lumMod val="75000"/>
                  </a:schemeClr>
                </a:solidFill>
              </a:rPr>
              <a:t>— Tropical rain forests are home to over 50 percent of plant and animal species. Rainforests also offer a bounty of foods. At least 80 percent of the developed world’s diet originated in tropical rainforest areas. Foods we routinely use that </a:t>
            </a:r>
            <a:r>
              <a:rPr lang="en-US" dirty="0" smtClean="0">
                <a:solidFill>
                  <a:schemeClr val="accent6">
                    <a:lumMod val="75000"/>
                  </a:schemeClr>
                </a:solidFill>
              </a:rPr>
              <a:t>originated </a:t>
            </a:r>
            <a:r>
              <a:rPr lang="en-US" dirty="0">
                <a:solidFill>
                  <a:schemeClr val="accent6">
                    <a:lumMod val="75000"/>
                  </a:schemeClr>
                </a:solidFill>
              </a:rPr>
              <a:t>in rainforests include coffee, cocoa, many fruits and nuts, squash and yams, spices, sugar cane, and vanilla. Without rainforests, this source is lost, along with the chance to develop new foods. Global food production could also become vulnerable.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8817" y="2483149"/>
            <a:ext cx="3723801" cy="248370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274562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of Rainforests</a:t>
            </a:r>
            <a:endParaRPr lang="en-US" dirty="0"/>
          </a:p>
        </p:txBody>
      </p:sp>
      <p:sp>
        <p:nvSpPr>
          <p:cNvPr id="3" name="Content Placeholder 2"/>
          <p:cNvSpPr>
            <a:spLocks noGrp="1"/>
          </p:cNvSpPr>
          <p:nvPr>
            <p:ph idx="1"/>
          </p:nvPr>
        </p:nvSpPr>
        <p:spPr>
          <a:xfrm>
            <a:off x="4620490" y="1690688"/>
            <a:ext cx="7370617" cy="4897148"/>
          </a:xfrm>
        </p:spPr>
        <p:txBody>
          <a:bodyPr>
            <a:noAutofit/>
          </a:bodyPr>
          <a:lstStyle/>
          <a:p>
            <a:r>
              <a:rPr lang="en-US" b="1" dirty="0">
                <a:solidFill>
                  <a:schemeClr val="accent6">
                    <a:lumMod val="75000"/>
                  </a:schemeClr>
                </a:solidFill>
              </a:rPr>
              <a:t>Developing pharmaceuticals </a:t>
            </a:r>
            <a:r>
              <a:rPr lang="en-US" dirty="0">
                <a:solidFill>
                  <a:schemeClr val="accent6">
                    <a:lumMod val="75000"/>
                  </a:schemeClr>
                </a:solidFill>
              </a:rPr>
              <a:t>— Rainforests are the source of one-fourth of the medicines used today. They may also provide the key to curing a number of diseases. Many of the discoveries of modern drugs are made possible with the knowledge of the native peoples living in rainforest areas. However, as the rainforests are cleared, these people are moving out and dying off. Their culture and knowledge of the forest’s plant life are disappearing, along with the area’s unique plant and animal species and their potential uses.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21" y="2387247"/>
            <a:ext cx="4239569" cy="2826379"/>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217458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of Rainforests</a:t>
            </a:r>
            <a:endParaRPr lang="en-US" dirty="0"/>
          </a:p>
        </p:txBody>
      </p:sp>
      <p:sp>
        <p:nvSpPr>
          <p:cNvPr id="3" name="Content Placeholder 2"/>
          <p:cNvSpPr>
            <a:spLocks noGrp="1"/>
          </p:cNvSpPr>
          <p:nvPr>
            <p:ph idx="1"/>
          </p:nvPr>
        </p:nvSpPr>
        <p:spPr>
          <a:xfrm>
            <a:off x="997527" y="1411951"/>
            <a:ext cx="6615547" cy="2818966"/>
          </a:xfrm>
        </p:spPr>
        <p:txBody>
          <a:bodyPr>
            <a:noAutofit/>
          </a:bodyPr>
          <a:lstStyle/>
          <a:p>
            <a:r>
              <a:rPr lang="en-US" b="1" dirty="0">
                <a:solidFill>
                  <a:schemeClr val="accent6">
                    <a:lumMod val="75000"/>
                  </a:schemeClr>
                </a:solidFill>
              </a:rPr>
              <a:t>Protecting soil </a:t>
            </a:r>
            <a:r>
              <a:rPr lang="en-US" dirty="0">
                <a:solidFill>
                  <a:schemeClr val="accent6">
                    <a:lumMod val="75000"/>
                  </a:schemeClr>
                </a:solidFill>
              </a:rPr>
              <a:t>— Rainforests help regulate the flow of surface water by absorbing moisture and releasing it slowly. </a:t>
            </a:r>
            <a:r>
              <a:rPr lang="en-US" dirty="0" smtClean="0">
                <a:solidFill>
                  <a:schemeClr val="accent6">
                    <a:lumMod val="75000"/>
                  </a:schemeClr>
                </a:solidFill>
              </a:rPr>
              <a:t>When </a:t>
            </a:r>
            <a:r>
              <a:rPr lang="en-US" dirty="0">
                <a:solidFill>
                  <a:schemeClr val="accent6">
                    <a:lumMod val="75000"/>
                  </a:schemeClr>
                </a:solidFill>
              </a:rPr>
              <a:t>the forests are cleared, heavy rainfall often causes soil erosion and siltation. Many tropical rainforest areas are being cleared for lumber production and other uses. However, the soils found in forests </a:t>
            </a:r>
            <a:r>
              <a:rPr lang="en-US" dirty="0" smtClean="0">
                <a:solidFill>
                  <a:schemeClr val="accent6">
                    <a:lumMod val="75000"/>
                  </a:schemeClr>
                </a:solidFill>
              </a:rPr>
              <a:t>are</a:t>
            </a:r>
          </a:p>
        </p:txBody>
      </p:sp>
      <p:sp>
        <p:nvSpPr>
          <p:cNvPr id="5" name="TextBox 4"/>
          <p:cNvSpPr txBox="1"/>
          <p:nvPr/>
        </p:nvSpPr>
        <p:spPr>
          <a:xfrm>
            <a:off x="1205344" y="4460553"/>
            <a:ext cx="10525169" cy="1384995"/>
          </a:xfrm>
          <a:prstGeom prst="rect">
            <a:avLst/>
          </a:prstGeom>
          <a:noFill/>
        </p:spPr>
        <p:txBody>
          <a:bodyPr wrap="square" rtlCol="0">
            <a:spAutoFit/>
          </a:bodyPr>
          <a:lstStyle/>
          <a:p>
            <a:r>
              <a:rPr lang="en-US" sz="2800" dirty="0">
                <a:solidFill>
                  <a:schemeClr val="accent6">
                    <a:lumMod val="75000"/>
                  </a:schemeClr>
                </a:solidFill>
              </a:rPr>
              <a:t>nutrient-deprived. </a:t>
            </a:r>
            <a:r>
              <a:rPr lang="en-US" sz="2800" dirty="0" smtClean="0">
                <a:solidFill>
                  <a:schemeClr val="accent6">
                    <a:lumMod val="75000"/>
                  </a:schemeClr>
                </a:solidFill>
              </a:rPr>
              <a:t>The </a:t>
            </a:r>
            <a:r>
              <a:rPr lang="en-US" sz="2800" dirty="0">
                <a:solidFill>
                  <a:schemeClr val="accent6">
                    <a:lumMod val="75000"/>
                  </a:schemeClr>
                </a:solidFill>
              </a:rPr>
              <a:t>trees rely on the nutrients released from newly decayed plants. If this nutrient recycling system is interrupted, the land can only support activities such as cattle ranching for a short time.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2103" y="1411951"/>
            <a:ext cx="3898410" cy="2598940"/>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93731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a:t>
            </a:r>
            <a:r>
              <a:rPr lang="en-US" b="1" dirty="0" smtClean="0">
                <a:solidFill>
                  <a:schemeClr val="accent6">
                    <a:lumMod val="75000"/>
                  </a:schemeClr>
                </a:solidFill>
              </a:rPr>
              <a:t>of Species Biodiversity</a:t>
            </a:r>
            <a:endParaRPr lang="en-US" dirty="0"/>
          </a:p>
        </p:txBody>
      </p:sp>
      <p:sp>
        <p:nvSpPr>
          <p:cNvPr id="3" name="Content Placeholder 2"/>
          <p:cNvSpPr>
            <a:spLocks noGrp="1"/>
          </p:cNvSpPr>
          <p:nvPr>
            <p:ph idx="1"/>
          </p:nvPr>
        </p:nvSpPr>
        <p:spPr>
          <a:xfrm>
            <a:off x="4717473" y="1597170"/>
            <a:ext cx="7370617" cy="2818966"/>
          </a:xfrm>
        </p:spPr>
        <p:txBody>
          <a:bodyPr>
            <a:noAutofit/>
          </a:bodyPr>
          <a:lstStyle/>
          <a:p>
            <a:r>
              <a:rPr lang="en-US" dirty="0">
                <a:solidFill>
                  <a:schemeClr val="accent6">
                    <a:lumMod val="75000"/>
                  </a:schemeClr>
                </a:solidFill>
              </a:rPr>
              <a:t>Endangered species are plants and animals that are declining so quickly and so few exist that they are on the verge of extinction. Species that are in less danger are classified as being rare or </a:t>
            </a:r>
            <a:r>
              <a:rPr lang="en-US" dirty="0" smtClean="0">
                <a:solidFill>
                  <a:schemeClr val="accent6">
                    <a:lumMod val="75000"/>
                  </a:schemeClr>
                </a:solidFill>
              </a:rPr>
              <a:t>threatened. </a:t>
            </a:r>
          </a:p>
          <a:p>
            <a:r>
              <a:rPr lang="en-US" dirty="0">
                <a:solidFill>
                  <a:schemeClr val="accent6">
                    <a:lumMod val="75000"/>
                  </a:schemeClr>
                </a:solidFill>
              </a:rPr>
              <a:t>Species are becoming endangered on every continent and in every habitat. </a:t>
            </a:r>
            <a:r>
              <a:rPr lang="en-US" b="1" i="1" dirty="0">
                <a:solidFill>
                  <a:schemeClr val="accent6">
                    <a:lumMod val="75000"/>
                  </a:schemeClr>
                </a:solidFill>
              </a:rPr>
              <a:t>Species biodiversity </a:t>
            </a:r>
            <a:r>
              <a:rPr lang="en-US" dirty="0">
                <a:solidFill>
                  <a:schemeClr val="accent6">
                    <a:lumMod val="75000"/>
                  </a:schemeClr>
                </a:solidFill>
              </a:rPr>
              <a:t>— the number of plant and animal species in an environment — is also being lost. </a:t>
            </a:r>
            <a:endParaRPr lang="en-US" dirty="0" smtClean="0">
              <a:solidFill>
                <a:schemeClr val="accent6">
                  <a:lumMod val="75000"/>
                </a:schemeClr>
              </a:solidFill>
            </a:endParaRPr>
          </a:p>
          <a:p>
            <a:r>
              <a:rPr lang="en-US" dirty="0" smtClean="0">
                <a:solidFill>
                  <a:schemeClr val="accent6">
                    <a:lumMod val="75000"/>
                  </a:schemeClr>
                </a:solidFill>
              </a:rPr>
              <a:t>In </a:t>
            </a:r>
            <a:r>
              <a:rPr lang="en-US" dirty="0">
                <a:solidFill>
                  <a:schemeClr val="accent6">
                    <a:lumMod val="75000"/>
                  </a:schemeClr>
                </a:solidFill>
              </a:rPr>
              <a:t>general, the cause of this decline is human </a:t>
            </a:r>
            <a:r>
              <a:rPr lang="en-US" dirty="0" smtClean="0">
                <a:solidFill>
                  <a:schemeClr val="accent6">
                    <a:lumMod val="75000"/>
                  </a:schemeClr>
                </a:solidFill>
              </a:rPr>
              <a:t>activity.</a:t>
            </a:r>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427" y="1860526"/>
            <a:ext cx="4302630" cy="2856946"/>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985254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a:t>
            </a:r>
            <a:r>
              <a:rPr lang="en-US" b="1" dirty="0" smtClean="0">
                <a:solidFill>
                  <a:schemeClr val="accent6">
                    <a:lumMod val="75000"/>
                  </a:schemeClr>
                </a:solidFill>
              </a:rPr>
              <a:t>of Species Biodiversity</a:t>
            </a:r>
            <a:endParaRPr lang="en-US" dirty="0"/>
          </a:p>
        </p:txBody>
      </p:sp>
      <p:sp>
        <p:nvSpPr>
          <p:cNvPr id="3" name="Content Placeholder 2"/>
          <p:cNvSpPr>
            <a:spLocks noGrp="1"/>
          </p:cNvSpPr>
          <p:nvPr>
            <p:ph idx="1"/>
          </p:nvPr>
        </p:nvSpPr>
        <p:spPr>
          <a:xfrm>
            <a:off x="838200" y="1690687"/>
            <a:ext cx="5708073" cy="4336039"/>
          </a:xfrm>
        </p:spPr>
        <p:txBody>
          <a:bodyPr>
            <a:noAutofit/>
          </a:bodyPr>
          <a:lstStyle/>
          <a:p>
            <a:r>
              <a:rPr lang="en-US" dirty="0">
                <a:solidFill>
                  <a:schemeClr val="accent6">
                    <a:lumMod val="75000"/>
                  </a:schemeClr>
                </a:solidFill>
              </a:rPr>
              <a:t>Extinction of a species could potentially mean the loss of a cure for diseases or of crops that are naturally resistant to insects and diseases. The value of most plants and animals has yet to be discovered. </a:t>
            </a:r>
            <a:endParaRPr lang="en-US" dirty="0" smtClean="0">
              <a:solidFill>
                <a:schemeClr val="accent6">
                  <a:lumMod val="75000"/>
                </a:schemeClr>
              </a:solidFill>
            </a:endParaRPr>
          </a:p>
          <a:p>
            <a:r>
              <a:rPr lang="en-US" dirty="0" smtClean="0">
                <a:solidFill>
                  <a:schemeClr val="accent6">
                    <a:lumMod val="75000"/>
                  </a:schemeClr>
                </a:solidFill>
              </a:rPr>
              <a:t>When </a:t>
            </a:r>
            <a:r>
              <a:rPr lang="en-US" dirty="0">
                <a:solidFill>
                  <a:schemeClr val="accent6">
                    <a:lumMod val="75000"/>
                  </a:schemeClr>
                </a:solidFill>
              </a:rPr>
              <a:t>a plant or animal becomes extinct, it is lost forever. Not only is that particular species lost, but all of its genetic potential is also lost.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0013" y="1817369"/>
            <a:ext cx="5336344" cy="3565121"/>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290892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a:t>
            </a:r>
            <a:r>
              <a:rPr lang="en-US" b="1" dirty="0" smtClean="0">
                <a:solidFill>
                  <a:schemeClr val="accent6">
                    <a:lumMod val="75000"/>
                  </a:schemeClr>
                </a:solidFill>
              </a:rPr>
              <a:t>of Species Biodiversity</a:t>
            </a:r>
            <a:endParaRPr lang="en-US" dirty="0"/>
          </a:p>
        </p:txBody>
      </p:sp>
      <p:sp>
        <p:nvSpPr>
          <p:cNvPr id="3" name="Content Placeholder 2"/>
          <p:cNvSpPr>
            <a:spLocks noGrp="1"/>
          </p:cNvSpPr>
          <p:nvPr>
            <p:ph idx="1"/>
          </p:nvPr>
        </p:nvSpPr>
        <p:spPr>
          <a:xfrm>
            <a:off x="838200" y="1690688"/>
            <a:ext cx="7765473" cy="2818966"/>
          </a:xfrm>
        </p:spPr>
        <p:txBody>
          <a:bodyPr>
            <a:noAutofit/>
          </a:bodyPr>
          <a:lstStyle/>
          <a:p>
            <a:r>
              <a:rPr lang="en-US" dirty="0">
                <a:solidFill>
                  <a:schemeClr val="accent6">
                    <a:lumMod val="75000"/>
                  </a:schemeClr>
                </a:solidFill>
              </a:rPr>
              <a:t>Scientists estimate there may be as many as 15 million species of plants, animals, and micro-organisms existing on Earth today and that tens </a:t>
            </a:r>
            <a:r>
              <a:rPr lang="en-US" dirty="0" smtClean="0">
                <a:solidFill>
                  <a:schemeClr val="accent6">
                    <a:lumMod val="75000"/>
                  </a:schemeClr>
                </a:solidFill>
              </a:rPr>
              <a:t>               of </a:t>
            </a:r>
            <a:r>
              <a:rPr lang="en-US" dirty="0">
                <a:solidFill>
                  <a:schemeClr val="accent6">
                    <a:lumMod val="75000"/>
                  </a:schemeClr>
                </a:solidFill>
              </a:rPr>
              <a:t>thousands of species may be lost each year</a:t>
            </a:r>
            <a:r>
              <a:rPr lang="en-US" dirty="0" smtClean="0">
                <a:solidFill>
                  <a:schemeClr val="accent6">
                    <a:lumMod val="75000"/>
                  </a:schemeClr>
                </a:solidFill>
              </a:rPr>
              <a:t>.</a:t>
            </a:r>
          </a:p>
          <a:p>
            <a:r>
              <a:rPr lang="en-US" dirty="0">
                <a:solidFill>
                  <a:schemeClr val="accent6">
                    <a:lumMod val="75000"/>
                  </a:schemeClr>
                </a:solidFill>
              </a:rPr>
              <a:t>All species have value and the loss of one </a:t>
            </a:r>
            <a:r>
              <a:rPr lang="en-US" dirty="0" smtClean="0">
                <a:solidFill>
                  <a:schemeClr val="accent6">
                    <a:lumMod val="75000"/>
                  </a:schemeClr>
                </a:solidFill>
              </a:rPr>
              <a:t>                   species </a:t>
            </a:r>
            <a:r>
              <a:rPr lang="en-US" dirty="0">
                <a:solidFill>
                  <a:schemeClr val="accent6">
                    <a:lumMod val="75000"/>
                  </a:schemeClr>
                </a:solidFill>
              </a:rPr>
              <a:t>can have an impact on the whole environment. Extinction also leads to an </a:t>
            </a:r>
            <a:r>
              <a:rPr lang="en-US" dirty="0" smtClean="0">
                <a:solidFill>
                  <a:schemeClr val="accent6">
                    <a:lumMod val="75000"/>
                  </a:schemeClr>
                </a:solidFill>
              </a:rPr>
              <a:t> imbalance </a:t>
            </a:r>
            <a:r>
              <a:rPr lang="en-US" dirty="0">
                <a:solidFill>
                  <a:schemeClr val="accent6">
                    <a:lumMod val="75000"/>
                  </a:schemeClr>
                </a:solidFill>
              </a:rPr>
              <a:t>in the food chain. This in turn may cause extinction of other species or a population explosion in others. When this happens, animals could begin competing for food that other animals and humans depend upon. </a:t>
            </a:r>
            <a:r>
              <a:rPr lang="en-US" dirty="0" smtClean="0">
                <a:solidFill>
                  <a:schemeClr val="accent6">
                    <a:lumMod val="75000"/>
                  </a:schemeClr>
                </a:solidFill>
              </a:rPr>
              <a:t> </a:t>
            </a:r>
            <a:endParaRPr lang="en-US"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2283" y="2074461"/>
            <a:ext cx="4021174" cy="2622229"/>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745076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a:t>
            </a:r>
            <a:r>
              <a:rPr lang="en-US" b="1" dirty="0" smtClean="0">
                <a:solidFill>
                  <a:schemeClr val="accent6">
                    <a:lumMod val="75000"/>
                  </a:schemeClr>
                </a:solidFill>
              </a:rPr>
              <a:t>of Species Biodiversity</a:t>
            </a:r>
            <a:endParaRPr lang="en-US" dirty="0"/>
          </a:p>
        </p:txBody>
      </p:sp>
      <p:sp>
        <p:nvSpPr>
          <p:cNvPr id="3" name="Content Placeholder 2"/>
          <p:cNvSpPr>
            <a:spLocks noGrp="1"/>
          </p:cNvSpPr>
          <p:nvPr>
            <p:ph idx="1"/>
          </p:nvPr>
        </p:nvSpPr>
        <p:spPr>
          <a:xfrm>
            <a:off x="6698674" y="1690688"/>
            <a:ext cx="5105400" cy="4814021"/>
          </a:xfrm>
        </p:spPr>
        <p:txBody>
          <a:bodyPr>
            <a:noAutofit/>
          </a:bodyPr>
          <a:lstStyle/>
          <a:p>
            <a:r>
              <a:rPr lang="en-US" dirty="0" smtClean="0">
                <a:solidFill>
                  <a:schemeClr val="accent6">
                    <a:lumMod val="75000"/>
                  </a:schemeClr>
                </a:solidFill>
              </a:rPr>
              <a:t>Extinction </a:t>
            </a:r>
            <a:r>
              <a:rPr lang="en-US" dirty="0">
                <a:solidFill>
                  <a:schemeClr val="accent6">
                    <a:lumMod val="75000"/>
                  </a:schemeClr>
                </a:solidFill>
              </a:rPr>
              <a:t>of a species could potentially mean the loss of a cure for diseases or of crops that are naturally resistant to insects and diseases. The value of most plants and animals has yet to be discovered. When a plant or animal becomes extinct, it is lost forever. Not only is that particular species lost, but all of its genetic potential is also lost. </a:t>
            </a:r>
          </a:p>
        </p:txBody>
      </p:sp>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293" y="2178713"/>
            <a:ext cx="5092707" cy="3389489"/>
          </a:xfrm>
          <a:prstGeom prst="rect">
            <a:avLst/>
          </a:prstGeom>
        </p:spPr>
      </p:pic>
    </p:spTree>
    <p:extLst>
      <p:ext uri="{BB962C8B-B14F-4D97-AF65-F5344CB8AC3E}">
        <p14:creationId xmlns:p14="http://schemas.microsoft.com/office/powerpoint/2010/main" val="238976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a:t>
            </a:r>
            <a:r>
              <a:rPr lang="en-US" b="1" dirty="0" smtClean="0">
                <a:solidFill>
                  <a:schemeClr val="accent6">
                    <a:lumMod val="75000"/>
                  </a:schemeClr>
                </a:solidFill>
              </a:rPr>
              <a:t>of Species Biodiversity</a:t>
            </a:r>
            <a:endParaRPr lang="en-US" dirty="0"/>
          </a:p>
        </p:txBody>
      </p:sp>
      <p:sp>
        <p:nvSpPr>
          <p:cNvPr id="3" name="Content Placeholder 2"/>
          <p:cNvSpPr>
            <a:spLocks noGrp="1"/>
          </p:cNvSpPr>
          <p:nvPr>
            <p:ph idx="1"/>
          </p:nvPr>
        </p:nvSpPr>
        <p:spPr>
          <a:xfrm>
            <a:off x="838200" y="1690688"/>
            <a:ext cx="9739745" cy="4814021"/>
          </a:xfrm>
        </p:spPr>
        <p:txBody>
          <a:bodyPr>
            <a:noAutofit/>
          </a:bodyPr>
          <a:lstStyle/>
          <a:p>
            <a:r>
              <a:rPr lang="en-US" dirty="0">
                <a:solidFill>
                  <a:schemeClr val="accent6">
                    <a:lumMod val="75000"/>
                  </a:schemeClr>
                </a:solidFill>
              </a:rPr>
              <a:t>Plants and animals are facing extinction for a variety of reasons:</a:t>
            </a:r>
          </a:p>
          <a:p>
            <a:r>
              <a:rPr lang="en-US" b="1" dirty="0">
                <a:solidFill>
                  <a:schemeClr val="accent6">
                    <a:lumMod val="75000"/>
                  </a:schemeClr>
                </a:solidFill>
              </a:rPr>
              <a:t>Habitat loss </a:t>
            </a:r>
            <a:r>
              <a:rPr lang="en-US" dirty="0">
                <a:solidFill>
                  <a:schemeClr val="accent6">
                    <a:lumMod val="75000"/>
                  </a:schemeClr>
                </a:solidFill>
              </a:rPr>
              <a:t>— The native home of a plant or animal is its habitat. Some plants and animals require specific types of living conditions. These types of species are much more likely to become endangered through habitat loss than those that are more widely adapted. This does not mean that the entire habitat is wiped out. For example, sometimes habitat loss can mean the removal of dead trees in a forest that certain birds use for nesting. Habitats can be lost for a variety of reasons:</a:t>
            </a:r>
          </a:p>
          <a:p>
            <a:pPr lvl="1"/>
            <a:r>
              <a:rPr lang="en-US" b="1" i="1" dirty="0">
                <a:solidFill>
                  <a:schemeClr val="accent6">
                    <a:lumMod val="75000"/>
                  </a:schemeClr>
                </a:solidFill>
              </a:rPr>
              <a:t>Clear </a:t>
            </a:r>
            <a:r>
              <a:rPr lang="en-US" b="1" i="1" dirty="0" smtClean="0">
                <a:solidFill>
                  <a:schemeClr val="accent6">
                    <a:lumMod val="75000"/>
                  </a:schemeClr>
                </a:solidFill>
              </a:rPr>
              <a:t>cutting</a:t>
            </a:r>
            <a:r>
              <a:rPr lang="en-US" dirty="0" smtClean="0">
                <a:solidFill>
                  <a:schemeClr val="accent6">
                    <a:lumMod val="75000"/>
                  </a:schemeClr>
                </a:solidFill>
              </a:rPr>
              <a:t> </a:t>
            </a:r>
            <a:r>
              <a:rPr lang="en-US" dirty="0">
                <a:solidFill>
                  <a:schemeClr val="accent6">
                    <a:lumMod val="75000"/>
                  </a:schemeClr>
                </a:solidFill>
              </a:rPr>
              <a:t>— Forest depletion is by far the number one cause of extinction.</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48875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a:t>
            </a:r>
            <a:r>
              <a:rPr lang="en-US" b="1" dirty="0" smtClean="0">
                <a:solidFill>
                  <a:schemeClr val="accent6">
                    <a:lumMod val="75000"/>
                  </a:schemeClr>
                </a:solidFill>
              </a:rPr>
              <a:t>of Species Biodiversity</a:t>
            </a:r>
            <a:endParaRPr lang="en-US" dirty="0"/>
          </a:p>
        </p:txBody>
      </p:sp>
      <p:sp>
        <p:nvSpPr>
          <p:cNvPr id="3" name="Content Placeholder 2"/>
          <p:cNvSpPr>
            <a:spLocks noGrp="1"/>
          </p:cNvSpPr>
          <p:nvPr>
            <p:ph idx="1"/>
          </p:nvPr>
        </p:nvSpPr>
        <p:spPr>
          <a:xfrm>
            <a:off x="838200" y="1718831"/>
            <a:ext cx="7931727" cy="4814021"/>
          </a:xfrm>
        </p:spPr>
        <p:txBody>
          <a:bodyPr>
            <a:noAutofit/>
          </a:bodyPr>
          <a:lstStyle/>
          <a:p>
            <a:pPr lvl="1"/>
            <a:r>
              <a:rPr lang="en-US" b="1" i="1" dirty="0" smtClean="0">
                <a:solidFill>
                  <a:schemeClr val="accent6">
                    <a:lumMod val="75000"/>
                  </a:schemeClr>
                </a:solidFill>
              </a:rPr>
              <a:t>Urban development</a:t>
            </a:r>
            <a:r>
              <a:rPr lang="en-US" dirty="0" smtClean="0">
                <a:solidFill>
                  <a:schemeClr val="accent6">
                    <a:lumMod val="75000"/>
                  </a:schemeClr>
                </a:solidFill>
              </a:rPr>
              <a:t> </a:t>
            </a:r>
            <a:r>
              <a:rPr lang="en-US" dirty="0">
                <a:solidFill>
                  <a:schemeClr val="accent6">
                    <a:lumMod val="75000"/>
                  </a:schemeClr>
                </a:solidFill>
              </a:rPr>
              <a:t>— The boundaries of cities are expanding to accommodate more and more people. Plant and animal habitats are lost as undeveloped </a:t>
            </a:r>
            <a:r>
              <a:rPr lang="en-US" dirty="0" smtClean="0">
                <a:solidFill>
                  <a:schemeClr val="accent6">
                    <a:lumMod val="75000"/>
                  </a:schemeClr>
                </a:solidFill>
              </a:rPr>
              <a:t>           land </a:t>
            </a:r>
            <a:r>
              <a:rPr lang="en-US" dirty="0">
                <a:solidFill>
                  <a:schemeClr val="accent6">
                    <a:lumMod val="75000"/>
                  </a:schemeClr>
                </a:solidFill>
              </a:rPr>
              <a:t>is developed for homes and businesses. Rivers </a:t>
            </a:r>
            <a:r>
              <a:rPr lang="en-US" dirty="0" smtClean="0">
                <a:solidFill>
                  <a:schemeClr val="accent6">
                    <a:lumMod val="75000"/>
                  </a:schemeClr>
                </a:solidFill>
              </a:rPr>
              <a:t>    and </a:t>
            </a:r>
            <a:r>
              <a:rPr lang="en-US" dirty="0">
                <a:solidFill>
                  <a:schemeClr val="accent6">
                    <a:lumMod val="75000"/>
                  </a:schemeClr>
                </a:solidFill>
              </a:rPr>
              <a:t>wetland areas are often changed or damaged as flood control structures are built or as the areas are developed for recreation.</a:t>
            </a:r>
          </a:p>
          <a:p>
            <a:pPr lvl="1"/>
            <a:r>
              <a:rPr lang="en-US" b="1" i="1" dirty="0">
                <a:solidFill>
                  <a:schemeClr val="accent6">
                    <a:lumMod val="75000"/>
                  </a:schemeClr>
                </a:solidFill>
              </a:rPr>
              <a:t>Invasive </a:t>
            </a:r>
            <a:r>
              <a:rPr lang="en-US" b="1" i="1" dirty="0" smtClean="0">
                <a:solidFill>
                  <a:schemeClr val="accent6">
                    <a:lumMod val="75000"/>
                  </a:schemeClr>
                </a:solidFill>
              </a:rPr>
              <a:t>species</a:t>
            </a:r>
            <a:r>
              <a:rPr lang="en-US" dirty="0" smtClean="0">
                <a:solidFill>
                  <a:schemeClr val="accent6">
                    <a:lumMod val="75000"/>
                  </a:schemeClr>
                </a:solidFill>
              </a:rPr>
              <a:t> </a:t>
            </a:r>
            <a:r>
              <a:rPr lang="en-US" dirty="0">
                <a:solidFill>
                  <a:schemeClr val="accent6">
                    <a:lumMod val="75000"/>
                  </a:schemeClr>
                </a:solidFill>
              </a:rPr>
              <a:t>— Non-native plants and animals </a:t>
            </a:r>
            <a:r>
              <a:rPr lang="en-US" dirty="0" smtClean="0">
                <a:solidFill>
                  <a:schemeClr val="accent6">
                    <a:lumMod val="75000"/>
                  </a:schemeClr>
                </a:solidFill>
              </a:rPr>
              <a:t>       can </a:t>
            </a:r>
            <a:r>
              <a:rPr lang="en-US" dirty="0">
                <a:solidFill>
                  <a:schemeClr val="accent6">
                    <a:lumMod val="75000"/>
                  </a:schemeClr>
                </a:solidFill>
              </a:rPr>
              <a:t>take over an area and crowd out desirable native species</a:t>
            </a:r>
            <a:r>
              <a:rPr lang="en-US" dirty="0" smtClean="0">
                <a:solidFill>
                  <a:schemeClr val="accent6">
                    <a:lumMod val="75000"/>
                  </a:schemeClr>
                </a:solidFill>
              </a:rPr>
              <a:t>.</a:t>
            </a:r>
          </a:p>
          <a:p>
            <a:pPr lvl="1"/>
            <a:r>
              <a:rPr lang="en-US" b="1" i="1" dirty="0" smtClean="0">
                <a:solidFill>
                  <a:schemeClr val="accent6">
                    <a:lumMod val="75000"/>
                  </a:schemeClr>
                </a:solidFill>
              </a:rPr>
              <a:t>Unsustainable consumption</a:t>
            </a:r>
            <a:r>
              <a:rPr lang="en-US" dirty="0" smtClean="0">
                <a:solidFill>
                  <a:schemeClr val="accent6">
                    <a:lumMod val="75000"/>
                  </a:schemeClr>
                </a:solidFill>
              </a:rPr>
              <a:t> </a:t>
            </a:r>
            <a:r>
              <a:rPr lang="en-US" dirty="0">
                <a:solidFill>
                  <a:schemeClr val="accent6">
                    <a:lumMod val="75000"/>
                  </a:schemeClr>
                </a:solidFill>
              </a:rPr>
              <a:t>— In some areas, natural resources are being depleted without being replenished</a:t>
            </a:r>
            <a:r>
              <a:rPr lang="en-US" dirty="0" smtClean="0">
                <a:solidFill>
                  <a:schemeClr val="accent6">
                    <a:lumMod val="75000"/>
                  </a:schemeClr>
                </a:solidFill>
              </a:rPr>
              <a:t>.</a:t>
            </a:r>
          </a:p>
          <a:p>
            <a:r>
              <a:rPr lang="en-US" sz="2400" b="1" dirty="0">
                <a:solidFill>
                  <a:schemeClr val="accent6">
                    <a:lumMod val="75000"/>
                  </a:schemeClr>
                </a:solidFill>
              </a:rPr>
              <a:t>Exploitation </a:t>
            </a:r>
            <a:r>
              <a:rPr lang="en-US" sz="2400" dirty="0">
                <a:solidFill>
                  <a:schemeClr val="accent6">
                    <a:lumMod val="75000"/>
                  </a:schemeClr>
                </a:solidFill>
              </a:rPr>
              <a:t>— Some animals are hunted or poached for exotic food, herbal medicines, fur, or ivory.</a:t>
            </a:r>
            <a:endParaRPr lang="en-US" sz="2400" dirty="0" smtClean="0">
              <a:solidFill>
                <a:schemeClr val="accent6">
                  <a:lumMod val="75000"/>
                </a:schemeClr>
              </a:solidFill>
            </a:endParaRPr>
          </a:p>
          <a:p>
            <a:pPr lvl="1"/>
            <a:endParaRPr lang="en-US"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2134856"/>
            <a:ext cx="3695700" cy="2463800"/>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356762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Importance </a:t>
            </a:r>
            <a:r>
              <a:rPr lang="en-US" b="1" dirty="0" smtClean="0">
                <a:solidFill>
                  <a:schemeClr val="accent6">
                    <a:lumMod val="75000"/>
                  </a:schemeClr>
                </a:solidFill>
              </a:rPr>
              <a:t>of Species Biodiversity</a:t>
            </a:r>
            <a:endParaRPr lang="en-US" dirty="0"/>
          </a:p>
        </p:txBody>
      </p:sp>
      <p:sp>
        <p:nvSpPr>
          <p:cNvPr id="3" name="Content Placeholder 2"/>
          <p:cNvSpPr>
            <a:spLocks noGrp="1"/>
          </p:cNvSpPr>
          <p:nvPr>
            <p:ph idx="1"/>
          </p:nvPr>
        </p:nvSpPr>
        <p:spPr>
          <a:xfrm>
            <a:off x="4260273" y="1690688"/>
            <a:ext cx="7931727" cy="4814021"/>
          </a:xfrm>
        </p:spPr>
        <p:txBody>
          <a:bodyPr>
            <a:noAutofit/>
          </a:bodyPr>
          <a:lstStyle/>
          <a:p>
            <a:pPr lvl="1"/>
            <a:r>
              <a:rPr lang="en-US" b="1" dirty="0">
                <a:solidFill>
                  <a:schemeClr val="accent6">
                    <a:lumMod val="75000"/>
                  </a:schemeClr>
                </a:solidFill>
              </a:rPr>
              <a:t>Disturbance </a:t>
            </a:r>
            <a:r>
              <a:rPr lang="en-US" dirty="0">
                <a:solidFill>
                  <a:schemeClr val="accent6">
                    <a:lumMod val="75000"/>
                  </a:schemeClr>
                </a:solidFill>
              </a:rPr>
              <a:t>— The presence of humans, vehicles, and machinery may cause some animals to abandon their habitat, even if the habitat itself is undisturbed.</a:t>
            </a:r>
          </a:p>
          <a:p>
            <a:pPr lvl="1"/>
            <a:r>
              <a:rPr lang="en-US" b="1" dirty="0">
                <a:solidFill>
                  <a:schemeClr val="accent6">
                    <a:lumMod val="75000"/>
                  </a:schemeClr>
                </a:solidFill>
              </a:rPr>
              <a:t>Pollution </a:t>
            </a:r>
            <a:r>
              <a:rPr lang="en-US" dirty="0">
                <a:solidFill>
                  <a:schemeClr val="accent6">
                    <a:lumMod val="75000"/>
                  </a:schemeClr>
                </a:solidFill>
              </a:rPr>
              <a:t>— Pollution from industrial and vehicle exhaust, industrial accidents, and illegal dumping can all lead to extinction. The overuse of chemicals such as pesticides and fertilizers can also contaminate habitat areas and poison animals.</a:t>
            </a:r>
          </a:p>
          <a:p>
            <a:pPr lvl="1"/>
            <a:r>
              <a:rPr lang="en-US" b="1" dirty="0">
                <a:solidFill>
                  <a:schemeClr val="accent6">
                    <a:lumMod val="75000"/>
                  </a:schemeClr>
                </a:solidFill>
              </a:rPr>
              <a:t>Bycatch </a:t>
            </a:r>
            <a:r>
              <a:rPr lang="en-US" dirty="0">
                <a:solidFill>
                  <a:schemeClr val="accent6">
                    <a:lumMod val="75000"/>
                  </a:schemeClr>
                </a:solidFill>
              </a:rPr>
              <a:t>— Plants and animals are sometimes unintentionally killed in the process of harvesting other species. For example, dolphins may become caught in fishing nets and drown.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890" y="3969327"/>
            <a:ext cx="3380509" cy="253538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723" y="1440319"/>
            <a:ext cx="3564913" cy="2376608"/>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81184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Principles of Green Living</a:t>
            </a:r>
            <a:endParaRPr lang="en-US" b="1" dirty="0">
              <a:solidFill>
                <a:schemeClr val="accent6">
                  <a:lumMod val="75000"/>
                </a:schemeClr>
              </a:solidFill>
            </a:endParaRPr>
          </a:p>
        </p:txBody>
      </p:sp>
      <p:sp>
        <p:nvSpPr>
          <p:cNvPr id="3" name="Content Placeholder 2"/>
          <p:cNvSpPr>
            <a:spLocks noGrp="1"/>
          </p:cNvSpPr>
          <p:nvPr>
            <p:ph idx="1"/>
          </p:nvPr>
        </p:nvSpPr>
        <p:spPr/>
        <p:txBody>
          <a:bodyPr>
            <a:normAutofit/>
          </a:bodyPr>
          <a:lstStyle/>
          <a:p>
            <a:r>
              <a:rPr lang="en-US" dirty="0" smtClean="0">
                <a:solidFill>
                  <a:schemeClr val="accent6">
                    <a:lumMod val="75000"/>
                  </a:schemeClr>
                </a:solidFill>
              </a:rPr>
              <a:t>The green movement began in the 19</a:t>
            </a:r>
            <a:r>
              <a:rPr lang="en-US" baseline="30000" dirty="0" smtClean="0">
                <a:solidFill>
                  <a:schemeClr val="accent6">
                    <a:lumMod val="75000"/>
                  </a:schemeClr>
                </a:solidFill>
              </a:rPr>
              <a:t>th</a:t>
            </a:r>
            <a:r>
              <a:rPr lang="en-US" dirty="0" smtClean="0">
                <a:solidFill>
                  <a:schemeClr val="accent6">
                    <a:lumMod val="75000"/>
                  </a:schemeClr>
                </a:solidFill>
              </a:rPr>
              <a:t> Century when writers like Henry David Thoreau began writing about nature.</a:t>
            </a:r>
          </a:p>
          <a:p>
            <a:r>
              <a:rPr lang="en-US" dirty="0" smtClean="0">
                <a:solidFill>
                  <a:schemeClr val="accent6">
                    <a:lumMod val="75000"/>
                  </a:schemeClr>
                </a:solidFill>
              </a:rPr>
              <a:t>Ralph Waldo Emerson believed that nature itself has value and should be protected.</a:t>
            </a:r>
          </a:p>
          <a:p>
            <a:r>
              <a:rPr lang="en-US" dirty="0" smtClean="0">
                <a:solidFill>
                  <a:schemeClr val="accent6">
                    <a:lumMod val="75000"/>
                  </a:schemeClr>
                </a:solidFill>
              </a:rPr>
              <a:t>Sustainability is a large part of the green lifestyle.</a:t>
            </a:r>
          </a:p>
          <a:p>
            <a:r>
              <a:rPr lang="en-US" dirty="0" smtClean="0">
                <a:solidFill>
                  <a:schemeClr val="accent6">
                    <a:lumMod val="75000"/>
                  </a:schemeClr>
                </a:solidFill>
              </a:rPr>
              <a:t>Sustainability </a:t>
            </a:r>
            <a:r>
              <a:rPr lang="en-US" dirty="0">
                <a:solidFill>
                  <a:schemeClr val="accent6">
                    <a:lumMod val="75000"/>
                  </a:schemeClr>
                </a:solidFill>
              </a:rPr>
              <a:t>involves the idea of creating and maintaining conditions in which people live in harmony with nature — by meeting the needs of the present without compromising the availability of resources for future generations </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969999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Hydrologic Cycle </a:t>
            </a:r>
          </a:p>
        </p:txBody>
      </p:sp>
      <p:sp>
        <p:nvSpPr>
          <p:cNvPr id="3" name="Content Placeholder 2"/>
          <p:cNvSpPr>
            <a:spLocks noGrp="1"/>
          </p:cNvSpPr>
          <p:nvPr>
            <p:ph idx="1"/>
          </p:nvPr>
        </p:nvSpPr>
        <p:spPr>
          <a:xfrm>
            <a:off x="838201" y="1825625"/>
            <a:ext cx="10691190" cy="4351338"/>
          </a:xfrm>
        </p:spPr>
        <p:txBody>
          <a:bodyPr>
            <a:normAutofit/>
          </a:bodyPr>
          <a:lstStyle/>
          <a:p>
            <a:r>
              <a:rPr lang="en-US" dirty="0">
                <a:solidFill>
                  <a:schemeClr val="accent6">
                    <a:lumMod val="75000"/>
                  </a:schemeClr>
                </a:solidFill>
              </a:rPr>
              <a:t>Water — all life on Earth depends on it. Human bodies are made up of more than 80 percent water. Water is also used every day for cooking, showering, swimming, boating, farming, manufacturing, and other activities.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3052" y="3312352"/>
            <a:ext cx="6045895" cy="3181250"/>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436733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Hydrologic Cycle </a:t>
            </a:r>
          </a:p>
        </p:txBody>
      </p:sp>
      <p:sp>
        <p:nvSpPr>
          <p:cNvPr id="3" name="Content Placeholder 2"/>
          <p:cNvSpPr>
            <a:spLocks noGrp="1"/>
          </p:cNvSpPr>
          <p:nvPr>
            <p:ph idx="1"/>
          </p:nvPr>
        </p:nvSpPr>
        <p:spPr>
          <a:xfrm>
            <a:off x="4759036" y="1552576"/>
            <a:ext cx="7086600" cy="5118388"/>
          </a:xfrm>
        </p:spPr>
        <p:txBody>
          <a:bodyPr>
            <a:normAutofit/>
          </a:bodyPr>
          <a:lstStyle/>
          <a:p>
            <a:r>
              <a:rPr lang="en-US" dirty="0">
                <a:solidFill>
                  <a:schemeClr val="accent6">
                    <a:lumMod val="75000"/>
                  </a:schemeClr>
                </a:solidFill>
              </a:rPr>
              <a:t>Water affects global climate. Water warms up more quickly and cools down more slowly than land surfaces. Because of their large mass and the thermal properties of water, the oceans are able to store tremendous amounts of heat and regulate temperature. </a:t>
            </a:r>
            <a:endParaRPr lang="en-US" dirty="0" smtClean="0">
              <a:solidFill>
                <a:schemeClr val="accent6">
                  <a:lumMod val="75000"/>
                </a:schemeClr>
              </a:solidFill>
            </a:endParaRPr>
          </a:p>
          <a:p>
            <a:r>
              <a:rPr lang="en-US" dirty="0" smtClean="0">
                <a:solidFill>
                  <a:schemeClr val="accent6">
                    <a:lumMod val="75000"/>
                  </a:schemeClr>
                </a:solidFill>
              </a:rPr>
              <a:t>About </a:t>
            </a:r>
            <a:r>
              <a:rPr lang="en-US" dirty="0">
                <a:solidFill>
                  <a:schemeClr val="accent6">
                    <a:lumMod val="75000"/>
                  </a:schemeClr>
                </a:solidFill>
              </a:rPr>
              <a:t>three percent of the Earth’s surface is covered in ice, such as on mountain glaciers and at the North and South Pole. Ice reflects a lot of the sun’s energy. It also plays an important role in regulating climate because of its insulating properties.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86" y="2382217"/>
            <a:ext cx="4657450" cy="3124061"/>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782113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Hydrologic Cycle </a:t>
            </a:r>
          </a:p>
        </p:txBody>
      </p:sp>
      <p:sp>
        <p:nvSpPr>
          <p:cNvPr id="3" name="Content Placeholder 2"/>
          <p:cNvSpPr>
            <a:spLocks noGrp="1"/>
          </p:cNvSpPr>
          <p:nvPr>
            <p:ph idx="1"/>
          </p:nvPr>
        </p:nvSpPr>
        <p:spPr>
          <a:xfrm>
            <a:off x="838200" y="1473063"/>
            <a:ext cx="5809573" cy="5118388"/>
          </a:xfrm>
        </p:spPr>
        <p:txBody>
          <a:bodyPr>
            <a:normAutofit/>
          </a:bodyPr>
          <a:lstStyle/>
          <a:p>
            <a:r>
              <a:rPr lang="en-US" dirty="0">
                <a:solidFill>
                  <a:schemeClr val="accent6">
                    <a:lumMod val="75000"/>
                  </a:schemeClr>
                </a:solidFill>
              </a:rPr>
              <a:t>Although nearly three-fourths of the Earth’s surface is covered with water, most of this water is not fit to drink. </a:t>
            </a:r>
          </a:p>
          <a:p>
            <a:r>
              <a:rPr lang="en-US" dirty="0">
                <a:solidFill>
                  <a:schemeClr val="accent6">
                    <a:lumMod val="75000"/>
                  </a:schemeClr>
                </a:solidFill>
              </a:rPr>
              <a:t>Considering the small amount of water that is fit for consumption, have you ever wondered why we haven’t run out? </a:t>
            </a:r>
            <a:endParaRPr lang="en-US" dirty="0" smtClean="0">
              <a:solidFill>
                <a:schemeClr val="accent6">
                  <a:lumMod val="75000"/>
                </a:schemeClr>
              </a:solidFill>
            </a:endParaRPr>
          </a:p>
          <a:p>
            <a:r>
              <a:rPr lang="en-US" dirty="0" smtClean="0">
                <a:solidFill>
                  <a:schemeClr val="accent6">
                    <a:lumMod val="75000"/>
                  </a:schemeClr>
                </a:solidFill>
              </a:rPr>
              <a:t>The </a:t>
            </a:r>
            <a:r>
              <a:rPr lang="en-US" b="1" i="1" dirty="0">
                <a:solidFill>
                  <a:schemeClr val="accent6">
                    <a:lumMod val="75000"/>
                  </a:schemeClr>
                </a:solidFill>
              </a:rPr>
              <a:t>hydrologic cycle </a:t>
            </a:r>
            <a:r>
              <a:rPr lang="en-US" dirty="0" smtClean="0">
                <a:solidFill>
                  <a:schemeClr val="accent6">
                    <a:lumMod val="75000"/>
                  </a:schemeClr>
                </a:solidFill>
              </a:rPr>
              <a:t>continually moves </a:t>
            </a:r>
            <a:r>
              <a:rPr lang="en-US" dirty="0">
                <a:solidFill>
                  <a:schemeClr val="accent6">
                    <a:lumMod val="75000"/>
                  </a:schemeClr>
                </a:solidFill>
              </a:rPr>
              <a:t>water and </a:t>
            </a:r>
            <a:r>
              <a:rPr lang="en-US" dirty="0" smtClean="0">
                <a:solidFill>
                  <a:schemeClr val="accent6">
                    <a:lumMod val="75000"/>
                  </a:schemeClr>
                </a:solidFill>
              </a:rPr>
              <a:t>replenishes </a:t>
            </a:r>
            <a:r>
              <a:rPr lang="en-US" dirty="0">
                <a:solidFill>
                  <a:schemeClr val="accent6">
                    <a:lumMod val="75000"/>
                  </a:schemeClr>
                </a:solidFill>
              </a:rPr>
              <a:t>our supply of fresh water.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1922" y="650285"/>
            <a:ext cx="5154167" cy="5154167"/>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3343195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Hydrologic Cycle </a:t>
            </a:r>
          </a:p>
        </p:txBody>
      </p:sp>
      <p:sp>
        <p:nvSpPr>
          <p:cNvPr id="3" name="Content Placeholder 2"/>
          <p:cNvSpPr>
            <a:spLocks noGrp="1"/>
          </p:cNvSpPr>
          <p:nvPr>
            <p:ph idx="1"/>
          </p:nvPr>
        </p:nvSpPr>
        <p:spPr>
          <a:xfrm>
            <a:off x="838200" y="1492940"/>
            <a:ext cx="11067373" cy="5118388"/>
          </a:xfrm>
        </p:spPr>
        <p:txBody>
          <a:bodyPr>
            <a:normAutofit/>
          </a:bodyPr>
          <a:lstStyle/>
          <a:p>
            <a:r>
              <a:rPr lang="en-US" dirty="0">
                <a:solidFill>
                  <a:schemeClr val="accent6">
                    <a:lumMod val="75000"/>
                  </a:schemeClr>
                </a:solidFill>
              </a:rPr>
              <a:t>An important characteristic of water is that it can be found in three forms — as a solid, a liquid, and a gas (or vapor). These forms also play an important part in the hydrologic cycle. The hydrologic cycle moves water through the </a:t>
            </a:r>
            <a:r>
              <a:rPr lang="en-US" i="1" dirty="0">
                <a:solidFill>
                  <a:schemeClr val="accent6">
                    <a:lumMod val="75000"/>
                  </a:schemeClr>
                </a:solidFill>
              </a:rPr>
              <a:t>hydrosphere </a:t>
            </a:r>
            <a:r>
              <a:rPr lang="en-US" dirty="0">
                <a:solidFill>
                  <a:schemeClr val="accent6">
                    <a:lumMod val="75000"/>
                  </a:schemeClr>
                </a:solidFill>
              </a:rPr>
              <a:t>— the region containing all of the water in the atmosphere and on the surface of the Earth. Five phases make up the hydrologic cycle: </a:t>
            </a:r>
          </a:p>
          <a:p>
            <a:pPr marL="971550" lvl="1" indent="-514350">
              <a:buFont typeface="+mj-lt"/>
              <a:buAutoNum type="arabicPeriod"/>
            </a:pPr>
            <a:r>
              <a:rPr lang="en-US" sz="2800" dirty="0" smtClean="0">
                <a:solidFill>
                  <a:schemeClr val="accent6">
                    <a:lumMod val="75000"/>
                  </a:schemeClr>
                </a:solidFill>
              </a:rPr>
              <a:t>Evaporation</a:t>
            </a:r>
            <a:endParaRPr lang="en-US" sz="2800" dirty="0">
              <a:solidFill>
                <a:schemeClr val="accent6">
                  <a:lumMod val="75000"/>
                </a:schemeClr>
              </a:solidFill>
            </a:endParaRPr>
          </a:p>
          <a:p>
            <a:pPr marL="971550" lvl="1" indent="-514350">
              <a:buFont typeface="+mj-lt"/>
              <a:buAutoNum type="arabicPeriod"/>
            </a:pPr>
            <a:r>
              <a:rPr lang="en-US" sz="2800" dirty="0">
                <a:solidFill>
                  <a:schemeClr val="accent6">
                    <a:lumMod val="75000"/>
                  </a:schemeClr>
                </a:solidFill>
              </a:rPr>
              <a:t>Condensation </a:t>
            </a:r>
          </a:p>
          <a:p>
            <a:pPr marL="971550" lvl="1" indent="-514350">
              <a:buFont typeface="+mj-lt"/>
              <a:buAutoNum type="arabicPeriod"/>
            </a:pPr>
            <a:r>
              <a:rPr lang="en-US" sz="2800" dirty="0" smtClean="0">
                <a:solidFill>
                  <a:schemeClr val="accent6">
                    <a:lumMod val="75000"/>
                  </a:schemeClr>
                </a:solidFill>
              </a:rPr>
              <a:t>Precipitation</a:t>
            </a:r>
            <a:endParaRPr lang="en-US" sz="2800" dirty="0">
              <a:solidFill>
                <a:schemeClr val="accent6">
                  <a:lumMod val="75000"/>
                </a:schemeClr>
              </a:solidFill>
            </a:endParaRPr>
          </a:p>
          <a:p>
            <a:pPr marL="971550" lvl="1" indent="-514350">
              <a:buFont typeface="+mj-lt"/>
              <a:buAutoNum type="arabicPeriod"/>
            </a:pPr>
            <a:r>
              <a:rPr lang="en-US" sz="2800" dirty="0" smtClean="0">
                <a:solidFill>
                  <a:schemeClr val="accent6">
                    <a:lumMod val="75000"/>
                  </a:schemeClr>
                </a:solidFill>
              </a:rPr>
              <a:t>Infiltration</a:t>
            </a:r>
            <a:endParaRPr lang="en-US" sz="2800" dirty="0">
              <a:solidFill>
                <a:schemeClr val="accent6">
                  <a:lumMod val="75000"/>
                </a:schemeClr>
              </a:solidFill>
            </a:endParaRPr>
          </a:p>
          <a:p>
            <a:pPr marL="971550" lvl="1" indent="-514350">
              <a:buFont typeface="+mj-lt"/>
              <a:buAutoNum type="arabicPeriod"/>
            </a:pPr>
            <a:r>
              <a:rPr lang="en-US" sz="2800" dirty="0" smtClean="0">
                <a:solidFill>
                  <a:schemeClr val="accent6">
                    <a:lumMod val="75000"/>
                  </a:schemeClr>
                </a:solidFill>
              </a:rPr>
              <a:t>Runoff</a:t>
            </a:r>
            <a:endParaRPr lang="en-US" sz="28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2070" y="3816625"/>
            <a:ext cx="4192055" cy="2794703"/>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325323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Hydrologic Cycle </a:t>
            </a:r>
          </a:p>
        </p:txBody>
      </p:sp>
      <p:sp>
        <p:nvSpPr>
          <p:cNvPr id="3" name="Content Placeholder 2"/>
          <p:cNvSpPr>
            <a:spLocks noGrp="1"/>
          </p:cNvSpPr>
          <p:nvPr>
            <p:ph idx="1"/>
          </p:nvPr>
        </p:nvSpPr>
        <p:spPr>
          <a:xfrm>
            <a:off x="838200" y="1492941"/>
            <a:ext cx="8484704" cy="5118388"/>
          </a:xfrm>
        </p:spPr>
        <p:txBody>
          <a:bodyPr>
            <a:normAutofit/>
          </a:bodyPr>
          <a:lstStyle/>
          <a:p>
            <a:r>
              <a:rPr lang="en-US" dirty="0">
                <a:solidFill>
                  <a:schemeClr val="accent6">
                    <a:lumMod val="75000"/>
                  </a:schemeClr>
                </a:solidFill>
              </a:rPr>
              <a:t>The process begins with the </a:t>
            </a:r>
            <a:r>
              <a:rPr lang="en-US" b="1" dirty="0">
                <a:solidFill>
                  <a:schemeClr val="accent6">
                    <a:lumMod val="75000"/>
                  </a:schemeClr>
                </a:solidFill>
              </a:rPr>
              <a:t>evaporation </a:t>
            </a:r>
            <a:r>
              <a:rPr lang="en-US" dirty="0">
                <a:solidFill>
                  <a:schemeClr val="accent6">
                    <a:lumMod val="75000"/>
                  </a:schemeClr>
                </a:solidFill>
              </a:rPr>
              <a:t>of water from the oceans. </a:t>
            </a:r>
            <a:endParaRPr lang="en-US" dirty="0" smtClean="0">
              <a:solidFill>
                <a:schemeClr val="accent6">
                  <a:lumMod val="75000"/>
                </a:schemeClr>
              </a:solidFill>
            </a:endParaRPr>
          </a:p>
          <a:p>
            <a:r>
              <a:rPr lang="en-US" dirty="0" smtClean="0">
                <a:solidFill>
                  <a:schemeClr val="accent6">
                    <a:lumMod val="75000"/>
                  </a:schemeClr>
                </a:solidFill>
              </a:rPr>
              <a:t>The </a:t>
            </a:r>
            <a:r>
              <a:rPr lang="en-US" dirty="0">
                <a:solidFill>
                  <a:schemeClr val="accent6">
                    <a:lumMod val="75000"/>
                  </a:schemeClr>
                </a:solidFill>
              </a:rPr>
              <a:t>sun’s heat helps evaporate water and move it from the Earth’s surface into the air. </a:t>
            </a:r>
            <a:endParaRPr lang="en-US" dirty="0" smtClean="0">
              <a:solidFill>
                <a:schemeClr val="accent6">
                  <a:lumMod val="75000"/>
                </a:schemeClr>
              </a:solidFill>
            </a:endParaRPr>
          </a:p>
          <a:p>
            <a:r>
              <a:rPr lang="en-US" dirty="0" smtClean="0">
                <a:solidFill>
                  <a:schemeClr val="accent6">
                    <a:lumMod val="75000"/>
                  </a:schemeClr>
                </a:solidFill>
              </a:rPr>
              <a:t>Evaporation </a:t>
            </a:r>
            <a:r>
              <a:rPr lang="en-US" dirty="0">
                <a:solidFill>
                  <a:schemeClr val="accent6">
                    <a:lumMod val="75000"/>
                  </a:schemeClr>
                </a:solidFill>
              </a:rPr>
              <a:t>is the changing of a liquid into a vapor. Sunlight further contributes to this process by raising the water temperature of oceans and other bodies of water. The warm, moist air is lifted up into the atmosphere. </a:t>
            </a:r>
            <a:endParaRPr lang="en-US" dirty="0" smtClean="0">
              <a:solidFill>
                <a:schemeClr val="accent6">
                  <a:lumMod val="75000"/>
                </a:schemeClr>
              </a:solidFill>
            </a:endParaRPr>
          </a:p>
          <a:p>
            <a:r>
              <a:rPr lang="en-US" dirty="0" smtClean="0">
                <a:solidFill>
                  <a:schemeClr val="accent6">
                    <a:lumMod val="75000"/>
                  </a:schemeClr>
                </a:solidFill>
              </a:rPr>
              <a:t>As </a:t>
            </a:r>
            <a:r>
              <a:rPr lang="en-US" dirty="0">
                <a:solidFill>
                  <a:schemeClr val="accent6">
                    <a:lumMod val="75000"/>
                  </a:schemeClr>
                </a:solidFill>
              </a:rPr>
              <a:t>the air rises, it cools, </a:t>
            </a:r>
            <a:r>
              <a:rPr lang="en-US" b="1" dirty="0">
                <a:solidFill>
                  <a:schemeClr val="accent6">
                    <a:lumMod val="75000"/>
                  </a:schemeClr>
                </a:solidFill>
              </a:rPr>
              <a:t>condenses</a:t>
            </a:r>
            <a:r>
              <a:rPr lang="en-US" dirty="0">
                <a:solidFill>
                  <a:schemeClr val="accent6">
                    <a:lumMod val="75000"/>
                  </a:schemeClr>
                </a:solidFill>
              </a:rPr>
              <a:t>, and forms clouds. (Condensation can also happen at ground level, which is why dew often forms on plants in the morning.)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2904" y="1882672"/>
            <a:ext cx="2696108" cy="4055165"/>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38079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The Hydrologic Cycle </a:t>
            </a:r>
          </a:p>
        </p:txBody>
      </p:sp>
      <p:sp>
        <p:nvSpPr>
          <p:cNvPr id="3" name="Content Placeholder 2"/>
          <p:cNvSpPr>
            <a:spLocks noGrp="1"/>
          </p:cNvSpPr>
          <p:nvPr>
            <p:ph idx="1"/>
          </p:nvPr>
        </p:nvSpPr>
        <p:spPr>
          <a:xfrm>
            <a:off x="838199" y="1492941"/>
            <a:ext cx="11148391" cy="5118388"/>
          </a:xfrm>
        </p:spPr>
        <p:txBody>
          <a:bodyPr>
            <a:normAutofit/>
          </a:bodyPr>
          <a:lstStyle/>
          <a:p>
            <a:r>
              <a:rPr lang="en-US" dirty="0">
                <a:solidFill>
                  <a:schemeClr val="accent6">
                    <a:lumMod val="75000"/>
                  </a:schemeClr>
                </a:solidFill>
              </a:rPr>
              <a:t>As clouds form, the winds and the jet streams </a:t>
            </a:r>
            <a:r>
              <a:rPr lang="en-US" dirty="0" smtClean="0">
                <a:solidFill>
                  <a:schemeClr val="accent6">
                    <a:lumMod val="75000"/>
                  </a:schemeClr>
                </a:solidFill>
              </a:rPr>
              <a:t>                                         move </a:t>
            </a:r>
            <a:r>
              <a:rPr lang="en-US" dirty="0">
                <a:solidFill>
                  <a:schemeClr val="accent6">
                    <a:lumMod val="75000"/>
                  </a:schemeClr>
                </a:solidFill>
              </a:rPr>
              <a:t>them until the moisture is released as </a:t>
            </a:r>
            <a:r>
              <a:rPr lang="en-US" dirty="0" smtClean="0">
                <a:solidFill>
                  <a:schemeClr val="accent6">
                    <a:lumMod val="75000"/>
                  </a:schemeClr>
                </a:solidFill>
              </a:rPr>
              <a:t>                                         precipitation.</a:t>
            </a:r>
          </a:p>
          <a:p>
            <a:r>
              <a:rPr lang="en-US" dirty="0" smtClean="0">
                <a:solidFill>
                  <a:schemeClr val="accent6">
                    <a:lumMod val="75000"/>
                  </a:schemeClr>
                </a:solidFill>
              </a:rPr>
              <a:t>Once </a:t>
            </a:r>
            <a:r>
              <a:rPr lang="en-US" dirty="0">
                <a:solidFill>
                  <a:schemeClr val="accent6">
                    <a:lumMod val="75000"/>
                  </a:schemeClr>
                </a:solidFill>
              </a:rPr>
              <a:t>rain, hail, or snow has fallen to the ground, most of it evaporates back into the atmosphere or is transpired by plants. </a:t>
            </a:r>
            <a:endParaRPr lang="en-US" dirty="0" smtClean="0">
              <a:solidFill>
                <a:schemeClr val="accent6">
                  <a:lumMod val="75000"/>
                </a:schemeClr>
              </a:solidFill>
            </a:endParaRPr>
          </a:p>
          <a:p>
            <a:r>
              <a:rPr lang="en-US" dirty="0" smtClean="0">
                <a:solidFill>
                  <a:schemeClr val="accent6">
                    <a:lumMod val="75000"/>
                  </a:schemeClr>
                </a:solidFill>
              </a:rPr>
              <a:t>Some </a:t>
            </a:r>
            <a:r>
              <a:rPr lang="en-US" dirty="0">
                <a:solidFill>
                  <a:schemeClr val="accent6">
                    <a:lumMod val="75000"/>
                  </a:schemeClr>
                </a:solidFill>
              </a:rPr>
              <a:t>of the precipitation </a:t>
            </a:r>
            <a:r>
              <a:rPr lang="en-US" b="1" dirty="0">
                <a:solidFill>
                  <a:schemeClr val="accent6">
                    <a:lumMod val="75000"/>
                  </a:schemeClr>
                </a:solidFill>
              </a:rPr>
              <a:t>infiltrates </a:t>
            </a:r>
            <a:r>
              <a:rPr lang="en-US" dirty="0">
                <a:solidFill>
                  <a:schemeClr val="accent6">
                    <a:lumMod val="75000"/>
                  </a:schemeClr>
                </a:solidFill>
              </a:rPr>
              <a:t>the surface, seeps down, and becomes groundwater. </a:t>
            </a:r>
            <a:endParaRPr lang="en-US" dirty="0" smtClean="0">
              <a:solidFill>
                <a:schemeClr val="accent6">
                  <a:lumMod val="75000"/>
                </a:schemeClr>
              </a:solidFill>
            </a:endParaRPr>
          </a:p>
          <a:p>
            <a:r>
              <a:rPr lang="en-US" dirty="0" smtClean="0">
                <a:solidFill>
                  <a:schemeClr val="accent6">
                    <a:lumMod val="75000"/>
                  </a:schemeClr>
                </a:solidFill>
              </a:rPr>
              <a:t>If </a:t>
            </a:r>
            <a:r>
              <a:rPr lang="en-US" dirty="0">
                <a:solidFill>
                  <a:schemeClr val="accent6">
                    <a:lumMod val="75000"/>
                  </a:schemeClr>
                </a:solidFill>
              </a:rPr>
              <a:t>precipitation falls faster than it can soak into the ground, it becomes </a:t>
            </a:r>
            <a:r>
              <a:rPr lang="en-US" b="1" dirty="0">
                <a:solidFill>
                  <a:schemeClr val="accent6">
                    <a:lumMod val="75000"/>
                  </a:schemeClr>
                </a:solidFill>
              </a:rPr>
              <a:t>runoff</a:t>
            </a:r>
            <a:r>
              <a:rPr lang="en-US" dirty="0">
                <a:solidFill>
                  <a:schemeClr val="accent6">
                    <a:lumMod val="75000"/>
                  </a:schemeClr>
                </a:solidFill>
              </a:rPr>
              <a:t>. The runoff stays on the ground’s surface and flows into streams and eventually collects in large bodies of water, such as lakes or oceans. Similarly, groundwater also seeps into streams and makes its way back to the ocean, where the cycle begins again.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6321" y="198784"/>
            <a:ext cx="3123874" cy="2082044"/>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126020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15" y="4543865"/>
            <a:ext cx="11746523" cy="2166423"/>
          </a:xfrm>
        </p:spPr>
        <p:txBody>
          <a:bodyPr>
            <a:normAutofit lnSpcReduction="10000"/>
          </a:bodyPr>
          <a:lstStyle/>
          <a:p>
            <a:pPr marL="0" indent="0" algn="ctr">
              <a:buNone/>
            </a:pPr>
            <a:r>
              <a:rPr lang="en-US" sz="2000" dirty="0"/>
              <a:t>All rights reserved; copyright © 2018 Resource Center for </a:t>
            </a:r>
            <a:r>
              <a:rPr lang="en-US" sz="2000" dirty="0" err="1" smtClean="0"/>
              <a:t>CareerTech</a:t>
            </a:r>
            <a:r>
              <a:rPr lang="en-US" sz="2000" dirty="0" smtClean="0"/>
              <a:t> </a:t>
            </a:r>
            <a:r>
              <a:rPr lang="en-US" sz="2000" dirty="0"/>
              <a:t>Advancement</a:t>
            </a:r>
          </a:p>
          <a:p>
            <a:pPr marL="0" indent="0" algn="ctr">
              <a:buNone/>
            </a:pPr>
            <a:r>
              <a:rPr lang="en-US" dirty="0" smtClean="0"/>
              <a:t>For </a:t>
            </a:r>
            <a:r>
              <a:rPr lang="en-US" dirty="0"/>
              <a:t>more information, email us at </a:t>
            </a:r>
          </a:p>
          <a:p>
            <a:pPr marL="0" indent="0" algn="ctr">
              <a:buNone/>
            </a:pPr>
            <a:r>
              <a:rPr lang="en-US" dirty="0" smtClean="0">
                <a:hlinkClick r:id="rId2"/>
              </a:rPr>
              <a:t>resourcecenter@careertech.ok.gov</a:t>
            </a:r>
            <a:endParaRPr lang="en-US" dirty="0" smtClean="0"/>
          </a:p>
          <a:p>
            <a:pPr marL="0" indent="0" algn="ctr">
              <a:buNone/>
            </a:pPr>
            <a:r>
              <a:rPr lang="en-US" dirty="0">
                <a:solidFill>
                  <a:schemeClr val="accent5">
                    <a:lumMod val="50000"/>
                  </a:schemeClr>
                </a:solidFill>
              </a:rPr>
              <a:t>Visit our website at </a:t>
            </a:r>
            <a:br>
              <a:rPr lang="en-US" dirty="0">
                <a:solidFill>
                  <a:schemeClr val="accent5">
                    <a:lumMod val="50000"/>
                  </a:schemeClr>
                </a:solidFill>
              </a:rPr>
            </a:br>
            <a:r>
              <a:rPr lang="en-US" dirty="0">
                <a:solidFill>
                  <a:schemeClr val="accent5">
                    <a:lumMod val="50000"/>
                  </a:schemeClr>
                </a:solidFill>
                <a:hlinkClick r:id="rId3"/>
              </a:rPr>
              <a:t>https://www.okcareertech.org/educators/resource-center</a:t>
            </a:r>
            <a:r>
              <a:rPr lang="en-US" dirty="0">
                <a:solidFill>
                  <a:schemeClr val="accent5">
                    <a:lumMod val="50000"/>
                  </a:schemeClr>
                </a:solidFill>
              </a:rPr>
              <a:t> </a:t>
            </a:r>
            <a:endParaRPr lang="en-US" dirty="0"/>
          </a:p>
          <a:p>
            <a:pPr marL="0" indent="0" algn="ctr">
              <a:buNone/>
            </a:pPr>
            <a:endParaRPr lang="en-US" dirty="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2132" y="1430521"/>
            <a:ext cx="4167736" cy="2778490"/>
          </a:xfrm>
          <a:prstGeom prst="rect">
            <a:avLst/>
          </a:prstGeom>
        </p:spPr>
      </p:pic>
      <p:sp>
        <p:nvSpPr>
          <p:cNvPr id="7" name="Footer Placeholder 6"/>
          <p:cNvSpPr>
            <a:spLocks noGrp="1"/>
          </p:cNvSpPr>
          <p:nvPr>
            <p:ph type="ftr" sz="quarter" idx="11"/>
          </p:nvPr>
        </p:nvSpPr>
        <p:spPr/>
        <p:txBody>
          <a:bodyPr/>
          <a:lstStyle/>
          <a:p>
            <a:r>
              <a:rPr lang="en-US" dirty="0" smtClean="0"/>
              <a:t>Copyright © 2018 Resource </a:t>
            </a:r>
            <a:r>
              <a:rPr lang="en-US" dirty="0" smtClean="0"/>
              <a:t>Center </a:t>
            </a:r>
            <a:r>
              <a:rPr lang="en-US" dirty="0" smtClean="0"/>
              <a:t>for </a:t>
            </a:r>
            <a:r>
              <a:rPr lang="en-US" dirty="0" err="1" smtClean="0"/>
              <a:t>CareerTech</a:t>
            </a:r>
            <a:r>
              <a:rPr lang="en-US" dirty="0" smtClean="0"/>
              <a:t> Advancement</a:t>
            </a:r>
            <a:endParaRPr lang="en-US" dirty="0"/>
          </a:p>
        </p:txBody>
      </p:sp>
    </p:spTree>
    <p:extLst>
      <p:ext uri="{BB962C8B-B14F-4D97-AF65-F5344CB8AC3E}">
        <p14:creationId xmlns:p14="http://schemas.microsoft.com/office/powerpoint/2010/main" val="3955229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Principles of Green Living</a:t>
            </a:r>
            <a:endParaRPr lang="en-US" b="1" dirty="0">
              <a:solidFill>
                <a:schemeClr val="accent6">
                  <a:lumMod val="75000"/>
                </a:schemeClr>
              </a:solidFill>
            </a:endParaRPr>
          </a:p>
        </p:txBody>
      </p:sp>
      <p:sp>
        <p:nvSpPr>
          <p:cNvPr id="3" name="Content Placeholder 2"/>
          <p:cNvSpPr>
            <a:spLocks noGrp="1"/>
          </p:cNvSpPr>
          <p:nvPr>
            <p:ph idx="1"/>
          </p:nvPr>
        </p:nvSpPr>
        <p:spPr>
          <a:xfrm>
            <a:off x="838200" y="1503947"/>
            <a:ext cx="10515600" cy="4673016"/>
          </a:xfrm>
        </p:spPr>
        <p:txBody>
          <a:bodyPr>
            <a:normAutofit lnSpcReduction="10000"/>
          </a:bodyPr>
          <a:lstStyle/>
          <a:p>
            <a:r>
              <a:rPr lang="en-US" dirty="0">
                <a:solidFill>
                  <a:schemeClr val="accent6">
                    <a:lumMod val="75000"/>
                  </a:schemeClr>
                </a:solidFill>
              </a:rPr>
              <a:t>Adopting a green lifestyle means thinking about your impact on the world around you. </a:t>
            </a:r>
            <a:endParaRPr lang="en-US" dirty="0" smtClean="0">
              <a:solidFill>
                <a:schemeClr val="accent6">
                  <a:lumMod val="75000"/>
                </a:schemeClr>
              </a:solidFill>
            </a:endParaRPr>
          </a:p>
          <a:p>
            <a:r>
              <a:rPr lang="en-US" dirty="0" smtClean="0">
                <a:solidFill>
                  <a:schemeClr val="accent6">
                    <a:lumMod val="75000"/>
                  </a:schemeClr>
                </a:solidFill>
              </a:rPr>
              <a:t>Your </a:t>
            </a:r>
            <a:r>
              <a:rPr lang="en-US" dirty="0">
                <a:solidFill>
                  <a:schemeClr val="accent6">
                    <a:lumMod val="75000"/>
                  </a:schemeClr>
                </a:solidFill>
              </a:rPr>
              <a:t>actions can affect the well-being of those who earn their living from nature. </a:t>
            </a:r>
            <a:endParaRPr lang="en-US" dirty="0" smtClean="0">
              <a:solidFill>
                <a:schemeClr val="accent6">
                  <a:lumMod val="75000"/>
                </a:schemeClr>
              </a:solidFill>
            </a:endParaRPr>
          </a:p>
          <a:p>
            <a:r>
              <a:rPr lang="en-US" dirty="0" smtClean="0">
                <a:solidFill>
                  <a:schemeClr val="accent6">
                    <a:lumMod val="75000"/>
                  </a:schemeClr>
                </a:solidFill>
              </a:rPr>
              <a:t>You </a:t>
            </a:r>
            <a:r>
              <a:rPr lang="en-US" dirty="0">
                <a:solidFill>
                  <a:schemeClr val="accent6">
                    <a:lumMod val="75000"/>
                  </a:schemeClr>
                </a:solidFill>
              </a:rPr>
              <a:t>can also affect wildlife, their habitats, and even the global climate. </a:t>
            </a:r>
            <a:endParaRPr lang="en-US" dirty="0" smtClean="0">
              <a:solidFill>
                <a:schemeClr val="accent6">
                  <a:lumMod val="75000"/>
                </a:schemeClr>
              </a:solidFill>
            </a:endParaRPr>
          </a:p>
          <a:p>
            <a:r>
              <a:rPr lang="en-US" dirty="0">
                <a:solidFill>
                  <a:schemeClr val="accent6">
                    <a:lumMod val="75000"/>
                  </a:schemeClr>
                </a:solidFill>
              </a:rPr>
              <a:t>Green living is also an attempt to reduce consumption of natural resources. </a:t>
            </a:r>
            <a:endParaRPr lang="en-US" dirty="0" smtClean="0">
              <a:solidFill>
                <a:schemeClr val="accent6">
                  <a:lumMod val="75000"/>
                </a:schemeClr>
              </a:solidFill>
            </a:endParaRPr>
          </a:p>
          <a:p>
            <a:r>
              <a:rPr lang="en-US" dirty="0" smtClean="0">
                <a:solidFill>
                  <a:schemeClr val="accent6">
                    <a:lumMod val="75000"/>
                  </a:schemeClr>
                </a:solidFill>
              </a:rPr>
              <a:t>This </a:t>
            </a:r>
            <a:r>
              <a:rPr lang="en-US" dirty="0">
                <a:solidFill>
                  <a:schemeClr val="accent6">
                    <a:lumMod val="75000"/>
                  </a:schemeClr>
                </a:solidFill>
              </a:rPr>
              <a:t>involves reducing our </a:t>
            </a:r>
            <a:r>
              <a:rPr lang="en-US" b="1" i="1" dirty="0">
                <a:solidFill>
                  <a:schemeClr val="accent6">
                    <a:lumMod val="75000"/>
                  </a:schemeClr>
                </a:solidFill>
              </a:rPr>
              <a:t>carbon and ecological footprints </a:t>
            </a:r>
            <a:r>
              <a:rPr lang="en-US" dirty="0">
                <a:solidFill>
                  <a:schemeClr val="accent6">
                    <a:lumMod val="75000"/>
                  </a:schemeClr>
                </a:solidFill>
              </a:rPr>
              <a:t>— the amount of energy and other resources we consume and the impact we leave behind. </a:t>
            </a:r>
          </a:p>
        </p:txBody>
      </p:sp>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117358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Principles of Green Living</a:t>
            </a:r>
            <a:endParaRPr lang="en-US" b="1" dirty="0">
              <a:solidFill>
                <a:schemeClr val="accent6">
                  <a:lumMod val="75000"/>
                </a:schemeClr>
              </a:solidFill>
            </a:endParaRPr>
          </a:p>
        </p:txBody>
      </p:sp>
      <p:sp>
        <p:nvSpPr>
          <p:cNvPr id="3" name="Content Placeholder 2"/>
          <p:cNvSpPr>
            <a:spLocks noGrp="1"/>
          </p:cNvSpPr>
          <p:nvPr>
            <p:ph idx="1"/>
          </p:nvPr>
        </p:nvSpPr>
        <p:spPr>
          <a:xfrm>
            <a:off x="838200" y="1503947"/>
            <a:ext cx="10515600" cy="4673016"/>
          </a:xfrm>
        </p:spPr>
        <p:txBody>
          <a:bodyPr>
            <a:normAutofit/>
          </a:bodyPr>
          <a:lstStyle/>
          <a:p>
            <a:r>
              <a:rPr lang="en-US" dirty="0" smtClean="0">
                <a:solidFill>
                  <a:schemeClr val="accent6">
                    <a:lumMod val="75000"/>
                  </a:schemeClr>
                </a:solidFill>
              </a:rPr>
              <a:t>Ways </a:t>
            </a:r>
            <a:r>
              <a:rPr lang="en-US" dirty="0">
                <a:solidFill>
                  <a:schemeClr val="accent6">
                    <a:lumMod val="75000"/>
                  </a:schemeClr>
                </a:solidFill>
              </a:rPr>
              <a:t>of reducing your ecological footprint could include: </a:t>
            </a:r>
          </a:p>
          <a:p>
            <a:pPr lvl="1"/>
            <a:r>
              <a:rPr lang="en-US" dirty="0">
                <a:solidFill>
                  <a:schemeClr val="accent6">
                    <a:lumMod val="75000"/>
                  </a:schemeClr>
                </a:solidFill>
              </a:rPr>
              <a:t>Recycling, reusing, and repurposing items </a:t>
            </a:r>
            <a:r>
              <a:rPr lang="en-US" dirty="0" smtClean="0">
                <a:solidFill>
                  <a:schemeClr val="accent6">
                    <a:lumMod val="75000"/>
                  </a:schemeClr>
                </a:solidFill>
              </a:rPr>
              <a:t> </a:t>
            </a:r>
            <a:endParaRPr lang="en-US" dirty="0">
              <a:solidFill>
                <a:schemeClr val="accent6">
                  <a:lumMod val="75000"/>
                </a:schemeClr>
              </a:solidFill>
            </a:endParaRPr>
          </a:p>
          <a:p>
            <a:pPr lvl="1"/>
            <a:r>
              <a:rPr lang="en-US" dirty="0">
                <a:solidFill>
                  <a:schemeClr val="accent6">
                    <a:lumMod val="75000"/>
                  </a:schemeClr>
                </a:solidFill>
              </a:rPr>
              <a:t>Using environmentally safe cleaning products </a:t>
            </a:r>
            <a:r>
              <a:rPr lang="en-US" dirty="0" smtClean="0">
                <a:solidFill>
                  <a:schemeClr val="accent6">
                    <a:lumMod val="75000"/>
                  </a:schemeClr>
                </a:solidFill>
              </a:rPr>
              <a:t> </a:t>
            </a:r>
            <a:endParaRPr lang="en-US" dirty="0">
              <a:solidFill>
                <a:schemeClr val="accent6">
                  <a:lumMod val="75000"/>
                </a:schemeClr>
              </a:solidFill>
            </a:endParaRPr>
          </a:p>
          <a:p>
            <a:pPr lvl="1"/>
            <a:r>
              <a:rPr lang="en-US" dirty="0">
                <a:solidFill>
                  <a:schemeClr val="accent6">
                    <a:lumMod val="75000"/>
                  </a:schemeClr>
                </a:solidFill>
              </a:rPr>
              <a:t>Using alternative means of transportation </a:t>
            </a:r>
            <a:r>
              <a:rPr lang="en-US" dirty="0" smtClean="0">
                <a:solidFill>
                  <a:schemeClr val="accent6">
                    <a:lumMod val="75000"/>
                  </a:schemeClr>
                </a:solidFill>
              </a:rPr>
              <a:t> </a:t>
            </a:r>
            <a:endParaRPr lang="en-US" dirty="0">
              <a:solidFill>
                <a:schemeClr val="accent6">
                  <a:lumMod val="75000"/>
                </a:schemeClr>
              </a:solidFill>
            </a:endParaRPr>
          </a:p>
          <a:p>
            <a:pPr lvl="1"/>
            <a:r>
              <a:rPr lang="en-US" dirty="0">
                <a:solidFill>
                  <a:schemeClr val="accent6">
                    <a:lumMod val="75000"/>
                  </a:schemeClr>
                </a:solidFill>
              </a:rPr>
              <a:t>Conserving electricity </a:t>
            </a:r>
            <a:r>
              <a:rPr lang="en-US" dirty="0" smtClean="0">
                <a:solidFill>
                  <a:schemeClr val="accent6">
                    <a:lumMod val="75000"/>
                  </a:schemeClr>
                </a:solidFill>
              </a:rPr>
              <a:t> </a:t>
            </a:r>
            <a:endParaRPr lang="en-US" dirty="0">
              <a:solidFill>
                <a:schemeClr val="accent6">
                  <a:lumMod val="75000"/>
                </a:schemeClr>
              </a:solidFill>
            </a:endParaRPr>
          </a:p>
          <a:p>
            <a:pPr lvl="1"/>
            <a:r>
              <a:rPr lang="en-US" dirty="0">
                <a:solidFill>
                  <a:schemeClr val="accent6">
                    <a:lumMod val="75000"/>
                  </a:schemeClr>
                </a:solidFill>
              </a:rPr>
              <a:t>Changing personal practices </a:t>
            </a:r>
            <a:r>
              <a:rPr lang="en-US" dirty="0" smtClean="0">
                <a:solidFill>
                  <a:schemeClr val="accent6">
                    <a:lumMod val="75000"/>
                  </a:schemeClr>
                </a:solidFill>
              </a:rPr>
              <a:t> (</a:t>
            </a:r>
            <a:r>
              <a:rPr lang="en-US" dirty="0">
                <a:solidFill>
                  <a:schemeClr val="accent6">
                    <a:lumMod val="75000"/>
                  </a:schemeClr>
                </a:solidFill>
              </a:rPr>
              <a:t>shopping, gardening, etc.) </a:t>
            </a:r>
          </a:p>
          <a:p>
            <a:pPr lvl="1"/>
            <a:r>
              <a:rPr lang="en-US" dirty="0">
                <a:solidFill>
                  <a:schemeClr val="accent6">
                    <a:lumMod val="75000"/>
                  </a:schemeClr>
                </a:solidFill>
              </a:rPr>
              <a:t>Reducing water usage </a:t>
            </a:r>
            <a:r>
              <a:rPr lang="en-US" dirty="0" smtClean="0">
                <a:solidFill>
                  <a:schemeClr val="accent6">
                    <a:lumMod val="75000"/>
                  </a:schemeClr>
                </a:solidFill>
              </a:rPr>
              <a:t> </a:t>
            </a:r>
          </a:p>
          <a:p>
            <a:pPr marL="0" lvl="1" indent="0">
              <a:buNone/>
            </a:pPr>
            <a:endParaRPr lang="en-US" sz="2800" dirty="0">
              <a:solidFill>
                <a:schemeClr val="accent6">
                  <a:lumMod val="7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5761" y="2033071"/>
            <a:ext cx="2524836" cy="3801509"/>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68174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Principles of Green Living</a:t>
            </a:r>
            <a:endParaRPr lang="en-US" b="1" dirty="0">
              <a:solidFill>
                <a:schemeClr val="accent6">
                  <a:lumMod val="75000"/>
                </a:schemeClr>
              </a:solidFill>
            </a:endParaRPr>
          </a:p>
        </p:txBody>
      </p:sp>
      <p:sp>
        <p:nvSpPr>
          <p:cNvPr id="3" name="Content Placeholder 2"/>
          <p:cNvSpPr>
            <a:spLocks noGrp="1"/>
          </p:cNvSpPr>
          <p:nvPr>
            <p:ph idx="1"/>
          </p:nvPr>
        </p:nvSpPr>
        <p:spPr>
          <a:xfrm>
            <a:off x="838200" y="1503947"/>
            <a:ext cx="10515600" cy="4673016"/>
          </a:xfrm>
        </p:spPr>
        <p:txBody>
          <a:bodyPr>
            <a:normAutofit/>
          </a:bodyPr>
          <a:lstStyle/>
          <a:p>
            <a:pPr marL="349250" lvl="1" indent="-349250"/>
            <a:r>
              <a:rPr lang="en-US" dirty="0">
                <a:solidFill>
                  <a:schemeClr val="accent6">
                    <a:lumMod val="75000"/>
                  </a:schemeClr>
                </a:solidFill>
              </a:rPr>
              <a:t>Agricultural production has seen many advances </a:t>
            </a:r>
            <a:r>
              <a:rPr lang="en-US" dirty="0" smtClean="0">
                <a:solidFill>
                  <a:schemeClr val="accent6">
                    <a:lumMod val="75000"/>
                  </a:schemeClr>
                </a:solidFill>
              </a:rPr>
              <a:t>in                                                           technology </a:t>
            </a:r>
            <a:r>
              <a:rPr lang="en-US" dirty="0">
                <a:solidFill>
                  <a:schemeClr val="accent6">
                    <a:lumMod val="75000"/>
                  </a:schemeClr>
                </a:solidFill>
              </a:rPr>
              <a:t>and mechanization over the last 75 years. </a:t>
            </a:r>
            <a:endParaRPr lang="en-US" dirty="0" smtClean="0">
              <a:solidFill>
                <a:schemeClr val="accent6">
                  <a:lumMod val="75000"/>
                </a:schemeClr>
              </a:solidFill>
            </a:endParaRPr>
          </a:p>
          <a:p>
            <a:pPr marL="349250" lvl="1" indent="-349250"/>
            <a:r>
              <a:rPr lang="en-US" dirty="0" smtClean="0">
                <a:solidFill>
                  <a:schemeClr val="accent6">
                    <a:lumMod val="75000"/>
                  </a:schemeClr>
                </a:solidFill>
              </a:rPr>
              <a:t>The </a:t>
            </a:r>
            <a:r>
              <a:rPr lang="en-US" dirty="0">
                <a:solidFill>
                  <a:schemeClr val="accent6">
                    <a:lumMod val="75000"/>
                  </a:schemeClr>
                </a:solidFill>
              </a:rPr>
              <a:t>increased use of chemicals, as well as government policies that maximize production, have also dramatically improved the efficiency of agricultural production. </a:t>
            </a:r>
            <a:endParaRPr lang="en-US" dirty="0" smtClean="0">
              <a:solidFill>
                <a:schemeClr val="accent6">
                  <a:lumMod val="75000"/>
                </a:schemeClr>
              </a:solidFill>
            </a:endParaRPr>
          </a:p>
          <a:p>
            <a:pPr marL="349250" lvl="1" indent="-349250"/>
            <a:r>
              <a:rPr lang="en-US" dirty="0" smtClean="0">
                <a:solidFill>
                  <a:schemeClr val="accent6">
                    <a:lumMod val="75000"/>
                  </a:schemeClr>
                </a:solidFill>
              </a:rPr>
              <a:t>One </a:t>
            </a:r>
            <a:r>
              <a:rPr lang="en-US" dirty="0">
                <a:solidFill>
                  <a:schemeClr val="accent6">
                    <a:lumMod val="75000"/>
                  </a:schemeClr>
                </a:solidFill>
              </a:rPr>
              <a:t>result is that fewer farmers can produce more food and fiber. However, other results include soil depletion, surface and groundwater pollution, higher machinery costs, the loss of family-owned farms, and shrinking rural economies. </a:t>
            </a:r>
            <a:endParaRPr lang="en-US" dirty="0" smtClean="0">
              <a:solidFill>
                <a:schemeClr val="accent6">
                  <a:lumMod val="75000"/>
                </a:schemeClr>
              </a:solidFill>
            </a:endParaRPr>
          </a:p>
          <a:p>
            <a:pPr marL="349250" lvl="1" indent="-349250"/>
            <a:r>
              <a:rPr lang="en-US" dirty="0">
                <a:solidFill>
                  <a:schemeClr val="accent6">
                    <a:lumMod val="75000"/>
                  </a:schemeClr>
                </a:solidFill>
              </a:rPr>
              <a:t>In the late 20th Century, agriculture specialists began encouraging socially and environmentally responsible production methods. </a:t>
            </a:r>
            <a:endParaRPr lang="en-US" dirty="0" smtClean="0">
              <a:solidFill>
                <a:schemeClr val="accent6">
                  <a:lumMod val="75000"/>
                </a:schemeClr>
              </a:solidFill>
            </a:endParaRPr>
          </a:p>
          <a:p>
            <a:pPr marL="349250" lvl="1" indent="-349250"/>
            <a:r>
              <a:rPr lang="en-US" dirty="0">
                <a:solidFill>
                  <a:schemeClr val="accent6">
                    <a:lumMod val="75000"/>
                  </a:schemeClr>
                </a:solidFill>
              </a:rPr>
              <a:t>Not only does </a:t>
            </a:r>
            <a:r>
              <a:rPr lang="en-US" b="1" i="1" dirty="0">
                <a:solidFill>
                  <a:schemeClr val="accent6">
                    <a:lumMod val="75000"/>
                  </a:schemeClr>
                </a:solidFill>
              </a:rPr>
              <a:t>sustainable agriculture </a:t>
            </a:r>
            <a:r>
              <a:rPr lang="en-US" dirty="0">
                <a:solidFill>
                  <a:schemeClr val="accent6">
                    <a:lumMod val="75000"/>
                  </a:schemeClr>
                </a:solidFill>
              </a:rPr>
              <a:t>address these concerns, but it also benefits those in the entire food system, including the consumer. </a:t>
            </a:r>
            <a:endParaRPr lang="en-US" sz="2800" dirty="0">
              <a:solidFill>
                <a:schemeClr val="accent6">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1475" y="218961"/>
            <a:ext cx="3036985" cy="2019272"/>
          </a:xfrm>
          <a:prstGeom prst="rect">
            <a:avLst/>
          </a:prstGeom>
        </p:spPr>
      </p:pic>
      <p:sp>
        <p:nvSpPr>
          <p:cNvPr id="5" name="Footer Placeholder 4"/>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2891298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Principles of Green Living</a:t>
            </a:r>
            <a:endParaRPr lang="en-US" b="1" dirty="0">
              <a:solidFill>
                <a:schemeClr val="accent6">
                  <a:lumMod val="75000"/>
                </a:schemeClr>
              </a:solidFill>
            </a:endParaRPr>
          </a:p>
        </p:txBody>
      </p:sp>
      <p:sp>
        <p:nvSpPr>
          <p:cNvPr id="3" name="Content Placeholder 2"/>
          <p:cNvSpPr>
            <a:spLocks noGrp="1"/>
          </p:cNvSpPr>
          <p:nvPr>
            <p:ph idx="1"/>
          </p:nvPr>
        </p:nvSpPr>
        <p:spPr>
          <a:xfrm>
            <a:off x="838200" y="1503947"/>
            <a:ext cx="10515600" cy="4673016"/>
          </a:xfrm>
        </p:spPr>
        <p:txBody>
          <a:bodyPr>
            <a:normAutofit lnSpcReduction="10000"/>
          </a:bodyPr>
          <a:lstStyle/>
          <a:p>
            <a:r>
              <a:rPr lang="en-US" dirty="0">
                <a:solidFill>
                  <a:schemeClr val="accent6">
                    <a:lumMod val="75000"/>
                  </a:schemeClr>
                </a:solidFill>
              </a:rPr>
              <a:t>Some principles of sustainable agriculture include: </a:t>
            </a:r>
          </a:p>
          <a:p>
            <a:pPr lvl="1"/>
            <a:r>
              <a:rPr lang="en-US" dirty="0">
                <a:solidFill>
                  <a:schemeClr val="accent6">
                    <a:lumMod val="75000"/>
                  </a:schemeClr>
                </a:solidFill>
              </a:rPr>
              <a:t>Conserving natural resources so that natural </a:t>
            </a:r>
            <a:r>
              <a:rPr lang="en-US" dirty="0" smtClean="0">
                <a:solidFill>
                  <a:schemeClr val="accent6">
                    <a:lumMod val="75000"/>
                  </a:schemeClr>
                </a:solidFill>
              </a:rPr>
              <a:t>systems                                                are </a:t>
            </a:r>
            <a:r>
              <a:rPr lang="en-US" dirty="0">
                <a:solidFill>
                  <a:schemeClr val="accent6">
                    <a:lumMod val="75000"/>
                  </a:schemeClr>
                </a:solidFill>
              </a:rPr>
              <a:t>continually replenished. </a:t>
            </a:r>
          </a:p>
          <a:p>
            <a:pPr lvl="1"/>
            <a:r>
              <a:rPr lang="en-US" dirty="0">
                <a:solidFill>
                  <a:schemeClr val="accent6">
                    <a:lumMod val="75000"/>
                  </a:schemeClr>
                </a:solidFill>
              </a:rPr>
              <a:t>Wisely using renewable and recyclable resources. </a:t>
            </a:r>
          </a:p>
          <a:p>
            <a:pPr lvl="1"/>
            <a:r>
              <a:rPr lang="en-US" dirty="0">
                <a:solidFill>
                  <a:schemeClr val="accent6">
                    <a:lumMod val="75000"/>
                  </a:schemeClr>
                </a:solidFill>
              </a:rPr>
              <a:t>Preserving soil, water, and air quality and avoiding substances that can cause pollution. </a:t>
            </a:r>
          </a:p>
          <a:p>
            <a:pPr lvl="1"/>
            <a:r>
              <a:rPr lang="en-US" dirty="0">
                <a:solidFill>
                  <a:schemeClr val="accent6">
                    <a:lumMod val="75000"/>
                  </a:schemeClr>
                </a:solidFill>
              </a:rPr>
              <a:t>Respecting biodiversity. </a:t>
            </a:r>
          </a:p>
          <a:p>
            <a:pPr lvl="1"/>
            <a:r>
              <a:rPr lang="en-US" dirty="0">
                <a:solidFill>
                  <a:schemeClr val="accent6">
                    <a:lumMod val="75000"/>
                  </a:schemeClr>
                </a:solidFill>
              </a:rPr>
              <a:t>Using minimal amounts of pesticides, herbicides, fertilizers, and fuel. </a:t>
            </a:r>
          </a:p>
          <a:p>
            <a:pPr lvl="1"/>
            <a:r>
              <a:rPr lang="en-US" dirty="0">
                <a:solidFill>
                  <a:schemeClr val="accent6">
                    <a:lumMod val="75000"/>
                  </a:schemeClr>
                </a:solidFill>
              </a:rPr>
              <a:t>Allowing livestock room to roam, graze, root, and socialize as they would in a natural </a:t>
            </a:r>
            <a:r>
              <a:rPr lang="en-US" dirty="0" smtClean="0">
                <a:solidFill>
                  <a:schemeClr val="accent6">
                    <a:lumMod val="75000"/>
                  </a:schemeClr>
                </a:solidFill>
              </a:rPr>
              <a:t>environment</a:t>
            </a:r>
            <a:r>
              <a:rPr lang="en-US" dirty="0">
                <a:solidFill>
                  <a:schemeClr val="accent6">
                    <a:lumMod val="75000"/>
                  </a:schemeClr>
                </a:solidFill>
              </a:rPr>
              <a:t>. </a:t>
            </a:r>
          </a:p>
          <a:p>
            <a:pPr lvl="1"/>
            <a:r>
              <a:rPr lang="en-US" dirty="0">
                <a:solidFill>
                  <a:schemeClr val="accent6">
                    <a:lumMod val="75000"/>
                  </a:schemeClr>
                </a:solidFill>
              </a:rPr>
              <a:t>Strengthening the economy of rural communities. </a:t>
            </a:r>
            <a:endParaRPr lang="en-US" dirty="0" smtClean="0">
              <a:solidFill>
                <a:schemeClr val="accent6">
                  <a:lumMod val="75000"/>
                </a:schemeClr>
              </a:solidFill>
            </a:endParaRPr>
          </a:p>
          <a:p>
            <a:pPr marL="228600" lvl="1"/>
            <a:r>
              <a:rPr lang="en-US" sz="2800" dirty="0">
                <a:solidFill>
                  <a:schemeClr val="accent6">
                    <a:lumMod val="75000"/>
                  </a:schemeClr>
                </a:solidFill>
              </a:rPr>
              <a:t>To be successful, sustainable agriculture must also be profitable and provide a good quality of life.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7869" y="553745"/>
            <a:ext cx="2865931" cy="1900403"/>
          </a:xfrm>
          <a:prstGeom prst="rect">
            <a:avLst/>
          </a:prstGeom>
        </p:spPr>
      </p:pic>
      <p:sp>
        <p:nvSpPr>
          <p:cNvPr id="4" name="Footer Placeholder 3"/>
          <p:cNvSpPr>
            <a:spLocks noGrp="1"/>
          </p:cNvSpPr>
          <p:nvPr>
            <p:ph type="ftr" sz="quarter" idx="11"/>
          </p:nvPr>
        </p:nvSpPr>
        <p:spPr/>
        <p:txBody>
          <a:bodyPr/>
          <a:lstStyle/>
          <a:p>
            <a:r>
              <a:rPr lang="en-US" smtClean="0"/>
              <a:t>Copyright © 2018 Resource Center for CareerTech Advancement</a:t>
            </a:r>
            <a:endParaRPr lang="en-US"/>
          </a:p>
        </p:txBody>
      </p:sp>
    </p:spTree>
    <p:extLst>
      <p:ext uri="{BB962C8B-B14F-4D97-AF65-F5344CB8AC3E}">
        <p14:creationId xmlns:p14="http://schemas.microsoft.com/office/powerpoint/2010/main" val="4706154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11709</TotalTime>
  <Words>5350</Words>
  <Application>Microsoft Office PowerPoint</Application>
  <PresentationFormat>Widescreen</PresentationFormat>
  <Paragraphs>317</Paragraphs>
  <Slides>56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Calibri Light</vt:lpstr>
      <vt:lpstr>GillSans</vt:lpstr>
      <vt:lpstr>Office Theme</vt:lpstr>
      <vt:lpstr>Green Living Skills</vt:lpstr>
      <vt:lpstr>Defining Green Principles</vt:lpstr>
      <vt:lpstr>Defining Green Principles</vt:lpstr>
      <vt:lpstr>Principles of Green Living</vt:lpstr>
      <vt:lpstr>Principles of Green Living</vt:lpstr>
      <vt:lpstr>Principles of Green Living</vt:lpstr>
      <vt:lpstr>Principles of Green Living</vt:lpstr>
      <vt:lpstr>Principles of Green Living</vt:lpstr>
      <vt:lpstr>Principles of Green Living</vt:lpstr>
      <vt:lpstr>Chemicals in the Environment</vt:lpstr>
      <vt:lpstr>Chemicals in the Environment</vt:lpstr>
      <vt:lpstr>Chemicals in the Environment</vt:lpstr>
      <vt:lpstr>Chemicals in the Environment</vt:lpstr>
      <vt:lpstr>Chemicals in the Environment</vt:lpstr>
      <vt:lpstr>Chemicals in the Environment</vt:lpstr>
      <vt:lpstr>Chemicals in the Environment</vt:lpstr>
      <vt:lpstr>Chemicals in the Environment</vt:lpstr>
      <vt:lpstr>Chemicals in the Environment</vt:lpstr>
      <vt:lpstr>Chemicals in the Environment</vt:lpstr>
      <vt:lpstr>Greenhouse Gases</vt:lpstr>
      <vt:lpstr>Greenhouse Gases</vt:lpstr>
      <vt:lpstr>Greenhouse Gases</vt:lpstr>
      <vt:lpstr>Greenhouse Gases</vt:lpstr>
      <vt:lpstr>Greenhouse Gases</vt:lpstr>
      <vt:lpstr>Climate Change/Global Warming</vt:lpstr>
      <vt:lpstr>Climate Change/Global Warming</vt:lpstr>
      <vt:lpstr>Climate Change/Global Warming</vt:lpstr>
      <vt:lpstr>Climate Change/Global Warming</vt:lpstr>
      <vt:lpstr>Climate Change/Global Warming</vt:lpstr>
      <vt:lpstr>Fossil Fuels</vt:lpstr>
      <vt:lpstr>Fossil Fuels</vt:lpstr>
      <vt:lpstr>Fossil Fuels</vt:lpstr>
      <vt:lpstr>Fossil Fuels</vt:lpstr>
      <vt:lpstr>The Importance of Rainforests</vt:lpstr>
      <vt:lpstr>The Importance of Rainforests</vt:lpstr>
      <vt:lpstr>The Importance of Rainforests</vt:lpstr>
      <vt:lpstr>The Importance of Rainforests</vt:lpstr>
      <vt:lpstr>The Importance of Rainforests</vt:lpstr>
      <vt:lpstr>The Importance of Rainforests</vt:lpstr>
      <vt:lpstr>The Importance of Rainforests</vt:lpstr>
      <vt:lpstr>The Importance of Rainforests</vt:lpstr>
      <vt:lpstr>The Importance of Rainforests</vt:lpstr>
      <vt:lpstr>The Importance of Species Biodiversity</vt:lpstr>
      <vt:lpstr>The Importance of Species Biodiversity</vt:lpstr>
      <vt:lpstr>The Importance of Species Biodiversity</vt:lpstr>
      <vt:lpstr>The Importance of Species Biodiversity</vt:lpstr>
      <vt:lpstr>The Importance of Species Biodiversity</vt:lpstr>
      <vt:lpstr>The Importance of Species Biodiversity</vt:lpstr>
      <vt:lpstr>The Importance of Species Biodiversity</vt:lpstr>
      <vt:lpstr>The Hydrologic Cycle </vt:lpstr>
      <vt:lpstr>The Hydrologic Cycle </vt:lpstr>
      <vt:lpstr>The Hydrologic Cycle </vt:lpstr>
      <vt:lpstr>The Hydrologic Cycle </vt:lpstr>
      <vt:lpstr>The Hydrologic Cycle </vt:lpstr>
      <vt:lpstr>The Hydrologic Cycle </vt:lpstr>
      <vt:lpstr>PowerPoint Presentation</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Zevnik</dc:creator>
  <cp:lastModifiedBy>Craig Maile</cp:lastModifiedBy>
  <cp:revision>77</cp:revision>
  <dcterms:created xsi:type="dcterms:W3CDTF">2018-04-17T13:22:10Z</dcterms:created>
  <dcterms:modified xsi:type="dcterms:W3CDTF">2018-08-06T18:34:10Z</dcterms:modified>
</cp:coreProperties>
</file>