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snapToGrid="0" showGuides="1">
      <p:cViewPr varScale="1">
        <p:scale>
          <a:sx n="96" d="100"/>
          <a:sy n="96" d="100"/>
        </p:scale>
        <p:origin x="96" y="8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BCEE-4408-4B59-99A4-B06830852E78}" type="datetimeFigureOut">
              <a:rPr lang="en-US" smtClean="0"/>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491F2-0A70-4D2D-A484-9D6F596F6A39}" type="slidenum">
              <a:rPr lang="en-US" smtClean="0"/>
              <a:t>‹#›</a:t>
            </a:fld>
            <a:endParaRPr lang="en-US"/>
          </a:p>
        </p:txBody>
      </p:sp>
    </p:spTree>
    <p:extLst>
      <p:ext uri="{BB962C8B-B14F-4D97-AF65-F5344CB8AC3E}">
        <p14:creationId xmlns:p14="http://schemas.microsoft.com/office/powerpoint/2010/main" val="377481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2458720" y="6356350"/>
            <a:ext cx="7315200" cy="693379"/>
          </a:xfrm>
        </p:spPr>
        <p:txBody>
          <a:bodyPr/>
          <a:lstStyle>
            <a:lvl1pPr marL="0" indent="0">
              <a:buNone/>
              <a:defRPr>
                <a:solidFill>
                  <a:schemeClr val="tx1"/>
                </a:solidFill>
              </a:defRPr>
            </a:lvl1pPr>
          </a:lstStyle>
          <a:p>
            <a:r>
              <a:rPr lang="en-US" smtClean="0"/>
              <a:t>Copyright © 2018 Resource Center for CareerTech Advancement</a:t>
            </a:r>
            <a:endParaRPr lang="en-US" dirty="0"/>
          </a:p>
        </p:txBody>
      </p:sp>
      <p:sp>
        <p:nvSpPr>
          <p:cNvPr id="6" name="Slide Number Placeholder 5"/>
          <p:cNvSpPr>
            <a:spLocks noGrp="1"/>
          </p:cNvSpPr>
          <p:nvPr>
            <p:ph type="sldNum" sz="quarter" idx="12"/>
          </p:nvPr>
        </p:nvSpPr>
        <p:spPr>
          <a:xfrm>
            <a:off x="10241280" y="6356350"/>
            <a:ext cx="1112520" cy="365125"/>
          </a:xfrm>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183577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
        <p:nvSpPr>
          <p:cNvPr id="6" name="Slide Number Placeholder 5"/>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114777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
        <p:nvSpPr>
          <p:cNvPr id="6" name="Slide Number Placeholder 5"/>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27478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445026" y="6609522"/>
            <a:ext cx="7315200" cy="248478"/>
          </a:xfrm>
        </p:spPr>
        <p:txBody>
          <a:bodyPr/>
          <a:lstStyle>
            <a:lvl1pPr>
              <a:defRPr>
                <a:solidFill>
                  <a:schemeClr val="tx1"/>
                </a:solidFill>
              </a:defRPr>
            </a:lvl1pPr>
          </a:lstStyle>
          <a:p>
            <a:r>
              <a:rPr lang="en-US" smtClean="0"/>
              <a:t>Copyright © 2018 Resource Center for CareerTech Advancement</a:t>
            </a:r>
            <a:endParaRPr lang="en-US" dirty="0"/>
          </a:p>
        </p:txBody>
      </p:sp>
      <p:sp>
        <p:nvSpPr>
          <p:cNvPr id="6" name="Slide Number Placeholder 5"/>
          <p:cNvSpPr>
            <a:spLocks noGrp="1"/>
          </p:cNvSpPr>
          <p:nvPr>
            <p:ph type="sldNum" sz="quarter" idx="12"/>
          </p:nvPr>
        </p:nvSpPr>
        <p:spPr>
          <a:xfrm>
            <a:off x="10207486" y="6356350"/>
            <a:ext cx="1146313" cy="365125"/>
          </a:xfrm>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283575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2445027" y="6489290"/>
            <a:ext cx="7305260" cy="486697"/>
          </a:xfrm>
        </p:spPr>
        <p:txBody>
          <a:bodyPr/>
          <a:lstStyle/>
          <a:p>
            <a:r>
              <a:rPr lang="en-US" dirty="0" smtClean="0"/>
              <a:t>Copyright © 2018 Resource Center for </a:t>
            </a:r>
            <a:r>
              <a:rPr lang="en-US" dirty="0" err="1" smtClean="0"/>
              <a:t>CareerTech</a:t>
            </a:r>
            <a:r>
              <a:rPr lang="en-US" dirty="0" smtClean="0"/>
              <a:t> Advancement</a:t>
            </a:r>
            <a:endParaRPr lang="en-US" dirty="0"/>
          </a:p>
        </p:txBody>
      </p:sp>
      <p:sp>
        <p:nvSpPr>
          <p:cNvPr id="6" name="Slide Number Placeholder 5"/>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104606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a:p>
        </p:txBody>
      </p:sp>
      <p:sp>
        <p:nvSpPr>
          <p:cNvPr id="7" name="Slide Number Placeholder 6"/>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276647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Copyright © 2018 Resource Center for CareerTech Advancement</a:t>
            </a:r>
            <a:endParaRPr lang="en-US"/>
          </a:p>
        </p:txBody>
      </p:sp>
      <p:sp>
        <p:nvSpPr>
          <p:cNvPr id="9" name="Slide Number Placeholder 8"/>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262318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
        <p:nvSpPr>
          <p:cNvPr id="5" name="Slide Number Placeholder 4"/>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281186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Copyright © 2018 Resource Center for CareerTech Advancement</a:t>
            </a:r>
            <a:endParaRPr lang="en-US"/>
          </a:p>
        </p:txBody>
      </p:sp>
      <p:sp>
        <p:nvSpPr>
          <p:cNvPr id="4" name="Slide Number Placeholder 3"/>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78547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a:p>
        </p:txBody>
      </p:sp>
      <p:sp>
        <p:nvSpPr>
          <p:cNvPr id="7" name="Slide Number Placeholder 6"/>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292531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a:p>
        </p:txBody>
      </p:sp>
      <p:sp>
        <p:nvSpPr>
          <p:cNvPr id="7" name="Slide Number Placeholder 6"/>
          <p:cNvSpPr>
            <a:spLocks noGrp="1"/>
          </p:cNvSpPr>
          <p:nvPr>
            <p:ph type="sldNum" sz="quarter" idx="12"/>
          </p:nvPr>
        </p:nvSpPr>
        <p:spPr/>
        <p:txBody>
          <a:bodyPr/>
          <a:lstStyle/>
          <a:p>
            <a:fld id="{0C17491E-E85A-4520-9E0C-37973EC00AA5}" type="slidenum">
              <a:rPr lang="en-US" smtClean="0"/>
              <a:t>‹#›</a:t>
            </a:fld>
            <a:endParaRPr lang="en-US"/>
          </a:p>
        </p:txBody>
      </p:sp>
    </p:spTree>
    <p:extLst>
      <p:ext uri="{BB962C8B-B14F-4D97-AF65-F5344CB8AC3E}">
        <p14:creationId xmlns:p14="http://schemas.microsoft.com/office/powerpoint/2010/main" val="52806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445027" y="6356350"/>
            <a:ext cx="7305260" cy="619637"/>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Copyright © 2018 Resource Center for </a:t>
            </a:r>
            <a:r>
              <a:rPr lang="en-US" dirty="0" err="1" smtClean="0"/>
              <a:t>CareerTech</a:t>
            </a:r>
            <a:r>
              <a:rPr lang="en-US" dirty="0" smtClean="0"/>
              <a:t> Advancement</a:t>
            </a:r>
            <a:endParaRPr lang="en-US" dirty="0"/>
          </a:p>
        </p:txBody>
      </p:sp>
      <p:sp>
        <p:nvSpPr>
          <p:cNvPr id="6" name="Slide Number Placeholder 5"/>
          <p:cNvSpPr>
            <a:spLocks noGrp="1"/>
          </p:cNvSpPr>
          <p:nvPr>
            <p:ph type="sldNum" sz="quarter" idx="4"/>
          </p:nvPr>
        </p:nvSpPr>
        <p:spPr>
          <a:xfrm>
            <a:off x="10227364" y="6356350"/>
            <a:ext cx="11264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7491E-E85A-4520-9E0C-37973EC00AA5}" type="slidenum">
              <a:rPr lang="en-US" smtClean="0"/>
              <a:t>‹#›</a:t>
            </a:fld>
            <a:endParaRPr lang="en-US"/>
          </a:p>
        </p:txBody>
      </p:sp>
    </p:spTree>
    <p:extLst>
      <p:ext uri="{BB962C8B-B14F-4D97-AF65-F5344CB8AC3E}">
        <p14:creationId xmlns:p14="http://schemas.microsoft.com/office/powerpoint/2010/main" val="76899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okcareertech.org/educators/resource-center" TargetMode="External"/><Relationship Id="rId2" Type="http://schemas.openxmlformats.org/officeDocument/2006/relationships/hyperlink" Target="mailto:resourcecenter@careertech.ok.gov"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14151"/>
            <a:ext cx="9144000" cy="1080353"/>
          </a:xfrm>
        </p:spPr>
        <p:txBody>
          <a:bodyPr/>
          <a:lstStyle/>
          <a:p>
            <a:r>
              <a:rPr lang="en-US" dirty="0" smtClean="0">
                <a:solidFill>
                  <a:schemeClr val="accent6">
                    <a:lumMod val="75000"/>
                  </a:schemeClr>
                </a:solidFill>
              </a:rPr>
              <a:t>Exploring Energy Alternatives</a:t>
            </a:r>
            <a:endParaRPr lang="en-US" dirty="0">
              <a:solidFill>
                <a:schemeClr val="accent6">
                  <a:lumMod val="75000"/>
                </a:schemeClr>
              </a:solidFill>
            </a:endParaRPr>
          </a:p>
        </p:txBody>
      </p:sp>
      <p:sp>
        <p:nvSpPr>
          <p:cNvPr id="3" name="Subtitle 2"/>
          <p:cNvSpPr>
            <a:spLocks noGrp="1"/>
          </p:cNvSpPr>
          <p:nvPr>
            <p:ph type="subTitle" idx="1"/>
          </p:nvPr>
        </p:nvSpPr>
        <p:spPr/>
        <p:txBody>
          <a:bodyPr/>
          <a:lstStyle/>
          <a:p>
            <a:endParaRPr lang="en-US" dirty="0"/>
          </a:p>
        </p:txBody>
      </p:sp>
      <p:sp>
        <p:nvSpPr>
          <p:cNvPr id="4" name="Title 1"/>
          <p:cNvSpPr txBox="1">
            <a:spLocks/>
          </p:cNvSpPr>
          <p:nvPr/>
        </p:nvSpPr>
        <p:spPr>
          <a:xfrm>
            <a:off x="1524000" y="361951"/>
            <a:ext cx="9144000" cy="1057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chemeClr val="accent6">
                    <a:lumMod val="75000"/>
                  </a:schemeClr>
                </a:solidFill>
              </a:rPr>
              <a:t>Green Living Skills – Part 2</a:t>
            </a:r>
            <a:endParaRPr lang="en-US" b="1" dirty="0">
              <a:solidFill>
                <a:schemeClr val="accent6">
                  <a:lumMod val="75000"/>
                </a:schemeClr>
              </a:solidFill>
            </a:endParaRPr>
          </a:p>
        </p:txBody>
      </p:sp>
      <p:sp>
        <p:nvSpPr>
          <p:cNvPr id="5" name="Subtitle 2"/>
          <p:cNvSpPr txBox="1">
            <a:spLocks/>
          </p:cNvSpPr>
          <p:nvPr/>
        </p:nvSpPr>
        <p:spPr>
          <a:xfrm>
            <a:off x="1524000" y="5734050"/>
            <a:ext cx="9144000" cy="74295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accent6">
                    <a:lumMod val="75000"/>
                  </a:schemeClr>
                </a:solidFill>
              </a:rPr>
              <a:t>Developed by Resource Center for </a:t>
            </a:r>
            <a:r>
              <a:rPr lang="en-US" dirty="0" err="1" smtClean="0">
                <a:solidFill>
                  <a:schemeClr val="accent6">
                    <a:lumMod val="75000"/>
                  </a:schemeClr>
                </a:solidFill>
              </a:rPr>
              <a:t>CareerTech</a:t>
            </a:r>
            <a:r>
              <a:rPr lang="en-US" dirty="0" smtClean="0">
                <a:solidFill>
                  <a:schemeClr val="accent6">
                    <a:lumMod val="75000"/>
                  </a:schemeClr>
                </a:solidFill>
              </a:rPr>
              <a:t> Advancement, </a:t>
            </a:r>
          </a:p>
          <a:p>
            <a:r>
              <a:rPr lang="en-US" dirty="0" smtClean="0">
                <a:solidFill>
                  <a:schemeClr val="accent6">
                    <a:lumMod val="75000"/>
                  </a:schemeClr>
                </a:solidFill>
              </a:rPr>
              <a:t>a division of Oklahoma </a:t>
            </a:r>
            <a:r>
              <a:rPr lang="en-US" dirty="0" err="1" smtClean="0">
                <a:solidFill>
                  <a:schemeClr val="accent6">
                    <a:lumMod val="75000"/>
                  </a:schemeClr>
                </a:solidFill>
              </a:rPr>
              <a:t>CareerTech</a:t>
            </a:r>
            <a:endParaRPr lang="en-US" dirty="0" smtClean="0">
              <a:solidFill>
                <a:schemeClr val="accent6">
                  <a:lumMod val="75000"/>
                </a:schemeClr>
              </a:solidFill>
            </a:endParaRP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1620" y="2269041"/>
            <a:ext cx="2988759" cy="2988759"/>
          </a:xfrm>
          <a:prstGeom prst="rect">
            <a:avLst/>
          </a:prstGeom>
        </p:spPr>
      </p:pic>
      <p:sp>
        <p:nvSpPr>
          <p:cNvPr id="8" name="Footer Placeholder 7"/>
          <p:cNvSpPr>
            <a:spLocks noGrp="1"/>
          </p:cNvSpPr>
          <p:nvPr>
            <p:ph type="ftr" sz="quarter" idx="11"/>
          </p:nvPr>
        </p:nvSpPr>
        <p:spPr>
          <a:xfrm>
            <a:off x="2458720" y="6665334"/>
            <a:ext cx="7315200" cy="192666"/>
          </a:xfrm>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322825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sp>
        <p:nvSpPr>
          <p:cNvPr id="3" name="Content Placeholder 2"/>
          <p:cNvSpPr>
            <a:spLocks noGrp="1"/>
          </p:cNvSpPr>
          <p:nvPr>
            <p:ph idx="1"/>
          </p:nvPr>
        </p:nvSpPr>
        <p:spPr>
          <a:xfrm>
            <a:off x="838200" y="2103921"/>
            <a:ext cx="8047383" cy="4351338"/>
          </a:xfrm>
        </p:spPr>
        <p:txBody>
          <a:bodyPr>
            <a:noAutofit/>
          </a:bodyPr>
          <a:lstStyle/>
          <a:p>
            <a:r>
              <a:rPr lang="en-US" dirty="0">
                <a:solidFill>
                  <a:schemeClr val="accent6">
                    <a:lumMod val="75000"/>
                  </a:schemeClr>
                </a:solidFill>
              </a:rPr>
              <a:t>Even renewable energy </a:t>
            </a:r>
            <a:r>
              <a:rPr lang="en-US" dirty="0" smtClean="0">
                <a:solidFill>
                  <a:schemeClr val="accent6">
                    <a:lumMod val="75000"/>
                  </a:schemeClr>
                </a:solidFill>
              </a:rPr>
              <a:t>                                           development </a:t>
            </a:r>
            <a:r>
              <a:rPr lang="en-US" dirty="0">
                <a:solidFill>
                  <a:schemeClr val="accent6">
                    <a:lumMod val="75000"/>
                  </a:schemeClr>
                </a:solidFill>
              </a:rPr>
              <a:t>has some drawbacks. </a:t>
            </a:r>
            <a:endParaRPr lang="en-US" dirty="0" smtClean="0">
              <a:solidFill>
                <a:schemeClr val="accent6">
                  <a:lumMod val="75000"/>
                </a:schemeClr>
              </a:solidFill>
            </a:endParaRPr>
          </a:p>
          <a:p>
            <a:pPr lvl="1"/>
            <a:r>
              <a:rPr lang="en-US" dirty="0" smtClean="0">
                <a:solidFill>
                  <a:schemeClr val="accent6">
                    <a:lumMod val="75000"/>
                  </a:schemeClr>
                </a:solidFill>
              </a:rPr>
              <a:t>Solar </a:t>
            </a:r>
            <a:r>
              <a:rPr lang="en-US" dirty="0">
                <a:solidFill>
                  <a:schemeClr val="accent6">
                    <a:lumMod val="75000"/>
                  </a:schemeClr>
                </a:solidFill>
              </a:rPr>
              <a:t>and wind farms require large tracts of land. </a:t>
            </a:r>
          </a:p>
          <a:p>
            <a:pPr lvl="1"/>
            <a:r>
              <a:rPr lang="en-US" dirty="0" smtClean="0">
                <a:solidFill>
                  <a:schemeClr val="accent6">
                    <a:lumMod val="75000"/>
                  </a:schemeClr>
                </a:solidFill>
              </a:rPr>
              <a:t>The </a:t>
            </a:r>
            <a:r>
              <a:rPr lang="en-US" dirty="0">
                <a:solidFill>
                  <a:schemeClr val="accent6">
                    <a:lumMod val="75000"/>
                  </a:schemeClr>
                </a:solidFill>
              </a:rPr>
              <a:t>process of making solar cells and batteries produces chemical waste. </a:t>
            </a:r>
            <a:endParaRPr lang="en-US" dirty="0" smtClean="0">
              <a:solidFill>
                <a:schemeClr val="accent6">
                  <a:lumMod val="75000"/>
                </a:schemeClr>
              </a:solidFill>
            </a:endParaRPr>
          </a:p>
          <a:p>
            <a:pPr lvl="1"/>
            <a:r>
              <a:rPr lang="en-US" dirty="0" smtClean="0">
                <a:solidFill>
                  <a:schemeClr val="accent6">
                    <a:lumMod val="75000"/>
                  </a:schemeClr>
                </a:solidFill>
              </a:rPr>
              <a:t>Currently</a:t>
            </a:r>
            <a:r>
              <a:rPr lang="en-US" dirty="0">
                <a:solidFill>
                  <a:schemeClr val="accent6">
                    <a:lumMod val="75000"/>
                  </a:schemeClr>
                </a:solidFill>
              </a:rPr>
              <a:t>, renewable energy can provide only a part of our energy needs. </a:t>
            </a:r>
            <a:endParaRPr lang="en-US" dirty="0" smtClean="0">
              <a:solidFill>
                <a:schemeClr val="accent6">
                  <a:lumMod val="75000"/>
                </a:schemeClr>
              </a:solidFill>
            </a:endParaRPr>
          </a:p>
          <a:p>
            <a:pPr lvl="1"/>
            <a:r>
              <a:rPr lang="en-US" dirty="0" smtClean="0">
                <a:solidFill>
                  <a:schemeClr val="accent6">
                    <a:lumMod val="75000"/>
                  </a:schemeClr>
                </a:solidFill>
              </a:rPr>
              <a:t>Although </a:t>
            </a:r>
            <a:r>
              <a:rPr lang="en-US" dirty="0">
                <a:solidFill>
                  <a:schemeClr val="accent6">
                    <a:lumMod val="75000"/>
                  </a:schemeClr>
                </a:solidFill>
              </a:rPr>
              <a:t>the price is dropping, renewable energy is more expensive than power from fuel-burning power plants. </a:t>
            </a:r>
            <a:endParaRPr lang="en-US" dirty="0" smtClean="0">
              <a:solidFill>
                <a:schemeClr val="accent6">
                  <a:lumMod val="75000"/>
                </a:schemeClr>
              </a:solidFill>
            </a:endParaRPr>
          </a:p>
          <a:p>
            <a:pPr lvl="1"/>
            <a:r>
              <a:rPr lang="en-US" dirty="0" smtClean="0">
                <a:solidFill>
                  <a:schemeClr val="accent6">
                    <a:lumMod val="75000"/>
                  </a:schemeClr>
                </a:solidFill>
              </a:rPr>
              <a:t>Birds </a:t>
            </a:r>
            <a:r>
              <a:rPr lang="en-US" dirty="0">
                <a:solidFill>
                  <a:schemeClr val="accent6">
                    <a:lumMod val="75000"/>
                  </a:schemeClr>
                </a:solidFill>
              </a:rPr>
              <a:t>are killed when they hit wind turbines. In addition, some wildlife are frightened away from their natural habitats if wind turbines are in place.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5754" y="140183"/>
            <a:ext cx="6138438" cy="234001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593240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Measurement and Transformation</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6874565" cy="4351338"/>
          </a:xfrm>
        </p:spPr>
        <p:txBody>
          <a:bodyPr>
            <a:normAutofit lnSpcReduction="10000"/>
          </a:bodyPr>
          <a:lstStyle/>
          <a:p>
            <a:r>
              <a:rPr lang="en-US" dirty="0" smtClean="0">
                <a:solidFill>
                  <a:schemeClr val="accent6">
                    <a:lumMod val="75000"/>
                  </a:schemeClr>
                </a:solidFill>
              </a:rPr>
              <a:t>Words to Know</a:t>
            </a:r>
          </a:p>
          <a:p>
            <a:pPr lvl="1"/>
            <a:r>
              <a:rPr lang="en-US" b="1" dirty="0" smtClean="0">
                <a:solidFill>
                  <a:schemeClr val="accent6">
                    <a:lumMod val="75000"/>
                  </a:schemeClr>
                </a:solidFill>
              </a:rPr>
              <a:t>BTU - </a:t>
            </a:r>
            <a:r>
              <a:rPr lang="en-US" dirty="0" smtClean="0">
                <a:solidFill>
                  <a:schemeClr val="accent6">
                    <a:lumMod val="75000"/>
                  </a:schemeClr>
                </a:solidFill>
              </a:rPr>
              <a:t>British </a:t>
            </a:r>
            <a:r>
              <a:rPr lang="en-US" dirty="0">
                <a:solidFill>
                  <a:schemeClr val="accent6">
                    <a:lumMod val="75000"/>
                  </a:schemeClr>
                </a:solidFill>
              </a:rPr>
              <a:t>Thermal Unit, the amount of heat energy required to raise the temperature of one pound of water by one degree Fahrenheit at sea level</a:t>
            </a:r>
          </a:p>
          <a:p>
            <a:pPr lvl="1"/>
            <a:r>
              <a:rPr lang="en-US" b="1" dirty="0" smtClean="0">
                <a:solidFill>
                  <a:schemeClr val="accent6">
                    <a:lumMod val="75000"/>
                  </a:schemeClr>
                </a:solidFill>
              </a:rPr>
              <a:t>Joule - </a:t>
            </a:r>
            <a:r>
              <a:rPr lang="en-US" dirty="0" smtClean="0">
                <a:solidFill>
                  <a:schemeClr val="accent6">
                    <a:lumMod val="75000"/>
                  </a:schemeClr>
                </a:solidFill>
              </a:rPr>
              <a:t>one </a:t>
            </a:r>
            <a:r>
              <a:rPr lang="en-US" dirty="0">
                <a:solidFill>
                  <a:schemeClr val="accent6">
                    <a:lumMod val="75000"/>
                  </a:schemeClr>
                </a:solidFill>
              </a:rPr>
              <a:t>joule is the amount of energy needed to lift an object weighing one pound to a height of nine inches</a:t>
            </a:r>
          </a:p>
          <a:p>
            <a:pPr lvl="1"/>
            <a:r>
              <a:rPr lang="en-US" b="1" dirty="0">
                <a:solidFill>
                  <a:schemeClr val="accent6">
                    <a:lumMod val="75000"/>
                  </a:schemeClr>
                </a:solidFill>
              </a:rPr>
              <a:t>kinetic </a:t>
            </a:r>
            <a:r>
              <a:rPr lang="en-US" b="1" dirty="0" smtClean="0">
                <a:solidFill>
                  <a:schemeClr val="accent6">
                    <a:lumMod val="75000"/>
                  </a:schemeClr>
                </a:solidFill>
              </a:rPr>
              <a:t>energy - </a:t>
            </a:r>
            <a:r>
              <a:rPr lang="en-US" dirty="0" smtClean="0">
                <a:solidFill>
                  <a:schemeClr val="accent6">
                    <a:lumMod val="75000"/>
                  </a:schemeClr>
                </a:solidFill>
              </a:rPr>
              <a:t>the </a:t>
            </a:r>
            <a:r>
              <a:rPr lang="en-US" dirty="0">
                <a:solidFill>
                  <a:schemeClr val="accent6">
                    <a:lumMod val="75000"/>
                  </a:schemeClr>
                </a:solidFill>
              </a:rPr>
              <a:t>energy associated with an object in motion</a:t>
            </a:r>
          </a:p>
          <a:p>
            <a:pPr lvl="1"/>
            <a:r>
              <a:rPr lang="en-US" b="1" dirty="0">
                <a:solidFill>
                  <a:schemeClr val="accent6">
                    <a:lumMod val="75000"/>
                  </a:schemeClr>
                </a:solidFill>
              </a:rPr>
              <a:t>potential </a:t>
            </a:r>
            <a:r>
              <a:rPr lang="en-US" b="1" dirty="0" smtClean="0">
                <a:solidFill>
                  <a:schemeClr val="accent6">
                    <a:lumMod val="75000"/>
                  </a:schemeClr>
                </a:solidFill>
              </a:rPr>
              <a:t>energy - </a:t>
            </a:r>
            <a:r>
              <a:rPr lang="en-US" dirty="0" smtClean="0">
                <a:solidFill>
                  <a:schemeClr val="accent6">
                    <a:lumMod val="75000"/>
                  </a:schemeClr>
                </a:solidFill>
              </a:rPr>
              <a:t>energy </a:t>
            </a:r>
            <a:r>
              <a:rPr lang="en-US" dirty="0">
                <a:solidFill>
                  <a:schemeClr val="accent6">
                    <a:lumMod val="75000"/>
                  </a:schemeClr>
                </a:solidFill>
              </a:rPr>
              <a:t>stored within a physical system</a:t>
            </a:r>
          </a:p>
          <a:p>
            <a:pPr lvl="1"/>
            <a:r>
              <a:rPr lang="en-US" b="1" dirty="0">
                <a:solidFill>
                  <a:schemeClr val="accent6">
                    <a:lumMod val="75000"/>
                  </a:schemeClr>
                </a:solidFill>
              </a:rPr>
              <a:t>r</a:t>
            </a:r>
            <a:r>
              <a:rPr lang="en-US" b="1" dirty="0" smtClean="0">
                <a:solidFill>
                  <a:schemeClr val="accent6">
                    <a:lumMod val="75000"/>
                  </a:schemeClr>
                </a:solidFill>
              </a:rPr>
              <a:t>adiation </a:t>
            </a:r>
            <a:r>
              <a:rPr lang="en-US" b="1" dirty="0" smtClean="0">
                <a:solidFill>
                  <a:schemeClr val="accent6">
                    <a:lumMod val="75000"/>
                  </a:schemeClr>
                </a:solidFill>
              </a:rPr>
              <a:t>- </a:t>
            </a:r>
            <a:r>
              <a:rPr lang="en-US" dirty="0" smtClean="0">
                <a:solidFill>
                  <a:schemeClr val="accent6">
                    <a:lumMod val="75000"/>
                  </a:schemeClr>
                </a:solidFill>
              </a:rPr>
              <a:t>rays </a:t>
            </a:r>
            <a:r>
              <a:rPr lang="en-US" dirty="0">
                <a:solidFill>
                  <a:schemeClr val="accent6">
                    <a:lumMod val="75000"/>
                  </a:schemeClr>
                </a:solidFill>
              </a:rPr>
              <a:t>of energy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1873" y="2291107"/>
            <a:ext cx="4126449" cy="279938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17136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Measurement and Transformation</a:t>
            </a:r>
            <a:endParaRPr lang="en-US" b="1" dirty="0">
              <a:solidFill>
                <a:schemeClr val="accent6">
                  <a:lumMod val="75000"/>
                </a:schemeClr>
              </a:solidFill>
            </a:endParaRPr>
          </a:p>
        </p:txBody>
      </p:sp>
      <p:sp>
        <p:nvSpPr>
          <p:cNvPr id="3" name="Content Placeholder 2"/>
          <p:cNvSpPr>
            <a:spLocks noGrp="1"/>
          </p:cNvSpPr>
          <p:nvPr>
            <p:ph idx="1"/>
          </p:nvPr>
        </p:nvSpPr>
        <p:spPr>
          <a:xfrm>
            <a:off x="5728253" y="1690688"/>
            <a:ext cx="6158948" cy="4351338"/>
          </a:xfrm>
        </p:spPr>
        <p:txBody>
          <a:bodyPr>
            <a:normAutofit/>
          </a:bodyPr>
          <a:lstStyle/>
          <a:p>
            <a:r>
              <a:rPr lang="en-US" dirty="0">
                <a:solidFill>
                  <a:schemeClr val="accent6">
                    <a:lumMod val="75000"/>
                  </a:schemeClr>
                </a:solidFill>
              </a:rPr>
              <a:t>A British thermal unit (BTU) is a way of measuring energy. </a:t>
            </a:r>
            <a:endParaRPr lang="en-US" dirty="0" smtClean="0">
              <a:solidFill>
                <a:schemeClr val="accent6">
                  <a:lumMod val="75000"/>
                </a:schemeClr>
              </a:solidFill>
            </a:endParaRPr>
          </a:p>
          <a:p>
            <a:r>
              <a:rPr lang="en-US" dirty="0" smtClean="0">
                <a:solidFill>
                  <a:schemeClr val="accent6">
                    <a:lumMod val="75000"/>
                  </a:schemeClr>
                </a:solidFill>
              </a:rPr>
              <a:t>Energy </a:t>
            </a:r>
            <a:r>
              <a:rPr lang="en-US" dirty="0">
                <a:solidFill>
                  <a:schemeClr val="accent6">
                    <a:lumMod val="75000"/>
                  </a:schemeClr>
                </a:solidFill>
              </a:rPr>
              <a:t>is also measured in joules. A thousand joules is equal to a British thermal unit. </a:t>
            </a:r>
            <a:endParaRPr lang="en-US" dirty="0" smtClean="0">
              <a:solidFill>
                <a:schemeClr val="accent6">
                  <a:lumMod val="75000"/>
                </a:schemeClr>
              </a:solidFill>
            </a:endParaRPr>
          </a:p>
          <a:p>
            <a:r>
              <a:rPr lang="en-US" dirty="0" smtClean="0">
                <a:solidFill>
                  <a:schemeClr val="accent6">
                    <a:lumMod val="75000"/>
                  </a:schemeClr>
                </a:solidFill>
              </a:rPr>
              <a:t>Around </a:t>
            </a:r>
            <a:r>
              <a:rPr lang="en-US" dirty="0">
                <a:solidFill>
                  <a:schemeClr val="accent6">
                    <a:lumMod val="75000"/>
                  </a:schemeClr>
                </a:solidFill>
              </a:rPr>
              <a:t>the world, most scientists use joules to measure energy, much like most use the metric system instead of the English measurements of feet and pounds.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143677"/>
            <a:ext cx="4684118" cy="2941983"/>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851154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Measurement and Transformation</a:t>
            </a:r>
            <a:endParaRPr lang="en-US" b="1" dirty="0">
              <a:solidFill>
                <a:schemeClr val="accent6">
                  <a:lumMod val="75000"/>
                </a:schemeClr>
              </a:solidFill>
            </a:endParaRPr>
          </a:p>
        </p:txBody>
      </p:sp>
      <p:sp>
        <p:nvSpPr>
          <p:cNvPr id="3" name="Content Placeholder 2"/>
          <p:cNvSpPr>
            <a:spLocks noGrp="1"/>
          </p:cNvSpPr>
          <p:nvPr>
            <p:ph idx="1"/>
          </p:nvPr>
        </p:nvSpPr>
        <p:spPr>
          <a:xfrm>
            <a:off x="838201" y="1490870"/>
            <a:ext cx="7391399" cy="4949687"/>
          </a:xfrm>
        </p:spPr>
        <p:txBody>
          <a:bodyPr>
            <a:normAutofit/>
          </a:bodyPr>
          <a:lstStyle/>
          <a:p>
            <a:r>
              <a:rPr lang="en-US" dirty="0">
                <a:solidFill>
                  <a:schemeClr val="accent6">
                    <a:lumMod val="75000"/>
                  </a:schemeClr>
                </a:solidFill>
              </a:rPr>
              <a:t>Albert Einstein’s </a:t>
            </a:r>
            <a:r>
              <a:rPr lang="en-US" i="1" dirty="0">
                <a:solidFill>
                  <a:schemeClr val="accent6">
                    <a:lumMod val="75000"/>
                  </a:schemeClr>
                </a:solidFill>
              </a:rPr>
              <a:t>Theory of Relativity </a:t>
            </a:r>
            <a:r>
              <a:rPr lang="en-US" dirty="0">
                <a:solidFill>
                  <a:schemeClr val="accent6">
                    <a:lumMod val="75000"/>
                  </a:schemeClr>
                </a:solidFill>
              </a:rPr>
              <a:t>tells us that energy can be transformed into other types of energy, but it cannot be created or destroyed. We experience the transformation of energy every day. </a:t>
            </a:r>
          </a:p>
          <a:p>
            <a:pPr lvl="1"/>
            <a:r>
              <a:rPr lang="en-US" dirty="0" smtClean="0">
                <a:solidFill>
                  <a:schemeClr val="accent6">
                    <a:lumMod val="75000"/>
                  </a:schemeClr>
                </a:solidFill>
              </a:rPr>
              <a:t>When you use a flashlight, the energy from a battery </a:t>
            </a:r>
            <a:r>
              <a:rPr lang="en-US" dirty="0">
                <a:solidFill>
                  <a:schemeClr val="accent6">
                    <a:lumMod val="75000"/>
                  </a:schemeClr>
                </a:solidFill>
              </a:rPr>
              <a:t>is transformed into light energy.</a:t>
            </a:r>
          </a:p>
          <a:p>
            <a:pPr lvl="1"/>
            <a:r>
              <a:rPr lang="en-US" dirty="0" smtClean="0">
                <a:solidFill>
                  <a:schemeClr val="accent6">
                    <a:lumMod val="75000"/>
                  </a:schemeClr>
                </a:solidFill>
              </a:rPr>
              <a:t>When you burn wood in a fireplace, sunlight </a:t>
            </a:r>
            <a:r>
              <a:rPr lang="en-US" dirty="0">
                <a:solidFill>
                  <a:schemeClr val="accent6">
                    <a:lumMod val="75000"/>
                  </a:schemeClr>
                </a:solidFill>
              </a:rPr>
              <a:t>stored as potential energy in the </a:t>
            </a:r>
            <a:r>
              <a:rPr lang="en-US" dirty="0" smtClean="0">
                <a:solidFill>
                  <a:schemeClr val="accent6">
                    <a:lumMod val="75000"/>
                  </a:schemeClr>
                </a:solidFill>
              </a:rPr>
              <a:t>wood provides the energy for the fire.</a:t>
            </a:r>
          </a:p>
          <a:p>
            <a:pPr lvl="1"/>
            <a:r>
              <a:rPr lang="en-US" dirty="0" smtClean="0">
                <a:solidFill>
                  <a:schemeClr val="accent6">
                    <a:lumMod val="75000"/>
                  </a:schemeClr>
                </a:solidFill>
              </a:rPr>
              <a:t>Fuel </a:t>
            </a:r>
            <a:r>
              <a:rPr lang="en-US" dirty="0">
                <a:solidFill>
                  <a:schemeClr val="accent6">
                    <a:lumMod val="75000"/>
                  </a:schemeClr>
                </a:solidFill>
              </a:rPr>
              <a:t>is </a:t>
            </a:r>
            <a:r>
              <a:rPr lang="en-US" dirty="0" smtClean="0">
                <a:solidFill>
                  <a:schemeClr val="accent6">
                    <a:lumMod val="75000"/>
                  </a:schemeClr>
                </a:solidFill>
              </a:rPr>
              <a:t>stored </a:t>
            </a:r>
            <a:r>
              <a:rPr lang="en-US" dirty="0">
                <a:solidFill>
                  <a:schemeClr val="accent6">
                    <a:lumMod val="75000"/>
                  </a:schemeClr>
                </a:solidFill>
              </a:rPr>
              <a:t>in your vehicle’s gas tank as chemical energy. As you drive the car, kinetic energy powers the car</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1471" y="2860813"/>
            <a:ext cx="3476075" cy="292210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307677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Measurement and Transformation</a:t>
            </a:r>
            <a:endParaRPr lang="en-US" b="1" dirty="0">
              <a:solidFill>
                <a:schemeClr val="accent6">
                  <a:lumMod val="75000"/>
                </a:schemeClr>
              </a:solidFill>
            </a:endParaRPr>
          </a:p>
        </p:txBody>
      </p:sp>
      <p:sp>
        <p:nvSpPr>
          <p:cNvPr id="3" name="Content Placeholder 2"/>
          <p:cNvSpPr>
            <a:spLocks noGrp="1"/>
          </p:cNvSpPr>
          <p:nvPr>
            <p:ph idx="1"/>
          </p:nvPr>
        </p:nvSpPr>
        <p:spPr>
          <a:xfrm>
            <a:off x="838202" y="1490870"/>
            <a:ext cx="7531341" cy="4949687"/>
          </a:xfrm>
        </p:spPr>
        <p:txBody>
          <a:bodyPr>
            <a:normAutofit lnSpcReduction="10000"/>
          </a:bodyPr>
          <a:lstStyle/>
          <a:p>
            <a:r>
              <a:rPr lang="en-US" dirty="0">
                <a:solidFill>
                  <a:schemeClr val="accent6">
                    <a:lumMod val="75000"/>
                  </a:schemeClr>
                </a:solidFill>
              </a:rPr>
              <a:t>Heat is another form of energy and it moves by way of conduction, convection, and radiation. </a:t>
            </a:r>
          </a:p>
          <a:p>
            <a:pPr lvl="1"/>
            <a:r>
              <a:rPr lang="en-US" dirty="0">
                <a:solidFill>
                  <a:schemeClr val="accent6">
                    <a:lumMod val="75000"/>
                  </a:schemeClr>
                </a:solidFill>
              </a:rPr>
              <a:t>Heat </a:t>
            </a:r>
            <a:r>
              <a:rPr lang="en-US" b="1" i="1" dirty="0">
                <a:solidFill>
                  <a:schemeClr val="accent6">
                    <a:lumMod val="75000"/>
                  </a:schemeClr>
                </a:solidFill>
              </a:rPr>
              <a:t>conduction </a:t>
            </a:r>
            <a:r>
              <a:rPr lang="en-US" dirty="0">
                <a:solidFill>
                  <a:schemeClr val="accent6">
                    <a:lumMod val="75000"/>
                  </a:schemeClr>
                </a:solidFill>
              </a:rPr>
              <a:t>occurs when energy is passed directly from one object to another. When you cook bacon in a skillet on the stove, the pan is made of metal — a good conductor. </a:t>
            </a:r>
          </a:p>
          <a:p>
            <a:pPr lvl="1"/>
            <a:r>
              <a:rPr lang="en-US" b="1" i="1" dirty="0">
                <a:solidFill>
                  <a:schemeClr val="accent6">
                    <a:lumMod val="75000"/>
                  </a:schemeClr>
                </a:solidFill>
              </a:rPr>
              <a:t>Convection </a:t>
            </a:r>
            <a:r>
              <a:rPr lang="en-US" dirty="0">
                <a:solidFill>
                  <a:schemeClr val="accent6">
                    <a:lumMod val="75000"/>
                  </a:schemeClr>
                </a:solidFill>
              </a:rPr>
              <a:t>is the movement of heat energy. Warm air is lighter than cold air, so it rises</a:t>
            </a:r>
            <a:r>
              <a:rPr lang="en-US" dirty="0" smtClean="0">
                <a:solidFill>
                  <a:schemeClr val="accent6">
                    <a:lumMod val="75000"/>
                  </a:schemeClr>
                </a:solidFill>
              </a:rPr>
              <a:t>.</a:t>
            </a:r>
          </a:p>
          <a:p>
            <a:pPr lvl="1"/>
            <a:r>
              <a:rPr lang="en-US" b="1" i="1" dirty="0">
                <a:solidFill>
                  <a:schemeClr val="accent6">
                    <a:lumMod val="75000"/>
                  </a:schemeClr>
                </a:solidFill>
              </a:rPr>
              <a:t>Radiation </a:t>
            </a:r>
            <a:r>
              <a:rPr lang="en-US" dirty="0">
                <a:solidFill>
                  <a:schemeClr val="accent6">
                    <a:lumMod val="75000"/>
                  </a:schemeClr>
                </a:solidFill>
              </a:rPr>
              <a:t>is electromagnetic waves that transport energy through space. Radiation can be absorbed or reflected. Darker surfaces absorb more radiation, while lighter surfaces tend to reflect radiation. Shiny surfaces also reflect more heat than dull or matte surfaces.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9543" y="1690688"/>
            <a:ext cx="3638597" cy="288493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628218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4807226" cy="4351338"/>
          </a:xfrm>
        </p:spPr>
        <p:txBody>
          <a:bodyPr/>
          <a:lstStyle/>
          <a:p>
            <a:r>
              <a:rPr lang="en-US" dirty="0" smtClean="0">
                <a:solidFill>
                  <a:schemeClr val="accent6">
                    <a:lumMod val="75000"/>
                  </a:schemeClr>
                </a:solidFill>
              </a:rPr>
              <a:t>Words to Know</a:t>
            </a:r>
          </a:p>
          <a:p>
            <a:pPr lvl="1"/>
            <a:r>
              <a:rPr lang="en-US" b="1" dirty="0">
                <a:solidFill>
                  <a:schemeClr val="accent6">
                    <a:lumMod val="75000"/>
                  </a:schemeClr>
                </a:solidFill>
              </a:rPr>
              <a:t>emit </a:t>
            </a:r>
            <a:r>
              <a:rPr lang="en-US" b="1" dirty="0" smtClean="0">
                <a:solidFill>
                  <a:schemeClr val="accent6">
                    <a:lumMod val="75000"/>
                  </a:schemeClr>
                </a:solidFill>
              </a:rPr>
              <a:t>- </a:t>
            </a:r>
            <a:r>
              <a:rPr lang="en-US" dirty="0" smtClean="0">
                <a:solidFill>
                  <a:schemeClr val="accent6">
                    <a:lumMod val="75000"/>
                  </a:schemeClr>
                </a:solidFill>
              </a:rPr>
              <a:t>to </a:t>
            </a:r>
            <a:r>
              <a:rPr lang="en-US" dirty="0">
                <a:solidFill>
                  <a:schemeClr val="accent6">
                    <a:lumMod val="75000"/>
                  </a:schemeClr>
                </a:solidFill>
              </a:rPr>
              <a:t>give off, such as light or heat </a:t>
            </a:r>
          </a:p>
          <a:p>
            <a:pPr lvl="1"/>
            <a:r>
              <a:rPr lang="en-US" b="1" dirty="0">
                <a:solidFill>
                  <a:schemeClr val="accent6">
                    <a:lumMod val="75000"/>
                  </a:schemeClr>
                </a:solidFill>
              </a:rPr>
              <a:t>geothermal </a:t>
            </a:r>
            <a:r>
              <a:rPr lang="en-US" b="1" dirty="0" smtClean="0">
                <a:solidFill>
                  <a:schemeClr val="accent6">
                    <a:lumMod val="75000"/>
                  </a:schemeClr>
                </a:solidFill>
              </a:rPr>
              <a:t>- </a:t>
            </a:r>
            <a:r>
              <a:rPr lang="en-US" dirty="0" smtClean="0">
                <a:solidFill>
                  <a:schemeClr val="accent6">
                    <a:lumMod val="75000"/>
                  </a:schemeClr>
                </a:solidFill>
              </a:rPr>
              <a:t>from </a:t>
            </a:r>
            <a:r>
              <a:rPr lang="en-US" dirty="0">
                <a:solidFill>
                  <a:schemeClr val="accent6">
                    <a:lumMod val="75000"/>
                  </a:schemeClr>
                </a:solidFill>
              </a:rPr>
              <a:t>the Greek words geo (Earth) and thermal (heat) </a:t>
            </a:r>
          </a:p>
          <a:p>
            <a:pPr lvl="1"/>
            <a:r>
              <a:rPr lang="en-US" b="1" dirty="0">
                <a:solidFill>
                  <a:schemeClr val="accent6">
                    <a:lumMod val="75000"/>
                  </a:schemeClr>
                </a:solidFill>
              </a:rPr>
              <a:t>magma </a:t>
            </a:r>
            <a:r>
              <a:rPr lang="en-US" b="1" dirty="0" smtClean="0">
                <a:solidFill>
                  <a:schemeClr val="accent6">
                    <a:lumMod val="75000"/>
                  </a:schemeClr>
                </a:solidFill>
              </a:rPr>
              <a:t>- </a:t>
            </a:r>
            <a:r>
              <a:rPr lang="en-US" dirty="0" smtClean="0">
                <a:solidFill>
                  <a:schemeClr val="accent6">
                    <a:lumMod val="75000"/>
                  </a:schemeClr>
                </a:solidFill>
              </a:rPr>
              <a:t>molten </a:t>
            </a:r>
            <a:r>
              <a:rPr lang="en-US" dirty="0">
                <a:solidFill>
                  <a:schemeClr val="accent6">
                    <a:lumMod val="75000"/>
                  </a:schemeClr>
                </a:solidFill>
              </a:rPr>
              <a:t>rock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525450"/>
            <a:ext cx="5887038" cy="392875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8450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 - Coal</a:t>
            </a:r>
            <a:endParaRPr lang="en-US" b="1" dirty="0">
              <a:solidFill>
                <a:schemeClr val="accent6">
                  <a:lumMod val="75000"/>
                </a:schemeClr>
              </a:solidFill>
            </a:endParaRPr>
          </a:p>
        </p:txBody>
      </p:sp>
      <p:sp>
        <p:nvSpPr>
          <p:cNvPr id="3" name="Content Placeholder 2"/>
          <p:cNvSpPr>
            <a:spLocks noGrp="1"/>
          </p:cNvSpPr>
          <p:nvPr>
            <p:ph idx="1"/>
          </p:nvPr>
        </p:nvSpPr>
        <p:spPr>
          <a:xfrm>
            <a:off x="4969565" y="1690688"/>
            <a:ext cx="7017026" cy="4953899"/>
          </a:xfrm>
        </p:spPr>
        <p:txBody>
          <a:bodyPr>
            <a:normAutofit lnSpcReduction="10000"/>
          </a:bodyPr>
          <a:lstStyle/>
          <a:p>
            <a:r>
              <a:rPr lang="en-US" b="1" i="1" dirty="0">
                <a:solidFill>
                  <a:schemeClr val="accent6">
                    <a:lumMod val="75000"/>
                  </a:schemeClr>
                </a:solidFill>
              </a:rPr>
              <a:t>Clean coal </a:t>
            </a:r>
            <a:r>
              <a:rPr lang="en-US" dirty="0">
                <a:solidFill>
                  <a:schemeClr val="accent6">
                    <a:lumMod val="75000"/>
                  </a:schemeClr>
                </a:solidFill>
              </a:rPr>
              <a:t>is a term used to describe improved coal mining techniques, new coal-generated power plants that are safer for the environment, and processes that make coal burn more cleanly and efficiently. </a:t>
            </a:r>
            <a:endParaRPr lang="en-US" dirty="0" smtClean="0">
              <a:solidFill>
                <a:schemeClr val="accent6">
                  <a:lumMod val="75000"/>
                </a:schemeClr>
              </a:solidFill>
            </a:endParaRPr>
          </a:p>
          <a:p>
            <a:r>
              <a:rPr lang="en-US" dirty="0" smtClean="0">
                <a:solidFill>
                  <a:schemeClr val="accent6">
                    <a:lumMod val="75000"/>
                  </a:schemeClr>
                </a:solidFill>
              </a:rPr>
              <a:t>Coal </a:t>
            </a:r>
            <a:r>
              <a:rPr lang="en-US" dirty="0">
                <a:solidFill>
                  <a:schemeClr val="accent6">
                    <a:lumMod val="75000"/>
                  </a:schemeClr>
                </a:solidFill>
              </a:rPr>
              <a:t>is a plentiful and relatively inexpensive form of energy, which makes coal good for consumers.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the burning of coal sends large amounts of carbon dioxide and sulfur dioxide into the atmosphere and contributes significantly to global warming and acid rain.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322" y="2025926"/>
            <a:ext cx="4317932" cy="288234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839939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a:t>
            </a:r>
            <a:r>
              <a:rPr lang="en-US" b="1" dirty="0">
                <a:solidFill>
                  <a:schemeClr val="accent6">
                    <a:lumMod val="75000"/>
                  </a:schemeClr>
                </a:solidFill>
              </a:rPr>
              <a:t>Sources - Coal</a:t>
            </a:r>
          </a:p>
        </p:txBody>
      </p:sp>
      <p:sp>
        <p:nvSpPr>
          <p:cNvPr id="3" name="Content Placeholder 2"/>
          <p:cNvSpPr>
            <a:spLocks noGrp="1"/>
          </p:cNvSpPr>
          <p:nvPr>
            <p:ph idx="1"/>
          </p:nvPr>
        </p:nvSpPr>
        <p:spPr>
          <a:xfrm>
            <a:off x="838200" y="1510747"/>
            <a:ext cx="7610061" cy="5088835"/>
          </a:xfrm>
        </p:spPr>
        <p:txBody>
          <a:bodyPr>
            <a:normAutofit/>
          </a:bodyPr>
          <a:lstStyle/>
          <a:p>
            <a:r>
              <a:rPr lang="en-US" dirty="0">
                <a:solidFill>
                  <a:schemeClr val="accent6">
                    <a:lumMod val="75000"/>
                  </a:schemeClr>
                </a:solidFill>
              </a:rPr>
              <a:t>Since most coal is burned in power plants to generate electricity, making power plants </a:t>
            </a:r>
            <a:r>
              <a:rPr lang="en-US" dirty="0" smtClean="0">
                <a:solidFill>
                  <a:schemeClr val="accent6">
                    <a:lumMod val="75000"/>
                  </a:schemeClr>
                </a:solidFill>
              </a:rPr>
              <a:t>            cleaner </a:t>
            </a:r>
            <a:r>
              <a:rPr lang="en-US" dirty="0">
                <a:solidFill>
                  <a:schemeClr val="accent6">
                    <a:lumMod val="75000"/>
                  </a:schemeClr>
                </a:solidFill>
              </a:rPr>
              <a:t>and more efficient is an important </a:t>
            </a:r>
            <a:r>
              <a:rPr lang="en-US" dirty="0" smtClean="0">
                <a:solidFill>
                  <a:schemeClr val="accent6">
                    <a:lumMod val="75000"/>
                  </a:schemeClr>
                </a:solidFill>
              </a:rPr>
              <a:t>          part </a:t>
            </a:r>
            <a:r>
              <a:rPr lang="en-US" dirty="0">
                <a:solidFill>
                  <a:schemeClr val="accent6">
                    <a:lumMod val="75000"/>
                  </a:schemeClr>
                </a:solidFill>
              </a:rPr>
              <a:t>of clean coal technology</a:t>
            </a:r>
            <a:r>
              <a:rPr lang="en-US" dirty="0" smtClean="0">
                <a:solidFill>
                  <a:schemeClr val="accent6">
                    <a:lumMod val="75000"/>
                  </a:schemeClr>
                </a:solidFill>
              </a:rPr>
              <a:t>.</a:t>
            </a:r>
          </a:p>
          <a:p>
            <a:r>
              <a:rPr lang="en-US" dirty="0" smtClean="0">
                <a:solidFill>
                  <a:schemeClr val="accent6">
                    <a:lumMod val="75000"/>
                  </a:schemeClr>
                </a:solidFill>
              </a:rPr>
              <a:t>Most </a:t>
            </a:r>
            <a:r>
              <a:rPr lang="en-US" dirty="0">
                <a:solidFill>
                  <a:schemeClr val="accent6">
                    <a:lumMod val="75000"/>
                  </a:schemeClr>
                </a:solidFill>
              </a:rPr>
              <a:t>coal-burning power plants in the </a:t>
            </a:r>
            <a:r>
              <a:rPr lang="en-US" dirty="0" smtClean="0">
                <a:solidFill>
                  <a:schemeClr val="accent6">
                    <a:lumMod val="75000"/>
                  </a:schemeClr>
                </a:solidFill>
              </a:rPr>
              <a:t>          United </a:t>
            </a:r>
            <a:r>
              <a:rPr lang="en-US" dirty="0">
                <a:solidFill>
                  <a:schemeClr val="accent6">
                    <a:lumMod val="75000"/>
                  </a:schemeClr>
                </a:solidFill>
              </a:rPr>
              <a:t>States are outdated. Most were built during a time when there was much less </a:t>
            </a:r>
            <a:r>
              <a:rPr lang="en-US" dirty="0" smtClean="0">
                <a:solidFill>
                  <a:schemeClr val="accent6">
                    <a:lumMod val="75000"/>
                  </a:schemeClr>
                </a:solidFill>
              </a:rPr>
              <a:t>           concern </a:t>
            </a:r>
            <a:r>
              <a:rPr lang="en-US" dirty="0">
                <a:solidFill>
                  <a:schemeClr val="accent6">
                    <a:lumMod val="75000"/>
                  </a:schemeClr>
                </a:solidFill>
              </a:rPr>
              <a:t>for the environment. </a:t>
            </a:r>
            <a:endParaRPr lang="en-US" dirty="0" smtClean="0">
              <a:solidFill>
                <a:schemeClr val="accent6">
                  <a:lumMod val="75000"/>
                </a:schemeClr>
              </a:solidFill>
            </a:endParaRPr>
          </a:p>
          <a:p>
            <a:r>
              <a:rPr lang="en-US" dirty="0" smtClean="0">
                <a:solidFill>
                  <a:schemeClr val="accent6">
                    <a:lumMod val="75000"/>
                  </a:schemeClr>
                </a:solidFill>
              </a:rPr>
              <a:t>Since </a:t>
            </a:r>
            <a:r>
              <a:rPr lang="en-US" dirty="0">
                <a:solidFill>
                  <a:schemeClr val="accent6">
                    <a:lumMod val="75000"/>
                  </a:schemeClr>
                </a:solidFill>
              </a:rPr>
              <a:t>coal is plentiful and cheap, it was not cost effective to design power plants to be highly efficient. Today, it would be unacceptable to build new coal plants based on old technology.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2199" y="1906658"/>
            <a:ext cx="4384290" cy="292210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22475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a:t>
            </a:r>
            <a:r>
              <a:rPr lang="en-US" b="1" dirty="0">
                <a:solidFill>
                  <a:schemeClr val="accent6">
                    <a:lumMod val="75000"/>
                  </a:schemeClr>
                </a:solidFill>
              </a:rPr>
              <a:t>Sources - Coal</a:t>
            </a:r>
          </a:p>
        </p:txBody>
      </p:sp>
      <p:sp>
        <p:nvSpPr>
          <p:cNvPr id="3" name="Content Placeholder 2"/>
          <p:cNvSpPr>
            <a:spLocks noGrp="1"/>
          </p:cNvSpPr>
          <p:nvPr>
            <p:ph idx="1"/>
          </p:nvPr>
        </p:nvSpPr>
        <p:spPr>
          <a:xfrm>
            <a:off x="4416287" y="1690688"/>
            <a:ext cx="7610061" cy="5088835"/>
          </a:xfrm>
        </p:spPr>
        <p:txBody>
          <a:bodyPr>
            <a:normAutofit lnSpcReduction="10000"/>
          </a:bodyPr>
          <a:lstStyle/>
          <a:p>
            <a:r>
              <a:rPr lang="en-US" dirty="0">
                <a:solidFill>
                  <a:schemeClr val="accent6">
                    <a:lumMod val="75000"/>
                  </a:schemeClr>
                </a:solidFill>
              </a:rPr>
              <a:t>Coal mining itself has never been a clean process</a:t>
            </a:r>
            <a:r>
              <a:rPr lang="en-US" dirty="0" smtClean="0">
                <a:solidFill>
                  <a:schemeClr val="accent6">
                    <a:lumMod val="75000"/>
                  </a:schemeClr>
                </a:solidFill>
              </a:rPr>
              <a:t>.</a:t>
            </a:r>
          </a:p>
          <a:p>
            <a:r>
              <a:rPr lang="en-US" dirty="0" smtClean="0">
                <a:solidFill>
                  <a:schemeClr val="accent6">
                    <a:lumMod val="75000"/>
                  </a:schemeClr>
                </a:solidFill>
              </a:rPr>
              <a:t>Coal </a:t>
            </a:r>
            <a:r>
              <a:rPr lang="en-US" dirty="0">
                <a:solidFill>
                  <a:schemeClr val="accent6">
                    <a:lumMod val="75000"/>
                  </a:schemeClr>
                </a:solidFill>
              </a:rPr>
              <a:t>mining and processing can pollute the air, lead to the destruction of trees and other vegetation, destroy the land, and pollute waterways. </a:t>
            </a:r>
          </a:p>
          <a:p>
            <a:r>
              <a:rPr lang="en-US" dirty="0" smtClean="0">
                <a:solidFill>
                  <a:schemeClr val="accent6">
                    <a:lumMod val="75000"/>
                  </a:schemeClr>
                </a:solidFill>
              </a:rPr>
              <a:t>Some </a:t>
            </a:r>
            <a:r>
              <a:rPr lang="en-US" dirty="0">
                <a:solidFill>
                  <a:schemeClr val="accent6">
                    <a:lumMod val="75000"/>
                  </a:schemeClr>
                </a:solidFill>
              </a:rPr>
              <a:t>people argue that, since coal is a fossil fuel, cleaner coal technology is not as sound an investment as renewable energy — the world’s coal reserves could eventually be used up.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since it will take time to develop other forms of power generation, clean coal technology is a better approach than the older, dirtier coal technology.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0" y="2287034"/>
            <a:ext cx="4068418" cy="296882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19281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a:t>
            </a:r>
            <a:r>
              <a:rPr lang="en-US" b="1" dirty="0">
                <a:solidFill>
                  <a:schemeClr val="accent6">
                    <a:lumMod val="75000"/>
                  </a:schemeClr>
                </a:solidFill>
              </a:rPr>
              <a:t>Sources - Coal</a:t>
            </a:r>
          </a:p>
        </p:txBody>
      </p:sp>
      <p:sp>
        <p:nvSpPr>
          <p:cNvPr id="3" name="Content Placeholder 2"/>
          <p:cNvSpPr>
            <a:spLocks noGrp="1"/>
          </p:cNvSpPr>
          <p:nvPr>
            <p:ph idx="1"/>
          </p:nvPr>
        </p:nvSpPr>
        <p:spPr>
          <a:xfrm>
            <a:off x="838201" y="1381540"/>
            <a:ext cx="10750825" cy="5397984"/>
          </a:xfrm>
        </p:spPr>
        <p:txBody>
          <a:bodyPr>
            <a:normAutofit/>
          </a:bodyPr>
          <a:lstStyle/>
          <a:p>
            <a:r>
              <a:rPr lang="en-US" dirty="0">
                <a:solidFill>
                  <a:schemeClr val="accent6">
                    <a:lumMod val="75000"/>
                  </a:schemeClr>
                </a:solidFill>
              </a:rPr>
              <a:t>Ways to make coal cleaner could include:</a:t>
            </a:r>
          </a:p>
          <a:p>
            <a:pPr lvl="1"/>
            <a:r>
              <a:rPr lang="en-US" dirty="0">
                <a:solidFill>
                  <a:schemeClr val="accent6">
                    <a:lumMod val="75000"/>
                  </a:schemeClr>
                </a:solidFill>
              </a:rPr>
              <a:t>Improving mining processes to make mining </a:t>
            </a:r>
            <a:r>
              <a:rPr lang="en-US" dirty="0" smtClean="0">
                <a:solidFill>
                  <a:schemeClr val="accent6">
                    <a:lumMod val="75000"/>
                  </a:schemeClr>
                </a:solidFill>
              </a:rPr>
              <a:t>more </a:t>
            </a:r>
            <a:r>
              <a:rPr lang="en-US" dirty="0">
                <a:solidFill>
                  <a:schemeClr val="accent6">
                    <a:lumMod val="75000"/>
                  </a:schemeClr>
                </a:solidFill>
              </a:rPr>
              <a:t>environmentally friendly.</a:t>
            </a:r>
          </a:p>
          <a:p>
            <a:pPr lvl="1"/>
            <a:r>
              <a:rPr lang="en-US" dirty="0">
                <a:solidFill>
                  <a:schemeClr val="accent6">
                    <a:lumMod val="75000"/>
                  </a:schemeClr>
                </a:solidFill>
              </a:rPr>
              <a:t>Using wet scrubbers to remove </a:t>
            </a:r>
            <a:r>
              <a:rPr lang="en-US" dirty="0" smtClean="0">
                <a:solidFill>
                  <a:schemeClr val="accent6">
                    <a:lumMod val="75000"/>
                  </a:schemeClr>
                </a:solidFill>
              </a:rPr>
              <a:t>sulfur dioxide </a:t>
            </a:r>
            <a:r>
              <a:rPr lang="en-US" dirty="0">
                <a:solidFill>
                  <a:schemeClr val="accent6">
                    <a:lumMod val="75000"/>
                  </a:schemeClr>
                </a:solidFill>
              </a:rPr>
              <a:t>from the exhaust of power plants.</a:t>
            </a:r>
          </a:p>
          <a:p>
            <a:pPr lvl="1"/>
            <a:r>
              <a:rPr lang="en-US" dirty="0">
                <a:solidFill>
                  <a:schemeClr val="accent6">
                    <a:lumMod val="75000"/>
                  </a:schemeClr>
                </a:solidFill>
              </a:rPr>
              <a:t>Filtering power plant exhaust to remove </a:t>
            </a:r>
            <a:r>
              <a:rPr lang="en-US" dirty="0" smtClean="0">
                <a:solidFill>
                  <a:schemeClr val="accent6">
                    <a:lumMod val="75000"/>
                  </a:schemeClr>
                </a:solidFill>
              </a:rPr>
              <a:t>particulates </a:t>
            </a:r>
            <a:r>
              <a:rPr lang="en-US" dirty="0">
                <a:solidFill>
                  <a:schemeClr val="accent6">
                    <a:lumMod val="75000"/>
                  </a:schemeClr>
                </a:solidFill>
              </a:rPr>
              <a:t>that cause respiratory problems.</a:t>
            </a:r>
          </a:p>
          <a:p>
            <a:pPr lvl="1"/>
            <a:r>
              <a:rPr lang="en-US" dirty="0">
                <a:solidFill>
                  <a:schemeClr val="accent6">
                    <a:lumMod val="75000"/>
                  </a:schemeClr>
                </a:solidFill>
              </a:rPr>
              <a:t>Chemically washing coal to remove </a:t>
            </a:r>
            <a:r>
              <a:rPr lang="en-US" dirty="0" smtClean="0">
                <a:solidFill>
                  <a:schemeClr val="accent6">
                    <a:lumMod val="75000"/>
                  </a:schemeClr>
                </a:solidFill>
              </a:rPr>
              <a:t>impurities </a:t>
            </a:r>
            <a:r>
              <a:rPr lang="en-US" dirty="0">
                <a:solidFill>
                  <a:schemeClr val="accent6">
                    <a:lumMod val="75000"/>
                  </a:schemeClr>
                </a:solidFill>
              </a:rPr>
              <a:t>to ensure that fewer pollutants are released into the atmosphere (although the washing process creates waste).</a:t>
            </a:r>
          </a:p>
          <a:p>
            <a:pPr lvl="1"/>
            <a:r>
              <a:rPr lang="en-US" dirty="0">
                <a:solidFill>
                  <a:schemeClr val="accent6">
                    <a:lumMod val="75000"/>
                  </a:schemeClr>
                </a:solidFill>
              </a:rPr>
              <a:t>Burning better quality coal to reduce </a:t>
            </a:r>
            <a:r>
              <a:rPr lang="en-US" dirty="0" smtClean="0">
                <a:solidFill>
                  <a:schemeClr val="accent6">
                    <a:lumMod val="75000"/>
                  </a:schemeClr>
                </a:solidFill>
              </a:rPr>
              <a:t>pollution</a:t>
            </a:r>
            <a:r>
              <a:rPr lang="en-US" dirty="0">
                <a:solidFill>
                  <a:schemeClr val="accent6">
                    <a:lumMod val="75000"/>
                  </a:schemeClr>
                </a:solidFill>
              </a:rPr>
              <a:t>.</a:t>
            </a:r>
          </a:p>
          <a:p>
            <a:pPr lvl="1"/>
            <a:r>
              <a:rPr lang="en-US" dirty="0">
                <a:solidFill>
                  <a:schemeClr val="accent6">
                    <a:lumMod val="75000"/>
                  </a:schemeClr>
                </a:solidFill>
              </a:rPr>
              <a:t>Using nitrogen oxide burners to reduce </a:t>
            </a:r>
            <a:r>
              <a:rPr lang="en-US" dirty="0" smtClean="0">
                <a:solidFill>
                  <a:schemeClr val="accent6">
                    <a:lumMod val="75000"/>
                  </a:schemeClr>
                </a:solidFill>
              </a:rPr>
              <a:t>some </a:t>
            </a:r>
            <a:r>
              <a:rPr lang="en-US" dirty="0">
                <a:solidFill>
                  <a:schemeClr val="accent6">
                    <a:lumMod val="75000"/>
                  </a:schemeClr>
                </a:solidFill>
              </a:rPr>
              <a:t>of the causes of ground-level ozone.</a:t>
            </a:r>
          </a:p>
          <a:p>
            <a:pPr lvl="1"/>
            <a:r>
              <a:rPr lang="en-US" dirty="0">
                <a:solidFill>
                  <a:schemeClr val="accent6">
                    <a:lumMod val="75000"/>
                  </a:schemeClr>
                </a:solidFill>
              </a:rPr>
              <a:t>Capturing and storing the carbon dioxide </a:t>
            </a:r>
            <a:r>
              <a:rPr lang="en-US" dirty="0" smtClean="0">
                <a:solidFill>
                  <a:schemeClr val="accent6">
                    <a:lumMod val="75000"/>
                  </a:schemeClr>
                </a:solidFill>
              </a:rPr>
              <a:t>released </a:t>
            </a:r>
            <a:r>
              <a:rPr lang="en-US" dirty="0">
                <a:solidFill>
                  <a:schemeClr val="accent6">
                    <a:lumMod val="75000"/>
                  </a:schemeClr>
                </a:solidFill>
              </a:rPr>
              <a:t>by burning coal in power plants.</a:t>
            </a:r>
          </a:p>
          <a:p>
            <a:pPr lvl="1"/>
            <a:r>
              <a:rPr lang="en-US" dirty="0">
                <a:solidFill>
                  <a:schemeClr val="accent6">
                    <a:lumMod val="75000"/>
                  </a:schemeClr>
                </a:solidFill>
              </a:rPr>
              <a:t>Investing in research to discover new, </a:t>
            </a:r>
            <a:r>
              <a:rPr lang="en-US" dirty="0" smtClean="0">
                <a:solidFill>
                  <a:schemeClr val="accent6">
                    <a:lumMod val="75000"/>
                  </a:schemeClr>
                </a:solidFill>
              </a:rPr>
              <a:t>cleaner </a:t>
            </a:r>
            <a:r>
              <a:rPr lang="en-US" dirty="0">
                <a:solidFill>
                  <a:schemeClr val="accent6">
                    <a:lumMod val="75000"/>
                  </a:schemeClr>
                </a:solidFill>
              </a:rPr>
              <a:t>coal-burning technologies.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685" y="245858"/>
            <a:ext cx="2442561" cy="162774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92145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Exploring Energy Alternatives</a:t>
            </a:r>
            <a:endParaRPr lang="en-US" b="1" dirty="0">
              <a:solidFill>
                <a:schemeClr val="accent6">
                  <a:lumMod val="75000"/>
                </a:schemeClr>
              </a:solidFill>
            </a:endParaRPr>
          </a:p>
        </p:txBody>
      </p:sp>
      <p:sp>
        <p:nvSpPr>
          <p:cNvPr id="3" name="Content Placeholder 2"/>
          <p:cNvSpPr>
            <a:spLocks noGrp="1"/>
          </p:cNvSpPr>
          <p:nvPr>
            <p:ph idx="1"/>
          </p:nvPr>
        </p:nvSpPr>
        <p:spPr/>
        <p:txBody>
          <a:bodyPr/>
          <a:lstStyle/>
          <a:p>
            <a:r>
              <a:rPr lang="en-US" dirty="0">
                <a:solidFill>
                  <a:schemeClr val="accent6">
                    <a:lumMod val="75000"/>
                  </a:schemeClr>
                </a:solidFill>
              </a:rPr>
              <a:t>Energy is a fundamental part of nature.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food we eat is made possible because </a:t>
            </a:r>
            <a:r>
              <a:rPr lang="en-US" dirty="0" smtClean="0">
                <a:solidFill>
                  <a:schemeClr val="accent6">
                    <a:lumMod val="75000"/>
                  </a:schemeClr>
                </a:solidFill>
              </a:rPr>
              <a:t>                                              of </a:t>
            </a:r>
            <a:r>
              <a:rPr lang="en-US" dirty="0">
                <a:solidFill>
                  <a:schemeClr val="accent6">
                    <a:lumMod val="75000"/>
                  </a:schemeClr>
                </a:solidFill>
              </a:rPr>
              <a:t>the energy of the sun.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we’re active, we burn energy as calories. </a:t>
            </a:r>
            <a:endParaRPr lang="en-US" dirty="0" smtClean="0">
              <a:solidFill>
                <a:schemeClr val="accent6">
                  <a:lumMod val="75000"/>
                </a:schemeClr>
              </a:solidFill>
            </a:endParaRPr>
          </a:p>
          <a:p>
            <a:r>
              <a:rPr lang="en-US" dirty="0" smtClean="0">
                <a:solidFill>
                  <a:schemeClr val="accent6">
                    <a:lumMod val="75000"/>
                  </a:schemeClr>
                </a:solidFill>
              </a:rPr>
              <a:t>Even </a:t>
            </a:r>
            <a:r>
              <a:rPr lang="en-US" dirty="0">
                <a:solidFill>
                  <a:schemeClr val="accent6">
                    <a:lumMod val="75000"/>
                  </a:schemeClr>
                </a:solidFill>
              </a:rPr>
              <a:t>our electric lights, vehicles, and other types of </a:t>
            </a:r>
            <a:r>
              <a:rPr lang="en-US" dirty="0" smtClean="0">
                <a:solidFill>
                  <a:schemeClr val="accent6">
                    <a:lumMod val="75000"/>
                  </a:schemeClr>
                </a:solidFill>
              </a:rPr>
              <a:t>                                            machinery </a:t>
            </a:r>
            <a:r>
              <a:rPr lang="en-US" dirty="0">
                <a:solidFill>
                  <a:schemeClr val="accent6">
                    <a:lumMod val="75000"/>
                  </a:schemeClr>
                </a:solidFill>
              </a:rPr>
              <a:t>require energy in order to work. </a:t>
            </a:r>
            <a:endParaRPr lang="en-US" dirty="0" smtClean="0">
              <a:solidFill>
                <a:schemeClr val="accent6">
                  <a:lumMod val="75000"/>
                </a:schemeClr>
              </a:solidFill>
            </a:endParaRPr>
          </a:p>
          <a:p>
            <a:r>
              <a:rPr lang="en-US" dirty="0" smtClean="0">
                <a:solidFill>
                  <a:schemeClr val="accent6">
                    <a:lumMod val="75000"/>
                  </a:schemeClr>
                </a:solidFill>
              </a:rPr>
              <a:t>Today</a:t>
            </a:r>
            <a:r>
              <a:rPr lang="en-US" dirty="0">
                <a:solidFill>
                  <a:schemeClr val="accent6">
                    <a:lumMod val="75000"/>
                  </a:schemeClr>
                </a:solidFill>
              </a:rPr>
              <a:t>, consumers have more choices when it comes </a:t>
            </a:r>
            <a:r>
              <a:rPr lang="en-US" dirty="0" smtClean="0">
                <a:solidFill>
                  <a:schemeClr val="accent6">
                    <a:lumMod val="75000"/>
                  </a:schemeClr>
                </a:solidFill>
              </a:rPr>
              <a:t>                             to </a:t>
            </a:r>
            <a:r>
              <a:rPr lang="en-US" dirty="0">
                <a:solidFill>
                  <a:schemeClr val="accent6">
                    <a:lumMod val="75000"/>
                  </a:schemeClr>
                </a:solidFill>
              </a:rPr>
              <a:t>sources of energy. Many of these options provide green alternatives to more traditional sources!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9914" y="365125"/>
            <a:ext cx="3060460" cy="459187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944331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 – Gasified Coal</a:t>
            </a:r>
            <a:endParaRPr lang="en-US" b="1" dirty="0">
              <a:solidFill>
                <a:schemeClr val="accent6">
                  <a:lumMod val="75000"/>
                </a:schemeClr>
              </a:solidFill>
            </a:endParaRPr>
          </a:p>
        </p:txBody>
      </p:sp>
      <p:sp>
        <p:nvSpPr>
          <p:cNvPr id="3" name="Content Placeholder 2"/>
          <p:cNvSpPr>
            <a:spLocks noGrp="1"/>
          </p:cNvSpPr>
          <p:nvPr>
            <p:ph idx="1"/>
          </p:nvPr>
        </p:nvSpPr>
        <p:spPr>
          <a:xfrm>
            <a:off x="3091071" y="1431235"/>
            <a:ext cx="9100929" cy="5268775"/>
          </a:xfrm>
        </p:spPr>
        <p:txBody>
          <a:bodyPr>
            <a:normAutofit/>
          </a:bodyPr>
          <a:lstStyle/>
          <a:p>
            <a:r>
              <a:rPr lang="en-US" b="1" i="1" dirty="0">
                <a:solidFill>
                  <a:schemeClr val="accent6">
                    <a:lumMod val="75000"/>
                  </a:schemeClr>
                </a:solidFill>
              </a:rPr>
              <a:t>Gasified coal </a:t>
            </a:r>
            <a:r>
              <a:rPr lang="en-US" dirty="0">
                <a:solidFill>
                  <a:schemeClr val="accent6">
                    <a:lumMod val="75000"/>
                  </a:schemeClr>
                </a:solidFill>
              </a:rPr>
              <a:t>is a relatively clean fossil fuel product that really isn’t coal. </a:t>
            </a:r>
            <a:endParaRPr lang="en-US" dirty="0" smtClean="0">
              <a:solidFill>
                <a:schemeClr val="accent6">
                  <a:lumMod val="75000"/>
                </a:schemeClr>
              </a:solidFill>
            </a:endParaRPr>
          </a:p>
          <a:p>
            <a:r>
              <a:rPr lang="en-US" dirty="0" smtClean="0">
                <a:solidFill>
                  <a:schemeClr val="accent6">
                    <a:lumMod val="75000"/>
                  </a:schemeClr>
                </a:solidFill>
              </a:rPr>
              <a:t>During </a:t>
            </a:r>
            <a:r>
              <a:rPr lang="en-US" dirty="0">
                <a:solidFill>
                  <a:schemeClr val="accent6">
                    <a:lumMod val="75000"/>
                  </a:schemeClr>
                </a:solidFill>
              </a:rPr>
              <a:t>the production process, hydrogen and methane are separated out of the coal. Most of the carbon dioxide captured during production is usually disposed of by injecting it into the ground.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product that results is called syngas — a gas that burns cleaner than other coal-based energy.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gasification process also provides for the cogeneration of steam power. </a:t>
            </a:r>
            <a:endParaRPr lang="en-US" dirty="0" smtClean="0">
              <a:solidFill>
                <a:schemeClr val="accent6">
                  <a:lumMod val="75000"/>
                </a:schemeClr>
              </a:solidFill>
            </a:endParaRPr>
          </a:p>
          <a:p>
            <a:r>
              <a:rPr lang="en-US" dirty="0" smtClean="0">
                <a:solidFill>
                  <a:schemeClr val="accent6">
                    <a:lumMod val="75000"/>
                  </a:schemeClr>
                </a:solidFill>
              </a:rPr>
              <a:t>Using </a:t>
            </a:r>
            <a:r>
              <a:rPr lang="en-US" dirty="0">
                <a:solidFill>
                  <a:schemeClr val="accent6">
                    <a:lumMod val="75000"/>
                  </a:schemeClr>
                </a:solidFill>
              </a:rPr>
              <a:t>an advanced form of this technology, a power plant could theoretically eliminate nearly all of its emissions.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89" y="1690689"/>
            <a:ext cx="2927282" cy="439206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817860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 - Nuclear</a:t>
            </a:r>
            <a:endParaRPr lang="en-US" b="1" dirty="0">
              <a:solidFill>
                <a:schemeClr val="accent6">
                  <a:lumMod val="75000"/>
                </a:schemeClr>
              </a:solidFill>
            </a:endParaRPr>
          </a:p>
        </p:txBody>
      </p:sp>
      <p:sp>
        <p:nvSpPr>
          <p:cNvPr id="3" name="Content Placeholder 2"/>
          <p:cNvSpPr>
            <a:spLocks noGrp="1"/>
          </p:cNvSpPr>
          <p:nvPr>
            <p:ph idx="1"/>
          </p:nvPr>
        </p:nvSpPr>
        <p:spPr>
          <a:xfrm>
            <a:off x="838201" y="1431235"/>
            <a:ext cx="5257800" cy="5268775"/>
          </a:xfrm>
        </p:spPr>
        <p:txBody>
          <a:bodyPr>
            <a:normAutofit/>
          </a:bodyPr>
          <a:lstStyle/>
          <a:p>
            <a:r>
              <a:rPr lang="en-US" b="1" i="1" dirty="0">
                <a:solidFill>
                  <a:schemeClr val="accent6">
                    <a:lumMod val="75000"/>
                  </a:schemeClr>
                </a:solidFill>
              </a:rPr>
              <a:t>Nuclear power </a:t>
            </a:r>
            <a:r>
              <a:rPr lang="en-US" dirty="0">
                <a:solidFill>
                  <a:schemeClr val="accent6">
                    <a:lumMod val="75000"/>
                  </a:schemeClr>
                </a:solidFill>
              </a:rPr>
              <a:t>uses the energy trapped inside the atom. </a:t>
            </a:r>
            <a:endParaRPr lang="en-US" dirty="0" smtClean="0">
              <a:solidFill>
                <a:schemeClr val="accent6">
                  <a:lumMod val="75000"/>
                </a:schemeClr>
              </a:solidFill>
            </a:endParaRPr>
          </a:p>
          <a:p>
            <a:r>
              <a:rPr lang="en-US" dirty="0" smtClean="0">
                <a:solidFill>
                  <a:schemeClr val="accent6">
                    <a:lumMod val="75000"/>
                  </a:schemeClr>
                </a:solidFill>
              </a:rPr>
              <a:t>Albert </a:t>
            </a:r>
            <a:r>
              <a:rPr lang="en-US" dirty="0">
                <a:solidFill>
                  <a:schemeClr val="accent6">
                    <a:lumMod val="75000"/>
                  </a:schemeClr>
                </a:solidFill>
              </a:rPr>
              <a:t>Einstein realized that matter can be converted to energy. He created the mathematical formula E=mc</a:t>
            </a:r>
            <a:r>
              <a:rPr lang="en-US" baseline="30000" dirty="0">
                <a:solidFill>
                  <a:schemeClr val="accent6">
                    <a:lumMod val="75000"/>
                  </a:schemeClr>
                </a:solidFill>
              </a:rPr>
              <a:t>2 </a:t>
            </a:r>
            <a:r>
              <a:rPr lang="en-US" dirty="0">
                <a:solidFill>
                  <a:schemeClr val="accent6">
                    <a:lumMod val="75000"/>
                  </a:schemeClr>
                </a:solidFill>
              </a:rPr>
              <a:t>to explain this universal law. In Einstein’s equation, E stands for energy, m stands for mass, and </a:t>
            </a:r>
            <a:r>
              <a:rPr lang="en-US" dirty="0" smtClean="0">
                <a:solidFill>
                  <a:schemeClr val="accent6">
                    <a:lumMod val="75000"/>
                  </a:schemeClr>
                </a:solidFill>
              </a:rPr>
              <a:t>    c </a:t>
            </a:r>
            <a:r>
              <a:rPr lang="en-US" dirty="0">
                <a:solidFill>
                  <a:schemeClr val="accent6">
                    <a:lumMod val="75000"/>
                  </a:schemeClr>
                </a:solidFill>
              </a:rPr>
              <a:t>is the speed of light. </a:t>
            </a:r>
            <a:endParaRPr lang="en-US" dirty="0" smtClean="0">
              <a:solidFill>
                <a:schemeClr val="accent6">
                  <a:lumMod val="75000"/>
                </a:schemeClr>
              </a:solidFill>
            </a:endParaRPr>
          </a:p>
          <a:p>
            <a:r>
              <a:rPr lang="en-US" dirty="0" smtClean="0">
                <a:solidFill>
                  <a:schemeClr val="accent6">
                    <a:lumMod val="75000"/>
                  </a:schemeClr>
                </a:solidFill>
              </a:rPr>
              <a:t>Scientists </a:t>
            </a:r>
            <a:r>
              <a:rPr lang="en-US" dirty="0">
                <a:solidFill>
                  <a:schemeClr val="accent6">
                    <a:lumMod val="75000"/>
                  </a:schemeClr>
                </a:solidFill>
              </a:rPr>
              <a:t>used this equation to help develop atomic energy.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5032" y="1618419"/>
            <a:ext cx="5211153" cy="413467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579943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Nuclear</a:t>
            </a:r>
          </a:p>
        </p:txBody>
      </p:sp>
      <p:sp>
        <p:nvSpPr>
          <p:cNvPr id="3" name="Content Placeholder 2"/>
          <p:cNvSpPr>
            <a:spLocks noGrp="1"/>
          </p:cNvSpPr>
          <p:nvPr>
            <p:ph idx="1"/>
          </p:nvPr>
        </p:nvSpPr>
        <p:spPr>
          <a:xfrm>
            <a:off x="5390322" y="1589225"/>
            <a:ext cx="6516757" cy="5268775"/>
          </a:xfrm>
        </p:spPr>
        <p:txBody>
          <a:bodyPr>
            <a:normAutofit/>
          </a:bodyPr>
          <a:lstStyle/>
          <a:p>
            <a:r>
              <a:rPr lang="en-US" dirty="0">
                <a:solidFill>
                  <a:schemeClr val="accent6">
                    <a:lumMod val="75000"/>
                  </a:schemeClr>
                </a:solidFill>
              </a:rPr>
              <a:t>Nuclear power can result from fission and fusion</a:t>
            </a:r>
            <a:r>
              <a:rPr lang="en-US" dirty="0" smtClean="0">
                <a:solidFill>
                  <a:schemeClr val="accent6">
                    <a:lumMod val="75000"/>
                  </a:schemeClr>
                </a:solidFill>
              </a:rPr>
              <a:t>:</a:t>
            </a:r>
          </a:p>
          <a:p>
            <a:pPr lvl="1"/>
            <a:r>
              <a:rPr lang="en-US" i="1" dirty="0" smtClean="0">
                <a:solidFill>
                  <a:schemeClr val="accent6">
                    <a:lumMod val="75000"/>
                  </a:schemeClr>
                </a:solidFill>
              </a:rPr>
              <a:t>Fission</a:t>
            </a:r>
            <a:r>
              <a:rPr lang="en-US" dirty="0" smtClean="0">
                <a:solidFill>
                  <a:schemeClr val="accent6">
                    <a:lumMod val="75000"/>
                  </a:schemeClr>
                </a:solidFill>
              </a:rPr>
              <a:t> </a:t>
            </a:r>
            <a:r>
              <a:rPr lang="en-US" dirty="0">
                <a:solidFill>
                  <a:schemeClr val="accent6">
                    <a:lumMod val="75000"/>
                  </a:schemeClr>
                </a:solidFill>
              </a:rPr>
              <a:t>means to split apart. </a:t>
            </a:r>
            <a:endParaRPr lang="en-US" dirty="0" smtClean="0">
              <a:solidFill>
                <a:schemeClr val="accent6">
                  <a:lumMod val="75000"/>
                </a:schemeClr>
              </a:solidFill>
            </a:endParaRPr>
          </a:p>
          <a:p>
            <a:pPr lvl="1"/>
            <a:r>
              <a:rPr lang="en-US" dirty="0" smtClean="0">
                <a:solidFill>
                  <a:schemeClr val="accent6">
                    <a:lumMod val="75000"/>
                  </a:schemeClr>
                </a:solidFill>
              </a:rPr>
              <a:t>As </a:t>
            </a:r>
            <a:r>
              <a:rPr lang="en-US" dirty="0">
                <a:solidFill>
                  <a:schemeClr val="accent6">
                    <a:lumMod val="75000"/>
                  </a:schemeClr>
                </a:solidFill>
              </a:rPr>
              <a:t>small as atoms are, they can still be split. </a:t>
            </a:r>
            <a:endParaRPr lang="en-US" dirty="0" smtClean="0">
              <a:solidFill>
                <a:schemeClr val="accent6">
                  <a:lumMod val="75000"/>
                </a:schemeClr>
              </a:solidFill>
            </a:endParaRPr>
          </a:p>
          <a:p>
            <a:pPr lvl="1"/>
            <a:r>
              <a:rPr lang="en-US" dirty="0" smtClean="0">
                <a:solidFill>
                  <a:schemeClr val="accent6">
                    <a:lumMod val="75000"/>
                  </a:schemeClr>
                </a:solidFill>
              </a:rPr>
              <a:t>When </a:t>
            </a:r>
            <a:r>
              <a:rPr lang="en-US" dirty="0">
                <a:solidFill>
                  <a:schemeClr val="accent6">
                    <a:lumMod val="75000"/>
                  </a:schemeClr>
                </a:solidFill>
              </a:rPr>
              <a:t>this happens, both heat and light are released. </a:t>
            </a:r>
            <a:endParaRPr lang="en-US" dirty="0" smtClean="0">
              <a:solidFill>
                <a:schemeClr val="accent6">
                  <a:lumMod val="75000"/>
                </a:schemeClr>
              </a:solidFill>
            </a:endParaRPr>
          </a:p>
          <a:p>
            <a:pPr lvl="1"/>
            <a:r>
              <a:rPr lang="en-US" dirty="0" smtClean="0">
                <a:solidFill>
                  <a:schemeClr val="accent6">
                    <a:lumMod val="75000"/>
                  </a:schemeClr>
                </a:solidFill>
              </a:rPr>
              <a:t>When </a:t>
            </a:r>
            <a:r>
              <a:rPr lang="en-US" dirty="0">
                <a:solidFill>
                  <a:schemeClr val="accent6">
                    <a:lumMod val="75000"/>
                  </a:schemeClr>
                </a:solidFill>
              </a:rPr>
              <a:t>this energy is released slowly in a controlled way, it can be used to generate electricity. </a:t>
            </a:r>
            <a:endParaRPr lang="en-US" dirty="0" smtClean="0">
              <a:solidFill>
                <a:schemeClr val="accent6">
                  <a:lumMod val="75000"/>
                </a:schemeClr>
              </a:solidFill>
            </a:endParaRPr>
          </a:p>
          <a:p>
            <a:pPr lvl="1"/>
            <a:r>
              <a:rPr lang="en-US" dirty="0" smtClean="0">
                <a:solidFill>
                  <a:schemeClr val="accent6">
                    <a:lumMod val="75000"/>
                  </a:schemeClr>
                </a:solidFill>
              </a:rPr>
              <a:t>When </a:t>
            </a:r>
            <a:r>
              <a:rPr lang="en-US" dirty="0">
                <a:solidFill>
                  <a:schemeClr val="accent6">
                    <a:lumMod val="75000"/>
                  </a:schemeClr>
                </a:solidFill>
              </a:rPr>
              <a:t>it is released all at once, it causes an explosion.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64" y="1879829"/>
            <a:ext cx="5105401" cy="340360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691187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Nuclear</a:t>
            </a:r>
          </a:p>
        </p:txBody>
      </p:sp>
      <p:sp>
        <p:nvSpPr>
          <p:cNvPr id="3" name="Content Placeholder 2"/>
          <p:cNvSpPr>
            <a:spLocks noGrp="1"/>
          </p:cNvSpPr>
          <p:nvPr>
            <p:ph idx="1"/>
          </p:nvPr>
        </p:nvSpPr>
        <p:spPr>
          <a:xfrm>
            <a:off x="838200" y="1589225"/>
            <a:ext cx="9061174" cy="5268775"/>
          </a:xfrm>
        </p:spPr>
        <p:txBody>
          <a:bodyPr>
            <a:normAutofit/>
          </a:bodyPr>
          <a:lstStyle/>
          <a:p>
            <a:pPr lvl="1"/>
            <a:r>
              <a:rPr lang="en-US" dirty="0">
                <a:solidFill>
                  <a:schemeClr val="accent6">
                    <a:lumMod val="75000"/>
                  </a:schemeClr>
                </a:solidFill>
              </a:rPr>
              <a:t>Nuclear power plants are fueled by uranium. </a:t>
            </a:r>
            <a:endParaRPr lang="en-US" dirty="0" smtClean="0">
              <a:solidFill>
                <a:schemeClr val="accent6">
                  <a:lumMod val="75000"/>
                </a:schemeClr>
              </a:solidFill>
            </a:endParaRPr>
          </a:p>
          <a:p>
            <a:pPr lvl="1"/>
            <a:r>
              <a:rPr lang="en-US" dirty="0" smtClean="0">
                <a:solidFill>
                  <a:schemeClr val="accent6">
                    <a:lumMod val="75000"/>
                  </a:schemeClr>
                </a:solidFill>
              </a:rPr>
              <a:t>Uranium </a:t>
            </a:r>
            <a:r>
              <a:rPr lang="en-US" dirty="0">
                <a:solidFill>
                  <a:schemeClr val="accent6">
                    <a:lumMod val="75000"/>
                  </a:schemeClr>
                </a:solidFill>
              </a:rPr>
              <a:t>is a common element that is mined from </a:t>
            </a:r>
            <a:r>
              <a:rPr lang="en-US" dirty="0" smtClean="0">
                <a:solidFill>
                  <a:schemeClr val="accent6">
                    <a:lumMod val="75000"/>
                  </a:schemeClr>
                </a:solidFill>
              </a:rPr>
              <a:t>                         many </a:t>
            </a:r>
            <a:r>
              <a:rPr lang="en-US" dirty="0">
                <a:solidFill>
                  <a:schemeClr val="accent6">
                    <a:lumMod val="75000"/>
                  </a:schemeClr>
                </a:solidFill>
              </a:rPr>
              <a:t>places around the world</a:t>
            </a:r>
            <a:r>
              <a:rPr lang="en-US" dirty="0" smtClean="0">
                <a:solidFill>
                  <a:schemeClr val="accent6">
                    <a:lumMod val="75000"/>
                  </a:schemeClr>
                </a:solidFill>
              </a:rPr>
              <a:t>.</a:t>
            </a:r>
          </a:p>
          <a:p>
            <a:pPr lvl="1"/>
            <a:r>
              <a:rPr lang="en-US" dirty="0" smtClean="0">
                <a:solidFill>
                  <a:schemeClr val="accent6">
                    <a:lumMod val="75000"/>
                  </a:schemeClr>
                </a:solidFill>
              </a:rPr>
              <a:t> </a:t>
            </a:r>
            <a:r>
              <a:rPr lang="en-US" dirty="0">
                <a:solidFill>
                  <a:schemeClr val="accent6">
                    <a:lumMod val="75000"/>
                  </a:schemeClr>
                </a:solidFill>
              </a:rPr>
              <a:t>Uranium is processed into pellets that are loaded </a:t>
            </a:r>
            <a:r>
              <a:rPr lang="en-US" dirty="0" smtClean="0">
                <a:solidFill>
                  <a:schemeClr val="accent6">
                    <a:lumMod val="75000"/>
                  </a:schemeClr>
                </a:solidFill>
              </a:rPr>
              <a:t>                          into </a:t>
            </a:r>
            <a:r>
              <a:rPr lang="en-US" dirty="0">
                <a:solidFill>
                  <a:schemeClr val="accent6">
                    <a:lumMod val="75000"/>
                  </a:schemeClr>
                </a:solidFill>
              </a:rPr>
              <a:t>long rods placed into a nuclear reactor. Inside a power plant’s atomic reactor, uranium atoms are split apart in a controlled chain reaction. </a:t>
            </a:r>
            <a:endParaRPr lang="en-US" dirty="0" smtClean="0">
              <a:solidFill>
                <a:schemeClr val="accent6">
                  <a:lumMod val="75000"/>
                </a:schemeClr>
              </a:solidFill>
            </a:endParaRPr>
          </a:p>
          <a:p>
            <a:pPr lvl="1"/>
            <a:r>
              <a:rPr lang="en-US" dirty="0" smtClean="0">
                <a:solidFill>
                  <a:schemeClr val="accent6">
                    <a:lumMod val="75000"/>
                  </a:schemeClr>
                </a:solidFill>
              </a:rPr>
              <a:t>The </a:t>
            </a:r>
            <a:r>
              <a:rPr lang="en-US" dirty="0">
                <a:solidFill>
                  <a:schemeClr val="accent6">
                    <a:lumMod val="75000"/>
                  </a:schemeClr>
                </a:solidFill>
              </a:rPr>
              <a:t>chain reaction also gives off heat energy. </a:t>
            </a:r>
            <a:endParaRPr lang="en-US" dirty="0" smtClean="0">
              <a:solidFill>
                <a:schemeClr val="accent6">
                  <a:lumMod val="75000"/>
                </a:schemeClr>
              </a:solidFill>
            </a:endParaRPr>
          </a:p>
          <a:p>
            <a:pPr lvl="1"/>
            <a:r>
              <a:rPr lang="en-US" dirty="0" smtClean="0">
                <a:solidFill>
                  <a:schemeClr val="accent6">
                    <a:lumMod val="75000"/>
                  </a:schemeClr>
                </a:solidFill>
              </a:rPr>
              <a:t>This </a:t>
            </a:r>
            <a:r>
              <a:rPr lang="en-US" dirty="0">
                <a:solidFill>
                  <a:schemeClr val="accent6">
                    <a:lumMod val="75000"/>
                  </a:schemeClr>
                </a:solidFill>
              </a:rPr>
              <a:t>heat is used to boil water to make steam, and the steam turns a turbine to generate electricity. </a:t>
            </a:r>
            <a:endParaRPr lang="en-US" dirty="0" smtClean="0">
              <a:solidFill>
                <a:schemeClr val="accent6">
                  <a:lumMod val="75000"/>
                </a:schemeClr>
              </a:solidFill>
            </a:endParaRPr>
          </a:p>
          <a:p>
            <a:pPr lvl="1"/>
            <a:r>
              <a:rPr lang="en-US" dirty="0" smtClean="0">
                <a:solidFill>
                  <a:schemeClr val="accent6">
                    <a:lumMod val="75000"/>
                  </a:schemeClr>
                </a:solidFill>
              </a:rPr>
              <a:t>So</a:t>
            </a:r>
            <a:r>
              <a:rPr lang="en-US" dirty="0">
                <a:solidFill>
                  <a:schemeClr val="accent6">
                    <a:lumMod val="75000"/>
                  </a:schemeClr>
                </a:solidFill>
              </a:rPr>
              <a:t>, instead of burning a fuel, nuclear power plants rely on the energy inside of atoms. The reaction also creates radioactive waste. This material has the potential to harm people and the environment if not contained.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226" y="377687"/>
            <a:ext cx="3453799" cy="2667745"/>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512505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Nuclear</a:t>
            </a:r>
          </a:p>
        </p:txBody>
      </p:sp>
      <p:sp>
        <p:nvSpPr>
          <p:cNvPr id="3" name="Content Placeholder 2"/>
          <p:cNvSpPr>
            <a:spLocks noGrp="1"/>
          </p:cNvSpPr>
          <p:nvPr>
            <p:ph idx="1"/>
          </p:nvPr>
        </p:nvSpPr>
        <p:spPr>
          <a:xfrm>
            <a:off x="4035286" y="1589225"/>
            <a:ext cx="7991061" cy="5268775"/>
          </a:xfrm>
        </p:spPr>
        <p:txBody>
          <a:bodyPr>
            <a:normAutofit/>
          </a:bodyPr>
          <a:lstStyle/>
          <a:p>
            <a:pPr marL="238125" lvl="1"/>
            <a:r>
              <a:rPr lang="en-US" sz="2800" i="1" dirty="0" smtClean="0">
                <a:solidFill>
                  <a:schemeClr val="accent6">
                    <a:lumMod val="75000"/>
                  </a:schemeClr>
                </a:solidFill>
              </a:rPr>
              <a:t>Fusion</a:t>
            </a:r>
            <a:r>
              <a:rPr lang="en-US" sz="2800" dirty="0" smtClean="0">
                <a:solidFill>
                  <a:schemeClr val="accent6">
                    <a:lumMod val="75000"/>
                  </a:schemeClr>
                </a:solidFill>
              </a:rPr>
              <a:t> </a:t>
            </a:r>
            <a:r>
              <a:rPr lang="en-US" sz="2800" dirty="0">
                <a:solidFill>
                  <a:schemeClr val="accent6">
                    <a:lumMod val="75000"/>
                  </a:schemeClr>
                </a:solidFill>
              </a:rPr>
              <a:t>is the joining of smaller nuclei to make a larger nucleus. For example, the sun produces nuclear fusion of hydrogen atoms into helium atoms, which gives off heat and light and other radiation. </a:t>
            </a:r>
            <a:endParaRPr lang="en-US" sz="2800" dirty="0" smtClean="0">
              <a:solidFill>
                <a:schemeClr val="accent6">
                  <a:lumMod val="75000"/>
                </a:schemeClr>
              </a:solidFill>
            </a:endParaRPr>
          </a:p>
          <a:p>
            <a:pPr marL="238125" lvl="1"/>
            <a:r>
              <a:rPr lang="en-US" sz="2800" dirty="0" smtClean="0">
                <a:solidFill>
                  <a:schemeClr val="accent6">
                    <a:lumMod val="75000"/>
                  </a:schemeClr>
                </a:solidFill>
              </a:rPr>
              <a:t>Researchers </a:t>
            </a:r>
            <a:r>
              <a:rPr lang="en-US" sz="2800" dirty="0">
                <a:solidFill>
                  <a:schemeClr val="accent6">
                    <a:lumMod val="75000"/>
                  </a:schemeClr>
                </a:solidFill>
              </a:rPr>
              <a:t>have been trying to find a way to control nuclear fusion to make a fusion reactor to produce electricity. But they have not figured out how to control the reaction in a contained space. </a:t>
            </a:r>
            <a:endParaRPr lang="en-US" sz="2800" dirty="0" smtClean="0">
              <a:solidFill>
                <a:schemeClr val="accent6">
                  <a:lumMod val="75000"/>
                </a:schemeClr>
              </a:solidFill>
            </a:endParaRPr>
          </a:p>
          <a:p>
            <a:pPr marL="238125" lvl="1"/>
            <a:r>
              <a:rPr lang="en-US" sz="2800" dirty="0" smtClean="0">
                <a:solidFill>
                  <a:schemeClr val="accent6">
                    <a:lumMod val="75000"/>
                  </a:schemeClr>
                </a:solidFill>
              </a:rPr>
              <a:t>Nuclear </a:t>
            </a:r>
            <a:r>
              <a:rPr lang="en-US" sz="2800" dirty="0">
                <a:solidFill>
                  <a:schemeClr val="accent6">
                    <a:lumMod val="75000"/>
                  </a:schemeClr>
                </a:solidFill>
              </a:rPr>
              <a:t>fusion creates less radioactive waste than fission, and its supply of fuel can last almost indefinitely.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26" y="2345633"/>
            <a:ext cx="3838160" cy="311202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996744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Nuclear</a:t>
            </a:r>
          </a:p>
        </p:txBody>
      </p:sp>
      <p:sp>
        <p:nvSpPr>
          <p:cNvPr id="3" name="Content Placeholder 2"/>
          <p:cNvSpPr>
            <a:spLocks noGrp="1"/>
          </p:cNvSpPr>
          <p:nvPr>
            <p:ph idx="1"/>
          </p:nvPr>
        </p:nvSpPr>
        <p:spPr>
          <a:xfrm>
            <a:off x="838201" y="1589225"/>
            <a:ext cx="7693715" cy="5268775"/>
          </a:xfrm>
        </p:spPr>
        <p:txBody>
          <a:bodyPr>
            <a:normAutofit fontScale="92500"/>
          </a:bodyPr>
          <a:lstStyle/>
          <a:p>
            <a:pPr marL="238125" lvl="1"/>
            <a:r>
              <a:rPr lang="en-US" sz="2800" dirty="0">
                <a:solidFill>
                  <a:schemeClr val="accent6">
                    <a:lumMod val="75000"/>
                  </a:schemeClr>
                </a:solidFill>
              </a:rPr>
              <a:t>Some people view nuclear power as a low-cost, low-emission alternative to fossil fuels. </a:t>
            </a:r>
            <a:endParaRPr lang="en-US" sz="2800" dirty="0" smtClean="0">
              <a:solidFill>
                <a:schemeClr val="accent6">
                  <a:lumMod val="75000"/>
                </a:schemeClr>
              </a:solidFill>
            </a:endParaRPr>
          </a:p>
          <a:p>
            <a:pPr marL="238125" lvl="1"/>
            <a:r>
              <a:rPr lang="en-US" sz="2800" dirty="0" smtClean="0">
                <a:solidFill>
                  <a:schemeClr val="accent6">
                    <a:lumMod val="75000"/>
                  </a:schemeClr>
                </a:solidFill>
              </a:rPr>
              <a:t>Others </a:t>
            </a:r>
            <a:r>
              <a:rPr lang="en-US" sz="2800" dirty="0">
                <a:solidFill>
                  <a:schemeClr val="accent6">
                    <a:lumMod val="75000"/>
                  </a:schemeClr>
                </a:solidFill>
              </a:rPr>
              <a:t>fear the negative impact of nuclear waste and accidents such as Three Mile Island (in the United States) and Chernobyl (in the former Soviet Union). </a:t>
            </a:r>
            <a:endParaRPr lang="en-US" sz="2800" dirty="0" smtClean="0">
              <a:solidFill>
                <a:schemeClr val="accent6">
                  <a:lumMod val="75000"/>
                </a:schemeClr>
              </a:solidFill>
            </a:endParaRPr>
          </a:p>
          <a:p>
            <a:pPr marL="238125" lvl="1"/>
            <a:r>
              <a:rPr lang="en-US" sz="2800" dirty="0" smtClean="0">
                <a:solidFill>
                  <a:schemeClr val="accent6">
                    <a:lumMod val="75000"/>
                  </a:schemeClr>
                </a:solidFill>
              </a:rPr>
              <a:t>The </a:t>
            </a:r>
            <a:r>
              <a:rPr lang="en-US" sz="2800" dirty="0">
                <a:solidFill>
                  <a:schemeClr val="accent6">
                    <a:lumMod val="75000"/>
                  </a:schemeClr>
                </a:solidFill>
              </a:rPr>
              <a:t>way nuclear power plants generate electricity isn’t very different than a typical coal-burning power plant — both create steam to drive a turbine generator. </a:t>
            </a:r>
            <a:endParaRPr lang="en-US" sz="2800" dirty="0" smtClean="0">
              <a:solidFill>
                <a:schemeClr val="accent6">
                  <a:lumMod val="75000"/>
                </a:schemeClr>
              </a:solidFill>
            </a:endParaRPr>
          </a:p>
          <a:p>
            <a:pPr marL="238125" lvl="1"/>
            <a:r>
              <a:rPr lang="en-US" sz="2800" dirty="0" smtClean="0">
                <a:solidFill>
                  <a:schemeClr val="accent6">
                    <a:lumMod val="75000"/>
                  </a:schemeClr>
                </a:solidFill>
              </a:rPr>
              <a:t>However</a:t>
            </a:r>
            <a:r>
              <a:rPr lang="en-US" sz="2800" dirty="0">
                <a:solidFill>
                  <a:schemeClr val="accent6">
                    <a:lumMod val="75000"/>
                  </a:schemeClr>
                </a:solidFill>
              </a:rPr>
              <a:t>, because nuclear energy can emit harmful levels of radiation, extra precautions, containers, and protective shielding are required to prevent the escape of radiation and radioactive steam.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916" y="1783284"/>
            <a:ext cx="3414092" cy="455212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06488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Nuclear</a:t>
            </a:r>
          </a:p>
        </p:txBody>
      </p:sp>
      <p:sp>
        <p:nvSpPr>
          <p:cNvPr id="3" name="Content Placeholder 2"/>
          <p:cNvSpPr>
            <a:spLocks noGrp="1"/>
          </p:cNvSpPr>
          <p:nvPr>
            <p:ph idx="1"/>
          </p:nvPr>
        </p:nvSpPr>
        <p:spPr>
          <a:xfrm>
            <a:off x="4372389" y="1589225"/>
            <a:ext cx="7693715" cy="5268775"/>
          </a:xfrm>
        </p:spPr>
        <p:txBody>
          <a:bodyPr>
            <a:normAutofit/>
          </a:bodyPr>
          <a:lstStyle/>
          <a:p>
            <a:pPr marL="238125" lvl="1"/>
            <a:r>
              <a:rPr lang="en-US" sz="2800" dirty="0">
                <a:solidFill>
                  <a:schemeClr val="accent6">
                    <a:lumMod val="75000"/>
                  </a:schemeClr>
                </a:solidFill>
              </a:rPr>
              <a:t>Nuclear power has advantages and disadvantages. </a:t>
            </a:r>
            <a:endParaRPr lang="en-US" sz="2800" dirty="0" smtClean="0">
              <a:solidFill>
                <a:schemeClr val="accent6">
                  <a:lumMod val="75000"/>
                </a:schemeClr>
              </a:solidFill>
            </a:endParaRPr>
          </a:p>
          <a:p>
            <a:pPr marL="695325" lvl="2"/>
            <a:r>
              <a:rPr lang="en-US" sz="2400" dirty="0" smtClean="0">
                <a:solidFill>
                  <a:schemeClr val="accent6">
                    <a:lumMod val="75000"/>
                  </a:schemeClr>
                </a:solidFill>
              </a:rPr>
              <a:t>Its </a:t>
            </a:r>
            <a:r>
              <a:rPr lang="en-US" sz="2400" dirty="0">
                <a:solidFill>
                  <a:schemeClr val="accent6">
                    <a:lumMod val="75000"/>
                  </a:schemeClr>
                </a:solidFill>
              </a:rPr>
              <a:t>greatest benefit is that it doesn’t depend on fossil fuels.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Coal </a:t>
            </a:r>
            <a:r>
              <a:rPr lang="en-US" sz="2400" dirty="0">
                <a:solidFill>
                  <a:schemeClr val="accent6">
                    <a:lumMod val="75000"/>
                  </a:schemeClr>
                </a:solidFill>
              </a:rPr>
              <a:t>and natural gas power plants release tremendous amounts of carbon dioxide into the atmosphere, which contributes to climate change.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Carbon </a:t>
            </a:r>
            <a:r>
              <a:rPr lang="en-US" sz="2400" dirty="0">
                <a:solidFill>
                  <a:schemeClr val="accent6">
                    <a:lumMod val="75000"/>
                  </a:schemeClr>
                </a:solidFill>
              </a:rPr>
              <a:t>dioxide emissions are minimal with nuclear power plants, so there’s very little impact on global warming.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The </a:t>
            </a:r>
            <a:r>
              <a:rPr lang="en-US" sz="2400" dirty="0">
                <a:solidFill>
                  <a:schemeClr val="accent6">
                    <a:lumMod val="75000"/>
                  </a:schemeClr>
                </a:solidFill>
              </a:rPr>
              <a:t>cost of nuclear power also isn’t affected by rising oil and gas prices.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A </a:t>
            </a:r>
            <a:r>
              <a:rPr lang="en-US" sz="2400" dirty="0">
                <a:solidFill>
                  <a:schemeClr val="accent6">
                    <a:lumMod val="75000"/>
                  </a:schemeClr>
                </a:solidFill>
              </a:rPr>
              <a:t>single nuclear power plant can produce a large amount of energy.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26" y="2246243"/>
            <a:ext cx="4447200" cy="331967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229872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Nuclear</a:t>
            </a:r>
          </a:p>
        </p:txBody>
      </p:sp>
      <p:sp>
        <p:nvSpPr>
          <p:cNvPr id="3" name="Content Placeholder 2"/>
          <p:cNvSpPr>
            <a:spLocks noGrp="1"/>
          </p:cNvSpPr>
          <p:nvPr>
            <p:ph idx="1"/>
          </p:nvPr>
        </p:nvSpPr>
        <p:spPr>
          <a:xfrm>
            <a:off x="838200" y="1589225"/>
            <a:ext cx="10730948" cy="5268775"/>
          </a:xfrm>
        </p:spPr>
        <p:txBody>
          <a:bodyPr>
            <a:normAutofit/>
          </a:bodyPr>
          <a:lstStyle/>
          <a:p>
            <a:pPr marL="238125" lvl="1"/>
            <a:r>
              <a:rPr lang="en-US" sz="2800" dirty="0">
                <a:solidFill>
                  <a:schemeClr val="accent6">
                    <a:lumMod val="75000"/>
                  </a:schemeClr>
                </a:solidFill>
              </a:rPr>
              <a:t>However, the process of mining and purifying uranium is </a:t>
            </a:r>
            <a:r>
              <a:rPr lang="en-US" sz="2800" dirty="0" smtClean="0">
                <a:solidFill>
                  <a:schemeClr val="accent6">
                    <a:lumMod val="75000"/>
                  </a:schemeClr>
                </a:solidFill>
              </a:rPr>
              <a:t>                                not </a:t>
            </a:r>
            <a:r>
              <a:rPr lang="en-US" sz="2800" dirty="0">
                <a:solidFill>
                  <a:schemeClr val="accent6">
                    <a:lumMod val="75000"/>
                  </a:schemeClr>
                </a:solidFill>
              </a:rPr>
              <a:t>environmentally friendly. </a:t>
            </a:r>
            <a:endParaRPr lang="en-US" sz="2800" dirty="0" smtClean="0">
              <a:solidFill>
                <a:schemeClr val="accent6">
                  <a:lumMod val="75000"/>
                </a:schemeClr>
              </a:solidFill>
            </a:endParaRPr>
          </a:p>
          <a:p>
            <a:pPr marL="695325" lvl="2"/>
            <a:r>
              <a:rPr lang="en-US" sz="2400" dirty="0" smtClean="0">
                <a:solidFill>
                  <a:schemeClr val="accent6">
                    <a:lumMod val="75000"/>
                  </a:schemeClr>
                </a:solidFill>
              </a:rPr>
              <a:t>Transporting </a:t>
            </a:r>
            <a:r>
              <a:rPr lang="en-US" sz="2400" dirty="0">
                <a:solidFill>
                  <a:schemeClr val="accent6">
                    <a:lumMod val="75000"/>
                  </a:schemeClr>
                </a:solidFill>
              </a:rPr>
              <a:t>nuclear fuel to power plants poses a risk of contamination.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In </a:t>
            </a:r>
            <a:r>
              <a:rPr lang="en-US" sz="2400" dirty="0">
                <a:solidFill>
                  <a:schemeClr val="accent6">
                    <a:lumMod val="75000"/>
                  </a:schemeClr>
                </a:solidFill>
              </a:rPr>
              <a:t>addition, the spent (used) fuel is radioactive and potentially deadly.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Nuclear </a:t>
            </a:r>
            <a:r>
              <a:rPr lang="en-US" sz="2400" dirty="0">
                <a:solidFill>
                  <a:schemeClr val="accent6">
                    <a:lumMod val="75000"/>
                  </a:schemeClr>
                </a:solidFill>
              </a:rPr>
              <a:t>waste emits radiation and heat, which means that it has the potential to </a:t>
            </a:r>
            <a:r>
              <a:rPr lang="en-US" sz="2400" dirty="0" smtClean="0">
                <a:solidFill>
                  <a:schemeClr val="accent6">
                    <a:lumMod val="75000"/>
                  </a:schemeClr>
                </a:solidFill>
              </a:rPr>
              <a:t>corrode </a:t>
            </a:r>
            <a:r>
              <a:rPr lang="en-US" sz="2400" dirty="0">
                <a:solidFill>
                  <a:schemeClr val="accent6">
                    <a:lumMod val="75000"/>
                  </a:schemeClr>
                </a:solidFill>
              </a:rPr>
              <a:t>any container.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Nuclear </a:t>
            </a:r>
            <a:r>
              <a:rPr lang="en-US" sz="2400" dirty="0">
                <a:solidFill>
                  <a:schemeClr val="accent6">
                    <a:lumMod val="75000"/>
                  </a:schemeClr>
                </a:solidFill>
              </a:rPr>
              <a:t>waste will eventually decay to safe radioactive levels, but the decay process takes thousands of years.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Currently</a:t>
            </a:r>
            <a:r>
              <a:rPr lang="en-US" sz="2400" dirty="0">
                <a:solidFill>
                  <a:schemeClr val="accent6">
                    <a:lumMod val="75000"/>
                  </a:schemeClr>
                </a:solidFill>
              </a:rPr>
              <a:t>, waste is cooled for several years before it is mixed with glass and stored in concrete structures. </a:t>
            </a:r>
            <a:endParaRPr lang="en-US" sz="2400" dirty="0" smtClean="0">
              <a:solidFill>
                <a:schemeClr val="accent6">
                  <a:lumMod val="75000"/>
                </a:schemeClr>
              </a:solidFill>
            </a:endParaRPr>
          </a:p>
          <a:p>
            <a:pPr marL="695325" lvl="2"/>
            <a:r>
              <a:rPr lang="en-US" sz="2400" dirty="0" smtClean="0">
                <a:solidFill>
                  <a:schemeClr val="accent6">
                    <a:lumMod val="75000"/>
                  </a:schemeClr>
                </a:solidFill>
              </a:rPr>
              <a:t>It </a:t>
            </a:r>
            <a:r>
              <a:rPr lang="en-US" sz="2400" dirty="0">
                <a:solidFill>
                  <a:schemeClr val="accent6">
                    <a:lumMod val="75000"/>
                  </a:schemeClr>
                </a:solidFill>
              </a:rPr>
              <a:t>can also take decades to propose, plan, and construct a nuclear power plant. </a:t>
            </a:r>
            <a:endParaRPr lang="en-US" sz="2400" dirty="0" smtClean="0">
              <a:solidFill>
                <a:schemeClr val="accent6">
                  <a:lumMod val="75000"/>
                </a:schemeClr>
              </a:solidFill>
            </a:endParaRPr>
          </a:p>
          <a:p>
            <a:pPr marL="238125" lvl="2"/>
            <a:r>
              <a:rPr lang="en-US" sz="2800" dirty="0" smtClean="0">
                <a:solidFill>
                  <a:schemeClr val="accent6">
                    <a:lumMod val="75000"/>
                  </a:schemeClr>
                </a:solidFill>
              </a:rPr>
              <a:t>Finally</a:t>
            </a:r>
            <a:r>
              <a:rPr lang="en-US" sz="2800" dirty="0">
                <a:solidFill>
                  <a:schemeClr val="accent6">
                    <a:lumMod val="75000"/>
                  </a:schemeClr>
                </a:solidFill>
              </a:rPr>
              <a:t>, the world’s supply of uranium will eventually be used up.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277" y="209781"/>
            <a:ext cx="2144194" cy="217561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288266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a:t>
            </a:r>
            <a:r>
              <a:rPr lang="en-US" b="1" dirty="0" smtClean="0">
                <a:solidFill>
                  <a:schemeClr val="accent6">
                    <a:lumMod val="75000"/>
                  </a:schemeClr>
                </a:solidFill>
              </a:rPr>
              <a:t>Wind</a:t>
            </a:r>
            <a:endParaRPr lang="en-US" b="1" dirty="0">
              <a:solidFill>
                <a:schemeClr val="accent6">
                  <a:lumMod val="75000"/>
                </a:schemeClr>
              </a:solidFill>
            </a:endParaRPr>
          </a:p>
        </p:txBody>
      </p:sp>
      <p:sp>
        <p:nvSpPr>
          <p:cNvPr id="3" name="Content Placeholder 2"/>
          <p:cNvSpPr>
            <a:spLocks noGrp="1"/>
          </p:cNvSpPr>
          <p:nvPr>
            <p:ph idx="1"/>
          </p:nvPr>
        </p:nvSpPr>
        <p:spPr>
          <a:xfrm>
            <a:off x="838200" y="1589225"/>
            <a:ext cx="5582478" cy="5268775"/>
          </a:xfrm>
        </p:spPr>
        <p:txBody>
          <a:bodyPr>
            <a:normAutofit/>
          </a:bodyPr>
          <a:lstStyle/>
          <a:p>
            <a:r>
              <a:rPr lang="en-US" dirty="0">
                <a:solidFill>
                  <a:schemeClr val="accent6">
                    <a:lumMod val="75000"/>
                  </a:schemeClr>
                </a:solidFill>
              </a:rPr>
              <a:t>Since ancient times, people have harnessed the </a:t>
            </a:r>
            <a:r>
              <a:rPr lang="en-US" b="1" i="1" dirty="0">
                <a:solidFill>
                  <a:schemeClr val="accent6">
                    <a:lumMod val="75000"/>
                  </a:schemeClr>
                </a:solidFill>
              </a:rPr>
              <a:t>wind </a:t>
            </a:r>
            <a:r>
              <a:rPr lang="en-US" dirty="0">
                <a:solidFill>
                  <a:schemeClr val="accent6">
                    <a:lumMod val="75000"/>
                  </a:schemeClr>
                </a:solidFill>
              </a:rPr>
              <a:t>to perform work. </a:t>
            </a:r>
            <a:endParaRPr lang="en-US" dirty="0" smtClean="0">
              <a:solidFill>
                <a:schemeClr val="accent6">
                  <a:lumMod val="75000"/>
                </a:schemeClr>
              </a:solidFill>
            </a:endParaRPr>
          </a:p>
          <a:p>
            <a:pPr lvl="1"/>
            <a:r>
              <a:rPr lang="en-US" dirty="0" smtClean="0">
                <a:solidFill>
                  <a:schemeClr val="accent6">
                    <a:lumMod val="75000"/>
                  </a:schemeClr>
                </a:solidFill>
              </a:rPr>
              <a:t>Early </a:t>
            </a:r>
            <a:r>
              <a:rPr lang="en-US" dirty="0">
                <a:solidFill>
                  <a:schemeClr val="accent6">
                    <a:lumMod val="75000"/>
                  </a:schemeClr>
                </a:solidFill>
              </a:rPr>
              <a:t>civilizations used sails to move a boat through the water. </a:t>
            </a:r>
            <a:endParaRPr lang="en-US" dirty="0" smtClean="0">
              <a:solidFill>
                <a:schemeClr val="accent6">
                  <a:lumMod val="75000"/>
                </a:schemeClr>
              </a:solidFill>
            </a:endParaRPr>
          </a:p>
          <a:p>
            <a:pPr lvl="1"/>
            <a:r>
              <a:rPr lang="en-US" dirty="0" smtClean="0">
                <a:solidFill>
                  <a:schemeClr val="accent6">
                    <a:lumMod val="75000"/>
                  </a:schemeClr>
                </a:solidFill>
              </a:rPr>
              <a:t>The </a:t>
            </a:r>
            <a:r>
              <a:rPr lang="en-US" dirty="0">
                <a:solidFill>
                  <a:schemeClr val="accent6">
                    <a:lumMod val="75000"/>
                  </a:schemeClr>
                </a:solidFill>
              </a:rPr>
              <a:t>wind was also used to turn large millstones to grind grain into flour or cornmeal and to pump water.</a:t>
            </a:r>
          </a:p>
          <a:p>
            <a:r>
              <a:rPr lang="en-US" dirty="0">
                <a:solidFill>
                  <a:schemeClr val="accent6">
                    <a:lumMod val="75000"/>
                  </a:schemeClr>
                </a:solidFill>
              </a:rPr>
              <a:t>Today, the kinetic energy of the wind generates electricity. Small wind turbines can be used to power a home or a business</a:t>
            </a:r>
            <a:r>
              <a:rPr lang="en-US" dirty="0" smtClean="0">
                <a:solidFill>
                  <a:schemeClr val="accent6">
                    <a:lumMod val="75000"/>
                  </a:schemeClr>
                </a:solidFill>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0678" y="1690688"/>
            <a:ext cx="5380852" cy="357808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80190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a:t>
            </a:r>
            <a:r>
              <a:rPr lang="en-US" b="1" dirty="0" smtClean="0">
                <a:solidFill>
                  <a:schemeClr val="accent6">
                    <a:lumMod val="75000"/>
                  </a:schemeClr>
                </a:solidFill>
              </a:rPr>
              <a:t>Wind</a:t>
            </a:r>
            <a:endParaRPr lang="en-US" b="1" dirty="0">
              <a:solidFill>
                <a:schemeClr val="accent6">
                  <a:lumMod val="75000"/>
                </a:schemeClr>
              </a:solidFill>
            </a:endParaRPr>
          </a:p>
        </p:txBody>
      </p:sp>
      <p:sp>
        <p:nvSpPr>
          <p:cNvPr id="3" name="Content Placeholder 2"/>
          <p:cNvSpPr>
            <a:spLocks noGrp="1"/>
          </p:cNvSpPr>
          <p:nvPr>
            <p:ph idx="1"/>
          </p:nvPr>
        </p:nvSpPr>
        <p:spPr>
          <a:xfrm>
            <a:off x="3657599" y="1589225"/>
            <a:ext cx="8328991" cy="5268775"/>
          </a:xfrm>
        </p:spPr>
        <p:txBody>
          <a:bodyPr>
            <a:normAutofit/>
          </a:bodyPr>
          <a:lstStyle/>
          <a:p>
            <a:r>
              <a:rPr lang="en-US" dirty="0">
                <a:solidFill>
                  <a:schemeClr val="accent6">
                    <a:lumMod val="75000"/>
                  </a:schemeClr>
                </a:solidFill>
              </a:rPr>
              <a:t>Wind “farms” of dozens of giant turbines can supply power to entire cities. They are becoming more and more common and are being built in areas that are generally windy.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wind turns the blades on a wind turbine. The blades are attached to a hub mounted on a turning shaft, which turns a generator to make electricity. Each turbine can produce about 50 to 300 kilowatts of electricity. </a:t>
            </a:r>
            <a:endParaRPr lang="en-US" dirty="0" smtClean="0">
              <a:solidFill>
                <a:schemeClr val="accent6">
                  <a:lumMod val="75000"/>
                </a:schemeClr>
              </a:solidFill>
            </a:endParaRPr>
          </a:p>
          <a:p>
            <a:r>
              <a:rPr lang="en-US" dirty="0" smtClean="0">
                <a:solidFill>
                  <a:schemeClr val="accent6">
                    <a:lumMod val="75000"/>
                  </a:schemeClr>
                </a:solidFill>
              </a:rPr>
              <a:t>Electricity </a:t>
            </a:r>
            <a:r>
              <a:rPr lang="en-US" dirty="0">
                <a:solidFill>
                  <a:schemeClr val="accent6">
                    <a:lumMod val="75000"/>
                  </a:schemeClr>
                </a:solidFill>
              </a:rPr>
              <a:t>generated from the entire wind farm is sent through a transformer and the voltage is increased so that it can be sent over high-power lines.</a:t>
            </a:r>
            <a:endParaRPr lang="en-US" sz="60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69" y="1589225"/>
            <a:ext cx="3160966" cy="477397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45289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Exploring Energy Alternatives</a:t>
            </a:r>
            <a:endParaRPr lang="en-US" b="1" dirty="0">
              <a:solidFill>
                <a:schemeClr val="accent6">
                  <a:lumMod val="75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solidFill>
                  <a:schemeClr val="accent6">
                    <a:lumMod val="75000"/>
                  </a:schemeClr>
                </a:solidFill>
              </a:rPr>
              <a:t>Topics covered:</a:t>
            </a:r>
          </a:p>
          <a:p>
            <a:r>
              <a:rPr lang="en-US" dirty="0" smtClean="0">
                <a:solidFill>
                  <a:schemeClr val="accent6">
                    <a:lumMod val="75000"/>
                  </a:schemeClr>
                </a:solidFill>
              </a:rPr>
              <a:t>Renewable Energy</a:t>
            </a:r>
          </a:p>
          <a:p>
            <a:r>
              <a:rPr lang="en-US" dirty="0" smtClean="0">
                <a:solidFill>
                  <a:schemeClr val="accent6">
                    <a:lumMod val="75000"/>
                  </a:schemeClr>
                </a:solidFill>
              </a:rPr>
              <a:t>Energy Measurement and Transformation</a:t>
            </a:r>
          </a:p>
          <a:p>
            <a:r>
              <a:rPr lang="en-US" dirty="0" smtClean="0">
                <a:solidFill>
                  <a:schemeClr val="accent6">
                    <a:lumMod val="75000"/>
                  </a:schemeClr>
                </a:solidFill>
              </a:rPr>
              <a:t>Energy Sources</a:t>
            </a:r>
          </a:p>
          <a:p>
            <a:r>
              <a:rPr lang="en-US" dirty="0" smtClean="0">
                <a:solidFill>
                  <a:schemeClr val="accent6">
                    <a:lumMod val="75000"/>
                  </a:schemeClr>
                </a:solidFill>
              </a:rPr>
              <a:t>How Electricity is Transmitted</a:t>
            </a:r>
          </a:p>
          <a:p>
            <a:r>
              <a:rPr lang="en-US" dirty="0" smtClean="0">
                <a:solidFill>
                  <a:schemeClr val="accent6">
                    <a:lumMod val="75000"/>
                  </a:schemeClr>
                </a:solidFill>
              </a:rPr>
              <a:t>Wood as a Fuel Source</a:t>
            </a:r>
          </a:p>
          <a:p>
            <a:r>
              <a:rPr lang="en-US" dirty="0" smtClean="0">
                <a:solidFill>
                  <a:schemeClr val="accent6">
                    <a:lumMod val="75000"/>
                  </a:schemeClr>
                </a:solidFill>
              </a:rPr>
              <a:t>Alternative Fuels</a:t>
            </a:r>
          </a:p>
          <a:p>
            <a:r>
              <a:rPr lang="en-US" dirty="0" smtClean="0">
                <a:solidFill>
                  <a:schemeClr val="accent6">
                    <a:lumMod val="75000"/>
                  </a:schemeClr>
                </a:solidFill>
              </a:rPr>
              <a:t>Biofuels</a:t>
            </a:r>
          </a:p>
          <a:p>
            <a:r>
              <a:rPr lang="en-US" dirty="0" smtClean="0">
                <a:solidFill>
                  <a:schemeClr val="accent6">
                    <a:lumMod val="75000"/>
                  </a:schemeClr>
                </a:solidFill>
              </a:rPr>
              <a:t>Flexible Fuel, Hybrid and Electric Vehicles</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3295" y="1849878"/>
            <a:ext cx="4737366" cy="315824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850944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a:t>
            </a:r>
            <a:r>
              <a:rPr lang="en-US" b="1" dirty="0" smtClean="0">
                <a:solidFill>
                  <a:schemeClr val="accent6">
                    <a:lumMod val="75000"/>
                  </a:schemeClr>
                </a:solidFill>
              </a:rPr>
              <a:t>Wind</a:t>
            </a:r>
            <a:endParaRPr lang="en-US" b="1" dirty="0">
              <a:solidFill>
                <a:schemeClr val="accent6">
                  <a:lumMod val="75000"/>
                </a:schemeClr>
              </a:solidFill>
            </a:endParaRPr>
          </a:p>
        </p:txBody>
      </p:sp>
      <p:sp>
        <p:nvSpPr>
          <p:cNvPr id="3" name="Content Placeholder 2"/>
          <p:cNvSpPr>
            <a:spLocks noGrp="1"/>
          </p:cNvSpPr>
          <p:nvPr>
            <p:ph idx="1"/>
          </p:nvPr>
        </p:nvSpPr>
        <p:spPr>
          <a:xfrm>
            <a:off x="838200" y="1589225"/>
            <a:ext cx="6337852" cy="5268775"/>
          </a:xfrm>
        </p:spPr>
        <p:txBody>
          <a:bodyPr>
            <a:normAutofit lnSpcReduction="10000"/>
          </a:bodyPr>
          <a:lstStyle/>
          <a:p>
            <a:r>
              <a:rPr lang="en-US" dirty="0">
                <a:solidFill>
                  <a:schemeClr val="accent6">
                    <a:lumMod val="75000"/>
                  </a:schemeClr>
                </a:solidFill>
              </a:rPr>
              <a:t>Wind energy is very clean; there are no emissions and no harmful waste.</a:t>
            </a:r>
          </a:p>
          <a:p>
            <a:r>
              <a:rPr lang="en-US" dirty="0">
                <a:solidFill>
                  <a:schemeClr val="accent6">
                    <a:lumMod val="75000"/>
                  </a:schemeClr>
                </a:solidFill>
              </a:rPr>
              <a:t>It is also renewable and plentiful. </a:t>
            </a:r>
          </a:p>
          <a:p>
            <a:r>
              <a:rPr lang="en-US" dirty="0">
                <a:solidFill>
                  <a:schemeClr val="accent6">
                    <a:lumMod val="75000"/>
                  </a:schemeClr>
                </a:solidFill>
              </a:rPr>
              <a:t>Wind power is the cheapest form of alternative power. Wind farms can be constructed relatively quickly, so they can be up and running much sooner than a traditional power plant. </a:t>
            </a:r>
          </a:p>
          <a:p>
            <a:r>
              <a:rPr lang="en-US" dirty="0">
                <a:solidFill>
                  <a:schemeClr val="accent6">
                    <a:lumMod val="75000"/>
                  </a:schemeClr>
                </a:solidFill>
              </a:rPr>
              <a:t>They also provide income to landowners who lease the land for the wind farms. </a:t>
            </a:r>
          </a:p>
          <a:p>
            <a:r>
              <a:rPr lang="en-US" dirty="0">
                <a:solidFill>
                  <a:schemeClr val="accent6">
                    <a:lumMod val="75000"/>
                  </a:schemeClr>
                </a:solidFill>
              </a:rPr>
              <a:t>Unlike other forms of power generation, wind power also does not consume water.</a:t>
            </a:r>
            <a:endParaRPr lang="en-US" sz="60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2887" y="365125"/>
            <a:ext cx="4128478" cy="620733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49314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Energy Sources</a:t>
            </a:r>
            <a:r>
              <a:rPr lang="en-US" b="1" dirty="0">
                <a:solidFill>
                  <a:schemeClr val="accent6">
                    <a:lumMod val="75000"/>
                  </a:schemeClr>
                </a:solidFill>
              </a:rPr>
              <a:t> - </a:t>
            </a:r>
            <a:r>
              <a:rPr lang="en-US" b="1" dirty="0" smtClean="0">
                <a:solidFill>
                  <a:schemeClr val="accent6">
                    <a:lumMod val="75000"/>
                  </a:schemeClr>
                </a:solidFill>
              </a:rPr>
              <a:t>Wind</a:t>
            </a:r>
            <a:endParaRPr lang="en-US" b="1" dirty="0">
              <a:solidFill>
                <a:schemeClr val="accent6">
                  <a:lumMod val="75000"/>
                </a:schemeClr>
              </a:solidFill>
            </a:endParaRPr>
          </a:p>
        </p:txBody>
      </p:sp>
      <p:sp>
        <p:nvSpPr>
          <p:cNvPr id="3" name="Content Placeholder 2"/>
          <p:cNvSpPr>
            <a:spLocks noGrp="1"/>
          </p:cNvSpPr>
          <p:nvPr>
            <p:ph idx="1"/>
          </p:nvPr>
        </p:nvSpPr>
        <p:spPr>
          <a:xfrm>
            <a:off x="4535555" y="1589225"/>
            <a:ext cx="7371523" cy="5268775"/>
          </a:xfrm>
        </p:spPr>
        <p:txBody>
          <a:bodyPr>
            <a:normAutofit/>
          </a:bodyPr>
          <a:lstStyle/>
          <a:p>
            <a:r>
              <a:rPr lang="en-US" dirty="0">
                <a:solidFill>
                  <a:schemeClr val="accent6">
                    <a:lumMod val="75000"/>
                  </a:schemeClr>
                </a:solidFill>
              </a:rPr>
              <a:t>A drawback with wind energy is that it is not windy all of the time. </a:t>
            </a:r>
            <a:endParaRPr lang="en-US" dirty="0" smtClean="0">
              <a:solidFill>
                <a:schemeClr val="accent6">
                  <a:lumMod val="75000"/>
                </a:schemeClr>
              </a:solidFill>
            </a:endParaRPr>
          </a:p>
          <a:p>
            <a:r>
              <a:rPr lang="en-US" dirty="0" smtClean="0">
                <a:solidFill>
                  <a:schemeClr val="accent6">
                    <a:lumMod val="75000"/>
                  </a:schemeClr>
                </a:solidFill>
              </a:rPr>
              <a:t>On </a:t>
            </a:r>
            <a:r>
              <a:rPr lang="en-US" dirty="0">
                <a:solidFill>
                  <a:schemeClr val="accent6">
                    <a:lumMod val="75000"/>
                  </a:schemeClr>
                </a:solidFill>
              </a:rPr>
              <a:t>calm days, wind turbines cannot generate electricity. They require wind speeds of at least 12 to 14 miles per hour to function properly. This means that wind turbines do not produce the same amount of electricity all of the time. </a:t>
            </a:r>
            <a:endParaRPr lang="en-US" dirty="0" smtClean="0">
              <a:solidFill>
                <a:schemeClr val="accent6">
                  <a:lumMod val="75000"/>
                </a:schemeClr>
              </a:solidFill>
            </a:endParaRPr>
          </a:p>
          <a:p>
            <a:r>
              <a:rPr lang="en-US" dirty="0" smtClean="0">
                <a:solidFill>
                  <a:schemeClr val="accent6">
                    <a:lumMod val="75000"/>
                  </a:schemeClr>
                </a:solidFill>
              </a:rPr>
              <a:t>Wind </a:t>
            </a:r>
            <a:r>
              <a:rPr lang="en-US" dirty="0">
                <a:solidFill>
                  <a:schemeClr val="accent6">
                    <a:lumMod val="75000"/>
                  </a:schemeClr>
                </a:solidFill>
              </a:rPr>
              <a:t>farms are also usually located in rural areas far from the locations where the electricity is needed. This means that the electricity usually must be carried over long distances to reach urban customers.</a:t>
            </a:r>
            <a:endParaRPr lang="en-US" sz="60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95" y="1589225"/>
            <a:ext cx="3496090" cy="458955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852282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Solar</a:t>
            </a:r>
            <a:endParaRPr lang="en-US" dirty="0"/>
          </a:p>
        </p:txBody>
      </p:sp>
      <p:sp>
        <p:nvSpPr>
          <p:cNvPr id="3" name="Content Placeholder 2"/>
          <p:cNvSpPr>
            <a:spLocks noGrp="1"/>
          </p:cNvSpPr>
          <p:nvPr>
            <p:ph idx="1"/>
          </p:nvPr>
        </p:nvSpPr>
        <p:spPr>
          <a:xfrm>
            <a:off x="838200" y="1825624"/>
            <a:ext cx="10830339" cy="4893227"/>
          </a:xfrm>
        </p:spPr>
        <p:txBody>
          <a:bodyPr>
            <a:normAutofit/>
          </a:bodyPr>
          <a:lstStyle/>
          <a:p>
            <a:r>
              <a:rPr lang="en-US" b="1" i="1" dirty="0">
                <a:solidFill>
                  <a:schemeClr val="accent6">
                    <a:lumMod val="75000"/>
                  </a:schemeClr>
                </a:solidFill>
              </a:rPr>
              <a:t>Solar energy </a:t>
            </a:r>
            <a:r>
              <a:rPr lang="en-US" dirty="0">
                <a:solidFill>
                  <a:schemeClr val="accent6">
                    <a:lumMod val="75000"/>
                  </a:schemeClr>
                </a:solidFill>
              </a:rPr>
              <a:t>can be used to make electricity. Most solar power plants use mirrors to focus the sunlight to create heat. This heat boils water to make steam. The steam turns a turbine to generate electricity. Solar thermal power plants use sunlight during the day and usually burn natural gas at night to boil water to make electricity. This system of indirectly generating power using concentrated sunlight is called CSP, or </a:t>
            </a:r>
            <a:r>
              <a:rPr lang="en-US" i="1" dirty="0">
                <a:solidFill>
                  <a:schemeClr val="accent6">
                    <a:lumMod val="75000"/>
                  </a:schemeClr>
                </a:solidFill>
              </a:rPr>
              <a:t>concentrated solar power</a:t>
            </a:r>
            <a:r>
              <a:rPr lang="en-US" dirty="0">
                <a:solidFill>
                  <a:schemeClr val="accent6">
                    <a:lumMod val="75000"/>
                  </a:schemeClr>
                </a:solidFill>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4695" y="4222205"/>
            <a:ext cx="6085531" cy="231984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962505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Solar</a:t>
            </a:r>
            <a:endParaRPr lang="en-US" dirty="0"/>
          </a:p>
        </p:txBody>
      </p:sp>
      <p:sp>
        <p:nvSpPr>
          <p:cNvPr id="3" name="Content Placeholder 2"/>
          <p:cNvSpPr>
            <a:spLocks noGrp="1"/>
          </p:cNvSpPr>
          <p:nvPr>
            <p:ph idx="1"/>
          </p:nvPr>
        </p:nvSpPr>
        <p:spPr>
          <a:xfrm>
            <a:off x="4055165" y="1825624"/>
            <a:ext cx="7298634" cy="4853473"/>
          </a:xfrm>
        </p:spPr>
        <p:txBody>
          <a:bodyPr/>
          <a:lstStyle/>
          <a:p>
            <a:r>
              <a:rPr lang="en-US" dirty="0">
                <a:solidFill>
                  <a:schemeClr val="accent6">
                    <a:lumMod val="75000"/>
                  </a:schemeClr>
                </a:solidFill>
              </a:rPr>
              <a:t>Sunlight can also be converted directly to electricity using solar cells (also called photovoltaic cells or PV cells). Photo means “solar” and voltaic means “voltage.” </a:t>
            </a:r>
            <a:endParaRPr lang="en-US" dirty="0" smtClean="0">
              <a:solidFill>
                <a:schemeClr val="accent6">
                  <a:lumMod val="75000"/>
                </a:schemeClr>
              </a:solidFill>
            </a:endParaRPr>
          </a:p>
          <a:p>
            <a:r>
              <a:rPr lang="en-US" dirty="0" smtClean="0">
                <a:solidFill>
                  <a:schemeClr val="accent6">
                    <a:lumMod val="75000"/>
                  </a:schemeClr>
                </a:solidFill>
              </a:rPr>
              <a:t>Developed </a:t>
            </a:r>
            <a:r>
              <a:rPr lang="en-US" dirty="0">
                <a:solidFill>
                  <a:schemeClr val="accent6">
                    <a:lumMod val="75000"/>
                  </a:schemeClr>
                </a:solidFill>
              </a:rPr>
              <a:t>in the 1950s, solar cells are commonly used to power such devices as calculators, lights, electric fence chargers, and even appliances on spacecraft and satellites. </a:t>
            </a:r>
            <a:r>
              <a:rPr lang="en-US" b="1" i="1" dirty="0" smtClean="0">
                <a:solidFill>
                  <a:schemeClr val="accent6">
                    <a:lumMod val="75000"/>
                  </a:schemeClr>
                </a:solidFill>
              </a:rPr>
              <a:t> </a:t>
            </a:r>
          </a:p>
          <a:p>
            <a:r>
              <a:rPr lang="en-US" dirty="0">
                <a:solidFill>
                  <a:schemeClr val="accent6">
                    <a:lumMod val="75000"/>
                  </a:schemeClr>
                </a:solidFill>
              </a:rPr>
              <a:t>Solar cells are usually made of silicon (or some other semiconductor material).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352" y="1490209"/>
            <a:ext cx="3460891" cy="518888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98717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Solar</a:t>
            </a:r>
            <a:endParaRPr lang="en-US" dirty="0"/>
          </a:p>
        </p:txBody>
      </p:sp>
      <p:sp>
        <p:nvSpPr>
          <p:cNvPr id="3" name="Content Placeholder 2"/>
          <p:cNvSpPr>
            <a:spLocks noGrp="1"/>
          </p:cNvSpPr>
          <p:nvPr>
            <p:ph idx="1"/>
          </p:nvPr>
        </p:nvSpPr>
        <p:spPr>
          <a:xfrm>
            <a:off x="838200" y="1825624"/>
            <a:ext cx="10515600" cy="5032375"/>
          </a:xfrm>
        </p:spPr>
        <p:txBody>
          <a:bodyPr>
            <a:normAutofit/>
          </a:bodyPr>
          <a:lstStyle/>
          <a:p>
            <a:r>
              <a:rPr lang="en-US" dirty="0" smtClean="0">
                <a:solidFill>
                  <a:schemeClr val="accent6">
                    <a:lumMod val="75000"/>
                  </a:schemeClr>
                </a:solidFill>
              </a:rPr>
              <a:t>When </a:t>
            </a:r>
            <a:r>
              <a:rPr lang="en-US" dirty="0">
                <a:solidFill>
                  <a:schemeClr val="accent6">
                    <a:lumMod val="75000"/>
                  </a:schemeClr>
                </a:solidFill>
              </a:rPr>
              <a:t>light strikes the solar cell, a certain portion </a:t>
            </a:r>
            <a:r>
              <a:rPr lang="en-US" dirty="0" smtClean="0">
                <a:solidFill>
                  <a:schemeClr val="accent6">
                    <a:lumMod val="75000"/>
                  </a:schemeClr>
                </a:solidFill>
              </a:rPr>
              <a:t>                                  of the </a:t>
            </a:r>
            <a:r>
              <a:rPr lang="en-US" dirty="0">
                <a:solidFill>
                  <a:schemeClr val="accent6">
                    <a:lumMod val="75000"/>
                  </a:schemeClr>
                </a:solidFill>
              </a:rPr>
              <a:t>light is absorbed by the silicon material. </a:t>
            </a:r>
            <a:endParaRPr lang="en-US" dirty="0" smtClean="0">
              <a:solidFill>
                <a:schemeClr val="accent6">
                  <a:lumMod val="75000"/>
                </a:schemeClr>
              </a:solidFill>
            </a:endParaRPr>
          </a:p>
          <a:p>
            <a:r>
              <a:rPr lang="en-US" dirty="0" smtClean="0">
                <a:solidFill>
                  <a:schemeClr val="accent6">
                    <a:lumMod val="75000"/>
                  </a:schemeClr>
                </a:solidFill>
              </a:rPr>
              <a:t>This </a:t>
            </a:r>
            <a:r>
              <a:rPr lang="en-US" dirty="0">
                <a:solidFill>
                  <a:schemeClr val="accent6">
                    <a:lumMod val="75000"/>
                  </a:schemeClr>
                </a:solidFill>
              </a:rPr>
              <a:t>energy causes electrons to flow, causing a current.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metal contacts are placed on the front and back </a:t>
            </a:r>
            <a:r>
              <a:rPr lang="en-US" dirty="0" smtClean="0">
                <a:solidFill>
                  <a:schemeClr val="accent6">
                    <a:lumMod val="75000"/>
                  </a:schemeClr>
                </a:solidFill>
              </a:rPr>
              <a:t>             surfaces</a:t>
            </a:r>
            <a:r>
              <a:rPr lang="en-US" dirty="0">
                <a:solidFill>
                  <a:schemeClr val="accent6">
                    <a:lumMod val="75000"/>
                  </a:schemeClr>
                </a:solidFill>
              </a:rPr>
              <a:t>, a current of electricity can be drawn. </a:t>
            </a:r>
            <a:endParaRPr lang="en-US" dirty="0" smtClean="0">
              <a:solidFill>
                <a:schemeClr val="accent6">
                  <a:lumMod val="75000"/>
                </a:schemeClr>
              </a:solidFill>
            </a:endParaRPr>
          </a:p>
          <a:p>
            <a:r>
              <a:rPr lang="en-US" dirty="0" smtClean="0">
                <a:solidFill>
                  <a:schemeClr val="accent6">
                    <a:lumMod val="75000"/>
                  </a:schemeClr>
                </a:solidFill>
              </a:rPr>
              <a:t>At </a:t>
            </a:r>
            <a:r>
              <a:rPr lang="en-US" dirty="0">
                <a:solidFill>
                  <a:schemeClr val="accent6">
                    <a:lumMod val="75000"/>
                  </a:schemeClr>
                </a:solidFill>
              </a:rPr>
              <a:t>a solar power plant that uses PV cells, individual solar cells are arranged in a module and the modules are grouped together in an array. These arrays can be set to track the sun during the day.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electrical energy generated by the solar cells can then be used directly or it can be stored in batteries.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3757" y="284462"/>
            <a:ext cx="2812451" cy="281245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762859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Solar</a:t>
            </a:r>
            <a:endParaRPr lang="en-US" dirty="0"/>
          </a:p>
        </p:txBody>
      </p:sp>
      <p:sp>
        <p:nvSpPr>
          <p:cNvPr id="3" name="Content Placeholder 2"/>
          <p:cNvSpPr>
            <a:spLocks noGrp="1"/>
          </p:cNvSpPr>
          <p:nvPr>
            <p:ph idx="1"/>
          </p:nvPr>
        </p:nvSpPr>
        <p:spPr>
          <a:xfrm>
            <a:off x="2484782" y="1331844"/>
            <a:ext cx="9707218" cy="5526156"/>
          </a:xfrm>
        </p:spPr>
        <p:txBody>
          <a:bodyPr>
            <a:noAutofit/>
          </a:bodyPr>
          <a:lstStyle/>
          <a:p>
            <a:r>
              <a:rPr lang="en-US" sz="2600" dirty="0">
                <a:solidFill>
                  <a:schemeClr val="accent6">
                    <a:lumMod val="75000"/>
                  </a:schemeClr>
                </a:solidFill>
              </a:rPr>
              <a:t>Solar power generation gives off no pollution and can reduce dependence on fossil fuels. </a:t>
            </a:r>
            <a:endParaRPr lang="en-US" sz="2600" dirty="0" smtClean="0">
              <a:solidFill>
                <a:schemeClr val="accent6">
                  <a:lumMod val="75000"/>
                </a:schemeClr>
              </a:solidFill>
            </a:endParaRPr>
          </a:p>
          <a:p>
            <a:r>
              <a:rPr lang="en-US" sz="2600" dirty="0" smtClean="0">
                <a:solidFill>
                  <a:schemeClr val="accent6">
                    <a:lumMod val="75000"/>
                  </a:schemeClr>
                </a:solidFill>
              </a:rPr>
              <a:t>It </a:t>
            </a:r>
            <a:r>
              <a:rPr lang="en-US" sz="2600" dirty="0">
                <a:solidFill>
                  <a:schemeClr val="accent6">
                    <a:lumMod val="75000"/>
                  </a:schemeClr>
                </a:solidFill>
              </a:rPr>
              <a:t>can also be used as a source for electricity in remote areas where electricity is otherwise unavailable. </a:t>
            </a:r>
            <a:endParaRPr lang="en-US" sz="2600" dirty="0" smtClean="0">
              <a:solidFill>
                <a:schemeClr val="accent6">
                  <a:lumMod val="75000"/>
                </a:schemeClr>
              </a:solidFill>
            </a:endParaRPr>
          </a:p>
          <a:p>
            <a:r>
              <a:rPr lang="en-US" sz="2600" dirty="0" smtClean="0">
                <a:solidFill>
                  <a:schemeClr val="accent6">
                    <a:lumMod val="75000"/>
                  </a:schemeClr>
                </a:solidFill>
              </a:rPr>
              <a:t>There </a:t>
            </a:r>
            <a:r>
              <a:rPr lang="en-US" sz="2600" dirty="0">
                <a:solidFill>
                  <a:schemeClr val="accent6">
                    <a:lumMod val="75000"/>
                  </a:schemeClr>
                </a:solidFill>
              </a:rPr>
              <a:t>are also no moving mechanical parts, so there is minimal equipment breakdown. </a:t>
            </a:r>
            <a:endParaRPr lang="en-US" sz="2600" dirty="0" smtClean="0">
              <a:solidFill>
                <a:schemeClr val="accent6">
                  <a:lumMod val="75000"/>
                </a:schemeClr>
              </a:solidFill>
            </a:endParaRPr>
          </a:p>
          <a:p>
            <a:r>
              <a:rPr lang="en-US" sz="2600" dirty="0" smtClean="0">
                <a:solidFill>
                  <a:schemeClr val="accent6">
                    <a:lumMod val="75000"/>
                  </a:schemeClr>
                </a:solidFill>
              </a:rPr>
              <a:t>Once </a:t>
            </a:r>
            <a:r>
              <a:rPr lang="en-US" sz="2600" dirty="0">
                <a:solidFill>
                  <a:schemeClr val="accent6">
                    <a:lumMod val="75000"/>
                  </a:schemeClr>
                </a:solidFill>
              </a:rPr>
              <a:t>the solar power system is installed, it provides free electricity. </a:t>
            </a:r>
            <a:endParaRPr lang="en-US" sz="2600" dirty="0" smtClean="0">
              <a:solidFill>
                <a:schemeClr val="accent6">
                  <a:lumMod val="75000"/>
                </a:schemeClr>
              </a:solidFill>
            </a:endParaRPr>
          </a:p>
          <a:p>
            <a:r>
              <a:rPr lang="en-US" sz="2600" dirty="0" smtClean="0">
                <a:solidFill>
                  <a:schemeClr val="accent6">
                    <a:lumMod val="75000"/>
                  </a:schemeClr>
                </a:solidFill>
              </a:rPr>
              <a:t>The </a:t>
            </a:r>
            <a:r>
              <a:rPr lang="en-US" sz="2600" dirty="0">
                <a:solidFill>
                  <a:schemeClr val="accent6">
                    <a:lumMod val="75000"/>
                  </a:schemeClr>
                </a:solidFill>
              </a:rPr>
              <a:t>cost of installing solar panels is less expensive than the cost of running power lines. However, the initial cost can be expensive. </a:t>
            </a:r>
            <a:endParaRPr lang="en-US" sz="2600" dirty="0" smtClean="0">
              <a:solidFill>
                <a:schemeClr val="accent6">
                  <a:lumMod val="75000"/>
                </a:schemeClr>
              </a:solidFill>
            </a:endParaRPr>
          </a:p>
          <a:p>
            <a:r>
              <a:rPr lang="en-US" sz="2600" dirty="0" smtClean="0">
                <a:solidFill>
                  <a:schemeClr val="accent6">
                    <a:lumMod val="75000"/>
                  </a:schemeClr>
                </a:solidFill>
              </a:rPr>
              <a:t>A </a:t>
            </a:r>
            <a:r>
              <a:rPr lang="en-US" sz="2600" dirty="0">
                <a:solidFill>
                  <a:schemeClr val="accent6">
                    <a:lumMod val="75000"/>
                  </a:schemeClr>
                </a:solidFill>
              </a:rPr>
              <a:t>major drawback with solar power generation is that it only works well when the sun is shining. A minimal amount of power can be generated on cloudy days and none at night. In addition, solar cells can be affected by the weather and by pollution in the atmosphere. </a:t>
            </a:r>
            <a:r>
              <a:rPr lang="en-US" sz="2600" b="1" i="1" dirty="0" smtClean="0">
                <a:solidFill>
                  <a:schemeClr val="accent6">
                    <a:lumMod val="75000"/>
                  </a:schemeClr>
                </a:solidFill>
              </a:rPr>
              <a:t> </a:t>
            </a:r>
            <a:endParaRPr lang="en-US" sz="26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78" y="2186609"/>
            <a:ext cx="2404304" cy="32004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458586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Hydropower</a:t>
            </a:r>
            <a:endParaRPr lang="en-US" dirty="0"/>
          </a:p>
        </p:txBody>
      </p:sp>
      <p:sp>
        <p:nvSpPr>
          <p:cNvPr id="3" name="Content Placeholder 2"/>
          <p:cNvSpPr>
            <a:spLocks noGrp="1"/>
          </p:cNvSpPr>
          <p:nvPr>
            <p:ph idx="1"/>
          </p:nvPr>
        </p:nvSpPr>
        <p:spPr>
          <a:xfrm>
            <a:off x="838200" y="1550504"/>
            <a:ext cx="8166652" cy="5307496"/>
          </a:xfrm>
        </p:spPr>
        <p:txBody>
          <a:bodyPr>
            <a:noAutofit/>
          </a:bodyPr>
          <a:lstStyle/>
          <a:p>
            <a:r>
              <a:rPr lang="en-US" b="1" i="1" dirty="0">
                <a:solidFill>
                  <a:schemeClr val="accent6">
                    <a:lumMod val="75000"/>
                  </a:schemeClr>
                </a:solidFill>
              </a:rPr>
              <a:t>Hydropower </a:t>
            </a:r>
            <a:r>
              <a:rPr lang="en-US" dirty="0">
                <a:solidFill>
                  <a:schemeClr val="accent6">
                    <a:lumMod val="75000"/>
                  </a:schemeClr>
                </a:solidFill>
              </a:rPr>
              <a:t>is energy generated by the movement of water. It is one of the oldest energy sources. Hydropower is based on the idea that the more quickly or steeply the water moves, the more </a:t>
            </a:r>
            <a:r>
              <a:rPr lang="en-US" dirty="0" smtClean="0">
                <a:solidFill>
                  <a:schemeClr val="accent6">
                    <a:lumMod val="75000"/>
                  </a:schemeClr>
                </a:solidFill>
              </a:rPr>
              <a:t>               power </a:t>
            </a:r>
            <a:r>
              <a:rPr lang="en-US" dirty="0">
                <a:solidFill>
                  <a:schemeClr val="accent6">
                    <a:lumMod val="75000"/>
                  </a:schemeClr>
                </a:solidFill>
              </a:rPr>
              <a:t>can be generated. The flow of water is powerful as it flows over a waterfall. Likewise, the water’s energy increases when a narrow canyon creates a bottleneck. </a:t>
            </a:r>
            <a:endParaRPr lang="en-US" dirty="0" smtClean="0">
              <a:solidFill>
                <a:schemeClr val="accent6">
                  <a:lumMod val="75000"/>
                </a:schemeClr>
              </a:solidFill>
            </a:endParaRPr>
          </a:p>
          <a:p>
            <a:r>
              <a:rPr lang="en-US" dirty="0">
                <a:solidFill>
                  <a:schemeClr val="accent6">
                    <a:lumMod val="75000"/>
                  </a:schemeClr>
                </a:solidFill>
              </a:rPr>
              <a:t>Hydroelectric power generators can be located in naturally occurring sites such as a narrow river canyon or near a large waterfall. For example, Niagara Falls, New York is the location of a hydroelectric power station. </a:t>
            </a:r>
            <a:endParaRPr lang="en-US" sz="26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3205" y="2188398"/>
            <a:ext cx="3412242" cy="223285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901084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Hydropower</a:t>
            </a:r>
            <a:endParaRPr lang="en-US" dirty="0"/>
          </a:p>
        </p:txBody>
      </p:sp>
      <p:sp>
        <p:nvSpPr>
          <p:cNvPr id="3" name="Content Placeholder 2"/>
          <p:cNvSpPr>
            <a:spLocks noGrp="1"/>
          </p:cNvSpPr>
          <p:nvPr>
            <p:ph idx="1"/>
          </p:nvPr>
        </p:nvSpPr>
        <p:spPr>
          <a:xfrm>
            <a:off x="5367130" y="1550504"/>
            <a:ext cx="6639340" cy="5307496"/>
          </a:xfrm>
        </p:spPr>
        <p:txBody>
          <a:bodyPr>
            <a:noAutofit/>
          </a:bodyPr>
          <a:lstStyle/>
          <a:p>
            <a:r>
              <a:rPr lang="en-US" dirty="0">
                <a:solidFill>
                  <a:schemeClr val="accent6">
                    <a:lumMod val="75000"/>
                  </a:schemeClr>
                </a:solidFill>
              </a:rPr>
              <a:t>Manmade dams also provide a source for energy by controlling the movement of water.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water in the reservoir is stored energy. When the dam gates are open, the moving water becomes kinetic energy. </a:t>
            </a:r>
            <a:endParaRPr lang="en-US" dirty="0" smtClean="0">
              <a:solidFill>
                <a:schemeClr val="accent6">
                  <a:lumMod val="75000"/>
                </a:schemeClr>
              </a:solidFill>
            </a:endParaRPr>
          </a:p>
          <a:p>
            <a:pPr lvl="1"/>
            <a:r>
              <a:rPr lang="en-US" dirty="0" smtClean="0">
                <a:solidFill>
                  <a:schemeClr val="accent6">
                    <a:lumMod val="75000"/>
                  </a:schemeClr>
                </a:solidFill>
              </a:rPr>
              <a:t>The </a:t>
            </a:r>
            <a:r>
              <a:rPr lang="en-US" dirty="0">
                <a:solidFill>
                  <a:schemeClr val="accent6">
                    <a:lumMod val="75000"/>
                  </a:schemeClr>
                </a:solidFill>
              </a:rPr>
              <a:t>Grand Coulee Dam in the state of Washington is the nation’s largest </a:t>
            </a:r>
            <a:r>
              <a:rPr lang="en-US" dirty="0" err="1">
                <a:solidFill>
                  <a:schemeClr val="accent6">
                    <a:lumMod val="75000"/>
                  </a:schemeClr>
                </a:solidFill>
              </a:rPr>
              <a:t>hydrofacility</a:t>
            </a:r>
            <a:r>
              <a:rPr lang="en-US" dirty="0">
                <a:solidFill>
                  <a:schemeClr val="accent6">
                    <a:lumMod val="75000"/>
                  </a:schemeClr>
                </a:solidFill>
              </a:rPr>
              <a:t>. </a:t>
            </a:r>
            <a:endParaRPr lang="en-US" dirty="0" smtClean="0">
              <a:solidFill>
                <a:schemeClr val="accent6">
                  <a:lumMod val="75000"/>
                </a:schemeClr>
              </a:solidFill>
            </a:endParaRPr>
          </a:p>
          <a:p>
            <a:pPr lvl="1"/>
            <a:r>
              <a:rPr lang="en-US" dirty="0" smtClean="0">
                <a:solidFill>
                  <a:schemeClr val="accent6">
                    <a:lumMod val="75000"/>
                  </a:schemeClr>
                </a:solidFill>
              </a:rPr>
              <a:t>Another </a:t>
            </a:r>
            <a:r>
              <a:rPr lang="en-US" dirty="0">
                <a:solidFill>
                  <a:schemeClr val="accent6">
                    <a:lumMod val="75000"/>
                  </a:schemeClr>
                </a:solidFill>
              </a:rPr>
              <a:t>famous hydroelectric power station is the Hoover Dam on Lake Mead along the Colorado River. </a:t>
            </a:r>
            <a:endParaRPr lang="en-US" dirty="0" smtClean="0">
              <a:solidFill>
                <a:schemeClr val="accent6">
                  <a:lumMod val="75000"/>
                </a:schemeClr>
              </a:solidFill>
            </a:endParaRPr>
          </a:p>
          <a:p>
            <a:endParaRPr lang="en-US" sz="26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88" y="1951936"/>
            <a:ext cx="5120308" cy="341353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0298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Hydropower</a:t>
            </a:r>
            <a:endParaRPr lang="en-US" dirty="0"/>
          </a:p>
        </p:txBody>
      </p:sp>
      <p:sp>
        <p:nvSpPr>
          <p:cNvPr id="3" name="Content Placeholder 2"/>
          <p:cNvSpPr>
            <a:spLocks noGrp="1"/>
          </p:cNvSpPr>
          <p:nvPr>
            <p:ph idx="1"/>
          </p:nvPr>
        </p:nvSpPr>
        <p:spPr>
          <a:xfrm>
            <a:off x="838200" y="1690688"/>
            <a:ext cx="6460435" cy="5307496"/>
          </a:xfrm>
        </p:spPr>
        <p:txBody>
          <a:bodyPr>
            <a:noAutofit/>
          </a:bodyPr>
          <a:lstStyle/>
          <a:p>
            <a:r>
              <a:rPr lang="en-US" dirty="0">
                <a:solidFill>
                  <a:schemeClr val="accent6">
                    <a:lumMod val="75000"/>
                  </a:schemeClr>
                </a:solidFill>
              </a:rPr>
              <a:t>The way most hydroelectric power plants work is relatively simple. </a:t>
            </a:r>
            <a:endParaRPr lang="en-US" dirty="0" smtClean="0">
              <a:solidFill>
                <a:schemeClr val="accent6">
                  <a:lumMod val="75000"/>
                </a:schemeClr>
              </a:solidFill>
            </a:endParaRPr>
          </a:p>
          <a:p>
            <a:pPr lvl="1"/>
            <a:r>
              <a:rPr lang="en-US" dirty="0" smtClean="0">
                <a:solidFill>
                  <a:schemeClr val="accent6">
                    <a:lumMod val="75000"/>
                  </a:schemeClr>
                </a:solidFill>
              </a:rPr>
              <a:t>Fast-moving </a:t>
            </a:r>
            <a:r>
              <a:rPr lang="en-US" dirty="0">
                <a:solidFill>
                  <a:schemeClr val="accent6">
                    <a:lumMod val="75000"/>
                  </a:schemeClr>
                </a:solidFill>
              </a:rPr>
              <a:t>water is directed through a pipe called a penstock, which then forces the water against turbine blades, causing the turbine to spin and generate electricity by rotating a series of magnets inside coils of wire. </a:t>
            </a:r>
            <a:endParaRPr lang="en-US" dirty="0" smtClean="0">
              <a:solidFill>
                <a:schemeClr val="accent6">
                  <a:lumMod val="75000"/>
                </a:schemeClr>
              </a:solidFill>
            </a:endParaRPr>
          </a:p>
          <a:p>
            <a:pPr lvl="1"/>
            <a:r>
              <a:rPr lang="en-US" dirty="0" smtClean="0">
                <a:solidFill>
                  <a:schemeClr val="accent6">
                    <a:lumMod val="75000"/>
                  </a:schemeClr>
                </a:solidFill>
              </a:rPr>
              <a:t>Once </a:t>
            </a:r>
            <a:r>
              <a:rPr lang="en-US" dirty="0">
                <a:solidFill>
                  <a:schemeClr val="accent6">
                    <a:lumMod val="75000"/>
                  </a:schemeClr>
                </a:solidFill>
              </a:rPr>
              <a:t>passing through the turbine, the water re-enters the river or stream, and the electricity is carried away from the power station over power lines. </a:t>
            </a:r>
            <a:endParaRPr lang="en-US" sz="22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635" y="2407125"/>
            <a:ext cx="4707834" cy="314003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261515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Hydropower</a:t>
            </a:r>
            <a:endParaRPr lang="en-US" dirty="0"/>
          </a:p>
        </p:txBody>
      </p:sp>
      <p:sp>
        <p:nvSpPr>
          <p:cNvPr id="3" name="Content Placeholder 2"/>
          <p:cNvSpPr>
            <a:spLocks noGrp="1"/>
          </p:cNvSpPr>
          <p:nvPr>
            <p:ph idx="1"/>
          </p:nvPr>
        </p:nvSpPr>
        <p:spPr>
          <a:xfrm>
            <a:off x="838200" y="1550504"/>
            <a:ext cx="11168269" cy="5307496"/>
          </a:xfrm>
        </p:spPr>
        <p:txBody>
          <a:bodyPr>
            <a:noAutofit/>
          </a:bodyPr>
          <a:lstStyle/>
          <a:p>
            <a:pPr marL="238125" lvl="1" indent="-238125"/>
            <a:r>
              <a:rPr lang="en-US" sz="2800" dirty="0" smtClean="0">
                <a:solidFill>
                  <a:schemeClr val="accent6">
                    <a:lumMod val="75000"/>
                  </a:schemeClr>
                </a:solidFill>
              </a:rPr>
              <a:t>Hydropower </a:t>
            </a:r>
            <a:r>
              <a:rPr lang="en-US" sz="2800" dirty="0">
                <a:solidFill>
                  <a:schemeClr val="accent6">
                    <a:lumMod val="75000"/>
                  </a:schemeClr>
                </a:solidFill>
              </a:rPr>
              <a:t>is a low-cost, renewable resource. </a:t>
            </a:r>
            <a:endParaRPr lang="en-US" sz="2800" dirty="0" smtClean="0">
              <a:solidFill>
                <a:schemeClr val="accent6">
                  <a:lumMod val="75000"/>
                </a:schemeClr>
              </a:solidFill>
            </a:endParaRPr>
          </a:p>
          <a:p>
            <a:pPr marL="238125" lvl="1" indent="-238125"/>
            <a:r>
              <a:rPr lang="en-US" sz="2800" dirty="0" smtClean="0">
                <a:solidFill>
                  <a:schemeClr val="accent6">
                    <a:lumMod val="75000"/>
                  </a:schemeClr>
                </a:solidFill>
              </a:rPr>
              <a:t>There </a:t>
            </a:r>
            <a:r>
              <a:rPr lang="en-US" sz="2800" dirty="0">
                <a:solidFill>
                  <a:schemeClr val="accent6">
                    <a:lumMod val="75000"/>
                  </a:schemeClr>
                </a:solidFill>
              </a:rPr>
              <a:t>are no waste products and it is pollution free. Reservoirs constructed near hydroelectric dams provide recreation and promote tourism, and they often provide a source of drinking water. </a:t>
            </a:r>
            <a:endParaRPr lang="en-US" sz="2800" dirty="0" smtClean="0">
              <a:solidFill>
                <a:schemeClr val="accent6">
                  <a:lumMod val="75000"/>
                </a:schemeClr>
              </a:solidFill>
            </a:endParaRPr>
          </a:p>
          <a:p>
            <a:pPr marL="238125" lvl="1" indent="-238125"/>
            <a:r>
              <a:rPr lang="en-US" sz="2800" dirty="0" smtClean="0">
                <a:solidFill>
                  <a:schemeClr val="accent6">
                    <a:lumMod val="75000"/>
                  </a:schemeClr>
                </a:solidFill>
              </a:rPr>
              <a:t>However</a:t>
            </a:r>
            <a:r>
              <a:rPr lang="en-US" sz="2800" dirty="0">
                <a:solidFill>
                  <a:schemeClr val="accent6">
                    <a:lumMod val="75000"/>
                  </a:schemeClr>
                </a:solidFill>
              </a:rPr>
              <a:t>, the construction of dams can harm the natural habitats and migration patterns of wildlife. </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4337" y="3737113"/>
            <a:ext cx="4040780" cy="2693504"/>
          </a:xfrm>
          <a:prstGeom prst="rect">
            <a:avLst/>
          </a:prstGeom>
        </p:spPr>
      </p:pic>
    </p:spTree>
    <p:extLst>
      <p:ext uri="{BB962C8B-B14F-4D97-AF65-F5344CB8AC3E}">
        <p14:creationId xmlns:p14="http://schemas.microsoft.com/office/powerpoint/2010/main" val="164733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0066" y="195607"/>
            <a:ext cx="3437499" cy="2285822"/>
          </a:xfrm>
        </p:spPr>
      </p:pic>
      <p:sp>
        <p:nvSpPr>
          <p:cNvPr id="6" name="Rectangle 5"/>
          <p:cNvSpPr/>
          <p:nvPr/>
        </p:nvSpPr>
        <p:spPr>
          <a:xfrm>
            <a:off x="838200" y="1690688"/>
            <a:ext cx="10154478" cy="3970318"/>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accent6">
                    <a:lumMod val="75000"/>
                  </a:schemeClr>
                </a:solidFill>
              </a:rPr>
              <a:t>Energy to power the modern world can come </a:t>
            </a:r>
            <a:r>
              <a:rPr lang="en-US" sz="2800" dirty="0" smtClean="0">
                <a:solidFill>
                  <a:schemeClr val="accent6">
                    <a:lumMod val="75000"/>
                  </a:schemeClr>
                </a:solidFill>
              </a:rPr>
              <a:t>                                                  from a </a:t>
            </a:r>
            <a:r>
              <a:rPr lang="en-US" sz="2800" dirty="0">
                <a:solidFill>
                  <a:schemeClr val="accent6">
                    <a:lumMod val="75000"/>
                  </a:schemeClr>
                </a:solidFill>
              </a:rPr>
              <a:t>variety of sources</a:t>
            </a:r>
            <a:r>
              <a:rPr lang="en-US" sz="2800" dirty="0" smtClean="0">
                <a:solidFill>
                  <a:schemeClr val="accent6">
                    <a:lumMod val="75000"/>
                  </a:schemeClr>
                </a:solidFill>
              </a:rPr>
              <a:t>, including</a:t>
            </a:r>
            <a:r>
              <a:rPr lang="en-US" sz="2800" dirty="0">
                <a:solidFill>
                  <a:schemeClr val="accent6">
                    <a:lumMod val="75000"/>
                  </a:schemeClr>
                </a:solidFill>
              </a:rPr>
              <a:t>: </a:t>
            </a:r>
          </a:p>
          <a:p>
            <a:pPr marL="914400" lvl="1" indent="-457200">
              <a:buFont typeface="Arial" panose="020B0604020202020204" pitchFamily="34" charset="0"/>
              <a:buChar char="•"/>
            </a:pPr>
            <a:r>
              <a:rPr lang="en-US" sz="2800" dirty="0">
                <a:solidFill>
                  <a:schemeClr val="accent6">
                    <a:lumMod val="75000"/>
                  </a:schemeClr>
                </a:solidFill>
              </a:rPr>
              <a:t>Fossil fuels (from oil, coal and natural gas</a:t>
            </a:r>
            <a:r>
              <a:rPr lang="en-US" sz="2800" dirty="0" smtClean="0">
                <a:solidFill>
                  <a:schemeClr val="accent6">
                    <a:lumMod val="75000"/>
                  </a:schemeClr>
                </a:solidFill>
              </a:rPr>
              <a:t>)</a:t>
            </a:r>
            <a:endParaRPr lang="en-US" sz="2800" dirty="0">
              <a:solidFill>
                <a:schemeClr val="accent6">
                  <a:lumMod val="75000"/>
                </a:schemeClr>
              </a:solidFill>
            </a:endParaRPr>
          </a:p>
          <a:p>
            <a:pPr marL="914400" lvl="1" indent="-457200">
              <a:buFont typeface="Arial" panose="020B0604020202020204" pitchFamily="34" charset="0"/>
              <a:buChar char="•"/>
            </a:pPr>
            <a:r>
              <a:rPr lang="en-US" sz="2800" dirty="0">
                <a:solidFill>
                  <a:schemeClr val="accent6">
                    <a:lumMod val="75000"/>
                  </a:schemeClr>
                </a:solidFill>
              </a:rPr>
              <a:t>Biomass energy (from plants</a:t>
            </a:r>
            <a:r>
              <a:rPr lang="en-US" sz="2800" dirty="0" smtClean="0">
                <a:solidFill>
                  <a:schemeClr val="accent6">
                    <a:lumMod val="75000"/>
                  </a:schemeClr>
                </a:solidFill>
              </a:rPr>
              <a:t>)</a:t>
            </a:r>
            <a:endParaRPr lang="en-US" sz="2800" dirty="0">
              <a:solidFill>
                <a:schemeClr val="accent6">
                  <a:lumMod val="75000"/>
                </a:schemeClr>
              </a:solidFill>
            </a:endParaRPr>
          </a:p>
          <a:p>
            <a:pPr marL="914400" lvl="1" indent="-457200">
              <a:buFont typeface="Arial" panose="020B0604020202020204" pitchFamily="34" charset="0"/>
              <a:buChar char="•"/>
            </a:pPr>
            <a:r>
              <a:rPr lang="en-US" sz="2800" dirty="0">
                <a:solidFill>
                  <a:schemeClr val="accent6">
                    <a:lumMod val="75000"/>
                  </a:schemeClr>
                </a:solidFill>
              </a:rPr>
              <a:t>Geothermal energy (from the Earth</a:t>
            </a:r>
            <a:r>
              <a:rPr lang="en-US" sz="2800" dirty="0" smtClean="0">
                <a:solidFill>
                  <a:schemeClr val="accent6">
                    <a:lumMod val="75000"/>
                  </a:schemeClr>
                </a:solidFill>
              </a:rPr>
              <a:t>)</a:t>
            </a:r>
            <a:endParaRPr lang="en-US" sz="2800" dirty="0">
              <a:solidFill>
                <a:schemeClr val="accent6">
                  <a:lumMod val="75000"/>
                </a:schemeClr>
              </a:solidFill>
            </a:endParaRPr>
          </a:p>
          <a:p>
            <a:pPr marL="914400" lvl="1" indent="-457200">
              <a:buFont typeface="Arial" panose="020B0604020202020204" pitchFamily="34" charset="0"/>
              <a:buChar char="•"/>
            </a:pPr>
            <a:r>
              <a:rPr lang="en-US" sz="2800" dirty="0">
                <a:solidFill>
                  <a:schemeClr val="accent6">
                    <a:lumMod val="75000"/>
                  </a:schemeClr>
                </a:solidFill>
              </a:rPr>
              <a:t>Hydropower (from moving water) </a:t>
            </a:r>
            <a:r>
              <a:rPr lang="en-US" sz="2800" dirty="0" smtClean="0">
                <a:solidFill>
                  <a:schemeClr val="accent6">
                    <a:lumMod val="75000"/>
                  </a:schemeClr>
                </a:solidFill>
              </a:rPr>
              <a:t>and ocean </a:t>
            </a:r>
            <a:r>
              <a:rPr lang="en-US" sz="2800" dirty="0">
                <a:solidFill>
                  <a:schemeClr val="accent6">
                    <a:lumMod val="75000"/>
                  </a:schemeClr>
                </a:solidFill>
              </a:rPr>
              <a:t>energy</a:t>
            </a:r>
          </a:p>
          <a:p>
            <a:pPr marL="914400" lvl="1" indent="-457200">
              <a:buFont typeface="Arial" panose="020B0604020202020204" pitchFamily="34" charset="0"/>
              <a:buChar char="•"/>
            </a:pPr>
            <a:r>
              <a:rPr lang="en-US" sz="2800" dirty="0">
                <a:solidFill>
                  <a:schemeClr val="accent6">
                    <a:lumMod val="75000"/>
                  </a:schemeClr>
                </a:solidFill>
              </a:rPr>
              <a:t>Nuclear energy (from the energy trapped </a:t>
            </a:r>
            <a:r>
              <a:rPr lang="en-US" sz="2800" dirty="0" smtClean="0">
                <a:solidFill>
                  <a:schemeClr val="accent6">
                    <a:lumMod val="75000"/>
                  </a:schemeClr>
                </a:solidFill>
              </a:rPr>
              <a:t>inside </a:t>
            </a:r>
            <a:r>
              <a:rPr lang="en-US" sz="2800" dirty="0">
                <a:solidFill>
                  <a:schemeClr val="accent6">
                    <a:lumMod val="75000"/>
                  </a:schemeClr>
                </a:solidFill>
              </a:rPr>
              <a:t>an atom)</a:t>
            </a:r>
          </a:p>
          <a:p>
            <a:pPr marL="914400" lvl="1" indent="-457200">
              <a:buFont typeface="Arial" panose="020B0604020202020204" pitchFamily="34" charset="0"/>
              <a:buChar char="•"/>
            </a:pPr>
            <a:r>
              <a:rPr lang="en-US" sz="2800" dirty="0">
                <a:solidFill>
                  <a:schemeClr val="accent6">
                    <a:lumMod val="75000"/>
                  </a:schemeClr>
                </a:solidFill>
              </a:rPr>
              <a:t>Solar energy (radiant energy from the sun</a:t>
            </a:r>
            <a:r>
              <a:rPr lang="en-US" sz="2800" dirty="0" smtClean="0">
                <a:solidFill>
                  <a:schemeClr val="accent6">
                    <a:lumMod val="75000"/>
                  </a:schemeClr>
                </a:solidFill>
              </a:rPr>
              <a:t>)</a:t>
            </a:r>
            <a:endParaRPr lang="en-US" sz="2800" dirty="0">
              <a:solidFill>
                <a:schemeClr val="accent6">
                  <a:lumMod val="75000"/>
                </a:schemeClr>
              </a:solidFill>
            </a:endParaRPr>
          </a:p>
          <a:p>
            <a:pPr marL="914400" lvl="1" indent="-457200">
              <a:buFont typeface="Arial" panose="020B0604020202020204" pitchFamily="34" charset="0"/>
              <a:buChar char="•"/>
            </a:pPr>
            <a:r>
              <a:rPr lang="en-US" sz="2800" dirty="0">
                <a:solidFill>
                  <a:schemeClr val="accent6">
                    <a:lumMod val="75000"/>
                  </a:schemeClr>
                </a:solidFill>
              </a:rPr>
              <a:t>Wind </a:t>
            </a:r>
            <a:r>
              <a:rPr lang="en-US" sz="2800" dirty="0" smtClean="0">
                <a:solidFill>
                  <a:schemeClr val="accent6">
                    <a:lumMod val="75000"/>
                  </a:schemeClr>
                </a:solidFill>
              </a:rPr>
              <a:t>energy</a:t>
            </a:r>
            <a:endParaRPr lang="en-US" sz="2800" dirty="0">
              <a:solidFill>
                <a:schemeClr val="accent6">
                  <a:lumMod val="75000"/>
                </a:schemeClr>
              </a:solidFill>
            </a:endParaRPr>
          </a:p>
        </p:txBody>
      </p:sp>
      <p:sp>
        <p:nvSpPr>
          <p:cNvPr id="3" name="Footer Placeholder 2"/>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046051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Geothermal</a:t>
            </a:r>
            <a:endParaRPr lang="en-US" dirty="0"/>
          </a:p>
        </p:txBody>
      </p:sp>
      <p:sp>
        <p:nvSpPr>
          <p:cNvPr id="3" name="Content Placeholder 2"/>
          <p:cNvSpPr>
            <a:spLocks noGrp="1"/>
          </p:cNvSpPr>
          <p:nvPr>
            <p:ph idx="1"/>
          </p:nvPr>
        </p:nvSpPr>
        <p:spPr>
          <a:xfrm>
            <a:off x="838200" y="1690688"/>
            <a:ext cx="7470913" cy="5307496"/>
          </a:xfrm>
        </p:spPr>
        <p:txBody>
          <a:bodyPr>
            <a:noAutofit/>
          </a:bodyPr>
          <a:lstStyle/>
          <a:p>
            <a:r>
              <a:rPr lang="en-US" dirty="0">
                <a:solidFill>
                  <a:schemeClr val="accent6">
                    <a:lumMod val="75000"/>
                  </a:schemeClr>
                </a:solidFill>
              </a:rPr>
              <a:t>The Earth contains a tremendous amount of heat energy, which can be used to generate electricity. </a:t>
            </a:r>
            <a:endParaRPr lang="en-US" dirty="0" smtClean="0">
              <a:solidFill>
                <a:schemeClr val="accent6">
                  <a:lumMod val="75000"/>
                </a:schemeClr>
              </a:solidFill>
            </a:endParaRPr>
          </a:p>
          <a:p>
            <a:r>
              <a:rPr lang="en-US" dirty="0" smtClean="0">
                <a:solidFill>
                  <a:schemeClr val="accent6">
                    <a:lumMod val="75000"/>
                  </a:schemeClr>
                </a:solidFill>
              </a:rPr>
              <a:t>Areas </a:t>
            </a:r>
            <a:r>
              <a:rPr lang="en-US" dirty="0">
                <a:solidFill>
                  <a:schemeClr val="accent6">
                    <a:lumMod val="75000"/>
                  </a:schemeClr>
                </a:solidFill>
              </a:rPr>
              <a:t>in the United States suited for </a:t>
            </a:r>
            <a:r>
              <a:rPr lang="en-US" b="1" i="1" dirty="0">
                <a:solidFill>
                  <a:schemeClr val="accent6">
                    <a:lumMod val="75000"/>
                  </a:schemeClr>
                </a:solidFill>
              </a:rPr>
              <a:t>geothermal </a:t>
            </a:r>
            <a:r>
              <a:rPr lang="en-US" dirty="0">
                <a:solidFill>
                  <a:schemeClr val="accent6">
                    <a:lumMod val="75000"/>
                  </a:schemeClr>
                </a:solidFill>
              </a:rPr>
              <a:t>power plants include regions of volcanic activity, such as the West Coast, places with hot springs and geysers, and other sites where steam and hot water are naturally released. </a:t>
            </a:r>
            <a:endParaRPr lang="en-US" dirty="0" smtClean="0">
              <a:solidFill>
                <a:schemeClr val="accent6">
                  <a:lumMod val="75000"/>
                </a:schemeClr>
              </a:solidFill>
            </a:endParaRPr>
          </a:p>
          <a:p>
            <a:r>
              <a:rPr lang="en-US" dirty="0" smtClean="0">
                <a:solidFill>
                  <a:schemeClr val="accent6">
                    <a:lumMod val="75000"/>
                  </a:schemeClr>
                </a:solidFill>
              </a:rPr>
              <a:t>Hot </a:t>
            </a:r>
            <a:r>
              <a:rPr lang="en-US" dirty="0">
                <a:solidFill>
                  <a:schemeClr val="accent6">
                    <a:lumMod val="75000"/>
                  </a:schemeClr>
                </a:solidFill>
              </a:rPr>
              <a:t>springs have been used as sources for geothermal energy since ancient times, but it was not used to generate electricity until the 20th Century. </a:t>
            </a:r>
            <a:endParaRPr lang="en-US" sz="2800" dirty="0">
              <a:solidFill>
                <a:schemeClr val="accent6">
                  <a:lumMod val="7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9235" y="563913"/>
            <a:ext cx="3811119" cy="573017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698545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Geothermal</a:t>
            </a:r>
            <a:endParaRPr lang="en-US" dirty="0"/>
          </a:p>
        </p:txBody>
      </p:sp>
      <p:sp>
        <p:nvSpPr>
          <p:cNvPr id="3" name="Content Placeholder 2"/>
          <p:cNvSpPr>
            <a:spLocks noGrp="1"/>
          </p:cNvSpPr>
          <p:nvPr>
            <p:ph idx="1"/>
          </p:nvPr>
        </p:nvSpPr>
        <p:spPr>
          <a:xfrm>
            <a:off x="4820478" y="1550504"/>
            <a:ext cx="7185991" cy="5307496"/>
          </a:xfrm>
        </p:spPr>
        <p:txBody>
          <a:bodyPr>
            <a:noAutofit/>
          </a:bodyPr>
          <a:lstStyle/>
          <a:p>
            <a:r>
              <a:rPr lang="en-US" dirty="0">
                <a:solidFill>
                  <a:schemeClr val="accent6">
                    <a:lumMod val="75000"/>
                  </a:schemeClr>
                </a:solidFill>
              </a:rPr>
              <a:t>The Earth’s crust floats on top of a layer of magma on the Earth’s mantle. The temperature of the rock layers below the Earth’s surface increases the deeper you go below ground. </a:t>
            </a:r>
            <a:endParaRPr lang="en-US" dirty="0" smtClean="0">
              <a:solidFill>
                <a:schemeClr val="accent6">
                  <a:lumMod val="75000"/>
                </a:schemeClr>
              </a:solidFill>
            </a:endParaRPr>
          </a:p>
          <a:p>
            <a:r>
              <a:rPr lang="en-US" dirty="0" smtClean="0">
                <a:solidFill>
                  <a:schemeClr val="accent6">
                    <a:lumMod val="75000"/>
                  </a:schemeClr>
                </a:solidFill>
              </a:rPr>
              <a:t>At </a:t>
            </a:r>
            <a:r>
              <a:rPr lang="en-US" dirty="0">
                <a:solidFill>
                  <a:schemeClr val="accent6">
                    <a:lumMod val="75000"/>
                  </a:schemeClr>
                </a:solidFill>
              </a:rPr>
              <a:t>a depth of about 10,000 feet, the temperature of the rock would be hot enough to boil water. </a:t>
            </a:r>
            <a:endParaRPr lang="en-US" dirty="0" smtClean="0">
              <a:solidFill>
                <a:schemeClr val="accent6">
                  <a:lumMod val="75000"/>
                </a:schemeClr>
              </a:solidFill>
            </a:endParaRPr>
          </a:p>
          <a:p>
            <a:r>
              <a:rPr lang="en-US" dirty="0" smtClean="0">
                <a:solidFill>
                  <a:schemeClr val="accent6">
                    <a:lumMod val="75000"/>
                  </a:schemeClr>
                </a:solidFill>
              </a:rPr>
              <a:t>Magma </a:t>
            </a:r>
            <a:r>
              <a:rPr lang="en-US" dirty="0">
                <a:solidFill>
                  <a:schemeClr val="accent6">
                    <a:lumMod val="75000"/>
                  </a:schemeClr>
                </a:solidFill>
              </a:rPr>
              <a:t>sometimes breaks through the surface of the Earth in a volcano and flows as lava. </a:t>
            </a:r>
            <a:endParaRPr lang="en-US" dirty="0" smtClean="0">
              <a:solidFill>
                <a:schemeClr val="accent6">
                  <a:lumMod val="75000"/>
                </a:schemeClr>
              </a:solidFill>
            </a:endParaRPr>
          </a:p>
          <a:p>
            <a:r>
              <a:rPr lang="en-US" dirty="0" smtClean="0">
                <a:solidFill>
                  <a:schemeClr val="accent6">
                    <a:lumMod val="75000"/>
                  </a:schemeClr>
                </a:solidFill>
              </a:rPr>
              <a:t>Water </a:t>
            </a:r>
            <a:r>
              <a:rPr lang="en-US" dirty="0">
                <a:solidFill>
                  <a:schemeClr val="accent6">
                    <a:lumMod val="75000"/>
                  </a:schemeClr>
                </a:solidFill>
              </a:rPr>
              <a:t>sometimes makes its way close to the hot rock, which creates a hot spring or geyser. </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31" y="1858618"/>
            <a:ext cx="4505739" cy="406451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440709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Geothermal</a:t>
            </a:r>
            <a:endParaRPr lang="en-US" dirty="0"/>
          </a:p>
        </p:txBody>
      </p:sp>
      <p:sp>
        <p:nvSpPr>
          <p:cNvPr id="3" name="Content Placeholder 2"/>
          <p:cNvSpPr>
            <a:spLocks noGrp="1"/>
          </p:cNvSpPr>
          <p:nvPr>
            <p:ph idx="1"/>
          </p:nvPr>
        </p:nvSpPr>
        <p:spPr>
          <a:xfrm>
            <a:off x="5844208" y="1550504"/>
            <a:ext cx="6347791" cy="5307496"/>
          </a:xfrm>
        </p:spPr>
        <p:txBody>
          <a:bodyPr>
            <a:noAutofit/>
          </a:bodyPr>
          <a:lstStyle/>
          <a:p>
            <a:r>
              <a:rPr lang="en-US" dirty="0">
                <a:solidFill>
                  <a:schemeClr val="accent6">
                    <a:lumMod val="75000"/>
                  </a:schemeClr>
                </a:solidFill>
              </a:rPr>
              <a:t>At a geothermal power plant, water is heated by the Earth, so no fuel is burned to heat water to create steam. </a:t>
            </a:r>
            <a:endParaRPr lang="en-US" dirty="0" smtClean="0">
              <a:solidFill>
                <a:schemeClr val="accent6">
                  <a:lumMod val="75000"/>
                </a:schemeClr>
              </a:solidFill>
            </a:endParaRPr>
          </a:p>
          <a:p>
            <a:r>
              <a:rPr lang="en-US" dirty="0" smtClean="0">
                <a:solidFill>
                  <a:schemeClr val="accent6">
                    <a:lumMod val="75000"/>
                  </a:schemeClr>
                </a:solidFill>
              </a:rPr>
              <a:t>To </a:t>
            </a:r>
            <a:r>
              <a:rPr lang="en-US" dirty="0">
                <a:solidFill>
                  <a:schemeClr val="accent6">
                    <a:lumMod val="75000"/>
                  </a:schemeClr>
                </a:solidFill>
              </a:rPr>
              <a:t>generate electricity, hot water or steam comes up through pipes that have been drilled deep into the ground.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steam is then used to turn a turbine, which powers the generator that makes electricity.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water is cooled and pumped back into the ground so that it can be reheated by the Earth. </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75" y="1799398"/>
            <a:ext cx="5655380" cy="465109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629998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Geothermal</a:t>
            </a:r>
            <a:endParaRPr lang="en-US" dirty="0"/>
          </a:p>
        </p:txBody>
      </p:sp>
      <p:sp>
        <p:nvSpPr>
          <p:cNvPr id="3" name="Content Placeholder 2"/>
          <p:cNvSpPr>
            <a:spLocks noGrp="1"/>
          </p:cNvSpPr>
          <p:nvPr>
            <p:ph idx="1"/>
          </p:nvPr>
        </p:nvSpPr>
        <p:spPr>
          <a:xfrm>
            <a:off x="838200" y="1550504"/>
            <a:ext cx="11168269" cy="5307496"/>
          </a:xfrm>
        </p:spPr>
        <p:txBody>
          <a:bodyPr>
            <a:noAutofit/>
          </a:bodyPr>
          <a:lstStyle/>
          <a:p>
            <a:r>
              <a:rPr lang="en-US" dirty="0">
                <a:solidFill>
                  <a:schemeClr val="accent6">
                    <a:lumMod val="75000"/>
                  </a:schemeClr>
                </a:solidFill>
              </a:rPr>
              <a:t>Geothermal power plants are very efficient, but only a few places in the world are capable of producing enough electricity from geothermal energy sources. Because of this, less than one percent of the world’s electricity comes from geothermal sources. </a:t>
            </a:r>
            <a:endParaRPr lang="en-US" dirty="0" smtClean="0">
              <a:solidFill>
                <a:schemeClr val="accent6">
                  <a:lumMod val="75000"/>
                </a:schemeClr>
              </a:solidFill>
            </a:endParaRPr>
          </a:p>
          <a:p>
            <a:r>
              <a:rPr lang="en-US" dirty="0">
                <a:solidFill>
                  <a:schemeClr val="accent6">
                    <a:lumMod val="75000"/>
                  </a:schemeClr>
                </a:solidFill>
              </a:rPr>
              <a:t>The nearly constant temperature of the first few feet of the Earth can be used to heat and cool your home. </a:t>
            </a:r>
            <a:endParaRPr lang="en-US" dirty="0" smtClean="0">
              <a:solidFill>
                <a:schemeClr val="accent6">
                  <a:lumMod val="75000"/>
                </a:schemeClr>
              </a:solidFill>
            </a:endParaRPr>
          </a:p>
          <a:p>
            <a:r>
              <a:rPr lang="en-US" dirty="0" smtClean="0">
                <a:solidFill>
                  <a:schemeClr val="accent6">
                    <a:lumMod val="75000"/>
                  </a:schemeClr>
                </a:solidFill>
              </a:rPr>
              <a:t>Geothermal </a:t>
            </a:r>
            <a:r>
              <a:rPr lang="en-US" dirty="0">
                <a:solidFill>
                  <a:schemeClr val="accent6">
                    <a:lumMod val="75000"/>
                  </a:schemeClr>
                </a:solidFill>
              </a:rPr>
              <a:t>ground source heat pump systems take advantage of this fact.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a ground source heat pump system, water is usually pumped through one end of a lengthy piping system that is buried a few feet down. When the water reaches the other end, it is a significantly warmer temperature than it was at the start.</a:t>
            </a:r>
            <a:endParaRPr lang="en-US" sz="2800"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903902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Energy Sources </a:t>
            </a:r>
            <a:r>
              <a:rPr lang="en-US" b="1" dirty="0" smtClean="0">
                <a:solidFill>
                  <a:schemeClr val="accent6">
                    <a:lumMod val="75000"/>
                  </a:schemeClr>
                </a:solidFill>
              </a:rPr>
              <a:t>– Geothermal</a:t>
            </a:r>
            <a:endParaRPr lang="en-US" dirty="0"/>
          </a:p>
        </p:txBody>
      </p:sp>
      <p:sp>
        <p:nvSpPr>
          <p:cNvPr id="3" name="Content Placeholder 2"/>
          <p:cNvSpPr>
            <a:spLocks noGrp="1"/>
          </p:cNvSpPr>
          <p:nvPr>
            <p:ph idx="1"/>
          </p:nvPr>
        </p:nvSpPr>
        <p:spPr>
          <a:xfrm>
            <a:off x="838200" y="1550504"/>
            <a:ext cx="11168269" cy="5307496"/>
          </a:xfrm>
        </p:spPr>
        <p:txBody>
          <a:bodyPr>
            <a:noAutofit/>
          </a:bodyPr>
          <a:lstStyle/>
          <a:p>
            <a:r>
              <a:rPr lang="en-US" dirty="0">
                <a:solidFill>
                  <a:schemeClr val="accent6">
                    <a:lumMod val="75000"/>
                  </a:schemeClr>
                </a:solidFill>
              </a:rPr>
              <a:t>Ground source heat pumps can be used in almost </a:t>
            </a:r>
            <a:r>
              <a:rPr lang="en-US" dirty="0" smtClean="0">
                <a:solidFill>
                  <a:schemeClr val="accent6">
                    <a:lumMod val="75000"/>
                  </a:schemeClr>
                </a:solidFill>
              </a:rPr>
              <a:t>                                      any </a:t>
            </a:r>
            <a:r>
              <a:rPr lang="en-US" dirty="0">
                <a:solidFill>
                  <a:schemeClr val="accent6">
                    <a:lumMod val="75000"/>
                  </a:schemeClr>
                </a:solidFill>
              </a:rPr>
              <a:t>climate, even in areas that receive a lot of snow. </a:t>
            </a:r>
            <a:endParaRPr lang="en-US" dirty="0" smtClean="0">
              <a:solidFill>
                <a:schemeClr val="accent6">
                  <a:lumMod val="75000"/>
                </a:schemeClr>
              </a:solidFill>
            </a:endParaRPr>
          </a:p>
          <a:p>
            <a:r>
              <a:rPr lang="en-US" dirty="0" smtClean="0">
                <a:solidFill>
                  <a:schemeClr val="accent6">
                    <a:lumMod val="75000"/>
                  </a:schemeClr>
                </a:solidFill>
              </a:rPr>
              <a:t>They </a:t>
            </a:r>
            <a:r>
              <a:rPr lang="en-US" dirty="0">
                <a:solidFill>
                  <a:schemeClr val="accent6">
                    <a:lumMod val="75000"/>
                  </a:schemeClr>
                </a:solidFill>
              </a:rPr>
              <a:t>can also be an economical way to heat water when used with a backup boiler.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use of one of these systems can greatly reduce heating and cooling costs and energy consumption.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these systems are somewhat expensive and it can take several years to recover the initial costs of design and installation.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addition, the piping system must be installed over a relatively large area, which means they are not suitable for small developments.</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4913" y="134179"/>
            <a:ext cx="2991677" cy="216547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545765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Electricity is Transmitted</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5566271" cy="4842804"/>
          </a:xfrm>
        </p:spPr>
        <p:txBody>
          <a:bodyPr>
            <a:normAutofit/>
          </a:bodyPr>
          <a:lstStyle/>
          <a:p>
            <a:r>
              <a:rPr lang="en-US" dirty="0">
                <a:solidFill>
                  <a:schemeClr val="accent6">
                    <a:lumMod val="75000"/>
                  </a:schemeClr>
                </a:solidFill>
              </a:rPr>
              <a:t>Electricity is generated at power plants, but it must be carried from the power plant and transformed before people can use it. </a:t>
            </a:r>
            <a:endParaRPr lang="en-US" dirty="0" smtClean="0">
              <a:solidFill>
                <a:schemeClr val="accent6">
                  <a:lumMod val="75000"/>
                </a:schemeClr>
              </a:solidFill>
            </a:endParaRPr>
          </a:p>
          <a:p>
            <a:r>
              <a:rPr lang="en-US" dirty="0" smtClean="0">
                <a:solidFill>
                  <a:schemeClr val="accent6">
                    <a:lumMod val="75000"/>
                  </a:schemeClr>
                </a:solidFill>
              </a:rPr>
              <a:t>Electrical </a:t>
            </a:r>
            <a:r>
              <a:rPr lang="en-US" dirty="0">
                <a:solidFill>
                  <a:schemeClr val="accent6">
                    <a:lumMod val="75000"/>
                  </a:schemeClr>
                </a:solidFill>
              </a:rPr>
              <a:t>power travels from the power plant to schools, offices, and homes through the power distribution grid — an open network of public power lines</a:t>
            </a:r>
            <a:r>
              <a:rPr lang="en-US" dirty="0" smtClean="0">
                <a:solidFill>
                  <a:schemeClr val="accent6">
                    <a:lumMod val="75000"/>
                  </a:schemeClr>
                </a:solidFill>
              </a:rPr>
              <a:t>.</a:t>
            </a:r>
          </a:p>
          <a:p>
            <a:r>
              <a:rPr lang="en-US" dirty="0">
                <a:solidFill>
                  <a:schemeClr val="accent6">
                    <a:lumMod val="75000"/>
                  </a:schemeClr>
                </a:solidFill>
              </a:rPr>
              <a:t>The force of electricity is measured in volts. </a:t>
            </a:r>
            <a:endParaRPr lang="en-US" dirty="0" smtClean="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4471" y="2001316"/>
            <a:ext cx="5621190" cy="374746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094685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Electricity is Transmitted</a:t>
            </a:r>
            <a:endParaRPr lang="en-US" b="1" dirty="0">
              <a:solidFill>
                <a:schemeClr val="accent6">
                  <a:lumMod val="75000"/>
                </a:schemeClr>
              </a:solidFill>
            </a:endParaRPr>
          </a:p>
        </p:txBody>
      </p:sp>
      <p:sp>
        <p:nvSpPr>
          <p:cNvPr id="3" name="Content Placeholder 2"/>
          <p:cNvSpPr>
            <a:spLocks noGrp="1"/>
          </p:cNvSpPr>
          <p:nvPr>
            <p:ph idx="1"/>
          </p:nvPr>
        </p:nvSpPr>
        <p:spPr>
          <a:xfrm>
            <a:off x="5932448" y="1690688"/>
            <a:ext cx="6068122" cy="4775897"/>
          </a:xfrm>
        </p:spPr>
        <p:txBody>
          <a:bodyPr>
            <a:normAutofit/>
          </a:bodyPr>
          <a:lstStyle/>
          <a:p>
            <a:r>
              <a:rPr lang="en-US" dirty="0" smtClean="0">
                <a:solidFill>
                  <a:schemeClr val="accent6">
                    <a:lumMod val="75000"/>
                  </a:schemeClr>
                </a:solidFill>
              </a:rPr>
              <a:t>Generators at power plants produce electricity with a voltage of about 25,000 volts. </a:t>
            </a:r>
          </a:p>
          <a:p>
            <a:r>
              <a:rPr lang="en-US" dirty="0" smtClean="0">
                <a:solidFill>
                  <a:schemeClr val="accent6">
                    <a:lumMod val="75000"/>
                  </a:schemeClr>
                </a:solidFill>
              </a:rPr>
              <a:t>At the power plant, the electricity’s voltage is boosted to 400,000 volts. This allows the electricity to travel long distances on high-voltage transmission lines made of copper or aluminum. </a:t>
            </a:r>
          </a:p>
          <a:p>
            <a:r>
              <a:rPr lang="en-US" dirty="0" smtClean="0">
                <a:solidFill>
                  <a:schemeClr val="accent6">
                    <a:lumMod val="75000"/>
                  </a:schemeClr>
                </a:solidFill>
              </a:rPr>
              <a:t>Although copper and aluminum have a low resistance, some of the electrical energy is lost as heat energy.</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642" y="2273551"/>
            <a:ext cx="5412702" cy="361017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97182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Electricity is Transmitted</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10515600" cy="4820502"/>
          </a:xfrm>
        </p:spPr>
        <p:txBody>
          <a:bodyPr>
            <a:normAutofit lnSpcReduction="10000"/>
          </a:bodyPr>
          <a:lstStyle/>
          <a:p>
            <a:r>
              <a:rPr lang="en-US" dirty="0">
                <a:solidFill>
                  <a:schemeClr val="accent6">
                    <a:lumMod val="75000"/>
                  </a:schemeClr>
                </a:solidFill>
              </a:rPr>
              <a:t>The transmission lines carry electricity to a power substation, where the high-voltage electricity is transformed back into lower-voltage electricity. </a:t>
            </a:r>
            <a:endParaRPr lang="en-US" dirty="0" smtClean="0">
              <a:solidFill>
                <a:schemeClr val="accent6">
                  <a:lumMod val="75000"/>
                </a:schemeClr>
              </a:solidFill>
            </a:endParaRPr>
          </a:p>
          <a:p>
            <a:r>
              <a:rPr lang="en-US" dirty="0" smtClean="0">
                <a:solidFill>
                  <a:schemeClr val="accent6">
                    <a:lumMod val="75000"/>
                  </a:schemeClr>
                </a:solidFill>
              </a:rPr>
              <a:t>A </a:t>
            </a:r>
            <a:r>
              <a:rPr lang="en-US" dirty="0">
                <a:solidFill>
                  <a:schemeClr val="accent6">
                    <a:lumMod val="75000"/>
                  </a:schemeClr>
                </a:solidFill>
              </a:rPr>
              <a:t>substation often has switches so that it can be taken out of the power grid and the electricity can be rerouted when necessary. From the substation, the electricity travels into neighborhoods and to smaller transformers mounted on poles, so that it can be used by consumers. </a:t>
            </a:r>
            <a:endParaRPr lang="en-US" dirty="0" smtClean="0">
              <a:solidFill>
                <a:schemeClr val="accent6">
                  <a:lumMod val="75000"/>
                </a:schemeClr>
              </a:solidFill>
            </a:endParaRPr>
          </a:p>
          <a:p>
            <a:r>
              <a:rPr lang="en-US" dirty="0" smtClean="0">
                <a:solidFill>
                  <a:schemeClr val="accent6">
                    <a:lumMod val="75000"/>
                  </a:schemeClr>
                </a:solidFill>
              </a:rPr>
              <a:t>Sometimes </a:t>
            </a:r>
            <a:r>
              <a:rPr lang="en-US" dirty="0">
                <a:solidFill>
                  <a:schemeClr val="accent6">
                    <a:lumMod val="75000"/>
                  </a:schemeClr>
                </a:solidFill>
              </a:rPr>
              <a:t>the electricity also goes through a converter box. Eventually, the electricity’s voltage is reduced to 220 volts for large appliances like electric stoves and hot tubs and 110 volts for lights and small appliances.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7703" y="105937"/>
            <a:ext cx="2545200" cy="16968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80654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Electricity is Transmitted</a:t>
            </a:r>
            <a:endParaRPr lang="en-US" b="1" dirty="0">
              <a:solidFill>
                <a:schemeClr val="accent6">
                  <a:lumMod val="75000"/>
                </a:schemeClr>
              </a:solidFill>
            </a:endParaRPr>
          </a:p>
        </p:txBody>
      </p:sp>
      <p:sp>
        <p:nvSpPr>
          <p:cNvPr id="3" name="Content Placeholder 2"/>
          <p:cNvSpPr>
            <a:spLocks noGrp="1"/>
          </p:cNvSpPr>
          <p:nvPr>
            <p:ph idx="1"/>
          </p:nvPr>
        </p:nvSpPr>
        <p:spPr>
          <a:xfrm>
            <a:off x="7471316" y="1825625"/>
            <a:ext cx="3882483" cy="4820502"/>
          </a:xfrm>
        </p:spPr>
        <p:txBody>
          <a:bodyPr>
            <a:normAutofit/>
          </a:bodyPr>
          <a:lstStyle/>
          <a:p>
            <a:r>
              <a:rPr lang="en-US" dirty="0">
                <a:solidFill>
                  <a:schemeClr val="accent6">
                    <a:lumMod val="75000"/>
                  </a:schemeClr>
                </a:solidFill>
              </a:rPr>
              <a:t>Electricity passes through a meter before it enters a home or business. The meter keeps track of how much electricity is used. The electricity enters a home or business through a fuse box, which provides a safeguard if electrical problems occur</a:t>
            </a:r>
            <a:r>
              <a:rPr lang="en-US" dirty="0" smtClean="0">
                <a:solidFill>
                  <a:schemeClr val="accent6">
                    <a:lumMod val="75000"/>
                  </a:schemeClr>
                </a:solidFill>
              </a:rPr>
              <a:t>.</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417" y="1825625"/>
            <a:ext cx="6858975" cy="457265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610645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Wood as a Fuel Source</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3666893" cy="4351338"/>
          </a:xfrm>
        </p:spPr>
        <p:txBody>
          <a:bodyPr/>
          <a:lstStyle/>
          <a:p>
            <a:r>
              <a:rPr lang="en-US" dirty="0" smtClean="0">
                <a:solidFill>
                  <a:schemeClr val="accent6">
                    <a:lumMod val="75000"/>
                  </a:schemeClr>
                </a:solidFill>
              </a:rPr>
              <a:t>Words to Know</a:t>
            </a:r>
          </a:p>
          <a:p>
            <a:pPr lvl="1"/>
            <a:r>
              <a:rPr lang="en-US" b="1" dirty="0" smtClean="0">
                <a:solidFill>
                  <a:schemeClr val="accent6">
                    <a:lumMod val="75000"/>
                  </a:schemeClr>
                </a:solidFill>
              </a:rPr>
              <a:t>Creosote - </a:t>
            </a:r>
            <a:r>
              <a:rPr lang="en-US" dirty="0" smtClean="0">
                <a:solidFill>
                  <a:schemeClr val="accent6">
                    <a:lumMod val="75000"/>
                  </a:schemeClr>
                </a:solidFill>
              </a:rPr>
              <a:t>the </a:t>
            </a:r>
            <a:r>
              <a:rPr lang="en-US" dirty="0">
                <a:solidFill>
                  <a:schemeClr val="accent6">
                    <a:lumMod val="75000"/>
                  </a:schemeClr>
                </a:solidFill>
              </a:rPr>
              <a:t>buildup of carbon materials in chimneys</a:t>
            </a:r>
          </a:p>
          <a:p>
            <a:pPr lvl="1"/>
            <a:r>
              <a:rPr lang="en-US" b="1" dirty="0" smtClean="0">
                <a:solidFill>
                  <a:schemeClr val="accent6">
                    <a:lumMod val="75000"/>
                  </a:schemeClr>
                </a:solidFill>
              </a:rPr>
              <a:t>EPA - </a:t>
            </a:r>
            <a:r>
              <a:rPr lang="en-US" dirty="0" smtClean="0">
                <a:solidFill>
                  <a:schemeClr val="accent6">
                    <a:lumMod val="75000"/>
                  </a:schemeClr>
                </a:solidFill>
              </a:rPr>
              <a:t>the </a:t>
            </a:r>
            <a:r>
              <a:rPr lang="en-US" dirty="0">
                <a:solidFill>
                  <a:schemeClr val="accent6">
                    <a:lumMod val="75000"/>
                  </a:schemeClr>
                </a:solidFill>
              </a:rPr>
              <a:t>U.S. Environmental Protection Agency, created in 1970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063" y="1695236"/>
            <a:ext cx="7187136" cy="461211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62431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sp>
        <p:nvSpPr>
          <p:cNvPr id="6" name="Rectangle 5"/>
          <p:cNvSpPr/>
          <p:nvPr/>
        </p:nvSpPr>
        <p:spPr>
          <a:xfrm>
            <a:off x="4890052" y="1481941"/>
            <a:ext cx="7136295" cy="3970318"/>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accent6">
                    <a:lumMod val="75000"/>
                  </a:schemeClr>
                </a:solidFill>
              </a:rPr>
              <a:t>Renewable energy sources </a:t>
            </a:r>
            <a:r>
              <a:rPr lang="en-US" sz="2800" dirty="0" smtClean="0">
                <a:solidFill>
                  <a:schemeClr val="accent6">
                    <a:lumMod val="75000"/>
                  </a:schemeClr>
                </a:solidFill>
              </a:rPr>
              <a:t>include: </a:t>
            </a:r>
          </a:p>
          <a:p>
            <a:pPr marL="914400" lvl="1" indent="-457200">
              <a:buFont typeface="Arial" panose="020B0604020202020204" pitchFamily="34" charset="0"/>
              <a:buChar char="•"/>
            </a:pPr>
            <a:r>
              <a:rPr lang="en-US" sz="2800" dirty="0" smtClean="0">
                <a:solidFill>
                  <a:schemeClr val="accent6">
                    <a:lumMod val="75000"/>
                  </a:schemeClr>
                </a:solidFill>
              </a:rPr>
              <a:t>wind</a:t>
            </a:r>
          </a:p>
          <a:p>
            <a:pPr marL="914400" lvl="1" indent="-457200">
              <a:buFont typeface="Arial" panose="020B0604020202020204" pitchFamily="34" charset="0"/>
              <a:buChar char="•"/>
            </a:pPr>
            <a:r>
              <a:rPr lang="en-US" sz="2800" dirty="0" smtClean="0">
                <a:solidFill>
                  <a:schemeClr val="accent6">
                    <a:lumMod val="75000"/>
                  </a:schemeClr>
                </a:solidFill>
              </a:rPr>
              <a:t>solar</a:t>
            </a:r>
          </a:p>
          <a:p>
            <a:pPr marL="914400" lvl="1" indent="-457200">
              <a:buFont typeface="Arial" panose="020B0604020202020204" pitchFamily="34" charset="0"/>
              <a:buChar char="•"/>
            </a:pPr>
            <a:r>
              <a:rPr lang="en-US" sz="2800" dirty="0" smtClean="0">
                <a:solidFill>
                  <a:schemeClr val="accent6">
                    <a:lumMod val="75000"/>
                  </a:schemeClr>
                </a:solidFill>
              </a:rPr>
              <a:t>geothermal hydropower </a:t>
            </a:r>
            <a:r>
              <a:rPr lang="en-US" sz="2800" dirty="0">
                <a:solidFill>
                  <a:schemeClr val="accent6">
                    <a:lumMod val="75000"/>
                  </a:schemeClr>
                </a:solidFill>
              </a:rPr>
              <a:t>and </a:t>
            </a:r>
            <a:endParaRPr lang="en-US" sz="2800" dirty="0" smtClean="0">
              <a:solidFill>
                <a:schemeClr val="accent6">
                  <a:lumMod val="75000"/>
                </a:schemeClr>
              </a:solidFill>
            </a:endParaRPr>
          </a:p>
          <a:p>
            <a:pPr marL="914400" lvl="1" indent="-457200">
              <a:buFont typeface="Arial" panose="020B0604020202020204" pitchFamily="34" charset="0"/>
              <a:buChar char="•"/>
            </a:pPr>
            <a:r>
              <a:rPr lang="en-US" sz="2800" dirty="0" smtClean="0">
                <a:solidFill>
                  <a:schemeClr val="accent6">
                    <a:lumMod val="75000"/>
                  </a:schemeClr>
                </a:solidFill>
              </a:rPr>
              <a:t>biomass energy</a:t>
            </a:r>
          </a:p>
          <a:p>
            <a:pPr lvl="1" indent="-457200">
              <a:buFont typeface="Arial" panose="020B0604020202020204" pitchFamily="34" charset="0"/>
              <a:buChar char="•"/>
            </a:pPr>
            <a:r>
              <a:rPr lang="en-US" sz="2800" dirty="0" smtClean="0">
                <a:solidFill>
                  <a:schemeClr val="accent6">
                    <a:lumMod val="75000"/>
                  </a:schemeClr>
                </a:solidFill>
              </a:rPr>
              <a:t>Fossil </a:t>
            </a:r>
            <a:r>
              <a:rPr lang="en-US" sz="2800" dirty="0">
                <a:solidFill>
                  <a:schemeClr val="accent6">
                    <a:lumMod val="75000"/>
                  </a:schemeClr>
                </a:solidFill>
              </a:rPr>
              <a:t>fuels such as coal and natural gas are not renewable; it takes millions of years for nature to create fossil fuels, so these sources will eventually run out.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92" y="1538932"/>
            <a:ext cx="4306307" cy="4552122"/>
          </a:xfrm>
          <a:prstGeom prst="rect">
            <a:avLst/>
          </a:prstGeom>
        </p:spPr>
      </p:pic>
      <p:sp>
        <p:nvSpPr>
          <p:cNvPr id="3" name="Footer Placeholder 2"/>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706572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Wood as a Fuel Source</a:t>
            </a:r>
            <a:endParaRPr lang="en-US" b="1" dirty="0">
              <a:solidFill>
                <a:schemeClr val="accent6">
                  <a:lumMod val="75000"/>
                </a:schemeClr>
              </a:solidFill>
            </a:endParaRPr>
          </a:p>
        </p:txBody>
      </p:sp>
      <p:sp>
        <p:nvSpPr>
          <p:cNvPr id="3" name="Content Placeholder 2"/>
          <p:cNvSpPr>
            <a:spLocks noGrp="1"/>
          </p:cNvSpPr>
          <p:nvPr>
            <p:ph idx="1"/>
          </p:nvPr>
        </p:nvSpPr>
        <p:spPr>
          <a:xfrm>
            <a:off x="4282069" y="1449659"/>
            <a:ext cx="7731513" cy="5174165"/>
          </a:xfrm>
        </p:spPr>
        <p:txBody>
          <a:bodyPr>
            <a:normAutofit/>
          </a:bodyPr>
          <a:lstStyle/>
          <a:p>
            <a:r>
              <a:rPr lang="en-US" dirty="0">
                <a:solidFill>
                  <a:schemeClr val="accent6">
                    <a:lumMod val="75000"/>
                  </a:schemeClr>
                </a:solidFill>
              </a:rPr>
              <a:t>Wood heating provides a low-cost, renewable source of alternative energy that can be used just about anywhere.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wood fuel can have negative impacts. </a:t>
            </a:r>
            <a:endParaRPr lang="en-US" dirty="0" smtClean="0">
              <a:solidFill>
                <a:schemeClr val="accent6">
                  <a:lumMod val="75000"/>
                </a:schemeClr>
              </a:solidFill>
            </a:endParaRPr>
          </a:p>
          <a:p>
            <a:pPr lvl="1"/>
            <a:r>
              <a:rPr lang="en-US" dirty="0" smtClean="0">
                <a:solidFill>
                  <a:schemeClr val="accent6">
                    <a:lumMod val="75000"/>
                  </a:schemeClr>
                </a:solidFill>
              </a:rPr>
              <a:t>When </a:t>
            </a:r>
            <a:r>
              <a:rPr lang="en-US" dirty="0">
                <a:solidFill>
                  <a:schemeClr val="accent6">
                    <a:lumMod val="75000"/>
                  </a:schemeClr>
                </a:solidFill>
              </a:rPr>
              <a:t>anything is burned (including wood), pollutants are released into the environment. </a:t>
            </a:r>
            <a:endParaRPr lang="en-US" dirty="0" smtClean="0">
              <a:solidFill>
                <a:schemeClr val="accent6">
                  <a:lumMod val="75000"/>
                </a:schemeClr>
              </a:solidFill>
            </a:endParaRPr>
          </a:p>
          <a:p>
            <a:pPr lvl="1"/>
            <a:r>
              <a:rPr lang="en-US" dirty="0" smtClean="0">
                <a:solidFill>
                  <a:schemeClr val="accent6">
                    <a:lumMod val="75000"/>
                  </a:schemeClr>
                </a:solidFill>
              </a:rPr>
              <a:t>However</a:t>
            </a:r>
            <a:r>
              <a:rPr lang="en-US" dirty="0">
                <a:solidFill>
                  <a:schemeClr val="accent6">
                    <a:lumMod val="75000"/>
                  </a:schemeClr>
                </a:solidFill>
              </a:rPr>
              <a:t>, when done correctly, heating a house by burning wood can have a lower environmental impact than burning some types of fossil fuels</a:t>
            </a:r>
            <a:r>
              <a:rPr lang="en-US" dirty="0" smtClean="0">
                <a:solidFill>
                  <a:schemeClr val="accent6">
                    <a:lumMod val="75000"/>
                  </a:schemeClr>
                </a:solidFill>
              </a:rPr>
              <a:t>.</a:t>
            </a:r>
          </a:p>
          <a:p>
            <a:pPr lvl="1"/>
            <a:r>
              <a:rPr lang="en-US" dirty="0">
                <a:solidFill>
                  <a:schemeClr val="accent6">
                    <a:lumMod val="75000"/>
                  </a:schemeClr>
                </a:solidFill>
              </a:rPr>
              <a:t>Wood smoke is also unhealthy to breathe in high concentrations. Even breathing small amounts can be harmful to those who sometimes experience difficulty breathing because of lung diseases or allergies.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232" y="2338706"/>
            <a:ext cx="3930272" cy="240360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129613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Wood as a Fuel Source</a:t>
            </a:r>
            <a:endParaRPr lang="en-US" b="1" dirty="0">
              <a:solidFill>
                <a:schemeClr val="accent6">
                  <a:lumMod val="75000"/>
                </a:schemeClr>
              </a:solidFill>
            </a:endParaRPr>
          </a:p>
        </p:txBody>
      </p:sp>
      <p:sp>
        <p:nvSpPr>
          <p:cNvPr id="3" name="Content Placeholder 2"/>
          <p:cNvSpPr>
            <a:spLocks noGrp="1"/>
          </p:cNvSpPr>
          <p:nvPr>
            <p:ph idx="1"/>
          </p:nvPr>
        </p:nvSpPr>
        <p:spPr>
          <a:xfrm>
            <a:off x="838200" y="1664088"/>
            <a:ext cx="8127380" cy="4915132"/>
          </a:xfrm>
        </p:spPr>
        <p:txBody>
          <a:bodyPr>
            <a:normAutofit lnSpcReduction="10000"/>
          </a:bodyPr>
          <a:lstStyle/>
          <a:p>
            <a:r>
              <a:rPr lang="en-US" dirty="0" smtClean="0">
                <a:solidFill>
                  <a:schemeClr val="accent6">
                    <a:lumMod val="75000"/>
                  </a:schemeClr>
                </a:solidFill>
              </a:rPr>
              <a:t>Wood </a:t>
            </a:r>
            <a:r>
              <a:rPr lang="en-US" dirty="0">
                <a:solidFill>
                  <a:schemeClr val="accent6">
                    <a:lumMod val="75000"/>
                  </a:schemeClr>
                </a:solidFill>
              </a:rPr>
              <a:t>smoke pollution can be a neighborhood nuisance, it can cause localized air pollution when many households make too much smoke in a confined area (such as a valley), and it can create indoor air pollution when smoke is released into the house.</a:t>
            </a:r>
          </a:p>
          <a:p>
            <a:r>
              <a:rPr lang="en-US" dirty="0">
                <a:solidFill>
                  <a:schemeClr val="accent6">
                    <a:lumMod val="75000"/>
                  </a:schemeClr>
                </a:solidFill>
              </a:rPr>
              <a:t>To be environmentally friendly, wood fuel needs to be harvested in a sustainable manner, it must be burned cleanly, and the heat must be used efficiently. A lot of wood used to heat homes comes from clearing weed trees, pruning, or removing trees that have fallen or become damaged or diseased that would need to be cleared anyway.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5580" y="2391268"/>
            <a:ext cx="3125700" cy="302822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89779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Wood as a Fuel Source</a:t>
            </a:r>
            <a:endParaRPr lang="en-US" b="1" dirty="0">
              <a:solidFill>
                <a:schemeClr val="accent6">
                  <a:lumMod val="75000"/>
                </a:schemeClr>
              </a:solidFill>
            </a:endParaRPr>
          </a:p>
        </p:txBody>
      </p:sp>
      <p:sp>
        <p:nvSpPr>
          <p:cNvPr id="3" name="Content Placeholder 2"/>
          <p:cNvSpPr>
            <a:spLocks noGrp="1"/>
          </p:cNvSpPr>
          <p:nvPr>
            <p:ph idx="1"/>
          </p:nvPr>
        </p:nvSpPr>
        <p:spPr>
          <a:xfrm>
            <a:off x="3387851" y="1690688"/>
            <a:ext cx="8774151" cy="4915132"/>
          </a:xfrm>
        </p:spPr>
        <p:txBody>
          <a:bodyPr>
            <a:normAutofit fontScale="92500" lnSpcReduction="10000"/>
          </a:bodyPr>
          <a:lstStyle/>
          <a:p>
            <a:r>
              <a:rPr lang="en-US" dirty="0">
                <a:solidFill>
                  <a:schemeClr val="accent6">
                    <a:lumMod val="75000"/>
                  </a:schemeClr>
                </a:solidFill>
              </a:rPr>
              <a:t>Newer wood stoves, fireplaces, inserts, and furnaces </a:t>
            </a:r>
            <a:r>
              <a:rPr lang="en-US" dirty="0" smtClean="0">
                <a:solidFill>
                  <a:schemeClr val="accent6">
                    <a:lumMod val="75000"/>
                  </a:schemeClr>
                </a:solidFill>
              </a:rPr>
              <a:t>           can </a:t>
            </a:r>
            <a:r>
              <a:rPr lang="en-US" dirty="0">
                <a:solidFill>
                  <a:schemeClr val="accent6">
                    <a:lumMod val="75000"/>
                  </a:schemeClr>
                </a:solidFill>
              </a:rPr>
              <a:t>cut wood smoke by up to 90 percent compared </a:t>
            </a:r>
            <a:r>
              <a:rPr lang="en-US" dirty="0" smtClean="0">
                <a:solidFill>
                  <a:schemeClr val="accent6">
                    <a:lumMod val="75000"/>
                  </a:schemeClr>
                </a:solidFill>
              </a:rPr>
              <a:t>                to </a:t>
            </a:r>
            <a:r>
              <a:rPr lang="en-US" dirty="0">
                <a:solidFill>
                  <a:schemeClr val="accent6">
                    <a:lumMod val="75000"/>
                  </a:schemeClr>
                </a:solidFill>
              </a:rPr>
              <a:t>older so-called ‘airtight’ wood-burning appliances, </a:t>
            </a:r>
            <a:r>
              <a:rPr lang="en-US" dirty="0" smtClean="0">
                <a:solidFill>
                  <a:schemeClr val="accent6">
                    <a:lumMod val="75000"/>
                  </a:schemeClr>
                </a:solidFill>
              </a:rPr>
              <a:t>                and </a:t>
            </a:r>
            <a:r>
              <a:rPr lang="en-US" dirty="0">
                <a:solidFill>
                  <a:schemeClr val="accent6">
                    <a:lumMod val="75000"/>
                  </a:schemeClr>
                </a:solidFill>
              </a:rPr>
              <a:t>they also tend not to spill smoke into the indoor air.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operated correctly with good quality wood fuel, EPA-certified appliances burn much less wood and may produce fires with no visible smoke.</a:t>
            </a:r>
          </a:p>
          <a:p>
            <a:r>
              <a:rPr lang="en-US" dirty="0">
                <a:solidFill>
                  <a:schemeClr val="accent6">
                    <a:lumMod val="75000"/>
                  </a:schemeClr>
                </a:solidFill>
              </a:rPr>
              <a:t>Woodstoves are space heaters that heat a space directly. Most homeowners rely at least partially on electricity for heat. Even if a home is heated with gas or heating oil, electricity is needed to run the fans to circulate the heat throughout the house.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a storm interrupts the electrical supply, wood stoves or fireplaces can keep homes warm and habitable.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668" y="2137240"/>
            <a:ext cx="3161579" cy="285114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676122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Wood as a Fuel Source</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9"/>
            <a:ext cx="10803673" cy="4910834"/>
          </a:xfrm>
        </p:spPr>
        <p:txBody>
          <a:bodyPr>
            <a:normAutofit/>
          </a:bodyPr>
          <a:lstStyle/>
          <a:p>
            <a:r>
              <a:rPr lang="en-US" dirty="0">
                <a:solidFill>
                  <a:schemeClr val="accent6">
                    <a:lumMod val="75000"/>
                  </a:schemeClr>
                </a:solidFill>
              </a:rPr>
              <a:t>Wood is an energy source that you can gather and store yourself. Wood is also a way to “buy local” and keep your money in your community.</a:t>
            </a:r>
          </a:p>
          <a:p>
            <a:r>
              <a:rPr lang="en-US" dirty="0">
                <a:solidFill>
                  <a:schemeClr val="accent6">
                    <a:lumMod val="75000"/>
                  </a:schemeClr>
                </a:solidFill>
              </a:rPr>
              <a:t>Even newer, efficient wood burning appliances have disadvantages:</a:t>
            </a:r>
          </a:p>
          <a:p>
            <a:pPr lvl="1"/>
            <a:r>
              <a:rPr lang="en-US" dirty="0">
                <a:solidFill>
                  <a:schemeClr val="accent6">
                    <a:lumMod val="75000"/>
                  </a:schemeClr>
                </a:solidFill>
              </a:rPr>
              <a:t>Certain parts of the country that experience </a:t>
            </a:r>
            <a:r>
              <a:rPr lang="en-US" dirty="0" smtClean="0">
                <a:solidFill>
                  <a:schemeClr val="accent6">
                    <a:lumMod val="75000"/>
                  </a:schemeClr>
                </a:solidFill>
              </a:rPr>
              <a:t>high </a:t>
            </a:r>
            <a:r>
              <a:rPr lang="en-US" dirty="0">
                <a:solidFill>
                  <a:schemeClr val="accent6">
                    <a:lumMod val="75000"/>
                  </a:schemeClr>
                </a:solidFill>
              </a:rPr>
              <a:t>air-pollution levels sometimes do not allow wood-burning heat appliances.</a:t>
            </a:r>
          </a:p>
          <a:p>
            <a:pPr lvl="1"/>
            <a:r>
              <a:rPr lang="en-US" dirty="0">
                <a:solidFill>
                  <a:schemeClr val="accent6">
                    <a:lumMod val="75000"/>
                  </a:schemeClr>
                </a:solidFill>
              </a:rPr>
              <a:t>Wood stoves and fireplaces get very hot </a:t>
            </a:r>
            <a:r>
              <a:rPr lang="en-US" dirty="0" smtClean="0">
                <a:solidFill>
                  <a:schemeClr val="accent6">
                    <a:lumMod val="75000"/>
                  </a:schemeClr>
                </a:solidFill>
              </a:rPr>
              <a:t>and can </a:t>
            </a:r>
            <a:r>
              <a:rPr lang="en-US" dirty="0">
                <a:solidFill>
                  <a:schemeClr val="accent6">
                    <a:lumMod val="75000"/>
                  </a:schemeClr>
                </a:solidFill>
              </a:rPr>
              <a:t>present a danger to young children and pets.</a:t>
            </a:r>
          </a:p>
          <a:p>
            <a:pPr lvl="1"/>
            <a:r>
              <a:rPr lang="en-US" dirty="0">
                <a:solidFill>
                  <a:schemeClr val="accent6">
                    <a:lumMod val="75000"/>
                  </a:schemeClr>
                </a:solidFill>
              </a:rPr>
              <a:t>Using wood heat must be monitored and </a:t>
            </a:r>
            <a:r>
              <a:rPr lang="en-US" dirty="0" smtClean="0">
                <a:solidFill>
                  <a:schemeClr val="accent6">
                    <a:lumMod val="75000"/>
                  </a:schemeClr>
                </a:solidFill>
              </a:rPr>
              <a:t>watched</a:t>
            </a:r>
            <a:r>
              <a:rPr lang="en-US" dirty="0">
                <a:solidFill>
                  <a:schemeClr val="accent6">
                    <a:lumMod val="75000"/>
                  </a:schemeClr>
                </a:solidFill>
              </a:rPr>
              <a:t>, unlike a thermostat that you can set and forget.</a:t>
            </a:r>
          </a:p>
          <a:p>
            <a:pPr lvl="1"/>
            <a:r>
              <a:rPr lang="en-US" dirty="0">
                <a:solidFill>
                  <a:schemeClr val="accent6">
                    <a:lumMod val="75000"/>
                  </a:schemeClr>
                </a:solidFill>
              </a:rPr>
              <a:t>If not properly cleaned and maintained, </a:t>
            </a:r>
            <a:r>
              <a:rPr lang="en-US" dirty="0" smtClean="0">
                <a:solidFill>
                  <a:schemeClr val="accent6">
                    <a:lumMod val="75000"/>
                  </a:schemeClr>
                </a:solidFill>
              </a:rPr>
              <a:t>creosote </a:t>
            </a:r>
            <a:r>
              <a:rPr lang="en-US" dirty="0">
                <a:solidFill>
                  <a:schemeClr val="accent6">
                    <a:lumMod val="75000"/>
                  </a:schemeClr>
                </a:solidFill>
              </a:rPr>
              <a:t>can build up in the chimney. Creosote is flammable and can cause a dangerous chimney fire. (The fire danger can be virtually eliminated by performing reasonable maintenance</a:t>
            </a:r>
            <a:r>
              <a:rPr lang="en-US" dirty="0" smtClean="0">
                <a:solidFill>
                  <a:schemeClr val="accent6">
                    <a:lumMod val="75000"/>
                  </a:schemeClr>
                </a:solidFill>
              </a:rPr>
              <a:t>.)</a:t>
            </a:r>
            <a:endParaRPr lang="en-US"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623970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Wood as a Fuel Source</a:t>
            </a:r>
            <a:endParaRPr lang="en-US" b="1" dirty="0">
              <a:solidFill>
                <a:schemeClr val="accent6">
                  <a:lumMod val="75000"/>
                </a:schemeClr>
              </a:solidFill>
            </a:endParaRPr>
          </a:p>
        </p:txBody>
      </p:sp>
      <p:sp>
        <p:nvSpPr>
          <p:cNvPr id="3" name="Content Placeholder 2"/>
          <p:cNvSpPr>
            <a:spLocks noGrp="1"/>
          </p:cNvSpPr>
          <p:nvPr>
            <p:ph idx="1"/>
          </p:nvPr>
        </p:nvSpPr>
        <p:spPr>
          <a:xfrm>
            <a:off x="838201" y="1690689"/>
            <a:ext cx="6706566" cy="4910834"/>
          </a:xfrm>
        </p:spPr>
        <p:txBody>
          <a:bodyPr>
            <a:normAutofit/>
          </a:bodyPr>
          <a:lstStyle/>
          <a:p>
            <a:pPr lvl="1"/>
            <a:r>
              <a:rPr lang="en-US" dirty="0" smtClean="0">
                <a:solidFill>
                  <a:schemeClr val="accent6">
                    <a:lumMod val="75000"/>
                  </a:schemeClr>
                </a:solidFill>
              </a:rPr>
              <a:t>Some insurance companies view woodstoves as too great a fire risk and won’t insure homes that have a woodstove, even if the woodstove has been installed correctly and otherwise meets the required safety standards.</a:t>
            </a:r>
          </a:p>
          <a:p>
            <a:pPr lvl="1"/>
            <a:r>
              <a:rPr lang="en-US" dirty="0" smtClean="0">
                <a:solidFill>
                  <a:schemeClr val="accent6">
                    <a:lumMod val="75000"/>
                  </a:schemeClr>
                </a:solidFill>
              </a:rPr>
              <a:t>Wood heat is sometimes not seen as being efficient, since most of the heat is lost straight up the chimney. </a:t>
            </a:r>
          </a:p>
          <a:p>
            <a:pPr lvl="1"/>
            <a:r>
              <a:rPr lang="en-US" dirty="0" smtClean="0">
                <a:solidFill>
                  <a:schemeClr val="accent6">
                    <a:lumMod val="75000"/>
                  </a:schemeClr>
                </a:solidFill>
              </a:rPr>
              <a:t>High-end wood stoves and inserts can be expensive.</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8250" y="572225"/>
            <a:ext cx="3809033" cy="571355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32841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10067693" cy="5311155"/>
          </a:xfrm>
        </p:spPr>
        <p:txBody>
          <a:bodyPr>
            <a:normAutofit/>
          </a:bodyPr>
          <a:lstStyle/>
          <a:p>
            <a:r>
              <a:rPr lang="en-US" dirty="0">
                <a:solidFill>
                  <a:schemeClr val="accent6">
                    <a:lumMod val="75000"/>
                  </a:schemeClr>
                </a:solidFill>
              </a:rPr>
              <a:t>“Alternative fuels” are fuels for cars, trucks, and other vehicles that are made from something other than petroleum. Alternative fuels provide consumers a greener fuel option than gasoline, broaden the energy supply, and have less impact on the environment. </a:t>
            </a:r>
            <a:r>
              <a:rPr lang="en-US" dirty="0" smtClean="0">
                <a:solidFill>
                  <a:schemeClr val="accent6">
                    <a:lumMod val="75000"/>
                  </a:schemeClr>
                </a:solidFill>
              </a:rPr>
              <a:t>Vehicles </a:t>
            </a:r>
            <a:r>
              <a:rPr lang="en-US" dirty="0">
                <a:solidFill>
                  <a:schemeClr val="accent6">
                    <a:lumMod val="75000"/>
                  </a:schemeClr>
                </a:solidFill>
              </a:rPr>
              <a:t>can burn many types of fuel, </a:t>
            </a:r>
            <a:r>
              <a:rPr lang="en-US" dirty="0" smtClean="0">
                <a:solidFill>
                  <a:schemeClr val="accent6">
                    <a:lumMod val="75000"/>
                  </a:schemeClr>
                </a:solidFill>
              </a:rPr>
              <a:t>                                    including</a:t>
            </a:r>
            <a:r>
              <a:rPr lang="en-US" dirty="0">
                <a:solidFill>
                  <a:schemeClr val="accent6">
                    <a:lumMod val="75000"/>
                  </a:schemeClr>
                </a:solidFill>
              </a:rPr>
              <a:t>:</a:t>
            </a:r>
          </a:p>
          <a:p>
            <a:pPr lvl="1"/>
            <a:r>
              <a:rPr lang="en-US" dirty="0" smtClean="0">
                <a:solidFill>
                  <a:schemeClr val="accent6">
                    <a:lumMod val="75000"/>
                  </a:schemeClr>
                </a:solidFill>
              </a:rPr>
              <a:t>Alcohol</a:t>
            </a:r>
            <a:endParaRPr lang="en-US" dirty="0">
              <a:solidFill>
                <a:schemeClr val="accent6">
                  <a:lumMod val="75000"/>
                </a:schemeClr>
              </a:solidFill>
            </a:endParaRPr>
          </a:p>
          <a:p>
            <a:pPr lvl="1"/>
            <a:r>
              <a:rPr lang="en-US" dirty="0">
                <a:solidFill>
                  <a:schemeClr val="accent6">
                    <a:lumMod val="75000"/>
                  </a:schemeClr>
                </a:solidFill>
              </a:rPr>
              <a:t>Natural </a:t>
            </a:r>
            <a:r>
              <a:rPr lang="en-US" dirty="0" smtClean="0">
                <a:solidFill>
                  <a:schemeClr val="accent6">
                    <a:lumMod val="75000"/>
                  </a:schemeClr>
                </a:solidFill>
              </a:rPr>
              <a:t>gas</a:t>
            </a:r>
            <a:endParaRPr lang="en-US" dirty="0">
              <a:solidFill>
                <a:schemeClr val="accent6">
                  <a:lumMod val="75000"/>
                </a:schemeClr>
              </a:solidFill>
            </a:endParaRPr>
          </a:p>
          <a:p>
            <a:pPr lvl="1"/>
            <a:r>
              <a:rPr lang="en-US" dirty="0" smtClean="0">
                <a:solidFill>
                  <a:schemeClr val="accent6">
                    <a:lumMod val="75000"/>
                  </a:schemeClr>
                </a:solidFill>
              </a:rPr>
              <a:t>Electricity</a:t>
            </a:r>
            <a:endParaRPr lang="en-US" dirty="0">
              <a:solidFill>
                <a:schemeClr val="accent6">
                  <a:lumMod val="75000"/>
                </a:schemeClr>
              </a:solidFill>
            </a:endParaRPr>
          </a:p>
          <a:p>
            <a:pPr lvl="1"/>
            <a:r>
              <a:rPr lang="en-US" dirty="0" smtClean="0">
                <a:solidFill>
                  <a:schemeClr val="accent6">
                    <a:lumMod val="75000"/>
                  </a:schemeClr>
                </a:solidFill>
              </a:rPr>
              <a:t>Hydrogen</a:t>
            </a:r>
            <a:endParaRPr lang="en-US" dirty="0">
              <a:solidFill>
                <a:schemeClr val="accent6">
                  <a:lumMod val="75000"/>
                </a:schemeClr>
              </a:solidFill>
            </a:endParaRPr>
          </a:p>
          <a:p>
            <a:pPr lvl="1"/>
            <a:r>
              <a:rPr lang="en-US" dirty="0">
                <a:solidFill>
                  <a:schemeClr val="accent6">
                    <a:lumMod val="75000"/>
                  </a:schemeClr>
                </a:solidFill>
              </a:rPr>
              <a:t>Liquids made from </a:t>
            </a:r>
            <a:r>
              <a:rPr lang="en-US" dirty="0" smtClean="0">
                <a:solidFill>
                  <a:schemeClr val="accent6">
                    <a:lumMod val="75000"/>
                  </a:schemeClr>
                </a:solidFill>
              </a:rPr>
              <a:t>coal</a:t>
            </a:r>
            <a:endParaRPr lang="en-US" dirty="0">
              <a:solidFill>
                <a:schemeClr val="accent6">
                  <a:lumMod val="75000"/>
                </a:schemeClr>
              </a:solidFill>
            </a:endParaRPr>
          </a:p>
          <a:p>
            <a:pPr lvl="1"/>
            <a:r>
              <a:rPr lang="en-US" dirty="0" smtClean="0">
                <a:solidFill>
                  <a:schemeClr val="accent6">
                    <a:lumMod val="75000"/>
                  </a:schemeClr>
                </a:solidFill>
              </a:rPr>
              <a:t>Biodiesel</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1995" y="3429000"/>
            <a:ext cx="4311805" cy="323385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138285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552576"/>
            <a:ext cx="11138210" cy="5311155"/>
          </a:xfrm>
        </p:spPr>
        <p:txBody>
          <a:bodyPr>
            <a:normAutofit/>
          </a:bodyPr>
          <a:lstStyle/>
          <a:p>
            <a:r>
              <a:rPr lang="en-US" b="1" dirty="0">
                <a:solidFill>
                  <a:schemeClr val="accent6">
                    <a:lumMod val="75000"/>
                  </a:schemeClr>
                </a:solidFill>
              </a:rPr>
              <a:t>Alcohol </a:t>
            </a:r>
            <a:r>
              <a:rPr lang="en-US" dirty="0">
                <a:solidFill>
                  <a:schemeClr val="accent6">
                    <a:lumMod val="75000"/>
                  </a:schemeClr>
                </a:solidFill>
              </a:rPr>
              <a:t>is a relatively common alternative fuel. Two types of alcohol </a:t>
            </a:r>
            <a:r>
              <a:rPr lang="en-US" dirty="0" smtClean="0">
                <a:solidFill>
                  <a:schemeClr val="accent6">
                    <a:lumMod val="75000"/>
                  </a:schemeClr>
                </a:solidFill>
              </a:rPr>
              <a:t>fuels are </a:t>
            </a:r>
            <a:r>
              <a:rPr lang="en-US" dirty="0">
                <a:solidFill>
                  <a:schemeClr val="accent6">
                    <a:lumMod val="75000"/>
                  </a:schemeClr>
                </a:solidFill>
              </a:rPr>
              <a:t>ethanol and </a:t>
            </a:r>
            <a:r>
              <a:rPr lang="en-US" dirty="0" smtClean="0">
                <a:solidFill>
                  <a:schemeClr val="accent6">
                    <a:lumMod val="75000"/>
                  </a:schemeClr>
                </a:solidFill>
              </a:rPr>
              <a:t>methanol.</a:t>
            </a:r>
            <a:endParaRPr lang="en-US" dirty="0">
              <a:solidFill>
                <a:schemeClr val="accent6">
                  <a:lumMod val="75000"/>
                </a:schemeClr>
              </a:solidFill>
            </a:endParaRPr>
          </a:p>
          <a:p>
            <a:r>
              <a:rPr lang="en-US" dirty="0">
                <a:solidFill>
                  <a:schemeClr val="accent6">
                    <a:lumMod val="75000"/>
                  </a:schemeClr>
                </a:solidFill>
              </a:rPr>
              <a:t>Ethanol, or grain alcohol, is usually made from corn, although it can also be made from biomass such as crops, agricultural waste, and cellulose. </a:t>
            </a:r>
            <a:endParaRPr lang="en-US" dirty="0" smtClean="0">
              <a:solidFill>
                <a:schemeClr val="accent6">
                  <a:lumMod val="75000"/>
                </a:schemeClr>
              </a:solidFill>
            </a:endParaRPr>
          </a:p>
          <a:p>
            <a:r>
              <a:rPr lang="en-US" dirty="0" smtClean="0">
                <a:solidFill>
                  <a:schemeClr val="accent6">
                    <a:lumMod val="75000"/>
                  </a:schemeClr>
                </a:solidFill>
              </a:rPr>
              <a:t>Grain </a:t>
            </a:r>
            <a:r>
              <a:rPr lang="en-US" dirty="0">
                <a:solidFill>
                  <a:schemeClr val="accent6">
                    <a:lumMod val="75000"/>
                  </a:schemeClr>
                </a:solidFill>
              </a:rPr>
              <a:t>alcohol is similar to the alcohol in alcoholic beverages. However, ethanol fuel is denatured, which means it is poisonous</a:t>
            </a:r>
            <a:r>
              <a:rPr lang="en-US" dirty="0" smtClean="0">
                <a:solidFill>
                  <a:schemeClr val="accent6">
                    <a:lumMod val="75000"/>
                  </a:schemeClr>
                </a:solidFill>
              </a:rPr>
              <a:t>.</a:t>
            </a:r>
          </a:p>
          <a:p>
            <a:r>
              <a:rPr lang="en-US" dirty="0">
                <a:solidFill>
                  <a:schemeClr val="accent6">
                    <a:lumMod val="75000"/>
                  </a:schemeClr>
                </a:solidFill>
              </a:rPr>
              <a:t>Methanol, or wood alcohol, can be made from biomass as well as coal (most is made from natural gas). Methanol is also very poisonous. Methanol-powered cars have been required at many race tracks since the 1960s. Methanol burns cooler than gasoline, so it is safer in case of fire. Methanol is a lower energy fuel than gasoline, which means it provides fewer miles per gallon.</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845563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4438185" y="1825624"/>
            <a:ext cx="7582830" cy="4619781"/>
          </a:xfrm>
        </p:spPr>
        <p:txBody>
          <a:bodyPr>
            <a:normAutofit lnSpcReduction="10000"/>
          </a:bodyPr>
          <a:lstStyle/>
          <a:p>
            <a:r>
              <a:rPr lang="en-US" b="1" dirty="0">
                <a:solidFill>
                  <a:schemeClr val="accent6">
                    <a:lumMod val="75000"/>
                  </a:schemeClr>
                </a:solidFill>
              </a:rPr>
              <a:t>Natural gas </a:t>
            </a:r>
            <a:r>
              <a:rPr lang="en-US" dirty="0">
                <a:solidFill>
                  <a:schemeClr val="accent6">
                    <a:lumMod val="75000"/>
                  </a:schemeClr>
                </a:solidFill>
              </a:rPr>
              <a:t>is a versatile fuel — it can generate heat, cook, and even power vehicles. </a:t>
            </a:r>
            <a:endParaRPr lang="en-US" dirty="0" smtClean="0">
              <a:solidFill>
                <a:schemeClr val="accent6">
                  <a:lumMod val="75000"/>
                </a:schemeClr>
              </a:solidFill>
            </a:endParaRPr>
          </a:p>
          <a:p>
            <a:r>
              <a:rPr lang="en-US" dirty="0" smtClean="0">
                <a:solidFill>
                  <a:schemeClr val="accent6">
                    <a:lumMod val="75000"/>
                  </a:schemeClr>
                </a:solidFill>
              </a:rPr>
              <a:t>Like </a:t>
            </a:r>
            <a:r>
              <a:rPr lang="en-US" dirty="0">
                <a:solidFill>
                  <a:schemeClr val="accent6">
                    <a:lumMod val="75000"/>
                  </a:schemeClr>
                </a:solidFill>
              </a:rPr>
              <a:t>other fossil fuels, natural gas comes from the ground. However, instead of being in a solid form (like coal) or a petroleum-based liquid, it is a gas.</a:t>
            </a:r>
          </a:p>
          <a:p>
            <a:r>
              <a:rPr lang="en-US" dirty="0">
                <a:solidFill>
                  <a:schemeClr val="accent6">
                    <a:lumMod val="75000"/>
                  </a:schemeClr>
                </a:solidFill>
              </a:rPr>
              <a:t>Natural gas does not come from petroleum. Instead, it is mostly made up of methane along with water vapor and traces of other gases, such as butane, propane, and ethane. </a:t>
            </a:r>
            <a:endParaRPr lang="en-US" dirty="0" smtClean="0">
              <a:solidFill>
                <a:schemeClr val="accent6">
                  <a:lumMod val="75000"/>
                </a:schemeClr>
              </a:solidFill>
            </a:endParaRPr>
          </a:p>
          <a:p>
            <a:r>
              <a:rPr lang="en-US" dirty="0" smtClean="0">
                <a:solidFill>
                  <a:schemeClr val="accent6">
                    <a:lumMod val="75000"/>
                  </a:schemeClr>
                </a:solidFill>
              </a:rPr>
              <a:t>It </a:t>
            </a:r>
            <a:r>
              <a:rPr lang="en-US" dirty="0">
                <a:solidFill>
                  <a:schemeClr val="accent6">
                    <a:lumMod val="75000"/>
                  </a:schemeClr>
                </a:solidFill>
              </a:rPr>
              <a:t>is also more environmentally friendly than oil or coal.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227" y="1825623"/>
            <a:ext cx="4043837" cy="350465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15135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838201" y="1825624"/>
            <a:ext cx="5257799" cy="4619781"/>
          </a:xfrm>
        </p:spPr>
        <p:txBody>
          <a:bodyPr>
            <a:normAutofit lnSpcReduction="10000"/>
          </a:bodyPr>
          <a:lstStyle/>
          <a:p>
            <a:r>
              <a:rPr lang="en-US" dirty="0">
                <a:solidFill>
                  <a:schemeClr val="accent6">
                    <a:lumMod val="75000"/>
                  </a:schemeClr>
                </a:solidFill>
              </a:rPr>
              <a:t>Natural gas can be used in one of three forms:</a:t>
            </a:r>
          </a:p>
          <a:p>
            <a:pPr lvl="1"/>
            <a:r>
              <a:rPr lang="en-US" dirty="0">
                <a:solidFill>
                  <a:schemeClr val="accent6">
                    <a:lumMod val="75000"/>
                  </a:schemeClr>
                </a:solidFill>
              </a:rPr>
              <a:t>A low-pressure gas for cooking </a:t>
            </a:r>
            <a:r>
              <a:rPr lang="en-US" dirty="0" smtClean="0">
                <a:solidFill>
                  <a:schemeClr val="accent6">
                    <a:lumMod val="75000"/>
                  </a:schemeClr>
                </a:solidFill>
              </a:rPr>
              <a:t>and </a:t>
            </a:r>
            <a:r>
              <a:rPr lang="en-US" dirty="0">
                <a:solidFill>
                  <a:schemeClr val="accent6">
                    <a:lumMod val="75000"/>
                  </a:schemeClr>
                </a:solidFill>
              </a:rPr>
              <a:t>cleaning, which is piped from the local gas company.</a:t>
            </a:r>
          </a:p>
          <a:p>
            <a:pPr lvl="1"/>
            <a:r>
              <a:rPr lang="en-US" dirty="0">
                <a:solidFill>
                  <a:schemeClr val="accent6">
                    <a:lumMod val="75000"/>
                  </a:schemeClr>
                </a:solidFill>
              </a:rPr>
              <a:t>Compressed natural gas (CNG), </a:t>
            </a:r>
            <a:r>
              <a:rPr lang="en-US" dirty="0" smtClean="0">
                <a:solidFill>
                  <a:schemeClr val="accent6">
                    <a:lumMod val="75000"/>
                  </a:schemeClr>
                </a:solidFill>
              </a:rPr>
              <a:t>which </a:t>
            </a:r>
            <a:r>
              <a:rPr lang="en-US" dirty="0">
                <a:solidFill>
                  <a:schemeClr val="accent6">
                    <a:lumMod val="75000"/>
                  </a:schemeClr>
                </a:solidFill>
              </a:rPr>
              <a:t>is used to power vehicles and is purchased at CNG fuel stations.</a:t>
            </a:r>
          </a:p>
          <a:p>
            <a:pPr lvl="1"/>
            <a:r>
              <a:rPr lang="en-US" dirty="0">
                <a:solidFill>
                  <a:schemeClr val="accent6">
                    <a:lumMod val="75000"/>
                  </a:schemeClr>
                </a:solidFill>
              </a:rPr>
              <a:t>Liquefied natural gas (LNG), which </a:t>
            </a:r>
            <a:r>
              <a:rPr lang="en-US" dirty="0" smtClean="0">
                <a:solidFill>
                  <a:schemeClr val="accent6">
                    <a:lumMod val="75000"/>
                  </a:schemeClr>
                </a:solidFill>
              </a:rPr>
              <a:t>is </a:t>
            </a:r>
            <a:r>
              <a:rPr lang="en-US" dirty="0">
                <a:solidFill>
                  <a:schemeClr val="accent6">
                    <a:lumMod val="75000"/>
                  </a:schemeClr>
                </a:solidFill>
              </a:rPr>
              <a:t>made by cooling natural gas to condense it into a liquid for use in heavy-duty engines</a:t>
            </a:r>
            <a:r>
              <a:rPr lang="en-US" dirty="0" smtClean="0">
                <a:solidFill>
                  <a:schemeClr val="accent6">
                    <a:lumMod val="75000"/>
                  </a:schemeClr>
                </a:solidFill>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591" y="2143859"/>
            <a:ext cx="5482163" cy="365477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401173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6958361" y="1825624"/>
            <a:ext cx="5018048" cy="4619781"/>
          </a:xfrm>
        </p:spPr>
        <p:txBody>
          <a:bodyPr>
            <a:normAutofit/>
          </a:bodyPr>
          <a:lstStyle/>
          <a:p>
            <a:pPr marL="228600" lvl="1"/>
            <a:r>
              <a:rPr lang="en-US" dirty="0" smtClean="0">
                <a:solidFill>
                  <a:schemeClr val="accent6">
                    <a:lumMod val="75000"/>
                  </a:schemeClr>
                </a:solidFill>
              </a:rPr>
              <a:t>CNG is a relatively clean burning alternative fuel. </a:t>
            </a:r>
          </a:p>
          <a:p>
            <a:pPr marL="228600" lvl="1"/>
            <a:r>
              <a:rPr lang="en-US" dirty="0" smtClean="0">
                <a:solidFill>
                  <a:schemeClr val="accent6">
                    <a:lumMod val="75000"/>
                  </a:schemeClr>
                </a:solidFill>
              </a:rPr>
              <a:t>In order for natural gas to be burned in vehicles, it must be compressed and stored in high-pressure cylinders. </a:t>
            </a:r>
          </a:p>
          <a:p>
            <a:pPr marL="228600" lvl="1"/>
            <a:r>
              <a:rPr lang="en-US" dirty="0" smtClean="0">
                <a:solidFill>
                  <a:schemeClr val="accent6">
                    <a:lumMod val="75000"/>
                  </a:schemeClr>
                </a:solidFill>
              </a:rPr>
              <a:t>LNG is made by cooling natural gas to minus 260°F to condense it into a liquid — a process called liquefaction. </a:t>
            </a:r>
          </a:p>
          <a:p>
            <a:pPr marL="228600" lvl="1"/>
            <a:r>
              <a:rPr lang="en-US" dirty="0" smtClean="0">
                <a:solidFill>
                  <a:schemeClr val="accent6">
                    <a:lumMod val="75000"/>
                  </a:schemeClr>
                </a:solidFill>
              </a:rPr>
              <a:t>LNG is much denser than natural gas or CNG, so it provides more energy for the volume of space it occupies.</a:t>
            </a:r>
            <a:endParaRPr lang="en-US" sz="28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71" y="1980614"/>
            <a:ext cx="6168759" cy="406334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49206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5661991" cy="4351338"/>
          </a:xfrm>
        </p:spPr>
        <p:txBody>
          <a:bodyPr/>
          <a:lstStyle/>
          <a:p>
            <a:r>
              <a:rPr lang="en-US" dirty="0">
                <a:solidFill>
                  <a:schemeClr val="accent6">
                    <a:lumMod val="75000"/>
                  </a:schemeClr>
                </a:solidFill>
              </a:rPr>
              <a:t>Most electricity used in the United States comes from power plants that use coal, nuclear, and other types of non-renewable energy that produce waste. </a:t>
            </a:r>
            <a:endParaRPr lang="en-US" dirty="0" smtClean="0">
              <a:solidFill>
                <a:schemeClr val="accent6">
                  <a:lumMod val="75000"/>
                </a:schemeClr>
              </a:solidFill>
            </a:endParaRPr>
          </a:p>
          <a:p>
            <a:r>
              <a:rPr lang="en-US" dirty="0" smtClean="0">
                <a:solidFill>
                  <a:schemeClr val="accent6">
                    <a:lumMod val="75000"/>
                  </a:schemeClr>
                </a:solidFill>
              </a:rPr>
              <a:t>Because </a:t>
            </a:r>
            <a:r>
              <a:rPr lang="en-US" dirty="0">
                <a:solidFill>
                  <a:schemeClr val="accent6">
                    <a:lumMod val="75000"/>
                  </a:schemeClr>
                </a:solidFill>
              </a:rPr>
              <a:t>of this, the generation of electricity is the top cause of industrial pollution.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0952" y="505239"/>
            <a:ext cx="4344822" cy="592372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0965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6958361" y="1825624"/>
            <a:ext cx="5018048" cy="4619781"/>
          </a:xfrm>
        </p:spPr>
        <p:txBody>
          <a:bodyPr>
            <a:normAutofit/>
          </a:bodyPr>
          <a:lstStyle/>
          <a:p>
            <a:pPr marL="228600" lvl="1"/>
            <a:r>
              <a:rPr lang="en-US" dirty="0" smtClean="0">
                <a:solidFill>
                  <a:schemeClr val="accent6">
                    <a:lumMod val="75000"/>
                  </a:schemeClr>
                </a:solidFill>
              </a:rPr>
              <a:t>CNG is a relatively clean burning alternative fuel. </a:t>
            </a:r>
          </a:p>
          <a:p>
            <a:pPr marL="228600" lvl="1"/>
            <a:r>
              <a:rPr lang="en-US" dirty="0" smtClean="0">
                <a:solidFill>
                  <a:schemeClr val="accent6">
                    <a:lumMod val="75000"/>
                  </a:schemeClr>
                </a:solidFill>
              </a:rPr>
              <a:t>In order for natural gas to be burned in vehicles, it must be compressed and stored in high-pressure cylinders. </a:t>
            </a:r>
          </a:p>
          <a:p>
            <a:pPr marL="228600" lvl="1"/>
            <a:r>
              <a:rPr lang="en-US" dirty="0" smtClean="0">
                <a:solidFill>
                  <a:schemeClr val="accent6">
                    <a:lumMod val="75000"/>
                  </a:schemeClr>
                </a:solidFill>
              </a:rPr>
              <a:t>LNG is made by cooling natural gas to minus 260°F to condense it into a liquid — a process called liquefaction. </a:t>
            </a:r>
          </a:p>
          <a:p>
            <a:pPr marL="228600" lvl="1"/>
            <a:r>
              <a:rPr lang="en-US" dirty="0" smtClean="0">
                <a:solidFill>
                  <a:schemeClr val="accent6">
                    <a:lumMod val="75000"/>
                  </a:schemeClr>
                </a:solidFill>
              </a:rPr>
              <a:t>LNG is much denser than natural gas or CNG, so it provides more energy for the volume of space it occupies.</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26" y="2094515"/>
            <a:ext cx="6122996" cy="408199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599731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838201" y="1825624"/>
            <a:ext cx="7569820" cy="5032376"/>
          </a:xfrm>
        </p:spPr>
        <p:txBody>
          <a:bodyPr>
            <a:normAutofit/>
          </a:bodyPr>
          <a:lstStyle/>
          <a:p>
            <a:r>
              <a:rPr lang="en-US" b="1" dirty="0">
                <a:solidFill>
                  <a:schemeClr val="accent6">
                    <a:lumMod val="75000"/>
                  </a:schemeClr>
                </a:solidFill>
              </a:rPr>
              <a:t>Liquefied Petroleum Gas (LPG) </a:t>
            </a:r>
            <a:r>
              <a:rPr lang="en-US" dirty="0">
                <a:solidFill>
                  <a:schemeClr val="accent6">
                    <a:lumMod val="75000"/>
                  </a:schemeClr>
                </a:solidFill>
              </a:rPr>
              <a:t>is made up of mostly propane. (In fact, most people call LPG “propane,” although it is also made up of a mixture of hydrocarbon gases.) To keep it in a liquid state, LPG is stored in tanks under pressure.</a:t>
            </a:r>
          </a:p>
          <a:p>
            <a:r>
              <a:rPr lang="en-US" dirty="0">
                <a:solidFill>
                  <a:schemeClr val="accent6">
                    <a:lumMod val="75000"/>
                  </a:schemeClr>
                </a:solidFill>
              </a:rPr>
              <a:t>LPG can be used in vehicles. LPG-powered vehicles give off less pollution than gas- or diesel-powered engines. LPG is also used in homes for heating, cooking, and hot water, especially in rural areas where there is no access to natural gas pipelines.</a:t>
            </a:r>
            <a:endParaRPr lang="en-US" sz="60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885" y="1991290"/>
            <a:ext cx="3837614" cy="255840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67434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Alternative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10515599" cy="5032376"/>
          </a:xfrm>
        </p:spPr>
        <p:txBody>
          <a:bodyPr>
            <a:normAutofit/>
          </a:bodyPr>
          <a:lstStyle/>
          <a:p>
            <a:r>
              <a:rPr lang="en-US" b="1" dirty="0">
                <a:solidFill>
                  <a:schemeClr val="accent6">
                    <a:lumMod val="75000"/>
                  </a:schemeClr>
                </a:solidFill>
              </a:rPr>
              <a:t>Hydrogen </a:t>
            </a:r>
            <a:r>
              <a:rPr lang="en-US" dirty="0">
                <a:solidFill>
                  <a:schemeClr val="accent6">
                    <a:lumMod val="75000"/>
                  </a:schemeClr>
                </a:solidFill>
              </a:rPr>
              <a:t>is a unique type of gas because it is a clean fuel that burns almost pollution-free.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hydrogen is burned, it gives off water vapor. When burned in an internal combustion engine, traces of other gases are also released, but the exhaust is free of carbon dioxide.</a:t>
            </a:r>
          </a:p>
          <a:p>
            <a:r>
              <a:rPr lang="en-US" dirty="0">
                <a:solidFill>
                  <a:schemeClr val="accent6">
                    <a:lumMod val="75000"/>
                  </a:schemeClr>
                </a:solidFill>
              </a:rPr>
              <a:t>Hydrogen may one day be a commonly used fuel for transportation.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scientists have yet to figure out a way to store enough hydrogen on a vehicle to drive a practical distance. </a:t>
            </a:r>
            <a:endParaRPr lang="en-US" dirty="0" smtClean="0">
              <a:solidFill>
                <a:schemeClr val="accent6">
                  <a:lumMod val="75000"/>
                </a:schemeClr>
              </a:solidFill>
            </a:endParaRPr>
          </a:p>
          <a:p>
            <a:r>
              <a:rPr lang="en-US" dirty="0" smtClean="0">
                <a:solidFill>
                  <a:schemeClr val="accent6">
                    <a:lumMod val="75000"/>
                  </a:schemeClr>
                </a:solidFill>
              </a:rPr>
              <a:t>Also</a:t>
            </a:r>
            <a:r>
              <a:rPr lang="en-US" dirty="0">
                <a:solidFill>
                  <a:schemeClr val="accent6">
                    <a:lumMod val="75000"/>
                  </a:schemeClr>
                </a:solidFill>
              </a:rPr>
              <a:t>, hydrogen is expensive.</a:t>
            </a:r>
            <a:endParaRPr lang="en-US" sz="6000"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941230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Biofuels</a:t>
            </a:r>
            <a:endParaRPr lang="en-US" b="1" dirty="0">
              <a:solidFill>
                <a:schemeClr val="accent6">
                  <a:lumMod val="75000"/>
                </a:schemeClr>
              </a:solidFill>
            </a:endParaRPr>
          </a:p>
        </p:txBody>
      </p:sp>
      <p:sp>
        <p:nvSpPr>
          <p:cNvPr id="3" name="Content Placeholder 2"/>
          <p:cNvSpPr>
            <a:spLocks noGrp="1"/>
          </p:cNvSpPr>
          <p:nvPr>
            <p:ph idx="1"/>
          </p:nvPr>
        </p:nvSpPr>
        <p:spPr>
          <a:xfrm>
            <a:off x="838201" y="1825624"/>
            <a:ext cx="5741020" cy="5032376"/>
          </a:xfrm>
        </p:spPr>
        <p:txBody>
          <a:bodyPr>
            <a:normAutofit/>
          </a:bodyPr>
          <a:lstStyle/>
          <a:p>
            <a:r>
              <a:rPr lang="en-US" b="1" dirty="0" smtClean="0">
                <a:solidFill>
                  <a:schemeClr val="accent6">
                    <a:lumMod val="75000"/>
                  </a:schemeClr>
                </a:solidFill>
              </a:rPr>
              <a:t>Biofuels - </a:t>
            </a:r>
            <a:r>
              <a:rPr lang="en-US" dirty="0" smtClean="0">
                <a:solidFill>
                  <a:schemeClr val="accent6">
                    <a:lumMod val="75000"/>
                  </a:schemeClr>
                </a:solidFill>
              </a:rPr>
              <a:t>fuels </a:t>
            </a:r>
            <a:r>
              <a:rPr lang="en-US" dirty="0">
                <a:solidFill>
                  <a:schemeClr val="accent6">
                    <a:lumMod val="75000"/>
                  </a:schemeClr>
                </a:solidFill>
              </a:rPr>
              <a:t>made from recently living biological material, organic byproducts, and </a:t>
            </a:r>
            <a:r>
              <a:rPr lang="en-US" dirty="0" smtClean="0">
                <a:solidFill>
                  <a:schemeClr val="accent6">
                    <a:lumMod val="75000"/>
                  </a:schemeClr>
                </a:solidFill>
              </a:rPr>
              <a:t>micro-organisms</a:t>
            </a:r>
          </a:p>
          <a:p>
            <a:r>
              <a:rPr lang="en-US" dirty="0">
                <a:solidFill>
                  <a:schemeClr val="accent6">
                    <a:lumMod val="75000"/>
                  </a:schemeClr>
                </a:solidFill>
              </a:rPr>
              <a:t>Biofuels can be burned in their existing state, or they can be converted to other fuels such as ethanol, methanol, methane, and hydrogen. </a:t>
            </a:r>
            <a:endParaRPr lang="en-US" dirty="0" smtClean="0">
              <a:solidFill>
                <a:schemeClr val="accent6">
                  <a:lumMod val="75000"/>
                </a:schemeClr>
              </a:solidFill>
            </a:endParaRPr>
          </a:p>
          <a:p>
            <a:r>
              <a:rPr lang="en-US" dirty="0" smtClean="0">
                <a:solidFill>
                  <a:schemeClr val="accent6">
                    <a:lumMod val="75000"/>
                  </a:schemeClr>
                </a:solidFill>
              </a:rPr>
              <a:t>To </a:t>
            </a:r>
            <a:r>
              <a:rPr lang="en-US" dirty="0">
                <a:solidFill>
                  <a:schemeClr val="accent6">
                    <a:lumMod val="75000"/>
                  </a:schemeClr>
                </a:solidFill>
              </a:rPr>
              <a:t>be a true biofuel, the fuel must be made from at least 80 percent renewable materials. </a:t>
            </a:r>
            <a:endParaRPr lang="en-US" dirty="0" smtClean="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21" y="2012795"/>
            <a:ext cx="5419492" cy="406461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22968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Biofuels</a:t>
            </a:r>
            <a:endParaRPr lang="en-US" b="1" dirty="0">
              <a:solidFill>
                <a:schemeClr val="accent6">
                  <a:lumMod val="75000"/>
                </a:schemeClr>
              </a:solidFill>
            </a:endParaRPr>
          </a:p>
        </p:txBody>
      </p:sp>
      <p:sp>
        <p:nvSpPr>
          <p:cNvPr id="3" name="Content Placeholder 2"/>
          <p:cNvSpPr>
            <a:spLocks noGrp="1"/>
          </p:cNvSpPr>
          <p:nvPr>
            <p:ph idx="1"/>
          </p:nvPr>
        </p:nvSpPr>
        <p:spPr>
          <a:xfrm>
            <a:off x="6311590" y="1690688"/>
            <a:ext cx="5532862" cy="5032376"/>
          </a:xfrm>
        </p:spPr>
        <p:txBody>
          <a:bodyPr>
            <a:normAutofit/>
          </a:bodyPr>
          <a:lstStyle/>
          <a:p>
            <a:r>
              <a:rPr lang="en-US" dirty="0" smtClean="0">
                <a:solidFill>
                  <a:schemeClr val="accent6">
                    <a:lumMod val="75000"/>
                  </a:schemeClr>
                </a:solidFill>
              </a:rPr>
              <a:t>Biofuels can be made from food crops such as corn and sugarcane, recycled vegetable oil, and non-food items such as </a:t>
            </a:r>
            <a:r>
              <a:rPr lang="en-US" dirty="0" err="1" smtClean="0">
                <a:solidFill>
                  <a:schemeClr val="accent6">
                    <a:lumMod val="75000"/>
                  </a:schemeClr>
                </a:solidFill>
              </a:rPr>
              <a:t>switchgrass</a:t>
            </a:r>
            <a:r>
              <a:rPr lang="en-US" dirty="0" smtClean="0">
                <a:solidFill>
                  <a:schemeClr val="accent6">
                    <a:lumMod val="75000"/>
                  </a:schemeClr>
                </a:solidFill>
              </a:rPr>
              <a:t>, algae, woodchips, and animal waste — an almost endless list. Ethanol is made primarily from corn and is most often used as an additive for petroleum-based fuels. </a:t>
            </a:r>
          </a:p>
          <a:p>
            <a:r>
              <a:rPr lang="en-US" dirty="0" smtClean="0">
                <a:solidFill>
                  <a:schemeClr val="accent6">
                    <a:lumMod val="75000"/>
                  </a:schemeClr>
                </a:solidFill>
              </a:rPr>
              <a:t>Biodiesel is a similar fuel made from soybean oil.</a:t>
            </a:r>
            <a:endParaRPr lang="en-US" sz="60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676" y="1958317"/>
            <a:ext cx="5727021" cy="381801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522785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Biofuels</a:t>
            </a:r>
            <a:endParaRPr lang="en-US" dirty="0"/>
          </a:p>
        </p:txBody>
      </p:sp>
      <p:sp>
        <p:nvSpPr>
          <p:cNvPr id="3" name="Content Placeholder 2"/>
          <p:cNvSpPr>
            <a:spLocks noGrp="1"/>
          </p:cNvSpPr>
          <p:nvPr>
            <p:ph idx="1"/>
          </p:nvPr>
        </p:nvSpPr>
        <p:spPr>
          <a:xfrm>
            <a:off x="838200" y="1825624"/>
            <a:ext cx="9911576" cy="5032375"/>
          </a:xfrm>
        </p:spPr>
        <p:txBody>
          <a:bodyPr>
            <a:normAutofit lnSpcReduction="10000"/>
          </a:bodyPr>
          <a:lstStyle/>
          <a:p>
            <a:r>
              <a:rPr lang="en-US" dirty="0">
                <a:solidFill>
                  <a:schemeClr val="accent6">
                    <a:lumMod val="75000"/>
                  </a:schemeClr>
                </a:solidFill>
              </a:rPr>
              <a:t>Biofuels have many benefits</a:t>
            </a:r>
            <a:r>
              <a:rPr lang="en-US" dirty="0" smtClean="0">
                <a:solidFill>
                  <a:schemeClr val="accent6">
                    <a:lumMod val="75000"/>
                  </a:schemeClr>
                </a:solidFill>
              </a:rPr>
              <a:t>:</a:t>
            </a:r>
            <a:endParaRPr lang="en-US" dirty="0">
              <a:solidFill>
                <a:schemeClr val="accent6">
                  <a:lumMod val="75000"/>
                </a:schemeClr>
              </a:solidFill>
            </a:endParaRPr>
          </a:p>
          <a:p>
            <a:pPr lvl="1"/>
            <a:r>
              <a:rPr lang="en-US" dirty="0">
                <a:solidFill>
                  <a:schemeClr val="accent6">
                    <a:lumMod val="75000"/>
                  </a:schemeClr>
                </a:solidFill>
              </a:rPr>
              <a:t>Biomass fuels are renewable, meaning that it </a:t>
            </a:r>
            <a:r>
              <a:rPr lang="en-US" dirty="0" smtClean="0">
                <a:solidFill>
                  <a:schemeClr val="accent6">
                    <a:lumMod val="75000"/>
                  </a:schemeClr>
                </a:solidFill>
              </a:rPr>
              <a:t>is                                             available </a:t>
            </a:r>
            <a:r>
              <a:rPr lang="en-US" dirty="0">
                <a:solidFill>
                  <a:schemeClr val="accent6">
                    <a:lumMod val="75000"/>
                  </a:schemeClr>
                </a:solidFill>
              </a:rPr>
              <a:t>in unlimited quantities.</a:t>
            </a:r>
          </a:p>
          <a:p>
            <a:pPr lvl="1"/>
            <a:r>
              <a:rPr lang="en-US" dirty="0">
                <a:solidFill>
                  <a:schemeClr val="accent6">
                    <a:lumMod val="75000"/>
                  </a:schemeClr>
                </a:solidFill>
              </a:rPr>
              <a:t>Biofuels can reduce oil consumption and, as </a:t>
            </a:r>
            <a:r>
              <a:rPr lang="en-US" dirty="0" smtClean="0">
                <a:solidFill>
                  <a:schemeClr val="accent6">
                    <a:lumMod val="75000"/>
                  </a:schemeClr>
                </a:solidFill>
              </a:rPr>
              <a:t>a </a:t>
            </a:r>
            <a:r>
              <a:rPr lang="en-US" dirty="0">
                <a:solidFill>
                  <a:schemeClr val="accent6">
                    <a:lumMod val="75000"/>
                  </a:schemeClr>
                </a:solidFill>
              </a:rPr>
              <a:t>result, help the environment.</a:t>
            </a:r>
          </a:p>
          <a:p>
            <a:pPr lvl="1"/>
            <a:r>
              <a:rPr lang="en-US" dirty="0">
                <a:solidFill>
                  <a:schemeClr val="accent6">
                    <a:lumMod val="75000"/>
                  </a:schemeClr>
                </a:solidFill>
              </a:rPr>
              <a:t>Biofuels are cleaner than traditional fossil </a:t>
            </a:r>
            <a:r>
              <a:rPr lang="en-US" dirty="0" smtClean="0">
                <a:solidFill>
                  <a:schemeClr val="accent6">
                    <a:lumMod val="75000"/>
                  </a:schemeClr>
                </a:solidFill>
              </a:rPr>
              <a:t>fuels</a:t>
            </a:r>
            <a:r>
              <a:rPr lang="en-US" dirty="0">
                <a:solidFill>
                  <a:schemeClr val="accent6">
                    <a:lumMod val="75000"/>
                  </a:schemeClr>
                </a:solidFill>
              </a:rPr>
              <a:t>.</a:t>
            </a:r>
          </a:p>
          <a:p>
            <a:pPr lvl="1"/>
            <a:r>
              <a:rPr lang="en-US" dirty="0" smtClean="0">
                <a:solidFill>
                  <a:schemeClr val="accent6">
                    <a:lumMod val="75000"/>
                  </a:schemeClr>
                </a:solidFill>
              </a:rPr>
              <a:t>Biofuel </a:t>
            </a:r>
            <a:r>
              <a:rPr lang="en-US" dirty="0">
                <a:solidFill>
                  <a:schemeClr val="accent6">
                    <a:lumMod val="75000"/>
                  </a:schemeClr>
                </a:solidFill>
              </a:rPr>
              <a:t>production sometimes offers a </a:t>
            </a:r>
            <a:r>
              <a:rPr lang="en-US" dirty="0" smtClean="0">
                <a:solidFill>
                  <a:schemeClr val="accent6">
                    <a:lumMod val="75000"/>
                  </a:schemeClr>
                </a:solidFill>
              </a:rPr>
              <a:t>co-product </a:t>
            </a:r>
            <a:r>
              <a:rPr lang="en-US" dirty="0">
                <a:solidFill>
                  <a:schemeClr val="accent6">
                    <a:lumMod val="75000"/>
                  </a:schemeClr>
                </a:solidFill>
              </a:rPr>
              <a:t>benefit. For example, when converting corn to ethanol, the material that remains can be used as a high-protein animal feed.</a:t>
            </a:r>
          </a:p>
          <a:p>
            <a:pPr lvl="1"/>
            <a:r>
              <a:rPr lang="en-US" dirty="0">
                <a:solidFill>
                  <a:schemeClr val="accent6">
                    <a:lumMod val="75000"/>
                  </a:schemeClr>
                </a:solidFill>
              </a:rPr>
              <a:t>Non-food crops such as </a:t>
            </a:r>
            <a:r>
              <a:rPr lang="en-US" dirty="0" err="1">
                <a:solidFill>
                  <a:schemeClr val="accent6">
                    <a:lumMod val="75000"/>
                  </a:schemeClr>
                </a:solidFill>
              </a:rPr>
              <a:t>switchgrass</a:t>
            </a:r>
            <a:r>
              <a:rPr lang="en-US" dirty="0">
                <a:solidFill>
                  <a:schemeClr val="accent6">
                    <a:lumMod val="75000"/>
                  </a:schemeClr>
                </a:solidFill>
              </a:rPr>
              <a:t> require </a:t>
            </a:r>
            <a:r>
              <a:rPr lang="en-US" dirty="0" smtClean="0">
                <a:solidFill>
                  <a:schemeClr val="accent6">
                    <a:lumMod val="75000"/>
                  </a:schemeClr>
                </a:solidFill>
              </a:rPr>
              <a:t>very </a:t>
            </a:r>
            <a:r>
              <a:rPr lang="en-US" dirty="0">
                <a:solidFill>
                  <a:schemeClr val="accent6">
                    <a:lumMod val="75000"/>
                  </a:schemeClr>
                </a:solidFill>
              </a:rPr>
              <a:t>little fertilizer and can be grown just about anywhere.</a:t>
            </a:r>
          </a:p>
          <a:p>
            <a:pPr lvl="1"/>
            <a:r>
              <a:rPr lang="en-US" dirty="0">
                <a:solidFill>
                  <a:schemeClr val="accent6">
                    <a:lumMod val="75000"/>
                  </a:schemeClr>
                </a:solidFill>
              </a:rPr>
              <a:t>Some biomass fuels are generated </a:t>
            </a:r>
            <a:r>
              <a:rPr lang="en-US" dirty="0" smtClean="0">
                <a:solidFill>
                  <a:schemeClr val="accent6">
                    <a:lumMod val="75000"/>
                  </a:schemeClr>
                </a:solidFill>
              </a:rPr>
              <a:t>by </a:t>
            </a:r>
            <a:r>
              <a:rPr lang="en-US" dirty="0">
                <a:solidFill>
                  <a:schemeClr val="accent6">
                    <a:lumMod val="75000"/>
                  </a:schemeClr>
                </a:solidFill>
              </a:rPr>
              <a:t>waste. Plant waste is naturally clean. Therefore, biomass can help keep the surroundings clean.</a:t>
            </a:r>
          </a:p>
          <a:p>
            <a:pPr lvl="1"/>
            <a:r>
              <a:rPr lang="en-US" dirty="0">
                <a:solidFill>
                  <a:schemeClr val="accent6">
                    <a:lumMod val="75000"/>
                  </a:schemeClr>
                </a:solidFill>
              </a:rPr>
              <a:t>Biofuel production makes agricultural </a:t>
            </a:r>
            <a:r>
              <a:rPr lang="en-US" dirty="0" smtClean="0">
                <a:solidFill>
                  <a:schemeClr val="accent6">
                    <a:lumMod val="75000"/>
                  </a:schemeClr>
                </a:solidFill>
              </a:rPr>
              <a:t>markets </a:t>
            </a:r>
            <a:r>
              <a:rPr lang="en-US" dirty="0">
                <a:solidFill>
                  <a:schemeClr val="accent6">
                    <a:lumMod val="75000"/>
                  </a:schemeClr>
                </a:solidFill>
              </a:rPr>
              <a:t>more competitive and creates jobs.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1332" y="177769"/>
            <a:ext cx="3680879" cy="245391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688645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Biofuels</a:t>
            </a:r>
            <a:endParaRPr lang="en-US" dirty="0"/>
          </a:p>
        </p:txBody>
      </p:sp>
      <p:sp>
        <p:nvSpPr>
          <p:cNvPr id="3" name="Content Placeholder 2"/>
          <p:cNvSpPr>
            <a:spLocks noGrp="1"/>
          </p:cNvSpPr>
          <p:nvPr>
            <p:ph idx="1"/>
          </p:nvPr>
        </p:nvSpPr>
        <p:spPr>
          <a:xfrm>
            <a:off x="3596268" y="1754420"/>
            <a:ext cx="8595732" cy="5032375"/>
          </a:xfrm>
        </p:spPr>
        <p:txBody>
          <a:bodyPr>
            <a:normAutofit lnSpcReduction="10000"/>
          </a:bodyPr>
          <a:lstStyle/>
          <a:p>
            <a:r>
              <a:rPr lang="en-US" dirty="0">
                <a:solidFill>
                  <a:schemeClr val="accent6">
                    <a:lumMod val="75000"/>
                  </a:schemeClr>
                </a:solidFill>
              </a:rPr>
              <a:t>While biofuels offer many benefits, they do have some drawbacks:</a:t>
            </a:r>
          </a:p>
          <a:p>
            <a:pPr lvl="1"/>
            <a:r>
              <a:rPr lang="en-US" dirty="0">
                <a:solidFill>
                  <a:schemeClr val="accent6">
                    <a:lumMod val="75000"/>
                  </a:schemeClr>
                </a:solidFill>
              </a:rPr>
              <a:t>Depending on the crop and where </a:t>
            </a:r>
            <a:r>
              <a:rPr lang="en-US" dirty="0" smtClean="0">
                <a:solidFill>
                  <a:schemeClr val="accent6">
                    <a:lumMod val="75000"/>
                  </a:schemeClr>
                </a:solidFill>
              </a:rPr>
              <a:t>it </a:t>
            </a:r>
            <a:r>
              <a:rPr lang="en-US" dirty="0">
                <a:solidFill>
                  <a:schemeClr val="accent6">
                    <a:lumMod val="75000"/>
                  </a:schemeClr>
                </a:solidFill>
              </a:rPr>
              <a:t>is grown, biofuel production may require large amounts of water.</a:t>
            </a:r>
          </a:p>
          <a:p>
            <a:pPr lvl="1"/>
            <a:r>
              <a:rPr lang="en-US" dirty="0">
                <a:solidFill>
                  <a:schemeClr val="accent6">
                    <a:lumMod val="75000"/>
                  </a:schemeClr>
                </a:solidFill>
              </a:rPr>
              <a:t>Food crops used to produce </a:t>
            </a:r>
            <a:r>
              <a:rPr lang="en-US" dirty="0" smtClean="0">
                <a:solidFill>
                  <a:schemeClr val="accent6">
                    <a:lumMod val="75000"/>
                  </a:schemeClr>
                </a:solidFill>
              </a:rPr>
              <a:t>biofuels </a:t>
            </a:r>
            <a:r>
              <a:rPr lang="en-US" dirty="0">
                <a:solidFill>
                  <a:schemeClr val="accent6">
                    <a:lumMod val="75000"/>
                  </a:schemeClr>
                </a:solidFill>
              </a:rPr>
              <a:t>use resources that otherwise could go toward food production.</a:t>
            </a:r>
          </a:p>
          <a:p>
            <a:pPr lvl="1"/>
            <a:r>
              <a:rPr lang="en-US" dirty="0">
                <a:solidFill>
                  <a:schemeClr val="accent6">
                    <a:lumMod val="75000"/>
                  </a:schemeClr>
                </a:solidFill>
              </a:rPr>
              <a:t>Fertilizer and other runoff that </a:t>
            </a:r>
            <a:r>
              <a:rPr lang="en-US" dirty="0" smtClean="0">
                <a:solidFill>
                  <a:schemeClr val="accent6">
                    <a:lumMod val="75000"/>
                  </a:schemeClr>
                </a:solidFill>
              </a:rPr>
              <a:t>occurs </a:t>
            </a:r>
            <a:r>
              <a:rPr lang="en-US" dirty="0">
                <a:solidFill>
                  <a:schemeClr val="accent6">
                    <a:lumMod val="75000"/>
                  </a:schemeClr>
                </a:solidFill>
              </a:rPr>
              <a:t>in agricultural production can pollute ground and surface water.</a:t>
            </a:r>
          </a:p>
          <a:p>
            <a:pPr lvl="1"/>
            <a:r>
              <a:rPr lang="en-US" dirty="0">
                <a:solidFill>
                  <a:schemeClr val="accent6">
                    <a:lumMod val="75000"/>
                  </a:schemeClr>
                </a:solidFill>
              </a:rPr>
              <a:t>Although they are often described </a:t>
            </a:r>
            <a:r>
              <a:rPr lang="en-US" dirty="0" smtClean="0">
                <a:solidFill>
                  <a:schemeClr val="accent6">
                    <a:lumMod val="75000"/>
                  </a:schemeClr>
                </a:solidFill>
              </a:rPr>
              <a:t>as </a:t>
            </a:r>
            <a:r>
              <a:rPr lang="en-US" dirty="0">
                <a:solidFill>
                  <a:schemeClr val="accent6">
                    <a:lumMod val="75000"/>
                  </a:schemeClr>
                </a:solidFill>
              </a:rPr>
              <a:t>“clean burning” compared to gasoline or other fossil fuels, a biofuel can still give off significant amounts of carbon dioxide and other pollutants.</a:t>
            </a:r>
          </a:p>
          <a:p>
            <a:pPr lvl="1"/>
            <a:r>
              <a:rPr lang="en-US" dirty="0">
                <a:solidFill>
                  <a:schemeClr val="accent6">
                    <a:lumMod val="75000"/>
                  </a:schemeClr>
                </a:solidFill>
              </a:rPr>
              <a:t>Agricultural production requires </a:t>
            </a:r>
            <a:r>
              <a:rPr lang="en-US" dirty="0" smtClean="0">
                <a:solidFill>
                  <a:schemeClr val="accent6">
                    <a:lumMod val="75000"/>
                  </a:schemeClr>
                </a:solidFill>
              </a:rPr>
              <a:t>fuel</a:t>
            </a:r>
            <a:r>
              <a:rPr lang="en-US" dirty="0">
                <a:solidFill>
                  <a:schemeClr val="accent6">
                    <a:lumMod val="75000"/>
                  </a:schemeClr>
                </a:solidFill>
              </a:rPr>
              <a:t>. Therefore, traveling a mile using a fuel such as ethanol consumes more energy than going the same distance using gasoline.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16" y="2967326"/>
            <a:ext cx="3909842" cy="260656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944354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Flexible Fuel, Hybrid and Electric Vehicles</a:t>
            </a:r>
            <a:endParaRPr lang="en-US" dirty="0">
              <a:solidFill>
                <a:schemeClr val="accent6">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62383" y="2359763"/>
            <a:ext cx="4080930" cy="2212239"/>
          </a:xfrm>
        </p:spPr>
      </p:pic>
      <p:sp>
        <p:nvSpPr>
          <p:cNvPr id="5" name="Rectangle 4"/>
          <p:cNvSpPr/>
          <p:nvPr/>
        </p:nvSpPr>
        <p:spPr>
          <a:xfrm>
            <a:off x="838200" y="1690688"/>
            <a:ext cx="7190678" cy="4832092"/>
          </a:xfrm>
          <a:prstGeom prst="rect">
            <a:avLst/>
          </a:prstGeom>
        </p:spPr>
        <p:txBody>
          <a:bodyPr wrap="square">
            <a:spAutoFit/>
          </a:bodyPr>
          <a:lstStyle/>
          <a:p>
            <a:pPr marL="457200" indent="-457200">
              <a:buFont typeface="Arial" panose="020B0604020202020204" pitchFamily="34" charset="0"/>
              <a:buChar char="•"/>
            </a:pPr>
            <a:r>
              <a:rPr lang="en-US" sz="2800" b="1" i="1" dirty="0">
                <a:solidFill>
                  <a:schemeClr val="accent6">
                    <a:lumMod val="75000"/>
                  </a:schemeClr>
                </a:solidFill>
                <a:latin typeface="Gill Sans MT" panose="020B0502020104020203" pitchFamily="34" charset="0"/>
              </a:rPr>
              <a:t>Flexible fuel vehicles (FFVs) </a:t>
            </a:r>
            <a:r>
              <a:rPr lang="en-US" sz="2800" dirty="0">
                <a:solidFill>
                  <a:schemeClr val="accent6">
                    <a:lumMod val="75000"/>
                  </a:schemeClr>
                </a:solidFill>
                <a:latin typeface="Gill Sans MT" panose="020B0502020104020203" pitchFamily="34" charset="0"/>
              </a:rPr>
              <a:t>are designed to operate on gasoline, alcohol or a gas/alcohol combination. </a:t>
            </a:r>
            <a:endParaRPr lang="en-US" sz="2800" dirty="0" smtClean="0">
              <a:solidFill>
                <a:schemeClr val="accent6">
                  <a:lumMod val="75000"/>
                </a:schemeClr>
              </a:solidFill>
              <a:latin typeface="Gill Sans MT" panose="020B0502020104020203" pitchFamily="34" charset="0"/>
            </a:endParaRPr>
          </a:p>
          <a:p>
            <a:pPr marL="457200" indent="-457200">
              <a:buFont typeface="Arial" panose="020B0604020202020204" pitchFamily="34" charset="0"/>
              <a:buChar char="•"/>
            </a:pPr>
            <a:r>
              <a:rPr lang="en-US" sz="2800" dirty="0" smtClean="0">
                <a:solidFill>
                  <a:schemeClr val="accent6">
                    <a:lumMod val="75000"/>
                  </a:schemeClr>
                </a:solidFill>
                <a:latin typeface="Gill Sans MT" panose="020B0502020104020203" pitchFamily="34" charset="0"/>
              </a:rPr>
              <a:t>The </a:t>
            </a:r>
            <a:r>
              <a:rPr lang="en-US" sz="2800" dirty="0">
                <a:solidFill>
                  <a:schemeClr val="accent6">
                    <a:lumMod val="75000"/>
                  </a:schemeClr>
                </a:solidFill>
                <a:latin typeface="Gill Sans MT" panose="020B0502020104020203" pitchFamily="34" charset="0"/>
              </a:rPr>
              <a:t>engine of an FFV is designed to withstand the corrosive nature of the alcohol fuel. </a:t>
            </a:r>
            <a:endParaRPr lang="en-US" sz="2800" dirty="0" smtClean="0">
              <a:solidFill>
                <a:schemeClr val="accent6">
                  <a:lumMod val="75000"/>
                </a:schemeClr>
              </a:solidFill>
              <a:latin typeface="Gill Sans MT" panose="020B0502020104020203" pitchFamily="34" charset="0"/>
            </a:endParaRPr>
          </a:p>
          <a:p>
            <a:pPr marL="457200" indent="-457200">
              <a:buFont typeface="Arial" panose="020B0604020202020204" pitchFamily="34" charset="0"/>
              <a:buChar char="•"/>
            </a:pPr>
            <a:r>
              <a:rPr lang="en-US" sz="2800" dirty="0" smtClean="0">
                <a:solidFill>
                  <a:schemeClr val="accent6">
                    <a:lumMod val="75000"/>
                  </a:schemeClr>
                </a:solidFill>
                <a:latin typeface="Gill Sans MT" panose="020B0502020104020203" pitchFamily="34" charset="0"/>
              </a:rPr>
              <a:t>Alcohol </a:t>
            </a:r>
            <a:r>
              <a:rPr lang="en-US" sz="2800" dirty="0">
                <a:solidFill>
                  <a:schemeClr val="accent6">
                    <a:lumMod val="75000"/>
                  </a:schemeClr>
                </a:solidFill>
                <a:latin typeface="Gill Sans MT" panose="020B0502020104020203" pitchFamily="34" charset="0"/>
              </a:rPr>
              <a:t>fuels are commonly a blend of about 85 percent alcohol and 15 percent gasoline. Since the energy content of alcohol fuels is lower, drivers can expect to get fewer miles per gallon than when using gasoline</a:t>
            </a:r>
            <a:r>
              <a:rPr lang="en-US" sz="2800" dirty="0" smtClean="0">
                <a:solidFill>
                  <a:schemeClr val="accent6">
                    <a:lumMod val="75000"/>
                  </a:schemeClr>
                </a:solidFill>
                <a:latin typeface="Gill Sans MT" panose="020B0502020104020203" pitchFamily="34" charset="0"/>
              </a:rPr>
              <a:t>.</a:t>
            </a:r>
            <a:endParaRPr lang="en-US" sz="2800" dirty="0">
              <a:solidFill>
                <a:schemeClr val="accent6">
                  <a:lumMod val="75000"/>
                </a:schemeClr>
              </a:solidFill>
              <a:latin typeface="Gill Sans MT" panose="020B0502020104020203" pitchFamily="34" charset="0"/>
            </a:endParaRPr>
          </a:p>
        </p:txBody>
      </p:sp>
      <p:sp>
        <p:nvSpPr>
          <p:cNvPr id="3" name="Footer Placeholder 2"/>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590188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Flexible Fuel, Hybrid and Electric Vehicles</a:t>
            </a:r>
            <a:endParaRPr lang="en-US" dirty="0"/>
          </a:p>
        </p:txBody>
      </p:sp>
      <p:sp>
        <p:nvSpPr>
          <p:cNvPr id="3" name="Content Placeholder 2"/>
          <p:cNvSpPr>
            <a:spLocks noGrp="1"/>
          </p:cNvSpPr>
          <p:nvPr>
            <p:ph idx="1"/>
          </p:nvPr>
        </p:nvSpPr>
        <p:spPr>
          <a:xfrm>
            <a:off x="838200" y="1825624"/>
            <a:ext cx="9420922" cy="5032375"/>
          </a:xfrm>
        </p:spPr>
        <p:txBody>
          <a:bodyPr>
            <a:normAutofit fontScale="92500" lnSpcReduction="10000"/>
          </a:bodyPr>
          <a:lstStyle/>
          <a:p>
            <a:r>
              <a:rPr lang="en-US" dirty="0">
                <a:solidFill>
                  <a:schemeClr val="accent6">
                    <a:lumMod val="75000"/>
                  </a:schemeClr>
                </a:solidFill>
              </a:rPr>
              <a:t>A </a:t>
            </a:r>
            <a:r>
              <a:rPr lang="en-US" b="1" i="1" dirty="0">
                <a:solidFill>
                  <a:schemeClr val="accent6">
                    <a:lumMod val="75000"/>
                  </a:schemeClr>
                </a:solidFill>
              </a:rPr>
              <a:t>hybrid vehicle </a:t>
            </a:r>
            <a:r>
              <a:rPr lang="en-US" dirty="0">
                <a:solidFill>
                  <a:schemeClr val="accent6">
                    <a:lumMod val="75000"/>
                  </a:schemeClr>
                </a:solidFill>
              </a:rPr>
              <a:t>is one that relies on two types of power in order to move. A gasoline engine is usually the primary source of power, but it is used in combination with an electric motor. </a:t>
            </a:r>
            <a:endParaRPr lang="en-US" dirty="0" smtClean="0">
              <a:solidFill>
                <a:schemeClr val="accent6">
                  <a:lumMod val="75000"/>
                </a:schemeClr>
              </a:solidFill>
            </a:endParaRPr>
          </a:p>
          <a:p>
            <a:r>
              <a:rPr lang="en-US" dirty="0" smtClean="0">
                <a:solidFill>
                  <a:schemeClr val="accent6">
                    <a:lumMod val="75000"/>
                  </a:schemeClr>
                </a:solidFill>
              </a:rPr>
              <a:t>Hybrid </a:t>
            </a:r>
            <a:r>
              <a:rPr lang="en-US" dirty="0">
                <a:solidFill>
                  <a:schemeClr val="accent6">
                    <a:lumMod val="75000"/>
                  </a:schemeClr>
                </a:solidFill>
              </a:rPr>
              <a:t>vehicles also have batteries. Sometimes these batteries are recharged from energy generated by the movement of the vehicle. Other types of hybrids can be plugged into an electrical outlet for recharging.</a:t>
            </a:r>
          </a:p>
          <a:p>
            <a:r>
              <a:rPr lang="en-US" dirty="0">
                <a:solidFill>
                  <a:schemeClr val="accent6">
                    <a:lumMod val="75000"/>
                  </a:schemeClr>
                </a:solidFill>
              </a:rPr>
              <a:t>Hybrid vehicles usually have better fuel economy and lower emissions than conventional vehicles. This means that they burn less oil and pollute less.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hybrid vehicles are more expensive, their engines are complicated, and developing reliable, compact and lightweight batteries that are also affordable remains a challenge.</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803321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Flexible Fuel, Hybrid and Electric Vehicles</a:t>
            </a:r>
            <a:endParaRPr lang="en-US" dirty="0"/>
          </a:p>
        </p:txBody>
      </p:sp>
      <p:sp>
        <p:nvSpPr>
          <p:cNvPr id="3" name="Content Placeholder 2"/>
          <p:cNvSpPr>
            <a:spLocks noGrp="1"/>
          </p:cNvSpPr>
          <p:nvPr>
            <p:ph idx="1"/>
          </p:nvPr>
        </p:nvSpPr>
        <p:spPr>
          <a:xfrm>
            <a:off x="838200" y="1825624"/>
            <a:ext cx="10515600" cy="5032375"/>
          </a:xfrm>
        </p:spPr>
        <p:txBody>
          <a:bodyPr>
            <a:normAutofit fontScale="92500"/>
          </a:bodyPr>
          <a:lstStyle/>
          <a:p>
            <a:r>
              <a:rPr lang="en-US" b="1" i="1" dirty="0">
                <a:solidFill>
                  <a:schemeClr val="accent6">
                    <a:lumMod val="75000"/>
                  </a:schemeClr>
                </a:solidFill>
              </a:rPr>
              <a:t>Electric vehicles (EVs) </a:t>
            </a:r>
            <a:r>
              <a:rPr lang="en-US" dirty="0">
                <a:solidFill>
                  <a:schemeClr val="accent6">
                    <a:lumMod val="75000"/>
                  </a:schemeClr>
                </a:solidFill>
              </a:rPr>
              <a:t>have been in use since the early 1900s. </a:t>
            </a:r>
            <a:endParaRPr lang="en-US" dirty="0" smtClean="0">
              <a:solidFill>
                <a:schemeClr val="accent6">
                  <a:lumMod val="75000"/>
                </a:schemeClr>
              </a:solidFill>
            </a:endParaRPr>
          </a:p>
          <a:p>
            <a:r>
              <a:rPr lang="en-US" dirty="0" smtClean="0">
                <a:solidFill>
                  <a:schemeClr val="accent6">
                    <a:lumMod val="75000"/>
                  </a:schemeClr>
                </a:solidFill>
              </a:rPr>
              <a:t>At </a:t>
            </a:r>
            <a:r>
              <a:rPr lang="en-US" dirty="0">
                <a:solidFill>
                  <a:schemeClr val="accent6">
                    <a:lumMod val="75000"/>
                  </a:schemeClr>
                </a:solidFill>
              </a:rPr>
              <a:t>that time, gasoline was expensive. Plus, the early gas-powered cars had to be hand-cranked to get them started, they were noisy, and they created a lot of exhaust, so electric vehicles were much more popular.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oil boom of the early 1900s led to many changes. New refining techniques caused a substantial drop in the price of gas, the electric key starter was invented, and gasoline engines were much improved. </a:t>
            </a:r>
            <a:endParaRPr lang="en-US" dirty="0" smtClean="0">
              <a:solidFill>
                <a:schemeClr val="accent6">
                  <a:lumMod val="75000"/>
                </a:schemeClr>
              </a:solidFill>
            </a:endParaRPr>
          </a:p>
          <a:p>
            <a:r>
              <a:rPr lang="en-US" dirty="0" smtClean="0">
                <a:solidFill>
                  <a:schemeClr val="accent6">
                    <a:lumMod val="75000"/>
                  </a:schemeClr>
                </a:solidFill>
              </a:rPr>
              <a:t>As </a:t>
            </a:r>
            <a:r>
              <a:rPr lang="en-US" dirty="0">
                <a:solidFill>
                  <a:schemeClr val="accent6">
                    <a:lumMod val="75000"/>
                  </a:schemeClr>
                </a:solidFill>
              </a:rPr>
              <a:t>a result, gasoline-powered cars became the preferred method of transportation. Over the years, cars were designed for better fuel economy and fewer emissions, and they continue to improve. Even cars built today are much more efficient than vehicles built only 10 years ago. Still, the idea of using electricity to power cars is gaining in popularity.</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20208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sp>
        <p:nvSpPr>
          <p:cNvPr id="3" name="Content Placeholder 2"/>
          <p:cNvSpPr>
            <a:spLocks noGrp="1"/>
          </p:cNvSpPr>
          <p:nvPr>
            <p:ph idx="1"/>
          </p:nvPr>
        </p:nvSpPr>
        <p:spPr>
          <a:xfrm>
            <a:off x="4038600" y="1690688"/>
            <a:ext cx="7967870" cy="4351338"/>
          </a:xfrm>
        </p:spPr>
        <p:txBody>
          <a:bodyPr>
            <a:normAutofit/>
          </a:bodyPr>
          <a:lstStyle/>
          <a:p>
            <a:r>
              <a:rPr lang="en-US" dirty="0">
                <a:solidFill>
                  <a:schemeClr val="accent6">
                    <a:lumMod val="75000"/>
                  </a:schemeClr>
                </a:solidFill>
              </a:rPr>
              <a:t>Traditional power generation gives off a number of byproducts that negatively affect humans and the environment, including:</a:t>
            </a:r>
          </a:p>
          <a:p>
            <a:pPr lvl="1"/>
            <a:r>
              <a:rPr lang="en-US" b="1" dirty="0">
                <a:solidFill>
                  <a:schemeClr val="accent6">
                    <a:lumMod val="75000"/>
                  </a:schemeClr>
                </a:solidFill>
              </a:rPr>
              <a:t>Sulfur </a:t>
            </a:r>
            <a:r>
              <a:rPr lang="en-US" b="1" dirty="0" smtClean="0">
                <a:solidFill>
                  <a:schemeClr val="accent6">
                    <a:lumMod val="75000"/>
                  </a:schemeClr>
                </a:solidFill>
              </a:rPr>
              <a:t>dioxide</a:t>
            </a:r>
            <a:r>
              <a:rPr lang="en-US" dirty="0" smtClean="0">
                <a:solidFill>
                  <a:schemeClr val="accent6">
                    <a:lumMod val="75000"/>
                  </a:schemeClr>
                </a:solidFill>
              </a:rPr>
              <a:t> </a:t>
            </a:r>
            <a:r>
              <a:rPr lang="en-US" dirty="0">
                <a:solidFill>
                  <a:schemeClr val="accent6">
                    <a:lumMod val="75000"/>
                  </a:schemeClr>
                </a:solidFill>
              </a:rPr>
              <a:t>(SO2), which causes acid rain and can increase respiratory illnesses.</a:t>
            </a:r>
          </a:p>
          <a:p>
            <a:pPr lvl="1"/>
            <a:r>
              <a:rPr lang="en-US" b="1" dirty="0">
                <a:solidFill>
                  <a:schemeClr val="accent6">
                    <a:lumMod val="75000"/>
                  </a:schemeClr>
                </a:solidFill>
              </a:rPr>
              <a:t>Nitrogen </a:t>
            </a:r>
            <a:r>
              <a:rPr lang="en-US" b="1" dirty="0" smtClean="0">
                <a:solidFill>
                  <a:schemeClr val="accent6">
                    <a:lumMod val="75000"/>
                  </a:schemeClr>
                </a:solidFill>
              </a:rPr>
              <a:t>oxides</a:t>
            </a:r>
            <a:r>
              <a:rPr lang="en-US" dirty="0" smtClean="0">
                <a:solidFill>
                  <a:schemeClr val="accent6">
                    <a:lumMod val="75000"/>
                  </a:schemeClr>
                </a:solidFill>
              </a:rPr>
              <a:t> </a:t>
            </a:r>
            <a:r>
              <a:rPr lang="en-US" dirty="0">
                <a:solidFill>
                  <a:schemeClr val="accent6">
                    <a:lumMod val="75000"/>
                  </a:schemeClr>
                </a:solidFill>
              </a:rPr>
              <a:t>(NOx), which reacts with sunlight to create ground level ozone and smog. </a:t>
            </a:r>
          </a:p>
          <a:p>
            <a:pPr lvl="1"/>
            <a:r>
              <a:rPr lang="en-US" b="1" dirty="0" smtClean="0">
                <a:solidFill>
                  <a:schemeClr val="accent6">
                    <a:lumMod val="75000"/>
                  </a:schemeClr>
                </a:solidFill>
              </a:rPr>
              <a:t>Ozone</a:t>
            </a:r>
            <a:r>
              <a:rPr lang="en-US" dirty="0" smtClean="0">
                <a:solidFill>
                  <a:schemeClr val="accent6">
                    <a:lumMod val="75000"/>
                  </a:schemeClr>
                </a:solidFill>
              </a:rPr>
              <a:t> </a:t>
            </a:r>
            <a:r>
              <a:rPr lang="en-US" dirty="0">
                <a:solidFill>
                  <a:schemeClr val="accent6">
                    <a:lumMod val="75000"/>
                  </a:schemeClr>
                </a:solidFill>
              </a:rPr>
              <a:t>(O3) in the lower atmosphere, which causes smog. </a:t>
            </a:r>
          </a:p>
          <a:p>
            <a:pPr lvl="1"/>
            <a:r>
              <a:rPr lang="en-US" b="1" dirty="0">
                <a:solidFill>
                  <a:schemeClr val="accent6">
                    <a:lumMod val="75000"/>
                  </a:schemeClr>
                </a:solidFill>
              </a:rPr>
              <a:t>Particulate </a:t>
            </a:r>
            <a:r>
              <a:rPr lang="en-US" b="1" dirty="0" smtClean="0">
                <a:solidFill>
                  <a:schemeClr val="accent6">
                    <a:lumMod val="75000"/>
                  </a:schemeClr>
                </a:solidFill>
              </a:rPr>
              <a:t>matter</a:t>
            </a:r>
            <a:r>
              <a:rPr lang="en-US" dirty="0" smtClean="0">
                <a:solidFill>
                  <a:schemeClr val="accent6">
                    <a:lumMod val="75000"/>
                  </a:schemeClr>
                </a:solidFill>
              </a:rPr>
              <a:t> </a:t>
            </a:r>
            <a:r>
              <a:rPr lang="en-US" dirty="0">
                <a:solidFill>
                  <a:schemeClr val="accent6">
                    <a:lumMod val="75000"/>
                  </a:schemeClr>
                </a:solidFill>
              </a:rPr>
              <a:t>(soot), which is harmful to people with lung disease.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09" y="2221961"/>
            <a:ext cx="3680791" cy="328879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82890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Flexible Fuel, Hybrid and Electric Vehicles</a:t>
            </a:r>
            <a:endParaRPr lang="en-US" dirty="0"/>
          </a:p>
        </p:txBody>
      </p:sp>
      <p:sp>
        <p:nvSpPr>
          <p:cNvPr id="3" name="Content Placeholder 2"/>
          <p:cNvSpPr>
            <a:spLocks noGrp="1"/>
          </p:cNvSpPr>
          <p:nvPr>
            <p:ph idx="1"/>
          </p:nvPr>
        </p:nvSpPr>
        <p:spPr>
          <a:xfrm>
            <a:off x="838200" y="1825624"/>
            <a:ext cx="6040582" cy="5032375"/>
          </a:xfrm>
        </p:spPr>
        <p:txBody>
          <a:bodyPr>
            <a:normAutofit/>
          </a:bodyPr>
          <a:lstStyle/>
          <a:p>
            <a:r>
              <a:rPr lang="en-US" dirty="0" smtClean="0">
                <a:solidFill>
                  <a:schemeClr val="accent6">
                    <a:lumMod val="75000"/>
                  </a:schemeClr>
                </a:solidFill>
              </a:rPr>
              <a:t>Over the years, cars were designed for better fuel economy and fewer emissions, and they continue to improve. </a:t>
            </a:r>
          </a:p>
          <a:p>
            <a:r>
              <a:rPr lang="en-US" dirty="0" smtClean="0">
                <a:solidFill>
                  <a:schemeClr val="accent6">
                    <a:lumMod val="75000"/>
                  </a:schemeClr>
                </a:solidFill>
              </a:rPr>
              <a:t>Even cars built today are much more efficient than vehicles built only 10 years ago. The idea of using electricity to power cars is gaining in popularity.</a:t>
            </a:r>
          </a:p>
          <a:p>
            <a:r>
              <a:rPr lang="en-US" dirty="0">
                <a:solidFill>
                  <a:schemeClr val="accent6">
                    <a:lumMod val="75000"/>
                  </a:schemeClr>
                </a:solidFill>
              </a:rPr>
              <a:t>Unlike hybrids, electric vehicles do not burn gasoline. Instead, they use electricity stored in batteries</a:t>
            </a:r>
            <a:r>
              <a:rPr lang="en-US" dirty="0" smtClean="0">
                <a:solidFill>
                  <a:schemeClr val="accent6">
                    <a:lumMod val="75000"/>
                  </a:schemeClr>
                </a:solidFill>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832" y="2057400"/>
            <a:ext cx="4062763" cy="36576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022464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Flexible Fuel, Hybrid and Electric Vehicles</a:t>
            </a:r>
            <a:endParaRPr lang="en-US" dirty="0"/>
          </a:p>
        </p:txBody>
      </p:sp>
      <p:sp>
        <p:nvSpPr>
          <p:cNvPr id="3" name="Content Placeholder 2"/>
          <p:cNvSpPr>
            <a:spLocks noGrp="1"/>
          </p:cNvSpPr>
          <p:nvPr>
            <p:ph idx="1"/>
          </p:nvPr>
        </p:nvSpPr>
        <p:spPr>
          <a:xfrm>
            <a:off x="4281055" y="1594140"/>
            <a:ext cx="7910945" cy="5032375"/>
          </a:xfrm>
        </p:spPr>
        <p:txBody>
          <a:bodyPr>
            <a:normAutofit/>
          </a:bodyPr>
          <a:lstStyle/>
          <a:p>
            <a:r>
              <a:rPr lang="en-US" dirty="0" smtClean="0">
                <a:solidFill>
                  <a:schemeClr val="accent6">
                    <a:lumMod val="75000"/>
                  </a:schemeClr>
                </a:solidFill>
              </a:rPr>
              <a:t> To charge the vehicle’s batteries, the car is usually plugged into an electrical outlet. This is the same electricity that is used to power lights and appliances in homes and businesses. Because of this, electric vehicles are only truly green if they are recharged using electricity generated by renewable energy.</a:t>
            </a:r>
          </a:p>
          <a:p>
            <a:r>
              <a:rPr lang="en-US" dirty="0">
                <a:solidFill>
                  <a:schemeClr val="accent6">
                    <a:lumMod val="75000"/>
                  </a:schemeClr>
                </a:solidFill>
              </a:rPr>
              <a:t>EVs include more than just cars. </a:t>
            </a:r>
            <a:endParaRPr lang="en-US" dirty="0" smtClean="0">
              <a:solidFill>
                <a:schemeClr val="accent6">
                  <a:lumMod val="75000"/>
                </a:schemeClr>
              </a:solidFill>
            </a:endParaRPr>
          </a:p>
          <a:p>
            <a:r>
              <a:rPr lang="en-US" dirty="0" smtClean="0">
                <a:solidFill>
                  <a:schemeClr val="accent6">
                    <a:lumMod val="75000"/>
                  </a:schemeClr>
                </a:solidFill>
              </a:rPr>
              <a:t>Some </a:t>
            </a:r>
            <a:r>
              <a:rPr lang="en-US" dirty="0">
                <a:solidFill>
                  <a:schemeClr val="accent6">
                    <a:lumMod val="75000"/>
                  </a:schemeClr>
                </a:solidFill>
              </a:rPr>
              <a:t>cities and National Parks use electric-powered subway trains, trams, buses, and trolleys. Electric-powered bikes, all-terrain vehicles, and golf carts are common.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259196"/>
            <a:ext cx="3969327" cy="264621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396863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07" y="3925019"/>
            <a:ext cx="11835441" cy="2251944"/>
          </a:xfrm>
        </p:spPr>
        <p:txBody>
          <a:bodyPr>
            <a:normAutofit fontScale="92500"/>
          </a:bodyPr>
          <a:lstStyle/>
          <a:p>
            <a:pPr marL="0" indent="0">
              <a:buNone/>
            </a:pPr>
            <a:r>
              <a:rPr lang="en-US" sz="2400" dirty="0"/>
              <a:t>All rights reserved; copyright © Copyright © 2018 Resource Center for </a:t>
            </a:r>
            <a:r>
              <a:rPr lang="en-US" sz="2400" dirty="0" err="1"/>
              <a:t>CareerTech</a:t>
            </a:r>
            <a:r>
              <a:rPr lang="en-US" sz="2400" dirty="0"/>
              <a:t> Advancement</a:t>
            </a:r>
          </a:p>
          <a:p>
            <a:pPr marL="0" indent="0" algn="ctr">
              <a:buNone/>
            </a:pPr>
            <a:r>
              <a:rPr lang="en-US" dirty="0" smtClean="0"/>
              <a:t>For </a:t>
            </a:r>
            <a:r>
              <a:rPr lang="en-US" dirty="0"/>
              <a:t>more information, email us at </a:t>
            </a:r>
          </a:p>
          <a:p>
            <a:pPr marL="0" indent="0" algn="ctr">
              <a:buNone/>
            </a:pPr>
            <a:r>
              <a:rPr lang="en-US" dirty="0" smtClean="0">
                <a:hlinkClick r:id="rId2"/>
              </a:rPr>
              <a:t>resourcecenter@careertech.ok.gov</a:t>
            </a:r>
            <a:r>
              <a:rPr lang="en-US" dirty="0" smtClean="0"/>
              <a:t> </a:t>
            </a:r>
          </a:p>
          <a:p>
            <a:pPr marL="0" indent="0" algn="ctr">
              <a:buNone/>
            </a:pPr>
            <a:r>
              <a:rPr lang="en-US" dirty="0">
                <a:solidFill>
                  <a:schemeClr val="accent5">
                    <a:lumMod val="50000"/>
                  </a:schemeClr>
                </a:solidFill>
              </a:rPr>
              <a:t>Visit our website at </a:t>
            </a:r>
            <a:br>
              <a:rPr lang="en-US" dirty="0">
                <a:solidFill>
                  <a:schemeClr val="accent5">
                    <a:lumMod val="50000"/>
                  </a:schemeClr>
                </a:solidFill>
              </a:rPr>
            </a:br>
            <a:r>
              <a:rPr lang="en-US" dirty="0">
                <a:solidFill>
                  <a:schemeClr val="accent5">
                    <a:lumMod val="50000"/>
                  </a:schemeClr>
                </a:solidFill>
                <a:hlinkClick r:id="rId3"/>
              </a:rPr>
              <a:t>https://www.okcareertech.org/educators/resource-center</a:t>
            </a:r>
            <a:r>
              <a:rPr lang="en-US" dirty="0">
                <a:solidFill>
                  <a:schemeClr val="accent5">
                    <a:lumMod val="50000"/>
                  </a:schemeClr>
                </a:solidFill>
              </a:rPr>
              <a:t> </a:t>
            </a:r>
            <a:endParaRPr lang="en-US" dirty="0"/>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1620" y="470433"/>
            <a:ext cx="2988759" cy="2988759"/>
          </a:xfrm>
          <a:prstGeom prst="rect">
            <a:avLst/>
          </a:prstGeom>
        </p:spPr>
      </p:pic>
      <p:sp>
        <p:nvSpPr>
          <p:cNvPr id="2" name="Footer Placeholder 1"/>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245865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5602357" cy="4351338"/>
          </a:xfrm>
        </p:spPr>
        <p:txBody>
          <a:bodyPr>
            <a:normAutofit/>
          </a:bodyPr>
          <a:lstStyle/>
          <a:p>
            <a:pPr lvl="1"/>
            <a:r>
              <a:rPr lang="en-US" b="1" dirty="0" smtClean="0">
                <a:solidFill>
                  <a:schemeClr val="accent6">
                    <a:lumMod val="75000"/>
                  </a:schemeClr>
                </a:solidFill>
              </a:rPr>
              <a:t>dioxide</a:t>
            </a:r>
            <a:r>
              <a:rPr lang="en-US" dirty="0" smtClean="0">
                <a:solidFill>
                  <a:schemeClr val="accent6">
                    <a:lumMod val="75000"/>
                  </a:schemeClr>
                </a:solidFill>
              </a:rPr>
              <a:t> </a:t>
            </a:r>
            <a:r>
              <a:rPr lang="en-US" dirty="0">
                <a:solidFill>
                  <a:schemeClr val="accent6">
                    <a:lumMod val="75000"/>
                  </a:schemeClr>
                </a:solidFill>
              </a:rPr>
              <a:t>(CO2), which contributes to global warming. </a:t>
            </a:r>
          </a:p>
          <a:p>
            <a:pPr lvl="1"/>
            <a:r>
              <a:rPr lang="en-US" b="1" dirty="0">
                <a:solidFill>
                  <a:schemeClr val="accent6">
                    <a:lumMod val="75000"/>
                  </a:schemeClr>
                </a:solidFill>
              </a:rPr>
              <a:t>Radioactive </a:t>
            </a:r>
            <a:r>
              <a:rPr lang="en-US" b="1" dirty="0" smtClean="0">
                <a:solidFill>
                  <a:schemeClr val="accent6">
                    <a:lumMod val="75000"/>
                  </a:schemeClr>
                </a:solidFill>
              </a:rPr>
              <a:t>waste</a:t>
            </a:r>
            <a:r>
              <a:rPr lang="en-US" dirty="0" smtClean="0">
                <a:solidFill>
                  <a:schemeClr val="accent6">
                    <a:lumMod val="75000"/>
                  </a:schemeClr>
                </a:solidFill>
              </a:rPr>
              <a:t> </a:t>
            </a:r>
            <a:r>
              <a:rPr lang="en-US" dirty="0">
                <a:solidFill>
                  <a:schemeClr val="accent6">
                    <a:lumMod val="75000"/>
                  </a:schemeClr>
                </a:solidFill>
              </a:rPr>
              <a:t>from nuclear energy, which poses a potential threat.</a:t>
            </a:r>
          </a:p>
          <a:p>
            <a:pPr lvl="1"/>
            <a:r>
              <a:rPr lang="en-US" b="1" dirty="0" smtClean="0">
                <a:solidFill>
                  <a:schemeClr val="accent6">
                    <a:lumMod val="75000"/>
                  </a:schemeClr>
                </a:solidFill>
              </a:rPr>
              <a:t>Mercury</a:t>
            </a:r>
            <a:r>
              <a:rPr lang="en-US" dirty="0" smtClean="0">
                <a:solidFill>
                  <a:schemeClr val="accent6">
                    <a:lumMod val="75000"/>
                  </a:schemeClr>
                </a:solidFill>
              </a:rPr>
              <a:t>, </a:t>
            </a:r>
            <a:r>
              <a:rPr lang="en-US" dirty="0">
                <a:solidFill>
                  <a:schemeClr val="accent6">
                    <a:lumMod val="75000"/>
                  </a:schemeClr>
                </a:solidFill>
              </a:rPr>
              <a:t>which accumulates in fish and other animals that humans consume. </a:t>
            </a:r>
          </a:p>
          <a:p>
            <a:pPr lvl="1"/>
            <a:r>
              <a:rPr lang="en-US" b="1" dirty="0">
                <a:solidFill>
                  <a:schemeClr val="accent6">
                    <a:lumMod val="75000"/>
                  </a:schemeClr>
                </a:solidFill>
              </a:rPr>
              <a:t>Crude oil </a:t>
            </a:r>
            <a:r>
              <a:rPr lang="en-US" b="1" dirty="0" smtClean="0">
                <a:solidFill>
                  <a:schemeClr val="accent6">
                    <a:lumMod val="75000"/>
                  </a:schemeClr>
                </a:solidFill>
              </a:rPr>
              <a:t>spills</a:t>
            </a:r>
            <a:r>
              <a:rPr lang="en-US" dirty="0" smtClean="0">
                <a:solidFill>
                  <a:schemeClr val="accent6">
                    <a:lumMod val="75000"/>
                  </a:schemeClr>
                </a:solidFill>
              </a:rPr>
              <a:t>, </a:t>
            </a:r>
            <a:r>
              <a:rPr lang="en-US" dirty="0">
                <a:solidFill>
                  <a:schemeClr val="accent6">
                    <a:lumMod val="75000"/>
                  </a:schemeClr>
                </a:solidFill>
              </a:rPr>
              <a:t>which can cause an environmental disaster.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29" y="1106827"/>
            <a:ext cx="5240493" cy="5070136"/>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029793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Renewable Energy</a:t>
            </a:r>
            <a:endParaRPr lang="en-US" b="1" dirty="0">
              <a:solidFill>
                <a:schemeClr val="accent6">
                  <a:lumMod val="75000"/>
                </a:schemeClr>
              </a:solidFill>
            </a:endParaRPr>
          </a:p>
        </p:txBody>
      </p:sp>
      <p:sp>
        <p:nvSpPr>
          <p:cNvPr id="3" name="Content Placeholder 2"/>
          <p:cNvSpPr>
            <a:spLocks noGrp="1"/>
          </p:cNvSpPr>
          <p:nvPr>
            <p:ph idx="1"/>
          </p:nvPr>
        </p:nvSpPr>
        <p:spPr>
          <a:xfrm>
            <a:off x="838199" y="1825625"/>
            <a:ext cx="8047383" cy="4351338"/>
          </a:xfrm>
        </p:spPr>
        <p:txBody>
          <a:bodyPr>
            <a:noAutofit/>
          </a:bodyPr>
          <a:lstStyle/>
          <a:p>
            <a:r>
              <a:rPr lang="en-US" dirty="0">
                <a:solidFill>
                  <a:schemeClr val="accent6">
                    <a:lumMod val="75000"/>
                  </a:schemeClr>
                </a:solidFill>
              </a:rPr>
              <a:t>Renewable energy produces less pollution and waste, so there is less risk to the environment. </a:t>
            </a:r>
            <a:r>
              <a:rPr lang="en-US" dirty="0" smtClean="0">
                <a:solidFill>
                  <a:schemeClr val="accent6">
                    <a:lumMod val="75000"/>
                  </a:schemeClr>
                </a:solidFill>
              </a:rPr>
              <a:t>      There </a:t>
            </a:r>
            <a:r>
              <a:rPr lang="en-US" dirty="0">
                <a:solidFill>
                  <a:schemeClr val="accent6">
                    <a:lumMod val="75000"/>
                  </a:schemeClr>
                </a:solidFill>
              </a:rPr>
              <a:t>are many other benefits. Renewable </a:t>
            </a:r>
            <a:r>
              <a:rPr lang="en-US" dirty="0" smtClean="0">
                <a:solidFill>
                  <a:schemeClr val="accent6">
                    <a:lumMod val="75000"/>
                  </a:schemeClr>
                </a:solidFill>
              </a:rPr>
              <a:t>          energy </a:t>
            </a:r>
            <a:r>
              <a:rPr lang="en-US" dirty="0">
                <a:solidFill>
                  <a:schemeClr val="accent6">
                    <a:lumMod val="75000"/>
                  </a:schemeClr>
                </a:solidFill>
              </a:rPr>
              <a:t>can:</a:t>
            </a:r>
          </a:p>
          <a:p>
            <a:pPr lvl="1"/>
            <a:r>
              <a:rPr lang="en-US" dirty="0">
                <a:solidFill>
                  <a:schemeClr val="accent6">
                    <a:lumMod val="75000"/>
                  </a:schemeClr>
                </a:solidFill>
              </a:rPr>
              <a:t>Create jobs and opportunities for economic </a:t>
            </a:r>
            <a:r>
              <a:rPr lang="en-US" dirty="0" smtClean="0">
                <a:solidFill>
                  <a:schemeClr val="accent6">
                    <a:lumMod val="75000"/>
                  </a:schemeClr>
                </a:solidFill>
              </a:rPr>
              <a:t>development</a:t>
            </a:r>
            <a:r>
              <a:rPr lang="en-US" dirty="0">
                <a:solidFill>
                  <a:schemeClr val="accent6">
                    <a:lumMod val="75000"/>
                  </a:schemeClr>
                </a:solidFill>
              </a:rPr>
              <a:t>.</a:t>
            </a:r>
          </a:p>
          <a:p>
            <a:pPr lvl="1"/>
            <a:r>
              <a:rPr lang="en-US" dirty="0">
                <a:solidFill>
                  <a:schemeClr val="accent6">
                    <a:lumMod val="75000"/>
                  </a:schemeClr>
                </a:solidFill>
              </a:rPr>
              <a:t>Provide energy security by increasing the </a:t>
            </a:r>
            <a:r>
              <a:rPr lang="en-US" dirty="0" smtClean="0">
                <a:solidFill>
                  <a:schemeClr val="accent6">
                    <a:lumMod val="75000"/>
                  </a:schemeClr>
                </a:solidFill>
              </a:rPr>
              <a:t>diversity </a:t>
            </a:r>
            <a:r>
              <a:rPr lang="en-US" dirty="0">
                <a:solidFill>
                  <a:schemeClr val="accent6">
                    <a:lumMod val="75000"/>
                  </a:schemeClr>
                </a:solidFill>
              </a:rPr>
              <a:t>of power sources.</a:t>
            </a:r>
          </a:p>
          <a:p>
            <a:pPr lvl="1"/>
            <a:r>
              <a:rPr lang="en-US" dirty="0">
                <a:solidFill>
                  <a:schemeClr val="accent6">
                    <a:lumMod val="75000"/>
                  </a:schemeClr>
                </a:solidFill>
              </a:rPr>
              <a:t>Help stabilize the cost of energy, since </a:t>
            </a:r>
            <a:r>
              <a:rPr lang="en-US" dirty="0" smtClean="0">
                <a:solidFill>
                  <a:schemeClr val="accent6">
                    <a:lumMod val="75000"/>
                  </a:schemeClr>
                </a:solidFill>
              </a:rPr>
              <a:t>renewable </a:t>
            </a:r>
            <a:r>
              <a:rPr lang="en-US" dirty="0">
                <a:solidFill>
                  <a:schemeClr val="accent6">
                    <a:lumMod val="75000"/>
                  </a:schemeClr>
                </a:solidFill>
              </a:rPr>
              <a:t>energy production does not involve fuel costs. </a:t>
            </a:r>
          </a:p>
          <a:p>
            <a:pPr lvl="1"/>
            <a:r>
              <a:rPr lang="en-US" dirty="0">
                <a:solidFill>
                  <a:schemeClr val="accent6">
                    <a:lumMod val="75000"/>
                  </a:schemeClr>
                </a:solidFill>
              </a:rPr>
              <a:t>Keep energy dollars in the U.S. instead </a:t>
            </a:r>
            <a:r>
              <a:rPr lang="en-US" dirty="0" smtClean="0">
                <a:solidFill>
                  <a:schemeClr val="accent6">
                    <a:lumMod val="75000"/>
                  </a:schemeClr>
                </a:solidFill>
              </a:rPr>
              <a:t>of paying </a:t>
            </a:r>
            <a:r>
              <a:rPr lang="en-US" dirty="0">
                <a:solidFill>
                  <a:schemeClr val="accent6">
                    <a:lumMod val="75000"/>
                  </a:schemeClr>
                </a:solidFill>
              </a:rPr>
              <a:t>foreign entities for oil.</a:t>
            </a:r>
          </a:p>
          <a:p>
            <a:pPr lvl="1"/>
            <a:r>
              <a:rPr lang="en-US" dirty="0">
                <a:solidFill>
                  <a:schemeClr val="accent6">
                    <a:lumMod val="75000"/>
                  </a:schemeClr>
                </a:solidFill>
              </a:rPr>
              <a:t>Help conserve natural resources</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0208" y="209917"/>
            <a:ext cx="3803374" cy="323141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010614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7061</Words>
  <Application>Microsoft Office PowerPoint</Application>
  <PresentationFormat>Widescreen</PresentationFormat>
  <Paragraphs>447</Paragraphs>
  <Slides>72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Calibri Light</vt:lpstr>
      <vt:lpstr>Gill Sans MT</vt:lpstr>
      <vt:lpstr>Office Theme</vt:lpstr>
      <vt:lpstr>Exploring Energy Alternatives</vt:lpstr>
      <vt:lpstr>Exploring Energy Alternatives</vt:lpstr>
      <vt:lpstr>Exploring Energy Alternatives</vt:lpstr>
      <vt:lpstr>Renewable Energy</vt:lpstr>
      <vt:lpstr>Renewable Energy</vt:lpstr>
      <vt:lpstr>Renewable Energy</vt:lpstr>
      <vt:lpstr>Renewable Energy</vt:lpstr>
      <vt:lpstr>Renewable Energy</vt:lpstr>
      <vt:lpstr>Renewable Energy</vt:lpstr>
      <vt:lpstr>Renewable Energy</vt:lpstr>
      <vt:lpstr>Energy Measurement and Transformation</vt:lpstr>
      <vt:lpstr>Energy Measurement and Transformation</vt:lpstr>
      <vt:lpstr>Energy Measurement and Transformation</vt:lpstr>
      <vt:lpstr>Energy Measurement and Transformation</vt:lpstr>
      <vt:lpstr>Energy Sources</vt:lpstr>
      <vt:lpstr>Energy Sources - Coal</vt:lpstr>
      <vt:lpstr>Energy Sources - Coal</vt:lpstr>
      <vt:lpstr>Energy Sources - Coal</vt:lpstr>
      <vt:lpstr>Energy Sources - Coal</vt:lpstr>
      <vt:lpstr>Energy Sources – Gasified Coal</vt:lpstr>
      <vt:lpstr>Energy Sources - Nuclear</vt:lpstr>
      <vt:lpstr>Energy Sources - Nuclear</vt:lpstr>
      <vt:lpstr>Energy Sources - Nuclear</vt:lpstr>
      <vt:lpstr>Energy Sources - Nuclear</vt:lpstr>
      <vt:lpstr>Energy Sources - Nuclear</vt:lpstr>
      <vt:lpstr>Energy Sources - Nuclear</vt:lpstr>
      <vt:lpstr>Energy Sources - Nuclear</vt:lpstr>
      <vt:lpstr>Energy Sources - Wind</vt:lpstr>
      <vt:lpstr>Energy Sources - Wind</vt:lpstr>
      <vt:lpstr>Energy Sources - Wind</vt:lpstr>
      <vt:lpstr>Energy Sources - Wind</vt:lpstr>
      <vt:lpstr>Energy Sources – Solar</vt:lpstr>
      <vt:lpstr>Energy Sources – Solar</vt:lpstr>
      <vt:lpstr>Energy Sources – Solar</vt:lpstr>
      <vt:lpstr>Energy Sources – Solar</vt:lpstr>
      <vt:lpstr>Energy Sources – Hydropower</vt:lpstr>
      <vt:lpstr>Energy Sources – Hydropower</vt:lpstr>
      <vt:lpstr>Energy Sources – Hydropower</vt:lpstr>
      <vt:lpstr>Energy Sources – Hydropower</vt:lpstr>
      <vt:lpstr>Energy Sources – Geothermal</vt:lpstr>
      <vt:lpstr>Energy Sources – Geothermal</vt:lpstr>
      <vt:lpstr>Energy Sources – Geothermal</vt:lpstr>
      <vt:lpstr>Energy Sources – Geothermal</vt:lpstr>
      <vt:lpstr>Energy Sources – Geothermal</vt:lpstr>
      <vt:lpstr>How Electricity is Transmitted</vt:lpstr>
      <vt:lpstr>How Electricity is Transmitted</vt:lpstr>
      <vt:lpstr>How Electricity is Transmitted</vt:lpstr>
      <vt:lpstr>How Electricity is Transmitted</vt:lpstr>
      <vt:lpstr>Wood as a Fuel Source</vt:lpstr>
      <vt:lpstr>Wood as a Fuel Source</vt:lpstr>
      <vt:lpstr>Wood as a Fuel Source</vt:lpstr>
      <vt:lpstr>Wood as a Fuel Source</vt:lpstr>
      <vt:lpstr>Wood as a Fuel Source</vt:lpstr>
      <vt:lpstr>Wood as a Fuel Source</vt:lpstr>
      <vt:lpstr>Alternative Fuels</vt:lpstr>
      <vt:lpstr>Alternative Fuels</vt:lpstr>
      <vt:lpstr>Alternative Fuels</vt:lpstr>
      <vt:lpstr>Alternative Fuels</vt:lpstr>
      <vt:lpstr>Alternative Fuels</vt:lpstr>
      <vt:lpstr>Alternative Fuels</vt:lpstr>
      <vt:lpstr>Alternative Fuels</vt:lpstr>
      <vt:lpstr>Alternative Fuels</vt:lpstr>
      <vt:lpstr>Biofuels</vt:lpstr>
      <vt:lpstr>Biofuels</vt:lpstr>
      <vt:lpstr>Biofuels</vt:lpstr>
      <vt:lpstr>Biofuels</vt:lpstr>
      <vt:lpstr>Flexible Fuel, Hybrid and Electric Vehicles</vt:lpstr>
      <vt:lpstr>Flexible Fuel, Hybrid and Electric Vehicles</vt:lpstr>
      <vt:lpstr>Flexible Fuel, Hybrid and Electric Vehicles</vt:lpstr>
      <vt:lpstr>Flexible Fuel, Hybrid and Electric Vehicles</vt:lpstr>
      <vt:lpstr>Flexible Fuel, Hybrid and Electric Vehicles</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Energy Alternatives</dc:title>
  <dc:creator>Claire Zevnik</dc:creator>
  <cp:lastModifiedBy>Craig Maile</cp:lastModifiedBy>
  <cp:revision>8</cp:revision>
  <dcterms:created xsi:type="dcterms:W3CDTF">2018-05-07T19:02:04Z</dcterms:created>
  <dcterms:modified xsi:type="dcterms:W3CDTF">2018-08-06T18:41:15Z</dcterms:modified>
</cp:coreProperties>
</file>