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9" autoAdjust="0"/>
    <p:restoredTop sz="94660"/>
  </p:normalViewPr>
  <p:slideViewPr>
    <p:cSldViewPr snapToGrid="0" showGuides="1">
      <p:cViewPr varScale="1">
        <p:scale>
          <a:sx n="96" d="100"/>
          <a:sy n="96" d="100"/>
        </p:scale>
        <p:origin x="96" y="8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7CD34-3391-42C1-8366-F7AEF86ACB35}" type="datetimeFigureOut">
              <a:rPr lang="en-US" smtClean="0"/>
              <a:t>8/6/2018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FF350-52C5-4F62-A8B5-4506314474E5}" type="slidenum">
              <a:rPr lang="en-US" smtClean="0"/>
              <a:t>‹#›</a:t>
            </a:fld>
            <a:endParaRPr lang="en-US"/>
          </a:p>
        </p:txBody>
      </p:sp>
    </p:spTree>
    <p:extLst>
      <p:ext uri="{BB962C8B-B14F-4D97-AF65-F5344CB8AC3E}">
        <p14:creationId xmlns:p14="http://schemas.microsoft.com/office/powerpoint/2010/main" val="321395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F0DC8D-9BB7-43B1-9D7A-BC9201A635F8}" type="datetime1">
              <a:rPr lang="en-US" smtClean="0"/>
              <a:t>8/6/2018</a:t>
            </a:fld>
            <a:endParaRPr lang="en-US"/>
          </a:p>
        </p:txBody>
      </p:sp>
      <p:sp>
        <p:nvSpPr>
          <p:cNvPr id="5" name="Footer Placeholder 4"/>
          <p:cNvSpPr>
            <a:spLocks noGrp="1"/>
          </p:cNvSpPr>
          <p:nvPr>
            <p:ph type="ftr" sz="quarter" idx="11"/>
          </p:nvPr>
        </p:nvSpPr>
        <p:spPr/>
        <p:txBody>
          <a:bodyPr/>
          <a:lstStyle/>
          <a:p>
            <a:r>
              <a:rPr lang="en-US" smtClean="0"/>
              <a:t>Copyright © 2019 Resource Center for CareerTech Advancement</a:t>
            </a:r>
            <a:endParaRPr lang="en-US"/>
          </a:p>
        </p:txBody>
      </p:sp>
      <p:sp>
        <p:nvSpPr>
          <p:cNvPr id="6" name="Slide Number Placeholder 5"/>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97120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C9A31B-753D-4087-AFFC-3F077C28567E}" type="datetime1">
              <a:rPr lang="en-US" smtClean="0"/>
              <a:t>8/6/2018</a:t>
            </a:fld>
            <a:endParaRPr lang="en-US"/>
          </a:p>
        </p:txBody>
      </p:sp>
      <p:sp>
        <p:nvSpPr>
          <p:cNvPr id="5" name="Footer Placeholder 4"/>
          <p:cNvSpPr>
            <a:spLocks noGrp="1"/>
          </p:cNvSpPr>
          <p:nvPr>
            <p:ph type="ftr" sz="quarter" idx="11"/>
          </p:nvPr>
        </p:nvSpPr>
        <p:spPr/>
        <p:txBody>
          <a:bodyPr/>
          <a:lstStyle/>
          <a:p>
            <a:r>
              <a:rPr lang="en-US" smtClean="0"/>
              <a:t>Copyright © 2019 Resource Center for CareerTech Advancement</a:t>
            </a:r>
            <a:endParaRPr lang="en-US"/>
          </a:p>
        </p:txBody>
      </p:sp>
      <p:sp>
        <p:nvSpPr>
          <p:cNvPr id="6" name="Slide Number Placeholder 5"/>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2739214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572322-945B-449A-A500-9BC75123F4D4}" type="datetime1">
              <a:rPr lang="en-US" smtClean="0"/>
              <a:t>8/6/2018</a:t>
            </a:fld>
            <a:endParaRPr lang="en-US"/>
          </a:p>
        </p:txBody>
      </p:sp>
      <p:sp>
        <p:nvSpPr>
          <p:cNvPr id="5" name="Footer Placeholder 4"/>
          <p:cNvSpPr>
            <a:spLocks noGrp="1"/>
          </p:cNvSpPr>
          <p:nvPr>
            <p:ph type="ftr" sz="quarter" idx="11"/>
          </p:nvPr>
        </p:nvSpPr>
        <p:spPr/>
        <p:txBody>
          <a:bodyPr/>
          <a:lstStyle/>
          <a:p>
            <a:r>
              <a:rPr lang="en-US" smtClean="0"/>
              <a:t>Copyright © 2019 Resource Center for CareerTech Advancement</a:t>
            </a:r>
            <a:endParaRPr lang="en-US"/>
          </a:p>
        </p:txBody>
      </p:sp>
      <p:sp>
        <p:nvSpPr>
          <p:cNvPr id="6" name="Slide Number Placeholder 5"/>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2043758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F11C00-2D02-428B-B0EE-A3CF6C7A26CD}" type="datetime1">
              <a:rPr lang="en-US" smtClean="0"/>
              <a:t>8/6/2018</a:t>
            </a:fld>
            <a:endParaRPr lang="en-US"/>
          </a:p>
        </p:txBody>
      </p:sp>
      <p:sp>
        <p:nvSpPr>
          <p:cNvPr id="5" name="Footer Placeholder 4"/>
          <p:cNvSpPr>
            <a:spLocks noGrp="1"/>
          </p:cNvSpPr>
          <p:nvPr>
            <p:ph type="ftr" sz="quarter" idx="11"/>
          </p:nvPr>
        </p:nvSpPr>
        <p:spPr/>
        <p:txBody>
          <a:bodyPr/>
          <a:lstStyle/>
          <a:p>
            <a:r>
              <a:rPr lang="en-US" smtClean="0"/>
              <a:t>Copyright © 2019 Resource Center for CareerTech Advancement</a:t>
            </a:r>
            <a:endParaRPr lang="en-US"/>
          </a:p>
        </p:txBody>
      </p:sp>
      <p:sp>
        <p:nvSpPr>
          <p:cNvPr id="6" name="Slide Number Placeholder 5"/>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33096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A10425-A08C-4358-9707-D7A5CB3105B4}" type="datetime1">
              <a:rPr lang="en-US" smtClean="0"/>
              <a:t>8/6/2018</a:t>
            </a:fld>
            <a:endParaRPr lang="en-US"/>
          </a:p>
        </p:txBody>
      </p:sp>
      <p:sp>
        <p:nvSpPr>
          <p:cNvPr id="5" name="Footer Placeholder 4"/>
          <p:cNvSpPr>
            <a:spLocks noGrp="1"/>
          </p:cNvSpPr>
          <p:nvPr>
            <p:ph type="ftr" sz="quarter" idx="11"/>
          </p:nvPr>
        </p:nvSpPr>
        <p:spPr/>
        <p:txBody>
          <a:bodyPr/>
          <a:lstStyle/>
          <a:p>
            <a:r>
              <a:rPr lang="en-US" smtClean="0"/>
              <a:t>Copyright © 2019 Resource Center for CareerTech Advancement</a:t>
            </a:r>
            <a:endParaRPr lang="en-US"/>
          </a:p>
        </p:txBody>
      </p:sp>
      <p:sp>
        <p:nvSpPr>
          <p:cNvPr id="6" name="Slide Number Placeholder 5"/>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328589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452570-DE77-4328-BBD1-31C9237E7D18}" type="datetime1">
              <a:rPr lang="en-US" smtClean="0"/>
              <a:t>8/6/2018</a:t>
            </a:fld>
            <a:endParaRPr lang="en-US"/>
          </a:p>
        </p:txBody>
      </p:sp>
      <p:sp>
        <p:nvSpPr>
          <p:cNvPr id="6" name="Footer Placeholder 5"/>
          <p:cNvSpPr>
            <a:spLocks noGrp="1"/>
          </p:cNvSpPr>
          <p:nvPr>
            <p:ph type="ftr" sz="quarter" idx="11"/>
          </p:nvPr>
        </p:nvSpPr>
        <p:spPr/>
        <p:txBody>
          <a:bodyPr/>
          <a:lstStyle/>
          <a:p>
            <a:r>
              <a:rPr lang="en-US" smtClean="0"/>
              <a:t>Copyright © 2019 Resource Center for CareerTech Advancement</a:t>
            </a:r>
            <a:endParaRPr lang="en-US"/>
          </a:p>
        </p:txBody>
      </p:sp>
      <p:sp>
        <p:nvSpPr>
          <p:cNvPr id="7" name="Slide Number Placeholder 6"/>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114767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BCDAF4-07A8-4C51-9270-B1B68DC02445}" type="datetime1">
              <a:rPr lang="en-US" smtClean="0"/>
              <a:t>8/6/2018</a:t>
            </a:fld>
            <a:endParaRPr lang="en-US"/>
          </a:p>
        </p:txBody>
      </p:sp>
      <p:sp>
        <p:nvSpPr>
          <p:cNvPr id="8" name="Footer Placeholder 7"/>
          <p:cNvSpPr>
            <a:spLocks noGrp="1"/>
          </p:cNvSpPr>
          <p:nvPr>
            <p:ph type="ftr" sz="quarter" idx="11"/>
          </p:nvPr>
        </p:nvSpPr>
        <p:spPr/>
        <p:txBody>
          <a:bodyPr/>
          <a:lstStyle/>
          <a:p>
            <a:r>
              <a:rPr lang="en-US" smtClean="0"/>
              <a:t>Copyright © 2019 Resource Center for CareerTech Advancement</a:t>
            </a:r>
            <a:endParaRPr lang="en-US"/>
          </a:p>
        </p:txBody>
      </p:sp>
      <p:sp>
        <p:nvSpPr>
          <p:cNvPr id="9" name="Slide Number Placeholder 8"/>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390448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3225635" y="6356349"/>
            <a:ext cx="5740730" cy="365125"/>
          </a:xfrm>
        </p:spPr>
        <p:txBody>
          <a:bodyPr/>
          <a:lstStyle/>
          <a:p>
            <a:r>
              <a:rPr lang="en-US" dirty="0" smtClean="0"/>
              <a:t>Copyright © 2019 Resource Center for </a:t>
            </a:r>
            <a:r>
              <a:rPr lang="en-US" dirty="0" err="1" smtClean="0"/>
              <a:t>CareerTech</a:t>
            </a:r>
            <a:r>
              <a:rPr lang="en-US" dirty="0" smtClean="0"/>
              <a:t> Advancement</a:t>
            </a:r>
            <a:endParaRPr lang="en-US" dirty="0"/>
          </a:p>
        </p:txBody>
      </p:sp>
    </p:spTree>
    <p:extLst>
      <p:ext uri="{BB962C8B-B14F-4D97-AF65-F5344CB8AC3E}">
        <p14:creationId xmlns:p14="http://schemas.microsoft.com/office/powerpoint/2010/main" val="156419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54CFA-B6FC-4982-9BB8-3A0D4F724838}" type="datetime1">
              <a:rPr lang="en-US" smtClean="0"/>
              <a:t>8/6/2018</a:t>
            </a:fld>
            <a:endParaRPr lang="en-US"/>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Slide Number Placeholder 3"/>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187702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60B33B-2CCF-4573-B6E0-A7400FB3C5F7}" type="datetime1">
              <a:rPr lang="en-US" smtClean="0"/>
              <a:t>8/6/2018</a:t>
            </a:fld>
            <a:endParaRPr lang="en-US"/>
          </a:p>
        </p:txBody>
      </p:sp>
      <p:sp>
        <p:nvSpPr>
          <p:cNvPr id="6" name="Footer Placeholder 5"/>
          <p:cNvSpPr>
            <a:spLocks noGrp="1"/>
          </p:cNvSpPr>
          <p:nvPr>
            <p:ph type="ftr" sz="quarter" idx="11"/>
          </p:nvPr>
        </p:nvSpPr>
        <p:spPr/>
        <p:txBody>
          <a:bodyPr/>
          <a:lstStyle/>
          <a:p>
            <a:r>
              <a:rPr lang="en-US" smtClean="0"/>
              <a:t>Copyright © 2019 Resource Center for CareerTech Advancement</a:t>
            </a:r>
            <a:endParaRPr lang="en-US"/>
          </a:p>
        </p:txBody>
      </p:sp>
      <p:sp>
        <p:nvSpPr>
          <p:cNvPr id="7" name="Slide Number Placeholder 6"/>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3193558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914AEE-ACE9-4ED9-B838-01A3FB42E206}" type="datetime1">
              <a:rPr lang="en-US" smtClean="0"/>
              <a:t>8/6/2018</a:t>
            </a:fld>
            <a:endParaRPr lang="en-US"/>
          </a:p>
        </p:txBody>
      </p:sp>
      <p:sp>
        <p:nvSpPr>
          <p:cNvPr id="6" name="Footer Placeholder 5"/>
          <p:cNvSpPr>
            <a:spLocks noGrp="1"/>
          </p:cNvSpPr>
          <p:nvPr>
            <p:ph type="ftr" sz="quarter" idx="11"/>
          </p:nvPr>
        </p:nvSpPr>
        <p:spPr/>
        <p:txBody>
          <a:bodyPr/>
          <a:lstStyle/>
          <a:p>
            <a:r>
              <a:rPr lang="en-US" smtClean="0"/>
              <a:t>Copyright © 2019 Resource Center for CareerTech Advancement</a:t>
            </a:r>
            <a:endParaRPr lang="en-US"/>
          </a:p>
        </p:txBody>
      </p:sp>
      <p:sp>
        <p:nvSpPr>
          <p:cNvPr id="7" name="Slide Number Placeholder 6"/>
          <p:cNvSpPr>
            <a:spLocks noGrp="1"/>
          </p:cNvSpPr>
          <p:nvPr>
            <p:ph type="sldNum" sz="quarter" idx="12"/>
          </p:nvPr>
        </p:nvSpPr>
        <p:spPr/>
        <p:txBody>
          <a:bodyPr/>
          <a:lstStyle/>
          <a:p>
            <a:fld id="{42948B05-B689-435C-BABE-3F845765305A}" type="slidenum">
              <a:rPr lang="en-US" smtClean="0"/>
              <a:t>‹#›</a:t>
            </a:fld>
            <a:endParaRPr lang="en-US"/>
          </a:p>
        </p:txBody>
      </p:sp>
    </p:spTree>
    <p:extLst>
      <p:ext uri="{BB962C8B-B14F-4D97-AF65-F5344CB8AC3E}">
        <p14:creationId xmlns:p14="http://schemas.microsoft.com/office/powerpoint/2010/main" val="404851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C79FA-496F-4263-9702-712F9EF6EE1A}" type="datetime1">
              <a:rPr lang="en-US" smtClean="0"/>
              <a:t>8/6/2018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 2019 Resource Center for CareerTech Advancement</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48B05-B689-435C-BABE-3F845765305A}" type="slidenum">
              <a:rPr lang="en-US" smtClean="0"/>
              <a:t>‹#›</a:t>
            </a:fld>
            <a:endParaRPr lang="en-US"/>
          </a:p>
        </p:txBody>
      </p:sp>
    </p:spTree>
    <p:extLst>
      <p:ext uri="{BB962C8B-B14F-4D97-AF65-F5344CB8AC3E}">
        <p14:creationId xmlns:p14="http://schemas.microsoft.com/office/powerpoint/2010/main" val="411545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resourcecenter@careertech.ok.gov"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544" y="337870"/>
            <a:ext cx="5943600" cy="2387600"/>
          </a:xfrm>
        </p:spPr>
        <p:txBody>
          <a:bodyPr/>
          <a:lstStyle/>
          <a:p>
            <a:r>
              <a:rPr lang="en-US" b="1" dirty="0" smtClean="0">
                <a:solidFill>
                  <a:schemeClr val="accent5">
                    <a:lumMod val="50000"/>
                  </a:schemeClr>
                </a:solidFill>
              </a:rPr>
              <a:t>Time Management Skills</a:t>
            </a:r>
            <a:endParaRPr lang="en-US" b="1" dirty="0">
              <a:solidFill>
                <a:schemeClr val="accent5">
                  <a:lumMod val="50000"/>
                </a:schemeClr>
              </a:solidFill>
            </a:endParaRPr>
          </a:p>
        </p:txBody>
      </p:sp>
      <p:sp>
        <p:nvSpPr>
          <p:cNvPr id="3" name="Subtitle 2"/>
          <p:cNvSpPr>
            <a:spLocks noGrp="1"/>
          </p:cNvSpPr>
          <p:nvPr>
            <p:ph type="subTitle" idx="1"/>
          </p:nvPr>
        </p:nvSpPr>
        <p:spPr>
          <a:xfrm>
            <a:off x="519544" y="4290807"/>
            <a:ext cx="5943600" cy="1655762"/>
          </a:xfrm>
        </p:spPr>
        <p:txBody>
          <a:bodyPr/>
          <a:lstStyle/>
          <a:p>
            <a:r>
              <a:rPr lang="en-US" dirty="0" smtClean="0">
                <a:solidFill>
                  <a:schemeClr val="accent5">
                    <a:lumMod val="50000"/>
                  </a:schemeClr>
                </a:solidFill>
              </a:rPr>
              <a:t>Developed by Resource Center for </a:t>
            </a:r>
            <a:r>
              <a:rPr lang="en-US" dirty="0" err="1" smtClean="0">
                <a:solidFill>
                  <a:schemeClr val="accent5">
                    <a:lumMod val="50000"/>
                  </a:schemeClr>
                </a:solidFill>
              </a:rPr>
              <a:t>CareerTech</a:t>
            </a:r>
            <a:r>
              <a:rPr lang="en-US" dirty="0" smtClean="0">
                <a:solidFill>
                  <a:schemeClr val="accent5">
                    <a:lumMod val="50000"/>
                  </a:schemeClr>
                </a:solidFill>
              </a:rPr>
              <a:t> Advancement, a division of Oklahoma </a:t>
            </a:r>
            <a:r>
              <a:rPr lang="en-US" dirty="0" err="1" smtClean="0">
                <a:solidFill>
                  <a:schemeClr val="accent5">
                    <a:lumMod val="50000"/>
                  </a:schemeClr>
                </a:solidFill>
              </a:rPr>
              <a:t>CareerTech</a:t>
            </a:r>
            <a:endParaRPr lang="en-US" dirty="0">
              <a:solidFill>
                <a:schemeClr val="accent5">
                  <a:lumMod val="50000"/>
                </a:schemeClr>
              </a:solidFill>
            </a:endParaRPr>
          </a:p>
        </p:txBody>
      </p:sp>
      <p:sp>
        <p:nvSpPr>
          <p:cNvPr id="5" name="Footer Placeholder 4"/>
          <p:cNvSpPr>
            <a:spLocks noGrp="1"/>
          </p:cNvSpPr>
          <p:nvPr>
            <p:ph type="ftr" sz="quarter" idx="11"/>
          </p:nvPr>
        </p:nvSpPr>
        <p:spPr>
          <a:xfrm>
            <a:off x="3491344" y="6356350"/>
            <a:ext cx="5225143" cy="365125"/>
          </a:xfrm>
        </p:spPr>
        <p:txBody>
          <a:bodyPr/>
          <a:lstStyle/>
          <a:p>
            <a:r>
              <a:rPr lang="en-US" dirty="0" smtClean="0">
                <a:solidFill>
                  <a:schemeClr val="accent5">
                    <a:lumMod val="50000"/>
                  </a:schemeClr>
                </a:solidFill>
              </a:rPr>
              <a:t>Copyright © 2019 Resource Center for </a:t>
            </a:r>
            <a:r>
              <a:rPr lang="en-US" dirty="0" err="1" smtClean="0">
                <a:solidFill>
                  <a:schemeClr val="accent5">
                    <a:lumMod val="50000"/>
                  </a:schemeClr>
                </a:solidFill>
              </a:rPr>
              <a:t>CareerTech</a:t>
            </a:r>
            <a:r>
              <a:rPr lang="en-US" dirty="0" smtClean="0">
                <a:solidFill>
                  <a:schemeClr val="accent5">
                    <a:lumMod val="50000"/>
                  </a:schemeClr>
                </a:solidFill>
              </a:rPr>
              <a:t> Advancement</a:t>
            </a:r>
            <a:endParaRPr lang="en-US" dirty="0">
              <a:solidFill>
                <a:schemeClr val="accent5">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991" y="542761"/>
            <a:ext cx="3874723" cy="5813589"/>
          </a:xfrm>
          <a:prstGeom prst="rect">
            <a:avLst/>
          </a:prstGeom>
        </p:spPr>
      </p:pic>
    </p:spTree>
    <p:extLst>
      <p:ext uri="{BB962C8B-B14F-4D97-AF65-F5344CB8AC3E}">
        <p14:creationId xmlns:p14="http://schemas.microsoft.com/office/powerpoint/2010/main" val="3484363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5562600" y="1595021"/>
            <a:ext cx="6629400" cy="6986528"/>
          </a:xfrm>
          <a:prstGeom prst="rect">
            <a:avLst/>
          </a:prstGeom>
        </p:spPr>
        <p:txBody>
          <a:bodyPr wrap="square">
            <a:spAutoFit/>
          </a:bodyPr>
          <a:lstStyle/>
          <a:p>
            <a:r>
              <a:rPr lang="en-US" sz="2800" b="1" dirty="0" smtClean="0">
                <a:solidFill>
                  <a:schemeClr val="accent5">
                    <a:lumMod val="50000"/>
                  </a:schemeClr>
                </a:solidFill>
                <a:latin typeface="Bookman"/>
              </a:rPr>
              <a:t>Techniques for Developing Successful Study Habits - continued</a:t>
            </a:r>
            <a:endParaRPr lang="en-US" sz="2800" b="1" i="0" u="none" strike="noStrike" baseline="0" dirty="0" smtClean="0">
              <a:solidFill>
                <a:schemeClr val="accent5">
                  <a:lumMod val="50000"/>
                </a:schemeClr>
              </a:solidFill>
              <a:latin typeface="Bookman"/>
            </a:endParaRPr>
          </a:p>
          <a:p>
            <a:pPr marL="457200" indent="-457200">
              <a:buFont typeface="Arial" panose="020B0604020202020204" pitchFamily="34" charset="0"/>
              <a:buChar char="•"/>
            </a:pPr>
            <a:r>
              <a:rPr lang="en-US" sz="2800" dirty="0" smtClean="0">
                <a:solidFill>
                  <a:schemeClr val="accent5">
                    <a:lumMod val="50000"/>
                  </a:schemeClr>
                </a:solidFill>
                <a:latin typeface="Bookman"/>
              </a:rPr>
              <a:t>Focus your attention on your work.</a:t>
            </a:r>
          </a:p>
          <a:p>
            <a:pPr marL="914400" lvl="1" indent="-457200">
              <a:buFont typeface="Arial" panose="020B0604020202020204" pitchFamily="34" charset="0"/>
              <a:buChar char="•"/>
            </a:pPr>
            <a:r>
              <a:rPr lang="en-US" sz="2800" dirty="0" smtClean="0">
                <a:solidFill>
                  <a:schemeClr val="accent5">
                    <a:lumMod val="50000"/>
                  </a:schemeClr>
                </a:solidFill>
                <a:latin typeface="Bookman"/>
              </a:rPr>
              <a:t>Leave personal problems outside your study area.</a:t>
            </a:r>
          </a:p>
          <a:p>
            <a:pPr marL="914400" lvl="1" indent="-457200">
              <a:buFont typeface="Arial" panose="020B0604020202020204" pitchFamily="34" charset="0"/>
              <a:buChar char="•"/>
            </a:pPr>
            <a:r>
              <a:rPr lang="en-US" sz="2800" dirty="0" smtClean="0">
                <a:solidFill>
                  <a:schemeClr val="accent5">
                    <a:lumMod val="50000"/>
                  </a:schemeClr>
                </a:solidFill>
                <a:latin typeface="Bookman"/>
              </a:rPr>
              <a:t>Work in silence.</a:t>
            </a:r>
          </a:p>
          <a:p>
            <a:pPr marL="914400" lvl="1" indent="-457200">
              <a:buFont typeface="Arial" panose="020B0604020202020204" pitchFamily="34" charset="0"/>
              <a:buChar char="•"/>
            </a:pPr>
            <a:r>
              <a:rPr lang="en-US" sz="2800" dirty="0" smtClean="0">
                <a:solidFill>
                  <a:schemeClr val="accent5">
                    <a:lumMod val="50000"/>
                  </a:schemeClr>
                </a:solidFill>
                <a:latin typeface="Bookman"/>
              </a:rPr>
              <a:t>Close your mind and ears to outside noises/distractions.</a:t>
            </a:r>
          </a:p>
          <a:p>
            <a:pPr marL="914400" lvl="1" indent="-457200">
              <a:buFont typeface="Arial" panose="020B0604020202020204" pitchFamily="34" charset="0"/>
              <a:buChar char="•"/>
            </a:pPr>
            <a:r>
              <a:rPr lang="en-US" sz="2800" dirty="0" smtClean="0">
                <a:solidFill>
                  <a:schemeClr val="accent5">
                    <a:lumMod val="50000"/>
                  </a:schemeClr>
                </a:solidFill>
                <a:latin typeface="Bookman"/>
              </a:rPr>
              <a:t>Snack either before you begin to study or on a planned break.</a:t>
            </a:r>
          </a:p>
          <a:p>
            <a:pPr marL="457200" indent="-457200">
              <a:buFont typeface="Arial" panose="020B0604020202020204" pitchFamily="34" charset="0"/>
              <a:buChar char="•"/>
            </a:pPr>
            <a:r>
              <a:rPr lang="en-US" sz="2800" dirty="0" smtClean="0">
                <a:solidFill>
                  <a:schemeClr val="accent5">
                    <a:lumMod val="50000"/>
                  </a:schemeClr>
                </a:solidFill>
                <a:latin typeface="Bookman"/>
              </a:rPr>
              <a:t>Stop studying when you get tired or begin making mistakes.</a:t>
            </a:r>
          </a:p>
          <a:p>
            <a:endParaRPr lang="en-US" sz="2800" dirty="0" smtClean="0">
              <a:solidFill>
                <a:schemeClr val="accent5">
                  <a:lumMod val="50000"/>
                </a:schemeClr>
              </a:solidFill>
              <a:latin typeface="Bookman"/>
            </a:endParaRP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918" y="2650490"/>
            <a:ext cx="5144831" cy="3429000"/>
          </a:xfrm>
          <a:prstGeom prst="rect">
            <a:avLst/>
          </a:prstGeom>
        </p:spPr>
      </p:pic>
    </p:spTree>
    <p:extLst>
      <p:ext uri="{BB962C8B-B14F-4D97-AF65-F5344CB8AC3E}">
        <p14:creationId xmlns:p14="http://schemas.microsoft.com/office/powerpoint/2010/main" val="4033342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389183"/>
            <a:ext cx="5475514" cy="5262979"/>
          </a:xfrm>
          <a:prstGeom prst="rect">
            <a:avLst/>
          </a:prstGeom>
        </p:spPr>
        <p:txBody>
          <a:bodyPr wrap="square">
            <a:spAutoFit/>
          </a:bodyPr>
          <a:lstStyle/>
          <a:p>
            <a:r>
              <a:rPr lang="en-US" sz="2800" b="1" dirty="0" smtClean="0">
                <a:solidFill>
                  <a:schemeClr val="accent5">
                    <a:lumMod val="50000"/>
                  </a:schemeClr>
                </a:solidFill>
                <a:latin typeface="Bookman"/>
              </a:rPr>
              <a:t>Techniques for Developing Successful Study Habits - continued</a:t>
            </a:r>
            <a:endParaRPr lang="en-US" sz="2800" b="1" i="0" u="none" strike="noStrike" baseline="0" dirty="0" smtClean="0">
              <a:solidFill>
                <a:schemeClr val="accent5">
                  <a:lumMod val="50000"/>
                </a:schemeClr>
              </a:solidFill>
              <a:latin typeface="Bookman"/>
            </a:endParaRPr>
          </a:p>
          <a:p>
            <a:pPr marL="457200" indent="-457200">
              <a:buFont typeface="Arial" panose="020B0604020202020204" pitchFamily="34" charset="0"/>
              <a:buChar char="•"/>
            </a:pPr>
            <a:r>
              <a:rPr lang="en-US" sz="2800" dirty="0" smtClean="0">
                <a:solidFill>
                  <a:schemeClr val="accent5">
                    <a:lumMod val="50000"/>
                  </a:schemeClr>
                </a:solidFill>
                <a:latin typeface="Bookman"/>
              </a:rPr>
              <a:t>Study for short periods and take breaks.</a:t>
            </a:r>
          </a:p>
          <a:p>
            <a:pPr marL="457200" indent="-457200">
              <a:buFont typeface="Arial" panose="020B0604020202020204" pitchFamily="34" charset="0"/>
              <a:buChar char="•"/>
            </a:pPr>
            <a:r>
              <a:rPr lang="en-US" sz="2800" dirty="0" smtClean="0">
                <a:solidFill>
                  <a:schemeClr val="accent5">
                    <a:lumMod val="50000"/>
                  </a:schemeClr>
                </a:solidFill>
                <a:latin typeface="Bookman"/>
              </a:rPr>
              <a:t>Get or make a course outline and always look for the overall view of the material.</a:t>
            </a:r>
          </a:p>
          <a:p>
            <a:endParaRPr lang="en-US" sz="2800" dirty="0" smtClean="0">
              <a:solidFill>
                <a:schemeClr val="accent5">
                  <a:lumMod val="50000"/>
                </a:schemeClr>
              </a:solidFill>
              <a:latin typeface="Bookman"/>
            </a:endParaRP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9291" y="1736489"/>
            <a:ext cx="5075139" cy="3385022"/>
          </a:xfrm>
          <a:prstGeom prst="rect">
            <a:avLst/>
          </a:prstGeom>
        </p:spPr>
      </p:pic>
    </p:spTree>
    <p:extLst>
      <p:ext uri="{BB962C8B-B14F-4D97-AF65-F5344CB8AC3E}">
        <p14:creationId xmlns:p14="http://schemas.microsoft.com/office/powerpoint/2010/main" val="303459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5562600" y="1498297"/>
            <a:ext cx="6629400" cy="7294305"/>
          </a:xfrm>
          <a:prstGeom prst="rect">
            <a:avLst/>
          </a:prstGeom>
        </p:spPr>
        <p:txBody>
          <a:bodyPr wrap="square">
            <a:spAutoFit/>
          </a:bodyPr>
          <a:lstStyle/>
          <a:p>
            <a:r>
              <a:rPr lang="en-US" sz="2800" b="1" dirty="0" smtClean="0">
                <a:solidFill>
                  <a:schemeClr val="accent5">
                    <a:lumMod val="50000"/>
                  </a:schemeClr>
                </a:solidFill>
                <a:latin typeface="Bookman"/>
              </a:rPr>
              <a:t>Guidelines for Reading</a:t>
            </a:r>
            <a:endParaRPr lang="en-US" sz="2800" b="1" i="0" u="none" strike="noStrike" baseline="0" dirty="0" smtClean="0">
              <a:solidFill>
                <a:schemeClr val="accent5">
                  <a:lumMod val="50000"/>
                </a:schemeClr>
              </a:solidFill>
              <a:latin typeface="Bookman"/>
            </a:endParaRPr>
          </a:p>
          <a:p>
            <a:pPr marL="457200" indent="-457200">
              <a:buFont typeface="Arial" panose="020B0604020202020204" pitchFamily="34" charset="0"/>
              <a:buChar char="•"/>
            </a:pPr>
            <a:r>
              <a:rPr lang="en-US" sz="2800" dirty="0" smtClean="0">
                <a:solidFill>
                  <a:schemeClr val="accent5">
                    <a:lumMod val="50000"/>
                  </a:schemeClr>
                </a:solidFill>
                <a:latin typeface="Bookman"/>
              </a:rPr>
              <a:t>Survey the material:</a:t>
            </a:r>
          </a:p>
          <a:p>
            <a:pPr marL="914400" lvl="1" indent="-457200">
              <a:buFont typeface="Arial" panose="020B0604020202020204" pitchFamily="34" charset="0"/>
              <a:buChar char="•"/>
            </a:pPr>
            <a:r>
              <a:rPr lang="en-US" sz="2400" dirty="0" smtClean="0">
                <a:solidFill>
                  <a:schemeClr val="accent5">
                    <a:lumMod val="50000"/>
                  </a:schemeClr>
                </a:solidFill>
                <a:latin typeface="Bookman"/>
              </a:rPr>
              <a:t>Begin by looking through the material from front to back.</a:t>
            </a:r>
          </a:p>
          <a:p>
            <a:pPr marL="914400" lvl="1" indent="-457200">
              <a:buFont typeface="Arial" panose="020B0604020202020204" pitchFamily="34" charset="0"/>
              <a:buChar char="•"/>
            </a:pPr>
            <a:r>
              <a:rPr lang="en-US" sz="2400" dirty="0" smtClean="0">
                <a:solidFill>
                  <a:schemeClr val="accent5">
                    <a:lumMod val="50000"/>
                  </a:schemeClr>
                </a:solidFill>
                <a:latin typeface="Bookman"/>
              </a:rPr>
              <a:t>Read the Preface to see what the author wants to accomplish in the book.</a:t>
            </a:r>
          </a:p>
          <a:p>
            <a:pPr marL="914400" lvl="1" indent="-457200">
              <a:buFont typeface="Arial" panose="020B0604020202020204" pitchFamily="34" charset="0"/>
              <a:buChar char="•"/>
            </a:pPr>
            <a:r>
              <a:rPr lang="en-US" sz="2400" dirty="0" smtClean="0">
                <a:solidFill>
                  <a:schemeClr val="accent5">
                    <a:lumMod val="50000"/>
                  </a:schemeClr>
                </a:solidFill>
                <a:latin typeface="Bookman"/>
              </a:rPr>
              <a:t>Look through the Table of Contents to see what you will be studying.</a:t>
            </a:r>
          </a:p>
          <a:p>
            <a:pPr marL="914400" lvl="1" indent="-457200">
              <a:buFont typeface="Arial" panose="020B0604020202020204" pitchFamily="34" charset="0"/>
              <a:buChar char="•"/>
            </a:pPr>
            <a:r>
              <a:rPr lang="en-US" sz="2400" dirty="0" smtClean="0">
                <a:solidFill>
                  <a:schemeClr val="accent5">
                    <a:lumMod val="50000"/>
                  </a:schemeClr>
                </a:solidFill>
                <a:latin typeface="Bookman"/>
              </a:rPr>
              <a:t>Look at the pictures.</a:t>
            </a:r>
          </a:p>
          <a:p>
            <a:pPr marL="914400" lvl="1" indent="-457200">
              <a:buFont typeface="Arial" panose="020B0604020202020204" pitchFamily="34" charset="0"/>
              <a:buChar char="•"/>
            </a:pPr>
            <a:r>
              <a:rPr lang="en-US" sz="2400" dirty="0">
                <a:solidFill>
                  <a:schemeClr val="accent5">
                    <a:lumMod val="50000"/>
                  </a:schemeClr>
                </a:solidFill>
                <a:latin typeface="Bookman"/>
              </a:rPr>
              <a:t>Notice the type of format </a:t>
            </a:r>
            <a:r>
              <a:rPr lang="en-US" sz="2400" dirty="0" smtClean="0">
                <a:solidFill>
                  <a:schemeClr val="accent5">
                    <a:lumMod val="50000"/>
                  </a:schemeClr>
                </a:solidFill>
                <a:latin typeface="Bookman"/>
              </a:rPr>
              <a:t>used.</a:t>
            </a:r>
            <a:endParaRPr lang="en-US" sz="2400" dirty="0">
              <a:solidFill>
                <a:schemeClr val="accent5">
                  <a:lumMod val="50000"/>
                </a:schemeClr>
              </a:solidFill>
              <a:latin typeface="Bookman"/>
            </a:endParaRPr>
          </a:p>
          <a:p>
            <a:pPr marL="914400" lvl="1" indent="-457200">
              <a:buFont typeface="Arial" panose="020B0604020202020204" pitchFamily="34" charset="0"/>
              <a:buChar char="•"/>
            </a:pPr>
            <a:r>
              <a:rPr lang="en-US" sz="2400" dirty="0">
                <a:solidFill>
                  <a:schemeClr val="accent5">
                    <a:lumMod val="50000"/>
                  </a:schemeClr>
                </a:solidFill>
                <a:latin typeface="Bookman"/>
              </a:rPr>
              <a:t>Survey one chapter to see how material is organized.</a:t>
            </a:r>
          </a:p>
          <a:p>
            <a:pPr marL="914400" lvl="1" indent="-457200">
              <a:buFont typeface="Arial" panose="020B0604020202020204" pitchFamily="34" charset="0"/>
              <a:buChar char="•"/>
            </a:pPr>
            <a:endParaRPr lang="en-US" sz="2400" dirty="0" smtClean="0">
              <a:solidFill>
                <a:schemeClr val="accent5">
                  <a:lumMod val="50000"/>
                </a:schemeClr>
              </a:solidFill>
              <a:latin typeface="Bookman"/>
            </a:endParaRPr>
          </a:p>
          <a:p>
            <a:pPr marL="914400" lvl="1" indent="-457200">
              <a:buFont typeface="Arial" panose="020B0604020202020204" pitchFamily="34" charset="0"/>
              <a:buChar char="•"/>
            </a:pPr>
            <a:endParaRPr lang="en-US" sz="24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98297"/>
            <a:ext cx="4413847" cy="4789714"/>
          </a:xfrm>
          <a:prstGeom prst="rect">
            <a:avLst/>
          </a:prstGeom>
        </p:spPr>
      </p:pic>
    </p:spTree>
    <p:extLst>
      <p:ext uri="{BB962C8B-B14F-4D97-AF65-F5344CB8AC3E}">
        <p14:creationId xmlns:p14="http://schemas.microsoft.com/office/powerpoint/2010/main" val="3004578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318162"/>
            <a:ext cx="7064829" cy="6986528"/>
          </a:xfrm>
          <a:prstGeom prst="rect">
            <a:avLst/>
          </a:prstGeom>
        </p:spPr>
        <p:txBody>
          <a:bodyPr wrap="square">
            <a:spAutoFit/>
          </a:bodyPr>
          <a:lstStyle/>
          <a:p>
            <a:r>
              <a:rPr lang="en-US" sz="2800" b="1" dirty="0" smtClean="0">
                <a:solidFill>
                  <a:schemeClr val="accent5">
                    <a:lumMod val="50000"/>
                  </a:schemeClr>
                </a:solidFill>
                <a:latin typeface="Bookman"/>
              </a:rPr>
              <a:t>Guidelines for Reading - continued</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Do not read to be reading; read to understand the information.</a:t>
            </a:r>
          </a:p>
          <a:p>
            <a:pPr lvl="1" indent="-457200">
              <a:buFont typeface="Arial" panose="020B0604020202020204" pitchFamily="34" charset="0"/>
              <a:buChar char="•"/>
            </a:pPr>
            <a:r>
              <a:rPr lang="en-US" sz="2800" dirty="0" smtClean="0">
                <a:solidFill>
                  <a:schemeClr val="accent5">
                    <a:lumMod val="50000"/>
                  </a:schemeClr>
                </a:solidFill>
                <a:latin typeface="Bookman"/>
              </a:rPr>
              <a:t>Read for the main ideas and important details.</a:t>
            </a:r>
          </a:p>
          <a:p>
            <a:pPr lvl="1" indent="-457200">
              <a:buFont typeface="Arial" panose="020B0604020202020204" pitchFamily="34" charset="0"/>
              <a:buChar char="•"/>
            </a:pPr>
            <a:r>
              <a:rPr lang="en-US" sz="2800" dirty="0" smtClean="0">
                <a:solidFill>
                  <a:schemeClr val="accent5">
                    <a:lumMod val="50000"/>
                  </a:schemeClr>
                </a:solidFill>
                <a:latin typeface="Bookman"/>
              </a:rPr>
              <a:t>Concentrate on the subject matter.</a:t>
            </a:r>
          </a:p>
          <a:p>
            <a:pPr lvl="1" indent="-457200">
              <a:buFont typeface="Arial" panose="020B0604020202020204" pitchFamily="34" charset="0"/>
              <a:buChar char="•"/>
            </a:pPr>
            <a:r>
              <a:rPr lang="en-US" sz="2800" dirty="0" smtClean="0">
                <a:solidFill>
                  <a:schemeClr val="accent5">
                    <a:lumMod val="50000"/>
                  </a:schemeClr>
                </a:solidFill>
                <a:latin typeface="Bookman"/>
              </a:rPr>
              <a:t>Read everything, including charts, tables, footnotes, and graphs.</a:t>
            </a:r>
          </a:p>
          <a:p>
            <a:pPr lvl="1" indent="-457200">
              <a:buFont typeface="Arial" panose="020B0604020202020204" pitchFamily="34" charset="0"/>
              <a:buChar char="•"/>
            </a:pPr>
            <a:r>
              <a:rPr lang="en-US" sz="2800" dirty="0" smtClean="0">
                <a:solidFill>
                  <a:schemeClr val="accent5">
                    <a:lumMod val="50000"/>
                  </a:schemeClr>
                </a:solidFill>
                <a:latin typeface="Bookman"/>
              </a:rPr>
              <a:t>Coordinate what you read with what you learn in the classroom; develop a system of taking notes in class and use with other notes taken.</a:t>
            </a:r>
          </a:p>
          <a:p>
            <a:endParaRPr lang="en-US" sz="2800" dirty="0" smtClean="0">
              <a:solidFill>
                <a:schemeClr val="accent5">
                  <a:lumMod val="50000"/>
                </a:schemeClr>
              </a:solidFill>
              <a:latin typeface="Bookman"/>
            </a:endParaRP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97" y="1774121"/>
            <a:ext cx="4465864" cy="2977242"/>
          </a:xfrm>
          <a:prstGeom prst="rect">
            <a:avLst/>
          </a:prstGeom>
        </p:spPr>
      </p:pic>
    </p:spTree>
    <p:extLst>
      <p:ext uri="{BB962C8B-B14F-4D97-AF65-F5344CB8AC3E}">
        <p14:creationId xmlns:p14="http://schemas.microsoft.com/office/powerpoint/2010/main" val="476360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6096000" y="1318162"/>
            <a:ext cx="6096000" cy="5262979"/>
          </a:xfrm>
          <a:prstGeom prst="rect">
            <a:avLst/>
          </a:prstGeom>
        </p:spPr>
        <p:txBody>
          <a:bodyPr wrap="square">
            <a:spAutoFit/>
          </a:bodyPr>
          <a:lstStyle/>
          <a:p>
            <a:r>
              <a:rPr lang="en-US" sz="2800" b="1" dirty="0" smtClean="0">
                <a:solidFill>
                  <a:schemeClr val="accent5">
                    <a:lumMod val="50000"/>
                  </a:schemeClr>
                </a:solidFill>
                <a:latin typeface="Bookman"/>
              </a:rPr>
              <a:t>Guidelines for Reading - continued</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Remember that information given is one point of view.</a:t>
            </a:r>
          </a:p>
          <a:p>
            <a:pPr lvl="1" indent="-457200">
              <a:buFont typeface="Arial" panose="020B0604020202020204" pitchFamily="34" charset="0"/>
              <a:buChar char="•"/>
            </a:pPr>
            <a:r>
              <a:rPr lang="en-US" sz="2800" dirty="0" smtClean="0">
                <a:solidFill>
                  <a:schemeClr val="accent5">
                    <a:lumMod val="50000"/>
                  </a:schemeClr>
                </a:solidFill>
                <a:latin typeface="Bookman"/>
              </a:rPr>
              <a:t>Ask your instructor for help if material is difficult for you to read.</a:t>
            </a:r>
          </a:p>
          <a:p>
            <a:pPr lvl="1" indent="-457200">
              <a:buFont typeface="Arial" panose="020B0604020202020204" pitchFamily="34" charset="0"/>
              <a:buChar char="•"/>
            </a:pPr>
            <a:r>
              <a:rPr lang="en-US" sz="2800" dirty="0" smtClean="0">
                <a:solidFill>
                  <a:schemeClr val="accent5">
                    <a:lumMod val="50000"/>
                  </a:schemeClr>
                </a:solidFill>
                <a:latin typeface="Bookman"/>
              </a:rPr>
              <a:t>Remember that the reason you are reading is to gain knowledge.</a:t>
            </a:r>
          </a:p>
          <a:p>
            <a:endParaRPr lang="en-US" sz="2800" dirty="0" smtClean="0">
              <a:solidFill>
                <a:schemeClr val="accent5">
                  <a:lumMod val="50000"/>
                </a:schemeClr>
              </a:solidFill>
              <a:latin typeface="Bookman"/>
            </a:endParaRP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332" y="1161368"/>
            <a:ext cx="3576066" cy="5377543"/>
          </a:xfrm>
          <a:prstGeom prst="rect">
            <a:avLst/>
          </a:prstGeom>
        </p:spPr>
      </p:pic>
    </p:spTree>
    <p:extLst>
      <p:ext uri="{BB962C8B-B14F-4D97-AF65-F5344CB8AC3E}">
        <p14:creationId xmlns:p14="http://schemas.microsoft.com/office/powerpoint/2010/main" val="653954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199" y="1287808"/>
            <a:ext cx="6193971" cy="6555641"/>
          </a:xfrm>
          <a:prstGeom prst="rect">
            <a:avLst/>
          </a:prstGeom>
        </p:spPr>
        <p:txBody>
          <a:bodyPr wrap="square">
            <a:spAutoFit/>
          </a:bodyPr>
          <a:lstStyle/>
          <a:p>
            <a:r>
              <a:rPr lang="en-US" sz="2800" b="1" dirty="0" smtClean="0">
                <a:solidFill>
                  <a:schemeClr val="accent5">
                    <a:lumMod val="50000"/>
                  </a:schemeClr>
                </a:solidFill>
                <a:latin typeface="Bookman"/>
              </a:rPr>
              <a:t>Techniques for Preparing for a Test</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Take good notes on what you read and what you hear in class.</a:t>
            </a:r>
          </a:p>
          <a:p>
            <a:pPr lvl="1" indent="-457200">
              <a:buFont typeface="Arial" panose="020B0604020202020204" pitchFamily="34" charset="0"/>
              <a:buChar char="•"/>
            </a:pPr>
            <a:r>
              <a:rPr lang="en-US" sz="2800" dirty="0" smtClean="0">
                <a:solidFill>
                  <a:schemeClr val="accent5">
                    <a:lumMod val="50000"/>
                  </a:schemeClr>
                </a:solidFill>
                <a:latin typeface="Bookman"/>
              </a:rPr>
              <a:t>Listen and watch for clues from your instructor about the material to be covered.</a:t>
            </a:r>
          </a:p>
          <a:p>
            <a:pPr lvl="1" indent="-457200">
              <a:buFont typeface="Arial" panose="020B0604020202020204" pitchFamily="34" charset="0"/>
              <a:buChar char="•"/>
            </a:pPr>
            <a:r>
              <a:rPr lang="en-US" sz="2800" dirty="0" smtClean="0">
                <a:solidFill>
                  <a:schemeClr val="accent5">
                    <a:lumMod val="50000"/>
                  </a:schemeClr>
                </a:solidFill>
                <a:latin typeface="Bookman"/>
              </a:rPr>
              <a:t>Watch for gestures and changes in posture or voice that signal important information.</a:t>
            </a:r>
          </a:p>
          <a:p>
            <a:pPr lvl="1" indent="-457200">
              <a:buFont typeface="Arial" panose="020B0604020202020204" pitchFamily="34" charset="0"/>
              <a:buChar char="•"/>
            </a:pPr>
            <a:r>
              <a:rPr lang="en-US" sz="2800" dirty="0" smtClean="0">
                <a:solidFill>
                  <a:schemeClr val="accent5">
                    <a:lumMod val="50000"/>
                  </a:schemeClr>
                </a:solidFill>
                <a:latin typeface="Bookman"/>
              </a:rPr>
              <a:t>Underline in your notes and book anything your instructor repeats.</a:t>
            </a:r>
          </a:p>
          <a:p>
            <a:endParaRPr lang="en-US" sz="2800" dirty="0" smtClean="0">
              <a:solidFill>
                <a:schemeClr val="accent5">
                  <a:lumMod val="50000"/>
                </a:schemeClr>
              </a:solidFill>
              <a:latin typeface="Bookman"/>
            </a:endParaRP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9886" y="2262863"/>
            <a:ext cx="4724400" cy="3148785"/>
          </a:xfrm>
          <a:prstGeom prst="rect">
            <a:avLst/>
          </a:prstGeom>
        </p:spPr>
      </p:pic>
    </p:spTree>
    <p:extLst>
      <p:ext uri="{BB962C8B-B14F-4D97-AF65-F5344CB8AC3E}">
        <p14:creationId xmlns:p14="http://schemas.microsoft.com/office/powerpoint/2010/main" val="161141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5050971" y="1318162"/>
            <a:ext cx="7012379" cy="6124754"/>
          </a:xfrm>
          <a:prstGeom prst="rect">
            <a:avLst/>
          </a:prstGeom>
        </p:spPr>
        <p:txBody>
          <a:bodyPr wrap="square">
            <a:spAutoFit/>
          </a:bodyPr>
          <a:lstStyle/>
          <a:p>
            <a:r>
              <a:rPr lang="en-US" sz="2800" b="1" dirty="0" smtClean="0">
                <a:solidFill>
                  <a:schemeClr val="accent5">
                    <a:lumMod val="50000"/>
                  </a:schemeClr>
                </a:solidFill>
                <a:latin typeface="Bookman"/>
              </a:rPr>
              <a:t>Techniques for Preparing for a Test – continued</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Include supplemental information in your notes.</a:t>
            </a:r>
          </a:p>
          <a:p>
            <a:pPr lvl="1" indent="-457200">
              <a:buFont typeface="Arial" panose="020B0604020202020204" pitchFamily="34" charset="0"/>
              <a:buChar char="•"/>
            </a:pPr>
            <a:r>
              <a:rPr lang="en-US" sz="2800" dirty="0" smtClean="0">
                <a:solidFill>
                  <a:schemeClr val="accent5">
                    <a:lumMod val="50000"/>
                  </a:schemeClr>
                </a:solidFill>
                <a:latin typeface="Bookman"/>
              </a:rPr>
              <a:t>Find out what material will be covered on the test.</a:t>
            </a:r>
          </a:p>
          <a:p>
            <a:pPr lvl="1" indent="-457200">
              <a:buFont typeface="Arial" panose="020B0604020202020204" pitchFamily="34" charset="0"/>
              <a:buChar char="•"/>
            </a:pPr>
            <a:r>
              <a:rPr lang="en-US" sz="2800" dirty="0" smtClean="0">
                <a:solidFill>
                  <a:schemeClr val="accent5">
                    <a:lumMod val="50000"/>
                  </a:schemeClr>
                </a:solidFill>
                <a:latin typeface="Bookman"/>
              </a:rPr>
              <a:t>Find out what types of questions will be on the test.</a:t>
            </a:r>
          </a:p>
          <a:p>
            <a:pPr lvl="1" indent="-457200">
              <a:buFont typeface="Arial" panose="020B0604020202020204" pitchFamily="34" charset="0"/>
              <a:buChar char="•"/>
            </a:pPr>
            <a:r>
              <a:rPr lang="en-US" sz="2800" dirty="0" smtClean="0">
                <a:solidFill>
                  <a:schemeClr val="accent5">
                    <a:lumMod val="50000"/>
                  </a:schemeClr>
                </a:solidFill>
                <a:latin typeface="Bookman"/>
              </a:rPr>
              <a:t>Set up and use a study schedule starting three to six days before the test.</a:t>
            </a:r>
          </a:p>
          <a:p>
            <a:endParaRPr lang="en-US" sz="2800" dirty="0" smtClean="0">
              <a:solidFill>
                <a:schemeClr val="accent5">
                  <a:lumMod val="50000"/>
                </a:schemeClr>
              </a:solidFill>
              <a:latin typeface="Bookman"/>
            </a:endParaRP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82" y="2143562"/>
            <a:ext cx="4819558" cy="3212207"/>
          </a:xfrm>
          <a:prstGeom prst="rect">
            <a:avLst/>
          </a:prstGeom>
        </p:spPr>
      </p:pic>
    </p:spTree>
    <p:extLst>
      <p:ext uri="{BB962C8B-B14F-4D97-AF65-F5344CB8AC3E}">
        <p14:creationId xmlns:p14="http://schemas.microsoft.com/office/powerpoint/2010/main" val="2990445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286495"/>
            <a:ext cx="7012379" cy="6801862"/>
          </a:xfrm>
          <a:prstGeom prst="rect">
            <a:avLst/>
          </a:prstGeom>
        </p:spPr>
        <p:txBody>
          <a:bodyPr wrap="square">
            <a:spAutoFit/>
          </a:bodyPr>
          <a:lstStyle/>
          <a:p>
            <a:r>
              <a:rPr lang="en-US" sz="2800" b="1" dirty="0" smtClean="0">
                <a:solidFill>
                  <a:schemeClr val="accent5">
                    <a:lumMod val="50000"/>
                  </a:schemeClr>
                </a:solidFill>
                <a:latin typeface="Bookman"/>
              </a:rPr>
              <a:t>Techniques for Preparing for a Test – continued</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Increase your study sessions by three-hour blocks.</a:t>
            </a:r>
          </a:p>
          <a:p>
            <a:pPr lvl="1" indent="-457200">
              <a:buFont typeface="Arial" panose="020B0604020202020204" pitchFamily="34" charset="0"/>
              <a:buChar char="•"/>
            </a:pPr>
            <a:r>
              <a:rPr lang="en-US" sz="2800" dirty="0" smtClean="0">
                <a:solidFill>
                  <a:schemeClr val="accent5">
                    <a:lumMod val="50000"/>
                  </a:schemeClr>
                </a:solidFill>
                <a:latin typeface="Bookman"/>
              </a:rPr>
              <a:t>Avoid cramming.</a:t>
            </a:r>
          </a:p>
          <a:p>
            <a:pPr lvl="1" indent="-457200">
              <a:buFont typeface="Arial" panose="020B0604020202020204" pitchFamily="34" charset="0"/>
              <a:buChar char="•"/>
            </a:pPr>
            <a:r>
              <a:rPr lang="en-US" sz="2800" dirty="0" smtClean="0">
                <a:solidFill>
                  <a:schemeClr val="accent5">
                    <a:lumMod val="50000"/>
                  </a:schemeClr>
                </a:solidFill>
                <a:latin typeface="Bookman"/>
              </a:rPr>
              <a:t>Review and pre-test yourself with your notes.</a:t>
            </a:r>
          </a:p>
          <a:p>
            <a:pPr lvl="1" indent="-457200">
              <a:buFont typeface="Arial" panose="020B0604020202020204" pitchFamily="34" charset="0"/>
              <a:buChar char="•"/>
            </a:pPr>
            <a:r>
              <a:rPr lang="en-US" sz="2800" dirty="0" smtClean="0">
                <a:solidFill>
                  <a:schemeClr val="accent5">
                    <a:lumMod val="50000"/>
                  </a:schemeClr>
                </a:solidFill>
                <a:latin typeface="Bookman"/>
              </a:rPr>
              <a:t>Get a good night’s sleep.</a:t>
            </a:r>
          </a:p>
          <a:p>
            <a:pPr lvl="1" indent="-457200">
              <a:buFont typeface="Arial" panose="020B0604020202020204" pitchFamily="34" charset="0"/>
              <a:buChar char="•"/>
            </a:pPr>
            <a:r>
              <a:rPr lang="en-US" sz="2800" dirty="0" smtClean="0">
                <a:solidFill>
                  <a:schemeClr val="accent5">
                    <a:lumMod val="50000"/>
                  </a:schemeClr>
                </a:solidFill>
                <a:latin typeface="Bookman"/>
              </a:rPr>
              <a:t>Get your body ready:</a:t>
            </a:r>
          </a:p>
          <a:p>
            <a:pPr lvl="2" indent="-457200">
              <a:buFont typeface="Arial" panose="020B0604020202020204" pitchFamily="34" charset="0"/>
              <a:buChar char="•"/>
            </a:pPr>
            <a:r>
              <a:rPr lang="en-US" sz="2400" dirty="0" smtClean="0">
                <a:solidFill>
                  <a:schemeClr val="accent5">
                    <a:lumMod val="50000"/>
                  </a:schemeClr>
                </a:solidFill>
                <a:latin typeface="Bookman"/>
              </a:rPr>
              <a:t>With exercise.</a:t>
            </a:r>
          </a:p>
          <a:p>
            <a:pPr lvl="2" indent="-457200">
              <a:buFont typeface="Arial" panose="020B0604020202020204" pitchFamily="34" charset="0"/>
              <a:buChar char="•"/>
            </a:pPr>
            <a:r>
              <a:rPr lang="en-US" sz="2400" dirty="0" smtClean="0">
                <a:solidFill>
                  <a:schemeClr val="accent5">
                    <a:lumMod val="50000"/>
                  </a:schemeClr>
                </a:solidFill>
                <a:latin typeface="Bookman"/>
              </a:rPr>
              <a:t>With the right food.</a:t>
            </a:r>
          </a:p>
          <a:p>
            <a:pPr lvl="2" indent="-457200">
              <a:buFont typeface="Arial" panose="020B0604020202020204" pitchFamily="34" charset="0"/>
              <a:buChar char="•"/>
            </a:pPr>
            <a:r>
              <a:rPr lang="en-US" sz="2400" dirty="0" smtClean="0">
                <a:solidFill>
                  <a:schemeClr val="accent5">
                    <a:lumMod val="50000"/>
                  </a:schemeClr>
                </a:solidFill>
                <a:latin typeface="Bookman"/>
              </a:rPr>
              <a:t>Without drugs.</a:t>
            </a:r>
          </a:p>
          <a:p>
            <a:endParaRPr lang="en-US" sz="2800" dirty="0" smtClean="0">
              <a:solidFill>
                <a:schemeClr val="accent5">
                  <a:lumMod val="50000"/>
                </a:schemeClr>
              </a:solidFill>
              <a:latin typeface="Bookman"/>
            </a:endParaRP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99" y="2651722"/>
            <a:ext cx="4415777" cy="2943090"/>
          </a:xfrm>
          <a:prstGeom prst="rect">
            <a:avLst/>
          </a:prstGeom>
        </p:spPr>
      </p:pic>
    </p:spTree>
    <p:extLst>
      <p:ext uri="{BB962C8B-B14F-4D97-AF65-F5344CB8AC3E}">
        <p14:creationId xmlns:p14="http://schemas.microsoft.com/office/powerpoint/2010/main" val="1719412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6096000" y="1318162"/>
            <a:ext cx="6096000" cy="3354765"/>
          </a:xfrm>
          <a:prstGeom prst="rect">
            <a:avLst/>
          </a:prstGeom>
        </p:spPr>
        <p:txBody>
          <a:bodyPr wrap="square">
            <a:spAutoFit/>
          </a:bodyPr>
          <a:lstStyle/>
          <a:p>
            <a:r>
              <a:rPr lang="en-US" sz="2800" b="1" dirty="0" smtClean="0">
                <a:solidFill>
                  <a:schemeClr val="accent5">
                    <a:lumMod val="50000"/>
                  </a:schemeClr>
                </a:solidFill>
                <a:latin typeface="Bookman"/>
              </a:rPr>
              <a:t>Techniques for Preparing for a Test – continued</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Scan your notes lightly before the test.</a:t>
            </a:r>
          </a:p>
          <a:p>
            <a:pPr lvl="1" indent="-457200">
              <a:buFont typeface="Arial" panose="020B0604020202020204" pitchFamily="34" charset="0"/>
              <a:buChar char="•"/>
            </a:pPr>
            <a:r>
              <a:rPr lang="en-US" sz="2800" dirty="0" smtClean="0">
                <a:solidFill>
                  <a:schemeClr val="accent5">
                    <a:lumMod val="50000"/>
                  </a:schemeClr>
                </a:solidFill>
                <a:latin typeface="Bookman"/>
              </a:rPr>
              <a:t>Prepare yourself to succeed:</a:t>
            </a:r>
          </a:p>
          <a:p>
            <a:pPr lvl="2" indent="-457200">
              <a:buFont typeface="Arial" panose="020B0604020202020204" pitchFamily="34" charset="0"/>
              <a:buChar char="•"/>
            </a:pPr>
            <a:r>
              <a:rPr lang="en-US" sz="2400" dirty="0" smtClean="0">
                <a:solidFill>
                  <a:schemeClr val="accent5">
                    <a:lumMod val="50000"/>
                  </a:schemeClr>
                </a:solidFill>
                <a:latin typeface="Bookman"/>
              </a:rPr>
              <a:t>Get rid of tension by taking deep breaths, exercise or whatever works best for you.</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092" y="2394858"/>
            <a:ext cx="5421086" cy="3614057"/>
          </a:xfrm>
          <a:prstGeom prst="rect">
            <a:avLst/>
          </a:prstGeom>
        </p:spPr>
      </p:pic>
    </p:spTree>
    <p:extLst>
      <p:ext uri="{BB962C8B-B14F-4D97-AF65-F5344CB8AC3E}">
        <p14:creationId xmlns:p14="http://schemas.microsoft.com/office/powerpoint/2010/main" val="1749404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318162"/>
            <a:ext cx="6096000" cy="5262979"/>
          </a:xfrm>
          <a:prstGeom prst="rect">
            <a:avLst/>
          </a:prstGeom>
        </p:spPr>
        <p:txBody>
          <a:bodyPr wrap="square">
            <a:spAutoFit/>
          </a:bodyPr>
          <a:lstStyle/>
          <a:p>
            <a:r>
              <a:rPr lang="en-US" sz="2800" b="1" dirty="0" smtClean="0">
                <a:solidFill>
                  <a:schemeClr val="accent5">
                    <a:lumMod val="50000"/>
                  </a:schemeClr>
                </a:solidFill>
                <a:latin typeface="Bookman"/>
              </a:rPr>
              <a:t>Techniques for Taking a Test</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Arrive early or on time with everything you need.</a:t>
            </a:r>
          </a:p>
          <a:p>
            <a:pPr lvl="1" indent="-457200">
              <a:buFont typeface="Arial" panose="020B0604020202020204" pitchFamily="34" charset="0"/>
              <a:buChar char="•"/>
            </a:pPr>
            <a:r>
              <a:rPr lang="en-US" sz="2800" dirty="0" smtClean="0">
                <a:solidFill>
                  <a:schemeClr val="accent5">
                    <a:lumMod val="50000"/>
                  </a:schemeClr>
                </a:solidFill>
                <a:latin typeface="Bookman"/>
              </a:rPr>
              <a:t>Listen carefully to all the instructions and comments from your instructor.</a:t>
            </a:r>
          </a:p>
          <a:p>
            <a:pPr lvl="1" indent="-457200">
              <a:buFont typeface="Arial" panose="020B0604020202020204" pitchFamily="34" charset="0"/>
              <a:buChar char="•"/>
            </a:pPr>
            <a:r>
              <a:rPr lang="en-US" sz="2800" dirty="0" smtClean="0">
                <a:solidFill>
                  <a:schemeClr val="accent5">
                    <a:lumMod val="50000"/>
                  </a:schemeClr>
                </a:solidFill>
                <a:latin typeface="Bookman"/>
              </a:rPr>
              <a:t>Scan the entire test.</a:t>
            </a:r>
          </a:p>
          <a:p>
            <a:pPr lvl="1" indent="-457200">
              <a:buFont typeface="Arial" panose="020B0604020202020204" pitchFamily="34" charset="0"/>
              <a:buChar char="•"/>
            </a:pPr>
            <a:r>
              <a:rPr lang="en-US" sz="2800" dirty="0" smtClean="0">
                <a:solidFill>
                  <a:schemeClr val="accent5">
                    <a:lumMod val="50000"/>
                  </a:schemeClr>
                </a:solidFill>
                <a:latin typeface="Bookman"/>
              </a:rPr>
              <a:t>Schedule your time – spend more time in questions that are worth more points; consider length of test, how many parts it has, easy vs. harder questions.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99" y="2286259"/>
            <a:ext cx="4652990" cy="3101993"/>
          </a:xfrm>
          <a:prstGeom prst="rect">
            <a:avLst/>
          </a:prstGeom>
        </p:spPr>
      </p:pic>
    </p:spTree>
    <p:extLst>
      <p:ext uri="{BB962C8B-B14F-4D97-AF65-F5344CB8AC3E}">
        <p14:creationId xmlns:p14="http://schemas.microsoft.com/office/powerpoint/2010/main" val="1698806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874728"/>
            <a:ext cx="10515600" cy="3108543"/>
          </a:xfrm>
          <a:prstGeom prst="rect">
            <a:avLst/>
          </a:prstGeom>
        </p:spPr>
        <p:txBody>
          <a:bodyPr wrap="square">
            <a:spAutoFit/>
          </a:bodyPr>
          <a:lstStyle/>
          <a:p>
            <a:r>
              <a:rPr lang="en-US" sz="2800" b="0" i="0" u="none" strike="noStrike" baseline="0" dirty="0" smtClean="0">
                <a:solidFill>
                  <a:schemeClr val="accent5">
                    <a:lumMod val="50000"/>
                  </a:schemeClr>
                </a:solidFill>
                <a:latin typeface="Bookman"/>
              </a:rPr>
              <a:t>Learning never ends. Whether at work or in class, all people are constantly learning. If you develop efficient and effective techniques for learning, you will acquire more knowledge than those who have not learned how to learn. As a result, you will reach your goals more easily and quickly. Specific skills and techniques can be learned to help increase the ease, rate, and accuracy of acquiring knowledge. </a:t>
            </a:r>
          </a:p>
        </p:txBody>
      </p:sp>
    </p:spTree>
    <p:extLst>
      <p:ext uri="{BB962C8B-B14F-4D97-AF65-F5344CB8AC3E}">
        <p14:creationId xmlns:p14="http://schemas.microsoft.com/office/powerpoint/2010/main" val="3546318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5464629" y="1318162"/>
            <a:ext cx="6727371" cy="4401205"/>
          </a:xfrm>
          <a:prstGeom prst="rect">
            <a:avLst/>
          </a:prstGeom>
        </p:spPr>
        <p:txBody>
          <a:bodyPr wrap="square">
            <a:spAutoFit/>
          </a:bodyPr>
          <a:lstStyle/>
          <a:p>
            <a:r>
              <a:rPr lang="en-US" sz="2800" b="1" dirty="0" smtClean="0">
                <a:solidFill>
                  <a:schemeClr val="accent5">
                    <a:lumMod val="50000"/>
                  </a:schemeClr>
                </a:solidFill>
                <a:latin typeface="Bookman"/>
              </a:rPr>
              <a:t>Techniques for Taking a Test - continued</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Read all instructions and questions carefully and several times.</a:t>
            </a:r>
          </a:p>
          <a:p>
            <a:pPr lvl="1" indent="-457200">
              <a:buFont typeface="Arial" panose="020B0604020202020204" pitchFamily="34" charset="0"/>
              <a:buChar char="•"/>
            </a:pPr>
            <a:r>
              <a:rPr lang="en-US" sz="2800" dirty="0" smtClean="0">
                <a:solidFill>
                  <a:schemeClr val="accent5">
                    <a:lumMod val="50000"/>
                  </a:schemeClr>
                </a:solidFill>
                <a:latin typeface="Bookman"/>
              </a:rPr>
              <a:t>Watch for clue words – underline them and other key ideas before answering.</a:t>
            </a:r>
          </a:p>
          <a:p>
            <a:pPr lvl="1" indent="-457200">
              <a:buFont typeface="Arial" panose="020B0604020202020204" pitchFamily="34" charset="0"/>
              <a:buChar char="•"/>
            </a:pPr>
            <a:r>
              <a:rPr lang="en-US" sz="2800" dirty="0" smtClean="0">
                <a:solidFill>
                  <a:schemeClr val="accent5">
                    <a:lumMod val="50000"/>
                  </a:schemeClr>
                </a:solidFill>
                <a:latin typeface="Bookman"/>
              </a:rPr>
              <a:t>Answer easy questions first.</a:t>
            </a:r>
          </a:p>
          <a:p>
            <a:pPr lvl="1" indent="-457200">
              <a:buFont typeface="Arial" panose="020B0604020202020204" pitchFamily="34" charset="0"/>
              <a:buChar char="•"/>
            </a:pPr>
            <a:r>
              <a:rPr lang="en-US" sz="2800" dirty="0" smtClean="0">
                <a:solidFill>
                  <a:schemeClr val="accent5">
                    <a:lumMod val="50000"/>
                  </a:schemeClr>
                </a:solidFill>
                <a:latin typeface="Bookman"/>
              </a:rPr>
              <a:t>Mark questions you cannot answer and come back to them later.</a:t>
            </a:r>
          </a:p>
          <a:p>
            <a:pPr marL="0" lvl="1"/>
            <a:endParaRPr lang="en-US" sz="28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56" y="2354593"/>
            <a:ext cx="5045972" cy="3364774"/>
          </a:xfrm>
          <a:prstGeom prst="rect">
            <a:avLst/>
          </a:prstGeom>
        </p:spPr>
      </p:pic>
    </p:spTree>
    <p:extLst>
      <p:ext uri="{BB962C8B-B14F-4D97-AF65-F5344CB8AC3E}">
        <p14:creationId xmlns:p14="http://schemas.microsoft.com/office/powerpoint/2010/main" val="3509534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318162"/>
            <a:ext cx="6912429" cy="5386090"/>
          </a:xfrm>
          <a:prstGeom prst="rect">
            <a:avLst/>
          </a:prstGeom>
        </p:spPr>
        <p:txBody>
          <a:bodyPr wrap="square">
            <a:spAutoFit/>
          </a:bodyPr>
          <a:lstStyle/>
          <a:p>
            <a:r>
              <a:rPr lang="en-US" sz="2800" b="1" dirty="0" smtClean="0">
                <a:solidFill>
                  <a:schemeClr val="accent5">
                    <a:lumMod val="50000"/>
                  </a:schemeClr>
                </a:solidFill>
                <a:latin typeface="Bookman"/>
              </a:rPr>
              <a:t>Techniques for Taking a Test - continued</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Make a guess only when no penalty is given for wrong answers:</a:t>
            </a:r>
          </a:p>
          <a:p>
            <a:pPr lvl="2" indent="-457200">
              <a:buFont typeface="Arial" panose="020B0604020202020204" pitchFamily="34" charset="0"/>
              <a:buChar char="•"/>
            </a:pPr>
            <a:r>
              <a:rPr lang="en-US" sz="2400" dirty="0" smtClean="0">
                <a:solidFill>
                  <a:schemeClr val="accent5">
                    <a:lumMod val="50000"/>
                  </a:schemeClr>
                </a:solidFill>
                <a:latin typeface="Bookman"/>
              </a:rPr>
              <a:t>When the test is scored by the number of correct answers, it is usually safe to guess.</a:t>
            </a:r>
          </a:p>
          <a:p>
            <a:pPr lvl="2" indent="-457200">
              <a:buFont typeface="Arial" panose="020B0604020202020204" pitchFamily="34" charset="0"/>
              <a:buChar char="•"/>
            </a:pPr>
            <a:r>
              <a:rPr lang="en-US" sz="2400" dirty="0" smtClean="0">
                <a:solidFill>
                  <a:schemeClr val="accent5">
                    <a:lumMod val="50000"/>
                  </a:schemeClr>
                </a:solidFill>
                <a:latin typeface="Bookman"/>
              </a:rPr>
              <a:t>If the test is scored by subtracting the number of wrong answers from right ones, leave the answer blank.</a:t>
            </a:r>
          </a:p>
          <a:p>
            <a:pPr marL="457200" lvl="2" indent="-457200">
              <a:buFont typeface="Arial" panose="020B0604020202020204" pitchFamily="34" charset="0"/>
              <a:buChar char="•"/>
            </a:pPr>
            <a:r>
              <a:rPr lang="en-US" sz="2800" dirty="0" smtClean="0">
                <a:solidFill>
                  <a:schemeClr val="accent5">
                    <a:lumMod val="50000"/>
                  </a:schemeClr>
                </a:solidFill>
                <a:latin typeface="Bookman"/>
              </a:rPr>
              <a:t>Review entire test and check your answers.</a:t>
            </a:r>
          </a:p>
          <a:p>
            <a:pPr marL="457200" lvl="2" indent="-457200">
              <a:buFont typeface="Arial" panose="020B0604020202020204" pitchFamily="34" charset="0"/>
              <a:buChar char="•"/>
            </a:pPr>
            <a:r>
              <a:rPr lang="en-US" sz="2800" dirty="0" smtClean="0">
                <a:solidFill>
                  <a:schemeClr val="accent5">
                    <a:lumMod val="50000"/>
                  </a:schemeClr>
                </a:solidFill>
                <a:latin typeface="Bookman"/>
              </a:rPr>
              <a:t>Use all the time allowed.</a:t>
            </a:r>
          </a:p>
          <a:p>
            <a:pPr marL="0" lvl="1"/>
            <a:endParaRPr lang="en-US" sz="28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1407" y="2427773"/>
            <a:ext cx="3932678" cy="2623022"/>
          </a:xfrm>
          <a:prstGeom prst="rect">
            <a:avLst/>
          </a:prstGeom>
        </p:spPr>
      </p:pic>
    </p:spTree>
    <p:extLst>
      <p:ext uri="{BB962C8B-B14F-4D97-AF65-F5344CB8AC3E}">
        <p14:creationId xmlns:p14="http://schemas.microsoft.com/office/powerpoint/2010/main" val="2108006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5029201" y="1318162"/>
            <a:ext cx="6945086" cy="5816977"/>
          </a:xfrm>
          <a:prstGeom prst="rect">
            <a:avLst/>
          </a:prstGeom>
        </p:spPr>
        <p:txBody>
          <a:bodyPr wrap="square">
            <a:spAutoFit/>
          </a:bodyPr>
          <a:lstStyle/>
          <a:p>
            <a:r>
              <a:rPr lang="en-US" sz="2800" b="1" dirty="0" smtClean="0">
                <a:solidFill>
                  <a:schemeClr val="accent5">
                    <a:lumMod val="50000"/>
                  </a:schemeClr>
                </a:solidFill>
                <a:latin typeface="Bookman"/>
              </a:rPr>
              <a:t>Techniques for Taking a Test - continued</a:t>
            </a:r>
            <a:endParaRPr lang="en-US" sz="2800" b="1" i="0" u="none" strike="noStrike" baseline="0" dirty="0" smtClean="0">
              <a:solidFill>
                <a:schemeClr val="accent5">
                  <a:lumMod val="50000"/>
                </a:schemeClr>
              </a:solidFill>
              <a:latin typeface="Bookman"/>
            </a:endParaRPr>
          </a:p>
          <a:p>
            <a:pPr lvl="1" indent="-457200">
              <a:buFont typeface="Arial" panose="020B0604020202020204" pitchFamily="34" charset="0"/>
              <a:buChar char="•"/>
            </a:pPr>
            <a:r>
              <a:rPr lang="en-US" sz="2800" dirty="0" smtClean="0">
                <a:solidFill>
                  <a:schemeClr val="accent5">
                    <a:lumMod val="50000"/>
                  </a:schemeClr>
                </a:solidFill>
                <a:latin typeface="Bookman"/>
              </a:rPr>
              <a:t>Apply techniques for taking an essay test:</a:t>
            </a:r>
          </a:p>
          <a:p>
            <a:pPr lvl="2" indent="-457200">
              <a:buFont typeface="Arial" panose="020B0604020202020204" pitchFamily="34" charset="0"/>
              <a:buChar char="•"/>
            </a:pPr>
            <a:r>
              <a:rPr lang="en-US" sz="2400" dirty="0" smtClean="0">
                <a:solidFill>
                  <a:schemeClr val="accent5">
                    <a:lumMod val="50000"/>
                  </a:schemeClr>
                </a:solidFill>
                <a:latin typeface="Bookman"/>
              </a:rPr>
              <a:t>Study to get an overview of the material.</a:t>
            </a:r>
          </a:p>
          <a:p>
            <a:pPr lvl="2" indent="-457200">
              <a:buFont typeface="Arial" panose="020B0604020202020204" pitchFamily="34" charset="0"/>
              <a:buChar char="•"/>
            </a:pPr>
            <a:r>
              <a:rPr lang="en-US" sz="2400" dirty="0" smtClean="0">
                <a:solidFill>
                  <a:schemeClr val="accent5">
                    <a:lumMod val="50000"/>
                  </a:schemeClr>
                </a:solidFill>
                <a:latin typeface="Bookman"/>
              </a:rPr>
              <a:t>Read the directions carefully and underline clue words:</a:t>
            </a:r>
          </a:p>
          <a:p>
            <a:pPr lvl="3" indent="-457200">
              <a:buFont typeface="Arial" panose="020B0604020202020204" pitchFamily="34" charset="0"/>
              <a:buChar char="•"/>
            </a:pPr>
            <a:r>
              <a:rPr lang="en-US" sz="2000" dirty="0" smtClean="0">
                <a:solidFill>
                  <a:schemeClr val="accent5">
                    <a:lumMod val="50000"/>
                  </a:schemeClr>
                </a:solidFill>
                <a:latin typeface="Bookman"/>
              </a:rPr>
              <a:t>Compare – discuss similarities and differences.</a:t>
            </a:r>
          </a:p>
          <a:p>
            <a:pPr lvl="3" indent="-457200">
              <a:buFont typeface="Arial" panose="020B0604020202020204" pitchFamily="34" charset="0"/>
              <a:buChar char="•"/>
            </a:pPr>
            <a:r>
              <a:rPr lang="en-US" sz="2000" dirty="0" smtClean="0">
                <a:solidFill>
                  <a:schemeClr val="accent5">
                    <a:lumMod val="50000"/>
                  </a:schemeClr>
                </a:solidFill>
                <a:latin typeface="Bookman"/>
              </a:rPr>
              <a:t>Contrast – discuss the differences.</a:t>
            </a:r>
          </a:p>
          <a:p>
            <a:pPr lvl="3" indent="-457200">
              <a:buFont typeface="Arial" panose="020B0604020202020204" pitchFamily="34" charset="0"/>
              <a:buChar char="•"/>
            </a:pPr>
            <a:r>
              <a:rPr lang="en-US" sz="2000" dirty="0" smtClean="0">
                <a:solidFill>
                  <a:schemeClr val="accent5">
                    <a:lumMod val="50000"/>
                  </a:schemeClr>
                </a:solidFill>
                <a:latin typeface="Bookman"/>
              </a:rPr>
              <a:t>Criticize – discuss strengths and weaknesses.</a:t>
            </a:r>
          </a:p>
          <a:p>
            <a:pPr lvl="3" indent="-457200">
              <a:buFont typeface="Arial" panose="020B0604020202020204" pitchFamily="34" charset="0"/>
              <a:buChar char="•"/>
            </a:pPr>
            <a:r>
              <a:rPr lang="en-US" sz="2000" dirty="0" smtClean="0">
                <a:solidFill>
                  <a:schemeClr val="accent5">
                    <a:lumMod val="50000"/>
                  </a:schemeClr>
                </a:solidFill>
                <a:latin typeface="Bookman"/>
              </a:rPr>
              <a:t>Define – state major characteristics/qualities using the correct terms for subject area.</a:t>
            </a:r>
          </a:p>
          <a:p>
            <a:pPr lvl="3" indent="-457200">
              <a:buFont typeface="Arial" panose="020B0604020202020204" pitchFamily="34" charset="0"/>
              <a:buChar char="•"/>
            </a:pPr>
            <a:r>
              <a:rPr lang="en-US" sz="2000" dirty="0" smtClean="0">
                <a:solidFill>
                  <a:schemeClr val="accent5">
                    <a:lumMod val="50000"/>
                  </a:schemeClr>
                </a:solidFill>
                <a:latin typeface="Bookman"/>
              </a:rPr>
              <a:t>Discuss – select your point of view; present main ideas and connect together.</a:t>
            </a:r>
          </a:p>
          <a:p>
            <a:pPr lvl="3" indent="-457200">
              <a:buFont typeface="Arial" panose="020B0604020202020204" pitchFamily="34" charset="0"/>
              <a:buChar char="•"/>
            </a:pPr>
            <a:endParaRPr lang="en-US" sz="2000" dirty="0" smtClean="0">
              <a:solidFill>
                <a:schemeClr val="accent5">
                  <a:lumMod val="50000"/>
                </a:schemeClr>
              </a:solidFill>
              <a:latin typeface="Bookman"/>
            </a:endParaRPr>
          </a:p>
          <a:p>
            <a:pPr marL="0" lvl="1"/>
            <a:endParaRPr lang="en-US" sz="28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481" y="2689207"/>
            <a:ext cx="5142848" cy="3428565"/>
          </a:xfrm>
          <a:prstGeom prst="rect">
            <a:avLst/>
          </a:prstGeom>
        </p:spPr>
      </p:pic>
    </p:spTree>
    <p:extLst>
      <p:ext uri="{BB962C8B-B14F-4D97-AF65-F5344CB8AC3E}">
        <p14:creationId xmlns:p14="http://schemas.microsoft.com/office/powerpoint/2010/main" val="3548238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373581"/>
            <a:ext cx="6945086" cy="5078313"/>
          </a:xfrm>
          <a:prstGeom prst="rect">
            <a:avLst/>
          </a:prstGeom>
        </p:spPr>
        <p:txBody>
          <a:bodyPr wrap="square">
            <a:spAutoFit/>
          </a:bodyPr>
          <a:lstStyle/>
          <a:p>
            <a:r>
              <a:rPr lang="en-US" sz="2800" b="1" dirty="0" smtClean="0">
                <a:solidFill>
                  <a:schemeClr val="accent5">
                    <a:lumMod val="50000"/>
                  </a:schemeClr>
                </a:solidFill>
                <a:latin typeface="Bookman"/>
              </a:rPr>
              <a:t>Techniques for Taking a Test - continued</a:t>
            </a:r>
            <a:endParaRPr lang="en-US" sz="2800" b="1" i="0" u="none" strike="noStrike" baseline="0" dirty="0" smtClean="0">
              <a:solidFill>
                <a:schemeClr val="accent5">
                  <a:lumMod val="50000"/>
                </a:schemeClr>
              </a:solidFill>
              <a:latin typeface="Bookman"/>
            </a:endParaRPr>
          </a:p>
          <a:p>
            <a:pPr lvl="3" indent="-457200">
              <a:buFont typeface="Arial" panose="020B0604020202020204" pitchFamily="34" charset="0"/>
              <a:buChar char="•"/>
            </a:pPr>
            <a:r>
              <a:rPr lang="en-US" sz="2000" dirty="0" smtClean="0">
                <a:solidFill>
                  <a:schemeClr val="accent5">
                    <a:lumMod val="50000"/>
                  </a:schemeClr>
                </a:solidFill>
                <a:latin typeface="Bookman"/>
              </a:rPr>
              <a:t>Evaluate – present the pros and cons.</a:t>
            </a:r>
          </a:p>
          <a:p>
            <a:pPr lvl="3" indent="-457200">
              <a:buFont typeface="Arial" panose="020B0604020202020204" pitchFamily="34" charset="0"/>
              <a:buChar char="•"/>
            </a:pPr>
            <a:r>
              <a:rPr lang="en-US" sz="2000" dirty="0" smtClean="0">
                <a:solidFill>
                  <a:schemeClr val="accent5">
                    <a:lumMod val="50000"/>
                  </a:schemeClr>
                </a:solidFill>
                <a:latin typeface="Bookman"/>
              </a:rPr>
              <a:t>Explain – state the procedures; show how main points combine to make the whole idea.</a:t>
            </a:r>
          </a:p>
          <a:p>
            <a:pPr lvl="3" indent="-457200">
              <a:buFont typeface="Arial" panose="020B0604020202020204" pitchFamily="34" charset="0"/>
              <a:buChar char="•"/>
            </a:pPr>
            <a:r>
              <a:rPr lang="en-US" sz="2000" dirty="0" smtClean="0">
                <a:solidFill>
                  <a:schemeClr val="accent5">
                    <a:lumMod val="50000"/>
                  </a:schemeClr>
                </a:solidFill>
                <a:latin typeface="Bookman"/>
              </a:rPr>
              <a:t>Interpret – discuss your ideas about the subject and support them with reasoning and examples.</a:t>
            </a:r>
          </a:p>
          <a:p>
            <a:pPr lvl="3" indent="-457200">
              <a:buFont typeface="Arial" panose="020B0604020202020204" pitchFamily="34" charset="0"/>
              <a:buChar char="•"/>
            </a:pPr>
            <a:r>
              <a:rPr lang="en-US" sz="2000" dirty="0" smtClean="0">
                <a:solidFill>
                  <a:schemeClr val="accent5">
                    <a:lumMod val="50000"/>
                  </a:schemeClr>
                </a:solidFill>
                <a:latin typeface="Bookman"/>
              </a:rPr>
              <a:t>Justify – back up the idea or statement with reasoning, facts, and examples.</a:t>
            </a:r>
          </a:p>
          <a:p>
            <a:pPr lvl="3" indent="-457200">
              <a:buFont typeface="Arial" panose="020B0604020202020204" pitchFamily="34" charset="0"/>
              <a:buChar char="•"/>
            </a:pPr>
            <a:r>
              <a:rPr lang="en-US" sz="2000" dirty="0" smtClean="0">
                <a:solidFill>
                  <a:schemeClr val="accent5">
                    <a:lumMod val="50000"/>
                  </a:schemeClr>
                </a:solidFill>
                <a:latin typeface="Bookman"/>
              </a:rPr>
              <a:t>Prove – show that a statement or idea is true and its opposite is false; support with facts, examples, and reasoning.</a:t>
            </a:r>
          </a:p>
          <a:p>
            <a:pPr lvl="3" indent="-457200">
              <a:buFont typeface="Arial" panose="020B0604020202020204" pitchFamily="34" charset="0"/>
              <a:buChar char="•"/>
            </a:pPr>
            <a:r>
              <a:rPr lang="en-US" sz="2000" dirty="0" smtClean="0">
                <a:solidFill>
                  <a:schemeClr val="accent5">
                    <a:lumMod val="50000"/>
                  </a:schemeClr>
                </a:solidFill>
                <a:latin typeface="Bookman"/>
              </a:rPr>
              <a:t>Summarize – state all the major points.</a:t>
            </a:r>
          </a:p>
          <a:p>
            <a:pPr marL="0" lvl="1"/>
            <a:endParaRPr lang="en-US" sz="28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3286" y="2677425"/>
            <a:ext cx="4201231" cy="2800821"/>
          </a:xfrm>
          <a:prstGeom prst="rect">
            <a:avLst/>
          </a:prstGeom>
        </p:spPr>
      </p:pic>
    </p:spTree>
    <p:extLst>
      <p:ext uri="{BB962C8B-B14F-4D97-AF65-F5344CB8AC3E}">
        <p14:creationId xmlns:p14="http://schemas.microsoft.com/office/powerpoint/2010/main" val="164063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5029201" y="1318162"/>
            <a:ext cx="6945086" cy="5509200"/>
          </a:xfrm>
          <a:prstGeom prst="rect">
            <a:avLst/>
          </a:prstGeom>
        </p:spPr>
        <p:txBody>
          <a:bodyPr wrap="square">
            <a:spAutoFit/>
          </a:bodyPr>
          <a:lstStyle/>
          <a:p>
            <a:r>
              <a:rPr lang="en-US" sz="2800" b="1" dirty="0" smtClean="0">
                <a:solidFill>
                  <a:schemeClr val="accent5">
                    <a:lumMod val="50000"/>
                  </a:schemeClr>
                </a:solidFill>
                <a:latin typeface="Bookman"/>
              </a:rPr>
              <a:t>Techniques for Taking a Test – continued</a:t>
            </a:r>
          </a:p>
          <a:p>
            <a:pPr marL="457200" indent="-457200">
              <a:buFont typeface="Arial" panose="020B0604020202020204" pitchFamily="34" charset="0"/>
              <a:buChar char="•"/>
            </a:pPr>
            <a:r>
              <a:rPr lang="en-US" sz="2800" dirty="0">
                <a:solidFill>
                  <a:schemeClr val="accent5">
                    <a:lumMod val="50000"/>
                  </a:schemeClr>
                </a:solidFill>
                <a:latin typeface="Bookman"/>
              </a:rPr>
              <a:t>Apply techniques for taking an essay </a:t>
            </a:r>
            <a:r>
              <a:rPr lang="en-US" sz="2800" dirty="0" smtClean="0">
                <a:solidFill>
                  <a:schemeClr val="accent5">
                    <a:lumMod val="50000"/>
                  </a:schemeClr>
                </a:solidFill>
                <a:latin typeface="Bookman"/>
              </a:rPr>
              <a:t>test - continued</a:t>
            </a:r>
            <a:endParaRPr lang="en-US" sz="2800" dirty="0">
              <a:solidFill>
                <a:schemeClr val="accent5">
                  <a:lumMod val="50000"/>
                </a:schemeClr>
              </a:solidFill>
              <a:latin typeface="Bookman"/>
            </a:endParaRPr>
          </a:p>
          <a:p>
            <a:pPr marL="914400" lvl="1" indent="-457200">
              <a:buFont typeface="Arial" panose="020B0604020202020204" pitchFamily="34" charset="0"/>
              <a:buChar char="•"/>
            </a:pPr>
            <a:r>
              <a:rPr lang="en-US" sz="2400" dirty="0" smtClean="0">
                <a:solidFill>
                  <a:schemeClr val="accent5">
                    <a:lumMod val="50000"/>
                  </a:schemeClr>
                </a:solidFill>
                <a:latin typeface="Bookman"/>
              </a:rPr>
              <a:t>Budget your time.</a:t>
            </a:r>
          </a:p>
          <a:p>
            <a:pPr marL="914400" lvl="1" indent="-457200">
              <a:buFont typeface="Arial" panose="020B0604020202020204" pitchFamily="34" charset="0"/>
              <a:buChar char="•"/>
            </a:pPr>
            <a:r>
              <a:rPr lang="en-US" sz="2400" dirty="0" smtClean="0">
                <a:solidFill>
                  <a:schemeClr val="accent5">
                    <a:lumMod val="50000"/>
                  </a:schemeClr>
                </a:solidFill>
                <a:latin typeface="Bookman"/>
              </a:rPr>
              <a:t>Outline your answers, including examples, on a separate piece of paper.</a:t>
            </a:r>
          </a:p>
          <a:p>
            <a:pPr marL="914400" lvl="1" indent="-457200">
              <a:buFont typeface="Arial" panose="020B0604020202020204" pitchFamily="34" charset="0"/>
              <a:buChar char="•"/>
            </a:pPr>
            <a:r>
              <a:rPr lang="en-US" sz="2400" dirty="0" smtClean="0">
                <a:solidFill>
                  <a:schemeClr val="accent5">
                    <a:lumMod val="50000"/>
                  </a:schemeClr>
                </a:solidFill>
                <a:latin typeface="Bookman"/>
              </a:rPr>
              <a:t>Write a clear opening statement of your main idea.</a:t>
            </a:r>
          </a:p>
          <a:p>
            <a:pPr marL="914400" lvl="1" indent="-457200">
              <a:buFont typeface="Arial" panose="020B0604020202020204" pitchFamily="34" charset="0"/>
              <a:buChar char="•"/>
            </a:pPr>
            <a:r>
              <a:rPr lang="en-US" sz="2400" dirty="0" smtClean="0">
                <a:solidFill>
                  <a:schemeClr val="accent5">
                    <a:lumMod val="50000"/>
                  </a:schemeClr>
                </a:solidFill>
                <a:latin typeface="Bookman"/>
              </a:rPr>
              <a:t>Provide enough supporting information.</a:t>
            </a:r>
          </a:p>
          <a:p>
            <a:pPr marL="914400" lvl="1" indent="-457200">
              <a:buFont typeface="Arial" panose="020B0604020202020204" pitchFamily="34" charset="0"/>
              <a:buChar char="•"/>
            </a:pPr>
            <a:r>
              <a:rPr lang="en-US" sz="2400" dirty="0" smtClean="0">
                <a:solidFill>
                  <a:schemeClr val="accent5">
                    <a:lumMod val="50000"/>
                  </a:schemeClr>
                </a:solidFill>
                <a:latin typeface="Bookman"/>
              </a:rPr>
              <a:t>Connect the ideas to make a point.</a:t>
            </a:r>
          </a:p>
          <a:p>
            <a:pPr marL="914400" lvl="1" indent="-457200">
              <a:buFont typeface="Arial" panose="020B0604020202020204" pitchFamily="34" charset="0"/>
              <a:buChar char="•"/>
            </a:pPr>
            <a:r>
              <a:rPr lang="en-US" sz="2400" dirty="0" smtClean="0">
                <a:solidFill>
                  <a:schemeClr val="accent5">
                    <a:lumMod val="50000"/>
                  </a:schemeClr>
                </a:solidFill>
                <a:latin typeface="Bookman"/>
              </a:rPr>
              <a:t>Present only one main point in a paragraph.</a:t>
            </a:r>
          </a:p>
          <a:p>
            <a:pPr marL="0" lvl="1"/>
            <a:endParaRPr lang="en-US" sz="24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82" y="2708172"/>
            <a:ext cx="4758719" cy="3171659"/>
          </a:xfrm>
          <a:prstGeom prst="rect">
            <a:avLst/>
          </a:prstGeom>
        </p:spPr>
      </p:pic>
    </p:spTree>
    <p:extLst>
      <p:ext uri="{BB962C8B-B14F-4D97-AF65-F5344CB8AC3E}">
        <p14:creationId xmlns:p14="http://schemas.microsoft.com/office/powerpoint/2010/main" val="1356946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0" y="1318162"/>
            <a:ext cx="6945086" cy="4524315"/>
          </a:xfrm>
          <a:prstGeom prst="rect">
            <a:avLst/>
          </a:prstGeom>
        </p:spPr>
        <p:txBody>
          <a:bodyPr wrap="square">
            <a:spAutoFit/>
          </a:bodyPr>
          <a:lstStyle/>
          <a:p>
            <a:r>
              <a:rPr lang="en-US" sz="2800" b="1" dirty="0" smtClean="0">
                <a:solidFill>
                  <a:schemeClr val="accent5">
                    <a:lumMod val="50000"/>
                  </a:schemeClr>
                </a:solidFill>
                <a:latin typeface="Bookman"/>
              </a:rPr>
              <a:t>Techniques for Taking a Test – continued</a:t>
            </a:r>
          </a:p>
          <a:p>
            <a:pPr marL="457200" indent="-457200">
              <a:buFont typeface="Arial" panose="020B0604020202020204" pitchFamily="34" charset="0"/>
              <a:buChar char="•"/>
            </a:pPr>
            <a:r>
              <a:rPr lang="en-US" sz="2800" dirty="0">
                <a:solidFill>
                  <a:schemeClr val="accent5">
                    <a:lumMod val="50000"/>
                  </a:schemeClr>
                </a:solidFill>
                <a:latin typeface="Bookman"/>
              </a:rPr>
              <a:t>Apply techniques for taking an essay </a:t>
            </a:r>
            <a:r>
              <a:rPr lang="en-US" sz="2800" dirty="0" smtClean="0">
                <a:solidFill>
                  <a:schemeClr val="accent5">
                    <a:lumMod val="50000"/>
                  </a:schemeClr>
                </a:solidFill>
                <a:latin typeface="Bookman"/>
              </a:rPr>
              <a:t>test - continued</a:t>
            </a:r>
            <a:endParaRPr lang="en-US" sz="2800" dirty="0">
              <a:solidFill>
                <a:schemeClr val="accent5">
                  <a:lumMod val="50000"/>
                </a:schemeClr>
              </a:solidFill>
              <a:latin typeface="Bookman"/>
            </a:endParaRPr>
          </a:p>
          <a:p>
            <a:pPr marL="914400" lvl="1" indent="-457200">
              <a:buFont typeface="Arial" panose="020B0604020202020204" pitchFamily="34" charset="0"/>
              <a:buChar char="•"/>
            </a:pPr>
            <a:r>
              <a:rPr lang="en-US" sz="2400" dirty="0" smtClean="0">
                <a:solidFill>
                  <a:schemeClr val="accent5">
                    <a:lumMod val="50000"/>
                  </a:schemeClr>
                </a:solidFill>
                <a:latin typeface="Bookman"/>
              </a:rPr>
              <a:t>Use your time to show what you know.</a:t>
            </a:r>
          </a:p>
          <a:p>
            <a:pPr marL="914400" lvl="1" indent="-457200">
              <a:buFont typeface="Arial" panose="020B0604020202020204" pitchFamily="34" charset="0"/>
              <a:buChar char="•"/>
            </a:pPr>
            <a:r>
              <a:rPr lang="en-US" sz="2400" dirty="0" smtClean="0">
                <a:solidFill>
                  <a:schemeClr val="accent5">
                    <a:lumMod val="50000"/>
                  </a:schemeClr>
                </a:solidFill>
                <a:latin typeface="Bookman"/>
              </a:rPr>
              <a:t>Use key phrases, words, and statement from lecture’s.</a:t>
            </a:r>
          </a:p>
          <a:p>
            <a:pPr marL="914400" lvl="1" indent="-457200">
              <a:buFont typeface="Arial" panose="020B0604020202020204" pitchFamily="34" charset="0"/>
              <a:buChar char="•"/>
            </a:pPr>
            <a:r>
              <a:rPr lang="en-US" sz="2400" dirty="0" smtClean="0">
                <a:solidFill>
                  <a:schemeClr val="accent5">
                    <a:lumMod val="50000"/>
                  </a:schemeClr>
                </a:solidFill>
                <a:latin typeface="Bookman"/>
              </a:rPr>
              <a:t>Read over your answer.</a:t>
            </a:r>
          </a:p>
          <a:p>
            <a:pPr lvl="1" indent="-457200">
              <a:buFont typeface="Arial" panose="020B0604020202020204" pitchFamily="34" charset="0"/>
              <a:buChar char="•"/>
            </a:pPr>
            <a:r>
              <a:rPr lang="en-US" sz="2800" dirty="0" smtClean="0">
                <a:solidFill>
                  <a:schemeClr val="accent5">
                    <a:lumMod val="50000"/>
                  </a:schemeClr>
                </a:solidFill>
                <a:latin typeface="Bookman"/>
              </a:rPr>
              <a:t>Go over the graded test; use it to plan a strategy for your next test.</a:t>
            </a:r>
          </a:p>
          <a:p>
            <a:pPr marL="0" lvl="1"/>
            <a:endParaRPr lang="en-US" sz="24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4096" y="1494758"/>
            <a:ext cx="4475187" cy="2982686"/>
          </a:xfrm>
          <a:prstGeom prst="rect">
            <a:avLst/>
          </a:prstGeom>
        </p:spPr>
      </p:pic>
    </p:spTree>
    <p:extLst>
      <p:ext uri="{BB962C8B-B14F-4D97-AF65-F5344CB8AC3E}">
        <p14:creationId xmlns:p14="http://schemas.microsoft.com/office/powerpoint/2010/main" val="1258959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Managing Time</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0" y="1905506"/>
            <a:ext cx="11005457" cy="3046988"/>
          </a:xfrm>
          <a:prstGeom prst="rect">
            <a:avLst/>
          </a:prstGeom>
        </p:spPr>
        <p:txBody>
          <a:bodyPr wrap="square">
            <a:spAutoFit/>
          </a:bodyPr>
          <a:lstStyle/>
          <a:p>
            <a:r>
              <a:rPr lang="en-US" sz="2800" dirty="0" smtClean="0">
                <a:solidFill>
                  <a:schemeClr val="accent5">
                    <a:lumMod val="50000"/>
                  </a:schemeClr>
                </a:solidFill>
              </a:rPr>
              <a:t>Managing time is a wonderful concept, but for most of us it’s easier said than done. If you’re like most people, you start the day with good intentions, then feel frustrated at the day’s end because you didn’t accomplish everything you wanted or needed to do. Managing time is a skill that can be learned, and when you have mastered it, you’ll be surprised at how much less frustrated you </a:t>
            </a:r>
            <a:r>
              <a:rPr lang="en-US" sz="2800" dirty="0">
                <a:solidFill>
                  <a:schemeClr val="accent5">
                    <a:lumMod val="50000"/>
                  </a:schemeClr>
                </a:solidFill>
              </a:rPr>
              <a:t>f</a:t>
            </a:r>
            <a:r>
              <a:rPr lang="en-US" sz="2800" dirty="0" smtClean="0">
                <a:solidFill>
                  <a:schemeClr val="accent5">
                    <a:lumMod val="50000"/>
                  </a:schemeClr>
                </a:solidFill>
              </a:rPr>
              <a:t>eel at the end of each day.</a:t>
            </a:r>
            <a:endParaRPr lang="en-US" sz="2800" dirty="0">
              <a:solidFill>
                <a:schemeClr val="accent5">
                  <a:lumMod val="50000"/>
                </a:schemeClr>
              </a:solidFill>
            </a:endParaRPr>
          </a:p>
          <a:p>
            <a:pPr marL="0" lvl="1"/>
            <a:endParaRPr lang="en-US" sz="2400" dirty="0" smtClean="0">
              <a:solidFill>
                <a:schemeClr val="accent5">
                  <a:lumMod val="50000"/>
                </a:schemeClr>
              </a:solidFill>
              <a:latin typeface="Bookman"/>
            </a:endParaRPr>
          </a:p>
        </p:txBody>
      </p:sp>
    </p:spTree>
    <p:extLst>
      <p:ext uri="{BB962C8B-B14F-4D97-AF65-F5344CB8AC3E}">
        <p14:creationId xmlns:p14="http://schemas.microsoft.com/office/powerpoint/2010/main" val="3963096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Managing Time</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0" y="1709562"/>
            <a:ext cx="6085114" cy="4401205"/>
          </a:xfrm>
          <a:prstGeom prst="rect">
            <a:avLst/>
          </a:prstGeom>
        </p:spPr>
        <p:txBody>
          <a:bodyPr wrap="square">
            <a:spAutoFit/>
          </a:bodyPr>
          <a:lstStyle/>
          <a:p>
            <a:r>
              <a:rPr lang="en-US" sz="2800" b="1" dirty="0" smtClean="0">
                <a:solidFill>
                  <a:schemeClr val="accent5">
                    <a:lumMod val="50000"/>
                  </a:schemeClr>
                </a:solidFill>
                <a:latin typeface="Bookman"/>
              </a:rPr>
              <a:t>Benefits of Time Management</a:t>
            </a:r>
          </a:p>
          <a:p>
            <a:pPr marL="342900" lvl="1" indent="-342900">
              <a:buFont typeface="Arial" panose="020B0604020202020204" pitchFamily="34" charset="0"/>
              <a:buChar char="•"/>
            </a:pPr>
            <a:r>
              <a:rPr lang="en-US" sz="2800" dirty="0" smtClean="0">
                <a:solidFill>
                  <a:schemeClr val="accent5">
                    <a:lumMod val="50000"/>
                  </a:schemeClr>
                </a:solidFill>
                <a:latin typeface="Bookman"/>
              </a:rPr>
              <a:t>Conserves your valuable personal resources – skills, energy, and money.</a:t>
            </a:r>
          </a:p>
          <a:p>
            <a:pPr marL="342900" lvl="1" indent="-342900">
              <a:buFont typeface="Arial" panose="020B0604020202020204" pitchFamily="34" charset="0"/>
              <a:buChar char="•"/>
            </a:pPr>
            <a:r>
              <a:rPr lang="en-US" sz="2800" dirty="0" smtClean="0">
                <a:solidFill>
                  <a:schemeClr val="accent5">
                    <a:lumMod val="50000"/>
                  </a:schemeClr>
                </a:solidFill>
                <a:latin typeface="Bookman"/>
              </a:rPr>
              <a:t>Organizes your day to accomplish your goals, the thing that need to be </a:t>
            </a:r>
            <a:r>
              <a:rPr lang="en-US" sz="2800" dirty="0" smtClean="0">
                <a:solidFill>
                  <a:schemeClr val="accent5">
                    <a:lumMod val="50000"/>
                  </a:schemeClr>
                </a:solidFill>
                <a:latin typeface="Bookman"/>
              </a:rPr>
              <a:t>done.</a:t>
            </a:r>
            <a:endParaRPr lang="en-US" sz="2800" dirty="0" smtClean="0">
              <a:solidFill>
                <a:schemeClr val="accent5">
                  <a:lumMod val="50000"/>
                </a:schemeClr>
              </a:solidFill>
              <a:latin typeface="Bookman"/>
            </a:endParaRPr>
          </a:p>
          <a:p>
            <a:pPr marL="342900" lvl="1" indent="-342900">
              <a:buFont typeface="Arial" panose="020B0604020202020204" pitchFamily="34" charset="0"/>
              <a:buChar char="•"/>
            </a:pPr>
            <a:r>
              <a:rPr lang="en-US" sz="2800" dirty="0" smtClean="0">
                <a:solidFill>
                  <a:schemeClr val="accent5">
                    <a:lumMod val="50000"/>
                  </a:schemeClr>
                </a:solidFill>
                <a:latin typeface="Bookman"/>
              </a:rPr>
              <a:t>Allows you the extra time you need to do special things you want to do</a:t>
            </a:r>
          </a:p>
          <a:p>
            <a:pPr marL="342900" lvl="1" indent="-342900">
              <a:buFont typeface="Arial" panose="020B0604020202020204" pitchFamily="34" charset="0"/>
              <a:buChar char="•"/>
            </a:pPr>
            <a:r>
              <a:rPr lang="en-US" sz="2800" dirty="0" smtClean="0">
                <a:solidFill>
                  <a:schemeClr val="accent5">
                    <a:lumMod val="50000"/>
                  </a:schemeClr>
                </a:solidFill>
                <a:latin typeface="Bookman"/>
              </a:rPr>
              <a:t>Can you think of other benefits?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3314" y="1709562"/>
            <a:ext cx="5033396" cy="4499390"/>
          </a:xfrm>
          <a:prstGeom prst="rect">
            <a:avLst/>
          </a:prstGeom>
        </p:spPr>
      </p:pic>
    </p:spTree>
    <p:extLst>
      <p:ext uri="{BB962C8B-B14F-4D97-AF65-F5344CB8AC3E}">
        <p14:creationId xmlns:p14="http://schemas.microsoft.com/office/powerpoint/2010/main" val="3426622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Managing Time</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4789715" y="1231078"/>
            <a:ext cx="7402286" cy="5201424"/>
          </a:xfrm>
          <a:prstGeom prst="rect">
            <a:avLst/>
          </a:prstGeom>
        </p:spPr>
        <p:txBody>
          <a:bodyPr wrap="square">
            <a:spAutoFit/>
          </a:bodyPr>
          <a:lstStyle/>
          <a:p>
            <a:r>
              <a:rPr lang="en-US" sz="2800" b="1" dirty="0" smtClean="0">
                <a:solidFill>
                  <a:schemeClr val="accent5">
                    <a:lumMod val="50000"/>
                  </a:schemeClr>
                </a:solidFill>
                <a:latin typeface="Bookman"/>
              </a:rPr>
              <a:t>Influences on the Use of Time</a:t>
            </a:r>
          </a:p>
          <a:p>
            <a:pPr marL="342900" lvl="1" indent="-342900">
              <a:buFont typeface="Arial" panose="020B0604020202020204" pitchFamily="34" charset="0"/>
              <a:buChar char="•"/>
            </a:pPr>
            <a:r>
              <a:rPr lang="en-US" sz="2800" dirty="0" smtClean="0">
                <a:solidFill>
                  <a:schemeClr val="accent5">
                    <a:lumMod val="50000"/>
                  </a:schemeClr>
                </a:solidFill>
                <a:latin typeface="Bookman"/>
              </a:rPr>
              <a:t>Goals, values, and standards</a:t>
            </a:r>
          </a:p>
          <a:p>
            <a:pPr marL="342900" lvl="1" indent="-342900">
              <a:buFont typeface="Arial" panose="020B0604020202020204" pitchFamily="34" charset="0"/>
              <a:buChar char="•"/>
            </a:pPr>
            <a:r>
              <a:rPr lang="en-US" sz="2800" dirty="0" smtClean="0">
                <a:solidFill>
                  <a:schemeClr val="accent5">
                    <a:lumMod val="50000"/>
                  </a:schemeClr>
                </a:solidFill>
                <a:latin typeface="Bookman"/>
              </a:rPr>
              <a:t>Responsibilities in life</a:t>
            </a:r>
          </a:p>
          <a:p>
            <a:pPr marL="342900" lvl="1" indent="-342900">
              <a:buFont typeface="Arial" panose="020B0604020202020204" pitchFamily="34" charset="0"/>
              <a:buChar char="•"/>
            </a:pPr>
            <a:r>
              <a:rPr lang="en-US" sz="2800" dirty="0" smtClean="0">
                <a:solidFill>
                  <a:schemeClr val="accent5">
                    <a:lumMod val="50000"/>
                  </a:schemeClr>
                </a:solidFill>
                <a:latin typeface="Bookman"/>
              </a:rPr>
              <a:t>Ability to plan, organize, and perform a task</a:t>
            </a:r>
          </a:p>
          <a:p>
            <a:pPr marL="342900" lvl="1" indent="-342900">
              <a:buFont typeface="Arial" panose="020B0604020202020204" pitchFamily="34" charset="0"/>
              <a:buChar char="•"/>
            </a:pPr>
            <a:r>
              <a:rPr lang="en-US" sz="2800" dirty="0" smtClean="0">
                <a:solidFill>
                  <a:schemeClr val="accent5">
                    <a:lumMod val="50000"/>
                  </a:schemeClr>
                </a:solidFill>
                <a:latin typeface="Bookman"/>
              </a:rPr>
              <a:t>Ability to manage time</a:t>
            </a:r>
          </a:p>
          <a:p>
            <a:pPr marL="800100" lvl="2" indent="-342900">
              <a:buFont typeface="Arial" panose="020B0604020202020204" pitchFamily="34" charset="0"/>
              <a:buChar char="•"/>
            </a:pPr>
            <a:r>
              <a:rPr lang="en-US" sz="2400" dirty="0" smtClean="0">
                <a:solidFill>
                  <a:schemeClr val="accent5">
                    <a:lumMod val="50000"/>
                  </a:schemeClr>
                </a:solidFill>
                <a:latin typeface="Bookman"/>
              </a:rPr>
              <a:t>Establish goals</a:t>
            </a:r>
          </a:p>
          <a:p>
            <a:pPr marL="800100" lvl="2" indent="-342900">
              <a:buFont typeface="Arial" panose="020B0604020202020204" pitchFamily="34" charset="0"/>
              <a:buChar char="•"/>
            </a:pPr>
            <a:r>
              <a:rPr lang="en-US" sz="2400" dirty="0" smtClean="0">
                <a:solidFill>
                  <a:schemeClr val="accent5">
                    <a:lumMod val="50000"/>
                  </a:schemeClr>
                </a:solidFill>
                <a:latin typeface="Bookman"/>
              </a:rPr>
              <a:t>Determine priorities</a:t>
            </a:r>
          </a:p>
          <a:p>
            <a:pPr marL="800100" lvl="2" indent="-342900">
              <a:buFont typeface="Arial" panose="020B0604020202020204" pitchFamily="34" charset="0"/>
              <a:buChar char="•"/>
            </a:pPr>
            <a:r>
              <a:rPr lang="en-US" sz="2400" dirty="0" smtClean="0">
                <a:solidFill>
                  <a:schemeClr val="accent5">
                    <a:lumMod val="50000"/>
                  </a:schemeClr>
                </a:solidFill>
                <a:latin typeface="Bookman"/>
              </a:rPr>
              <a:t>Avoid time traps</a:t>
            </a:r>
          </a:p>
          <a:p>
            <a:pPr marL="1257300" lvl="3" indent="-342900">
              <a:buFont typeface="Arial" panose="020B0604020202020204" pitchFamily="34" charset="0"/>
              <a:buChar char="•"/>
            </a:pPr>
            <a:r>
              <a:rPr lang="en-US" sz="2000" dirty="0" smtClean="0">
                <a:solidFill>
                  <a:schemeClr val="accent5">
                    <a:lumMod val="50000"/>
                  </a:schemeClr>
                </a:solidFill>
                <a:latin typeface="Bookman"/>
              </a:rPr>
              <a:t>Procrastination</a:t>
            </a:r>
          </a:p>
          <a:p>
            <a:pPr marL="1257300" lvl="3" indent="-342900">
              <a:buFont typeface="Arial" panose="020B0604020202020204" pitchFamily="34" charset="0"/>
              <a:buChar char="•"/>
            </a:pPr>
            <a:r>
              <a:rPr lang="en-US" sz="2000" dirty="0" smtClean="0">
                <a:solidFill>
                  <a:schemeClr val="accent5">
                    <a:lumMod val="50000"/>
                  </a:schemeClr>
                </a:solidFill>
                <a:latin typeface="Bookman"/>
              </a:rPr>
              <a:t>Fear</a:t>
            </a:r>
          </a:p>
          <a:p>
            <a:pPr marL="1257300" lvl="3" indent="-342900">
              <a:buFont typeface="Arial" panose="020B0604020202020204" pitchFamily="34" charset="0"/>
              <a:buChar char="•"/>
            </a:pPr>
            <a:r>
              <a:rPr lang="en-US" sz="2000" dirty="0" smtClean="0">
                <a:solidFill>
                  <a:schemeClr val="accent5">
                    <a:lumMod val="50000"/>
                  </a:schemeClr>
                </a:solidFill>
                <a:latin typeface="Bookman"/>
              </a:rPr>
              <a:t>Make the work expand to fit the time available</a:t>
            </a:r>
          </a:p>
          <a:p>
            <a:pPr marL="1257300" lvl="3" indent="-342900">
              <a:buFont typeface="Arial" panose="020B0604020202020204" pitchFamily="34" charset="0"/>
              <a:buChar char="•"/>
            </a:pPr>
            <a:r>
              <a:rPr lang="en-US" sz="2000" dirty="0" smtClean="0">
                <a:solidFill>
                  <a:schemeClr val="accent5">
                    <a:lumMod val="50000"/>
                  </a:schemeClr>
                </a:solidFill>
                <a:latin typeface="Bookman"/>
              </a:rPr>
              <a:t>Disorganization</a:t>
            </a:r>
          </a:p>
          <a:p>
            <a:pPr marL="1257300" lvl="3" indent="-342900">
              <a:buFont typeface="Arial" panose="020B0604020202020204" pitchFamily="34" charset="0"/>
              <a:buChar char="•"/>
            </a:pPr>
            <a:r>
              <a:rPr lang="en-US" sz="2000" dirty="0" smtClean="0">
                <a:solidFill>
                  <a:schemeClr val="accent5">
                    <a:lumMod val="50000"/>
                  </a:schemeClr>
                </a:solidFill>
                <a:latin typeface="Bookman"/>
              </a:rPr>
              <a:t>Inertia</a:t>
            </a: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46" y="1676418"/>
            <a:ext cx="2873829" cy="4310743"/>
          </a:xfrm>
          <a:prstGeom prst="rect">
            <a:avLst/>
          </a:prstGeom>
        </p:spPr>
      </p:pic>
    </p:spTree>
    <p:extLst>
      <p:ext uri="{BB962C8B-B14F-4D97-AF65-F5344CB8AC3E}">
        <p14:creationId xmlns:p14="http://schemas.microsoft.com/office/powerpoint/2010/main" val="570737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Managing Time</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0" y="1253887"/>
            <a:ext cx="5945817" cy="5940088"/>
          </a:xfrm>
          <a:prstGeom prst="rect">
            <a:avLst/>
          </a:prstGeom>
        </p:spPr>
        <p:txBody>
          <a:bodyPr wrap="square">
            <a:spAutoFit/>
          </a:bodyPr>
          <a:lstStyle/>
          <a:p>
            <a:r>
              <a:rPr lang="en-US" sz="2800" b="1" dirty="0" smtClean="0">
                <a:solidFill>
                  <a:schemeClr val="accent5">
                    <a:lumMod val="50000"/>
                  </a:schemeClr>
                </a:solidFill>
                <a:latin typeface="Bookman"/>
              </a:rPr>
              <a:t>Guidelines for Managing Time Effectively</a:t>
            </a:r>
          </a:p>
          <a:p>
            <a:pPr marL="342900" lvl="1" indent="-342900">
              <a:buFont typeface="Arial" panose="020B0604020202020204" pitchFamily="34" charset="0"/>
              <a:buChar char="•"/>
            </a:pPr>
            <a:r>
              <a:rPr lang="en-US" sz="2800" dirty="0" smtClean="0">
                <a:solidFill>
                  <a:schemeClr val="accent5">
                    <a:lumMod val="50000"/>
                  </a:schemeClr>
                </a:solidFill>
                <a:latin typeface="Bookman"/>
              </a:rPr>
              <a:t>Make a realistic plan.</a:t>
            </a:r>
          </a:p>
          <a:p>
            <a:pPr marL="800100" lvl="2" indent="-342900">
              <a:buFont typeface="Arial" panose="020B0604020202020204" pitchFamily="34" charset="0"/>
              <a:buChar char="•"/>
            </a:pPr>
            <a:r>
              <a:rPr lang="en-US" sz="2400" dirty="0" smtClean="0">
                <a:solidFill>
                  <a:schemeClr val="accent5">
                    <a:lumMod val="50000"/>
                  </a:schemeClr>
                </a:solidFill>
                <a:latin typeface="Bookman"/>
              </a:rPr>
              <a:t>Make a daily “to-do” list.</a:t>
            </a:r>
          </a:p>
          <a:p>
            <a:pPr marL="800100" lvl="2" indent="-342900">
              <a:buFont typeface="Arial" panose="020B0604020202020204" pitchFamily="34" charset="0"/>
              <a:buChar char="•"/>
            </a:pPr>
            <a:r>
              <a:rPr lang="en-US" sz="2400" dirty="0" smtClean="0">
                <a:solidFill>
                  <a:schemeClr val="accent5">
                    <a:lumMod val="50000"/>
                  </a:schemeClr>
                </a:solidFill>
                <a:latin typeface="Bookman"/>
              </a:rPr>
              <a:t>Set realistic deadlines.</a:t>
            </a:r>
          </a:p>
          <a:p>
            <a:pPr marL="800100" lvl="2" indent="-342900">
              <a:buFont typeface="Arial" panose="020B0604020202020204" pitchFamily="34" charset="0"/>
              <a:buChar char="•"/>
            </a:pPr>
            <a:r>
              <a:rPr lang="en-US" sz="2400" dirty="0" smtClean="0">
                <a:solidFill>
                  <a:schemeClr val="accent5">
                    <a:lumMod val="50000"/>
                  </a:schemeClr>
                </a:solidFill>
                <a:latin typeface="Bookman"/>
              </a:rPr>
              <a:t>Use small amounts of time.</a:t>
            </a:r>
          </a:p>
          <a:p>
            <a:pPr marL="800100" lvl="2" indent="-342900">
              <a:buFont typeface="Arial" panose="020B0604020202020204" pitchFamily="34" charset="0"/>
              <a:buChar char="•"/>
            </a:pPr>
            <a:r>
              <a:rPr lang="en-US" sz="2400" dirty="0" smtClean="0">
                <a:solidFill>
                  <a:schemeClr val="accent5">
                    <a:lumMod val="50000"/>
                  </a:schemeClr>
                </a:solidFill>
                <a:latin typeface="Bookman"/>
              </a:rPr>
              <a:t>Distribute work and recreational activities throughout the week.</a:t>
            </a:r>
          </a:p>
          <a:p>
            <a:pPr marL="800100" lvl="2" indent="-342900">
              <a:buFont typeface="Arial" panose="020B0604020202020204" pitchFamily="34" charset="0"/>
              <a:buChar char="•"/>
            </a:pPr>
            <a:r>
              <a:rPr lang="en-US" sz="2400" dirty="0" smtClean="0">
                <a:solidFill>
                  <a:schemeClr val="accent5">
                    <a:lumMod val="50000"/>
                  </a:schemeClr>
                </a:solidFill>
                <a:latin typeface="Bookman"/>
              </a:rPr>
              <a:t>Alternate heavy and light tasks.</a:t>
            </a:r>
          </a:p>
          <a:p>
            <a:pPr marL="800100" lvl="2" indent="-342900">
              <a:buFont typeface="Arial" panose="020B0604020202020204" pitchFamily="34" charset="0"/>
              <a:buChar char="•"/>
            </a:pPr>
            <a:r>
              <a:rPr lang="en-US" sz="2400" dirty="0" smtClean="0">
                <a:solidFill>
                  <a:schemeClr val="accent5">
                    <a:lumMod val="50000"/>
                  </a:schemeClr>
                </a:solidFill>
                <a:latin typeface="Bookman"/>
              </a:rPr>
              <a:t>Include rest periods.</a:t>
            </a:r>
          </a:p>
          <a:p>
            <a:pPr marL="342900" lvl="2" indent="-342900">
              <a:buFont typeface="Arial" panose="020B0604020202020204" pitchFamily="34" charset="0"/>
              <a:buChar char="•"/>
            </a:pPr>
            <a:r>
              <a:rPr lang="en-US" sz="2800" dirty="0" smtClean="0">
                <a:solidFill>
                  <a:schemeClr val="accent5">
                    <a:lumMod val="50000"/>
                  </a:schemeClr>
                </a:solidFill>
                <a:latin typeface="Bookman"/>
              </a:rPr>
              <a:t>Be decisive.</a:t>
            </a:r>
          </a:p>
          <a:p>
            <a:pPr marL="342900" lvl="2" indent="-342900">
              <a:buFont typeface="Arial" panose="020B0604020202020204" pitchFamily="34" charset="0"/>
              <a:buChar char="•"/>
            </a:pPr>
            <a:r>
              <a:rPr lang="en-US" sz="2800" dirty="0" smtClean="0">
                <a:solidFill>
                  <a:schemeClr val="accent5">
                    <a:lumMod val="50000"/>
                  </a:schemeClr>
                </a:solidFill>
                <a:latin typeface="Bookman"/>
              </a:rPr>
              <a:t>Eliminate unnecessary jobs.</a:t>
            </a:r>
          </a:p>
          <a:p>
            <a:pPr marL="342900" lvl="2" indent="-342900">
              <a:buFont typeface="Arial" panose="020B0604020202020204" pitchFamily="34" charset="0"/>
              <a:buChar char="•"/>
            </a:pPr>
            <a:r>
              <a:rPr lang="en-US" sz="2800" dirty="0" smtClean="0">
                <a:solidFill>
                  <a:schemeClr val="accent5">
                    <a:lumMod val="50000"/>
                  </a:schemeClr>
                </a:solidFill>
                <a:latin typeface="Bookman"/>
              </a:rPr>
              <a:t>Delegate responsibility.</a:t>
            </a:r>
          </a:p>
          <a:p>
            <a:pPr marL="800100" lvl="2" indent="-342900">
              <a:buFont typeface="Arial" panose="020B0604020202020204" pitchFamily="34" charset="0"/>
              <a:buChar char="•"/>
            </a:pPr>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4917" y="2041112"/>
            <a:ext cx="5407983" cy="3592286"/>
          </a:xfrm>
          <a:prstGeom prst="rect">
            <a:avLst/>
          </a:prstGeom>
        </p:spPr>
      </p:pic>
    </p:spTree>
    <p:extLst>
      <p:ext uri="{BB962C8B-B14F-4D97-AF65-F5344CB8AC3E}">
        <p14:creationId xmlns:p14="http://schemas.microsoft.com/office/powerpoint/2010/main" val="119721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228397"/>
            <a:ext cx="7552706" cy="4832092"/>
          </a:xfrm>
          <a:prstGeom prst="rect">
            <a:avLst/>
          </a:prstGeom>
        </p:spPr>
        <p:txBody>
          <a:bodyPr wrap="square">
            <a:spAutoFit/>
          </a:bodyPr>
          <a:lstStyle/>
          <a:p>
            <a:r>
              <a:rPr lang="en-US" sz="2800" b="1" i="0" u="none" strike="noStrike" baseline="0" dirty="0" smtClean="0">
                <a:solidFill>
                  <a:schemeClr val="accent5">
                    <a:lumMod val="50000"/>
                  </a:schemeClr>
                </a:solidFill>
                <a:latin typeface="Bookman"/>
              </a:rPr>
              <a:t>Techniques for Learning in a Classroom</a:t>
            </a:r>
          </a:p>
          <a:p>
            <a:pPr marL="457200" indent="-457200">
              <a:buFont typeface="Arial" panose="020B0604020202020204" pitchFamily="34" charset="0"/>
              <a:buChar char="•"/>
            </a:pPr>
            <a:r>
              <a:rPr lang="en-US" sz="2800" dirty="0" smtClean="0">
                <a:solidFill>
                  <a:schemeClr val="accent5">
                    <a:lumMod val="50000"/>
                  </a:schemeClr>
                </a:solidFill>
                <a:latin typeface="Bookman"/>
              </a:rPr>
              <a:t>Develop a positive, “can-do” attitude.</a:t>
            </a:r>
          </a:p>
          <a:p>
            <a:pPr marL="457200" indent="-457200">
              <a:buFont typeface="Arial" panose="020B0604020202020204" pitchFamily="34" charset="0"/>
              <a:buChar char="•"/>
            </a:pPr>
            <a:r>
              <a:rPr lang="en-US" sz="2800" b="0" i="0" u="none" strike="noStrike" baseline="0" dirty="0" smtClean="0">
                <a:solidFill>
                  <a:schemeClr val="accent5">
                    <a:lumMod val="50000"/>
                  </a:schemeClr>
                </a:solidFill>
                <a:latin typeface="Bookman"/>
              </a:rPr>
              <a:t>Attend all classes.</a:t>
            </a:r>
          </a:p>
          <a:p>
            <a:pPr marL="457200" indent="-457200">
              <a:buFont typeface="Arial" panose="020B0604020202020204" pitchFamily="34" charset="0"/>
              <a:buChar char="•"/>
            </a:pPr>
            <a:r>
              <a:rPr lang="en-US" sz="2800" dirty="0" smtClean="0">
                <a:solidFill>
                  <a:schemeClr val="accent5">
                    <a:lumMod val="50000"/>
                  </a:schemeClr>
                </a:solidFill>
                <a:latin typeface="Bookman"/>
              </a:rPr>
              <a:t>Be on time.</a:t>
            </a:r>
          </a:p>
          <a:p>
            <a:pPr marL="457200" indent="-457200">
              <a:buFont typeface="Arial" panose="020B0604020202020204" pitchFamily="34" charset="0"/>
              <a:buChar char="•"/>
            </a:pPr>
            <a:r>
              <a:rPr lang="en-US" sz="2800" b="0" i="0" u="none" strike="noStrike" baseline="0" dirty="0" smtClean="0">
                <a:solidFill>
                  <a:schemeClr val="accent5">
                    <a:lumMod val="50000"/>
                  </a:schemeClr>
                </a:solidFill>
                <a:latin typeface="Bookman"/>
              </a:rPr>
              <a:t>Sit where you can see and hear and can be</a:t>
            </a:r>
            <a:r>
              <a:rPr lang="en-US" sz="2800" b="0" i="0" u="none" strike="noStrike" dirty="0" smtClean="0">
                <a:solidFill>
                  <a:schemeClr val="accent5">
                    <a:lumMod val="50000"/>
                  </a:schemeClr>
                </a:solidFill>
                <a:latin typeface="Bookman"/>
              </a:rPr>
              <a:t> seen and heard.</a:t>
            </a:r>
          </a:p>
          <a:p>
            <a:pPr marL="457200" indent="-457200">
              <a:buFont typeface="Arial" panose="020B0604020202020204" pitchFamily="34" charset="0"/>
              <a:buChar char="•"/>
            </a:pPr>
            <a:r>
              <a:rPr lang="en-US" sz="2800" baseline="0" dirty="0" smtClean="0">
                <a:solidFill>
                  <a:schemeClr val="accent5">
                    <a:lumMod val="50000"/>
                  </a:schemeClr>
                </a:solidFill>
                <a:latin typeface="Bookman"/>
              </a:rPr>
              <a:t>Read</a:t>
            </a:r>
            <a:r>
              <a:rPr lang="en-US" sz="2800" dirty="0" smtClean="0">
                <a:solidFill>
                  <a:schemeClr val="accent5">
                    <a:lumMod val="50000"/>
                  </a:schemeClr>
                </a:solidFill>
                <a:latin typeface="Bookman"/>
              </a:rPr>
              <a:t> and complete assignments.</a:t>
            </a:r>
          </a:p>
          <a:p>
            <a:pPr marL="457200" indent="-457200">
              <a:buFont typeface="Arial" panose="020B0604020202020204" pitchFamily="34" charset="0"/>
              <a:buChar char="•"/>
            </a:pPr>
            <a:r>
              <a:rPr lang="en-US" sz="2800" b="0" i="0" u="none" strike="noStrike" baseline="0" dirty="0" smtClean="0">
                <a:solidFill>
                  <a:schemeClr val="accent5">
                    <a:lumMod val="50000"/>
                  </a:schemeClr>
                </a:solidFill>
                <a:latin typeface="Bookman"/>
              </a:rPr>
              <a:t>Preview</a:t>
            </a:r>
            <a:r>
              <a:rPr lang="en-US" sz="2800" b="0" i="0" u="none" strike="noStrike" dirty="0" smtClean="0">
                <a:solidFill>
                  <a:schemeClr val="accent5">
                    <a:lumMod val="50000"/>
                  </a:schemeClr>
                </a:solidFill>
                <a:latin typeface="Bookman"/>
              </a:rPr>
              <a:t> the day’s assignment before class.</a:t>
            </a:r>
          </a:p>
          <a:p>
            <a:pPr marL="457200" indent="-457200">
              <a:buFont typeface="Arial" panose="020B0604020202020204" pitchFamily="34" charset="0"/>
              <a:buChar char="•"/>
            </a:pPr>
            <a:r>
              <a:rPr lang="en-US" sz="2800" baseline="0" dirty="0" smtClean="0">
                <a:solidFill>
                  <a:schemeClr val="accent5">
                    <a:lumMod val="50000"/>
                  </a:schemeClr>
                </a:solidFill>
                <a:latin typeface="Bookman"/>
              </a:rPr>
              <a:t>Come</a:t>
            </a:r>
            <a:r>
              <a:rPr lang="en-US" sz="2800" dirty="0" smtClean="0">
                <a:solidFill>
                  <a:schemeClr val="accent5">
                    <a:lumMod val="50000"/>
                  </a:schemeClr>
                </a:solidFill>
                <a:latin typeface="Bookman"/>
              </a:rPr>
              <a:t> to class prepared to discuss and ask questions.</a:t>
            </a:r>
          </a:p>
          <a:p>
            <a:pPr marL="457200" indent="-457200">
              <a:buFont typeface="Arial" panose="020B0604020202020204" pitchFamily="34" charset="0"/>
              <a:buChar char="•"/>
            </a:pPr>
            <a:r>
              <a:rPr lang="en-US" sz="2800" dirty="0" smtClean="0">
                <a:solidFill>
                  <a:schemeClr val="accent5">
                    <a:lumMod val="50000"/>
                  </a:schemeClr>
                </a:solidFill>
                <a:latin typeface="Bookman"/>
              </a:rPr>
              <a:t>Take careful, readable notes.</a:t>
            </a:r>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2515" y="1435236"/>
            <a:ext cx="3194685" cy="4804038"/>
          </a:xfrm>
          <a:prstGeom prst="rect">
            <a:avLst/>
          </a:prstGeom>
        </p:spPr>
      </p:pic>
    </p:spTree>
    <p:extLst>
      <p:ext uri="{BB962C8B-B14F-4D97-AF65-F5344CB8AC3E}">
        <p14:creationId xmlns:p14="http://schemas.microsoft.com/office/powerpoint/2010/main" val="837794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Managing Time</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6096000" y="1318162"/>
            <a:ext cx="6096000" cy="3785652"/>
          </a:xfrm>
          <a:prstGeom prst="rect">
            <a:avLst/>
          </a:prstGeom>
        </p:spPr>
        <p:txBody>
          <a:bodyPr wrap="square">
            <a:spAutoFit/>
          </a:bodyPr>
          <a:lstStyle/>
          <a:p>
            <a:r>
              <a:rPr lang="en-US" sz="2800" b="1" dirty="0" smtClean="0">
                <a:solidFill>
                  <a:schemeClr val="accent5">
                    <a:lumMod val="50000"/>
                  </a:schemeClr>
                </a:solidFill>
                <a:latin typeface="Bookman"/>
              </a:rPr>
              <a:t>Guidelines for Managing Time Effectively - continued</a:t>
            </a:r>
          </a:p>
          <a:p>
            <a:pPr marL="342900" lvl="1" indent="-342900">
              <a:buFont typeface="Arial" panose="020B0604020202020204" pitchFamily="34" charset="0"/>
              <a:buChar char="•"/>
            </a:pPr>
            <a:r>
              <a:rPr lang="en-US" sz="2800" dirty="0" smtClean="0">
                <a:solidFill>
                  <a:schemeClr val="accent5">
                    <a:lumMod val="50000"/>
                  </a:schemeClr>
                </a:solidFill>
                <a:latin typeface="Bookman"/>
              </a:rPr>
              <a:t>Dovetail tasks.</a:t>
            </a:r>
          </a:p>
          <a:p>
            <a:pPr marL="342900" lvl="1" indent="-342900">
              <a:buFont typeface="Arial" panose="020B0604020202020204" pitchFamily="34" charset="0"/>
              <a:buChar char="•"/>
            </a:pPr>
            <a:r>
              <a:rPr lang="en-US" sz="2800" dirty="0" smtClean="0">
                <a:solidFill>
                  <a:schemeClr val="accent5">
                    <a:lumMod val="50000"/>
                  </a:schemeClr>
                </a:solidFill>
                <a:latin typeface="Bookman"/>
              </a:rPr>
              <a:t>Work faster.</a:t>
            </a:r>
          </a:p>
          <a:p>
            <a:pPr marL="342900" lvl="1" indent="-342900">
              <a:buFont typeface="Arial" panose="020B0604020202020204" pitchFamily="34" charset="0"/>
              <a:buChar char="•"/>
            </a:pPr>
            <a:r>
              <a:rPr lang="en-US" sz="2800" dirty="0" smtClean="0">
                <a:solidFill>
                  <a:schemeClr val="accent5">
                    <a:lumMod val="50000"/>
                  </a:schemeClr>
                </a:solidFill>
                <a:latin typeface="Bookman"/>
              </a:rPr>
              <a:t>Offer yourself an incentive.</a:t>
            </a:r>
          </a:p>
          <a:p>
            <a:pPr marL="342900" lvl="1" indent="-342900">
              <a:buFont typeface="Arial" panose="020B0604020202020204" pitchFamily="34" charset="0"/>
              <a:buChar char="•"/>
            </a:pPr>
            <a:r>
              <a:rPr lang="en-US" sz="2800" dirty="0" smtClean="0">
                <a:solidFill>
                  <a:schemeClr val="accent5">
                    <a:lumMod val="50000"/>
                  </a:schemeClr>
                </a:solidFill>
                <a:latin typeface="Bookman"/>
              </a:rPr>
              <a:t>Eliminate procrastination.</a:t>
            </a:r>
          </a:p>
          <a:p>
            <a:pPr marL="342900" lvl="1" indent="-342900">
              <a:buFont typeface="Arial" panose="020B0604020202020204" pitchFamily="34" charset="0"/>
              <a:buChar char="•"/>
            </a:pPr>
            <a:r>
              <a:rPr lang="en-US" sz="2800" dirty="0" smtClean="0">
                <a:solidFill>
                  <a:schemeClr val="accent5">
                    <a:lumMod val="50000"/>
                  </a:schemeClr>
                </a:solidFill>
                <a:latin typeface="Bookman"/>
              </a:rPr>
              <a:t>Develop habits to save time.</a:t>
            </a:r>
          </a:p>
          <a:p>
            <a:pPr marL="800100" lvl="2" indent="-342900">
              <a:buFont typeface="Arial" panose="020B0604020202020204" pitchFamily="34" charset="0"/>
              <a:buChar char="•"/>
            </a:pPr>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617" y="1768086"/>
            <a:ext cx="5282312" cy="3522371"/>
          </a:xfrm>
          <a:prstGeom prst="rect">
            <a:avLst/>
          </a:prstGeom>
        </p:spPr>
      </p:pic>
    </p:spTree>
    <p:extLst>
      <p:ext uri="{BB962C8B-B14F-4D97-AF65-F5344CB8AC3E}">
        <p14:creationId xmlns:p14="http://schemas.microsoft.com/office/powerpoint/2010/main" val="3687441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Managing Time</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0" y="1318162"/>
            <a:ext cx="6096000" cy="5940088"/>
          </a:xfrm>
          <a:prstGeom prst="rect">
            <a:avLst/>
          </a:prstGeom>
        </p:spPr>
        <p:txBody>
          <a:bodyPr wrap="square">
            <a:spAutoFit/>
          </a:bodyPr>
          <a:lstStyle/>
          <a:p>
            <a:r>
              <a:rPr lang="en-US" sz="2800" b="1" dirty="0" smtClean="0">
                <a:solidFill>
                  <a:schemeClr val="accent5">
                    <a:lumMod val="50000"/>
                  </a:schemeClr>
                </a:solidFill>
                <a:latin typeface="Bookman"/>
              </a:rPr>
              <a:t>Importance of Making Lists</a:t>
            </a:r>
          </a:p>
          <a:p>
            <a:pPr marL="342900" lvl="1" indent="-342900">
              <a:buFont typeface="Arial" panose="020B0604020202020204" pitchFamily="34" charset="0"/>
              <a:buChar char="•"/>
            </a:pPr>
            <a:r>
              <a:rPr lang="en-US" sz="2800" dirty="0" smtClean="0">
                <a:solidFill>
                  <a:schemeClr val="accent5">
                    <a:lumMod val="50000"/>
                  </a:schemeClr>
                </a:solidFill>
                <a:latin typeface="Bookman"/>
              </a:rPr>
              <a:t>Lists help you keep track of everything that must be done.</a:t>
            </a:r>
          </a:p>
          <a:p>
            <a:pPr marL="342900" lvl="1" indent="-342900">
              <a:buFont typeface="Arial" panose="020B0604020202020204" pitchFamily="34" charset="0"/>
              <a:buChar char="•"/>
            </a:pPr>
            <a:r>
              <a:rPr lang="en-US" sz="2800" dirty="0" smtClean="0">
                <a:solidFill>
                  <a:schemeClr val="accent5">
                    <a:lumMod val="50000"/>
                  </a:schemeClr>
                </a:solidFill>
                <a:latin typeface="Bookman"/>
              </a:rPr>
              <a:t>Lists help you prioritize tasks in order of appearance.</a:t>
            </a:r>
          </a:p>
          <a:p>
            <a:pPr marL="342900" lvl="1" indent="-342900">
              <a:buFont typeface="Arial" panose="020B0604020202020204" pitchFamily="34" charset="0"/>
              <a:buChar char="•"/>
            </a:pPr>
            <a:r>
              <a:rPr lang="en-US" sz="2800" dirty="0" smtClean="0">
                <a:solidFill>
                  <a:schemeClr val="accent5">
                    <a:lumMod val="50000"/>
                  </a:schemeClr>
                </a:solidFill>
                <a:latin typeface="Bookman"/>
              </a:rPr>
              <a:t>Lists help you focus on one task at a time, which reduces the amount of time it takes to accomplish a task.</a:t>
            </a:r>
          </a:p>
          <a:p>
            <a:pPr marL="342900" lvl="1" indent="-342900">
              <a:buFont typeface="Arial" panose="020B0604020202020204" pitchFamily="34" charset="0"/>
              <a:buChar char="•"/>
            </a:pPr>
            <a:r>
              <a:rPr lang="en-US" sz="2800" dirty="0" smtClean="0">
                <a:solidFill>
                  <a:schemeClr val="accent5">
                    <a:lumMod val="50000"/>
                  </a:schemeClr>
                </a:solidFill>
                <a:latin typeface="Bookman"/>
              </a:rPr>
              <a:t>Lists let you plan important tasks to complete at the time of least fatigue.</a:t>
            </a:r>
          </a:p>
          <a:p>
            <a:pPr marL="800100" lvl="2" indent="-342900">
              <a:buFont typeface="Arial" panose="020B0604020202020204" pitchFamily="34" charset="0"/>
              <a:buChar char="•"/>
            </a:pPr>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8405" y="1088571"/>
            <a:ext cx="4421700" cy="5029200"/>
          </a:xfrm>
          <a:prstGeom prst="rect">
            <a:avLst/>
          </a:prstGeom>
        </p:spPr>
      </p:pic>
    </p:spTree>
    <p:extLst>
      <p:ext uri="{BB962C8B-B14F-4D97-AF65-F5344CB8AC3E}">
        <p14:creationId xmlns:p14="http://schemas.microsoft.com/office/powerpoint/2010/main" val="645614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Managing Time</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5595257" y="1330038"/>
            <a:ext cx="6527963" cy="5078313"/>
          </a:xfrm>
          <a:prstGeom prst="rect">
            <a:avLst/>
          </a:prstGeom>
        </p:spPr>
        <p:txBody>
          <a:bodyPr wrap="square">
            <a:spAutoFit/>
          </a:bodyPr>
          <a:lstStyle/>
          <a:p>
            <a:r>
              <a:rPr lang="en-US" sz="2800" b="1" dirty="0" smtClean="0">
                <a:solidFill>
                  <a:schemeClr val="accent5">
                    <a:lumMod val="50000"/>
                  </a:schemeClr>
                </a:solidFill>
                <a:latin typeface="Bookman"/>
              </a:rPr>
              <a:t>Advantages of Using a Time Plan</a:t>
            </a:r>
          </a:p>
          <a:p>
            <a:pPr marL="342900" lvl="1" indent="-342900">
              <a:buFont typeface="Arial" panose="020B0604020202020204" pitchFamily="34" charset="0"/>
              <a:buChar char="•"/>
            </a:pPr>
            <a:r>
              <a:rPr lang="en-US" sz="2800" dirty="0" smtClean="0">
                <a:solidFill>
                  <a:schemeClr val="accent5">
                    <a:lumMod val="50000"/>
                  </a:schemeClr>
                </a:solidFill>
                <a:latin typeface="Bookman"/>
              </a:rPr>
              <a:t>Shows relationships between activities.</a:t>
            </a:r>
          </a:p>
          <a:p>
            <a:pPr marL="342900" lvl="1" indent="-342900">
              <a:buFont typeface="Arial" panose="020B0604020202020204" pitchFamily="34" charset="0"/>
              <a:buChar char="•"/>
            </a:pPr>
            <a:r>
              <a:rPr lang="en-US" sz="2800" dirty="0" smtClean="0">
                <a:solidFill>
                  <a:schemeClr val="accent5">
                    <a:lumMod val="50000"/>
                  </a:schemeClr>
                </a:solidFill>
                <a:latin typeface="Bookman"/>
              </a:rPr>
              <a:t>Encourages the thinking through of each step.</a:t>
            </a:r>
          </a:p>
          <a:p>
            <a:pPr marL="342900" lvl="1" indent="-342900">
              <a:buFont typeface="Arial" panose="020B0604020202020204" pitchFamily="34" charset="0"/>
              <a:buChar char="•"/>
            </a:pPr>
            <a:r>
              <a:rPr lang="en-US" sz="2800" dirty="0" smtClean="0">
                <a:solidFill>
                  <a:schemeClr val="accent5">
                    <a:lumMod val="50000"/>
                  </a:schemeClr>
                </a:solidFill>
                <a:latin typeface="Bookman"/>
              </a:rPr>
              <a:t>Serves as a guide while time and activities move along.</a:t>
            </a:r>
          </a:p>
          <a:p>
            <a:pPr marL="342900" lvl="1" indent="-342900">
              <a:buFont typeface="Arial" panose="020B0604020202020204" pitchFamily="34" charset="0"/>
              <a:buChar char="•"/>
            </a:pPr>
            <a:r>
              <a:rPr lang="en-US" sz="2800" dirty="0" smtClean="0">
                <a:solidFill>
                  <a:schemeClr val="accent5">
                    <a:lumMod val="50000"/>
                  </a:schemeClr>
                </a:solidFill>
                <a:latin typeface="Bookman"/>
              </a:rPr>
              <a:t>Provides the basis for judging the accomplishment of goals and for future planning.</a:t>
            </a:r>
          </a:p>
          <a:p>
            <a:pPr marL="800100" lvl="2" indent="-342900">
              <a:buFont typeface="Arial" panose="020B0604020202020204" pitchFamily="34" charset="0"/>
              <a:buChar char="•"/>
            </a:pPr>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931537"/>
            <a:ext cx="4213875" cy="3875314"/>
          </a:xfrm>
          <a:prstGeom prst="rect">
            <a:avLst/>
          </a:prstGeom>
        </p:spPr>
      </p:pic>
    </p:spTree>
    <p:extLst>
      <p:ext uri="{BB962C8B-B14F-4D97-AF65-F5344CB8AC3E}">
        <p14:creationId xmlns:p14="http://schemas.microsoft.com/office/powerpoint/2010/main" val="651199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Managing Time</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0" y="1351810"/>
            <a:ext cx="6527963" cy="5078313"/>
          </a:xfrm>
          <a:prstGeom prst="rect">
            <a:avLst/>
          </a:prstGeom>
        </p:spPr>
        <p:txBody>
          <a:bodyPr wrap="square">
            <a:spAutoFit/>
          </a:bodyPr>
          <a:lstStyle/>
          <a:p>
            <a:r>
              <a:rPr lang="en-US" sz="2800" b="1" dirty="0" smtClean="0">
                <a:solidFill>
                  <a:schemeClr val="accent5">
                    <a:lumMod val="50000"/>
                  </a:schemeClr>
                </a:solidFill>
                <a:latin typeface="Bookman"/>
              </a:rPr>
              <a:t>Guidelines for Making a Written Time Plan</a:t>
            </a:r>
          </a:p>
          <a:p>
            <a:pPr marL="342900" lvl="1" indent="-342900">
              <a:buFont typeface="Arial" panose="020B0604020202020204" pitchFamily="34" charset="0"/>
              <a:buChar char="•"/>
            </a:pPr>
            <a:r>
              <a:rPr lang="en-US" sz="2800" dirty="0" smtClean="0">
                <a:solidFill>
                  <a:schemeClr val="accent5">
                    <a:lumMod val="50000"/>
                  </a:schemeClr>
                </a:solidFill>
                <a:latin typeface="Bookman"/>
              </a:rPr>
              <a:t>Keep it simple – avoid developing fancy details that use too much time in the planning stage.</a:t>
            </a:r>
          </a:p>
          <a:p>
            <a:pPr marL="342900" lvl="1" indent="-342900">
              <a:buFont typeface="Arial" panose="020B0604020202020204" pitchFamily="34" charset="0"/>
              <a:buChar char="•"/>
            </a:pPr>
            <a:r>
              <a:rPr lang="en-US" sz="2800" dirty="0" smtClean="0">
                <a:solidFill>
                  <a:schemeClr val="accent5">
                    <a:lumMod val="50000"/>
                  </a:schemeClr>
                </a:solidFill>
                <a:latin typeface="Bookman"/>
              </a:rPr>
              <a:t>Make your plans complete – if you leave out important items, they will have to be squeezed in later.</a:t>
            </a:r>
          </a:p>
          <a:p>
            <a:pPr marL="342900" lvl="1" indent="-342900">
              <a:buFont typeface="Arial" panose="020B0604020202020204" pitchFamily="34" charset="0"/>
              <a:buChar char="•"/>
            </a:pPr>
            <a:r>
              <a:rPr lang="en-US" sz="2800" dirty="0" smtClean="0">
                <a:solidFill>
                  <a:schemeClr val="accent5">
                    <a:lumMod val="50000"/>
                  </a:schemeClr>
                </a:solidFill>
                <a:latin typeface="Bookman"/>
              </a:rPr>
              <a:t>Keep you plans flexible – allow time for the unexpected.</a:t>
            </a:r>
          </a:p>
          <a:p>
            <a:pPr marL="800100" lvl="2" indent="-342900">
              <a:buFont typeface="Arial" panose="020B0604020202020204" pitchFamily="34" charset="0"/>
              <a:buChar char="•"/>
            </a:pPr>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5596" y="2155369"/>
            <a:ext cx="4892236" cy="3265713"/>
          </a:xfrm>
          <a:prstGeom prst="rect">
            <a:avLst/>
          </a:prstGeom>
        </p:spPr>
      </p:pic>
    </p:spTree>
    <p:extLst>
      <p:ext uri="{BB962C8B-B14F-4D97-AF65-F5344CB8AC3E}">
        <p14:creationId xmlns:p14="http://schemas.microsoft.com/office/powerpoint/2010/main" val="3371633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Managing Time</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5664037" y="1318162"/>
            <a:ext cx="6527963" cy="4216539"/>
          </a:xfrm>
          <a:prstGeom prst="rect">
            <a:avLst/>
          </a:prstGeom>
        </p:spPr>
        <p:txBody>
          <a:bodyPr wrap="square">
            <a:spAutoFit/>
          </a:bodyPr>
          <a:lstStyle/>
          <a:p>
            <a:r>
              <a:rPr lang="en-US" sz="2800" b="1" dirty="0" smtClean="0">
                <a:solidFill>
                  <a:schemeClr val="accent5">
                    <a:lumMod val="50000"/>
                  </a:schemeClr>
                </a:solidFill>
                <a:latin typeface="Bookman"/>
              </a:rPr>
              <a:t>Guidelines for Making a Written Time Plan - continued</a:t>
            </a:r>
          </a:p>
          <a:p>
            <a:pPr marL="342900" lvl="1" indent="-342900">
              <a:buFont typeface="Arial" panose="020B0604020202020204" pitchFamily="34" charset="0"/>
              <a:buChar char="•"/>
            </a:pPr>
            <a:r>
              <a:rPr lang="en-US" sz="2800" dirty="0" smtClean="0">
                <a:solidFill>
                  <a:schemeClr val="accent5">
                    <a:lumMod val="50000"/>
                  </a:schemeClr>
                </a:solidFill>
                <a:latin typeface="Bookman"/>
              </a:rPr>
              <a:t>Make your plans workable – be realistic; learn what you can and cannot expect of yourself.</a:t>
            </a:r>
          </a:p>
          <a:p>
            <a:pPr marL="342900" lvl="1" indent="-342900">
              <a:buFont typeface="Arial" panose="020B0604020202020204" pitchFamily="34" charset="0"/>
              <a:buChar char="•"/>
            </a:pPr>
            <a:r>
              <a:rPr lang="en-US" sz="2800" dirty="0" smtClean="0">
                <a:solidFill>
                  <a:schemeClr val="accent5">
                    <a:lumMod val="50000"/>
                  </a:schemeClr>
                </a:solidFill>
                <a:latin typeface="Bookman"/>
              </a:rPr>
              <a:t>Prioritize your activities – do the most important things first; do the least important last.</a:t>
            </a:r>
          </a:p>
          <a:p>
            <a:pPr marL="800100" lvl="2" indent="-342900">
              <a:buFont typeface="Arial" panose="020B0604020202020204" pitchFamily="34" charset="0"/>
              <a:buChar char="•"/>
            </a:pPr>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14" y="1480308"/>
            <a:ext cx="5328468" cy="5007429"/>
          </a:xfrm>
          <a:prstGeom prst="rect">
            <a:avLst/>
          </a:prstGeom>
        </p:spPr>
      </p:pic>
    </p:spTree>
    <p:extLst>
      <p:ext uri="{BB962C8B-B14F-4D97-AF65-F5344CB8AC3E}">
        <p14:creationId xmlns:p14="http://schemas.microsoft.com/office/powerpoint/2010/main" val="3323286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Balancing Family and Career</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1" y="1318162"/>
            <a:ext cx="10853056" cy="4647426"/>
          </a:xfrm>
          <a:prstGeom prst="rect">
            <a:avLst/>
          </a:prstGeom>
        </p:spPr>
        <p:txBody>
          <a:bodyPr wrap="square">
            <a:spAutoFit/>
          </a:bodyPr>
          <a:lstStyle/>
          <a:p>
            <a:pPr marL="0" lvl="2"/>
            <a:r>
              <a:rPr lang="en-US" sz="2800" dirty="0">
                <a:solidFill>
                  <a:schemeClr val="accent5">
                    <a:lumMod val="50000"/>
                  </a:schemeClr>
                </a:solidFill>
                <a:latin typeface="Bookman"/>
              </a:rPr>
              <a:t>Balancing a career and a family can be a real challenge. With the ever-changing structure of the family and the demands of the workforce today, careers are playing a bigger role in many families’ lives. Families must learn new skills to meet these additional challenges. Knowing and following certain guidelines can help with the “balancing act.” The choice of types of income-producing jobs are expanding. Today, there are more options and flexibility than ever before in finding a family and career arrangement that works for you. </a:t>
            </a:r>
          </a:p>
          <a:p>
            <a:pPr marL="0" lvl="2"/>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spTree>
    <p:extLst>
      <p:ext uri="{BB962C8B-B14F-4D97-AF65-F5344CB8AC3E}">
        <p14:creationId xmlns:p14="http://schemas.microsoft.com/office/powerpoint/2010/main" val="1085008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Balancing Family and Career</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1" y="1318162"/>
            <a:ext cx="6085113" cy="5755422"/>
          </a:xfrm>
          <a:prstGeom prst="rect">
            <a:avLst/>
          </a:prstGeom>
        </p:spPr>
        <p:txBody>
          <a:bodyPr wrap="square">
            <a:spAutoFit/>
          </a:bodyPr>
          <a:lstStyle/>
          <a:p>
            <a:pPr marL="0" lvl="2"/>
            <a:r>
              <a:rPr lang="en-US" sz="2800" b="1" dirty="0" smtClean="0">
                <a:solidFill>
                  <a:schemeClr val="accent5">
                    <a:lumMod val="50000"/>
                  </a:schemeClr>
                </a:solidFill>
                <a:latin typeface="Bookman"/>
              </a:rPr>
              <a:t>Impact of Careers on Families</a:t>
            </a:r>
          </a:p>
          <a:p>
            <a:pPr marL="457200" lvl="2" indent="-457200">
              <a:buFont typeface="Arial" panose="020B0604020202020204" pitchFamily="34" charset="0"/>
              <a:buChar char="•"/>
            </a:pPr>
            <a:r>
              <a:rPr lang="en-US" sz="2800" dirty="0" smtClean="0">
                <a:solidFill>
                  <a:schemeClr val="accent5">
                    <a:lumMod val="50000"/>
                  </a:schemeClr>
                </a:solidFill>
                <a:latin typeface="Bookman"/>
              </a:rPr>
              <a:t>Both parents (or other family members) may work:</a:t>
            </a:r>
          </a:p>
          <a:p>
            <a:pPr lvl="2" indent="-457200">
              <a:buFont typeface="Arial" panose="020B0604020202020204" pitchFamily="34" charset="0"/>
              <a:buChar char="•"/>
            </a:pPr>
            <a:r>
              <a:rPr lang="en-US" sz="2400" dirty="0" smtClean="0">
                <a:solidFill>
                  <a:schemeClr val="accent5">
                    <a:lumMod val="50000"/>
                  </a:schemeClr>
                </a:solidFill>
                <a:latin typeface="Bookman"/>
              </a:rPr>
              <a:t>Both parents may be career oriented and may want to work.</a:t>
            </a:r>
          </a:p>
          <a:p>
            <a:pPr lvl="2" indent="-457200">
              <a:buFont typeface="Arial" panose="020B0604020202020204" pitchFamily="34" charset="0"/>
              <a:buChar char="•"/>
            </a:pPr>
            <a:r>
              <a:rPr lang="en-US" sz="2400" dirty="0" smtClean="0">
                <a:solidFill>
                  <a:schemeClr val="accent5">
                    <a:lumMod val="50000"/>
                  </a:schemeClr>
                </a:solidFill>
                <a:latin typeface="Bookman"/>
              </a:rPr>
              <a:t>For many, satisfaction and identity are derived from a career – they want to work even if they don’t “have” to work.</a:t>
            </a:r>
          </a:p>
          <a:p>
            <a:pPr lvl="2" indent="-457200">
              <a:buFont typeface="Arial" panose="020B0604020202020204" pitchFamily="34" charset="0"/>
              <a:buChar char="•"/>
            </a:pPr>
            <a:r>
              <a:rPr lang="en-US" sz="2400" dirty="0" smtClean="0">
                <a:solidFill>
                  <a:schemeClr val="accent5">
                    <a:lumMod val="50000"/>
                  </a:schemeClr>
                </a:solidFill>
                <a:latin typeface="Bookman"/>
              </a:rPr>
              <a:t>A dual-career family may be necessary financially to relieve financial pressure, improve standard of living or save for a goal.</a:t>
            </a:r>
            <a:endParaRPr lang="en-US" sz="2400" dirty="0">
              <a:solidFill>
                <a:schemeClr val="accent5">
                  <a:lumMod val="50000"/>
                </a:schemeClr>
              </a:solidFill>
              <a:latin typeface="Bookman"/>
            </a:endParaRPr>
          </a:p>
          <a:p>
            <a:pPr marL="0" lvl="2"/>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4914" y="1318162"/>
            <a:ext cx="3448447" cy="5165364"/>
          </a:xfrm>
          <a:prstGeom prst="rect">
            <a:avLst/>
          </a:prstGeom>
        </p:spPr>
      </p:pic>
    </p:spTree>
    <p:extLst>
      <p:ext uri="{BB962C8B-B14F-4D97-AF65-F5344CB8AC3E}">
        <p14:creationId xmlns:p14="http://schemas.microsoft.com/office/powerpoint/2010/main" val="1621607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Balancing Family and Career</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4811486" y="1318162"/>
            <a:ext cx="7380515" cy="6555641"/>
          </a:xfrm>
          <a:prstGeom prst="rect">
            <a:avLst/>
          </a:prstGeom>
        </p:spPr>
        <p:txBody>
          <a:bodyPr wrap="square">
            <a:spAutoFit/>
          </a:bodyPr>
          <a:lstStyle/>
          <a:p>
            <a:pPr marL="0" lvl="2"/>
            <a:r>
              <a:rPr lang="en-US" sz="2800" b="1" dirty="0" smtClean="0">
                <a:solidFill>
                  <a:schemeClr val="accent5">
                    <a:lumMod val="50000"/>
                  </a:schemeClr>
                </a:solidFill>
                <a:latin typeface="Bookman"/>
              </a:rPr>
              <a:t>Impact of Careers on Families - continued</a:t>
            </a:r>
          </a:p>
          <a:p>
            <a:pPr lvl="2" indent="-457200">
              <a:buFont typeface="Arial" panose="020B0604020202020204" pitchFamily="34" charset="0"/>
              <a:buChar char="•"/>
            </a:pPr>
            <a:r>
              <a:rPr lang="en-US" sz="2400" dirty="0">
                <a:solidFill>
                  <a:schemeClr val="accent5">
                    <a:lumMod val="50000"/>
                  </a:schemeClr>
                </a:solidFill>
                <a:latin typeface="Bookman"/>
              </a:rPr>
              <a:t>Many family incomes are low enough to require both partners to work just to meet daily needs.</a:t>
            </a:r>
          </a:p>
          <a:p>
            <a:pPr lvl="2" indent="-457200">
              <a:buFont typeface="Arial" panose="020B0604020202020204" pitchFamily="34" charset="0"/>
              <a:buChar char="•"/>
            </a:pPr>
            <a:r>
              <a:rPr lang="en-US" sz="2400" dirty="0" smtClean="0">
                <a:solidFill>
                  <a:schemeClr val="accent5">
                    <a:lumMod val="50000"/>
                  </a:schemeClr>
                </a:solidFill>
                <a:latin typeface="Bookman"/>
              </a:rPr>
              <a:t>A family owned and operated business may require both parents and other family members of the family to work in the business.</a:t>
            </a:r>
          </a:p>
          <a:p>
            <a:pPr marL="457200" lvl="2" indent="-457200">
              <a:buFont typeface="Arial" panose="020B0604020202020204" pitchFamily="34" charset="0"/>
              <a:buChar char="•"/>
            </a:pPr>
            <a:r>
              <a:rPr lang="en-US" sz="2800" dirty="0" smtClean="0">
                <a:solidFill>
                  <a:schemeClr val="accent5">
                    <a:lumMod val="50000"/>
                  </a:schemeClr>
                </a:solidFill>
                <a:latin typeface="Bookman"/>
              </a:rPr>
              <a:t>Careers change role expectations for family members.</a:t>
            </a:r>
          </a:p>
          <a:p>
            <a:pPr marL="914400" lvl="3" indent="-457200">
              <a:buFont typeface="Arial" panose="020B0604020202020204" pitchFamily="34" charset="0"/>
              <a:buChar char="•"/>
            </a:pPr>
            <a:r>
              <a:rPr lang="en-US" sz="2400" dirty="0" smtClean="0">
                <a:solidFill>
                  <a:schemeClr val="accent5">
                    <a:lumMod val="50000"/>
                  </a:schemeClr>
                </a:solidFill>
                <a:latin typeface="Bookman"/>
              </a:rPr>
              <a:t>More women are in the workforce today; either by choice or necessity, women’s roles have changed to reflect this. Women have more influence on family decisions now.</a:t>
            </a:r>
          </a:p>
          <a:p>
            <a:pPr marL="914400" lvl="3" indent="-457200">
              <a:buFont typeface="Arial" panose="020B0604020202020204" pitchFamily="34" charset="0"/>
              <a:buChar char="•"/>
            </a:pPr>
            <a:endParaRPr lang="en-US" sz="2400" dirty="0" smtClean="0">
              <a:solidFill>
                <a:schemeClr val="accent5">
                  <a:lumMod val="50000"/>
                </a:schemeClr>
              </a:solidFill>
              <a:latin typeface="Bookman"/>
            </a:endParaRPr>
          </a:p>
          <a:p>
            <a:pPr marL="457200" lvl="2" indent="-457200">
              <a:buFont typeface="Arial" panose="020B0604020202020204" pitchFamily="34" charset="0"/>
              <a:buChar char="•"/>
            </a:pPr>
            <a:endParaRPr lang="en-US" sz="2800" dirty="0">
              <a:solidFill>
                <a:schemeClr val="accent5">
                  <a:lumMod val="50000"/>
                </a:schemeClr>
              </a:solidFill>
              <a:latin typeface="Bookman"/>
            </a:endParaRPr>
          </a:p>
          <a:p>
            <a:pPr marL="0" lvl="2"/>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77" y="2576919"/>
            <a:ext cx="4469509" cy="2975443"/>
          </a:xfrm>
          <a:prstGeom prst="rect">
            <a:avLst/>
          </a:prstGeom>
        </p:spPr>
      </p:pic>
    </p:spTree>
    <p:extLst>
      <p:ext uri="{BB962C8B-B14F-4D97-AF65-F5344CB8AC3E}">
        <p14:creationId xmlns:p14="http://schemas.microsoft.com/office/powerpoint/2010/main" val="146946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Balancing Family and Career</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0" y="1318162"/>
            <a:ext cx="7380515" cy="6309420"/>
          </a:xfrm>
          <a:prstGeom prst="rect">
            <a:avLst/>
          </a:prstGeom>
        </p:spPr>
        <p:txBody>
          <a:bodyPr wrap="square">
            <a:spAutoFit/>
          </a:bodyPr>
          <a:lstStyle/>
          <a:p>
            <a:pPr marL="0" lvl="2"/>
            <a:r>
              <a:rPr lang="en-US" sz="2800" b="1" dirty="0" smtClean="0">
                <a:solidFill>
                  <a:schemeClr val="accent5">
                    <a:lumMod val="50000"/>
                  </a:schemeClr>
                </a:solidFill>
                <a:latin typeface="Bookman"/>
              </a:rPr>
              <a:t>Impact of Careers on Families - continued</a:t>
            </a:r>
            <a:r>
              <a:rPr lang="en-US" sz="2400" dirty="0" smtClean="0">
                <a:solidFill>
                  <a:schemeClr val="accent5">
                    <a:lumMod val="50000"/>
                  </a:schemeClr>
                </a:solidFill>
                <a:latin typeface="Bookman"/>
              </a:rPr>
              <a:t>.</a:t>
            </a:r>
          </a:p>
          <a:p>
            <a:pPr marL="457200" lvl="2" indent="-457200">
              <a:buFont typeface="Arial" panose="020B0604020202020204" pitchFamily="34" charset="0"/>
              <a:buChar char="•"/>
            </a:pPr>
            <a:r>
              <a:rPr lang="en-US" sz="2800" dirty="0" smtClean="0">
                <a:solidFill>
                  <a:schemeClr val="accent5">
                    <a:lumMod val="50000"/>
                  </a:schemeClr>
                </a:solidFill>
                <a:latin typeface="Bookman"/>
              </a:rPr>
              <a:t>Careers change role expectations for family members - continued</a:t>
            </a:r>
          </a:p>
          <a:p>
            <a:pPr marL="914400" lvl="3" indent="-457200">
              <a:buFont typeface="Arial" panose="020B0604020202020204" pitchFamily="34" charset="0"/>
              <a:buChar char="•"/>
            </a:pPr>
            <a:r>
              <a:rPr lang="en-US" sz="2400" dirty="0" smtClean="0">
                <a:solidFill>
                  <a:schemeClr val="accent5">
                    <a:lumMod val="50000"/>
                  </a:schemeClr>
                </a:solidFill>
                <a:latin typeface="Bookman"/>
              </a:rPr>
              <a:t>Children with two working parents and those in single-parent households have taken on greater responsibilities; many children go to after-school programs or go home to an empty home; they may be responsible for taking care of younger siblings or performing household tasks.</a:t>
            </a:r>
          </a:p>
          <a:p>
            <a:pPr marL="457200" lvl="3" indent="-457200">
              <a:buFont typeface="Arial" panose="020B0604020202020204" pitchFamily="34" charset="0"/>
              <a:buChar char="•"/>
            </a:pPr>
            <a:r>
              <a:rPr lang="en-US" sz="2800" dirty="0" smtClean="0">
                <a:solidFill>
                  <a:schemeClr val="accent5">
                    <a:lumMod val="50000"/>
                  </a:schemeClr>
                </a:solidFill>
                <a:latin typeface="Bookman"/>
              </a:rPr>
              <a:t>Relocation for a current job or new career can require family members’ adjustments.</a:t>
            </a:r>
          </a:p>
          <a:p>
            <a:pPr marL="914400" lvl="3" indent="-457200">
              <a:buFont typeface="Arial" panose="020B0604020202020204" pitchFamily="34" charset="0"/>
              <a:buChar char="•"/>
            </a:pPr>
            <a:endParaRPr lang="en-US" sz="2400" dirty="0" smtClean="0">
              <a:solidFill>
                <a:schemeClr val="accent5">
                  <a:lumMod val="50000"/>
                </a:schemeClr>
              </a:solidFill>
              <a:latin typeface="Bookman"/>
            </a:endParaRPr>
          </a:p>
          <a:p>
            <a:pPr marL="457200" lvl="2" indent="-457200">
              <a:buFont typeface="Arial" panose="020B0604020202020204" pitchFamily="34" charset="0"/>
              <a:buChar char="•"/>
            </a:pPr>
            <a:endParaRPr lang="en-US" sz="2800" dirty="0">
              <a:solidFill>
                <a:schemeClr val="accent5">
                  <a:lumMod val="50000"/>
                </a:schemeClr>
              </a:solidFill>
              <a:latin typeface="Bookman"/>
            </a:endParaRPr>
          </a:p>
          <a:p>
            <a:pPr marL="0" lvl="2"/>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8298" y="1318162"/>
            <a:ext cx="3410577" cy="5341185"/>
          </a:xfrm>
          <a:prstGeom prst="rect">
            <a:avLst/>
          </a:prstGeom>
        </p:spPr>
      </p:pic>
    </p:spTree>
    <p:extLst>
      <p:ext uri="{BB962C8B-B14F-4D97-AF65-F5344CB8AC3E}">
        <p14:creationId xmlns:p14="http://schemas.microsoft.com/office/powerpoint/2010/main" val="522100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Balancing Family and Career</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4811485" y="1286495"/>
            <a:ext cx="7380515" cy="6740307"/>
          </a:xfrm>
          <a:prstGeom prst="rect">
            <a:avLst/>
          </a:prstGeom>
        </p:spPr>
        <p:txBody>
          <a:bodyPr wrap="square">
            <a:spAutoFit/>
          </a:bodyPr>
          <a:lstStyle/>
          <a:p>
            <a:pPr marL="0" lvl="2"/>
            <a:r>
              <a:rPr lang="en-US" sz="2800" b="1" dirty="0" smtClean="0">
                <a:solidFill>
                  <a:schemeClr val="accent5">
                    <a:lumMod val="50000"/>
                  </a:schemeClr>
                </a:solidFill>
                <a:latin typeface="Bookman"/>
              </a:rPr>
              <a:t>Impact of Careers on Families - continued</a:t>
            </a:r>
            <a:r>
              <a:rPr lang="en-US" sz="2400" dirty="0" smtClean="0">
                <a:solidFill>
                  <a:schemeClr val="accent5">
                    <a:lumMod val="50000"/>
                  </a:schemeClr>
                </a:solidFill>
                <a:latin typeface="Bookman"/>
              </a:rPr>
              <a:t>.</a:t>
            </a:r>
          </a:p>
          <a:p>
            <a:pPr marL="457200" lvl="2" indent="-457200">
              <a:buFont typeface="Arial" panose="020B0604020202020204" pitchFamily="34" charset="0"/>
              <a:buChar char="•"/>
            </a:pPr>
            <a:r>
              <a:rPr lang="en-US" sz="2800" dirty="0" smtClean="0">
                <a:solidFill>
                  <a:schemeClr val="accent5">
                    <a:lumMod val="50000"/>
                  </a:schemeClr>
                </a:solidFill>
                <a:latin typeface="Bookman"/>
              </a:rPr>
              <a:t>Career or job satisfaction has a strong impact on families.</a:t>
            </a:r>
          </a:p>
          <a:p>
            <a:pPr marL="457200" lvl="2" indent="-457200">
              <a:buFont typeface="Arial" panose="020B0604020202020204" pitchFamily="34" charset="0"/>
              <a:buChar char="•"/>
            </a:pPr>
            <a:r>
              <a:rPr lang="en-US" sz="2800" dirty="0" smtClean="0">
                <a:solidFill>
                  <a:schemeClr val="accent5">
                    <a:lumMod val="50000"/>
                  </a:schemeClr>
                </a:solidFill>
                <a:latin typeface="Bookman"/>
              </a:rPr>
              <a:t>Careers may require improved skills in time management to handle schedules that must be juggled.</a:t>
            </a:r>
          </a:p>
          <a:p>
            <a:pPr marL="457200" lvl="2" indent="-457200">
              <a:buFont typeface="Arial" panose="020B0604020202020204" pitchFamily="34" charset="0"/>
              <a:buChar char="•"/>
            </a:pPr>
            <a:r>
              <a:rPr lang="en-US" sz="2800" dirty="0" smtClean="0">
                <a:solidFill>
                  <a:schemeClr val="accent5">
                    <a:lumMod val="50000"/>
                  </a:schemeClr>
                </a:solidFill>
                <a:latin typeface="Bookman"/>
              </a:rPr>
              <a:t>Retraining may be needed to develop new skills in a current job or to transition to a new career.</a:t>
            </a:r>
          </a:p>
          <a:p>
            <a:pPr marL="457200" lvl="2" indent="-457200">
              <a:buFont typeface="Arial" panose="020B0604020202020204" pitchFamily="34" charset="0"/>
              <a:buChar char="•"/>
            </a:pPr>
            <a:r>
              <a:rPr lang="en-US" sz="2800" dirty="0" smtClean="0">
                <a:solidFill>
                  <a:schemeClr val="accent5">
                    <a:lumMod val="50000"/>
                  </a:schemeClr>
                </a:solidFill>
                <a:latin typeface="Bookman"/>
              </a:rPr>
              <a:t>Health and other benefits have become increasingly important, impacting career planning.</a:t>
            </a:r>
          </a:p>
          <a:p>
            <a:pPr marL="914400" lvl="3" indent="-457200">
              <a:buFont typeface="Arial" panose="020B0604020202020204" pitchFamily="34" charset="0"/>
              <a:buChar char="•"/>
            </a:pPr>
            <a:endParaRPr lang="en-US" sz="2400" dirty="0" smtClean="0">
              <a:solidFill>
                <a:schemeClr val="accent5">
                  <a:lumMod val="50000"/>
                </a:schemeClr>
              </a:solidFill>
              <a:latin typeface="Bookman"/>
            </a:endParaRPr>
          </a:p>
          <a:p>
            <a:pPr marL="457200" lvl="2" indent="-457200">
              <a:buFont typeface="Arial" panose="020B0604020202020204" pitchFamily="34" charset="0"/>
              <a:buChar char="•"/>
            </a:pPr>
            <a:endParaRPr lang="en-US" sz="2800" dirty="0">
              <a:solidFill>
                <a:schemeClr val="accent5">
                  <a:lumMod val="50000"/>
                </a:schemeClr>
              </a:solidFill>
              <a:latin typeface="Bookman"/>
            </a:endParaRPr>
          </a:p>
          <a:p>
            <a:pPr marL="0" lvl="2"/>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57" y="1326278"/>
            <a:ext cx="3354171" cy="5030071"/>
          </a:xfrm>
          <a:prstGeom prst="rect">
            <a:avLst/>
          </a:prstGeom>
        </p:spPr>
      </p:pic>
    </p:spTree>
    <p:extLst>
      <p:ext uri="{BB962C8B-B14F-4D97-AF65-F5344CB8AC3E}">
        <p14:creationId xmlns:p14="http://schemas.microsoft.com/office/powerpoint/2010/main" val="104667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6095999" y="1318162"/>
            <a:ext cx="5930735" cy="4401205"/>
          </a:xfrm>
          <a:prstGeom prst="rect">
            <a:avLst/>
          </a:prstGeom>
        </p:spPr>
        <p:txBody>
          <a:bodyPr wrap="square">
            <a:spAutoFit/>
          </a:bodyPr>
          <a:lstStyle/>
          <a:p>
            <a:r>
              <a:rPr lang="en-US" sz="2800" b="1" i="0" u="none" strike="noStrike" baseline="0" dirty="0" smtClean="0">
                <a:solidFill>
                  <a:schemeClr val="accent5">
                    <a:lumMod val="50000"/>
                  </a:schemeClr>
                </a:solidFill>
                <a:latin typeface="Bookman"/>
              </a:rPr>
              <a:t>Techniques for Learning in a Classroom - continued</a:t>
            </a:r>
          </a:p>
          <a:p>
            <a:pPr marL="457200" indent="-457200">
              <a:buFont typeface="Arial" panose="020B0604020202020204" pitchFamily="34" charset="0"/>
              <a:buChar char="•"/>
            </a:pPr>
            <a:r>
              <a:rPr lang="en-US" sz="2800" dirty="0" smtClean="0">
                <a:solidFill>
                  <a:schemeClr val="accent5">
                    <a:lumMod val="50000"/>
                  </a:schemeClr>
                </a:solidFill>
                <a:latin typeface="Bookman"/>
              </a:rPr>
              <a:t>Listen with your full attention.</a:t>
            </a:r>
          </a:p>
          <a:p>
            <a:pPr marL="457200" indent="-457200">
              <a:buFont typeface="Arial" panose="020B0604020202020204" pitchFamily="34" charset="0"/>
              <a:buChar char="•"/>
            </a:pPr>
            <a:r>
              <a:rPr lang="en-US" sz="2800" dirty="0" smtClean="0">
                <a:solidFill>
                  <a:schemeClr val="accent5">
                    <a:lumMod val="50000"/>
                  </a:schemeClr>
                </a:solidFill>
                <a:latin typeface="Bookman"/>
              </a:rPr>
              <a:t>Ask questions when you don’t understand.</a:t>
            </a:r>
          </a:p>
          <a:p>
            <a:pPr marL="457200" indent="-457200">
              <a:buFont typeface="Arial" panose="020B0604020202020204" pitchFamily="34" charset="0"/>
              <a:buChar char="•"/>
            </a:pPr>
            <a:r>
              <a:rPr lang="en-US" sz="2800" b="0" i="0" u="none" strike="noStrike" baseline="0" dirty="0" smtClean="0">
                <a:solidFill>
                  <a:schemeClr val="accent5">
                    <a:lumMod val="50000"/>
                  </a:schemeClr>
                </a:solidFill>
                <a:latin typeface="Bookman"/>
              </a:rPr>
              <a:t>Review information as soon as possible after class.</a:t>
            </a:r>
          </a:p>
          <a:p>
            <a:pPr marL="457200" indent="-457200">
              <a:buFont typeface="Arial" panose="020B0604020202020204" pitchFamily="34" charset="0"/>
              <a:buChar char="•"/>
            </a:pPr>
            <a:r>
              <a:rPr lang="en-US" sz="2800" dirty="0" smtClean="0">
                <a:solidFill>
                  <a:schemeClr val="accent5">
                    <a:lumMod val="50000"/>
                  </a:schemeClr>
                </a:solidFill>
                <a:latin typeface="Bookman"/>
              </a:rPr>
              <a:t>Get to know some other serious students.</a:t>
            </a:r>
          </a:p>
          <a:p>
            <a:endParaRPr lang="en-US" sz="2800" b="0" i="0" u="none" strike="noStrike" baseline="0" dirty="0" smtClean="0">
              <a:solidFill>
                <a:schemeClr val="accent5">
                  <a:lumMod val="50000"/>
                </a:schemeClr>
              </a:solidFill>
              <a:latin typeface="Bookman"/>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919" y="2063999"/>
            <a:ext cx="5864631" cy="3170138"/>
          </a:xfrm>
          <a:prstGeom prst="rect">
            <a:avLst/>
          </a:prstGeom>
        </p:spPr>
      </p:pic>
    </p:spTree>
    <p:extLst>
      <p:ext uri="{BB962C8B-B14F-4D97-AF65-F5344CB8AC3E}">
        <p14:creationId xmlns:p14="http://schemas.microsoft.com/office/powerpoint/2010/main" val="523778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Balancing Family and Career</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0" y="1318162"/>
            <a:ext cx="7380515" cy="6555641"/>
          </a:xfrm>
          <a:prstGeom prst="rect">
            <a:avLst/>
          </a:prstGeom>
        </p:spPr>
        <p:txBody>
          <a:bodyPr wrap="square">
            <a:spAutoFit/>
          </a:bodyPr>
          <a:lstStyle/>
          <a:p>
            <a:pPr marL="0" lvl="2"/>
            <a:r>
              <a:rPr lang="en-US" sz="2800" b="1" dirty="0" smtClean="0">
                <a:solidFill>
                  <a:schemeClr val="accent5">
                    <a:lumMod val="50000"/>
                  </a:schemeClr>
                </a:solidFill>
                <a:latin typeface="Bookman"/>
              </a:rPr>
              <a:t>Challenges Facing Single-Parent and Dual-Career Families</a:t>
            </a:r>
            <a:endParaRPr lang="en-US" sz="2400" dirty="0" smtClean="0">
              <a:solidFill>
                <a:schemeClr val="accent5">
                  <a:lumMod val="50000"/>
                </a:schemeClr>
              </a:solidFill>
              <a:latin typeface="Bookman"/>
            </a:endParaRPr>
          </a:p>
          <a:p>
            <a:pPr marL="457200" lvl="2" indent="-457200">
              <a:buFont typeface="Arial" panose="020B0604020202020204" pitchFamily="34" charset="0"/>
              <a:buChar char="•"/>
            </a:pPr>
            <a:r>
              <a:rPr lang="en-US" sz="2800" dirty="0" smtClean="0">
                <a:solidFill>
                  <a:schemeClr val="accent5">
                    <a:lumMod val="50000"/>
                  </a:schemeClr>
                </a:solidFill>
                <a:latin typeface="Bookman"/>
              </a:rPr>
              <a:t>Single-Parent Family Challenges</a:t>
            </a:r>
          </a:p>
          <a:p>
            <a:pPr marL="914400" lvl="3" indent="-457200">
              <a:buFont typeface="Arial" panose="020B0604020202020204" pitchFamily="34" charset="0"/>
              <a:buChar char="•"/>
            </a:pPr>
            <a:r>
              <a:rPr lang="en-US" sz="2400" dirty="0" smtClean="0">
                <a:solidFill>
                  <a:schemeClr val="accent5">
                    <a:lumMod val="50000"/>
                  </a:schemeClr>
                </a:solidFill>
                <a:latin typeface="Bookman"/>
              </a:rPr>
              <a:t>Single parent may find balance difficult.</a:t>
            </a:r>
          </a:p>
          <a:p>
            <a:pPr marL="914400" lvl="3" indent="-457200">
              <a:buFont typeface="Arial" panose="020B0604020202020204" pitchFamily="34" charset="0"/>
              <a:buChar char="•"/>
            </a:pPr>
            <a:r>
              <a:rPr lang="en-US" sz="2400" dirty="0" smtClean="0">
                <a:solidFill>
                  <a:schemeClr val="accent5">
                    <a:lumMod val="50000"/>
                  </a:schemeClr>
                </a:solidFill>
                <a:latin typeface="Bookman"/>
              </a:rPr>
              <a:t>Children may become more independent and self-sufficient at an earlier age.</a:t>
            </a:r>
          </a:p>
          <a:p>
            <a:pPr marL="914400" lvl="3" indent="-457200">
              <a:buFont typeface="Arial" panose="020B0604020202020204" pitchFamily="34" charset="0"/>
              <a:buChar char="•"/>
            </a:pPr>
            <a:r>
              <a:rPr lang="en-US" sz="2400" dirty="0" smtClean="0">
                <a:solidFill>
                  <a:schemeClr val="accent5">
                    <a:lumMod val="50000"/>
                  </a:schemeClr>
                </a:solidFill>
                <a:latin typeface="Bookman"/>
              </a:rPr>
              <a:t>Child care services usually needed for younger children.</a:t>
            </a:r>
          </a:p>
          <a:p>
            <a:pPr marL="914400" lvl="3" indent="-457200">
              <a:buFont typeface="Arial" panose="020B0604020202020204" pitchFamily="34" charset="0"/>
              <a:buChar char="•"/>
            </a:pPr>
            <a:r>
              <a:rPr lang="en-US" sz="2400" dirty="0" smtClean="0">
                <a:solidFill>
                  <a:schemeClr val="accent5">
                    <a:lumMod val="50000"/>
                  </a:schemeClr>
                </a:solidFill>
                <a:latin typeface="Bookman"/>
              </a:rPr>
              <a:t>Single parents usually need a full-time job to support the family; it is usually lower than with two-parent families.</a:t>
            </a:r>
          </a:p>
          <a:p>
            <a:pPr marL="914400" lvl="3" indent="-457200">
              <a:buFont typeface="Arial" panose="020B0604020202020204" pitchFamily="34" charset="0"/>
              <a:buChar char="•"/>
            </a:pPr>
            <a:r>
              <a:rPr lang="en-US" sz="2400" dirty="0" smtClean="0">
                <a:solidFill>
                  <a:schemeClr val="accent5">
                    <a:lumMod val="50000"/>
                  </a:schemeClr>
                </a:solidFill>
                <a:latin typeface="Bookman"/>
              </a:rPr>
              <a:t>Single parents may rely on extended family members and friends to help with children.</a:t>
            </a:r>
          </a:p>
          <a:p>
            <a:pPr marL="914400" lvl="3" indent="-457200">
              <a:buFont typeface="Arial" panose="020B0604020202020204" pitchFamily="34" charset="0"/>
              <a:buChar char="•"/>
            </a:pPr>
            <a:endParaRPr lang="en-US" sz="2400" dirty="0" smtClean="0">
              <a:solidFill>
                <a:schemeClr val="accent5">
                  <a:lumMod val="50000"/>
                </a:schemeClr>
              </a:solidFill>
              <a:latin typeface="Bookman"/>
            </a:endParaRPr>
          </a:p>
          <a:p>
            <a:pPr marL="457200" lvl="2" indent="-457200">
              <a:buFont typeface="Arial" panose="020B0604020202020204" pitchFamily="34" charset="0"/>
              <a:buChar char="•"/>
            </a:pPr>
            <a:endParaRPr lang="en-US" sz="2800" dirty="0">
              <a:solidFill>
                <a:schemeClr val="accent5">
                  <a:lumMod val="50000"/>
                </a:schemeClr>
              </a:solidFill>
              <a:latin typeface="Bookman"/>
            </a:endParaRPr>
          </a:p>
          <a:p>
            <a:pPr marL="0" lvl="2"/>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4255" y="1291126"/>
            <a:ext cx="3499348" cy="5247785"/>
          </a:xfrm>
          <a:prstGeom prst="rect">
            <a:avLst/>
          </a:prstGeom>
        </p:spPr>
      </p:pic>
    </p:spTree>
    <p:extLst>
      <p:ext uri="{BB962C8B-B14F-4D97-AF65-F5344CB8AC3E}">
        <p14:creationId xmlns:p14="http://schemas.microsoft.com/office/powerpoint/2010/main" val="1145247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Balancing Family and Career</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4811485" y="1308267"/>
            <a:ext cx="7380515" cy="6555641"/>
          </a:xfrm>
          <a:prstGeom prst="rect">
            <a:avLst/>
          </a:prstGeom>
        </p:spPr>
        <p:txBody>
          <a:bodyPr wrap="square">
            <a:spAutoFit/>
          </a:bodyPr>
          <a:lstStyle/>
          <a:p>
            <a:pPr marL="0" lvl="2"/>
            <a:r>
              <a:rPr lang="en-US" sz="2800" b="1" dirty="0" smtClean="0">
                <a:solidFill>
                  <a:schemeClr val="accent5">
                    <a:lumMod val="50000"/>
                  </a:schemeClr>
                </a:solidFill>
                <a:latin typeface="Bookman"/>
              </a:rPr>
              <a:t>Challenges Facing Single-Parent and Dual-Career Families - continued</a:t>
            </a:r>
            <a:endParaRPr lang="en-US" sz="2400" dirty="0" smtClean="0">
              <a:solidFill>
                <a:schemeClr val="accent5">
                  <a:lumMod val="50000"/>
                </a:schemeClr>
              </a:solidFill>
              <a:latin typeface="Bookman"/>
            </a:endParaRPr>
          </a:p>
          <a:p>
            <a:pPr marL="457200" lvl="2" indent="-457200">
              <a:buFont typeface="Arial" panose="020B0604020202020204" pitchFamily="34" charset="0"/>
              <a:buChar char="•"/>
            </a:pPr>
            <a:r>
              <a:rPr lang="en-US" sz="2800" dirty="0" smtClean="0">
                <a:solidFill>
                  <a:schemeClr val="accent5">
                    <a:lumMod val="50000"/>
                  </a:schemeClr>
                </a:solidFill>
                <a:latin typeface="Bookman"/>
              </a:rPr>
              <a:t>Dual-Career Family Challenges</a:t>
            </a:r>
          </a:p>
          <a:p>
            <a:pPr marL="914400" lvl="3" indent="-457200">
              <a:buFont typeface="Arial" panose="020B0604020202020204" pitchFamily="34" charset="0"/>
              <a:buChar char="•"/>
            </a:pPr>
            <a:r>
              <a:rPr lang="en-US" sz="2400" dirty="0" smtClean="0">
                <a:solidFill>
                  <a:schemeClr val="accent5">
                    <a:lumMod val="50000"/>
                  </a:schemeClr>
                </a:solidFill>
                <a:latin typeface="Bookman"/>
              </a:rPr>
              <a:t>Inflexible work schedules can cause parents to miss family functions.</a:t>
            </a:r>
          </a:p>
          <a:p>
            <a:pPr marL="914400" lvl="3" indent="-457200">
              <a:buFont typeface="Arial" panose="020B0604020202020204" pitchFamily="34" charset="0"/>
              <a:buChar char="•"/>
            </a:pPr>
            <a:r>
              <a:rPr lang="en-US" sz="2400" dirty="0" smtClean="0">
                <a:solidFill>
                  <a:schemeClr val="accent5">
                    <a:lumMod val="50000"/>
                  </a:schemeClr>
                </a:solidFill>
                <a:latin typeface="Bookman"/>
              </a:rPr>
              <a:t>Parents can become fatigued due to demanding schedules.</a:t>
            </a:r>
          </a:p>
          <a:p>
            <a:pPr marL="914400" lvl="3" indent="-457200">
              <a:buFont typeface="Arial" panose="020B0604020202020204" pitchFamily="34" charset="0"/>
              <a:buChar char="•"/>
            </a:pPr>
            <a:r>
              <a:rPr lang="en-US" sz="2400" dirty="0" smtClean="0">
                <a:solidFill>
                  <a:schemeClr val="accent5">
                    <a:lumMod val="50000"/>
                  </a:schemeClr>
                </a:solidFill>
                <a:latin typeface="Bookman"/>
              </a:rPr>
              <a:t>Role expectations can change for each family member. </a:t>
            </a:r>
          </a:p>
          <a:p>
            <a:pPr marL="914400" lvl="3" indent="-457200">
              <a:buFont typeface="Arial" panose="020B0604020202020204" pitchFamily="34" charset="0"/>
              <a:buChar char="•"/>
            </a:pPr>
            <a:r>
              <a:rPr lang="en-US" sz="2400" dirty="0" smtClean="0">
                <a:solidFill>
                  <a:schemeClr val="accent5">
                    <a:lumMod val="50000"/>
                  </a:schemeClr>
                </a:solidFill>
                <a:latin typeface="Bookman"/>
              </a:rPr>
              <a:t>Less time may be available for family to spend together and for parents to spend alone.</a:t>
            </a:r>
          </a:p>
          <a:p>
            <a:pPr marL="914400" lvl="3" indent="-457200">
              <a:buFont typeface="Arial" panose="020B0604020202020204" pitchFamily="34" charset="0"/>
              <a:buChar char="•"/>
            </a:pPr>
            <a:r>
              <a:rPr lang="en-US" sz="2400" dirty="0" smtClean="0">
                <a:solidFill>
                  <a:schemeClr val="accent5">
                    <a:lumMod val="50000"/>
                  </a:schemeClr>
                </a:solidFill>
                <a:latin typeface="Bookman"/>
              </a:rPr>
              <a:t>The family may have to rely more on service providers.</a:t>
            </a:r>
          </a:p>
          <a:p>
            <a:pPr marL="914400" lvl="3" indent="-457200">
              <a:buFont typeface="Arial" panose="020B0604020202020204" pitchFamily="34" charset="0"/>
              <a:buChar char="•"/>
            </a:pPr>
            <a:endParaRPr lang="en-US" sz="2400" dirty="0" smtClean="0">
              <a:solidFill>
                <a:schemeClr val="accent5">
                  <a:lumMod val="50000"/>
                </a:schemeClr>
              </a:solidFill>
              <a:latin typeface="Bookman"/>
            </a:endParaRPr>
          </a:p>
          <a:p>
            <a:pPr marL="457200" lvl="2" indent="-457200">
              <a:buFont typeface="Arial" panose="020B0604020202020204" pitchFamily="34" charset="0"/>
              <a:buChar char="•"/>
            </a:pPr>
            <a:endParaRPr lang="en-US" sz="2800" dirty="0">
              <a:solidFill>
                <a:schemeClr val="accent5">
                  <a:lumMod val="50000"/>
                </a:schemeClr>
              </a:solidFill>
              <a:latin typeface="Bookman"/>
            </a:endParaRPr>
          </a:p>
          <a:p>
            <a:pPr marL="0" lvl="2"/>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308267"/>
            <a:ext cx="3348488" cy="5020367"/>
          </a:xfrm>
          <a:prstGeom prst="rect">
            <a:avLst/>
          </a:prstGeom>
        </p:spPr>
      </p:pic>
    </p:spTree>
    <p:extLst>
      <p:ext uri="{BB962C8B-B14F-4D97-AF65-F5344CB8AC3E}">
        <p14:creationId xmlns:p14="http://schemas.microsoft.com/office/powerpoint/2010/main" val="1969413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Balancing Family and Career</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838200" y="1318162"/>
            <a:ext cx="7380515" cy="5940088"/>
          </a:xfrm>
          <a:prstGeom prst="rect">
            <a:avLst/>
          </a:prstGeom>
        </p:spPr>
        <p:txBody>
          <a:bodyPr wrap="square">
            <a:spAutoFit/>
          </a:bodyPr>
          <a:lstStyle/>
          <a:p>
            <a:pPr marL="0" lvl="2"/>
            <a:r>
              <a:rPr lang="en-US" sz="2800" b="1" dirty="0" smtClean="0">
                <a:solidFill>
                  <a:schemeClr val="accent5">
                    <a:lumMod val="50000"/>
                  </a:schemeClr>
                </a:solidFill>
                <a:latin typeface="Bookman"/>
              </a:rPr>
              <a:t>Guidelines for Balancing Family and Career</a:t>
            </a:r>
            <a:endParaRPr lang="en-US" sz="2400" dirty="0" smtClean="0">
              <a:solidFill>
                <a:schemeClr val="accent5">
                  <a:lumMod val="50000"/>
                </a:schemeClr>
              </a:solidFill>
              <a:latin typeface="Bookman"/>
            </a:endParaRPr>
          </a:p>
          <a:p>
            <a:pPr marL="914400" lvl="3" indent="-457200">
              <a:buFont typeface="Arial" panose="020B0604020202020204" pitchFamily="34" charset="0"/>
              <a:buChar char="•"/>
            </a:pPr>
            <a:r>
              <a:rPr lang="en-US" sz="2800" dirty="0" smtClean="0">
                <a:solidFill>
                  <a:schemeClr val="accent5">
                    <a:lumMod val="50000"/>
                  </a:schemeClr>
                </a:solidFill>
                <a:latin typeface="Bookman"/>
              </a:rPr>
              <a:t>Set goals.</a:t>
            </a:r>
          </a:p>
          <a:p>
            <a:pPr marL="914400" lvl="3" indent="-457200">
              <a:buFont typeface="Arial" panose="020B0604020202020204" pitchFamily="34" charset="0"/>
              <a:buChar char="•"/>
            </a:pPr>
            <a:r>
              <a:rPr lang="en-US" sz="2800" dirty="0" smtClean="0">
                <a:solidFill>
                  <a:schemeClr val="accent5">
                    <a:lumMod val="50000"/>
                  </a:schemeClr>
                </a:solidFill>
                <a:latin typeface="Bookman"/>
              </a:rPr>
              <a:t>Be flexible.</a:t>
            </a:r>
          </a:p>
          <a:p>
            <a:pPr marL="914400" lvl="3" indent="-457200">
              <a:buFont typeface="Arial" panose="020B0604020202020204" pitchFamily="34" charset="0"/>
              <a:buChar char="•"/>
            </a:pPr>
            <a:r>
              <a:rPr lang="en-US" sz="2800" dirty="0" smtClean="0">
                <a:solidFill>
                  <a:schemeClr val="accent5">
                    <a:lumMod val="50000"/>
                  </a:schemeClr>
                </a:solidFill>
                <a:latin typeface="Bookman"/>
              </a:rPr>
              <a:t>Keep a sense of humor.</a:t>
            </a:r>
          </a:p>
          <a:p>
            <a:pPr marL="914400" lvl="3" indent="-457200">
              <a:buFont typeface="Arial" panose="020B0604020202020204" pitchFamily="34" charset="0"/>
              <a:buChar char="•"/>
            </a:pPr>
            <a:r>
              <a:rPr lang="en-US" sz="2800" dirty="0" smtClean="0">
                <a:solidFill>
                  <a:schemeClr val="accent5">
                    <a:lumMod val="50000"/>
                  </a:schemeClr>
                </a:solidFill>
                <a:latin typeface="Bookman"/>
              </a:rPr>
              <a:t>Learn to budget your time, money, and resources.</a:t>
            </a:r>
          </a:p>
          <a:p>
            <a:pPr marL="914400" lvl="3" indent="-457200">
              <a:buFont typeface="Arial" panose="020B0604020202020204" pitchFamily="34" charset="0"/>
              <a:buChar char="•"/>
            </a:pPr>
            <a:r>
              <a:rPr lang="en-US" sz="2800" dirty="0" smtClean="0">
                <a:solidFill>
                  <a:schemeClr val="accent5">
                    <a:lumMod val="50000"/>
                  </a:schemeClr>
                </a:solidFill>
                <a:latin typeface="Bookman"/>
              </a:rPr>
              <a:t>Have a mutual understanding with partner and be supportive.</a:t>
            </a:r>
          </a:p>
          <a:p>
            <a:pPr marL="914400" lvl="3" indent="-457200">
              <a:buFont typeface="Arial" panose="020B0604020202020204" pitchFamily="34" charset="0"/>
              <a:buChar char="•"/>
            </a:pPr>
            <a:r>
              <a:rPr lang="en-US" sz="2800" dirty="0" smtClean="0">
                <a:solidFill>
                  <a:schemeClr val="accent5">
                    <a:lumMod val="50000"/>
                  </a:schemeClr>
                </a:solidFill>
                <a:latin typeface="Bookman"/>
              </a:rPr>
              <a:t>Understand the expressions of your boss, co-workers, and family.</a:t>
            </a:r>
          </a:p>
          <a:p>
            <a:pPr marL="457200" lvl="2" indent="-457200">
              <a:buFont typeface="Arial" panose="020B0604020202020204" pitchFamily="34" charset="0"/>
              <a:buChar char="•"/>
            </a:pPr>
            <a:endParaRPr lang="en-US" sz="2800" dirty="0">
              <a:solidFill>
                <a:schemeClr val="accent5">
                  <a:lumMod val="50000"/>
                </a:schemeClr>
              </a:solidFill>
              <a:latin typeface="Bookman"/>
            </a:endParaRPr>
          </a:p>
          <a:p>
            <a:pPr marL="0" lvl="2"/>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7646" y="1268584"/>
            <a:ext cx="3405462" cy="5087765"/>
          </a:xfrm>
          <a:prstGeom prst="rect">
            <a:avLst/>
          </a:prstGeom>
        </p:spPr>
      </p:pic>
    </p:spTree>
    <p:extLst>
      <p:ext uri="{BB962C8B-B14F-4D97-AF65-F5344CB8AC3E}">
        <p14:creationId xmlns:p14="http://schemas.microsoft.com/office/powerpoint/2010/main" val="2362988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latin typeface="Bookman"/>
              </a:rPr>
              <a:t>Balancing Family and Career</a:t>
            </a:r>
            <a:endParaRPr lang="en-US" b="1" dirty="0">
              <a:solidFill>
                <a:schemeClr val="accent5">
                  <a:lumMod val="50000"/>
                </a:schemeClr>
              </a:solidFill>
              <a:latin typeface="Bookman"/>
            </a:endParaRPr>
          </a:p>
        </p:txBody>
      </p:sp>
      <p:sp>
        <p:nvSpPr>
          <p:cNvPr id="3" name="Footer Placeholder 2"/>
          <p:cNvSpPr>
            <a:spLocks noGrp="1"/>
          </p:cNvSpPr>
          <p:nvPr>
            <p:ph type="ftr" sz="quarter" idx="11"/>
          </p:nvPr>
        </p:nvSpPr>
        <p:spPr/>
        <p:txBody>
          <a:bodyPr/>
          <a:lstStyle/>
          <a:p>
            <a:r>
              <a:rPr lang="en-US" dirty="0" smtClean="0"/>
              <a:t>Copyright © 2019 Resource Center for </a:t>
            </a:r>
            <a:r>
              <a:rPr lang="en-US" dirty="0" err="1" smtClean="0"/>
              <a:t>CareerTech</a:t>
            </a:r>
            <a:r>
              <a:rPr lang="en-US" dirty="0" smtClean="0"/>
              <a:t> Advancement</a:t>
            </a:r>
            <a:endParaRPr lang="en-US" dirty="0"/>
          </a:p>
        </p:txBody>
      </p:sp>
      <p:sp>
        <p:nvSpPr>
          <p:cNvPr id="4" name="Rectangle 3"/>
          <p:cNvSpPr/>
          <p:nvPr/>
        </p:nvSpPr>
        <p:spPr>
          <a:xfrm>
            <a:off x="6096000" y="1318162"/>
            <a:ext cx="6096000" cy="5509200"/>
          </a:xfrm>
          <a:prstGeom prst="rect">
            <a:avLst/>
          </a:prstGeom>
        </p:spPr>
        <p:txBody>
          <a:bodyPr wrap="square">
            <a:spAutoFit/>
          </a:bodyPr>
          <a:lstStyle/>
          <a:p>
            <a:pPr marL="0" lvl="2"/>
            <a:r>
              <a:rPr lang="en-US" sz="2800" b="1" dirty="0" smtClean="0">
                <a:solidFill>
                  <a:schemeClr val="accent5">
                    <a:lumMod val="50000"/>
                  </a:schemeClr>
                </a:solidFill>
                <a:latin typeface="Bookman"/>
              </a:rPr>
              <a:t>Guidelines for Balancing Family and Career - continued</a:t>
            </a:r>
            <a:endParaRPr lang="en-US" sz="2400" dirty="0" smtClean="0">
              <a:solidFill>
                <a:schemeClr val="accent5">
                  <a:lumMod val="50000"/>
                </a:schemeClr>
              </a:solidFill>
              <a:latin typeface="Bookman"/>
            </a:endParaRPr>
          </a:p>
          <a:p>
            <a:pPr marL="914400" lvl="3" indent="-457200">
              <a:buFont typeface="Arial" panose="020B0604020202020204" pitchFamily="34" charset="0"/>
              <a:buChar char="•"/>
            </a:pPr>
            <a:r>
              <a:rPr lang="en-US" sz="2800" dirty="0" smtClean="0">
                <a:solidFill>
                  <a:schemeClr val="accent5">
                    <a:lumMod val="50000"/>
                  </a:schemeClr>
                </a:solidFill>
                <a:latin typeface="Bookman"/>
              </a:rPr>
              <a:t>Communicate your expectations to your boss, co-workers, and family.</a:t>
            </a:r>
          </a:p>
          <a:p>
            <a:pPr marL="914400" lvl="3" indent="-457200">
              <a:buFont typeface="Arial" panose="020B0604020202020204" pitchFamily="34" charset="0"/>
              <a:buChar char="•"/>
            </a:pPr>
            <a:r>
              <a:rPr lang="en-US" sz="2800" dirty="0" smtClean="0">
                <a:solidFill>
                  <a:schemeClr val="accent5">
                    <a:lumMod val="50000"/>
                  </a:schemeClr>
                </a:solidFill>
                <a:latin typeface="Bookman"/>
              </a:rPr>
              <a:t>Set priorities.</a:t>
            </a:r>
          </a:p>
          <a:p>
            <a:pPr marL="914400" lvl="3" indent="-457200">
              <a:buFont typeface="Arial" panose="020B0604020202020204" pitchFamily="34" charset="0"/>
              <a:buChar char="•"/>
            </a:pPr>
            <a:r>
              <a:rPr lang="en-US" sz="2800" dirty="0" smtClean="0">
                <a:solidFill>
                  <a:schemeClr val="accent5">
                    <a:lumMod val="50000"/>
                  </a:schemeClr>
                </a:solidFill>
                <a:latin typeface="Bookman"/>
              </a:rPr>
              <a:t>Develop a good support system.</a:t>
            </a:r>
          </a:p>
          <a:p>
            <a:pPr marL="914400" lvl="3" indent="-457200">
              <a:buFont typeface="Arial" panose="020B0604020202020204" pitchFamily="34" charset="0"/>
              <a:buChar char="•"/>
            </a:pPr>
            <a:r>
              <a:rPr lang="en-US" sz="2800" dirty="0" smtClean="0">
                <a:solidFill>
                  <a:schemeClr val="accent5">
                    <a:lumMod val="50000"/>
                  </a:schemeClr>
                </a:solidFill>
                <a:latin typeface="Bookman"/>
              </a:rPr>
              <a:t>Work at keeping your family a cohesive unit.</a:t>
            </a:r>
          </a:p>
          <a:p>
            <a:pPr marL="457200" lvl="2" indent="-457200">
              <a:buFont typeface="Arial" panose="020B0604020202020204" pitchFamily="34" charset="0"/>
              <a:buChar char="•"/>
            </a:pPr>
            <a:endParaRPr lang="en-US" sz="2800" dirty="0">
              <a:solidFill>
                <a:schemeClr val="accent5">
                  <a:lumMod val="50000"/>
                </a:schemeClr>
              </a:solidFill>
              <a:latin typeface="Bookman"/>
            </a:endParaRPr>
          </a:p>
          <a:p>
            <a:pPr marL="0" lvl="2"/>
            <a:endParaRPr lang="en-US" sz="2400" dirty="0" smtClean="0">
              <a:solidFill>
                <a:schemeClr val="accent5">
                  <a:lumMod val="50000"/>
                </a:schemeClr>
              </a:solidFill>
              <a:latin typeface="Bookman"/>
            </a:endParaRPr>
          </a:p>
          <a:p>
            <a:pPr marL="914400" lvl="3"/>
            <a:endParaRPr lang="en-US" sz="200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55" y="2008455"/>
            <a:ext cx="5487820" cy="3657600"/>
          </a:xfrm>
          <a:prstGeom prst="rect">
            <a:avLst/>
          </a:prstGeom>
        </p:spPr>
      </p:pic>
    </p:spTree>
    <p:extLst>
      <p:ext uri="{BB962C8B-B14F-4D97-AF65-F5344CB8AC3E}">
        <p14:creationId xmlns:p14="http://schemas.microsoft.com/office/powerpoint/2010/main" val="2292972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828" y="675823"/>
            <a:ext cx="5453742" cy="6182177"/>
          </a:xfrm>
        </p:spPr>
        <p:txBody>
          <a:bodyPr>
            <a:noAutofit/>
          </a:bodyPr>
          <a:lstStyle/>
          <a:p>
            <a:pPr marL="0" indent="0" algn="ctr"/>
            <a:r>
              <a:rPr lang="en-US" sz="3200" dirty="0">
                <a:solidFill>
                  <a:schemeClr val="accent5">
                    <a:lumMod val="50000"/>
                  </a:schemeClr>
                </a:solidFill>
              </a:rPr>
              <a:t>All rights reserved; copyright </a:t>
            </a:r>
            <a:r>
              <a:rPr lang="en-US" sz="3200" dirty="0" smtClean="0">
                <a:solidFill>
                  <a:schemeClr val="accent5">
                    <a:lumMod val="50000"/>
                  </a:schemeClr>
                </a:solidFill>
              </a:rPr>
              <a:t/>
            </a:r>
            <a:br>
              <a:rPr lang="en-US" sz="3200" dirty="0" smtClean="0">
                <a:solidFill>
                  <a:schemeClr val="accent5">
                    <a:lumMod val="50000"/>
                  </a:schemeClr>
                </a:solidFill>
              </a:rPr>
            </a:br>
            <a:r>
              <a:rPr lang="en-US" sz="3200" dirty="0" smtClean="0">
                <a:solidFill>
                  <a:schemeClr val="accent5">
                    <a:lumMod val="50000"/>
                  </a:schemeClr>
                </a:solidFill>
              </a:rPr>
              <a:t>© 2019 </a:t>
            </a:r>
            <a:r>
              <a:rPr lang="en-US" sz="3200" dirty="0">
                <a:solidFill>
                  <a:schemeClr val="accent5">
                    <a:lumMod val="50000"/>
                  </a:schemeClr>
                </a:solidFill>
              </a:rPr>
              <a:t>Resource Center for </a:t>
            </a:r>
            <a:r>
              <a:rPr lang="en-US" sz="3200" dirty="0" err="1">
                <a:solidFill>
                  <a:schemeClr val="accent5">
                    <a:lumMod val="50000"/>
                  </a:schemeClr>
                </a:solidFill>
              </a:rPr>
              <a:t>CareerTech</a:t>
            </a:r>
            <a:r>
              <a:rPr lang="en-US" sz="3200" dirty="0">
                <a:solidFill>
                  <a:schemeClr val="accent5">
                    <a:lumMod val="50000"/>
                  </a:schemeClr>
                </a:solidFill>
              </a:rPr>
              <a:t> </a:t>
            </a:r>
            <a:r>
              <a:rPr lang="en-US" sz="3200" dirty="0" smtClean="0">
                <a:solidFill>
                  <a:schemeClr val="accent5">
                    <a:lumMod val="50000"/>
                  </a:schemeClr>
                </a:solidFill>
              </a:rPr>
              <a:t>Advancement</a:t>
            </a:r>
            <a:br>
              <a:rPr lang="en-US" sz="3200" dirty="0" smtClean="0">
                <a:solidFill>
                  <a:schemeClr val="accent5">
                    <a:lumMod val="50000"/>
                  </a:schemeClr>
                </a:solidFill>
              </a:rPr>
            </a:br>
            <a:r>
              <a:rPr lang="en-US" sz="3200" dirty="0">
                <a:solidFill>
                  <a:schemeClr val="accent5">
                    <a:lumMod val="50000"/>
                  </a:schemeClr>
                </a:solidFill>
              </a:rPr>
              <a:t/>
            </a:r>
            <a:br>
              <a:rPr lang="en-US" sz="3200" dirty="0">
                <a:solidFill>
                  <a:schemeClr val="accent5">
                    <a:lumMod val="50000"/>
                  </a:schemeClr>
                </a:solidFill>
              </a:rPr>
            </a:br>
            <a:r>
              <a:rPr lang="en-US" sz="3200" dirty="0">
                <a:solidFill>
                  <a:schemeClr val="accent5">
                    <a:lumMod val="50000"/>
                  </a:schemeClr>
                </a:solidFill>
              </a:rPr>
              <a:t>For more information, email us at </a:t>
            </a:r>
            <a:br>
              <a:rPr lang="en-US" sz="3200" dirty="0">
                <a:solidFill>
                  <a:schemeClr val="accent5">
                    <a:lumMod val="50000"/>
                  </a:schemeClr>
                </a:solidFill>
              </a:rPr>
            </a:br>
            <a:r>
              <a:rPr lang="en-US" sz="3200" dirty="0" smtClean="0">
                <a:solidFill>
                  <a:schemeClr val="accent5">
                    <a:lumMod val="50000"/>
                  </a:schemeClr>
                </a:solidFill>
                <a:hlinkClick r:id="rId2"/>
              </a:rPr>
              <a:t>resourcecenter@careertech.ok.gov</a:t>
            </a:r>
            <a:r>
              <a:rPr lang="en-US" sz="3200" dirty="0" smtClean="0">
                <a:solidFill>
                  <a:schemeClr val="accent5">
                    <a:lumMod val="50000"/>
                  </a:schemeClr>
                </a:solidFill>
              </a:rPr>
              <a:t/>
            </a:r>
            <a:br>
              <a:rPr lang="en-US" sz="3200" dirty="0" smtClean="0">
                <a:solidFill>
                  <a:schemeClr val="accent5">
                    <a:lumMod val="50000"/>
                  </a:schemeClr>
                </a:solidFill>
              </a:rPr>
            </a:br>
            <a:r>
              <a:rPr lang="en-US" sz="3200" dirty="0" smtClean="0">
                <a:solidFill>
                  <a:schemeClr val="accent5">
                    <a:lumMod val="50000"/>
                  </a:schemeClr>
                </a:solidFill>
              </a:rPr>
              <a:t/>
            </a:r>
            <a:br>
              <a:rPr lang="en-US" sz="3200" dirty="0" smtClean="0">
                <a:solidFill>
                  <a:schemeClr val="accent5">
                    <a:lumMod val="50000"/>
                  </a:schemeClr>
                </a:solidFill>
              </a:rPr>
            </a:br>
            <a:r>
              <a:rPr lang="en-US" sz="3200" dirty="0" smtClean="0">
                <a:solidFill>
                  <a:schemeClr val="accent5">
                    <a:lumMod val="50000"/>
                  </a:schemeClr>
                </a:solidFill>
              </a:rPr>
              <a:t>Visit our website at </a:t>
            </a:r>
            <a:br>
              <a:rPr lang="en-US" sz="3200" dirty="0" smtClean="0">
                <a:solidFill>
                  <a:schemeClr val="accent5">
                    <a:lumMod val="50000"/>
                  </a:schemeClr>
                </a:solidFill>
              </a:rPr>
            </a:br>
            <a:r>
              <a:rPr lang="en-US" sz="3200" dirty="0" smtClean="0">
                <a:solidFill>
                  <a:schemeClr val="accent5">
                    <a:lumMod val="50000"/>
                  </a:schemeClr>
                </a:solidFill>
              </a:rPr>
              <a:t>https://www.okcareertech.org/educators/resource-center</a:t>
            </a:r>
            <a:r>
              <a:rPr lang="en-US" sz="3200" dirty="0" smtClean="0"/>
              <a:t/>
            </a:r>
            <a:br>
              <a:rPr lang="en-US" sz="3200" dirty="0" smtClean="0"/>
            </a:br>
            <a:r>
              <a:rPr lang="en-US" sz="3200" dirty="0" smtClean="0"/>
              <a:t/>
            </a:r>
            <a:br>
              <a:rPr lang="en-US" sz="3200" dirty="0" smtClean="0"/>
            </a:br>
            <a:endParaRPr lang="en-US" sz="3200" dirty="0"/>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705" y="406234"/>
            <a:ext cx="3874723" cy="5813589"/>
          </a:xfrm>
          <a:prstGeom prst="rect">
            <a:avLst/>
          </a:prstGeom>
        </p:spPr>
      </p:pic>
    </p:spTree>
    <p:extLst>
      <p:ext uri="{BB962C8B-B14F-4D97-AF65-F5344CB8AC3E}">
        <p14:creationId xmlns:p14="http://schemas.microsoft.com/office/powerpoint/2010/main" val="2293738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421209"/>
            <a:ext cx="6542314" cy="5693866"/>
          </a:xfrm>
          <a:prstGeom prst="rect">
            <a:avLst/>
          </a:prstGeom>
        </p:spPr>
        <p:txBody>
          <a:bodyPr wrap="square">
            <a:spAutoFit/>
          </a:bodyPr>
          <a:lstStyle/>
          <a:p>
            <a:r>
              <a:rPr lang="en-US" sz="2800" b="1" i="0" u="none" strike="noStrike" baseline="0" dirty="0" smtClean="0">
                <a:solidFill>
                  <a:schemeClr val="accent5">
                    <a:lumMod val="50000"/>
                  </a:schemeClr>
                </a:solidFill>
                <a:latin typeface="Bookman"/>
              </a:rPr>
              <a:t>Techniques</a:t>
            </a:r>
            <a:r>
              <a:rPr lang="en-US" sz="2800" b="1" i="0" u="none" strike="noStrike" dirty="0" smtClean="0">
                <a:solidFill>
                  <a:schemeClr val="accent5">
                    <a:lumMod val="50000"/>
                  </a:schemeClr>
                </a:solidFill>
                <a:latin typeface="Bookman"/>
              </a:rPr>
              <a:t> for Remembering</a:t>
            </a:r>
            <a:endParaRPr lang="en-US" sz="2800" b="1" i="0" u="none" strike="noStrike" baseline="0" dirty="0" smtClean="0">
              <a:solidFill>
                <a:schemeClr val="accent5">
                  <a:lumMod val="50000"/>
                </a:schemeClr>
              </a:solidFill>
              <a:latin typeface="Bookman"/>
            </a:endParaRPr>
          </a:p>
          <a:p>
            <a:pPr marL="457200" indent="-457200">
              <a:buFont typeface="Arial" panose="020B0604020202020204" pitchFamily="34" charset="0"/>
              <a:buChar char="•"/>
            </a:pPr>
            <a:r>
              <a:rPr lang="en-US" sz="2800" dirty="0" smtClean="0">
                <a:solidFill>
                  <a:schemeClr val="accent5">
                    <a:lumMod val="50000"/>
                  </a:schemeClr>
                </a:solidFill>
                <a:latin typeface="Bookman"/>
              </a:rPr>
              <a:t>Associate – connect new information to something you already know.</a:t>
            </a:r>
          </a:p>
          <a:p>
            <a:pPr marL="457200" indent="-457200">
              <a:buFont typeface="Arial" panose="020B0604020202020204" pitchFamily="34" charset="0"/>
              <a:buChar char="•"/>
            </a:pPr>
            <a:r>
              <a:rPr lang="en-US" sz="2800" dirty="0" smtClean="0">
                <a:solidFill>
                  <a:schemeClr val="accent5">
                    <a:lumMod val="50000"/>
                  </a:schemeClr>
                </a:solidFill>
                <a:latin typeface="Bookman"/>
              </a:rPr>
              <a:t>Count – learn the number of items involved.</a:t>
            </a:r>
          </a:p>
          <a:p>
            <a:pPr marL="457200" indent="-457200">
              <a:buFont typeface="Arial" panose="020B0604020202020204" pitchFamily="34" charset="0"/>
              <a:buChar char="•"/>
            </a:pPr>
            <a:r>
              <a:rPr lang="en-US" sz="2800" dirty="0" smtClean="0">
                <a:solidFill>
                  <a:schemeClr val="accent5">
                    <a:lumMod val="50000"/>
                  </a:schemeClr>
                </a:solidFill>
                <a:latin typeface="Bookman"/>
              </a:rPr>
              <a:t>Sound out – make an image with sound.</a:t>
            </a:r>
          </a:p>
          <a:p>
            <a:pPr marL="457200" indent="-457200">
              <a:buFont typeface="Arial" panose="020B0604020202020204" pitchFamily="34" charset="0"/>
              <a:buChar char="•"/>
            </a:pPr>
            <a:r>
              <a:rPr lang="en-US" sz="2800" dirty="0" smtClean="0">
                <a:solidFill>
                  <a:schemeClr val="accent5">
                    <a:lumMod val="50000"/>
                  </a:schemeClr>
                </a:solidFill>
                <a:latin typeface="Bookman"/>
              </a:rPr>
              <a:t>Shorten – take parts of the information and arrange them into your pattern or mnemonic.</a:t>
            </a:r>
          </a:p>
          <a:p>
            <a:pPr marL="457200" indent="-457200">
              <a:buFont typeface="Arial" panose="020B0604020202020204" pitchFamily="34" charset="0"/>
              <a:buChar char="•"/>
            </a:pPr>
            <a:r>
              <a:rPr lang="en-US" sz="2800" dirty="0" smtClean="0">
                <a:solidFill>
                  <a:schemeClr val="accent5">
                    <a:lumMod val="50000"/>
                  </a:schemeClr>
                </a:solidFill>
                <a:latin typeface="Bookman"/>
              </a:rPr>
              <a:t>Visualize – make a mental picture.</a:t>
            </a: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1029" y="2536806"/>
            <a:ext cx="4811486" cy="3207657"/>
          </a:xfrm>
          <a:prstGeom prst="rect">
            <a:avLst/>
          </a:prstGeom>
        </p:spPr>
      </p:pic>
    </p:spTree>
    <p:extLst>
      <p:ext uri="{BB962C8B-B14F-4D97-AF65-F5344CB8AC3E}">
        <p14:creationId xmlns:p14="http://schemas.microsoft.com/office/powerpoint/2010/main" val="667254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4974772" y="1373581"/>
            <a:ext cx="7552706" cy="6555641"/>
          </a:xfrm>
          <a:prstGeom prst="rect">
            <a:avLst/>
          </a:prstGeom>
        </p:spPr>
        <p:txBody>
          <a:bodyPr wrap="square">
            <a:spAutoFit/>
          </a:bodyPr>
          <a:lstStyle/>
          <a:p>
            <a:r>
              <a:rPr lang="en-US" sz="2800" b="1" i="0" u="none" strike="noStrike" baseline="0" dirty="0" smtClean="0">
                <a:solidFill>
                  <a:schemeClr val="accent5">
                    <a:lumMod val="50000"/>
                  </a:schemeClr>
                </a:solidFill>
                <a:latin typeface="Bookman"/>
              </a:rPr>
              <a:t>Techniques</a:t>
            </a:r>
            <a:r>
              <a:rPr lang="en-US" sz="2800" b="1" i="0" u="none" strike="noStrike" dirty="0" smtClean="0">
                <a:solidFill>
                  <a:schemeClr val="accent5">
                    <a:lumMod val="50000"/>
                  </a:schemeClr>
                </a:solidFill>
                <a:latin typeface="Bookman"/>
              </a:rPr>
              <a:t> for Taking Notes</a:t>
            </a:r>
            <a:endParaRPr lang="en-US" sz="2800" b="1" i="0" u="none" strike="noStrike" baseline="0" dirty="0" smtClean="0">
              <a:solidFill>
                <a:schemeClr val="accent5">
                  <a:lumMod val="50000"/>
                </a:schemeClr>
              </a:solidFill>
              <a:latin typeface="Bookman"/>
            </a:endParaRPr>
          </a:p>
          <a:p>
            <a:pPr marL="457200" indent="-457200">
              <a:buFont typeface="Arial" panose="020B0604020202020204" pitchFamily="34" charset="0"/>
              <a:buChar char="•"/>
            </a:pPr>
            <a:r>
              <a:rPr lang="en-US" sz="2800" dirty="0" smtClean="0">
                <a:solidFill>
                  <a:schemeClr val="accent5">
                    <a:lumMod val="50000"/>
                  </a:schemeClr>
                </a:solidFill>
                <a:latin typeface="Bookman"/>
              </a:rPr>
              <a:t>Be ready with paper and pen before class begins.</a:t>
            </a:r>
          </a:p>
          <a:p>
            <a:pPr marL="457200" indent="-457200">
              <a:buFont typeface="Arial" panose="020B0604020202020204" pitchFamily="34" charset="0"/>
              <a:buChar char="•"/>
            </a:pPr>
            <a:r>
              <a:rPr lang="en-US" sz="2800" dirty="0" smtClean="0">
                <a:solidFill>
                  <a:schemeClr val="accent5">
                    <a:lumMod val="50000"/>
                  </a:schemeClr>
                </a:solidFill>
                <a:latin typeface="Bookman"/>
              </a:rPr>
              <a:t>Use </a:t>
            </a:r>
            <a:r>
              <a:rPr lang="en-US" sz="2800" dirty="0" err="1" smtClean="0">
                <a:solidFill>
                  <a:schemeClr val="accent5">
                    <a:lumMod val="50000"/>
                  </a:schemeClr>
                </a:solidFill>
                <a:latin typeface="Bookman"/>
              </a:rPr>
              <a:t>looseleaf</a:t>
            </a:r>
            <a:r>
              <a:rPr lang="en-US" sz="2800" dirty="0" smtClean="0">
                <a:solidFill>
                  <a:schemeClr val="accent5">
                    <a:lumMod val="50000"/>
                  </a:schemeClr>
                </a:solidFill>
                <a:latin typeface="Bookman"/>
              </a:rPr>
              <a:t> paper and write on one side.</a:t>
            </a:r>
          </a:p>
          <a:p>
            <a:pPr marL="457200" indent="-457200">
              <a:buFont typeface="Arial" panose="020B0604020202020204" pitchFamily="34" charset="0"/>
              <a:buChar char="•"/>
            </a:pPr>
            <a:r>
              <a:rPr lang="en-US" sz="2800" dirty="0" smtClean="0">
                <a:solidFill>
                  <a:schemeClr val="accent5">
                    <a:lumMod val="50000"/>
                  </a:schemeClr>
                </a:solidFill>
                <a:latin typeface="Bookman"/>
              </a:rPr>
              <a:t>Write down only the key ideas.</a:t>
            </a:r>
          </a:p>
          <a:p>
            <a:pPr marL="457200" indent="-457200">
              <a:buFont typeface="Arial" panose="020B0604020202020204" pitchFamily="34" charset="0"/>
              <a:buChar char="•"/>
            </a:pPr>
            <a:r>
              <a:rPr lang="en-US" sz="2800" dirty="0" smtClean="0">
                <a:solidFill>
                  <a:schemeClr val="accent5">
                    <a:lumMod val="50000"/>
                  </a:schemeClr>
                </a:solidFill>
                <a:latin typeface="Bookman"/>
              </a:rPr>
              <a:t>Listen and watch for behaviors that signal key ideas:</a:t>
            </a:r>
          </a:p>
          <a:p>
            <a:pPr marL="914400" lvl="1" indent="-457200">
              <a:buFont typeface="Arial" panose="020B0604020202020204" pitchFamily="34" charset="0"/>
              <a:buChar char="•"/>
            </a:pPr>
            <a:r>
              <a:rPr lang="en-US" sz="2800" dirty="0" smtClean="0">
                <a:solidFill>
                  <a:schemeClr val="accent5">
                    <a:lumMod val="50000"/>
                  </a:schemeClr>
                </a:solidFill>
                <a:latin typeface="Bookman"/>
              </a:rPr>
              <a:t>Body language</a:t>
            </a:r>
          </a:p>
          <a:p>
            <a:pPr marL="914400" lvl="1" indent="-457200">
              <a:buFont typeface="Arial" panose="020B0604020202020204" pitchFamily="34" charset="0"/>
              <a:buChar char="•"/>
            </a:pPr>
            <a:r>
              <a:rPr lang="en-US" sz="2800" dirty="0" smtClean="0">
                <a:solidFill>
                  <a:schemeClr val="accent5">
                    <a:lumMod val="50000"/>
                  </a:schemeClr>
                </a:solidFill>
                <a:latin typeface="Bookman"/>
              </a:rPr>
              <a:t>Change in the tone of voice</a:t>
            </a:r>
          </a:p>
          <a:p>
            <a:pPr marL="914400" lvl="1" indent="-457200">
              <a:buFont typeface="Arial" panose="020B0604020202020204" pitchFamily="34" charset="0"/>
              <a:buChar char="•"/>
            </a:pPr>
            <a:r>
              <a:rPr lang="en-US" sz="2800" dirty="0" smtClean="0">
                <a:solidFill>
                  <a:schemeClr val="accent5">
                    <a:lumMod val="50000"/>
                  </a:schemeClr>
                </a:solidFill>
                <a:latin typeface="Bookman"/>
              </a:rPr>
              <a:t>Pauses</a:t>
            </a:r>
          </a:p>
          <a:p>
            <a:pPr marL="914400" lvl="1" indent="-457200">
              <a:buFont typeface="Arial" panose="020B0604020202020204" pitchFamily="34" charset="0"/>
              <a:buChar char="•"/>
            </a:pPr>
            <a:r>
              <a:rPr lang="en-US" sz="2800" dirty="0" smtClean="0">
                <a:solidFill>
                  <a:schemeClr val="accent5">
                    <a:lumMod val="50000"/>
                  </a:schemeClr>
                </a:solidFill>
                <a:latin typeface="Bookman"/>
              </a:rPr>
              <a:t>“Warning words” that come before important information</a:t>
            </a: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6" y="2329543"/>
            <a:ext cx="4408310" cy="3309258"/>
          </a:xfrm>
          <a:prstGeom prst="rect">
            <a:avLst/>
          </a:prstGeom>
        </p:spPr>
      </p:pic>
    </p:spTree>
    <p:extLst>
      <p:ext uri="{BB962C8B-B14F-4D97-AF65-F5344CB8AC3E}">
        <p14:creationId xmlns:p14="http://schemas.microsoft.com/office/powerpoint/2010/main" val="375459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318162"/>
            <a:ext cx="8915400" cy="6555641"/>
          </a:xfrm>
          <a:prstGeom prst="rect">
            <a:avLst/>
          </a:prstGeom>
        </p:spPr>
        <p:txBody>
          <a:bodyPr wrap="square">
            <a:spAutoFit/>
          </a:bodyPr>
          <a:lstStyle/>
          <a:p>
            <a:r>
              <a:rPr lang="en-US" sz="2800" b="1" i="0" u="none" strike="noStrike" baseline="0" dirty="0" smtClean="0">
                <a:solidFill>
                  <a:schemeClr val="accent5">
                    <a:lumMod val="50000"/>
                  </a:schemeClr>
                </a:solidFill>
                <a:latin typeface="Bookman"/>
              </a:rPr>
              <a:t>Techniques</a:t>
            </a:r>
            <a:r>
              <a:rPr lang="en-US" sz="2800" b="1" i="0" u="none" strike="noStrike" dirty="0" smtClean="0">
                <a:solidFill>
                  <a:schemeClr val="accent5">
                    <a:lumMod val="50000"/>
                  </a:schemeClr>
                </a:solidFill>
                <a:latin typeface="Bookman"/>
              </a:rPr>
              <a:t> for Taking Notes - continued</a:t>
            </a:r>
            <a:endParaRPr lang="en-US" sz="2800" b="1" i="0" u="none" strike="noStrike" baseline="0" dirty="0" smtClean="0">
              <a:solidFill>
                <a:schemeClr val="accent5">
                  <a:lumMod val="50000"/>
                </a:schemeClr>
              </a:solidFill>
              <a:latin typeface="Bookman"/>
            </a:endParaRPr>
          </a:p>
          <a:p>
            <a:pPr marL="457200" indent="-457200">
              <a:buFont typeface="Arial" panose="020B0604020202020204" pitchFamily="34" charset="0"/>
              <a:buChar char="•"/>
            </a:pPr>
            <a:r>
              <a:rPr lang="en-US" sz="2800" dirty="0" smtClean="0">
                <a:solidFill>
                  <a:schemeClr val="accent5">
                    <a:lumMod val="50000"/>
                  </a:schemeClr>
                </a:solidFill>
                <a:latin typeface="Bookman"/>
              </a:rPr>
              <a:t>Pay close attention to opening and closing remarks.</a:t>
            </a:r>
          </a:p>
          <a:p>
            <a:pPr marL="457200" indent="-457200">
              <a:buFont typeface="Arial" panose="020B0604020202020204" pitchFamily="34" charset="0"/>
              <a:buChar char="•"/>
            </a:pPr>
            <a:r>
              <a:rPr lang="en-US" sz="2800" dirty="0" smtClean="0">
                <a:solidFill>
                  <a:schemeClr val="accent5">
                    <a:lumMod val="50000"/>
                  </a:schemeClr>
                </a:solidFill>
                <a:latin typeface="Bookman"/>
              </a:rPr>
              <a:t>Write down any idea that is repeated.</a:t>
            </a:r>
          </a:p>
          <a:p>
            <a:pPr marL="457200" indent="-457200">
              <a:buFont typeface="Arial" panose="020B0604020202020204" pitchFamily="34" charset="0"/>
              <a:buChar char="•"/>
            </a:pPr>
            <a:r>
              <a:rPr lang="en-US" sz="2800" dirty="0" smtClean="0">
                <a:solidFill>
                  <a:schemeClr val="accent5">
                    <a:lumMod val="50000"/>
                  </a:schemeClr>
                </a:solidFill>
                <a:latin typeface="Bookman"/>
              </a:rPr>
              <a:t>Copy diagrams, charts, and graphs.</a:t>
            </a:r>
          </a:p>
          <a:p>
            <a:pPr marL="457200" indent="-457200">
              <a:buFont typeface="Arial" panose="020B0604020202020204" pitchFamily="34" charset="0"/>
              <a:buChar char="•"/>
            </a:pPr>
            <a:r>
              <a:rPr lang="en-US" sz="2800" dirty="0" smtClean="0">
                <a:solidFill>
                  <a:schemeClr val="accent5">
                    <a:lumMod val="50000"/>
                  </a:schemeClr>
                </a:solidFill>
                <a:latin typeface="Bookman"/>
              </a:rPr>
              <a:t>Develop a shorthand form of writing.</a:t>
            </a:r>
          </a:p>
          <a:p>
            <a:pPr marL="457200" indent="-457200">
              <a:buFont typeface="Arial" panose="020B0604020202020204" pitchFamily="34" charset="0"/>
              <a:buChar char="•"/>
            </a:pPr>
            <a:r>
              <a:rPr lang="en-US" sz="2800" dirty="0" smtClean="0">
                <a:solidFill>
                  <a:schemeClr val="accent5">
                    <a:lumMod val="50000"/>
                  </a:schemeClr>
                </a:solidFill>
                <a:latin typeface="Bookman"/>
              </a:rPr>
              <a:t>Organize your notes in a pattern.</a:t>
            </a:r>
          </a:p>
          <a:p>
            <a:pPr marL="914400" lvl="1" indent="-457200">
              <a:buFont typeface="Arial" panose="020B0604020202020204" pitchFamily="34" charset="0"/>
              <a:buChar char="•"/>
            </a:pPr>
            <a:r>
              <a:rPr lang="en-US" sz="2800" dirty="0" smtClean="0">
                <a:solidFill>
                  <a:schemeClr val="accent5">
                    <a:lumMod val="50000"/>
                  </a:schemeClr>
                </a:solidFill>
                <a:latin typeface="Bookman"/>
              </a:rPr>
              <a:t>Use an outline form.</a:t>
            </a:r>
          </a:p>
          <a:p>
            <a:pPr marL="914400" lvl="1" indent="-457200">
              <a:buFont typeface="Arial" panose="020B0604020202020204" pitchFamily="34" charset="0"/>
              <a:buChar char="•"/>
            </a:pPr>
            <a:r>
              <a:rPr lang="en-US" sz="2800" dirty="0" smtClean="0">
                <a:solidFill>
                  <a:schemeClr val="accent5">
                    <a:lumMod val="50000"/>
                  </a:schemeClr>
                </a:solidFill>
                <a:latin typeface="Bookman"/>
              </a:rPr>
              <a:t>According to the history of the subject</a:t>
            </a:r>
          </a:p>
          <a:p>
            <a:pPr marL="914400" lvl="1" indent="-457200">
              <a:buFont typeface="Arial" panose="020B0604020202020204" pitchFamily="34" charset="0"/>
              <a:buChar char="•"/>
            </a:pPr>
            <a:r>
              <a:rPr lang="en-US" sz="2800" dirty="0" smtClean="0">
                <a:solidFill>
                  <a:schemeClr val="accent5">
                    <a:lumMod val="50000"/>
                  </a:schemeClr>
                </a:solidFill>
                <a:latin typeface="Bookman"/>
              </a:rPr>
              <a:t>Spatial or geographic form (by location)</a:t>
            </a:r>
          </a:p>
          <a:p>
            <a:pPr marL="914400" lvl="1" indent="-457200">
              <a:buFont typeface="Arial" panose="020B0604020202020204" pitchFamily="34" charset="0"/>
              <a:buChar char="•"/>
            </a:pPr>
            <a:r>
              <a:rPr lang="en-US" sz="2800" dirty="0" smtClean="0">
                <a:solidFill>
                  <a:schemeClr val="accent5">
                    <a:lumMod val="50000"/>
                  </a:schemeClr>
                </a:solidFill>
                <a:latin typeface="Bookman"/>
              </a:rPr>
              <a:t>Alphabetical order</a:t>
            </a:r>
          </a:p>
          <a:p>
            <a:pPr marL="914400" lvl="1" indent="-457200">
              <a:buFont typeface="Arial" panose="020B0604020202020204" pitchFamily="34" charset="0"/>
              <a:buChar char="•"/>
            </a:pPr>
            <a:r>
              <a:rPr lang="en-US" sz="2800" dirty="0" smtClean="0">
                <a:solidFill>
                  <a:schemeClr val="accent5">
                    <a:lumMod val="50000"/>
                  </a:schemeClr>
                </a:solidFill>
                <a:latin typeface="Bookman"/>
              </a:rPr>
              <a:t>In series</a:t>
            </a:r>
          </a:p>
          <a:p>
            <a:pPr marL="914400" lvl="1" indent="-457200">
              <a:buFont typeface="Arial" panose="020B0604020202020204" pitchFamily="34" charset="0"/>
              <a:buChar char="•"/>
            </a:pPr>
            <a:r>
              <a:rPr lang="en-US" sz="2800" dirty="0" smtClean="0">
                <a:solidFill>
                  <a:schemeClr val="accent5">
                    <a:lumMod val="50000"/>
                  </a:schemeClr>
                </a:solidFill>
                <a:latin typeface="Bookman"/>
              </a:rPr>
              <a:t>In categories</a:t>
            </a: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2542" y="2271198"/>
            <a:ext cx="4038832" cy="2611265"/>
          </a:xfrm>
          <a:prstGeom prst="rect">
            <a:avLst/>
          </a:prstGeom>
        </p:spPr>
      </p:pic>
    </p:spTree>
    <p:extLst>
      <p:ext uri="{BB962C8B-B14F-4D97-AF65-F5344CB8AC3E}">
        <p14:creationId xmlns:p14="http://schemas.microsoft.com/office/powerpoint/2010/main" val="68530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5617028" y="1755115"/>
            <a:ext cx="6814457" cy="5693866"/>
          </a:xfrm>
          <a:prstGeom prst="rect">
            <a:avLst/>
          </a:prstGeom>
        </p:spPr>
        <p:txBody>
          <a:bodyPr wrap="square">
            <a:spAutoFit/>
          </a:bodyPr>
          <a:lstStyle/>
          <a:p>
            <a:r>
              <a:rPr lang="en-US" sz="2800" b="1" dirty="0" smtClean="0">
                <a:solidFill>
                  <a:schemeClr val="accent5">
                    <a:lumMod val="50000"/>
                  </a:schemeClr>
                </a:solidFill>
                <a:latin typeface="Bookman"/>
              </a:rPr>
              <a:t>Steps for Using a Reading System</a:t>
            </a:r>
            <a:endParaRPr lang="en-US" sz="2800" b="1" i="0" u="none" strike="noStrike" baseline="0" dirty="0" smtClean="0">
              <a:solidFill>
                <a:schemeClr val="accent5">
                  <a:lumMod val="50000"/>
                </a:schemeClr>
              </a:solidFill>
              <a:latin typeface="Bookman"/>
            </a:endParaRPr>
          </a:p>
          <a:p>
            <a:pPr marL="457200" indent="-457200">
              <a:buFont typeface="Arial" panose="020B0604020202020204" pitchFamily="34" charset="0"/>
              <a:buChar char="•"/>
            </a:pPr>
            <a:r>
              <a:rPr lang="en-US" sz="2800" dirty="0" smtClean="0">
                <a:solidFill>
                  <a:schemeClr val="accent5">
                    <a:lumMod val="50000"/>
                  </a:schemeClr>
                </a:solidFill>
                <a:latin typeface="Bookman"/>
              </a:rPr>
              <a:t>Survey the whole chapter or unit.</a:t>
            </a:r>
          </a:p>
          <a:p>
            <a:pPr marL="457200" indent="-457200">
              <a:buFont typeface="Arial" panose="020B0604020202020204" pitchFamily="34" charset="0"/>
              <a:buChar char="•"/>
            </a:pPr>
            <a:r>
              <a:rPr lang="en-US" sz="2800" dirty="0" smtClean="0">
                <a:solidFill>
                  <a:schemeClr val="accent5">
                    <a:lumMod val="50000"/>
                  </a:schemeClr>
                </a:solidFill>
                <a:latin typeface="Bookman"/>
              </a:rPr>
              <a:t>Read quickly until you are full of information; then stop.</a:t>
            </a:r>
          </a:p>
          <a:p>
            <a:pPr marL="457200" indent="-457200">
              <a:buFont typeface="Arial" panose="020B0604020202020204" pitchFamily="34" charset="0"/>
              <a:buChar char="•"/>
            </a:pPr>
            <a:r>
              <a:rPr lang="en-US" sz="2800" dirty="0" smtClean="0">
                <a:solidFill>
                  <a:schemeClr val="accent5">
                    <a:lumMod val="50000"/>
                  </a:schemeClr>
                </a:solidFill>
                <a:latin typeface="Bookman"/>
              </a:rPr>
              <a:t>Write down the key ideas immediately.</a:t>
            </a:r>
          </a:p>
          <a:p>
            <a:pPr marL="457200" indent="-457200">
              <a:buFont typeface="Arial" panose="020B0604020202020204" pitchFamily="34" charset="0"/>
              <a:buChar char="•"/>
            </a:pPr>
            <a:r>
              <a:rPr lang="en-US" sz="2800" dirty="0" smtClean="0">
                <a:solidFill>
                  <a:schemeClr val="accent5">
                    <a:lumMod val="50000"/>
                  </a:schemeClr>
                </a:solidFill>
                <a:latin typeface="Bookman"/>
              </a:rPr>
              <a:t>Say the key ideas of key words out loud.</a:t>
            </a:r>
          </a:p>
          <a:p>
            <a:pPr marL="457200" indent="-457200">
              <a:buFont typeface="Arial" panose="020B0604020202020204" pitchFamily="34" charset="0"/>
              <a:buChar char="•"/>
            </a:pPr>
            <a:r>
              <a:rPr lang="en-US" sz="2800" dirty="0" smtClean="0">
                <a:solidFill>
                  <a:schemeClr val="accent5">
                    <a:lumMod val="50000"/>
                  </a:schemeClr>
                </a:solidFill>
                <a:latin typeface="Bookman"/>
              </a:rPr>
              <a:t>Record the information in your mind.</a:t>
            </a:r>
          </a:p>
          <a:p>
            <a:pPr marL="457200" indent="-457200">
              <a:buFont typeface="Arial" panose="020B0604020202020204" pitchFamily="34" charset="0"/>
              <a:buChar char="•"/>
            </a:pPr>
            <a:r>
              <a:rPr lang="en-US" sz="2800" dirty="0" smtClean="0">
                <a:solidFill>
                  <a:schemeClr val="accent5">
                    <a:lumMod val="50000"/>
                  </a:schemeClr>
                </a:solidFill>
                <a:latin typeface="Bookman"/>
              </a:rPr>
              <a:t>Review later; on a regular schedule.</a:t>
            </a:r>
          </a:p>
          <a:p>
            <a:pPr marL="457200" indent="-457200">
              <a:buFont typeface="Arial" panose="020B0604020202020204" pitchFamily="34" charset="0"/>
              <a:buChar char="•"/>
            </a:pPr>
            <a:r>
              <a:rPr lang="en-US" sz="2800" dirty="0" smtClean="0">
                <a:solidFill>
                  <a:schemeClr val="accent5">
                    <a:lumMod val="50000"/>
                  </a:schemeClr>
                </a:solidFill>
                <a:latin typeface="Bookman"/>
              </a:rPr>
              <a:t>Discuss material with others.</a:t>
            </a: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485" y="2178057"/>
            <a:ext cx="4978883" cy="3318397"/>
          </a:xfrm>
          <a:prstGeom prst="rect">
            <a:avLst/>
          </a:prstGeom>
        </p:spPr>
      </p:pic>
    </p:spTree>
    <p:extLst>
      <p:ext uri="{BB962C8B-B14F-4D97-AF65-F5344CB8AC3E}">
        <p14:creationId xmlns:p14="http://schemas.microsoft.com/office/powerpoint/2010/main" val="298425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normAutofit/>
          </a:bodyPr>
          <a:lstStyle/>
          <a:p>
            <a:r>
              <a:rPr lang="en-US" b="1" dirty="0" smtClean="0">
                <a:solidFill>
                  <a:schemeClr val="accent5">
                    <a:lumMod val="50000"/>
                  </a:schemeClr>
                </a:solidFill>
              </a:rPr>
              <a:t>Mastering Techniques for Learning</a:t>
            </a:r>
            <a:endParaRPr lang="en-US" b="1" dirty="0">
              <a:solidFill>
                <a:schemeClr val="accent5">
                  <a:lumMod val="50000"/>
                </a:schemeClr>
              </a:solidFill>
            </a:endParaRPr>
          </a:p>
        </p:txBody>
      </p:sp>
      <p:sp>
        <p:nvSpPr>
          <p:cNvPr id="3" name="Footer Placeholder 2"/>
          <p:cNvSpPr>
            <a:spLocks noGrp="1"/>
          </p:cNvSpPr>
          <p:nvPr>
            <p:ph type="ftr" sz="quarter" idx="11"/>
          </p:nvPr>
        </p:nvSpPr>
        <p:spPr/>
        <p:txBody>
          <a:bodyPr/>
          <a:lstStyle/>
          <a:p>
            <a:r>
              <a:rPr lang="en-US" smtClean="0"/>
              <a:t>Copyright © 2019 Resource Center for CareerTech Advancement</a:t>
            </a:r>
            <a:endParaRPr lang="en-US"/>
          </a:p>
        </p:txBody>
      </p:sp>
      <p:sp>
        <p:nvSpPr>
          <p:cNvPr id="4" name="Rectangle 3"/>
          <p:cNvSpPr/>
          <p:nvPr/>
        </p:nvSpPr>
        <p:spPr>
          <a:xfrm>
            <a:off x="838200" y="1602524"/>
            <a:ext cx="5802086" cy="5262979"/>
          </a:xfrm>
          <a:prstGeom prst="rect">
            <a:avLst/>
          </a:prstGeom>
        </p:spPr>
        <p:txBody>
          <a:bodyPr wrap="square">
            <a:spAutoFit/>
          </a:bodyPr>
          <a:lstStyle/>
          <a:p>
            <a:r>
              <a:rPr lang="en-US" sz="2800" b="1" dirty="0" smtClean="0">
                <a:solidFill>
                  <a:schemeClr val="accent5">
                    <a:lumMod val="50000"/>
                  </a:schemeClr>
                </a:solidFill>
                <a:latin typeface="Bookman"/>
              </a:rPr>
              <a:t>Techniques for Developing Successful Study Habits</a:t>
            </a:r>
            <a:endParaRPr lang="en-US" sz="2800" b="1" i="0" u="none" strike="noStrike" baseline="0" dirty="0" smtClean="0">
              <a:solidFill>
                <a:schemeClr val="accent5">
                  <a:lumMod val="50000"/>
                </a:schemeClr>
              </a:solidFill>
              <a:latin typeface="Bookman"/>
            </a:endParaRPr>
          </a:p>
          <a:p>
            <a:pPr marL="457200" indent="-457200">
              <a:buFont typeface="Arial" panose="020B0604020202020204" pitchFamily="34" charset="0"/>
              <a:buChar char="•"/>
            </a:pPr>
            <a:r>
              <a:rPr lang="en-US" sz="2800" dirty="0" smtClean="0">
                <a:solidFill>
                  <a:schemeClr val="accent5">
                    <a:lumMod val="50000"/>
                  </a:schemeClr>
                </a:solidFill>
                <a:latin typeface="Bookman"/>
              </a:rPr>
              <a:t>Set aside a regular, uninterrupted time for studying.</a:t>
            </a:r>
          </a:p>
          <a:p>
            <a:pPr marL="457200" indent="-457200">
              <a:buFont typeface="Arial" panose="020B0604020202020204" pitchFamily="34" charset="0"/>
              <a:buChar char="•"/>
            </a:pPr>
            <a:r>
              <a:rPr lang="en-US" sz="2800" dirty="0" smtClean="0">
                <a:solidFill>
                  <a:schemeClr val="accent5">
                    <a:lumMod val="50000"/>
                  </a:schemeClr>
                </a:solidFill>
                <a:latin typeface="Bookman"/>
              </a:rPr>
              <a:t>Work in a quiet, well-lighted, well ventilated area.</a:t>
            </a:r>
          </a:p>
          <a:p>
            <a:pPr marL="457200" indent="-457200">
              <a:buFont typeface="Arial" panose="020B0604020202020204" pitchFamily="34" charset="0"/>
              <a:buChar char="•"/>
            </a:pPr>
            <a:r>
              <a:rPr lang="en-US" sz="2800" dirty="0" smtClean="0">
                <a:solidFill>
                  <a:schemeClr val="accent5">
                    <a:lumMod val="50000"/>
                  </a:schemeClr>
                </a:solidFill>
                <a:latin typeface="Bookman"/>
              </a:rPr>
              <a:t>Have on hand everything you need to work efficiently.</a:t>
            </a:r>
          </a:p>
          <a:p>
            <a:endParaRPr lang="en-US" sz="2800" dirty="0" smtClean="0">
              <a:solidFill>
                <a:schemeClr val="accent5">
                  <a:lumMod val="50000"/>
                </a:schemeClr>
              </a:solidFill>
              <a:latin typeface="Bookman"/>
            </a:endParaRPr>
          </a:p>
          <a:p>
            <a:pPr marL="457200" indent="-457200">
              <a:buFont typeface="Arial" panose="020B0604020202020204" pitchFamily="34" charset="0"/>
              <a:buChar char="•"/>
            </a:pPr>
            <a:endParaRPr lang="en-US" sz="2800" dirty="0" smtClean="0">
              <a:solidFill>
                <a:schemeClr val="accent5">
                  <a:lumMod val="50000"/>
                </a:schemeClr>
              </a:solidFill>
              <a:latin typeface="Bookman"/>
            </a:endParaRPr>
          </a:p>
          <a:p>
            <a:endParaRPr lang="en-US" sz="2800" dirty="0" smtClean="0">
              <a:solidFill>
                <a:schemeClr val="accent5">
                  <a:lumMod val="50000"/>
                </a:schemeClr>
              </a:solidFill>
              <a:latin typeface="Bookman"/>
            </a:endParaRPr>
          </a:p>
          <a:p>
            <a:endParaRPr lang="en-US" sz="2800" b="0" i="0" u="none" strike="noStrike" baseline="0" dirty="0" smtClean="0">
              <a:solidFill>
                <a:schemeClr val="accent5">
                  <a:lumMod val="50000"/>
                </a:schemeClr>
              </a:solidFill>
              <a:latin typeface="Bookman"/>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0628" y="1204911"/>
            <a:ext cx="3378653" cy="5080681"/>
          </a:xfrm>
          <a:prstGeom prst="rect">
            <a:avLst/>
          </a:prstGeom>
        </p:spPr>
      </p:pic>
    </p:spTree>
    <p:extLst>
      <p:ext uri="{BB962C8B-B14F-4D97-AF65-F5344CB8AC3E}">
        <p14:creationId xmlns:p14="http://schemas.microsoft.com/office/powerpoint/2010/main" val="4148000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1529</TotalTime>
  <Words>3068</Words>
  <Application>Microsoft Office PowerPoint</Application>
  <PresentationFormat>Widescreen</PresentationFormat>
  <Paragraphs>374</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Bookman</vt:lpstr>
      <vt:lpstr>Calibri</vt:lpstr>
      <vt:lpstr>Calibri Light</vt:lpstr>
      <vt:lpstr>Office Theme</vt:lpstr>
      <vt:lpstr>Time Management Skills</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Mastering Techniques for Learning</vt:lpstr>
      <vt:lpstr>Managing Time</vt:lpstr>
      <vt:lpstr>Managing Time</vt:lpstr>
      <vt:lpstr>Managing Time</vt:lpstr>
      <vt:lpstr>Managing Time</vt:lpstr>
      <vt:lpstr>Managing Time</vt:lpstr>
      <vt:lpstr>Managing Time</vt:lpstr>
      <vt:lpstr>Managing Time</vt:lpstr>
      <vt:lpstr>Managing Time</vt:lpstr>
      <vt:lpstr>Managing Time</vt:lpstr>
      <vt:lpstr>Balancing Family and Career</vt:lpstr>
      <vt:lpstr>Balancing Family and Career</vt:lpstr>
      <vt:lpstr>Balancing Family and Career</vt:lpstr>
      <vt:lpstr>Balancing Family and Career</vt:lpstr>
      <vt:lpstr>Balancing Family and Career</vt:lpstr>
      <vt:lpstr>Balancing Family and Career</vt:lpstr>
      <vt:lpstr>Balancing Family and Career</vt:lpstr>
      <vt:lpstr>Balancing Family and Career</vt:lpstr>
      <vt:lpstr>Balancing Family and Career</vt:lpstr>
      <vt:lpstr>All rights reserved; copyright  © 2019 Resource Center for CareerTech Advancement  For more information, email us at  resourcecenter@careertech.ok.gov  Visit our website at  https://www.okcareertech.org/educators/resource-center  </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Zevnik</dc:creator>
  <cp:lastModifiedBy>Craig Maile</cp:lastModifiedBy>
  <cp:revision>35</cp:revision>
  <dcterms:created xsi:type="dcterms:W3CDTF">2018-07-27T14:55:48Z</dcterms:created>
  <dcterms:modified xsi:type="dcterms:W3CDTF">2018-08-06T17:53:24Z</dcterms:modified>
</cp:coreProperties>
</file>