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3.xml" ContentType="application/vnd.openxmlformats-officedocument.drawingml.chartshapes+xml"/>
  <Override PartName="/ppt/charts/chart17.xml" ContentType="application/vnd.openxmlformats-officedocument.drawingml.chart+xml"/>
  <Override PartName="/ppt/drawings/drawing14.xml" ContentType="application/vnd.openxmlformats-officedocument.drawingml.chartshapes+xml"/>
  <Override PartName="/ppt/charts/chart18.xml" ContentType="application/vnd.openxmlformats-officedocument.drawingml.chart+xml"/>
  <Override PartName="/ppt/drawings/drawing15.xml" ContentType="application/vnd.openxmlformats-officedocument.drawingml.chartshapes+xml"/>
  <Override PartName="/ppt/charts/chart19.xml" ContentType="application/vnd.openxmlformats-officedocument.drawingml.chart+xml"/>
  <Override PartName="/ppt/drawings/drawing16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17.xml" ContentType="application/vnd.openxmlformats-officedocument.drawingml.chartshapes+xml"/>
  <Override PartName="/ppt/charts/chart22.xml" ContentType="application/vnd.openxmlformats-officedocument.drawingml.chart+xml"/>
  <Override PartName="/ppt/drawings/drawing18.xml" ContentType="application/vnd.openxmlformats-officedocument.drawingml.chartshapes+xml"/>
  <Override PartName="/ppt/charts/chart23.xml" ContentType="application/vnd.openxmlformats-officedocument.drawingml.chart+xml"/>
  <Override PartName="/ppt/drawings/drawing19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20.xml" ContentType="application/vnd.openxmlformats-officedocument.drawingml.chartshapes+xml"/>
  <Override PartName="/ppt/charts/chart26.xml" ContentType="application/vnd.openxmlformats-officedocument.drawingml.chart+xml"/>
  <Override PartName="/ppt/drawings/drawing21.xml" ContentType="application/vnd.openxmlformats-officedocument.drawingml.chartshapes+xml"/>
  <Override PartName="/ppt/charts/chart27.xml" ContentType="application/vnd.openxmlformats-officedocument.drawingml.chart+xml"/>
  <Override PartName="/ppt/drawings/drawing22.xml" ContentType="application/vnd.openxmlformats-officedocument.drawingml.chartshapes+xml"/>
  <Override PartName="/ppt/charts/chart28.xml" ContentType="application/vnd.openxmlformats-officedocument.drawingml.chart+xml"/>
  <Override PartName="/ppt/drawings/drawing23.xml" ContentType="application/vnd.openxmlformats-officedocument.drawingml.chartshapes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24.xml" ContentType="application/vnd.openxmlformats-officedocument.drawingml.chartshapes+xml"/>
  <Override PartName="/ppt/charts/chart31.xml" ContentType="application/vnd.openxmlformats-officedocument.drawingml.chart+xml"/>
  <Override PartName="/ppt/drawings/drawing25.xml" ContentType="application/vnd.openxmlformats-officedocument.drawingml.chartshapes+xml"/>
  <Override PartName="/ppt/charts/chart32.xml" ContentType="application/vnd.openxmlformats-officedocument.drawingml.chart+xml"/>
  <Override PartName="/ppt/drawings/drawing26.xml" ContentType="application/vnd.openxmlformats-officedocument.drawingml.chartshapes+xml"/>
  <Override PartName="/ppt/charts/chart33.xml" ContentType="application/vnd.openxmlformats-officedocument.drawingml.chart+xml"/>
  <Override PartName="/ppt/drawings/drawing27.xml" ContentType="application/vnd.openxmlformats-officedocument.drawingml.chartshapes+xml"/>
  <Override PartName="/ppt/charts/chart3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2850" y="-90"/>
      </p:cViewPr>
      <p:guideLst>
        <p:guide orient="horz" pos="2880"/>
        <p:guide pos="1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0.95099999999999996</c:v>
                </c:pt>
                <c:pt idx="1">
                  <c:v>4.9000000000000044E-2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720987862176601"/>
          <c:h val="0.850811261940054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6">
                  <c:v>2017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55</c:v>
                </c:pt>
                <c:pt idx="1">
                  <c:v>65</c:v>
                </c:pt>
                <c:pt idx="2">
                  <c:v>88</c:v>
                </c:pt>
                <c:pt idx="3">
                  <c:v>101</c:v>
                </c:pt>
                <c:pt idx="4">
                  <c:v>100</c:v>
                </c:pt>
                <c:pt idx="5">
                  <c:v>116</c:v>
                </c:pt>
                <c:pt idx="6">
                  <c:v>158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6">
                  <c:v>2017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43</c:v>
                </c:pt>
                <c:pt idx="1">
                  <c:v>52</c:v>
                </c:pt>
                <c:pt idx="2">
                  <c:v>72</c:v>
                </c:pt>
                <c:pt idx="3">
                  <c:v>77</c:v>
                </c:pt>
                <c:pt idx="4">
                  <c:v>78</c:v>
                </c:pt>
                <c:pt idx="5">
                  <c:v>95</c:v>
                </c:pt>
                <c:pt idx="6">
                  <c:v>143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132224"/>
        <c:axId val="106737024"/>
      </c:lineChart>
      <c:catAx>
        <c:axId val="11813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06737024"/>
        <c:crosses val="autoZero"/>
        <c:auto val="1"/>
        <c:lblAlgn val="ctr"/>
        <c:lblOffset val="100"/>
        <c:noMultiLvlLbl val="0"/>
      </c:catAx>
      <c:valAx>
        <c:axId val="106737024"/>
        <c:scaling>
          <c:orientation val="minMax"/>
          <c:min val="35"/>
        </c:scaling>
        <c:delete val="1"/>
        <c:axPos val="l"/>
        <c:numFmt formatCode="General" sourceLinked="1"/>
        <c:majorTickMark val="out"/>
        <c:minorTickMark val="none"/>
        <c:tickLblPos val="nextTo"/>
        <c:crossAx val="1181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0.94399999999999995</c:v>
                </c:pt>
                <c:pt idx="1">
                  <c:v>5.600000000000005E-2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0.84299999999999997</c:v>
                </c:pt>
                <c:pt idx="1">
                  <c:v>0.15700000000000003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0.79600000000000004</c:v>
                </c:pt>
                <c:pt idx="1">
                  <c:v>0.20399999999999996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0.71399999999999997</c:v>
                </c:pt>
                <c:pt idx="1">
                  <c:v>0.28600000000000003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720987862176601"/>
          <c:h val="0.850811261940054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6">
                  <c:v>2017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</c:v>
                </c:pt>
                <c:pt idx="1">
                  <c:v>35</c:v>
                </c:pt>
                <c:pt idx="2">
                  <c:v>36</c:v>
                </c:pt>
                <c:pt idx="3">
                  <c:v>42</c:v>
                </c:pt>
                <c:pt idx="4">
                  <c:v>45</c:v>
                </c:pt>
                <c:pt idx="5">
                  <c:v>47</c:v>
                </c:pt>
                <c:pt idx="6">
                  <c:v>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6">
                  <c:v>2017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20</c:v>
                </c:pt>
                <c:pt idx="1">
                  <c:v>28</c:v>
                </c:pt>
                <c:pt idx="2">
                  <c:v>27</c:v>
                </c:pt>
                <c:pt idx="3">
                  <c:v>37</c:v>
                </c:pt>
                <c:pt idx="4">
                  <c:v>31</c:v>
                </c:pt>
                <c:pt idx="5">
                  <c:v>40</c:v>
                </c:pt>
                <c:pt idx="6">
                  <c:v>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20384"/>
        <c:axId val="104782592"/>
      </c:lineChart>
      <c:catAx>
        <c:axId val="3432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04782592"/>
        <c:crosses val="autoZero"/>
        <c:auto val="1"/>
        <c:lblAlgn val="ctr"/>
        <c:lblOffset val="100"/>
        <c:noMultiLvlLbl val="0"/>
      </c:catAx>
      <c:valAx>
        <c:axId val="104782592"/>
        <c:scaling>
          <c:orientation val="minMax"/>
          <c:min val="18"/>
        </c:scaling>
        <c:delete val="1"/>
        <c:axPos val="l"/>
        <c:numFmt formatCode="General" sourceLinked="1"/>
        <c:majorTickMark val="out"/>
        <c:minorTickMark val="none"/>
        <c:tickLblPos val="nextTo"/>
        <c:crossAx val="3432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0.84</c:v>
                </c:pt>
                <c:pt idx="1">
                  <c:v>0.16000000000000003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0.88200000000000001</c:v>
                </c:pt>
                <c:pt idx="1">
                  <c:v>0.11799999999999999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0.60899999999999999</c:v>
                </c:pt>
                <c:pt idx="1">
                  <c:v>0.39100000000000001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0.876</c:v>
                </c:pt>
                <c:pt idx="1">
                  <c:v>0.124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850811261940054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50</c:v>
                </c:pt>
                <c:pt idx="2">
                  <c:v>98</c:v>
                </c:pt>
                <c:pt idx="3">
                  <c:v>169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</c:v>
                </c:pt>
                <c:pt idx="1">
                  <c:v>44</c:v>
                </c:pt>
                <c:pt idx="2">
                  <c:v>88</c:v>
                </c:pt>
                <c:pt idx="3">
                  <c:v>153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15616"/>
        <c:axId val="34388736"/>
      </c:lineChart>
      <c:catAx>
        <c:axId val="3441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34388736"/>
        <c:crosses val="autoZero"/>
        <c:auto val="1"/>
        <c:lblAlgn val="ctr"/>
        <c:lblOffset val="100"/>
        <c:noMultiLvlLbl val="0"/>
      </c:catAx>
      <c:valAx>
        <c:axId val="34388736"/>
        <c:scaling>
          <c:orientation val="minMax"/>
          <c:min val="35"/>
        </c:scaling>
        <c:delete val="1"/>
        <c:axPos val="l"/>
        <c:numFmt formatCode="General" sourceLinked="1"/>
        <c:majorTickMark val="out"/>
        <c:minorTickMark val="none"/>
        <c:tickLblPos val="nextTo"/>
        <c:crossAx val="3441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0.98299999999999998</c:v>
                </c:pt>
                <c:pt idx="1">
                  <c:v>1.7000000000000015E-2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0.79</c:v>
                </c:pt>
                <c:pt idx="1">
                  <c:v>0.20999999999999996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0.96099999999999997</c:v>
                </c:pt>
                <c:pt idx="1">
                  <c:v>3.9000000000000035E-2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720987862176601"/>
          <c:h val="0.850811261940054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212</c:v>
                </c:pt>
                <c:pt idx="1">
                  <c:v>169</c:v>
                </c:pt>
                <c:pt idx="2">
                  <c:v>174</c:v>
                </c:pt>
                <c:pt idx="3">
                  <c:v>228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205</c:v>
                </c:pt>
                <c:pt idx="1">
                  <c:v>146</c:v>
                </c:pt>
                <c:pt idx="2">
                  <c:v>160</c:v>
                </c:pt>
                <c:pt idx="3">
                  <c:v>219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19104"/>
        <c:axId val="37330240"/>
      </c:lineChart>
      <c:catAx>
        <c:axId val="367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37330240"/>
        <c:crosses val="autoZero"/>
        <c:auto val="1"/>
        <c:lblAlgn val="ctr"/>
        <c:lblOffset val="100"/>
        <c:noMultiLvlLbl val="0"/>
      </c:catAx>
      <c:valAx>
        <c:axId val="37330240"/>
        <c:scaling>
          <c:orientation val="minMax"/>
          <c:max val="300"/>
          <c:min val="120"/>
        </c:scaling>
        <c:delete val="1"/>
        <c:axPos val="l"/>
        <c:numFmt formatCode="General" sourceLinked="1"/>
        <c:majorTickMark val="out"/>
        <c:minorTickMark val="none"/>
        <c:tickLblPos val="nextTo"/>
        <c:crossAx val="3671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0.82499999999999996</c:v>
                </c:pt>
                <c:pt idx="1">
                  <c:v>0.17500000000000004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0.77500000000000002</c:v>
                </c:pt>
                <c:pt idx="1">
                  <c:v>0.22499999999999998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0.77500000000000002</c:v>
                </c:pt>
                <c:pt idx="1">
                  <c:v>0.22499999999999998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0.85</c:v>
                </c:pt>
                <c:pt idx="1">
                  <c:v>0.15000000000000002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720987862176601"/>
          <c:h val="0.850811261940054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6">
                  <c:v>2017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13</c:v>
                </c:pt>
                <c:pt idx="2">
                  <c:v>24</c:v>
                </c:pt>
                <c:pt idx="3">
                  <c:v>47</c:v>
                </c:pt>
                <c:pt idx="4">
                  <c:v>38</c:v>
                </c:pt>
                <c:pt idx="5">
                  <c:v>30</c:v>
                </c:pt>
                <c:pt idx="6">
                  <c:v>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6">
                  <c:v>2017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5</c:v>
                </c:pt>
                <c:pt idx="1">
                  <c:v>12</c:v>
                </c:pt>
                <c:pt idx="2">
                  <c:v>20</c:v>
                </c:pt>
                <c:pt idx="3">
                  <c:v>42</c:v>
                </c:pt>
                <c:pt idx="4">
                  <c:v>29</c:v>
                </c:pt>
                <c:pt idx="5">
                  <c:v>27</c:v>
                </c:pt>
                <c:pt idx="6">
                  <c:v>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96416"/>
        <c:axId val="106738176"/>
      </c:lineChart>
      <c:catAx>
        <c:axId val="3679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06738176"/>
        <c:crosses val="autoZero"/>
        <c:auto val="1"/>
        <c:lblAlgn val="ctr"/>
        <c:lblOffset val="100"/>
        <c:noMultiLvlLbl val="0"/>
      </c:catAx>
      <c:valAx>
        <c:axId val="106738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796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0.56899999999999995</c:v>
                </c:pt>
                <c:pt idx="1">
                  <c:v>0.43100000000000005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0.93200000000000005</c:v>
                </c:pt>
                <c:pt idx="1">
                  <c:v>6.7999999999999949E-2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0.93200000000000005</c:v>
                </c:pt>
                <c:pt idx="1">
                  <c:v>6.7999999999999949E-2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0.874</c:v>
                </c:pt>
                <c:pt idx="1">
                  <c:v>0.126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0.71799999999999997</c:v>
                </c:pt>
                <c:pt idx="1">
                  <c:v>0.28200000000000003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720987862176601"/>
          <c:h val="0.850811261940054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6">
                  <c:v>2017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207</c:v>
                </c:pt>
                <c:pt idx="1">
                  <c:v>431</c:v>
                </c:pt>
                <c:pt idx="2">
                  <c:v>591</c:v>
                </c:pt>
                <c:pt idx="3">
                  <c:v>676</c:v>
                </c:pt>
                <c:pt idx="4">
                  <c:v>737</c:v>
                </c:pt>
                <c:pt idx="5">
                  <c:v>843</c:v>
                </c:pt>
                <c:pt idx="6">
                  <c:v>895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6">
                  <c:v>2017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155</c:v>
                </c:pt>
                <c:pt idx="1">
                  <c:v>314</c:v>
                </c:pt>
                <c:pt idx="2">
                  <c:v>523</c:v>
                </c:pt>
                <c:pt idx="3">
                  <c:v>595</c:v>
                </c:pt>
                <c:pt idx="4">
                  <c:v>683</c:v>
                </c:pt>
                <c:pt idx="5">
                  <c:v>806</c:v>
                </c:pt>
                <c:pt idx="6">
                  <c:v>842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377984"/>
        <c:axId val="38495936"/>
      </c:lineChart>
      <c:catAx>
        <c:axId val="3837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38495936"/>
        <c:crosses val="autoZero"/>
        <c:auto val="1"/>
        <c:lblAlgn val="ctr"/>
        <c:lblOffset val="100"/>
        <c:noMultiLvlLbl val="0"/>
      </c:catAx>
      <c:valAx>
        <c:axId val="38495936"/>
        <c:scaling>
          <c:orientation val="minMax"/>
          <c:max val="1100"/>
          <c:min val="130"/>
        </c:scaling>
        <c:delete val="1"/>
        <c:axPos val="l"/>
        <c:numFmt formatCode="General" sourceLinked="1"/>
        <c:majorTickMark val="out"/>
        <c:minorTickMark val="none"/>
        <c:tickLblPos val="nextTo"/>
        <c:crossAx val="38377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0.81200000000000006</c:v>
                </c:pt>
                <c:pt idx="1">
                  <c:v>0.18799999999999994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829578186550737E-2"/>
          <c:y val="0"/>
          <c:w val="0.93551356269332664"/>
          <c:h val="0.86198021787251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2003</c:v>
                </c:pt>
                <c:pt idx="14">
                  <c:v>2017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23</c:v>
                </c:pt>
                <c:pt idx="1">
                  <c:v>109</c:v>
                </c:pt>
                <c:pt idx="2">
                  <c:v>109</c:v>
                </c:pt>
                <c:pt idx="3">
                  <c:v>50</c:v>
                </c:pt>
                <c:pt idx="4">
                  <c:v>100</c:v>
                </c:pt>
                <c:pt idx="5">
                  <c:v>161</c:v>
                </c:pt>
                <c:pt idx="6">
                  <c:v>187</c:v>
                </c:pt>
                <c:pt idx="7">
                  <c:v>246</c:v>
                </c:pt>
                <c:pt idx="8">
                  <c:v>291</c:v>
                </c:pt>
                <c:pt idx="9" formatCode="#,##0">
                  <c:v>463</c:v>
                </c:pt>
                <c:pt idx="10" formatCode="#,##0">
                  <c:v>607</c:v>
                </c:pt>
                <c:pt idx="11" formatCode="#,##0">
                  <c:v>843</c:v>
                </c:pt>
                <c:pt idx="12" formatCode="#,##0">
                  <c:v>812</c:v>
                </c:pt>
                <c:pt idx="13" formatCode="#,##0">
                  <c:v>835</c:v>
                </c:pt>
                <c:pt idx="14" formatCode="#,##0">
                  <c:v>956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2003</c:v>
                </c:pt>
                <c:pt idx="14">
                  <c:v>2017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23</c:v>
                </c:pt>
                <c:pt idx="1">
                  <c:v>94</c:v>
                </c:pt>
                <c:pt idx="2">
                  <c:v>93</c:v>
                </c:pt>
                <c:pt idx="3">
                  <c:v>43</c:v>
                </c:pt>
                <c:pt idx="4">
                  <c:v>94</c:v>
                </c:pt>
                <c:pt idx="5">
                  <c:v>143</c:v>
                </c:pt>
                <c:pt idx="6">
                  <c:v>180</c:v>
                </c:pt>
                <c:pt idx="7">
                  <c:v>219</c:v>
                </c:pt>
                <c:pt idx="8">
                  <c:v>267</c:v>
                </c:pt>
                <c:pt idx="9">
                  <c:v>349</c:v>
                </c:pt>
                <c:pt idx="10" formatCode="#,##0">
                  <c:v>499</c:v>
                </c:pt>
                <c:pt idx="11" formatCode="#,##0">
                  <c:v>720</c:v>
                </c:pt>
                <c:pt idx="12" formatCode="#,##0">
                  <c:v>690</c:v>
                </c:pt>
                <c:pt idx="13" formatCode="#,##0">
                  <c:v>754</c:v>
                </c:pt>
                <c:pt idx="14" formatCode="#,##0">
                  <c:v>864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837504"/>
        <c:axId val="66526528"/>
      </c:lineChart>
      <c:catAx>
        <c:axId val="9883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66526528"/>
        <c:crosses val="autoZero"/>
        <c:auto val="1"/>
        <c:lblAlgn val="ctr"/>
        <c:lblOffset val="100"/>
        <c:noMultiLvlLbl val="0"/>
      </c:catAx>
      <c:valAx>
        <c:axId val="66526528"/>
        <c:scaling>
          <c:orientation val="minMax"/>
          <c:max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9883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0.97499999999999998</c:v>
                </c:pt>
                <c:pt idx="1">
                  <c:v>2.5000000000000022E-2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0.79700000000000004</c:v>
                </c:pt>
                <c:pt idx="1">
                  <c:v>0.20299999999999996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0.84199999999999997</c:v>
                </c:pt>
                <c:pt idx="1">
                  <c:v>0.15800000000000003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0.93700000000000006</c:v>
                </c:pt>
                <c:pt idx="1">
                  <c:v>6.2999999999999945E-2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0.18649</cdr:x>
      <cdr:y>0.30297</cdr:y>
    </cdr:from>
    <cdr:to>
      <cdr:x>0.88063</cdr:x>
      <cdr:y>0.66791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5919" y="347820"/>
          <a:ext cx="840881" cy="4189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 panose="020B0502020104020203" pitchFamily="34" charset="0"/>
              <a:ea typeface="Calibri"/>
              <a:cs typeface="Arial" panose="020B0604020202020204" pitchFamily="34" charset="0"/>
            </a:rPr>
            <a:t>95.1%</a:t>
          </a:r>
          <a:endParaRPr lang="en-US" sz="1050" dirty="0">
            <a:solidFill>
              <a:schemeClr val="accent1"/>
            </a:solidFill>
            <a:effectLst/>
            <a:latin typeface="Gill Sans MT" panose="020B0502020104020203" pitchFamily="34" charset="0"/>
            <a:ea typeface="Calibri"/>
            <a:cs typeface="Arial" panose="020B0604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0.19444</cdr:x>
      <cdr:y>0.29907</cdr:y>
    </cdr:from>
    <cdr:to>
      <cdr:x>1</cdr:x>
      <cdr:y>0.6701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245" y="341837"/>
          <a:ext cx="920755" cy="424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/>
              <a:ea typeface="Calibri"/>
              <a:cs typeface="Times New Roman"/>
            </a:rPr>
            <a:t>84.3%</a:t>
          </a:r>
          <a:endParaRPr lang="en-US" sz="1050" dirty="0">
            <a:solidFill>
              <a:schemeClr val="accent1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0.19444</cdr:x>
      <cdr:y>0.29907</cdr:y>
    </cdr:from>
    <cdr:to>
      <cdr:x>1</cdr:x>
      <cdr:y>0.6701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245" y="341837"/>
          <a:ext cx="920755" cy="424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/>
              <a:ea typeface="Calibri"/>
              <a:cs typeface="Times New Roman"/>
            </a:rPr>
            <a:t>79.6%</a:t>
          </a:r>
          <a:endParaRPr lang="en-US" sz="1050" dirty="0">
            <a:solidFill>
              <a:schemeClr val="accent1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0.19444</cdr:x>
      <cdr:y>0.29907</cdr:y>
    </cdr:from>
    <cdr:to>
      <cdr:x>1</cdr:x>
      <cdr:y>0.6701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245" y="341837"/>
          <a:ext cx="920755" cy="424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/>
              <a:ea typeface="Calibri"/>
              <a:cs typeface="Times New Roman"/>
            </a:rPr>
            <a:t>71.4%</a:t>
          </a:r>
          <a:endParaRPr lang="en-US" sz="1050" dirty="0">
            <a:solidFill>
              <a:schemeClr val="accent1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0.18649</cdr:x>
      <cdr:y>0.30297</cdr:y>
    </cdr:from>
    <cdr:to>
      <cdr:x>0.88063</cdr:x>
      <cdr:y>0.66791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5919" y="347820"/>
          <a:ext cx="840881" cy="4189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 panose="020B0502020104020203" pitchFamily="34" charset="0"/>
              <a:ea typeface="Calibri"/>
              <a:cs typeface="Arial" panose="020B0604020202020204" pitchFamily="34" charset="0"/>
            </a:rPr>
            <a:t>84.0%</a:t>
          </a:r>
          <a:endParaRPr lang="en-US" sz="1050" dirty="0">
            <a:solidFill>
              <a:schemeClr val="accent1"/>
            </a:solidFill>
            <a:effectLst/>
            <a:latin typeface="Gill Sans MT" panose="020B0502020104020203" pitchFamily="34" charset="0"/>
            <a:ea typeface="Calibri"/>
            <a:cs typeface="Arial" panose="020B0604020202020204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0.19444</cdr:x>
      <cdr:y>0.29907</cdr:y>
    </cdr:from>
    <cdr:to>
      <cdr:x>1</cdr:x>
      <cdr:y>0.6701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245" y="341837"/>
          <a:ext cx="920755" cy="424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/>
              <a:ea typeface="Calibri"/>
              <a:cs typeface="Times New Roman"/>
            </a:rPr>
            <a:t>88.2%</a:t>
          </a:r>
          <a:endParaRPr lang="en-US" sz="1050" dirty="0">
            <a:solidFill>
              <a:schemeClr val="accent1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0.19444</cdr:x>
      <cdr:y>0.29907</cdr:y>
    </cdr:from>
    <cdr:to>
      <cdr:x>1</cdr:x>
      <cdr:y>0.6701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245" y="341837"/>
          <a:ext cx="920755" cy="424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/>
              <a:ea typeface="Calibri"/>
              <a:cs typeface="Times New Roman"/>
            </a:rPr>
            <a:t>60.9%</a:t>
          </a:r>
          <a:endParaRPr lang="en-US" sz="1050" dirty="0">
            <a:solidFill>
              <a:schemeClr val="accent1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0.19444</cdr:x>
      <cdr:y>0.29907</cdr:y>
    </cdr:from>
    <cdr:to>
      <cdr:x>1</cdr:x>
      <cdr:y>0.6701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245" y="341837"/>
          <a:ext cx="920755" cy="424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/>
              <a:ea typeface="Calibri"/>
              <a:cs typeface="Times New Roman"/>
            </a:rPr>
            <a:t>87.6%</a:t>
          </a:r>
          <a:endParaRPr lang="en-US" sz="1050" dirty="0">
            <a:solidFill>
              <a:schemeClr val="accent1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0.18649</cdr:x>
      <cdr:y>0.30297</cdr:y>
    </cdr:from>
    <cdr:to>
      <cdr:x>0.88063</cdr:x>
      <cdr:y>0.66791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5919" y="347820"/>
          <a:ext cx="840881" cy="4189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 panose="020B0502020104020203" pitchFamily="34" charset="0"/>
              <a:ea typeface="Calibri"/>
              <a:cs typeface="Arial" panose="020B0604020202020204" pitchFamily="34" charset="0"/>
            </a:rPr>
            <a:t>98.3%</a:t>
          </a:r>
          <a:endParaRPr lang="en-US" sz="1050" dirty="0">
            <a:solidFill>
              <a:schemeClr val="accent1"/>
            </a:solidFill>
            <a:effectLst/>
            <a:latin typeface="Gill Sans MT" panose="020B0502020104020203" pitchFamily="34" charset="0"/>
            <a:ea typeface="Calibri"/>
            <a:cs typeface="Arial" panose="020B0604020202020204" pitchFamily="34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0.19444</cdr:x>
      <cdr:y>0.29907</cdr:y>
    </cdr:from>
    <cdr:to>
      <cdr:x>1</cdr:x>
      <cdr:y>0.6701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245" y="341837"/>
          <a:ext cx="920755" cy="424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/>
              <a:ea typeface="Calibri"/>
              <a:cs typeface="Times New Roman"/>
            </a:rPr>
            <a:t>79.0%</a:t>
          </a:r>
          <a:endParaRPr lang="en-US" sz="1050" dirty="0">
            <a:solidFill>
              <a:schemeClr val="accent1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0.19444</cdr:x>
      <cdr:y>0.29907</cdr:y>
    </cdr:from>
    <cdr:to>
      <cdr:x>1</cdr:x>
      <cdr:y>0.6701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245" y="341837"/>
          <a:ext cx="920755" cy="424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/>
              <a:ea typeface="Calibri"/>
              <a:cs typeface="Times New Roman"/>
            </a:rPr>
            <a:t>96.1%</a:t>
          </a:r>
          <a:endParaRPr lang="en-US" sz="1050" dirty="0">
            <a:solidFill>
              <a:schemeClr val="accent1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0.19444</cdr:x>
      <cdr:y>0.29907</cdr:y>
    </cdr:from>
    <cdr:to>
      <cdr:x>1</cdr:x>
      <cdr:y>0.68951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244" y="341837"/>
          <a:ext cx="920756" cy="4462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/>
              <a:ea typeface="Calibri"/>
              <a:cs typeface="Times New Roman"/>
            </a:rPr>
            <a:t>76.0%</a:t>
          </a:r>
          <a:endParaRPr lang="en-US" sz="1050" dirty="0">
            <a:solidFill>
              <a:schemeClr val="accent1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0.18649</cdr:x>
      <cdr:y>0.30297</cdr:y>
    </cdr:from>
    <cdr:to>
      <cdr:x>0.88063</cdr:x>
      <cdr:y>0.66791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5919" y="347820"/>
          <a:ext cx="840881" cy="4189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 panose="020B0502020104020203" pitchFamily="34" charset="0"/>
              <a:ea typeface="Calibri"/>
              <a:cs typeface="Arial" panose="020B0604020202020204" pitchFamily="34" charset="0"/>
            </a:rPr>
            <a:t>82.5%</a:t>
          </a:r>
          <a:endParaRPr lang="en-US" sz="1050" dirty="0">
            <a:solidFill>
              <a:schemeClr val="accent1"/>
            </a:solidFill>
            <a:effectLst/>
            <a:latin typeface="Gill Sans MT" panose="020B0502020104020203" pitchFamily="34" charset="0"/>
            <a:ea typeface="Calibri"/>
            <a:cs typeface="Arial" panose="020B0604020202020204" pitchFamily="34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0.19444</cdr:x>
      <cdr:y>0.29907</cdr:y>
    </cdr:from>
    <cdr:to>
      <cdr:x>1</cdr:x>
      <cdr:y>0.6701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245" y="341837"/>
          <a:ext cx="920755" cy="424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/>
              <a:ea typeface="Calibri"/>
              <a:cs typeface="Times New Roman"/>
            </a:rPr>
            <a:t>77.5%</a:t>
          </a:r>
          <a:endParaRPr lang="en-US" sz="1050" dirty="0">
            <a:solidFill>
              <a:schemeClr val="accent1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0.19444</cdr:x>
      <cdr:y>0.29907</cdr:y>
    </cdr:from>
    <cdr:to>
      <cdr:x>1</cdr:x>
      <cdr:y>0.6701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245" y="341837"/>
          <a:ext cx="920755" cy="424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/>
              <a:ea typeface="Calibri"/>
              <a:cs typeface="Times New Roman"/>
            </a:rPr>
            <a:t>77.5%</a:t>
          </a:r>
          <a:endParaRPr lang="en-US" sz="1050" dirty="0">
            <a:solidFill>
              <a:schemeClr val="accent1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0.19444</cdr:x>
      <cdr:y>0.29907</cdr:y>
    </cdr:from>
    <cdr:to>
      <cdr:x>1</cdr:x>
      <cdr:y>0.6701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245" y="341837"/>
          <a:ext cx="920755" cy="424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/>
              <a:ea typeface="Calibri"/>
              <a:cs typeface="Times New Roman"/>
            </a:rPr>
            <a:t>85.0%</a:t>
          </a:r>
          <a:endParaRPr lang="en-US" sz="1050" dirty="0">
            <a:solidFill>
              <a:schemeClr val="accent1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0.18649</cdr:x>
      <cdr:y>0.30297</cdr:y>
    </cdr:from>
    <cdr:to>
      <cdr:x>0.88063</cdr:x>
      <cdr:y>0.66791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5919" y="347820"/>
          <a:ext cx="840881" cy="4189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 panose="020B0502020104020203" pitchFamily="34" charset="0"/>
              <a:ea typeface="Calibri"/>
              <a:cs typeface="Arial" panose="020B0604020202020204" pitchFamily="34" charset="0"/>
            </a:rPr>
            <a:t>93.2%</a:t>
          </a:r>
          <a:endParaRPr lang="en-US" sz="1050" dirty="0">
            <a:solidFill>
              <a:schemeClr val="accent1"/>
            </a:solidFill>
            <a:effectLst/>
            <a:latin typeface="Gill Sans MT" panose="020B0502020104020203" pitchFamily="34" charset="0"/>
            <a:ea typeface="Calibri"/>
            <a:cs typeface="Arial" panose="020B0604020202020204" pitchFamily="34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0.19444</cdr:x>
      <cdr:y>0.29907</cdr:y>
    </cdr:from>
    <cdr:to>
      <cdr:x>1</cdr:x>
      <cdr:y>0.6701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245" y="341837"/>
          <a:ext cx="920755" cy="424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/>
              <a:ea typeface="Calibri"/>
              <a:cs typeface="Times New Roman"/>
            </a:rPr>
            <a:t>93.2%</a:t>
          </a:r>
          <a:endParaRPr lang="en-US" sz="1050" dirty="0">
            <a:solidFill>
              <a:schemeClr val="accent1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0.19444</cdr:x>
      <cdr:y>0.29907</cdr:y>
    </cdr:from>
    <cdr:to>
      <cdr:x>1</cdr:x>
      <cdr:y>0.6701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245" y="341837"/>
          <a:ext cx="920755" cy="424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/>
              <a:ea typeface="Calibri"/>
              <a:cs typeface="Times New Roman"/>
            </a:rPr>
            <a:t>87.4%</a:t>
          </a:r>
          <a:endParaRPr lang="en-US" sz="1050" dirty="0">
            <a:solidFill>
              <a:schemeClr val="accent1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0.19444</cdr:x>
      <cdr:y>0.29907</cdr:y>
    </cdr:from>
    <cdr:to>
      <cdr:x>1</cdr:x>
      <cdr:y>0.6701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245" y="341837"/>
          <a:ext cx="920755" cy="424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/>
              <a:ea typeface="Calibri"/>
              <a:cs typeface="Times New Roman"/>
            </a:rPr>
            <a:t>71.8%</a:t>
          </a:r>
          <a:endParaRPr lang="en-US" sz="1050" dirty="0">
            <a:solidFill>
              <a:schemeClr val="accent1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0.19444</cdr:x>
      <cdr:y>0.29907</cdr:y>
    </cdr:from>
    <cdr:to>
      <cdr:x>1</cdr:x>
      <cdr:y>0.68951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244" y="341837"/>
          <a:ext cx="920756" cy="4462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/>
              <a:ea typeface="Calibri"/>
              <a:cs typeface="Times New Roman"/>
            </a:rPr>
            <a:t>56.9%</a:t>
          </a:r>
          <a:endParaRPr lang="en-US" sz="1050" dirty="0">
            <a:solidFill>
              <a:schemeClr val="accent1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0.19444</cdr:x>
      <cdr:y>0.29907</cdr:y>
    </cdr:from>
    <cdr:to>
      <cdr:x>1</cdr:x>
      <cdr:y>0.68951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244" y="341837"/>
          <a:ext cx="920756" cy="4462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/>
              <a:ea typeface="Calibri"/>
              <a:cs typeface="Times New Roman"/>
            </a:rPr>
            <a:t>81.2%</a:t>
          </a:r>
          <a:endParaRPr lang="en-US" sz="1050" dirty="0">
            <a:solidFill>
              <a:schemeClr val="accent1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0.18649</cdr:x>
      <cdr:y>0.30297</cdr:y>
    </cdr:from>
    <cdr:to>
      <cdr:x>0.88063</cdr:x>
      <cdr:y>0.66791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5919" y="347820"/>
          <a:ext cx="840881" cy="4189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 panose="020B0502020104020203" pitchFamily="34" charset="0"/>
              <a:ea typeface="Calibri"/>
              <a:cs typeface="Arial" panose="020B0604020202020204" pitchFamily="34" charset="0"/>
            </a:rPr>
            <a:t>97.5%</a:t>
          </a:r>
          <a:endParaRPr lang="en-US" sz="1050" dirty="0">
            <a:solidFill>
              <a:schemeClr val="accent1"/>
            </a:solidFill>
            <a:effectLst/>
            <a:latin typeface="Gill Sans MT" panose="020B0502020104020203" pitchFamily="34" charset="0"/>
            <a:ea typeface="Calibri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0.19444</cdr:x>
      <cdr:y>0.29907</cdr:y>
    </cdr:from>
    <cdr:to>
      <cdr:x>1</cdr:x>
      <cdr:y>0.6701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245" y="341837"/>
          <a:ext cx="920755" cy="424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/>
              <a:ea typeface="Calibri"/>
              <a:cs typeface="Times New Roman"/>
            </a:rPr>
            <a:t>79.7%</a:t>
          </a:r>
          <a:endParaRPr lang="en-US" sz="1050" dirty="0">
            <a:solidFill>
              <a:schemeClr val="accent1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0.19444</cdr:x>
      <cdr:y>0.29907</cdr:y>
    </cdr:from>
    <cdr:to>
      <cdr:x>1</cdr:x>
      <cdr:y>0.6701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245" y="341837"/>
          <a:ext cx="920755" cy="424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/>
              <a:ea typeface="Calibri"/>
              <a:cs typeface="Times New Roman"/>
            </a:rPr>
            <a:t>84.2%</a:t>
          </a:r>
          <a:endParaRPr lang="en-US" sz="1050" dirty="0">
            <a:solidFill>
              <a:schemeClr val="accent1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0.19444</cdr:x>
      <cdr:y>0.29907</cdr:y>
    </cdr:from>
    <cdr:to>
      <cdr:x>1</cdr:x>
      <cdr:y>0.6701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245" y="341837"/>
          <a:ext cx="920755" cy="424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/>
              <a:ea typeface="Calibri"/>
              <a:cs typeface="Times New Roman"/>
            </a:rPr>
            <a:t>93.7%</a:t>
          </a:r>
          <a:endParaRPr lang="en-US" sz="1050" dirty="0">
            <a:solidFill>
              <a:schemeClr val="accent1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0.18649</cdr:x>
      <cdr:y>0.30297</cdr:y>
    </cdr:from>
    <cdr:to>
      <cdr:x>0.88063</cdr:x>
      <cdr:y>0.66791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3158" y="346295"/>
          <a:ext cx="793402" cy="417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solidFill>
                <a:schemeClr val="accent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Gill Sans MT" panose="020B0502020104020203" pitchFamily="34" charset="0"/>
              <a:ea typeface="Calibri"/>
              <a:cs typeface="Arial" panose="020B0604020202020204" pitchFamily="34" charset="0"/>
            </a:rPr>
            <a:t>94.4%</a:t>
          </a:r>
          <a:endParaRPr lang="en-US" sz="1050" dirty="0">
            <a:solidFill>
              <a:schemeClr val="accent1"/>
            </a:solidFill>
            <a:effectLst/>
            <a:latin typeface="Gill Sans MT" panose="020B0502020104020203" pitchFamily="34" charset="0"/>
            <a:ea typeface="Calibri"/>
            <a:cs typeface="Arial" panose="020B0604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4-1C3B-4FD8-AFA0-E3B5F0FEEE6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F8-B47B-4871-A142-C8A33B0B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3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4-1C3B-4FD8-AFA0-E3B5F0FEEE6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F8-B47B-4871-A142-C8A33B0B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8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4-1C3B-4FD8-AFA0-E3B5F0FEEE6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F8-B47B-4871-A142-C8A33B0B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8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4-1C3B-4FD8-AFA0-E3B5F0FEEE6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F8-B47B-4871-A142-C8A33B0B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4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4-1C3B-4FD8-AFA0-E3B5F0FEEE6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F8-B47B-4871-A142-C8A33B0B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6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4-1C3B-4FD8-AFA0-E3B5F0FEEE6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F8-B47B-4871-A142-C8A33B0B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1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4-1C3B-4FD8-AFA0-E3B5F0FEEE6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F8-B47B-4871-A142-C8A33B0B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4-1C3B-4FD8-AFA0-E3B5F0FEEE6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F8-B47B-4871-A142-C8A33B0B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8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4-1C3B-4FD8-AFA0-E3B5F0FEEE6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F8-B47B-4871-A142-C8A33B0B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8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4-1C3B-4FD8-AFA0-E3B5F0FEEE6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F8-B47B-4871-A142-C8A33B0B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5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4-1C3B-4FD8-AFA0-E3B5F0FEEE6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F8-B47B-4871-A142-C8A33B0B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0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DC334-1C3B-4FD8-AFA0-E3B5F0FEEE6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D93F8-B47B-4871-A142-C8A33B0B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0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11" Type="http://schemas.openxmlformats.org/officeDocument/2006/relationships/image" Target="../media/image5.png"/><Relationship Id="rId5" Type="http://schemas.openxmlformats.org/officeDocument/2006/relationships/chart" Target="../charts/chart3.xml"/><Relationship Id="rId10" Type="http://schemas.openxmlformats.org/officeDocument/2006/relationships/image" Target="../media/image4.png"/><Relationship Id="rId4" Type="http://schemas.openxmlformats.org/officeDocument/2006/relationships/chart" Target="../charts/chart2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12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11" Type="http://schemas.openxmlformats.org/officeDocument/2006/relationships/image" Target="../media/image5.png"/><Relationship Id="rId5" Type="http://schemas.openxmlformats.org/officeDocument/2006/relationships/chart" Target="../charts/chart8.xml"/><Relationship Id="rId10" Type="http://schemas.openxmlformats.org/officeDocument/2006/relationships/image" Target="../media/image4.png"/><Relationship Id="rId4" Type="http://schemas.openxmlformats.org/officeDocument/2006/relationships/chart" Target="../charts/chart7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11" Type="http://schemas.openxmlformats.org/officeDocument/2006/relationships/image" Target="../media/image5.png"/><Relationship Id="rId5" Type="http://schemas.openxmlformats.org/officeDocument/2006/relationships/chart" Target="../charts/chart13.xml"/><Relationship Id="rId10" Type="http://schemas.openxmlformats.org/officeDocument/2006/relationships/image" Target="../media/image4.png"/><Relationship Id="rId4" Type="http://schemas.openxmlformats.org/officeDocument/2006/relationships/chart" Target="../charts/chart1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12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11" Type="http://schemas.openxmlformats.org/officeDocument/2006/relationships/image" Target="../media/image5.png"/><Relationship Id="rId5" Type="http://schemas.openxmlformats.org/officeDocument/2006/relationships/chart" Target="../charts/chart18.xml"/><Relationship Id="rId10" Type="http://schemas.openxmlformats.org/officeDocument/2006/relationships/image" Target="../media/image4.png"/><Relationship Id="rId4" Type="http://schemas.openxmlformats.org/officeDocument/2006/relationships/chart" Target="../charts/chart17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21.xml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4.xml"/><Relationship Id="rId11" Type="http://schemas.openxmlformats.org/officeDocument/2006/relationships/image" Target="../media/image6.png"/><Relationship Id="rId5" Type="http://schemas.openxmlformats.org/officeDocument/2006/relationships/chart" Target="../charts/chart23.xml"/><Relationship Id="rId10" Type="http://schemas.openxmlformats.org/officeDocument/2006/relationships/image" Target="../media/image5.png"/><Relationship Id="rId4" Type="http://schemas.openxmlformats.org/officeDocument/2006/relationships/chart" Target="../charts/chart2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25.xml"/><Relationship Id="rId7" Type="http://schemas.openxmlformats.org/officeDocument/2006/relationships/chart" Target="../charts/chart29.xml"/><Relationship Id="rId12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8.xml"/><Relationship Id="rId11" Type="http://schemas.openxmlformats.org/officeDocument/2006/relationships/image" Target="../media/image5.png"/><Relationship Id="rId5" Type="http://schemas.openxmlformats.org/officeDocument/2006/relationships/chart" Target="../charts/chart27.xml"/><Relationship Id="rId10" Type="http://schemas.openxmlformats.org/officeDocument/2006/relationships/image" Target="../media/image4.png"/><Relationship Id="rId4" Type="http://schemas.openxmlformats.org/officeDocument/2006/relationships/chart" Target="../charts/chart26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30.xml"/><Relationship Id="rId7" Type="http://schemas.openxmlformats.org/officeDocument/2006/relationships/chart" Target="../charts/chart34.xml"/><Relationship Id="rId12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3.xml"/><Relationship Id="rId11" Type="http://schemas.openxmlformats.org/officeDocument/2006/relationships/image" Target="../media/image2.png"/><Relationship Id="rId5" Type="http://schemas.openxmlformats.org/officeDocument/2006/relationships/chart" Target="../charts/chart32.xml"/><Relationship Id="rId10" Type="http://schemas.openxmlformats.org/officeDocument/2006/relationships/image" Target="../media/image6.png"/><Relationship Id="rId4" Type="http://schemas.openxmlformats.org/officeDocument/2006/relationships/chart" Target="../charts/chart3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2723266"/>
            <a:ext cx="6695064" cy="3829934"/>
            <a:chOff x="76200" y="2971800"/>
            <a:chExt cx="6695064" cy="38299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971800"/>
              <a:ext cx="6695064" cy="3829934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306455" y="4114800"/>
              <a:ext cx="1737360" cy="685800"/>
              <a:chOff x="3581400" y="673539"/>
              <a:chExt cx="1920240" cy="685800"/>
            </a:xfrm>
          </p:grpSpPr>
          <p:sp>
            <p:nvSpPr>
              <p:cNvPr id="18" name="Pentagon 17"/>
              <p:cNvSpPr/>
              <p:nvPr/>
            </p:nvSpPr>
            <p:spPr>
              <a:xfrm>
                <a:off x="3581400" y="673539"/>
                <a:ext cx="1920240" cy="685800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581400" y="693273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121 </a:t>
                </a:r>
              </a:p>
              <a:p>
                <a:pPr algn="ctr"/>
                <a:r>
                  <a:rPr lang="en-US" b="1" cap="sm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Basic</a:t>
                </a:r>
                <a:endParaRPr lang="en-US" b="1" cap="sm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09503" y="4953000"/>
              <a:ext cx="1737360" cy="685800"/>
              <a:chOff x="4267200" y="1447800"/>
              <a:chExt cx="1920240" cy="685800"/>
            </a:xfrm>
          </p:grpSpPr>
          <p:sp>
            <p:nvSpPr>
              <p:cNvPr id="19" name="Pentagon 18"/>
              <p:cNvSpPr/>
              <p:nvPr/>
            </p:nvSpPr>
            <p:spPr>
              <a:xfrm>
                <a:off x="4267200" y="1447800"/>
                <a:ext cx="1920240" cy="685800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267200" y="1467534"/>
                <a:ext cx="1597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243 </a:t>
                </a:r>
              </a:p>
              <a:p>
                <a:pPr algn="ctr"/>
                <a:r>
                  <a:rPr lang="en-US" b="1" cap="sm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Merit</a:t>
                </a:r>
                <a:endParaRPr lang="en-US" b="1" cap="sm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06455" y="5791200"/>
              <a:ext cx="1737360" cy="685800"/>
              <a:chOff x="4724400" y="2209799"/>
              <a:chExt cx="1920240" cy="685800"/>
            </a:xfrm>
          </p:grpSpPr>
          <p:sp>
            <p:nvSpPr>
              <p:cNvPr id="20" name="Pentagon 19"/>
              <p:cNvSpPr/>
              <p:nvPr/>
            </p:nvSpPr>
            <p:spPr>
              <a:xfrm>
                <a:off x="4724400" y="2209799"/>
                <a:ext cx="1920240" cy="685800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24400" y="2229533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500 </a:t>
                </a:r>
              </a:p>
              <a:p>
                <a:pPr algn="ctr"/>
                <a:r>
                  <a:rPr lang="en-US" b="1" cap="sm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Excellence</a:t>
                </a:r>
                <a:endParaRPr lang="en-US" b="1" cap="sm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0" y="6400800"/>
            <a:ext cx="6858000" cy="2743200"/>
          </a:xfrm>
          <a:prstGeom prst="rect">
            <a:avLst/>
          </a:prstGeom>
          <a:pattFill prst="pct9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72383869"/>
              </p:ext>
            </p:extLst>
          </p:nvPr>
        </p:nvGraphicFramePr>
        <p:xfrm>
          <a:off x="186886" y="6858000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887880488"/>
              </p:ext>
            </p:extLst>
          </p:nvPr>
        </p:nvGraphicFramePr>
        <p:xfrm>
          <a:off x="3569142" y="6858000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494515743"/>
              </p:ext>
            </p:extLst>
          </p:nvPr>
        </p:nvGraphicFramePr>
        <p:xfrm>
          <a:off x="5303520" y="6858000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849162521"/>
              </p:ext>
            </p:extLst>
          </p:nvPr>
        </p:nvGraphicFramePr>
        <p:xfrm>
          <a:off x="1828800" y="6858000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-29217" y="7927848"/>
            <a:ext cx="1468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Actively enforce a written policy banning smoking and/or tobacco use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23732" y="7927848"/>
            <a:ext cx="1437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Provide environmental supports for recreation or physical activity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00200" y="7927848"/>
            <a:ext cx="1636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Provide free or subsidized blood pressure screening </a:t>
            </a:r>
            <a:r>
              <a:rPr lang="en-US" sz="11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(beyond self-report) onsite </a:t>
            </a:r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or through partners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6400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highlights</a:t>
            </a:r>
            <a:endParaRPr lang="en-US" b="1" cap="smal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29200" y="7924800"/>
            <a:ext cx="1665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Have a written policy or formal communication which makes healthier food and beverage choices available during meetings when food is served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68580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Certified Healthy Business</a:t>
            </a:r>
            <a:endParaRPr lang="en-US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-1" y="457200"/>
            <a:ext cx="6970803" cy="2368514"/>
            <a:chOff x="-1" y="457200"/>
            <a:chExt cx="6970803" cy="2368514"/>
          </a:xfrm>
        </p:grpSpPr>
        <p:grpSp>
          <p:nvGrpSpPr>
            <p:cNvPr id="71" name="Group 70"/>
            <p:cNvGrpSpPr/>
            <p:nvPr/>
          </p:nvGrpSpPr>
          <p:grpSpPr>
            <a:xfrm>
              <a:off x="-1" y="457200"/>
              <a:ext cx="3429001" cy="2368510"/>
              <a:chOff x="-1" y="457200"/>
              <a:chExt cx="3429001" cy="2368510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0" y="457200"/>
                <a:ext cx="3429000" cy="2368510"/>
              </a:xfrm>
              <a:prstGeom prst="rect">
                <a:avLst/>
              </a:prstGeom>
              <a:pattFill prst="dkHorz">
                <a:fgClr>
                  <a:schemeClr val="accent4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81" name="Chart 80"/>
              <p:cNvGraphicFramePr/>
              <p:nvPr>
                <p:extLst>
                  <p:ext uri="{D42A27DB-BD31-4B8C-83A1-F6EECF244321}">
                    <p14:modId xmlns:p14="http://schemas.microsoft.com/office/powerpoint/2010/main" val="2954894749"/>
                  </p:ext>
                </p:extLst>
              </p:nvPr>
            </p:nvGraphicFramePr>
            <p:xfrm>
              <a:off x="-1" y="551537"/>
              <a:ext cx="3124201" cy="227417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pSp>
            <p:nvGrpSpPr>
              <p:cNvPr id="82" name="Group 81"/>
              <p:cNvGrpSpPr/>
              <p:nvPr/>
            </p:nvGrpSpPr>
            <p:grpSpPr>
              <a:xfrm>
                <a:off x="158533" y="782320"/>
                <a:ext cx="1447799" cy="873760"/>
                <a:chOff x="158533" y="782320"/>
                <a:chExt cx="1447799" cy="873760"/>
              </a:xfrm>
            </p:grpSpPr>
            <p:sp>
              <p:nvSpPr>
                <p:cNvPr id="83" name="Rectangular Callout 82"/>
                <p:cNvSpPr/>
                <p:nvPr/>
              </p:nvSpPr>
              <p:spPr>
                <a:xfrm>
                  <a:off x="158533" y="782320"/>
                  <a:ext cx="1447799" cy="873760"/>
                </a:xfrm>
                <a:prstGeom prst="wedgeRectCallout">
                  <a:avLst>
                    <a:gd name="adj1" fmla="val -46757"/>
                    <a:gd name="adj2" fmla="val 131144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228600"/>
                  <a:r>
                    <a:rPr lang="en-US" sz="13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23 applications</a:t>
                  </a:r>
                </a:p>
                <a:p>
                  <a:pPr indent="228600"/>
                  <a:endParaRPr lang="en-US" sz="1200" dirty="0" smtClean="0">
                    <a:solidFill>
                      <a:schemeClr val="accent1"/>
                    </a:solidFill>
                    <a:latin typeface="Arial Narrow" panose="020B0606020202030204" pitchFamily="34" charset="0"/>
                  </a:endParaRPr>
                </a:p>
                <a:p>
                  <a:pPr indent="228600"/>
                  <a:r>
                    <a:rPr lang="en-US" sz="13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23 certifications</a:t>
                  </a:r>
                </a:p>
              </p:txBody>
            </p:sp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5073"/>
                <a:stretch/>
              </p:blipFill>
              <p:spPr>
                <a:xfrm>
                  <a:off x="158533" y="869573"/>
                  <a:ext cx="323004" cy="274320"/>
                </a:xfrm>
                <a:prstGeom prst="rect">
                  <a:avLst/>
                </a:prstGeom>
              </p:spPr>
            </p:pic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4203"/>
                <a:stretch/>
              </p:blipFill>
              <p:spPr>
                <a:xfrm>
                  <a:off x="164972" y="1255599"/>
                  <a:ext cx="319733" cy="2743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2" name="Group 71"/>
            <p:cNvGrpSpPr/>
            <p:nvPr/>
          </p:nvGrpSpPr>
          <p:grpSpPr>
            <a:xfrm>
              <a:off x="3423731" y="457202"/>
              <a:ext cx="3547071" cy="2368512"/>
              <a:chOff x="3423731" y="457202"/>
              <a:chExt cx="3547071" cy="2368512"/>
            </a:xfrm>
          </p:grpSpPr>
          <p:sp>
            <p:nvSpPr>
              <p:cNvPr id="73" name="Rectangular Callout 72"/>
              <p:cNvSpPr/>
              <p:nvPr/>
            </p:nvSpPr>
            <p:spPr>
              <a:xfrm rot="5400000">
                <a:off x="3956610" y="-75677"/>
                <a:ext cx="2368512" cy="3434270"/>
              </a:xfrm>
              <a:prstGeom prst="wedgeRectCallout">
                <a:avLst>
                  <a:gd name="adj1" fmla="val -43073"/>
                  <a:gd name="adj2" fmla="val 61909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10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073"/>
              <a:stretch/>
            </p:blipFill>
            <p:spPr>
              <a:xfrm>
                <a:off x="3452509" y="669882"/>
                <a:ext cx="822960" cy="6989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4144120" y="732371"/>
                <a:ext cx="111368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956 </a:t>
                </a:r>
              </a:p>
              <a:p>
                <a:r>
                  <a:rPr lang="en-US" sz="1200" b="1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applications</a:t>
                </a:r>
                <a:endParaRPr lang="en-US" sz="12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11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03"/>
              <a:stretch/>
            </p:blipFill>
            <p:spPr>
              <a:xfrm>
                <a:off x="5105400" y="663273"/>
                <a:ext cx="822960" cy="70607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5728912" y="741177"/>
                <a:ext cx="124189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864 </a:t>
                </a:r>
              </a:p>
              <a:p>
                <a:r>
                  <a:rPr lang="en-US" sz="12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certifications</a:t>
                </a:r>
                <a:endParaRPr 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145"/>
              <a:stretch/>
            </p:blipFill>
            <p:spPr>
              <a:xfrm>
                <a:off x="3681205" y="1505049"/>
                <a:ext cx="1645920" cy="131435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5169008" y="1839057"/>
                <a:ext cx="143209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137,232 </a:t>
                </a:r>
              </a:p>
              <a:p>
                <a:r>
                  <a:rPr lang="en-US" sz="1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2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eople reached</a:t>
                </a:r>
                <a:endParaRPr 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41" name="Straight Connector 40"/>
          <p:cNvCxnSpPr/>
          <p:nvPr/>
        </p:nvCxnSpPr>
        <p:spPr>
          <a:xfrm>
            <a:off x="-29218" y="6400800"/>
            <a:ext cx="688721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-29219" y="2825714"/>
            <a:ext cx="688721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0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2828651"/>
            <a:ext cx="6695064" cy="3724549"/>
            <a:chOff x="76200" y="2828651"/>
            <a:chExt cx="6695064" cy="37245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828651"/>
              <a:ext cx="6695064" cy="3724549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228601" y="3810000"/>
              <a:ext cx="1737360" cy="685800"/>
              <a:chOff x="3495350" y="673539"/>
              <a:chExt cx="1920240" cy="685800"/>
            </a:xfrm>
          </p:grpSpPr>
          <p:sp>
            <p:nvSpPr>
              <p:cNvPr id="18" name="Pentagon 17"/>
              <p:cNvSpPr/>
              <p:nvPr/>
            </p:nvSpPr>
            <p:spPr>
              <a:xfrm>
                <a:off x="3495350" y="673539"/>
                <a:ext cx="1920240" cy="685800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495350" y="693273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</a:p>
              <a:p>
                <a:pPr algn="ctr"/>
                <a:r>
                  <a:rPr lang="en-US" b="1" cap="sm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Basic</a:t>
                </a:r>
                <a:endParaRPr lang="en-US" b="1" cap="sm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231649" y="4648200"/>
              <a:ext cx="1737360" cy="685800"/>
              <a:chOff x="4181150" y="1447800"/>
              <a:chExt cx="1920240" cy="685800"/>
            </a:xfrm>
          </p:grpSpPr>
          <p:sp>
            <p:nvSpPr>
              <p:cNvPr id="19" name="Pentagon 18"/>
              <p:cNvSpPr/>
              <p:nvPr/>
            </p:nvSpPr>
            <p:spPr>
              <a:xfrm>
                <a:off x="4181150" y="1447800"/>
                <a:ext cx="1920240" cy="685800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181150" y="1467534"/>
                <a:ext cx="1597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82 </a:t>
                </a:r>
              </a:p>
              <a:p>
                <a:pPr algn="ctr"/>
                <a:r>
                  <a:rPr lang="en-US" b="1" cap="sm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Merit</a:t>
                </a:r>
                <a:endParaRPr lang="en-US" b="1" cap="sm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28600" y="5486400"/>
              <a:ext cx="1737360" cy="685800"/>
              <a:chOff x="4638350" y="2209799"/>
              <a:chExt cx="1920240" cy="685800"/>
            </a:xfrm>
          </p:grpSpPr>
          <p:sp>
            <p:nvSpPr>
              <p:cNvPr id="20" name="Pentagon 19"/>
              <p:cNvSpPr/>
              <p:nvPr/>
            </p:nvSpPr>
            <p:spPr>
              <a:xfrm>
                <a:off x="4638350" y="2209799"/>
                <a:ext cx="1920240" cy="685800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638350" y="2229533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56 </a:t>
                </a:r>
              </a:p>
              <a:p>
                <a:pPr algn="ctr"/>
                <a:r>
                  <a:rPr lang="en-US" b="1" cap="sm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Excellence</a:t>
                </a:r>
                <a:endParaRPr lang="en-US" b="1" cap="sm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0" y="6400800"/>
            <a:ext cx="6858000" cy="2743200"/>
          </a:xfrm>
          <a:prstGeom prst="rect">
            <a:avLst/>
          </a:prstGeom>
          <a:pattFill prst="pct9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177210634"/>
              </p:ext>
            </p:extLst>
          </p:nvPr>
        </p:nvGraphicFramePr>
        <p:xfrm>
          <a:off x="197550" y="6703660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105887009"/>
              </p:ext>
            </p:extLst>
          </p:nvPr>
        </p:nvGraphicFramePr>
        <p:xfrm>
          <a:off x="3670851" y="6703660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180015616"/>
              </p:ext>
            </p:extLst>
          </p:nvPr>
        </p:nvGraphicFramePr>
        <p:xfrm>
          <a:off x="5386682" y="6703660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842069922"/>
              </p:ext>
            </p:extLst>
          </p:nvPr>
        </p:nvGraphicFramePr>
        <p:xfrm>
          <a:off x="1916275" y="6702391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" y="7790527"/>
            <a:ext cx="155964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Affordable fresh fruits and vegetable (i.e. grocery stores, farmer's markets, corner stores, or community gardens) are available within the community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15906" y="7790527"/>
            <a:ext cx="165289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Local community gym (community center, church, school, etc.) is available for before/after school physical activity through a shared use agreement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59645" y="7790527"/>
            <a:ext cx="185626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Primary and secondary educational institutions </a:t>
            </a:r>
            <a:r>
              <a:rPr lang="en-US" sz="11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have </a:t>
            </a:r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adopted policies ensuring “24/7” tobacco, vapor products, alcohol and drug free properties that cover students, staff, and visitors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626" y="64124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highlights</a:t>
            </a:r>
            <a:endParaRPr lang="en-US" b="1" cap="smal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68797" y="7785700"/>
            <a:ext cx="177877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Community based health screenings and referrals offered to identify health conditions such as obesity, diabetes, heart disease, mental health and substance misuse and abuse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6858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Certified Healthy Community</a:t>
            </a:r>
            <a:endParaRPr lang="en-US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-1" y="457200"/>
            <a:ext cx="6934201" cy="2368514"/>
            <a:chOff x="-1" y="457200"/>
            <a:chExt cx="6934201" cy="2368514"/>
          </a:xfrm>
        </p:grpSpPr>
        <p:grpSp>
          <p:nvGrpSpPr>
            <p:cNvPr id="71" name="Group 70"/>
            <p:cNvGrpSpPr/>
            <p:nvPr/>
          </p:nvGrpSpPr>
          <p:grpSpPr>
            <a:xfrm>
              <a:off x="-1" y="457200"/>
              <a:ext cx="3429001" cy="2368514"/>
              <a:chOff x="-1" y="457200"/>
              <a:chExt cx="3429001" cy="2368514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0" y="457200"/>
                <a:ext cx="3429000" cy="2368510"/>
              </a:xfrm>
              <a:prstGeom prst="rect">
                <a:avLst/>
              </a:prstGeom>
              <a:pattFill prst="dkHorz">
                <a:fgClr>
                  <a:schemeClr val="accent4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81" name="Chart 80"/>
              <p:cNvGraphicFramePr/>
              <p:nvPr>
                <p:extLst>
                  <p:ext uri="{D42A27DB-BD31-4B8C-83A1-F6EECF244321}">
                    <p14:modId xmlns:p14="http://schemas.microsoft.com/office/powerpoint/2010/main" val="3785783540"/>
                  </p:ext>
                </p:extLst>
              </p:nvPr>
            </p:nvGraphicFramePr>
            <p:xfrm>
              <a:off x="-1" y="551537"/>
              <a:ext cx="3200401" cy="227417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pSp>
            <p:nvGrpSpPr>
              <p:cNvPr id="82" name="Group 81"/>
              <p:cNvGrpSpPr/>
              <p:nvPr/>
            </p:nvGrpSpPr>
            <p:grpSpPr>
              <a:xfrm>
                <a:off x="111846" y="663273"/>
                <a:ext cx="1447799" cy="747599"/>
                <a:chOff x="111846" y="663273"/>
                <a:chExt cx="1447799" cy="747599"/>
              </a:xfrm>
            </p:grpSpPr>
            <p:sp>
              <p:nvSpPr>
                <p:cNvPr id="83" name="Rectangular Callout 82"/>
                <p:cNvSpPr/>
                <p:nvPr/>
              </p:nvSpPr>
              <p:spPr>
                <a:xfrm>
                  <a:off x="111846" y="663273"/>
                  <a:ext cx="1447799" cy="747599"/>
                </a:xfrm>
                <a:prstGeom prst="wedgeRectCallout">
                  <a:avLst>
                    <a:gd name="adj1" fmla="val -43476"/>
                    <a:gd name="adj2" fmla="val 149776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228600"/>
                  <a:r>
                    <a:rPr lang="en-US" sz="13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55 applications</a:t>
                  </a:r>
                </a:p>
                <a:p>
                  <a:pPr indent="228600"/>
                  <a:endParaRPr lang="en-US" sz="900" dirty="0" smtClean="0">
                    <a:solidFill>
                      <a:schemeClr val="accent1"/>
                    </a:solidFill>
                    <a:latin typeface="Arial Narrow" panose="020B0606020202030204" pitchFamily="34" charset="0"/>
                  </a:endParaRPr>
                </a:p>
                <a:p>
                  <a:pPr indent="228600"/>
                  <a:r>
                    <a:rPr lang="en-US" sz="13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43 certifications</a:t>
                  </a:r>
                </a:p>
              </p:txBody>
            </p:sp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5073"/>
                <a:stretch/>
              </p:blipFill>
              <p:spPr>
                <a:xfrm>
                  <a:off x="111846" y="729408"/>
                  <a:ext cx="323004" cy="274320"/>
                </a:xfrm>
                <a:prstGeom prst="rect">
                  <a:avLst/>
                </a:prstGeom>
              </p:spPr>
            </p:pic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4203"/>
                <a:stretch/>
              </p:blipFill>
              <p:spPr>
                <a:xfrm>
                  <a:off x="120702" y="1074121"/>
                  <a:ext cx="319733" cy="2743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2" name="Group 71"/>
            <p:cNvGrpSpPr/>
            <p:nvPr/>
          </p:nvGrpSpPr>
          <p:grpSpPr>
            <a:xfrm>
              <a:off x="3415907" y="457202"/>
              <a:ext cx="3518293" cy="2368512"/>
              <a:chOff x="3415907" y="457202"/>
              <a:chExt cx="3518293" cy="2368512"/>
            </a:xfrm>
          </p:grpSpPr>
          <p:sp>
            <p:nvSpPr>
              <p:cNvPr id="73" name="Rectangular Callout 72"/>
              <p:cNvSpPr/>
              <p:nvPr/>
            </p:nvSpPr>
            <p:spPr>
              <a:xfrm rot="5400000">
                <a:off x="3956610" y="-75677"/>
                <a:ext cx="2368512" cy="3434270"/>
              </a:xfrm>
              <a:prstGeom prst="wedgeRectCallout">
                <a:avLst>
                  <a:gd name="adj1" fmla="val -31541"/>
                  <a:gd name="adj2" fmla="val 65021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10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073"/>
              <a:stretch/>
            </p:blipFill>
            <p:spPr>
              <a:xfrm>
                <a:off x="3415907" y="669882"/>
                <a:ext cx="822960" cy="6989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4107518" y="732371"/>
                <a:ext cx="111368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158 </a:t>
                </a:r>
              </a:p>
              <a:p>
                <a:r>
                  <a:rPr lang="en-US" sz="1200" b="1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applications</a:t>
                </a:r>
                <a:endParaRPr lang="en-US" sz="12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11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03"/>
              <a:stretch/>
            </p:blipFill>
            <p:spPr>
              <a:xfrm>
                <a:off x="5068798" y="663273"/>
                <a:ext cx="822960" cy="70607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5692310" y="741177"/>
                <a:ext cx="124189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143</a:t>
                </a:r>
              </a:p>
              <a:p>
                <a:r>
                  <a:rPr lang="en-US" sz="12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certifications</a:t>
                </a:r>
                <a:endParaRPr 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145"/>
              <a:stretch/>
            </p:blipFill>
            <p:spPr>
              <a:xfrm>
                <a:off x="3581400" y="1505049"/>
                <a:ext cx="1645920" cy="131435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5069203" y="1839057"/>
                <a:ext cx="160225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1,988,172 </a:t>
                </a:r>
              </a:p>
              <a:p>
                <a:r>
                  <a:rPr lang="en-US" sz="1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2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eople reached</a:t>
                </a:r>
                <a:endParaRPr 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3" name="Straight Connector 2"/>
          <p:cNvCxnSpPr/>
          <p:nvPr/>
        </p:nvCxnSpPr>
        <p:spPr>
          <a:xfrm>
            <a:off x="1" y="6400800"/>
            <a:ext cx="6893625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0" y="2828651"/>
            <a:ext cx="6893625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743201"/>
            <a:ext cx="6766323" cy="3810000"/>
            <a:chOff x="0" y="2743201"/>
            <a:chExt cx="6766323" cy="3810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"/>
            <a:stretch/>
          </p:blipFill>
          <p:spPr>
            <a:xfrm>
              <a:off x="0" y="2743201"/>
              <a:ext cx="6766323" cy="3810000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228601" y="3810000"/>
              <a:ext cx="1737360" cy="685800"/>
              <a:chOff x="3495350" y="673539"/>
              <a:chExt cx="1920240" cy="685800"/>
            </a:xfrm>
          </p:grpSpPr>
          <p:sp>
            <p:nvSpPr>
              <p:cNvPr id="18" name="Pentagon 17"/>
              <p:cNvSpPr/>
              <p:nvPr/>
            </p:nvSpPr>
            <p:spPr>
              <a:xfrm>
                <a:off x="3495350" y="673539"/>
                <a:ext cx="1920240" cy="685800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495350" y="693273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/>
                <a:r>
                  <a:rPr lang="en-US" b="1" cap="sm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Basic</a:t>
                </a:r>
                <a:endParaRPr lang="en-US" b="1" cap="sm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231649" y="4648200"/>
              <a:ext cx="1737360" cy="685800"/>
              <a:chOff x="4181150" y="1447800"/>
              <a:chExt cx="1920240" cy="685800"/>
            </a:xfrm>
          </p:grpSpPr>
          <p:sp>
            <p:nvSpPr>
              <p:cNvPr id="19" name="Pentagon 18"/>
              <p:cNvSpPr/>
              <p:nvPr/>
            </p:nvSpPr>
            <p:spPr>
              <a:xfrm>
                <a:off x="4181150" y="1447800"/>
                <a:ext cx="1920240" cy="685800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181150" y="1467534"/>
                <a:ext cx="1597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</a:p>
              <a:p>
                <a:pPr algn="ctr"/>
                <a:r>
                  <a:rPr lang="en-US" b="1" cap="sm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Merit</a:t>
                </a:r>
                <a:endParaRPr lang="en-US" b="1" cap="sm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28600" y="5486400"/>
              <a:ext cx="1737360" cy="685800"/>
              <a:chOff x="4638350" y="2209799"/>
              <a:chExt cx="1920240" cy="685800"/>
            </a:xfrm>
          </p:grpSpPr>
          <p:sp>
            <p:nvSpPr>
              <p:cNvPr id="20" name="Pentagon 19"/>
              <p:cNvSpPr/>
              <p:nvPr/>
            </p:nvSpPr>
            <p:spPr>
              <a:xfrm>
                <a:off x="4638350" y="2209799"/>
                <a:ext cx="1920240" cy="685800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638350" y="2229533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29</a:t>
                </a:r>
              </a:p>
              <a:p>
                <a:pPr algn="ctr"/>
                <a:r>
                  <a:rPr lang="en-US" b="1" cap="sm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Excellence</a:t>
                </a:r>
                <a:endParaRPr lang="en-US" b="1" cap="sm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0" y="6400800"/>
            <a:ext cx="6858000" cy="2743200"/>
          </a:xfrm>
          <a:prstGeom prst="rect">
            <a:avLst/>
          </a:prstGeom>
          <a:pattFill prst="pct9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074071204"/>
              </p:ext>
            </p:extLst>
          </p:nvPr>
        </p:nvGraphicFramePr>
        <p:xfrm>
          <a:off x="197550" y="6859269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600402042"/>
              </p:ext>
            </p:extLst>
          </p:nvPr>
        </p:nvGraphicFramePr>
        <p:xfrm>
          <a:off x="3670851" y="6859269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568648549"/>
              </p:ext>
            </p:extLst>
          </p:nvPr>
        </p:nvGraphicFramePr>
        <p:xfrm>
          <a:off x="5386682" y="6859269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136508482"/>
              </p:ext>
            </p:extLst>
          </p:nvPr>
        </p:nvGraphicFramePr>
        <p:xfrm>
          <a:off x="1916275" y="6858000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0" y="7946136"/>
            <a:ext cx="17144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Campus provides tobacco cessation assistance to faculty, staff, and students, including promotion of the Helpline: 1-800-QUIT-NOW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15906" y="7946136"/>
            <a:ext cx="1652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Campus provides a fitness facility for all faculty, staff, and students at free or reduced cost OR free or reduced membership to a local fitness facility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28800" y="7946136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On campus dining displays nutritional information on menus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626" y="64124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highlights</a:t>
            </a:r>
            <a:endParaRPr lang="en-US" b="1" cap="smal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21197" y="7941309"/>
            <a:ext cx="16263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Campus has designated walking trails either indoor, outdoor, or both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685800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Certified Healthy Campus</a:t>
            </a:r>
            <a:endParaRPr lang="en-US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-1" y="457200"/>
            <a:ext cx="6934201" cy="2368514"/>
            <a:chOff x="-1" y="457200"/>
            <a:chExt cx="6934201" cy="2368514"/>
          </a:xfrm>
        </p:grpSpPr>
        <p:grpSp>
          <p:nvGrpSpPr>
            <p:cNvPr id="71" name="Group 70"/>
            <p:cNvGrpSpPr/>
            <p:nvPr/>
          </p:nvGrpSpPr>
          <p:grpSpPr>
            <a:xfrm>
              <a:off x="-1" y="457200"/>
              <a:ext cx="3429001" cy="2368514"/>
              <a:chOff x="-1" y="457200"/>
              <a:chExt cx="3429001" cy="2368514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0" y="457200"/>
                <a:ext cx="3429000" cy="2368510"/>
              </a:xfrm>
              <a:prstGeom prst="rect">
                <a:avLst/>
              </a:prstGeom>
              <a:pattFill prst="dkHorz">
                <a:fgClr>
                  <a:schemeClr val="accent4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81" name="Chart 80"/>
              <p:cNvGraphicFramePr/>
              <p:nvPr>
                <p:extLst>
                  <p:ext uri="{D42A27DB-BD31-4B8C-83A1-F6EECF244321}">
                    <p14:modId xmlns:p14="http://schemas.microsoft.com/office/powerpoint/2010/main" val="78011960"/>
                  </p:ext>
                </p:extLst>
              </p:nvPr>
            </p:nvGraphicFramePr>
            <p:xfrm>
              <a:off x="-1" y="551537"/>
              <a:ext cx="3200401" cy="227417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pSp>
            <p:nvGrpSpPr>
              <p:cNvPr id="82" name="Group 81"/>
              <p:cNvGrpSpPr/>
              <p:nvPr/>
            </p:nvGrpSpPr>
            <p:grpSpPr>
              <a:xfrm>
                <a:off x="111846" y="663273"/>
                <a:ext cx="1447799" cy="747599"/>
                <a:chOff x="111846" y="663273"/>
                <a:chExt cx="1447799" cy="747599"/>
              </a:xfrm>
            </p:grpSpPr>
            <p:sp>
              <p:nvSpPr>
                <p:cNvPr id="83" name="Rectangular Callout 82"/>
                <p:cNvSpPr/>
                <p:nvPr/>
              </p:nvSpPr>
              <p:spPr>
                <a:xfrm>
                  <a:off x="111846" y="663273"/>
                  <a:ext cx="1447799" cy="747599"/>
                </a:xfrm>
                <a:prstGeom prst="wedgeRectCallout">
                  <a:avLst>
                    <a:gd name="adj1" fmla="val -43476"/>
                    <a:gd name="adj2" fmla="val 140245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228600"/>
                  <a:r>
                    <a:rPr lang="en-US" sz="13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24 applications</a:t>
                  </a:r>
                </a:p>
                <a:p>
                  <a:pPr indent="228600"/>
                  <a:endParaRPr lang="en-US" sz="900" dirty="0" smtClean="0">
                    <a:solidFill>
                      <a:schemeClr val="accent1"/>
                    </a:solidFill>
                    <a:latin typeface="Arial Narrow" panose="020B0606020202030204" pitchFamily="34" charset="0"/>
                  </a:endParaRPr>
                </a:p>
                <a:p>
                  <a:pPr indent="228600"/>
                  <a:r>
                    <a:rPr lang="en-US" sz="13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20 certifications</a:t>
                  </a:r>
                </a:p>
              </p:txBody>
            </p:sp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5073"/>
                <a:stretch/>
              </p:blipFill>
              <p:spPr>
                <a:xfrm>
                  <a:off x="111846" y="729408"/>
                  <a:ext cx="323004" cy="274320"/>
                </a:xfrm>
                <a:prstGeom prst="rect">
                  <a:avLst/>
                </a:prstGeom>
              </p:spPr>
            </p:pic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4203"/>
                <a:stretch/>
              </p:blipFill>
              <p:spPr>
                <a:xfrm>
                  <a:off x="120702" y="1074121"/>
                  <a:ext cx="319733" cy="2743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2" name="Group 71"/>
            <p:cNvGrpSpPr/>
            <p:nvPr/>
          </p:nvGrpSpPr>
          <p:grpSpPr>
            <a:xfrm>
              <a:off x="3415907" y="457202"/>
              <a:ext cx="3518293" cy="2368512"/>
              <a:chOff x="3415907" y="457202"/>
              <a:chExt cx="3518293" cy="2368512"/>
            </a:xfrm>
          </p:grpSpPr>
          <p:sp>
            <p:nvSpPr>
              <p:cNvPr id="73" name="Rectangular Callout 72"/>
              <p:cNvSpPr/>
              <p:nvPr/>
            </p:nvSpPr>
            <p:spPr>
              <a:xfrm rot="5400000">
                <a:off x="3956610" y="-75677"/>
                <a:ext cx="2368512" cy="3434270"/>
              </a:xfrm>
              <a:prstGeom prst="wedgeRectCallout">
                <a:avLst>
                  <a:gd name="adj1" fmla="val -31541"/>
                  <a:gd name="adj2" fmla="val 65021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10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073"/>
              <a:stretch/>
            </p:blipFill>
            <p:spPr>
              <a:xfrm>
                <a:off x="3415907" y="669882"/>
                <a:ext cx="822960" cy="6989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4107518" y="732371"/>
                <a:ext cx="111368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54 </a:t>
                </a:r>
              </a:p>
              <a:p>
                <a:r>
                  <a:rPr lang="en-US" sz="1200" b="1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applications</a:t>
                </a:r>
                <a:endParaRPr lang="en-US" sz="12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11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03"/>
              <a:stretch/>
            </p:blipFill>
            <p:spPr>
              <a:xfrm>
                <a:off x="5068798" y="663273"/>
                <a:ext cx="822960" cy="70607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5692310" y="741177"/>
                <a:ext cx="124189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</a:t>
                </a:r>
              </a:p>
              <a:p>
                <a:r>
                  <a:rPr lang="en-US" sz="12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certifications</a:t>
                </a:r>
                <a:endParaRPr 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145"/>
              <a:stretch/>
            </p:blipFill>
            <p:spPr>
              <a:xfrm>
                <a:off x="3691741" y="1505049"/>
                <a:ext cx="1645920" cy="131435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5179544" y="1839057"/>
                <a:ext cx="160225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111,546 </a:t>
                </a:r>
              </a:p>
              <a:p>
                <a:r>
                  <a:rPr lang="en-US" sz="1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2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eople reached</a:t>
                </a:r>
                <a:endParaRPr 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40" name="Straight Connector 39"/>
          <p:cNvCxnSpPr/>
          <p:nvPr/>
        </p:nvCxnSpPr>
        <p:spPr>
          <a:xfrm>
            <a:off x="-29218" y="6400800"/>
            <a:ext cx="6887219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-14610" y="2828651"/>
            <a:ext cx="6887219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0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761655"/>
            <a:ext cx="6728569" cy="3791546"/>
            <a:chOff x="0" y="2761655"/>
            <a:chExt cx="6728569" cy="37915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61655"/>
              <a:ext cx="6728569" cy="3791546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228601" y="3810000"/>
              <a:ext cx="1737360" cy="685800"/>
              <a:chOff x="3495350" y="673539"/>
              <a:chExt cx="1920240" cy="685800"/>
            </a:xfrm>
          </p:grpSpPr>
          <p:sp>
            <p:nvSpPr>
              <p:cNvPr id="18" name="Pentagon 17"/>
              <p:cNvSpPr/>
              <p:nvPr/>
            </p:nvSpPr>
            <p:spPr>
              <a:xfrm>
                <a:off x="3495350" y="673539"/>
                <a:ext cx="1920240" cy="685800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495350" y="693273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38</a:t>
                </a:r>
              </a:p>
              <a:p>
                <a:pPr algn="ctr"/>
                <a:r>
                  <a:rPr lang="en-US" b="1" cap="sm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Basic</a:t>
                </a:r>
                <a:endParaRPr lang="en-US" b="1" cap="sm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231649" y="4648200"/>
              <a:ext cx="1737360" cy="685800"/>
              <a:chOff x="4181150" y="1447800"/>
              <a:chExt cx="1920240" cy="685800"/>
            </a:xfrm>
          </p:grpSpPr>
          <p:sp>
            <p:nvSpPr>
              <p:cNvPr id="19" name="Pentagon 18"/>
              <p:cNvSpPr/>
              <p:nvPr/>
            </p:nvSpPr>
            <p:spPr>
              <a:xfrm>
                <a:off x="4181150" y="1447800"/>
                <a:ext cx="1920240" cy="685800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181150" y="1467534"/>
                <a:ext cx="1597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87</a:t>
                </a:r>
              </a:p>
              <a:p>
                <a:pPr algn="ctr"/>
                <a:r>
                  <a:rPr lang="en-US" b="1" cap="sm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Merit</a:t>
                </a:r>
                <a:endParaRPr lang="en-US" b="1" cap="sm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28600" y="5486400"/>
              <a:ext cx="1737360" cy="685800"/>
              <a:chOff x="4638350" y="2209799"/>
              <a:chExt cx="1920240" cy="685800"/>
            </a:xfrm>
          </p:grpSpPr>
          <p:sp>
            <p:nvSpPr>
              <p:cNvPr id="20" name="Pentagon 19"/>
              <p:cNvSpPr/>
              <p:nvPr/>
            </p:nvSpPr>
            <p:spPr>
              <a:xfrm>
                <a:off x="4638350" y="2209799"/>
                <a:ext cx="1920240" cy="685800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638350" y="2229533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 </a:t>
                </a:r>
              </a:p>
              <a:p>
                <a:pPr algn="ctr"/>
                <a:r>
                  <a:rPr lang="en-US" b="1" cap="sm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Excellence</a:t>
                </a:r>
                <a:endParaRPr lang="en-US" b="1" cap="sm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0" y="6400800"/>
            <a:ext cx="6858000" cy="2743200"/>
          </a:xfrm>
          <a:prstGeom prst="rect">
            <a:avLst/>
          </a:prstGeom>
          <a:pattFill prst="pct9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533256621"/>
              </p:ext>
            </p:extLst>
          </p:nvPr>
        </p:nvGraphicFramePr>
        <p:xfrm>
          <a:off x="197550" y="6703660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390729761"/>
              </p:ext>
            </p:extLst>
          </p:nvPr>
        </p:nvGraphicFramePr>
        <p:xfrm>
          <a:off x="3670851" y="6703660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313424749"/>
              </p:ext>
            </p:extLst>
          </p:nvPr>
        </p:nvGraphicFramePr>
        <p:xfrm>
          <a:off x="5386682" y="6703660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57413025"/>
              </p:ext>
            </p:extLst>
          </p:nvPr>
        </p:nvGraphicFramePr>
        <p:xfrm>
          <a:off x="1916275" y="6702391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" y="7790527"/>
            <a:ext cx="1559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Active promotion of the Oklahoma Tobacco Helpline (1-800-QUIT-NOW, 1-800-DÉJEO-YA)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15906" y="7790527"/>
            <a:ext cx="165289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Healthy snacks at meetings and fellowship gatherings (beverages – 100% fruit juice, low fat milk, water; snacks low in – calories, fat, sugar &amp; sodium)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59645" y="7790527"/>
            <a:ext cx="18562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Opportunities for physical activity – indoors or outdoors (walking, aerobics classes, exercise videos, stretching, etc.)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626" y="64124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highlights</a:t>
            </a:r>
            <a:endParaRPr lang="en-US" b="1" cap="smal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68797" y="7785700"/>
            <a:ext cx="1778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Blood </a:t>
            </a:r>
            <a:r>
              <a:rPr lang="en-US" sz="11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pressure </a:t>
            </a:r>
          </a:p>
          <a:p>
            <a:pPr algn="ctr"/>
            <a:r>
              <a:rPr lang="en-US" sz="11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screenings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6858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Certified Healthy Congregation</a:t>
            </a:r>
            <a:endParaRPr lang="en-US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-1" y="457200"/>
            <a:ext cx="6934201" cy="2368514"/>
            <a:chOff x="-1" y="457200"/>
            <a:chExt cx="6934201" cy="2368514"/>
          </a:xfrm>
        </p:grpSpPr>
        <p:grpSp>
          <p:nvGrpSpPr>
            <p:cNvPr id="71" name="Group 70"/>
            <p:cNvGrpSpPr/>
            <p:nvPr/>
          </p:nvGrpSpPr>
          <p:grpSpPr>
            <a:xfrm>
              <a:off x="-1" y="457200"/>
              <a:ext cx="3429001" cy="2368514"/>
              <a:chOff x="-1" y="457200"/>
              <a:chExt cx="3429001" cy="2368514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0" y="457200"/>
                <a:ext cx="3429000" cy="2368510"/>
              </a:xfrm>
              <a:prstGeom prst="rect">
                <a:avLst/>
              </a:prstGeom>
              <a:pattFill prst="dkHorz">
                <a:fgClr>
                  <a:schemeClr val="accent4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81" name="Chart 80"/>
              <p:cNvGraphicFramePr/>
              <p:nvPr>
                <p:extLst>
                  <p:ext uri="{D42A27DB-BD31-4B8C-83A1-F6EECF244321}">
                    <p14:modId xmlns:p14="http://schemas.microsoft.com/office/powerpoint/2010/main" val="2199373340"/>
                  </p:ext>
                </p:extLst>
              </p:nvPr>
            </p:nvGraphicFramePr>
            <p:xfrm>
              <a:off x="-1" y="551537"/>
              <a:ext cx="3200401" cy="227417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pSp>
            <p:nvGrpSpPr>
              <p:cNvPr id="82" name="Group 81"/>
              <p:cNvGrpSpPr/>
              <p:nvPr/>
            </p:nvGrpSpPr>
            <p:grpSpPr>
              <a:xfrm>
                <a:off x="124660" y="974641"/>
                <a:ext cx="1447799" cy="747599"/>
                <a:chOff x="124660" y="974641"/>
                <a:chExt cx="1447799" cy="747599"/>
              </a:xfrm>
            </p:grpSpPr>
            <p:sp>
              <p:nvSpPr>
                <p:cNvPr id="83" name="Rectangular Callout 82"/>
                <p:cNvSpPr/>
                <p:nvPr/>
              </p:nvSpPr>
              <p:spPr>
                <a:xfrm>
                  <a:off x="124660" y="974641"/>
                  <a:ext cx="1447799" cy="747599"/>
                </a:xfrm>
                <a:prstGeom prst="wedgeRectCallout">
                  <a:avLst>
                    <a:gd name="adj1" fmla="val -36914"/>
                    <a:gd name="adj2" fmla="val 140245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228600"/>
                  <a:r>
                    <a:rPr lang="en-US" sz="13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37 applications</a:t>
                  </a:r>
                </a:p>
                <a:p>
                  <a:pPr indent="228600"/>
                  <a:endParaRPr lang="en-US" sz="900" dirty="0" smtClean="0">
                    <a:solidFill>
                      <a:schemeClr val="accent1"/>
                    </a:solidFill>
                    <a:latin typeface="Arial Narrow" panose="020B0606020202030204" pitchFamily="34" charset="0"/>
                  </a:endParaRPr>
                </a:p>
                <a:p>
                  <a:pPr indent="228600"/>
                  <a:r>
                    <a:rPr lang="en-US" sz="13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34 certifications</a:t>
                  </a:r>
                </a:p>
              </p:txBody>
            </p:sp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5073"/>
                <a:stretch/>
              </p:blipFill>
              <p:spPr>
                <a:xfrm>
                  <a:off x="124660" y="1040776"/>
                  <a:ext cx="323004" cy="274320"/>
                </a:xfrm>
                <a:prstGeom prst="rect">
                  <a:avLst/>
                </a:prstGeom>
              </p:spPr>
            </p:pic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4203"/>
                <a:stretch/>
              </p:blipFill>
              <p:spPr>
                <a:xfrm>
                  <a:off x="133516" y="1385489"/>
                  <a:ext cx="319733" cy="2743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2" name="Group 71"/>
            <p:cNvGrpSpPr/>
            <p:nvPr/>
          </p:nvGrpSpPr>
          <p:grpSpPr>
            <a:xfrm>
              <a:off x="3415907" y="457202"/>
              <a:ext cx="3518293" cy="2368512"/>
              <a:chOff x="3415907" y="457202"/>
              <a:chExt cx="3518293" cy="2368512"/>
            </a:xfrm>
          </p:grpSpPr>
          <p:sp>
            <p:nvSpPr>
              <p:cNvPr id="73" name="Rectangular Callout 72"/>
              <p:cNvSpPr/>
              <p:nvPr/>
            </p:nvSpPr>
            <p:spPr>
              <a:xfrm rot="5400000">
                <a:off x="3956610" y="-75677"/>
                <a:ext cx="2368512" cy="3434270"/>
              </a:xfrm>
              <a:prstGeom prst="wedgeRectCallout">
                <a:avLst>
                  <a:gd name="adj1" fmla="val -31541"/>
                  <a:gd name="adj2" fmla="val 65021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10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073"/>
              <a:stretch/>
            </p:blipFill>
            <p:spPr>
              <a:xfrm>
                <a:off x="3415907" y="669882"/>
                <a:ext cx="822960" cy="6989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4107518" y="732371"/>
                <a:ext cx="111368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169 </a:t>
                </a:r>
              </a:p>
              <a:p>
                <a:r>
                  <a:rPr lang="en-US" sz="1200" b="1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applications</a:t>
                </a:r>
                <a:endParaRPr lang="en-US" sz="12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11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03"/>
              <a:stretch/>
            </p:blipFill>
            <p:spPr>
              <a:xfrm>
                <a:off x="5068798" y="663273"/>
                <a:ext cx="822960" cy="70607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5692310" y="741177"/>
                <a:ext cx="124189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153</a:t>
                </a:r>
              </a:p>
              <a:p>
                <a:r>
                  <a:rPr lang="en-US" sz="12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certifications</a:t>
                </a:r>
                <a:endParaRPr 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145"/>
              <a:stretch/>
            </p:blipFill>
            <p:spPr>
              <a:xfrm>
                <a:off x="3691741" y="1505049"/>
                <a:ext cx="1645920" cy="131435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5179544" y="1839057"/>
                <a:ext cx="160225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51,827 </a:t>
                </a:r>
              </a:p>
              <a:p>
                <a:r>
                  <a:rPr lang="en-US" sz="1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2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eople reached</a:t>
                </a:r>
                <a:endParaRPr 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41" name="Straight Connector 40"/>
          <p:cNvCxnSpPr/>
          <p:nvPr/>
        </p:nvCxnSpPr>
        <p:spPr>
          <a:xfrm>
            <a:off x="-29218" y="6400800"/>
            <a:ext cx="688721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-29219" y="2828651"/>
            <a:ext cx="688721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4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2828651"/>
            <a:ext cx="6695064" cy="3724549"/>
            <a:chOff x="76200" y="2828651"/>
            <a:chExt cx="6695064" cy="37245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828651"/>
              <a:ext cx="6695064" cy="3724549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228601" y="3810000"/>
              <a:ext cx="1737360" cy="685800"/>
              <a:chOff x="3495350" y="673539"/>
              <a:chExt cx="1920240" cy="685800"/>
            </a:xfrm>
          </p:grpSpPr>
          <p:sp>
            <p:nvSpPr>
              <p:cNvPr id="18" name="Pentagon 17"/>
              <p:cNvSpPr/>
              <p:nvPr/>
            </p:nvSpPr>
            <p:spPr>
              <a:xfrm>
                <a:off x="3495350" y="673539"/>
                <a:ext cx="1920240" cy="685800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495350" y="693273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 </a:t>
                </a:r>
              </a:p>
              <a:p>
                <a:pPr algn="ctr"/>
                <a:r>
                  <a:rPr lang="en-US" b="1" cap="sm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Basic</a:t>
                </a:r>
                <a:endParaRPr lang="en-US" b="1" cap="sm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231649" y="4648200"/>
              <a:ext cx="1737360" cy="685800"/>
              <a:chOff x="4181150" y="1447800"/>
              <a:chExt cx="1920240" cy="685800"/>
            </a:xfrm>
          </p:grpSpPr>
          <p:sp>
            <p:nvSpPr>
              <p:cNvPr id="19" name="Pentagon 18"/>
              <p:cNvSpPr/>
              <p:nvPr/>
            </p:nvSpPr>
            <p:spPr>
              <a:xfrm>
                <a:off x="4181150" y="1447800"/>
                <a:ext cx="1920240" cy="685800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181150" y="1467534"/>
                <a:ext cx="1597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118</a:t>
                </a:r>
              </a:p>
              <a:p>
                <a:pPr algn="ctr"/>
                <a:r>
                  <a:rPr lang="en-US" b="1" cap="sm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Merit</a:t>
                </a:r>
                <a:endParaRPr lang="en-US" b="1" cap="sm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28600" y="5486400"/>
              <a:ext cx="1737360" cy="685800"/>
              <a:chOff x="4638350" y="2209799"/>
              <a:chExt cx="1920240" cy="685800"/>
            </a:xfrm>
          </p:grpSpPr>
          <p:sp>
            <p:nvSpPr>
              <p:cNvPr id="20" name="Pentagon 19"/>
              <p:cNvSpPr/>
              <p:nvPr/>
            </p:nvSpPr>
            <p:spPr>
              <a:xfrm>
                <a:off x="4638350" y="2209799"/>
                <a:ext cx="1920240" cy="685800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638350" y="2229533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  <a:p>
                <a:pPr algn="ctr"/>
                <a:r>
                  <a:rPr lang="en-US" b="1" cap="sm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Excellence</a:t>
                </a:r>
                <a:endParaRPr lang="en-US" b="1" cap="sm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0" y="6400800"/>
            <a:ext cx="6858000" cy="2743200"/>
          </a:xfrm>
          <a:prstGeom prst="rect">
            <a:avLst/>
          </a:prstGeom>
          <a:pattFill prst="pct9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714765679"/>
              </p:ext>
            </p:extLst>
          </p:nvPr>
        </p:nvGraphicFramePr>
        <p:xfrm>
          <a:off x="619105" y="6703660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892385888"/>
              </p:ext>
            </p:extLst>
          </p:nvPr>
        </p:nvGraphicFramePr>
        <p:xfrm>
          <a:off x="2869253" y="6703660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057636447"/>
              </p:ext>
            </p:extLst>
          </p:nvPr>
        </p:nvGraphicFramePr>
        <p:xfrm>
          <a:off x="5004830" y="6702391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0" y="7790527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Exceed the current USDA Child and Adult Care Food Program </a:t>
            </a:r>
            <a:r>
              <a:rPr lang="en-US" sz="105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beverage</a:t>
            </a:r>
            <a:r>
              <a:rPr lang="en-US" sz="105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meal, and snack patterns by following recommended best practices; ensuring a healthy variety of beverages and foods are available for meals and snacks that meet the nutritional needs of the children in the age group served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54965" y="7790688"/>
            <a:ext cx="1964635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Develop written policies and enforcement of tobacco-free (including vapor products) facilities and worksite vehicles for all staff, volunteers, and parents/guardians AT ALL TIMES including tobacco-free signage.</a:t>
            </a:r>
            <a:endParaRPr lang="en-US" sz="6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19600" y="7790527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Physical activity is provided throughout the day via the following for all children birth to </a:t>
            </a:r>
            <a:r>
              <a:rPr lang="en-US" sz="105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6: at </a:t>
            </a:r>
            <a:r>
              <a:rPr lang="en-US" sz="105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least two to three occasions of indoor or outdoor play, two or more adult-led physical activity-focused structured activities and/or games, and opportunities throughout the day for gross motor and movement skill development.</a:t>
            </a:r>
            <a:endParaRPr lang="en-US" sz="6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626" y="64124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highlights</a:t>
            </a:r>
            <a:endParaRPr lang="en-US" b="1" cap="smal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6858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Certified Healthy Early Childhood</a:t>
            </a:r>
            <a:endParaRPr lang="en-US" sz="2400" b="1" cap="small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-1" y="457200"/>
            <a:ext cx="6934201" cy="2368514"/>
            <a:chOff x="-1" y="457200"/>
            <a:chExt cx="6934201" cy="2368514"/>
          </a:xfrm>
        </p:grpSpPr>
        <p:grpSp>
          <p:nvGrpSpPr>
            <p:cNvPr id="71" name="Group 70"/>
            <p:cNvGrpSpPr/>
            <p:nvPr/>
          </p:nvGrpSpPr>
          <p:grpSpPr>
            <a:xfrm>
              <a:off x="-1" y="457200"/>
              <a:ext cx="3429001" cy="2368514"/>
              <a:chOff x="-1" y="457200"/>
              <a:chExt cx="3429001" cy="2368514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0" y="457200"/>
                <a:ext cx="3429000" cy="2368510"/>
              </a:xfrm>
              <a:prstGeom prst="rect">
                <a:avLst/>
              </a:prstGeom>
              <a:pattFill prst="dkHorz">
                <a:fgClr>
                  <a:schemeClr val="accent4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81" name="Chart 80"/>
              <p:cNvGraphicFramePr/>
              <p:nvPr>
                <p:extLst>
                  <p:ext uri="{D42A27DB-BD31-4B8C-83A1-F6EECF244321}">
                    <p14:modId xmlns:p14="http://schemas.microsoft.com/office/powerpoint/2010/main" val="77313760"/>
                  </p:ext>
                </p:extLst>
              </p:nvPr>
            </p:nvGraphicFramePr>
            <p:xfrm>
              <a:off x="-1" y="551537"/>
              <a:ext cx="3200401" cy="227417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pSp>
            <p:nvGrpSpPr>
              <p:cNvPr id="82" name="Group 81"/>
              <p:cNvGrpSpPr/>
              <p:nvPr/>
            </p:nvGrpSpPr>
            <p:grpSpPr>
              <a:xfrm>
                <a:off x="442060" y="645542"/>
                <a:ext cx="1564554" cy="747599"/>
                <a:chOff x="442060" y="645542"/>
                <a:chExt cx="1564554" cy="747599"/>
              </a:xfrm>
            </p:grpSpPr>
            <p:sp>
              <p:nvSpPr>
                <p:cNvPr id="83" name="Rectangular Callout 82"/>
                <p:cNvSpPr/>
                <p:nvPr/>
              </p:nvSpPr>
              <p:spPr>
                <a:xfrm>
                  <a:off x="442060" y="645542"/>
                  <a:ext cx="1564554" cy="747599"/>
                </a:xfrm>
                <a:prstGeom prst="wedgeRectCallout">
                  <a:avLst>
                    <a:gd name="adj1" fmla="val -60444"/>
                    <a:gd name="adj2" fmla="val 51291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228600"/>
                  <a:r>
                    <a:rPr lang="en-US" sz="13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212 applications</a:t>
                  </a:r>
                </a:p>
                <a:p>
                  <a:pPr indent="228600"/>
                  <a:endParaRPr lang="en-US" sz="900" dirty="0" smtClean="0">
                    <a:solidFill>
                      <a:schemeClr val="accent1"/>
                    </a:solidFill>
                    <a:latin typeface="Arial Narrow" panose="020B0606020202030204" pitchFamily="34" charset="0"/>
                  </a:endParaRPr>
                </a:p>
                <a:p>
                  <a:pPr indent="228600"/>
                  <a:r>
                    <a:rPr lang="en-US" sz="13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205 certifications</a:t>
                  </a:r>
                </a:p>
              </p:txBody>
            </p:sp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5073"/>
                <a:stretch/>
              </p:blipFill>
              <p:spPr>
                <a:xfrm>
                  <a:off x="456819" y="684933"/>
                  <a:ext cx="323004" cy="274320"/>
                </a:xfrm>
                <a:prstGeom prst="rect">
                  <a:avLst/>
                </a:prstGeom>
              </p:spPr>
            </p:pic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4203"/>
                <a:stretch/>
              </p:blipFill>
              <p:spPr>
                <a:xfrm>
                  <a:off x="465675" y="1029646"/>
                  <a:ext cx="319733" cy="2743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2" name="Group 71"/>
            <p:cNvGrpSpPr/>
            <p:nvPr/>
          </p:nvGrpSpPr>
          <p:grpSpPr>
            <a:xfrm>
              <a:off x="3415907" y="457202"/>
              <a:ext cx="3518293" cy="2368512"/>
              <a:chOff x="3415907" y="457202"/>
              <a:chExt cx="3518293" cy="2368512"/>
            </a:xfrm>
          </p:grpSpPr>
          <p:sp>
            <p:nvSpPr>
              <p:cNvPr id="73" name="Rectangular Callout 72"/>
              <p:cNvSpPr/>
              <p:nvPr/>
            </p:nvSpPr>
            <p:spPr>
              <a:xfrm rot="5400000">
                <a:off x="3956610" y="-75677"/>
                <a:ext cx="2368512" cy="3434270"/>
              </a:xfrm>
              <a:prstGeom prst="wedgeRectCallout">
                <a:avLst>
                  <a:gd name="adj1" fmla="val -17001"/>
                  <a:gd name="adj2" fmla="val 68825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073"/>
              <a:stretch/>
            </p:blipFill>
            <p:spPr>
              <a:xfrm>
                <a:off x="3415907" y="669882"/>
                <a:ext cx="822960" cy="6989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4107518" y="732371"/>
                <a:ext cx="111368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228 </a:t>
                </a:r>
              </a:p>
              <a:p>
                <a:r>
                  <a:rPr lang="en-US" sz="1200" b="1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applications</a:t>
                </a:r>
                <a:endParaRPr lang="en-US" sz="12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10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03"/>
              <a:stretch/>
            </p:blipFill>
            <p:spPr>
              <a:xfrm>
                <a:off x="5068798" y="663273"/>
                <a:ext cx="822960" cy="70607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5692310" y="741177"/>
                <a:ext cx="124189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219</a:t>
                </a:r>
              </a:p>
              <a:p>
                <a:r>
                  <a:rPr lang="en-US" sz="12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certifications</a:t>
                </a:r>
                <a:endParaRPr 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11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145"/>
              <a:stretch/>
            </p:blipFill>
            <p:spPr>
              <a:xfrm>
                <a:off x="3691741" y="1505049"/>
                <a:ext cx="1645920" cy="131435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5179544" y="1839057"/>
                <a:ext cx="160225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16,413 </a:t>
                </a:r>
              </a:p>
              <a:p>
                <a:r>
                  <a:rPr lang="en-US" sz="1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2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eople reached</a:t>
                </a:r>
                <a:endParaRPr 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40" name="Straight Connector 39"/>
          <p:cNvCxnSpPr/>
          <p:nvPr/>
        </p:nvCxnSpPr>
        <p:spPr>
          <a:xfrm>
            <a:off x="-29218" y="6400800"/>
            <a:ext cx="688721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-14610" y="2828651"/>
            <a:ext cx="688721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8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09" y="2667000"/>
            <a:ext cx="6847676" cy="3895447"/>
            <a:chOff x="-109" y="2667000"/>
            <a:chExt cx="6847676" cy="38954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9" y="2667000"/>
              <a:ext cx="6847676" cy="3895447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228601" y="3810000"/>
              <a:ext cx="1737360" cy="685800"/>
              <a:chOff x="3495350" y="673539"/>
              <a:chExt cx="1920240" cy="685800"/>
            </a:xfrm>
          </p:grpSpPr>
          <p:sp>
            <p:nvSpPr>
              <p:cNvPr id="18" name="Pentagon 17"/>
              <p:cNvSpPr/>
              <p:nvPr/>
            </p:nvSpPr>
            <p:spPr>
              <a:xfrm>
                <a:off x="3495350" y="673539"/>
                <a:ext cx="1920240" cy="685800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495350" y="693273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</a:t>
                </a:r>
              </a:p>
              <a:p>
                <a:pPr algn="ctr"/>
                <a:r>
                  <a:rPr lang="en-US" b="1" cap="sm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Basic</a:t>
                </a:r>
                <a:endParaRPr lang="en-US" b="1" cap="sm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231649" y="4648200"/>
              <a:ext cx="1737360" cy="685800"/>
              <a:chOff x="4181150" y="1447800"/>
              <a:chExt cx="1920240" cy="685800"/>
            </a:xfrm>
          </p:grpSpPr>
          <p:sp>
            <p:nvSpPr>
              <p:cNvPr id="19" name="Pentagon 18"/>
              <p:cNvSpPr/>
              <p:nvPr/>
            </p:nvSpPr>
            <p:spPr>
              <a:xfrm>
                <a:off x="4181150" y="1447800"/>
                <a:ext cx="1920240" cy="685800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181150" y="1467534"/>
                <a:ext cx="1597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/>
                <a:r>
                  <a:rPr lang="en-US" b="1" cap="sm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Merit</a:t>
                </a:r>
                <a:endParaRPr lang="en-US" b="1" cap="sm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28600" y="5486400"/>
              <a:ext cx="1737360" cy="685800"/>
              <a:chOff x="4638350" y="2209799"/>
              <a:chExt cx="1920240" cy="685800"/>
            </a:xfrm>
          </p:grpSpPr>
          <p:sp>
            <p:nvSpPr>
              <p:cNvPr id="20" name="Pentagon 19"/>
              <p:cNvSpPr/>
              <p:nvPr/>
            </p:nvSpPr>
            <p:spPr>
              <a:xfrm>
                <a:off x="4638350" y="2209799"/>
                <a:ext cx="1920240" cy="685800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638350" y="2229533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</a:p>
              <a:p>
                <a:pPr algn="ctr"/>
                <a:r>
                  <a:rPr lang="en-US" b="1" cap="sm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Excellence</a:t>
                </a:r>
                <a:endParaRPr lang="en-US" b="1" cap="sm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0" y="6400800"/>
            <a:ext cx="6858000" cy="2743200"/>
          </a:xfrm>
          <a:prstGeom prst="rect">
            <a:avLst/>
          </a:prstGeom>
          <a:pattFill prst="pct9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650764947"/>
              </p:ext>
            </p:extLst>
          </p:nvPr>
        </p:nvGraphicFramePr>
        <p:xfrm>
          <a:off x="197550" y="6703660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351592586"/>
              </p:ext>
            </p:extLst>
          </p:nvPr>
        </p:nvGraphicFramePr>
        <p:xfrm>
          <a:off x="3670851" y="6703660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311757239"/>
              </p:ext>
            </p:extLst>
          </p:nvPr>
        </p:nvGraphicFramePr>
        <p:xfrm>
          <a:off x="5386682" y="6703660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571672794"/>
              </p:ext>
            </p:extLst>
          </p:nvPr>
        </p:nvGraphicFramePr>
        <p:xfrm>
          <a:off x="1916275" y="6702391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" y="7790527"/>
            <a:ext cx="15596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This venue is tobacco-free (including vapor products).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15906" y="7790527"/>
            <a:ext cx="16528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These side options contain no more than 230 mg of sodium.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59645" y="7790527"/>
            <a:ext cx="1856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</a:t>
            </a:r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regular menu offers optional standard meals that have a maximum of 750 calories.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626" y="64124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highlights</a:t>
            </a:r>
            <a:endParaRPr lang="en-US" b="1" cap="smal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68797" y="7785700"/>
            <a:ext cx="177877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This venue features healthy menu items in print marketing (such as flyers or brochures) or in other marketing media (such as radio, television, etc.) at least monthly.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6858000" cy="461665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Certified Healthy Restaurant</a:t>
            </a:r>
            <a:endParaRPr lang="en-US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-1" y="457200"/>
            <a:ext cx="6934201" cy="2368514"/>
            <a:chOff x="-1" y="457200"/>
            <a:chExt cx="6934201" cy="2368514"/>
          </a:xfrm>
        </p:grpSpPr>
        <p:grpSp>
          <p:nvGrpSpPr>
            <p:cNvPr id="71" name="Group 70"/>
            <p:cNvGrpSpPr/>
            <p:nvPr/>
          </p:nvGrpSpPr>
          <p:grpSpPr>
            <a:xfrm>
              <a:off x="-1" y="457200"/>
              <a:ext cx="3429001" cy="2368514"/>
              <a:chOff x="-1" y="457200"/>
              <a:chExt cx="3429001" cy="2368514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0" y="457200"/>
                <a:ext cx="3429000" cy="2368510"/>
              </a:xfrm>
              <a:prstGeom prst="rect">
                <a:avLst/>
              </a:prstGeom>
              <a:pattFill prst="dkHorz">
                <a:fgClr>
                  <a:schemeClr val="accent4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81" name="Chart 80"/>
              <p:cNvGraphicFramePr/>
              <p:nvPr>
                <p:extLst>
                  <p:ext uri="{D42A27DB-BD31-4B8C-83A1-F6EECF244321}">
                    <p14:modId xmlns:p14="http://schemas.microsoft.com/office/powerpoint/2010/main" val="2858129141"/>
                  </p:ext>
                </p:extLst>
              </p:nvPr>
            </p:nvGraphicFramePr>
            <p:xfrm>
              <a:off x="-1" y="551537"/>
              <a:ext cx="3200401" cy="227417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pSp>
            <p:nvGrpSpPr>
              <p:cNvPr id="82" name="Group 81"/>
              <p:cNvGrpSpPr/>
              <p:nvPr/>
            </p:nvGrpSpPr>
            <p:grpSpPr>
              <a:xfrm>
                <a:off x="1233204" y="1730777"/>
                <a:ext cx="1456655" cy="747599"/>
                <a:chOff x="1233204" y="1730777"/>
                <a:chExt cx="1456655" cy="747599"/>
              </a:xfrm>
            </p:grpSpPr>
            <p:sp>
              <p:nvSpPr>
                <p:cNvPr id="83" name="Rectangular Callout 82"/>
                <p:cNvSpPr/>
                <p:nvPr/>
              </p:nvSpPr>
              <p:spPr>
                <a:xfrm>
                  <a:off x="1242060" y="1730777"/>
                  <a:ext cx="1447799" cy="747599"/>
                </a:xfrm>
                <a:prstGeom prst="wedgeRectCallout">
                  <a:avLst>
                    <a:gd name="adj1" fmla="val -120578"/>
                    <a:gd name="adj2" fmla="val 35407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228600"/>
                  <a:r>
                    <a:rPr lang="en-US" sz="13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8 applications</a:t>
                  </a:r>
                </a:p>
                <a:p>
                  <a:pPr indent="228600"/>
                  <a:endParaRPr lang="en-US" sz="900" dirty="0" smtClean="0">
                    <a:solidFill>
                      <a:schemeClr val="accent1"/>
                    </a:solidFill>
                    <a:latin typeface="Arial Narrow" panose="020B0606020202030204" pitchFamily="34" charset="0"/>
                  </a:endParaRPr>
                </a:p>
                <a:p>
                  <a:pPr indent="228600"/>
                  <a:r>
                    <a:rPr lang="en-US" sz="13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5 certifications</a:t>
                  </a:r>
                </a:p>
              </p:txBody>
            </p:sp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5073"/>
                <a:stretch/>
              </p:blipFill>
              <p:spPr>
                <a:xfrm>
                  <a:off x="1233204" y="1796683"/>
                  <a:ext cx="323004" cy="274320"/>
                </a:xfrm>
                <a:prstGeom prst="rect">
                  <a:avLst/>
                </a:prstGeom>
              </p:spPr>
            </p:pic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4203"/>
                <a:stretch/>
              </p:blipFill>
              <p:spPr>
                <a:xfrm>
                  <a:off x="1242060" y="2141396"/>
                  <a:ext cx="319733" cy="2743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2" name="Group 71"/>
            <p:cNvGrpSpPr/>
            <p:nvPr/>
          </p:nvGrpSpPr>
          <p:grpSpPr>
            <a:xfrm>
              <a:off x="3415907" y="457202"/>
              <a:ext cx="3518293" cy="2368512"/>
              <a:chOff x="3415907" y="457202"/>
              <a:chExt cx="3518293" cy="2368512"/>
            </a:xfrm>
          </p:grpSpPr>
          <p:sp>
            <p:nvSpPr>
              <p:cNvPr id="73" name="Rectangular Callout 72"/>
              <p:cNvSpPr/>
              <p:nvPr/>
            </p:nvSpPr>
            <p:spPr>
              <a:xfrm rot="5400000">
                <a:off x="3956610" y="-75677"/>
                <a:ext cx="2368512" cy="3434270"/>
              </a:xfrm>
              <a:prstGeom prst="wedgeRectCallout">
                <a:avLst>
                  <a:gd name="adj1" fmla="val -33546"/>
                  <a:gd name="adj2" fmla="val 64329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10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073"/>
              <a:stretch/>
            </p:blipFill>
            <p:spPr>
              <a:xfrm>
                <a:off x="3415907" y="669882"/>
                <a:ext cx="822960" cy="6989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4107518" y="732371"/>
                <a:ext cx="111368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</a:p>
              <a:p>
                <a:r>
                  <a:rPr lang="en-US" sz="1200" b="1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applications</a:t>
                </a:r>
                <a:endParaRPr lang="en-US" sz="12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11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03"/>
              <a:stretch/>
            </p:blipFill>
            <p:spPr>
              <a:xfrm>
                <a:off x="5068798" y="663273"/>
                <a:ext cx="822960" cy="70607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5692310" y="741177"/>
                <a:ext cx="124189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</a:t>
                </a:r>
              </a:p>
              <a:p>
                <a:r>
                  <a:rPr lang="en-US" sz="12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certifications</a:t>
                </a:r>
                <a:endParaRPr 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145"/>
              <a:stretch/>
            </p:blipFill>
            <p:spPr>
              <a:xfrm>
                <a:off x="3691741" y="1505049"/>
                <a:ext cx="1645920" cy="131435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5179544" y="1839057"/>
                <a:ext cx="160225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486,982</a:t>
                </a:r>
              </a:p>
              <a:p>
                <a:r>
                  <a:rPr lang="en-US" sz="1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2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eople reached</a:t>
                </a:r>
                <a:endParaRPr 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40" name="Straight Connector 39"/>
          <p:cNvCxnSpPr/>
          <p:nvPr/>
        </p:nvCxnSpPr>
        <p:spPr>
          <a:xfrm>
            <a:off x="-29218" y="6400800"/>
            <a:ext cx="6887219" cy="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-14610" y="2825710"/>
            <a:ext cx="6887219" cy="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3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5" r="-1"/>
          <a:stretch/>
        </p:blipFill>
        <p:spPr>
          <a:xfrm>
            <a:off x="-76200" y="2548556"/>
            <a:ext cx="6847566" cy="4004644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28601" y="3810000"/>
            <a:ext cx="1737360" cy="685800"/>
            <a:chOff x="3495350" y="673539"/>
            <a:chExt cx="1920240" cy="685800"/>
          </a:xfrm>
        </p:grpSpPr>
        <p:sp>
          <p:nvSpPr>
            <p:cNvPr id="18" name="Pentagon 17"/>
            <p:cNvSpPr/>
            <p:nvPr/>
          </p:nvSpPr>
          <p:spPr>
            <a:xfrm>
              <a:off x="3495350" y="673539"/>
              <a:ext cx="1920240" cy="6858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95350" y="693273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</a:p>
            <a:p>
              <a:pPr algn="ctr"/>
              <a:r>
                <a:rPr lang="en-US" b="1" cap="sm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Basic</a:t>
              </a:r>
              <a:endParaRPr lang="en-US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31649" y="4648200"/>
            <a:ext cx="1737360" cy="685800"/>
            <a:chOff x="4181150" y="1447800"/>
            <a:chExt cx="1920240" cy="685800"/>
          </a:xfrm>
        </p:grpSpPr>
        <p:sp>
          <p:nvSpPr>
            <p:cNvPr id="19" name="Pentagon 18"/>
            <p:cNvSpPr/>
            <p:nvPr/>
          </p:nvSpPr>
          <p:spPr>
            <a:xfrm>
              <a:off x="4181150" y="1447800"/>
              <a:ext cx="1920240" cy="6858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81150" y="1467534"/>
              <a:ext cx="1597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115</a:t>
              </a:r>
            </a:p>
            <a:p>
              <a:pPr algn="ctr"/>
              <a:r>
                <a:rPr lang="en-US" b="1" cap="sm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Merit</a:t>
              </a:r>
              <a:endParaRPr lang="en-US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28600" y="5486400"/>
            <a:ext cx="1737360" cy="685800"/>
            <a:chOff x="4638350" y="2209799"/>
            <a:chExt cx="1920240" cy="685800"/>
          </a:xfrm>
        </p:grpSpPr>
        <p:sp>
          <p:nvSpPr>
            <p:cNvPr id="20" name="Pentagon 19"/>
            <p:cNvSpPr/>
            <p:nvPr/>
          </p:nvSpPr>
          <p:spPr>
            <a:xfrm>
              <a:off x="4638350" y="2209799"/>
              <a:ext cx="1920240" cy="6858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38350" y="2229533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654</a:t>
              </a:r>
            </a:p>
            <a:p>
              <a:pPr algn="ctr"/>
              <a:r>
                <a:rPr lang="en-US" b="1" cap="sm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Excellence</a:t>
              </a:r>
              <a:endParaRPr lang="en-US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6400800"/>
            <a:ext cx="6858000" cy="2743200"/>
          </a:xfrm>
          <a:prstGeom prst="rect">
            <a:avLst/>
          </a:prstGeom>
          <a:pattFill prst="pct9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219622701"/>
              </p:ext>
            </p:extLst>
          </p:nvPr>
        </p:nvGraphicFramePr>
        <p:xfrm>
          <a:off x="197550" y="6703660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733564659"/>
              </p:ext>
            </p:extLst>
          </p:nvPr>
        </p:nvGraphicFramePr>
        <p:xfrm>
          <a:off x="3670851" y="6703660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030826886"/>
              </p:ext>
            </p:extLst>
          </p:nvPr>
        </p:nvGraphicFramePr>
        <p:xfrm>
          <a:off x="5386682" y="6703660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011155765"/>
              </p:ext>
            </p:extLst>
          </p:nvPr>
        </p:nvGraphicFramePr>
        <p:xfrm>
          <a:off x="1916275" y="6702391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" y="7790527"/>
            <a:ext cx="15596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Provides weekly physical activity during the school day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15906" y="7790527"/>
            <a:ext cx="1652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Written alcohol, tobacco, and drug free campus policies. Tobacco policy must be 24/7 including e-cigarettes and vapor products.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59645" y="7790527"/>
            <a:ext cx="18562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Provide annual health screening for students (with </a:t>
            </a:r>
            <a:r>
              <a:rPr lang="en-US" sz="11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permission</a:t>
            </a:r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), then give results to parents along with the appropriate </a:t>
            </a:r>
            <a:r>
              <a:rPr lang="en-US" sz="11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referrals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626" y="64124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highlights</a:t>
            </a:r>
            <a:endParaRPr lang="en-US" b="1" cap="smal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68797" y="7785700"/>
            <a:ext cx="17787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Display healthy menu items attractively, conveniently and well promoted using Smarter Lunchroom techniques</a:t>
            </a:r>
            <a:endParaRPr lang="en-US" sz="7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6858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Certified Healthy School</a:t>
            </a:r>
            <a:endParaRPr lang="en-US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-1" y="457200"/>
            <a:ext cx="6934201" cy="2368514"/>
            <a:chOff x="-1" y="457200"/>
            <a:chExt cx="6934201" cy="2368514"/>
          </a:xfrm>
        </p:grpSpPr>
        <p:grpSp>
          <p:nvGrpSpPr>
            <p:cNvPr id="71" name="Group 70"/>
            <p:cNvGrpSpPr/>
            <p:nvPr/>
          </p:nvGrpSpPr>
          <p:grpSpPr>
            <a:xfrm>
              <a:off x="-1" y="457200"/>
              <a:ext cx="3429001" cy="2368514"/>
              <a:chOff x="-1" y="457200"/>
              <a:chExt cx="3429001" cy="2368514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0" y="457200"/>
                <a:ext cx="3429000" cy="2368510"/>
              </a:xfrm>
              <a:prstGeom prst="rect">
                <a:avLst/>
              </a:prstGeom>
              <a:pattFill prst="dkHorz">
                <a:fgClr>
                  <a:schemeClr val="accent3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81" name="Chart 80"/>
              <p:cNvGraphicFramePr/>
              <p:nvPr>
                <p:extLst>
                  <p:ext uri="{D42A27DB-BD31-4B8C-83A1-F6EECF244321}">
                    <p14:modId xmlns:p14="http://schemas.microsoft.com/office/powerpoint/2010/main" val="3646678520"/>
                  </p:ext>
                </p:extLst>
              </p:nvPr>
            </p:nvGraphicFramePr>
            <p:xfrm>
              <a:off x="-1" y="551537"/>
              <a:ext cx="3200401" cy="227417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</p:grpSp>
        <p:grpSp>
          <p:nvGrpSpPr>
            <p:cNvPr id="72" name="Group 71"/>
            <p:cNvGrpSpPr/>
            <p:nvPr/>
          </p:nvGrpSpPr>
          <p:grpSpPr>
            <a:xfrm>
              <a:off x="3415907" y="457202"/>
              <a:ext cx="3518293" cy="2368512"/>
              <a:chOff x="3415907" y="457202"/>
              <a:chExt cx="3518293" cy="2368512"/>
            </a:xfrm>
          </p:grpSpPr>
          <p:sp>
            <p:nvSpPr>
              <p:cNvPr id="73" name="Rectangular Callout 72"/>
              <p:cNvSpPr/>
              <p:nvPr/>
            </p:nvSpPr>
            <p:spPr>
              <a:xfrm rot="5400000">
                <a:off x="3956610" y="-75677"/>
                <a:ext cx="2368512" cy="3434270"/>
              </a:xfrm>
              <a:prstGeom prst="wedgeRectCallout">
                <a:avLst>
                  <a:gd name="adj1" fmla="val -28031"/>
                  <a:gd name="adj2" fmla="val 63292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073"/>
              <a:stretch/>
            </p:blipFill>
            <p:spPr>
              <a:xfrm>
                <a:off x="3415907" y="669882"/>
                <a:ext cx="822960" cy="6989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4107518" y="732371"/>
                <a:ext cx="111368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895 </a:t>
                </a:r>
              </a:p>
              <a:p>
                <a:r>
                  <a:rPr lang="en-US" sz="1200" b="1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applications</a:t>
                </a:r>
                <a:endParaRPr lang="en-US" sz="12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03"/>
              <a:stretch/>
            </p:blipFill>
            <p:spPr>
              <a:xfrm>
                <a:off x="5068798" y="663273"/>
                <a:ext cx="822960" cy="70607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5692310" y="741177"/>
                <a:ext cx="124189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842</a:t>
                </a:r>
              </a:p>
              <a:p>
                <a:r>
                  <a:rPr lang="en-US" sz="12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certifications</a:t>
                </a:r>
                <a:endParaRPr 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10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145"/>
              <a:stretch/>
            </p:blipFill>
            <p:spPr>
              <a:xfrm>
                <a:off x="3581400" y="1505049"/>
                <a:ext cx="1645920" cy="131435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5069203" y="1839057"/>
                <a:ext cx="160225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369,167 </a:t>
                </a:r>
              </a:p>
              <a:p>
                <a:r>
                  <a:rPr lang="en-US" sz="1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2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eople reached</a:t>
                </a:r>
                <a:endParaRPr 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40" name="Straight Connector 39"/>
          <p:cNvCxnSpPr/>
          <p:nvPr/>
        </p:nvCxnSpPr>
        <p:spPr>
          <a:xfrm>
            <a:off x="-29218" y="6400800"/>
            <a:ext cx="688721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ular Callout 40"/>
          <p:cNvSpPr/>
          <p:nvPr/>
        </p:nvSpPr>
        <p:spPr>
          <a:xfrm>
            <a:off x="120938" y="550809"/>
            <a:ext cx="1526454" cy="747599"/>
          </a:xfrm>
          <a:prstGeom prst="wedgeRectCallout">
            <a:avLst>
              <a:gd name="adj1" fmla="val -44409"/>
              <a:gd name="adj2" fmla="val 173603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/>
            <a:r>
              <a:rPr lang="en-US" sz="13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207 applications</a:t>
            </a:r>
          </a:p>
          <a:p>
            <a:pPr indent="228600"/>
            <a:endParaRPr lang="en-US" sz="900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indent="228600"/>
            <a:r>
              <a:rPr lang="en-US" sz="13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155 certifications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/>
        </p:blipFill>
        <p:spPr>
          <a:xfrm>
            <a:off x="128611" y="609600"/>
            <a:ext cx="323004" cy="27432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3"/>
          <a:stretch/>
        </p:blipFill>
        <p:spPr>
          <a:xfrm>
            <a:off x="137467" y="954313"/>
            <a:ext cx="319733" cy="274320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>
            <a:off x="-9741" y="2825710"/>
            <a:ext cx="688721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8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ertified Healthy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2361"/>
      </a:accent1>
      <a:accent2>
        <a:srgbClr val="F05A29"/>
      </a:accent2>
      <a:accent3>
        <a:srgbClr val="F7931E"/>
      </a:accent3>
      <a:accent4>
        <a:srgbClr val="00B0F0"/>
      </a:accent4>
      <a:accent5>
        <a:srgbClr val="212B68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5897</TotalTime>
  <Words>783</Words>
  <Application>Microsoft Office PowerPoint</Application>
  <PresentationFormat>On-screen Show (4:3)</PresentationFormat>
  <Paragraphs>174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OMES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JoyceS</dc:creator>
  <cp:lastModifiedBy>JoyceS</cp:lastModifiedBy>
  <cp:revision>101</cp:revision>
  <dcterms:created xsi:type="dcterms:W3CDTF">2018-08-13T20:17:24Z</dcterms:created>
  <dcterms:modified xsi:type="dcterms:W3CDTF">2018-09-21T20:14:50Z</dcterms:modified>
</cp:coreProperties>
</file>