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3.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4.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39.xml" ContentType="application/vnd.openxmlformats-officedocument.presentationml.notesSlide+xml"/>
  <Override PartName="/ppt/charts/chart16.xml" ContentType="application/vnd.openxmlformats-officedocument.drawingml.chart+xml"/>
  <Override PartName="/ppt/notesSlides/notesSlide40.xml" ContentType="application/vnd.openxmlformats-officedocument.presentationml.notesSlide+xml"/>
  <Override PartName="/ppt/charts/chart17.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3.xml" ContentType="application/vnd.openxmlformats-officedocument.presentationml.notesSlid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49.xml" ContentType="application/vnd.openxmlformats-officedocument.presentationml.notesSlide+xml"/>
  <Override PartName="/ppt/charts/chart24.xml" ContentType="application/vnd.openxmlformats-officedocument.drawingml.chart+xml"/>
  <Override PartName="/ppt/notesSlides/notesSlide50.xml" ContentType="application/vnd.openxmlformats-officedocument.presentationml.notesSlide+xml"/>
  <Override PartName="/ppt/charts/chart25.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6.xml" ContentType="application/vnd.openxmlformats-officedocument.drawingml.chart+xml"/>
  <Override PartName="/ppt/charts/style9.xml" ContentType="application/vnd.ms-office.chartstyle+xml"/>
  <Override PartName="/ppt/charts/colors9.xml" ContentType="application/vnd.ms-office.chartcolorstyle+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3.xml" ContentType="application/vnd.openxmlformats-officedocument.presentationml.notesSlid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4.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58.xml" ContentType="application/vnd.openxmlformats-officedocument.presentationml.notesSlide+xml"/>
  <Override PartName="/ppt/charts/chart34.xml" ContentType="application/vnd.openxmlformats-officedocument.drawingml.chart+xml"/>
  <Override PartName="/ppt/notesSlides/notesSlide59.xml" ContentType="application/vnd.openxmlformats-officedocument.presentationml.notesSlide+xml"/>
  <Override PartName="/ppt/charts/chart35.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70.xml" ContentType="application/vnd.openxmlformats-officedocument.presentationml.notesSlide+xml"/>
  <Override PartName="/ppt/charts/chart42.xml" ContentType="application/vnd.openxmlformats-officedocument.drawingml.chart+xml"/>
  <Override PartName="/ppt/notesSlides/notesSlide71.xml" ContentType="application/vnd.openxmlformats-officedocument.presentationml.notesSlide+xml"/>
  <Override PartName="/ppt/charts/chart43.xml" ContentType="application/vnd.openxmlformats-officedocument.drawingml.chart+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44.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45.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6.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notesSlides/notesSlide81.xml" ContentType="application/vnd.openxmlformats-officedocument.presentationml.notesSlide+xml"/>
  <Override PartName="/ppt/charts/chart50.xml" ContentType="application/vnd.openxmlformats-officedocument.drawingml.chart+xml"/>
  <Override PartName="/ppt/notesSlides/notesSlide82.xml" ContentType="application/vnd.openxmlformats-officedocument.presentationml.notesSlide+xml"/>
  <Override PartName="/ppt/charts/chart51.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93.xml" ContentType="application/vnd.openxmlformats-officedocument.presentationml.notesSlide+xml"/>
  <Override PartName="/ppt/charts/chart58.xml" ContentType="application/vnd.openxmlformats-officedocument.drawingml.chart+xml"/>
  <Override PartName="/ppt/notesSlides/notesSlide94.xml" ContentType="application/vnd.openxmlformats-officedocument.presentationml.notesSlide+xml"/>
  <Override PartName="/ppt/charts/chart59.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105.xml" ContentType="application/vnd.openxmlformats-officedocument.presentationml.notesSlide+xml"/>
  <Override PartName="/ppt/charts/chart66.xml" ContentType="application/vnd.openxmlformats-officedocument.drawingml.chart+xml"/>
  <Override PartName="/ppt/notesSlides/notesSlide106.xml" ContentType="application/vnd.openxmlformats-officedocument.presentationml.notesSlide+xml"/>
  <Override PartName="/ppt/charts/chart67.xml" ContentType="application/vnd.openxmlformats-officedocument.drawingml.chart+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rts/chart6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09.xml" ContentType="application/vnd.openxmlformats-officedocument.presentationml.notesSlide+xml"/>
  <Override PartName="/ppt/charts/chart6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10.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115.xml" ContentType="application/vnd.openxmlformats-officedocument.presentationml.notesSlide+xml"/>
  <Override PartName="/ppt/charts/chart74.xml" ContentType="application/vnd.openxmlformats-officedocument.drawingml.chart+xml"/>
  <Override PartName="/ppt/notesSlides/notesSlide116.xml" ContentType="application/vnd.openxmlformats-officedocument.presentationml.notesSlide+xml"/>
  <Override PartName="/ppt/charts/chart75.xml" ContentType="application/vnd.openxmlformats-officedocument.drawingml.chart+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21.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3"/>
  </p:notesMasterIdLst>
  <p:sldIdLst>
    <p:sldId id="276" r:id="rId5"/>
    <p:sldId id="257" r:id="rId6"/>
    <p:sldId id="407" r:id="rId7"/>
    <p:sldId id="259" r:id="rId8"/>
    <p:sldId id="260" r:id="rId9"/>
    <p:sldId id="287" r:id="rId10"/>
    <p:sldId id="305" r:id="rId11"/>
    <p:sldId id="306" r:id="rId12"/>
    <p:sldId id="390" r:id="rId13"/>
    <p:sldId id="286" r:id="rId14"/>
    <p:sldId id="288" r:id="rId15"/>
    <p:sldId id="406" r:id="rId16"/>
    <p:sldId id="397" r:id="rId17"/>
    <p:sldId id="402" r:id="rId18"/>
    <p:sldId id="398" r:id="rId19"/>
    <p:sldId id="399" r:id="rId20"/>
    <p:sldId id="411" r:id="rId21"/>
    <p:sldId id="396" r:id="rId22"/>
    <p:sldId id="408" r:id="rId23"/>
    <p:sldId id="413" r:id="rId24"/>
    <p:sldId id="400" r:id="rId25"/>
    <p:sldId id="401" r:id="rId26"/>
    <p:sldId id="403" r:id="rId27"/>
    <p:sldId id="412" r:id="rId28"/>
    <p:sldId id="414" r:id="rId29"/>
    <p:sldId id="290" r:id="rId30"/>
    <p:sldId id="291" r:id="rId31"/>
    <p:sldId id="277" r:id="rId32"/>
    <p:sldId id="281" r:id="rId33"/>
    <p:sldId id="292" r:id="rId34"/>
    <p:sldId id="294" r:id="rId35"/>
    <p:sldId id="293" r:id="rId36"/>
    <p:sldId id="289" r:id="rId37"/>
    <p:sldId id="307" r:id="rId38"/>
    <p:sldId id="284" r:id="rId39"/>
    <p:sldId id="382" r:id="rId40"/>
    <p:sldId id="295" r:id="rId41"/>
    <p:sldId id="285" r:id="rId42"/>
    <p:sldId id="311" r:id="rId43"/>
    <p:sldId id="312" r:id="rId44"/>
    <p:sldId id="313" r:id="rId45"/>
    <p:sldId id="314" r:id="rId46"/>
    <p:sldId id="315" r:id="rId47"/>
    <p:sldId id="316" r:id="rId48"/>
    <p:sldId id="324" r:id="rId49"/>
    <p:sldId id="383" r:id="rId50"/>
    <p:sldId id="298" r:id="rId51"/>
    <p:sldId id="317" r:id="rId52"/>
    <p:sldId id="318" r:id="rId53"/>
    <p:sldId id="319" r:id="rId54"/>
    <p:sldId id="320" r:id="rId55"/>
    <p:sldId id="321" r:id="rId56"/>
    <p:sldId id="322" r:id="rId57"/>
    <p:sldId id="323" r:id="rId58"/>
    <p:sldId id="384" r:id="rId59"/>
    <p:sldId id="297" r:id="rId60"/>
    <p:sldId id="326" r:id="rId61"/>
    <p:sldId id="327" r:id="rId62"/>
    <p:sldId id="328" r:id="rId63"/>
    <p:sldId id="329" r:id="rId64"/>
    <p:sldId id="330" r:id="rId65"/>
    <p:sldId id="391" r:id="rId66"/>
    <p:sldId id="331" r:id="rId67"/>
    <p:sldId id="392" r:id="rId68"/>
    <p:sldId id="332" r:id="rId69"/>
    <p:sldId id="333" r:id="rId70"/>
    <p:sldId id="385" r:id="rId71"/>
    <p:sldId id="299" r:id="rId72"/>
    <p:sldId id="334" r:id="rId73"/>
    <p:sldId id="335" r:id="rId74"/>
    <p:sldId id="336" r:id="rId75"/>
    <p:sldId id="337" r:id="rId76"/>
    <p:sldId id="338" r:id="rId77"/>
    <p:sldId id="415" r:id="rId78"/>
    <p:sldId id="339" r:id="rId79"/>
    <p:sldId id="340" r:id="rId80"/>
    <p:sldId id="341" r:id="rId81"/>
    <p:sldId id="386" r:id="rId82"/>
    <p:sldId id="300" r:id="rId83"/>
    <p:sldId id="342" r:id="rId84"/>
    <p:sldId id="343" r:id="rId85"/>
    <p:sldId id="344" r:id="rId86"/>
    <p:sldId id="345" r:id="rId87"/>
    <p:sldId id="346" r:id="rId88"/>
    <p:sldId id="416" r:id="rId89"/>
    <p:sldId id="347" r:id="rId90"/>
    <p:sldId id="404" r:id="rId91"/>
    <p:sldId id="348" r:id="rId92"/>
    <p:sldId id="349" r:id="rId93"/>
    <p:sldId id="387" r:id="rId94"/>
    <p:sldId id="301" r:id="rId95"/>
    <p:sldId id="350" r:id="rId96"/>
    <p:sldId id="351" r:id="rId97"/>
    <p:sldId id="352" r:id="rId98"/>
    <p:sldId id="353" r:id="rId99"/>
    <p:sldId id="354" r:id="rId100"/>
    <p:sldId id="417" r:id="rId101"/>
    <p:sldId id="355" r:id="rId102"/>
    <p:sldId id="418" r:id="rId103"/>
    <p:sldId id="356" r:id="rId104"/>
    <p:sldId id="357" r:id="rId105"/>
    <p:sldId id="388" r:id="rId106"/>
    <p:sldId id="302" r:id="rId107"/>
    <p:sldId id="358" r:id="rId108"/>
    <p:sldId id="359" r:id="rId109"/>
    <p:sldId id="360" r:id="rId110"/>
    <p:sldId id="361" r:id="rId111"/>
    <p:sldId id="362" r:id="rId112"/>
    <p:sldId id="363" r:id="rId113"/>
    <p:sldId id="364" r:id="rId114"/>
    <p:sldId id="365" r:id="rId115"/>
    <p:sldId id="389" r:id="rId116"/>
    <p:sldId id="303" r:id="rId117"/>
    <p:sldId id="366" r:id="rId118"/>
    <p:sldId id="367" r:id="rId119"/>
    <p:sldId id="368" r:id="rId120"/>
    <p:sldId id="369" r:id="rId121"/>
    <p:sldId id="370" r:id="rId122"/>
    <p:sldId id="419" r:id="rId123"/>
    <p:sldId id="371" r:id="rId124"/>
    <p:sldId id="372" r:id="rId125"/>
    <p:sldId id="373" r:id="rId126"/>
    <p:sldId id="409" r:id="rId127"/>
    <p:sldId id="420" r:id="rId128"/>
    <p:sldId id="421" r:id="rId129"/>
    <p:sldId id="422" r:id="rId130"/>
    <p:sldId id="423" r:id="rId131"/>
    <p:sldId id="410" r:id="rId1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76A"/>
    <a:srgbClr val="3B4FB1"/>
    <a:srgbClr val="E5E006"/>
    <a:srgbClr val="3FAA22"/>
    <a:srgbClr val="D31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5"/>
    <p:restoredTop sz="75673" autoAdjust="0"/>
  </p:normalViewPr>
  <p:slideViewPr>
    <p:cSldViewPr snapToGrid="0" snapToObjects="1">
      <p:cViewPr varScale="1">
        <p:scale>
          <a:sx n="65" d="100"/>
          <a:sy n="65" d="100"/>
        </p:scale>
        <p:origin x="1666" y="43"/>
      </p:cViewPr>
      <p:guideLst/>
    </p:cSldViewPr>
  </p:slideViewPr>
  <p:notesTextViewPr>
    <p:cViewPr>
      <p:scale>
        <a:sx n="1" d="1"/>
        <a:sy n="1" d="1"/>
      </p:scale>
      <p:origin x="0" y="0"/>
    </p:cViewPr>
  </p:notesTextViewPr>
  <p:sorterViewPr>
    <p:cViewPr>
      <p:scale>
        <a:sx n="66" d="100"/>
        <a:sy n="66" d="100"/>
      </p:scale>
      <p:origin x="0" y="-2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3.xml"/><Relationship Id="rId1" Type="http://schemas.microsoft.com/office/2011/relationships/chartStyle" Target="style13.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6.xml"/><Relationship Id="rId1" Type="http://schemas.microsoft.com/office/2011/relationships/chartStyle" Target="style1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7.xml"/><Relationship Id="rId1" Type="http://schemas.microsoft.com/office/2011/relationships/chartStyle" Target="style17.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8.xml"/><Relationship Id="rId1" Type="http://schemas.microsoft.com/office/2011/relationships/chartStyle" Target="style18.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9.xml"/><Relationship Id="rId1" Type="http://schemas.microsoft.com/office/2011/relationships/chartStyle" Target="style19.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22.xml"/><Relationship Id="rId1" Type="http://schemas.microsoft.com/office/2011/relationships/chartStyle" Target="style22.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5.xml"/><Relationship Id="rId1" Type="http://schemas.microsoft.com/office/2011/relationships/chartStyle" Target="style25.xml"/></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6.xml"/><Relationship Id="rId1" Type="http://schemas.microsoft.com/office/2011/relationships/chartStyle" Target="style26.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7.xml"/><Relationship Id="rId1" Type="http://schemas.microsoft.com/office/2011/relationships/chartStyle" Target="style27.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28.xml"/><Relationship Id="rId1" Type="http://schemas.microsoft.com/office/2011/relationships/chartStyle" Target="style28.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1.xml"/><Relationship Id="rId1" Type="http://schemas.microsoft.com/office/2011/relationships/chartStyle" Target="style3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941961942475026"/>
          <c:y val="3.4375000000000003E-2"/>
          <c:w val="0.37139770784853071"/>
          <c:h val="0.93125000000000002"/>
        </c:manualLayout>
      </c:layout>
      <c:barChart>
        <c:barDir val="bar"/>
        <c:grouping val="clustered"/>
        <c:varyColors val="0"/>
        <c:ser>
          <c:idx val="0"/>
          <c:order val="0"/>
          <c:tx>
            <c:strRef>
              <c:f>Sheet1!$B$1</c:f>
              <c:strCache>
                <c:ptCount val="1"/>
                <c:pt idx="0">
                  <c:v>Very confident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Accurately identify child abuse and/or neglect</c:v>
                </c:pt>
                <c:pt idx="1">
                  <c:v>Accurately identify intimate partner violence</c:v>
                </c:pt>
                <c:pt idx="2">
                  <c:v>Quickly and successfully report suspected child abuse and/or neglect to the appropriate authorities</c:v>
                </c:pt>
                <c:pt idx="3">
                  <c:v>Refer clients to services and resources that best meet their needs</c:v>
                </c:pt>
              </c:strCache>
            </c:strRef>
          </c:cat>
          <c:val>
            <c:numRef>
              <c:f>Sheet1!$B$2:$B$5</c:f>
              <c:numCache>
                <c:formatCode>0.0%</c:formatCode>
                <c:ptCount val="4"/>
                <c:pt idx="0">
                  <c:v>0.25364431486880468</c:v>
                </c:pt>
                <c:pt idx="1">
                  <c:v>0.19727891156462585</c:v>
                </c:pt>
                <c:pt idx="2">
                  <c:v>0.3304178814382896</c:v>
                </c:pt>
                <c:pt idx="3">
                  <c:v>0.21865889212827988</c:v>
                </c:pt>
              </c:numCache>
            </c:numRef>
          </c:val>
          <c:extLst>
            <c:ext xmlns:c16="http://schemas.microsoft.com/office/drawing/2014/chart" uri="{C3380CC4-5D6E-409C-BE32-E72D297353CC}">
              <c16:uniqueId val="{00000000-6FBB-4E69-B1CE-10C66BE94B96}"/>
            </c:ext>
          </c:extLst>
        </c:ser>
        <c:ser>
          <c:idx val="1"/>
          <c:order val="1"/>
          <c:tx>
            <c:strRef>
              <c:f>Sheet1!$C$1</c:f>
              <c:strCache>
                <c:ptCount val="1"/>
                <c:pt idx="0">
                  <c:v>Somewhat confident</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Accurately identify child abuse and/or neglect</c:v>
                </c:pt>
                <c:pt idx="1">
                  <c:v>Accurately identify intimate partner violence</c:v>
                </c:pt>
                <c:pt idx="2">
                  <c:v>Quickly and successfully report suspected child abuse and/or neglect to the appropriate authorities</c:v>
                </c:pt>
                <c:pt idx="3">
                  <c:v>Refer clients to services and resources that best meet their needs</c:v>
                </c:pt>
              </c:strCache>
            </c:strRef>
          </c:cat>
          <c:val>
            <c:numRef>
              <c:f>Sheet1!$C$2:$C$5</c:f>
              <c:numCache>
                <c:formatCode>0.0%</c:formatCode>
                <c:ptCount val="4"/>
                <c:pt idx="0">
                  <c:v>0.26029411764705884</c:v>
                </c:pt>
                <c:pt idx="1">
                  <c:v>0.31911764705882351</c:v>
                </c:pt>
                <c:pt idx="2">
                  <c:v>0.13676470588235295</c:v>
                </c:pt>
                <c:pt idx="3">
                  <c:v>0.2838235294117647</c:v>
                </c:pt>
              </c:numCache>
            </c:numRef>
          </c:val>
          <c:extLst>
            <c:ext xmlns:c16="http://schemas.microsoft.com/office/drawing/2014/chart" uri="{C3380CC4-5D6E-409C-BE32-E72D297353CC}">
              <c16:uniqueId val="{00000001-6FBB-4E69-B1CE-10C66BE94B96}"/>
            </c:ext>
          </c:extLst>
        </c:ser>
        <c:ser>
          <c:idx val="2"/>
          <c:order val="2"/>
          <c:tx>
            <c:strRef>
              <c:f>Sheet1!$D$1</c:f>
              <c:strCache>
                <c:ptCount val="1"/>
                <c:pt idx="0">
                  <c:v>Not at all confident</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Accurately identify child abuse and/or neglect</c:v>
                </c:pt>
                <c:pt idx="1">
                  <c:v>Accurately identify intimate partner violence</c:v>
                </c:pt>
                <c:pt idx="2">
                  <c:v>Quickly and successfully report suspected child abuse and/or neglect to the appropriate authorities</c:v>
                </c:pt>
                <c:pt idx="3">
                  <c:v>Refer clients to services and resources that best meet their needs</c:v>
                </c:pt>
              </c:strCache>
            </c:strRef>
          </c:cat>
          <c:val>
            <c:numRef>
              <c:f>Sheet1!$D$2:$D$5</c:f>
              <c:numCache>
                <c:formatCode>0.0%</c:formatCode>
                <c:ptCount val="4"/>
                <c:pt idx="0">
                  <c:v>0.15151515151515152</c:v>
                </c:pt>
                <c:pt idx="1">
                  <c:v>0.33333333333333331</c:v>
                </c:pt>
                <c:pt idx="2">
                  <c:v>0.19191919191919191</c:v>
                </c:pt>
                <c:pt idx="3">
                  <c:v>0.32323232323232326</c:v>
                </c:pt>
              </c:numCache>
            </c:numRef>
          </c:val>
          <c:extLst>
            <c:ext xmlns:c16="http://schemas.microsoft.com/office/drawing/2014/chart" uri="{C3380CC4-5D6E-409C-BE32-E72D297353CC}">
              <c16:uniqueId val="{00000002-6FBB-4E69-B1CE-10C66BE94B96}"/>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148293963254591"/>
          <c:y val="3.1154697457112114E-2"/>
          <c:w val="0.50851706036745403"/>
          <c:h val="0.93769060508577573"/>
        </c:manualLayout>
      </c:layout>
      <c:barChart>
        <c:barDir val="bar"/>
        <c:grouping val="clustered"/>
        <c:varyColors val="0"/>
        <c:ser>
          <c:idx val="0"/>
          <c:order val="0"/>
          <c:tx>
            <c:strRef>
              <c:f>Sheet1!$B$1</c:f>
              <c:strCache>
                <c:ptCount val="1"/>
                <c:pt idx="0">
                  <c:v>I know of it, but have not used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SoonerStart</c:v>
                </c:pt>
                <c:pt idx="1">
                  <c:v>Children First (C1)- Oklahoma's Nurse Family Partnership</c:v>
                </c:pt>
                <c:pt idx="2">
                  <c:v>Parents as Teachers</c:v>
                </c:pt>
                <c:pt idx="3">
                  <c:v>SafeCare</c:v>
                </c:pt>
                <c:pt idx="4">
                  <c:v>Parent Child Assistance Program (PCAP)</c:v>
                </c:pt>
              </c:strCache>
            </c:strRef>
          </c:cat>
          <c:val>
            <c:numRef>
              <c:f>Sheet1!$B$2:$B$6</c:f>
              <c:numCache>
                <c:formatCode>0.0%</c:formatCode>
                <c:ptCount val="5"/>
                <c:pt idx="0">
                  <c:v>0.246</c:v>
                </c:pt>
                <c:pt idx="1">
                  <c:v>7.6999999999999999E-2</c:v>
                </c:pt>
                <c:pt idx="2">
                  <c:v>0.14099999999999999</c:v>
                </c:pt>
                <c:pt idx="3">
                  <c:v>3.4000000000000002E-2</c:v>
                </c:pt>
                <c:pt idx="4">
                  <c:v>3.7999999999999999E-2</c:v>
                </c:pt>
              </c:numCache>
            </c:numRef>
          </c:val>
          <c:extLst>
            <c:ext xmlns:c16="http://schemas.microsoft.com/office/drawing/2014/chart" uri="{C3380CC4-5D6E-409C-BE32-E72D297353CC}">
              <c16:uniqueId val="{00000000-3AAB-42EB-92B4-86FEDBEF6006}"/>
            </c:ext>
          </c:extLst>
        </c:ser>
        <c:ser>
          <c:idx val="1"/>
          <c:order val="1"/>
          <c:tx>
            <c:strRef>
              <c:f>Sheet1!$C$1</c:f>
              <c:strCache>
                <c:ptCount val="1"/>
                <c:pt idx="0">
                  <c:v>I have used this</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SoonerStart</c:v>
                </c:pt>
                <c:pt idx="1">
                  <c:v>Children First (C1)- Oklahoma's Nurse Family Partnership</c:v>
                </c:pt>
                <c:pt idx="2">
                  <c:v>Parents as Teachers</c:v>
                </c:pt>
                <c:pt idx="3">
                  <c:v>SafeCare</c:v>
                </c:pt>
                <c:pt idx="4">
                  <c:v>Parent Child Assistance Program (PCAP)</c:v>
                </c:pt>
              </c:strCache>
            </c:strRef>
          </c:cat>
          <c:val>
            <c:numRef>
              <c:f>Sheet1!$C$2:$C$6</c:f>
              <c:numCache>
                <c:formatCode>0.0%</c:formatCode>
                <c:ptCount val="5"/>
                <c:pt idx="0">
                  <c:v>0.47099999999999997</c:v>
                </c:pt>
                <c:pt idx="1">
                  <c:v>0.221</c:v>
                </c:pt>
                <c:pt idx="2">
                  <c:v>0.32900000000000001</c:v>
                </c:pt>
                <c:pt idx="3">
                  <c:v>0.17899999999999999</c:v>
                </c:pt>
                <c:pt idx="4">
                  <c:v>0.23499999999999999</c:v>
                </c:pt>
              </c:numCache>
            </c:numRef>
          </c:val>
          <c:extLst>
            <c:ext xmlns:c16="http://schemas.microsoft.com/office/drawing/2014/chart" uri="{C3380CC4-5D6E-409C-BE32-E72D297353CC}">
              <c16:uniqueId val="{00000001-3AAB-42EB-92B4-86FEDBEF6006}"/>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SoonerStart</c:v>
                </c:pt>
                <c:pt idx="1">
                  <c:v>Children First (C1)- Oklahoma's Nurse Family Partnership</c:v>
                </c:pt>
                <c:pt idx="2">
                  <c:v>Parents as Teachers</c:v>
                </c:pt>
                <c:pt idx="3">
                  <c:v>SafeCare</c:v>
                </c:pt>
                <c:pt idx="4">
                  <c:v>Parent Child Assistance Program (PCAP)</c:v>
                </c:pt>
              </c:strCache>
            </c:strRef>
          </c:cat>
          <c:val>
            <c:numRef>
              <c:f>Sheet1!$D$2:$D$6</c:f>
              <c:numCache>
                <c:formatCode>0.0%</c:formatCode>
                <c:ptCount val="5"/>
                <c:pt idx="0">
                  <c:v>0.28299999999999997</c:v>
                </c:pt>
                <c:pt idx="1">
                  <c:v>0.70199999999999996</c:v>
                </c:pt>
                <c:pt idx="2">
                  <c:v>0.53</c:v>
                </c:pt>
                <c:pt idx="3">
                  <c:v>0.78700000000000003</c:v>
                </c:pt>
                <c:pt idx="4">
                  <c:v>0.72599999999999998</c:v>
                </c:pt>
              </c:numCache>
            </c:numRef>
          </c:val>
          <c:extLst>
            <c:ext xmlns:c16="http://schemas.microsoft.com/office/drawing/2014/chart" uri="{C3380CC4-5D6E-409C-BE32-E72D297353CC}">
              <c16:uniqueId val="{00000002-3AAB-42EB-92B4-86FEDBEF6006}"/>
            </c:ext>
          </c:extLst>
        </c:ser>
        <c:dLbls>
          <c:showLegendKey val="0"/>
          <c:showVal val="0"/>
          <c:showCatName val="0"/>
          <c:showSerName val="0"/>
          <c:showPercent val="0"/>
          <c:showBubbleSize val="0"/>
        </c:dLbls>
        <c:gapWidth val="150"/>
        <c:axId val="64451712"/>
        <c:axId val="64453248"/>
      </c:barChart>
      <c:catAx>
        <c:axId val="64451712"/>
        <c:scaling>
          <c:orientation val="maxMin"/>
        </c:scaling>
        <c:delete val="0"/>
        <c:axPos val="l"/>
        <c:numFmt formatCode="General" sourceLinked="0"/>
        <c:majorTickMark val="out"/>
        <c:minorTickMark val="none"/>
        <c:tickLblPos val="nextTo"/>
        <c:txPr>
          <a:bodyPr rot="0" vert="horz" anchor="t" anchorCtr="0"/>
          <a:lstStyle/>
          <a:p>
            <a:pPr algn="r">
              <a:defRPr sz="1800" baseline="0"/>
            </a:pPr>
            <a:endParaRPr lang="en-US"/>
          </a:p>
        </c:txPr>
        <c:crossAx val="64453248"/>
        <c:crosses val="autoZero"/>
        <c:auto val="1"/>
        <c:lblAlgn val="ctr"/>
        <c:lblOffset val="50"/>
        <c:noMultiLvlLbl val="0"/>
      </c:catAx>
      <c:valAx>
        <c:axId val="64453248"/>
        <c:scaling>
          <c:orientation val="minMax"/>
        </c:scaling>
        <c:delete val="1"/>
        <c:axPos val="b"/>
        <c:numFmt formatCode="0" sourceLinked="0"/>
        <c:majorTickMark val="out"/>
        <c:minorTickMark val="none"/>
        <c:tickLblPos val="nextTo"/>
        <c:crossAx val="64451712"/>
        <c:crosses val="max"/>
        <c:crossBetween val="between"/>
      </c:valAx>
    </c:plotArea>
    <c:plotVisOnly val="1"/>
    <c:dispBlanksAs val="gap"/>
    <c:showDLblsOverMax val="0"/>
  </c:chart>
  <c:txPr>
    <a:bodyPr anchor="t" anchorCtr="0"/>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Wait lists</c:v>
                </c:pt>
                <c:pt idx="1">
                  <c:v>Lack of available facilities or providers in the community</c:v>
                </c:pt>
                <c:pt idx="2">
                  <c:v>Clients are unaware of what is available</c:v>
                </c:pt>
              </c:strCache>
            </c:strRef>
          </c:cat>
          <c:val>
            <c:numRef>
              <c:f>Sheet1!$B$2:$B$4</c:f>
              <c:numCache>
                <c:formatCode>0.0%</c:formatCode>
                <c:ptCount val="3"/>
                <c:pt idx="0">
                  <c:v>0.56000000000000005</c:v>
                </c:pt>
                <c:pt idx="1">
                  <c:v>0.64</c:v>
                </c:pt>
                <c:pt idx="2">
                  <c:v>0.64</c:v>
                </c:pt>
              </c:numCache>
            </c:numRef>
          </c:val>
          <c:extLst>
            <c:ext xmlns:c16="http://schemas.microsoft.com/office/drawing/2014/chart" uri="{C3380CC4-5D6E-409C-BE32-E72D297353CC}">
              <c16:uniqueId val="{00000000-F612-4B6E-B333-D570C69D36E4}"/>
            </c:ext>
          </c:extLst>
        </c:ser>
        <c:dLbls>
          <c:showLegendKey val="0"/>
          <c:showVal val="1"/>
          <c:showCatName val="0"/>
          <c:showSerName val="0"/>
          <c:showPercent val="0"/>
          <c:showBubbleSize val="0"/>
        </c:dLbls>
        <c:gapWidth val="143"/>
        <c:overlap val="-28"/>
        <c:axId val="64451712"/>
        <c:axId val="64453248"/>
      </c:barChart>
      <c:catAx>
        <c:axId val="6445171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lgn="r">
              <a:defRPr sz="1800" b="0" i="0" u="none" strike="noStrike" kern="1200" baseline="0">
                <a:solidFill>
                  <a:schemeClr val="tx1"/>
                </a:solidFill>
                <a:latin typeface="Arial" panose="020B0604020202020204" pitchFamily="34" charset="0"/>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t"/>
        <c:numFmt formatCode="0" sourceLinked="0"/>
        <c:majorTickMark val="none"/>
        <c:minorTickMark val="none"/>
        <c:tickLblPos val="nextTo"/>
        <c:crossAx val="6445171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78206408742682"/>
          <c:y val="0.22647697459519411"/>
          <c:w val="0.52971792508579729"/>
          <c:h val="0.77041863277753775"/>
        </c:manualLayout>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a:outerShdw blurRad="50800" dir="5400000" sx="1000" sy="1000" algn="ctr" rotWithShape="0">
                <a:srgbClr val="000000">
                  <a:alpha val="43137"/>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Sheet1!$A$3:$A$11</c:f>
              <c:strCache>
                <c:ptCount val="9"/>
                <c:pt idx="0">
                  <c:v>Wait lists</c:v>
                </c:pt>
                <c:pt idx="4">
                  <c:v>Lack of available facilities or providers in the community</c:v>
                </c:pt>
                <c:pt idx="8">
                  <c:v>Clients are unaware of what is available</c:v>
                </c:pt>
              </c:strCache>
            </c:strRef>
          </c:cat>
          <c:val>
            <c:numRef>
              <c:f>Sheet1!$B$3:$B$11</c:f>
              <c:numCache>
                <c:formatCode>General</c:formatCode>
                <c:ptCount val="9"/>
                <c:pt idx="0" formatCode="0.0%">
                  <c:v>0.43</c:v>
                </c:pt>
                <c:pt idx="4" formatCode="0.0%">
                  <c:v>0.5</c:v>
                </c:pt>
                <c:pt idx="8" formatCode="0.0%">
                  <c:v>0.53</c:v>
                </c:pt>
              </c:numCache>
            </c:numRef>
          </c:val>
          <c:extLst>
            <c:ext xmlns:c16="http://schemas.microsoft.com/office/drawing/2014/chart" uri="{C3380CC4-5D6E-409C-BE32-E72D297353CC}">
              <c16:uniqueId val="{00000000-4902-4CE0-B766-BFD46AA93AAE}"/>
            </c:ext>
          </c:extLst>
        </c:ser>
        <c:dLbls>
          <c:showLegendKey val="0"/>
          <c:showVal val="1"/>
          <c:showCatName val="0"/>
          <c:showSerName val="0"/>
          <c:showPercent val="0"/>
          <c:showBubbleSize val="0"/>
        </c:dLbls>
        <c:gapWidth val="5"/>
        <c:overlap val="-42"/>
        <c:axId val="64451712"/>
        <c:axId val="64453248"/>
      </c:barChart>
      <c:catAx>
        <c:axId val="64451712"/>
        <c:scaling>
          <c:orientation val="minMax"/>
        </c:scaling>
        <c:delete val="0"/>
        <c:axPos val="l"/>
        <c:majorGridlines>
          <c:spPr>
            <a:ln w="9525" cap="flat" cmpd="sng" algn="ctr">
              <a:no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lgn="r">
              <a:defRPr sz="1800" b="0" i="0" u="none" strike="noStrike" kern="1200" baseline="0">
                <a:solidFill>
                  <a:schemeClr val="tx1">
                    <a:lumMod val="50000"/>
                  </a:schemeClr>
                </a:solidFill>
                <a:latin typeface="Arial" panose="020B0604020202020204" pitchFamily="34" charset="0"/>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none"/>
        <c:minorTickMark val="none"/>
        <c:tickLblPos val="nextTo"/>
        <c:crossAx val="6445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Definitely not</c:v>
                </c:pt>
                <c:pt idx="1">
                  <c:v>Probably not</c:v>
                </c:pt>
                <c:pt idx="2">
                  <c:v>Might or might not</c:v>
                </c:pt>
                <c:pt idx="3">
                  <c:v>Probably yes</c:v>
                </c:pt>
                <c:pt idx="4">
                  <c:v>Definitely yes</c:v>
                </c:pt>
              </c:strCache>
            </c:strRef>
          </c:cat>
          <c:val>
            <c:numRef>
              <c:f>Sheet1!$B$2:$B$6</c:f>
              <c:numCache>
                <c:formatCode>0.0%</c:formatCode>
                <c:ptCount val="5"/>
                <c:pt idx="0">
                  <c:v>0.3</c:v>
                </c:pt>
                <c:pt idx="1">
                  <c:v>0.22</c:v>
                </c:pt>
                <c:pt idx="2">
                  <c:v>0.19</c:v>
                </c:pt>
                <c:pt idx="3">
                  <c:v>0.22</c:v>
                </c:pt>
                <c:pt idx="4">
                  <c:v>7.0000000000000007E-2</c:v>
                </c:pt>
              </c:numCache>
            </c:numRef>
          </c:val>
          <c:extLst>
            <c:ext xmlns:c16="http://schemas.microsoft.com/office/drawing/2014/chart" uri="{C3380CC4-5D6E-409C-BE32-E72D297353CC}">
              <c16:uniqueId val="{00000000-D771-4F5B-9A5C-60E6B7BCD7C4}"/>
            </c:ext>
          </c:extLst>
        </c:ser>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81758530183728"/>
          <c:y val="2.4808299503834012E-2"/>
          <c:w val="0.61618241469816271"/>
          <c:h val="0.95038340099233198"/>
        </c:manualLayout>
      </c:layout>
      <c:barChart>
        <c:barDir val="bar"/>
        <c:grouping val="clustered"/>
        <c:varyColors val="0"/>
        <c:ser>
          <c:idx val="0"/>
          <c:order val="0"/>
          <c:tx>
            <c:strRef>
              <c:f>Sheet1!$B$1</c:f>
              <c:strCache>
                <c:ptCount val="1"/>
                <c:pt idx="0">
                  <c:v>I know of it, but have not referred clients to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Incredible Years</c:v>
                </c:pt>
                <c:pt idx="1">
                  <c:v>Circle of Security</c:v>
                </c:pt>
                <c:pt idx="2">
                  <c:v>Infant Massage</c:v>
                </c:pt>
                <c:pt idx="3">
                  <c:v>Positive Solutions</c:v>
                </c:pt>
                <c:pt idx="4">
                  <c:v>Child Guidance Services</c:v>
                </c:pt>
                <c:pt idx="5">
                  <c:v>Circle of Parents</c:v>
                </c:pt>
                <c:pt idx="6">
                  <c:v>Oklahoma Warmline</c:v>
                </c:pt>
              </c:strCache>
            </c:strRef>
          </c:cat>
          <c:val>
            <c:numRef>
              <c:f>Sheet1!$B$2:$B$8</c:f>
              <c:numCache>
                <c:formatCode>0.0%</c:formatCode>
                <c:ptCount val="7"/>
                <c:pt idx="0">
                  <c:v>8.7438423645320201E-2</c:v>
                </c:pt>
                <c:pt idx="1">
                  <c:v>0.12192118226600986</c:v>
                </c:pt>
                <c:pt idx="2">
                  <c:v>0.18349753694581281</c:v>
                </c:pt>
                <c:pt idx="3">
                  <c:v>0.1354679802955665</c:v>
                </c:pt>
                <c:pt idx="4">
                  <c:v>0.16625615763546797</c:v>
                </c:pt>
                <c:pt idx="5">
                  <c:v>0.12561576354679804</c:v>
                </c:pt>
                <c:pt idx="6">
                  <c:v>0.15517241379310345</c:v>
                </c:pt>
              </c:numCache>
            </c:numRef>
          </c:val>
          <c:extLst>
            <c:ext xmlns:c16="http://schemas.microsoft.com/office/drawing/2014/chart" uri="{C3380CC4-5D6E-409C-BE32-E72D297353CC}">
              <c16:uniqueId val="{00000000-6FF1-46D6-8FDB-B613D8019288}"/>
            </c:ext>
          </c:extLst>
        </c:ser>
        <c:ser>
          <c:idx val="1"/>
          <c:order val="1"/>
          <c:tx>
            <c:strRef>
              <c:f>Sheet1!$C$1</c:f>
              <c:strCache>
                <c:ptCount val="1"/>
                <c:pt idx="0">
                  <c:v>I have referred clients to this service</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Incredible Years</c:v>
                </c:pt>
                <c:pt idx="1">
                  <c:v>Circle of Security</c:v>
                </c:pt>
                <c:pt idx="2">
                  <c:v>Infant Massage</c:v>
                </c:pt>
                <c:pt idx="3">
                  <c:v>Positive Solutions</c:v>
                </c:pt>
                <c:pt idx="4">
                  <c:v>Child Guidance Services</c:v>
                </c:pt>
                <c:pt idx="5">
                  <c:v>Circle of Parents</c:v>
                </c:pt>
                <c:pt idx="6">
                  <c:v>Oklahoma Warmline</c:v>
                </c:pt>
              </c:strCache>
            </c:strRef>
          </c:cat>
          <c:val>
            <c:numRef>
              <c:f>Sheet1!$C$2:$C$8</c:f>
              <c:numCache>
                <c:formatCode>0.0%</c:formatCode>
                <c:ptCount val="7"/>
                <c:pt idx="0">
                  <c:v>3.9735099337748346E-2</c:v>
                </c:pt>
                <c:pt idx="1">
                  <c:v>0.15673289183222958</c:v>
                </c:pt>
                <c:pt idx="2">
                  <c:v>0.13245033112582782</c:v>
                </c:pt>
                <c:pt idx="3">
                  <c:v>6.1810154525386317E-2</c:v>
                </c:pt>
                <c:pt idx="4">
                  <c:v>0.27373068432671083</c:v>
                </c:pt>
                <c:pt idx="5">
                  <c:v>8.8300220750551883E-2</c:v>
                </c:pt>
                <c:pt idx="6">
                  <c:v>0.19646799116997793</c:v>
                </c:pt>
              </c:numCache>
            </c:numRef>
          </c:val>
          <c:extLst>
            <c:ext xmlns:c16="http://schemas.microsoft.com/office/drawing/2014/chart" uri="{C3380CC4-5D6E-409C-BE32-E72D297353CC}">
              <c16:uniqueId val="{00000001-6FF1-46D6-8FDB-B613D8019288}"/>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Incredible Years</c:v>
                </c:pt>
                <c:pt idx="1">
                  <c:v>Circle of Security</c:v>
                </c:pt>
                <c:pt idx="2">
                  <c:v>Infant Massage</c:v>
                </c:pt>
                <c:pt idx="3">
                  <c:v>Positive Solutions</c:v>
                </c:pt>
                <c:pt idx="4">
                  <c:v>Child Guidance Services</c:v>
                </c:pt>
                <c:pt idx="5">
                  <c:v>Circle of Parents</c:v>
                </c:pt>
                <c:pt idx="6">
                  <c:v>Oklahoma Warmline</c:v>
                </c:pt>
              </c:strCache>
            </c:strRef>
          </c:cat>
          <c:val>
            <c:numRef>
              <c:f>Sheet1!$D$2:$D$8</c:f>
              <c:numCache>
                <c:formatCode>0.0%</c:formatCode>
                <c:ptCount val="7"/>
                <c:pt idx="0">
                  <c:v>0.16371180686533385</c:v>
                </c:pt>
                <c:pt idx="1">
                  <c:v>0.13428894756695586</c:v>
                </c:pt>
                <c:pt idx="2">
                  <c:v>0.11957751791776688</c:v>
                </c:pt>
                <c:pt idx="3">
                  <c:v>0.14447378347793285</c:v>
                </c:pt>
                <c:pt idx="4">
                  <c:v>9.8830629950961896E-2</c:v>
                </c:pt>
                <c:pt idx="5">
                  <c:v>0.14296491889852886</c:v>
                </c:pt>
                <c:pt idx="6">
                  <c:v>0.11731422104866088</c:v>
                </c:pt>
              </c:numCache>
            </c:numRef>
          </c:val>
          <c:extLst>
            <c:ext xmlns:c16="http://schemas.microsoft.com/office/drawing/2014/chart" uri="{C3380CC4-5D6E-409C-BE32-E72D297353CC}">
              <c16:uniqueId val="{00000002-6FF1-46D6-8FDB-B613D8019288}"/>
            </c:ext>
          </c:extLst>
        </c:ser>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l"/>
        <c:numFmt formatCode="General" sourceLinked="0"/>
        <c:majorTickMark val="none"/>
        <c:minorTickMark val="none"/>
        <c:tickLblPos val="nextTo"/>
        <c:txPr>
          <a:bodyPr/>
          <a:lstStyle/>
          <a:p>
            <a:pPr algn="r">
              <a:defRPr sz="1800" baseline="0">
                <a:latin typeface="Arial" panose="020B0604020202020204" pitchFamily="34" charset="0"/>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4009186351706"/>
          <c:y val="2.4909420289855072E-2"/>
          <c:w val="0.62659908136482945"/>
          <c:h val="0.9501811594202898"/>
        </c:manualLayout>
      </c:layout>
      <c:barChart>
        <c:barDir val="bar"/>
        <c:grouping val="clustered"/>
        <c:varyColors val="0"/>
        <c:ser>
          <c:idx val="0"/>
          <c:order val="0"/>
          <c:tx>
            <c:strRef>
              <c:f>Sheet1!$B$1</c:f>
              <c:strCache>
                <c:ptCount val="1"/>
                <c:pt idx="0">
                  <c:v>I know of it, but have not used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Incredible Years</c:v>
                </c:pt>
                <c:pt idx="1">
                  <c:v>Circle of Security</c:v>
                </c:pt>
                <c:pt idx="2">
                  <c:v>Infant Massage</c:v>
                </c:pt>
                <c:pt idx="3">
                  <c:v>Positive Solutions</c:v>
                </c:pt>
                <c:pt idx="4">
                  <c:v>Child Guidance Services</c:v>
                </c:pt>
                <c:pt idx="5">
                  <c:v>Circle of Parents</c:v>
                </c:pt>
                <c:pt idx="6">
                  <c:v>Oklahoma Warmline</c:v>
                </c:pt>
              </c:strCache>
            </c:strRef>
          </c:cat>
          <c:val>
            <c:numRef>
              <c:f>Sheet1!$B$2:$B$8</c:f>
              <c:numCache>
                <c:formatCode>0.0%</c:formatCode>
                <c:ptCount val="7"/>
                <c:pt idx="0">
                  <c:v>5.4054054054054057E-2</c:v>
                </c:pt>
                <c:pt idx="1">
                  <c:v>7.0270270270270274E-2</c:v>
                </c:pt>
                <c:pt idx="2">
                  <c:v>0.24324324324324326</c:v>
                </c:pt>
                <c:pt idx="3">
                  <c:v>0.12972972972972974</c:v>
                </c:pt>
                <c:pt idx="4">
                  <c:v>0.24324324324324326</c:v>
                </c:pt>
                <c:pt idx="5">
                  <c:v>0.10810810810810811</c:v>
                </c:pt>
                <c:pt idx="6">
                  <c:v>0.15135135135135136</c:v>
                </c:pt>
              </c:numCache>
            </c:numRef>
          </c:val>
          <c:extLst>
            <c:ext xmlns:c16="http://schemas.microsoft.com/office/drawing/2014/chart" uri="{C3380CC4-5D6E-409C-BE32-E72D297353CC}">
              <c16:uniqueId val="{00000000-FE44-432F-9282-84B2DFDAB127}"/>
            </c:ext>
          </c:extLst>
        </c:ser>
        <c:ser>
          <c:idx val="1"/>
          <c:order val="1"/>
          <c:tx>
            <c:strRef>
              <c:f>Sheet1!$C$1</c:f>
              <c:strCache>
                <c:ptCount val="1"/>
                <c:pt idx="0">
                  <c:v>I have used this</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Incredible Years</c:v>
                </c:pt>
                <c:pt idx="1">
                  <c:v>Circle of Security</c:v>
                </c:pt>
                <c:pt idx="2">
                  <c:v>Infant Massage</c:v>
                </c:pt>
                <c:pt idx="3">
                  <c:v>Positive Solutions</c:v>
                </c:pt>
                <c:pt idx="4">
                  <c:v>Child Guidance Services</c:v>
                </c:pt>
                <c:pt idx="5">
                  <c:v>Circle of Parents</c:v>
                </c:pt>
                <c:pt idx="6">
                  <c:v>Oklahoma Warmline</c:v>
                </c:pt>
              </c:strCache>
            </c:strRef>
          </c:cat>
          <c:val>
            <c:numRef>
              <c:f>Sheet1!$C$2:$C$8</c:f>
              <c:numCache>
                <c:formatCode>0.0%</c:formatCode>
                <c:ptCount val="7"/>
                <c:pt idx="0">
                  <c:v>8.1967213114754092E-2</c:v>
                </c:pt>
                <c:pt idx="1">
                  <c:v>0.13114754098360656</c:v>
                </c:pt>
                <c:pt idx="2">
                  <c:v>0.32786885245901637</c:v>
                </c:pt>
                <c:pt idx="3">
                  <c:v>0.14754098360655737</c:v>
                </c:pt>
                <c:pt idx="4">
                  <c:v>0.14754098360655737</c:v>
                </c:pt>
                <c:pt idx="5">
                  <c:v>6.5573770491803282E-2</c:v>
                </c:pt>
                <c:pt idx="6">
                  <c:v>6.5573770491803282E-2</c:v>
                </c:pt>
              </c:numCache>
            </c:numRef>
          </c:val>
          <c:extLst>
            <c:ext xmlns:c16="http://schemas.microsoft.com/office/drawing/2014/chart" uri="{C3380CC4-5D6E-409C-BE32-E72D297353CC}">
              <c16:uniqueId val="{00000001-FE44-432F-9282-84B2DFDAB127}"/>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Incredible Years</c:v>
                </c:pt>
                <c:pt idx="1">
                  <c:v>Circle of Security</c:v>
                </c:pt>
                <c:pt idx="2">
                  <c:v>Infant Massage</c:v>
                </c:pt>
                <c:pt idx="3">
                  <c:v>Positive Solutions</c:v>
                </c:pt>
                <c:pt idx="4">
                  <c:v>Child Guidance Services</c:v>
                </c:pt>
                <c:pt idx="5">
                  <c:v>Circle of Parents</c:v>
                </c:pt>
                <c:pt idx="6">
                  <c:v>Oklahoma Warmline</c:v>
                </c:pt>
              </c:strCache>
            </c:strRef>
          </c:cat>
          <c:val>
            <c:numRef>
              <c:f>Sheet1!$D$2:$D$8</c:f>
              <c:numCache>
                <c:formatCode>0.0%</c:formatCode>
                <c:ptCount val="7"/>
                <c:pt idx="0">
                  <c:v>0.15192582025677603</c:v>
                </c:pt>
                <c:pt idx="1">
                  <c:v>0.14835948644793154</c:v>
                </c:pt>
                <c:pt idx="2">
                  <c:v>0.11768901569186876</c:v>
                </c:pt>
                <c:pt idx="3">
                  <c:v>0.13766048502139799</c:v>
                </c:pt>
                <c:pt idx="4">
                  <c:v>0.12054208273894436</c:v>
                </c:pt>
                <c:pt idx="5">
                  <c:v>0.14764621968616262</c:v>
                </c:pt>
                <c:pt idx="6">
                  <c:v>0.1390870185449358</c:v>
                </c:pt>
              </c:numCache>
            </c:numRef>
          </c:val>
          <c:extLst>
            <c:ext xmlns:c16="http://schemas.microsoft.com/office/drawing/2014/chart" uri="{C3380CC4-5D6E-409C-BE32-E72D297353CC}">
              <c16:uniqueId val="{00000002-FE44-432F-9282-84B2DFDAB127}"/>
            </c:ext>
          </c:extLst>
        </c:ser>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l"/>
        <c:numFmt formatCode="General" sourceLinked="0"/>
        <c:majorTickMark val="none"/>
        <c:minorTickMark val="none"/>
        <c:tickLblPos val="nextTo"/>
        <c:txPr>
          <a:bodyPr/>
          <a:lstStyle/>
          <a:p>
            <a:pPr algn="r">
              <a:defRPr sz="1800" baseline="0">
                <a:latin typeface="Arial" panose="020B0604020202020204" pitchFamily="34" charset="0"/>
              </a:defRPr>
            </a:pPr>
            <a:endParaRPr lang="en-US"/>
          </a:p>
        </c:txPr>
        <c:crossAx val="64453248"/>
        <c:crosses val="autoZero"/>
        <c:auto val="1"/>
        <c:lblAlgn val="ctr"/>
        <c:lblOffset val="100"/>
        <c:noMultiLvlLbl val="0"/>
      </c:catAx>
      <c:valAx>
        <c:axId val="64453248"/>
        <c:scaling>
          <c:orientation val="minMax"/>
        </c:scaling>
        <c:delete val="1"/>
        <c:axPos val="t"/>
        <c:numFmt formatCode="0" sourceLinked="0"/>
        <c:majorTickMark val="out"/>
        <c:minorTickMark val="none"/>
        <c:tickLblPos val="nextTo"/>
        <c:crossAx val="64451712"/>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37065357096413E-2"/>
          <c:y val="0"/>
          <c:w val="0.96067573554952912"/>
          <c:h val="0.83762967519685039"/>
        </c:manualLayout>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0.08</c:v>
                </c:pt>
                <c:pt idx="1">
                  <c:v>0.25</c:v>
                </c:pt>
                <c:pt idx="2">
                  <c:v>0.36</c:v>
                </c:pt>
                <c:pt idx="3">
                  <c:v>0.23</c:v>
                </c:pt>
                <c:pt idx="4">
                  <c:v>0.08</c:v>
                </c:pt>
              </c:numCache>
            </c:numRef>
          </c:val>
          <c:extLst>
            <c:ext xmlns:c16="http://schemas.microsoft.com/office/drawing/2014/chart" uri="{C3380CC4-5D6E-409C-BE32-E72D297353CC}">
              <c16:uniqueId val="{00000000-BA9C-425B-94DF-95FCF6C20149}"/>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latin typeface="Arial" panose="020B0604020202020204" pitchFamily="34" charset="0"/>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01673228346459E-2"/>
          <c:y val="0.05"/>
          <c:w val="0.95416666666666672"/>
          <c:h val="0.83762967519685039"/>
        </c:manualLayout>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0.15</c:v>
                </c:pt>
                <c:pt idx="1">
                  <c:v>0.39</c:v>
                </c:pt>
                <c:pt idx="2">
                  <c:v>0.22</c:v>
                </c:pt>
                <c:pt idx="3">
                  <c:v>0.22</c:v>
                </c:pt>
                <c:pt idx="4">
                  <c:v>0.02</c:v>
                </c:pt>
              </c:numCache>
            </c:numRef>
          </c:val>
          <c:extLst>
            <c:ext xmlns:c16="http://schemas.microsoft.com/office/drawing/2014/chart" uri="{C3380CC4-5D6E-409C-BE32-E72D297353CC}">
              <c16:uniqueId val="{00000000-7D99-4063-A361-BBD5555B7451}"/>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Work schedule</c:v>
                </c:pt>
                <c:pt idx="1">
                  <c:v>Transportation</c:v>
                </c:pt>
                <c:pt idx="2">
                  <c:v>Clients are unaware of what is available</c:v>
                </c:pt>
              </c:strCache>
            </c:strRef>
          </c:cat>
          <c:val>
            <c:numRef>
              <c:f>Sheet1!$B$2:$B$4</c:f>
              <c:numCache>
                <c:formatCode>0.0%</c:formatCode>
                <c:ptCount val="3"/>
                <c:pt idx="0">
                  <c:v>0.62</c:v>
                </c:pt>
                <c:pt idx="1">
                  <c:v>0.73</c:v>
                </c:pt>
                <c:pt idx="2">
                  <c:v>0.8</c:v>
                </c:pt>
              </c:numCache>
            </c:numRef>
          </c:val>
          <c:extLst>
            <c:ext xmlns:c16="http://schemas.microsoft.com/office/drawing/2014/chart" uri="{C3380CC4-5D6E-409C-BE32-E72D297353CC}">
              <c16:uniqueId val="{00000000-70A8-42E4-9AFD-5CF82E2CEC74}"/>
            </c:ext>
          </c:extLst>
        </c:ser>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l"/>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just">
              <a:defRPr sz="1800" b="0" i="0" u="none" strike="noStrike" kern="1200" baseline="0">
                <a:solidFill>
                  <a:schemeClr val="tx1"/>
                </a:solidFill>
                <a:latin typeface="Arial" panose="020B0604020202020204" pitchFamily="34" charset="0"/>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Lack of available facilities or providers in the community</c:v>
                </c:pt>
                <c:pt idx="1">
                  <c:v>Finding facilities or providers who are responsive to disabilities and accommodating to special needs</c:v>
                </c:pt>
                <c:pt idx="2">
                  <c:v>Clients are unaware of what is available</c:v>
                </c:pt>
              </c:strCache>
            </c:strRef>
          </c:cat>
          <c:val>
            <c:numRef>
              <c:f>Sheet1!$B$2:$B$4</c:f>
              <c:numCache>
                <c:formatCode>0.0%</c:formatCode>
                <c:ptCount val="3"/>
                <c:pt idx="0">
                  <c:v>0.68</c:v>
                </c:pt>
                <c:pt idx="1">
                  <c:v>0.5</c:v>
                </c:pt>
                <c:pt idx="2">
                  <c:v>0.59</c:v>
                </c:pt>
              </c:numCache>
            </c:numRef>
          </c:val>
          <c:extLst>
            <c:ext xmlns:c16="http://schemas.microsoft.com/office/drawing/2014/chart" uri="{C3380CC4-5D6E-409C-BE32-E72D297353CC}">
              <c16:uniqueId val="{00000000-BD54-42B0-AC75-C536E74B98CC}"/>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Arial" panose="020B0604020202020204" pitchFamily="34" charset="0"/>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Very knowledgeable</c:v>
                </c:pt>
              </c:strCache>
            </c:strRef>
          </c:tx>
          <c:spPr>
            <a:solidFill>
              <a:srgbClr val="FDD835"/>
            </a:solidFill>
            <a:ln w="28575" cap="rnd">
              <a:solidFill>
                <a:srgbClr val="FDD8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Adverse Childhood Experiences (ACE's)</c:v>
                </c:pt>
                <c:pt idx="1">
                  <c:v>Positive and Adverse Childhood Experiences (PACE's)</c:v>
                </c:pt>
                <c:pt idx="2">
                  <c:v>Protective Factors</c:v>
                </c:pt>
              </c:strCache>
            </c:strRef>
          </c:cat>
          <c:val>
            <c:numRef>
              <c:f>Sheet1!$B$2:$B$4</c:f>
              <c:numCache>
                <c:formatCode>0.0%</c:formatCode>
                <c:ptCount val="3"/>
                <c:pt idx="0">
                  <c:v>0.40159574468085107</c:v>
                </c:pt>
                <c:pt idx="1">
                  <c:v>0.23936170212765959</c:v>
                </c:pt>
                <c:pt idx="2">
                  <c:v>0.35904255319148937</c:v>
                </c:pt>
              </c:numCache>
            </c:numRef>
          </c:val>
          <c:extLst>
            <c:ext xmlns:c16="http://schemas.microsoft.com/office/drawing/2014/chart" uri="{C3380CC4-5D6E-409C-BE32-E72D297353CC}">
              <c16:uniqueId val="{00000000-BC9A-44D7-BBBE-26F2238B3754}"/>
            </c:ext>
          </c:extLst>
        </c:ser>
        <c:ser>
          <c:idx val="1"/>
          <c:order val="1"/>
          <c:tx>
            <c:strRef>
              <c:f>Sheet1!$C$1</c:f>
              <c:strCache>
                <c:ptCount val="1"/>
                <c:pt idx="0">
                  <c:v>Slightly knowledgeable</c:v>
                </c:pt>
              </c:strCache>
            </c:strRef>
          </c:tx>
          <c:spPr>
            <a:solidFill>
              <a:srgbClr val="43A047"/>
            </a:solidFill>
            <a:ln w="28575" cap="rnd">
              <a:solidFill>
                <a:srgbClr val="43A047"/>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Adverse Childhood Experiences (ACE's)</c:v>
                </c:pt>
                <c:pt idx="1">
                  <c:v>Positive and Adverse Childhood Experiences (PACE's)</c:v>
                </c:pt>
                <c:pt idx="2">
                  <c:v>Protective Factors</c:v>
                </c:pt>
              </c:strCache>
            </c:strRef>
          </c:cat>
          <c:val>
            <c:numRef>
              <c:f>Sheet1!$C$2:$C$4</c:f>
              <c:numCache>
                <c:formatCode>0.0%</c:formatCode>
                <c:ptCount val="3"/>
                <c:pt idx="0">
                  <c:v>0.19209039548022599</c:v>
                </c:pt>
                <c:pt idx="1">
                  <c:v>0.49717514124293788</c:v>
                </c:pt>
                <c:pt idx="2">
                  <c:v>0.31073446327683618</c:v>
                </c:pt>
              </c:numCache>
            </c:numRef>
          </c:val>
          <c:extLst>
            <c:ext xmlns:c16="http://schemas.microsoft.com/office/drawing/2014/chart" uri="{C3380CC4-5D6E-409C-BE32-E72D297353CC}">
              <c16:uniqueId val="{00000001-BC9A-44D7-BBBE-26F2238B3754}"/>
            </c:ext>
          </c:extLst>
        </c:ser>
        <c:ser>
          <c:idx val="2"/>
          <c:order val="2"/>
          <c:tx>
            <c:strRef>
              <c:f>Sheet1!$D$1</c:f>
              <c:strCache>
                <c:ptCount val="1"/>
                <c:pt idx="0">
                  <c:v>Not knowledgeable at all</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Adverse Childhood Experiences (ACE's)</c:v>
                </c:pt>
                <c:pt idx="1">
                  <c:v>Positive and Adverse Childhood Experiences (PACE's)</c:v>
                </c:pt>
                <c:pt idx="2">
                  <c:v>Protective Factors</c:v>
                </c:pt>
              </c:strCache>
            </c:strRef>
          </c:cat>
          <c:val>
            <c:numRef>
              <c:f>Sheet1!$D$2:$D$4</c:f>
              <c:numCache>
                <c:formatCode>0.0%</c:formatCode>
                <c:ptCount val="3"/>
                <c:pt idx="0">
                  <c:v>0.21777777777777776</c:v>
                </c:pt>
                <c:pt idx="1">
                  <c:v>0.41333333333333333</c:v>
                </c:pt>
                <c:pt idx="2">
                  <c:v>0.36888888888888888</c:v>
                </c:pt>
              </c:numCache>
            </c:numRef>
          </c:val>
          <c:extLst>
            <c:ext xmlns:c16="http://schemas.microsoft.com/office/drawing/2014/chart" uri="{C3380CC4-5D6E-409C-BE32-E72D297353CC}">
              <c16:uniqueId val="{00000002-BC9A-44D7-BBBE-26F2238B3754}"/>
            </c:ext>
          </c:extLst>
        </c:ser>
        <c:ser>
          <c:idx val="3"/>
          <c:order val="3"/>
          <c:tx>
            <c:strRef>
              <c:f>Sheet1!$E$1</c:f>
              <c:strCache>
                <c:ptCount val="1"/>
                <c:pt idx="0">
                  <c:v>Moderately knowledgeable</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Adverse Childhood Experiences (ACE's)</c:v>
                </c:pt>
                <c:pt idx="1">
                  <c:v>Positive and Adverse Childhood Experiences (PACE's)</c:v>
                </c:pt>
                <c:pt idx="2">
                  <c:v>Protective Factors</c:v>
                </c:pt>
              </c:strCache>
            </c:strRef>
          </c:cat>
          <c:val>
            <c:numRef>
              <c:f>Sheet1!$E$2:$E$4</c:f>
              <c:numCache>
                <c:formatCode>0.0%</c:formatCode>
                <c:ptCount val="3"/>
                <c:pt idx="0">
                  <c:v>0.33333333333333331</c:v>
                </c:pt>
                <c:pt idx="1">
                  <c:v>0.36245954692556637</c:v>
                </c:pt>
                <c:pt idx="2">
                  <c:v>0.30420711974110032</c:v>
                </c:pt>
              </c:numCache>
            </c:numRef>
          </c:val>
          <c:extLst>
            <c:ext xmlns:c16="http://schemas.microsoft.com/office/drawing/2014/chart" uri="{C3380CC4-5D6E-409C-BE32-E72D297353CC}">
              <c16:uniqueId val="{00000003-BC9A-44D7-BBBE-26F2238B3754}"/>
            </c:ext>
          </c:extLst>
        </c:ser>
        <c:ser>
          <c:idx val="4"/>
          <c:order val="4"/>
          <c:tx>
            <c:strRef>
              <c:f>Sheet1!$F$1</c:f>
              <c:strCache>
                <c:ptCount val="1"/>
                <c:pt idx="0">
                  <c:v>Extremely knowledgeable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Adverse Childhood Experiences (ACE's)</c:v>
                </c:pt>
                <c:pt idx="1">
                  <c:v>Positive and Adverse Childhood Experiences (PACE's)</c:v>
                </c:pt>
                <c:pt idx="2">
                  <c:v>Protective Factors</c:v>
                </c:pt>
              </c:strCache>
            </c:strRef>
          </c:cat>
          <c:val>
            <c:numRef>
              <c:f>Sheet1!$F$2:$F$4</c:f>
              <c:numCache>
                <c:formatCode>0.0%</c:formatCode>
                <c:ptCount val="3"/>
                <c:pt idx="0">
                  <c:v>0.43243243243243246</c:v>
                </c:pt>
                <c:pt idx="1">
                  <c:v>0.25482625482625482</c:v>
                </c:pt>
                <c:pt idx="2">
                  <c:v>0.31274131274131273</c:v>
                </c:pt>
              </c:numCache>
            </c:numRef>
          </c:val>
          <c:extLst>
            <c:ext xmlns:c16="http://schemas.microsoft.com/office/drawing/2014/chart" uri="{C3380CC4-5D6E-409C-BE32-E72D297353CC}">
              <c16:uniqueId val="{00000004-BC9A-44D7-BBBE-26F2238B3754}"/>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baseline="0">
                <a:solidFill>
                  <a:schemeClr val="tx1">
                    <a:lumMod val="50000"/>
                  </a:schemeClr>
                </a:solidFill>
                <a:latin typeface="Arial" panose="020B0604020202020204" pitchFamily="34" charset="0"/>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b"/>
        <c:numFmt formatCode="General" sourceLinked="0"/>
        <c:majorTickMark val="none"/>
        <c:minorTickMark val="none"/>
        <c:tickLblPos val="nextTo"/>
        <c:txPr>
          <a:bodyPr/>
          <a:lstStyle/>
          <a:p>
            <a:pPr>
              <a:defRPr sz="1200" baseline="0">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Definitely not</c:v>
                </c:pt>
                <c:pt idx="1">
                  <c:v>Probably not</c:v>
                </c:pt>
                <c:pt idx="2">
                  <c:v>Might or might not</c:v>
                </c:pt>
                <c:pt idx="3">
                  <c:v>Probably yes</c:v>
                </c:pt>
                <c:pt idx="4">
                  <c:v>Definitely yes</c:v>
                </c:pt>
              </c:strCache>
            </c:strRef>
          </c:cat>
          <c:val>
            <c:numRef>
              <c:f>Sheet1!$B$2:$B$6</c:f>
              <c:numCache>
                <c:formatCode>0.0%</c:formatCode>
                <c:ptCount val="5"/>
                <c:pt idx="0">
                  <c:v>0.28999999999999998</c:v>
                </c:pt>
                <c:pt idx="1">
                  <c:v>0.31</c:v>
                </c:pt>
                <c:pt idx="2">
                  <c:v>0.19</c:v>
                </c:pt>
                <c:pt idx="3">
                  <c:v>0.16</c:v>
                </c:pt>
                <c:pt idx="4">
                  <c:v>0.05</c:v>
                </c:pt>
              </c:numCache>
            </c:numRef>
          </c:val>
          <c:extLst>
            <c:ext xmlns:c16="http://schemas.microsoft.com/office/drawing/2014/chart" uri="{C3380CC4-5D6E-409C-BE32-E72D297353CC}">
              <c16:uniqueId val="{00000000-E098-4224-A463-46748D1844D4}"/>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8809055118109"/>
          <c:y val="3.0207632605993219E-2"/>
          <c:w val="0.54957857611548555"/>
          <c:h val="0.93958473478801352"/>
        </c:manualLayout>
      </c:layout>
      <c:barChart>
        <c:barDir val="bar"/>
        <c:grouping val="clustered"/>
        <c:varyColors val="0"/>
        <c:ser>
          <c:idx val="0"/>
          <c:order val="0"/>
          <c:tx>
            <c:strRef>
              <c:f>Sheet1!$B$1</c:f>
              <c:strCache>
                <c:ptCount val="1"/>
                <c:pt idx="0">
                  <c:v>I know of it, but have not referred clients to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CMHC: Red Rock</c:v>
                </c:pt>
                <c:pt idx="1">
                  <c:v>CMHC: Grand Lake</c:v>
                </c:pt>
                <c:pt idx="2">
                  <c:v>CMHC: CREOKS</c:v>
                </c:pt>
                <c:pt idx="3">
                  <c:v>988 Hotline</c:v>
                </c:pt>
              </c:strCache>
            </c:strRef>
          </c:cat>
          <c:val>
            <c:numRef>
              <c:f>Sheet1!$B$2:$B$5</c:f>
              <c:numCache>
                <c:formatCode>0.0%</c:formatCode>
                <c:ptCount val="4"/>
                <c:pt idx="0">
                  <c:v>0.25717213114754101</c:v>
                </c:pt>
                <c:pt idx="1">
                  <c:v>0.23872950819672131</c:v>
                </c:pt>
                <c:pt idx="2">
                  <c:v>0.23360655737704919</c:v>
                </c:pt>
                <c:pt idx="3">
                  <c:v>0.24077868852459017</c:v>
                </c:pt>
              </c:numCache>
            </c:numRef>
          </c:val>
          <c:extLst>
            <c:ext xmlns:c16="http://schemas.microsoft.com/office/drawing/2014/chart" uri="{C3380CC4-5D6E-409C-BE32-E72D297353CC}">
              <c16:uniqueId val="{00000000-82D9-4261-B7D5-B250DE86880C}"/>
            </c:ext>
          </c:extLst>
        </c:ser>
        <c:ser>
          <c:idx val="1"/>
          <c:order val="1"/>
          <c:tx>
            <c:strRef>
              <c:f>Sheet1!$C$1</c:f>
              <c:strCache>
                <c:ptCount val="1"/>
                <c:pt idx="0">
                  <c:v>I have referred clients to this service</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CMHC: Red Rock</c:v>
                </c:pt>
                <c:pt idx="1">
                  <c:v>CMHC: Grand Lake</c:v>
                </c:pt>
                <c:pt idx="2">
                  <c:v>CMHC: CREOKS</c:v>
                </c:pt>
                <c:pt idx="3">
                  <c:v>988 Hotline</c:v>
                </c:pt>
              </c:strCache>
            </c:strRef>
          </c:cat>
          <c:val>
            <c:numRef>
              <c:f>Sheet1!$C$2:$C$5</c:f>
              <c:numCache>
                <c:formatCode>0.0%</c:formatCode>
                <c:ptCount val="4"/>
                <c:pt idx="0">
                  <c:v>0.23726114649681529</c:v>
                </c:pt>
                <c:pt idx="1">
                  <c:v>0.18152866242038215</c:v>
                </c:pt>
                <c:pt idx="2">
                  <c:v>0.22452229299363058</c:v>
                </c:pt>
                <c:pt idx="3">
                  <c:v>0.27547770700636942</c:v>
                </c:pt>
              </c:numCache>
            </c:numRef>
          </c:val>
          <c:extLst>
            <c:ext xmlns:c16="http://schemas.microsoft.com/office/drawing/2014/chart" uri="{C3380CC4-5D6E-409C-BE32-E72D297353CC}">
              <c16:uniqueId val="{00000001-82D9-4261-B7D5-B250DE86880C}"/>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CMHC: Red Rock</c:v>
                </c:pt>
                <c:pt idx="1">
                  <c:v>CMHC: Grand Lake</c:v>
                </c:pt>
                <c:pt idx="2">
                  <c:v>CMHC: CREOKS</c:v>
                </c:pt>
                <c:pt idx="3">
                  <c:v>988 Hotline</c:v>
                </c:pt>
              </c:strCache>
            </c:strRef>
          </c:cat>
          <c:val>
            <c:numRef>
              <c:f>Sheet1!$D$2:$D$5</c:f>
              <c:numCache>
                <c:formatCode>0.0%</c:formatCode>
                <c:ptCount val="4"/>
                <c:pt idx="0">
                  <c:v>0.1609907120743034</c:v>
                </c:pt>
                <c:pt idx="1">
                  <c:v>0.23684210526315788</c:v>
                </c:pt>
                <c:pt idx="2">
                  <c:v>0.20743034055727555</c:v>
                </c:pt>
                <c:pt idx="3">
                  <c:v>0.14241486068111456</c:v>
                </c:pt>
              </c:numCache>
            </c:numRef>
          </c:val>
          <c:extLst>
            <c:ext xmlns:c16="http://schemas.microsoft.com/office/drawing/2014/chart" uri="{C3380CC4-5D6E-409C-BE32-E72D297353CC}">
              <c16:uniqueId val="{00000002-82D9-4261-B7D5-B250DE86880C}"/>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latin typeface="Arial" panose="020B0604020202020204" pitchFamily="34" charset="0"/>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effectLst>
          <a:outerShdw blurRad="50800" dist="50800" dir="5400000" sx="60000" sy="60000" algn="ctr" rotWithShape="0">
            <a:srgbClr val="000000">
              <a:alpha val="43137"/>
            </a:srgbClr>
          </a:outerShdw>
        </a:effectLst>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8809055118109"/>
          <c:y val="3.1567375557993473E-2"/>
          <c:w val="0.67987774560308289"/>
          <c:h val="0.93686524888401301"/>
        </c:manualLayout>
      </c:layout>
      <c:barChart>
        <c:barDir val="bar"/>
        <c:grouping val="clustered"/>
        <c:varyColors val="0"/>
        <c:ser>
          <c:idx val="0"/>
          <c:order val="0"/>
          <c:tx>
            <c:strRef>
              <c:f>Sheet1!$B$1</c:f>
              <c:strCache>
                <c:ptCount val="1"/>
                <c:pt idx="0">
                  <c:v>I know of it, but have not used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CMHC: Red Rock</c:v>
                </c:pt>
                <c:pt idx="1">
                  <c:v>CMHC: Grand Lake</c:v>
                </c:pt>
                <c:pt idx="2">
                  <c:v>CMCH: CREOKS</c:v>
                </c:pt>
                <c:pt idx="3">
                  <c:v>988 Hotline</c:v>
                </c:pt>
              </c:strCache>
            </c:strRef>
          </c:cat>
          <c:val>
            <c:numRef>
              <c:f>Sheet1!$B$2:$B$5</c:f>
              <c:numCache>
                <c:formatCode>0.0%</c:formatCode>
                <c:ptCount val="4"/>
                <c:pt idx="0">
                  <c:v>0.29805013927576601</c:v>
                </c:pt>
                <c:pt idx="1">
                  <c:v>0.19498607242339833</c:v>
                </c:pt>
                <c:pt idx="2">
                  <c:v>0.18105849582172701</c:v>
                </c:pt>
                <c:pt idx="3">
                  <c:v>0.31476323119777161</c:v>
                </c:pt>
              </c:numCache>
            </c:numRef>
          </c:val>
          <c:extLst>
            <c:ext xmlns:c16="http://schemas.microsoft.com/office/drawing/2014/chart" uri="{C3380CC4-5D6E-409C-BE32-E72D297353CC}">
              <c16:uniqueId val="{00000000-B29B-4203-AAA3-7ABDD6469CE7}"/>
            </c:ext>
          </c:extLst>
        </c:ser>
        <c:ser>
          <c:idx val="1"/>
          <c:order val="1"/>
          <c:tx>
            <c:strRef>
              <c:f>Sheet1!$C$1</c:f>
              <c:strCache>
                <c:ptCount val="1"/>
                <c:pt idx="0">
                  <c:v>I have used this</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CMHC: Red Rock</c:v>
                </c:pt>
                <c:pt idx="1">
                  <c:v>CMHC: Grand Lake</c:v>
                </c:pt>
                <c:pt idx="2">
                  <c:v>CMCH: CREOKS</c:v>
                </c:pt>
                <c:pt idx="3">
                  <c:v>988 Hotline</c:v>
                </c:pt>
              </c:strCache>
            </c:strRef>
          </c:cat>
          <c:val>
            <c:numRef>
              <c:f>Sheet1!$C$2:$C$5</c:f>
              <c:numCache>
                <c:formatCode>0.0%</c:formatCode>
                <c:ptCount val="4"/>
                <c:pt idx="0">
                  <c:v>0.21875</c:v>
                </c:pt>
                <c:pt idx="1">
                  <c:v>0.15625</c:v>
                </c:pt>
                <c:pt idx="2">
                  <c:v>0.3125</c:v>
                </c:pt>
                <c:pt idx="3">
                  <c:v>0.1875</c:v>
                </c:pt>
              </c:numCache>
            </c:numRef>
          </c:val>
          <c:extLst>
            <c:ext xmlns:c16="http://schemas.microsoft.com/office/drawing/2014/chart" uri="{C3380CC4-5D6E-409C-BE32-E72D297353CC}">
              <c16:uniqueId val="{00000001-B29B-4203-AAA3-7ABDD6469CE7}"/>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CMHC: Red Rock</c:v>
                </c:pt>
                <c:pt idx="1">
                  <c:v>CMHC: Grand Lake</c:v>
                </c:pt>
                <c:pt idx="2">
                  <c:v>CMCH: CREOKS</c:v>
                </c:pt>
                <c:pt idx="3">
                  <c:v>988 Hotline</c:v>
                </c:pt>
              </c:strCache>
            </c:strRef>
          </c:cat>
          <c:val>
            <c:numRef>
              <c:f>Sheet1!$D$2:$D$5</c:f>
              <c:numCache>
                <c:formatCode>0.0%</c:formatCode>
                <c:ptCount val="4"/>
                <c:pt idx="0">
                  <c:v>0.19769673704414586</c:v>
                </c:pt>
                <c:pt idx="1">
                  <c:v>0.27255278310940501</c:v>
                </c:pt>
                <c:pt idx="2">
                  <c:v>0.27447216890595011</c:v>
                </c:pt>
                <c:pt idx="3">
                  <c:v>0.18809980806142035</c:v>
                </c:pt>
              </c:numCache>
            </c:numRef>
          </c:val>
          <c:extLst>
            <c:ext xmlns:c16="http://schemas.microsoft.com/office/drawing/2014/chart" uri="{C3380CC4-5D6E-409C-BE32-E72D297353CC}">
              <c16:uniqueId val="{00000002-B29B-4203-AAA3-7ABDD6469CE7}"/>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solidFill>
                  <a:schemeClr val="tx1">
                    <a:lumMod val="50000"/>
                  </a:schemeClr>
                </a:solidFill>
                <a:latin typeface="Arial" panose="020B0604020202020204" pitchFamily="34" charset="0"/>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0.17</c:v>
                </c:pt>
                <c:pt idx="1">
                  <c:v>0.4</c:v>
                </c:pt>
                <c:pt idx="2">
                  <c:v>0.2</c:v>
                </c:pt>
                <c:pt idx="3">
                  <c:v>0.18</c:v>
                </c:pt>
                <c:pt idx="4">
                  <c:v>0.04</c:v>
                </c:pt>
              </c:numCache>
            </c:numRef>
          </c:val>
          <c:extLst>
            <c:ext xmlns:c16="http://schemas.microsoft.com/office/drawing/2014/chart" uri="{C3380CC4-5D6E-409C-BE32-E72D297353CC}">
              <c16:uniqueId val="{00000000-4C1C-4252-8FF4-6E0B66B886E2}"/>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latin typeface="Arial" panose="020B0604020202020204" pitchFamily="34" charset="0"/>
              </a:defRPr>
            </a:pPr>
            <a:endParaRPr lang="en-US"/>
          </a:p>
        </c:txPr>
        <c:crossAx val="64453248"/>
        <c:crosses val="autoZero"/>
        <c:auto val="1"/>
        <c:lblAlgn val="ctr"/>
        <c:lblOffset val="100"/>
        <c:tickLblSkip val="1"/>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0.1</c:v>
                </c:pt>
                <c:pt idx="1">
                  <c:v>0.43</c:v>
                </c:pt>
                <c:pt idx="2">
                  <c:v>0.3</c:v>
                </c:pt>
                <c:pt idx="3">
                  <c:v>7.0000000000000007E-2</c:v>
                </c:pt>
                <c:pt idx="4">
                  <c:v>0.1</c:v>
                </c:pt>
              </c:numCache>
            </c:numRef>
          </c:val>
          <c:extLst>
            <c:ext xmlns:c16="http://schemas.microsoft.com/office/drawing/2014/chart" uri="{C3380CC4-5D6E-409C-BE32-E72D297353CC}">
              <c16:uniqueId val="{00000000-EE33-44D9-958D-7C12F246CC80}"/>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latin typeface="Arial" panose="020B0604020202020204" pitchFamily="34" charset="0"/>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l"/>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7321931948887"/>
          <c:y val="3.4375000000000003E-2"/>
          <c:w val="0.51508049967158154"/>
          <c:h val="0.93125000000000002"/>
        </c:manualLayout>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Wait lists</c:v>
                </c:pt>
                <c:pt idx="1">
                  <c:v>Transportation</c:v>
                </c:pt>
                <c:pt idx="2">
                  <c:v>Lack of available facilities or providers in the community</c:v>
                </c:pt>
              </c:strCache>
            </c:strRef>
          </c:cat>
          <c:val>
            <c:numRef>
              <c:f>Sheet1!$B$2:$B$4</c:f>
              <c:numCache>
                <c:formatCode>0.0%</c:formatCode>
                <c:ptCount val="3"/>
                <c:pt idx="0">
                  <c:v>0.65</c:v>
                </c:pt>
                <c:pt idx="1">
                  <c:v>0.71</c:v>
                </c:pt>
                <c:pt idx="2">
                  <c:v>0.63</c:v>
                </c:pt>
              </c:numCache>
            </c:numRef>
          </c:val>
          <c:extLst>
            <c:ext xmlns:c16="http://schemas.microsoft.com/office/drawing/2014/chart" uri="{C3380CC4-5D6E-409C-BE32-E72D297353CC}">
              <c16:uniqueId val="{00000000-2456-430F-8F3E-95CA4DDF5CD5}"/>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b="1"/>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Work schedule</c:v>
                </c:pt>
                <c:pt idx="1">
                  <c:v>Wait lists</c:v>
                </c:pt>
                <c:pt idx="2">
                  <c:v>Lack of available facilities or providers in the community</c:v>
                </c:pt>
                <c:pt idx="3">
                  <c:v>Cost</c:v>
                </c:pt>
              </c:strCache>
            </c:strRef>
          </c:cat>
          <c:val>
            <c:numRef>
              <c:f>Sheet1!$B$2:$B$5</c:f>
              <c:numCache>
                <c:formatCode>0.0%</c:formatCode>
                <c:ptCount val="4"/>
                <c:pt idx="0">
                  <c:v>0.5</c:v>
                </c:pt>
                <c:pt idx="1">
                  <c:v>0.56000000000000005</c:v>
                </c:pt>
                <c:pt idx="2">
                  <c:v>0.5</c:v>
                </c:pt>
                <c:pt idx="3">
                  <c:v>0.56000000000000005</c:v>
                </c:pt>
              </c:numCache>
            </c:numRef>
          </c:val>
          <c:extLst>
            <c:ext xmlns:c16="http://schemas.microsoft.com/office/drawing/2014/chart" uri="{C3380CC4-5D6E-409C-BE32-E72D297353CC}">
              <c16:uniqueId val="{00000000-3D9E-407D-838F-DDFAE9CA4BAE}"/>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Sheet1!$B$1</c:f>
              <c:strCache>
                <c:ptCount val="1"/>
                <c:pt idx="0">
                  <c:v>Percentage</c:v>
                </c:pt>
              </c:strCache>
            </c:strRef>
          </c:tx>
          <c:spPr>
            <a:solidFill>
              <a:schemeClr val="accent4"/>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c:v>
                </c:pt>
                <c:pt idx="1">
                  <c:v>Family resource centers</c:v>
                </c:pt>
                <c:pt idx="2">
                  <c:v>Home visiting</c:v>
                </c:pt>
                <c:pt idx="3">
                  <c:v>Health departments</c:v>
                </c:pt>
                <c:pt idx="4">
                  <c:v>Schools</c:v>
                </c:pt>
                <c:pt idx="5">
                  <c:v>Faith-based community</c:v>
                </c:pt>
              </c:strCache>
            </c:strRef>
          </c:cat>
          <c:val>
            <c:numRef>
              <c:f>Sheet1!$B$2:$B$7</c:f>
              <c:numCache>
                <c:formatCode>0.0%</c:formatCode>
                <c:ptCount val="6"/>
                <c:pt idx="0">
                  <c:v>0.12</c:v>
                </c:pt>
                <c:pt idx="1">
                  <c:v>0.15</c:v>
                </c:pt>
                <c:pt idx="2">
                  <c:v>0.26</c:v>
                </c:pt>
                <c:pt idx="3">
                  <c:v>0.08</c:v>
                </c:pt>
                <c:pt idx="4">
                  <c:v>0.3</c:v>
                </c:pt>
                <c:pt idx="5">
                  <c:v>0.1</c:v>
                </c:pt>
              </c:numCache>
            </c:numRef>
          </c:val>
          <c:extLst>
            <c:ext xmlns:c16="http://schemas.microsoft.com/office/drawing/2014/chart" uri="{C3380CC4-5D6E-409C-BE32-E72D297353CC}">
              <c16:uniqueId val="{00000000-A0FE-4CB2-AB2D-50812E616B6A}"/>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b"/>
        <c:numFmt formatCode="General" sourceLinked="0"/>
        <c:majorTickMark val="none"/>
        <c:minorTickMark val="none"/>
        <c:tickLblPos val="nextTo"/>
        <c:txPr>
          <a:bodyPr/>
          <a:lstStyle/>
          <a:p>
            <a:pPr>
              <a:defRPr sz="1200" baseline="0">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Definitely not</c:v>
                </c:pt>
                <c:pt idx="1">
                  <c:v>Probably not</c:v>
                </c:pt>
                <c:pt idx="2">
                  <c:v>Might or might not</c:v>
                </c:pt>
                <c:pt idx="3">
                  <c:v>Probably yes</c:v>
                </c:pt>
                <c:pt idx="4">
                  <c:v>Definitely yes</c:v>
                </c:pt>
              </c:strCache>
            </c:strRef>
          </c:cat>
          <c:val>
            <c:numRef>
              <c:f>Sheet1!$B$2:$B$6</c:f>
              <c:numCache>
                <c:formatCode>0.0%</c:formatCode>
                <c:ptCount val="5"/>
                <c:pt idx="0">
                  <c:v>0.17</c:v>
                </c:pt>
                <c:pt idx="1">
                  <c:v>0.15</c:v>
                </c:pt>
                <c:pt idx="2">
                  <c:v>0.18</c:v>
                </c:pt>
                <c:pt idx="3">
                  <c:v>0.34</c:v>
                </c:pt>
                <c:pt idx="4">
                  <c:v>0.16</c:v>
                </c:pt>
              </c:numCache>
            </c:numRef>
          </c:val>
          <c:extLst>
            <c:ext xmlns:c16="http://schemas.microsoft.com/office/drawing/2014/chart" uri="{C3380CC4-5D6E-409C-BE32-E72D297353CC}">
              <c16:uniqueId val="{00000000-FB7B-4BA3-AD89-B124E93013CA}"/>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026968503937006"/>
          <c:y val="2.4282337007202833E-2"/>
          <c:w val="0.45931364829396326"/>
          <c:h val="0.95143532598559433"/>
        </c:manualLayout>
      </c:layout>
      <c:barChart>
        <c:barDir val="bar"/>
        <c:grouping val="clustered"/>
        <c:varyColors val="0"/>
        <c:ser>
          <c:idx val="0"/>
          <c:order val="0"/>
          <c:tx>
            <c:strRef>
              <c:f>Sheet1!$B$1</c:f>
              <c:strCache>
                <c:ptCount val="1"/>
                <c:pt idx="0">
                  <c:v>I know of it, but have not referred clients to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Food banks</c:v>
                </c:pt>
                <c:pt idx="1">
                  <c:v>Family resource centers</c:v>
                </c:pt>
                <c:pt idx="2">
                  <c:v>Pregnancy resource centers</c:v>
                </c:pt>
                <c:pt idx="3">
                  <c:v>Diaper banks</c:v>
                </c:pt>
                <c:pt idx="4">
                  <c:v>Supplemental Nutrition Assistance Program</c:v>
                </c:pt>
                <c:pt idx="5">
                  <c:v>Women Infants and Children (WIC)</c:v>
                </c:pt>
                <c:pt idx="6">
                  <c:v>Temporary Assistance for Needy Families (TANF)</c:v>
                </c:pt>
                <c:pt idx="7">
                  <c:v>Clothing closets</c:v>
                </c:pt>
              </c:strCache>
            </c:strRef>
          </c:cat>
          <c:val>
            <c:numRef>
              <c:f>Sheet1!$B$2:$B$9</c:f>
              <c:numCache>
                <c:formatCode>0.0%</c:formatCode>
                <c:ptCount val="8"/>
                <c:pt idx="0">
                  <c:v>9.3550673281360741E-2</c:v>
                </c:pt>
                <c:pt idx="1">
                  <c:v>0.12048192771084337</c:v>
                </c:pt>
                <c:pt idx="2">
                  <c:v>0.16513111268603828</c:v>
                </c:pt>
                <c:pt idx="3">
                  <c:v>0.11764705882352941</c:v>
                </c:pt>
                <c:pt idx="4">
                  <c:v>0.11835577604535791</c:v>
                </c:pt>
                <c:pt idx="5">
                  <c:v>0.10701630049610206</c:v>
                </c:pt>
                <c:pt idx="6">
                  <c:v>0.14316087880935507</c:v>
                </c:pt>
                <c:pt idx="7">
                  <c:v>0.111268603827073</c:v>
                </c:pt>
              </c:numCache>
            </c:numRef>
          </c:val>
          <c:extLst>
            <c:ext xmlns:c16="http://schemas.microsoft.com/office/drawing/2014/chart" uri="{C3380CC4-5D6E-409C-BE32-E72D297353CC}">
              <c16:uniqueId val="{00000000-390E-4E5B-90F6-9E7DF9D1F516}"/>
            </c:ext>
          </c:extLst>
        </c:ser>
        <c:ser>
          <c:idx val="1"/>
          <c:order val="1"/>
          <c:tx>
            <c:strRef>
              <c:f>Sheet1!$C$1</c:f>
              <c:strCache>
                <c:ptCount val="1"/>
                <c:pt idx="0">
                  <c:v>I have referred clients to this service</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Food banks</c:v>
                </c:pt>
                <c:pt idx="1">
                  <c:v>Family resource centers</c:v>
                </c:pt>
                <c:pt idx="2">
                  <c:v>Pregnancy resource centers</c:v>
                </c:pt>
                <c:pt idx="3">
                  <c:v>Diaper banks</c:v>
                </c:pt>
                <c:pt idx="4">
                  <c:v>Supplemental Nutrition Assistance Program</c:v>
                </c:pt>
                <c:pt idx="5">
                  <c:v>Women Infants and Children (WIC)</c:v>
                </c:pt>
                <c:pt idx="6">
                  <c:v>Temporary Assistance for Needy Families (TANF)</c:v>
                </c:pt>
                <c:pt idx="7">
                  <c:v>Clothing closets</c:v>
                </c:pt>
              </c:strCache>
            </c:strRef>
          </c:cat>
          <c:val>
            <c:numRef>
              <c:f>Sheet1!$C$2:$C$9</c:f>
              <c:numCache>
                <c:formatCode>0.0%</c:formatCode>
                <c:ptCount val="8"/>
                <c:pt idx="0">
                  <c:v>0.16027280477408354</c:v>
                </c:pt>
                <c:pt idx="1">
                  <c:v>0.11210571184995738</c:v>
                </c:pt>
                <c:pt idx="2">
                  <c:v>9.1645353793691389E-2</c:v>
                </c:pt>
                <c:pt idx="3">
                  <c:v>8.269394714407502E-2</c:v>
                </c:pt>
                <c:pt idx="4">
                  <c:v>0.13043478260869565</c:v>
                </c:pt>
                <c:pt idx="5">
                  <c:v>0.1526001705029838</c:v>
                </c:pt>
                <c:pt idx="6">
                  <c:v>0.1184995737425405</c:v>
                </c:pt>
                <c:pt idx="7">
                  <c:v>0.13427109974424553</c:v>
                </c:pt>
              </c:numCache>
            </c:numRef>
          </c:val>
          <c:extLst>
            <c:ext xmlns:c16="http://schemas.microsoft.com/office/drawing/2014/chart" uri="{C3380CC4-5D6E-409C-BE32-E72D297353CC}">
              <c16:uniqueId val="{00000001-390E-4E5B-90F6-9E7DF9D1F516}"/>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Food banks</c:v>
                </c:pt>
                <c:pt idx="1">
                  <c:v>Family resource centers</c:v>
                </c:pt>
                <c:pt idx="2">
                  <c:v>Pregnancy resource centers</c:v>
                </c:pt>
                <c:pt idx="3">
                  <c:v>Diaper banks</c:v>
                </c:pt>
                <c:pt idx="4">
                  <c:v>Supplemental Nutrition Assistance Program</c:v>
                </c:pt>
                <c:pt idx="5">
                  <c:v>Women Infants and Children (WIC)</c:v>
                </c:pt>
                <c:pt idx="6">
                  <c:v>Temporary Assistance for Needy Families (TANF)</c:v>
                </c:pt>
                <c:pt idx="7">
                  <c:v>Clothing closets</c:v>
                </c:pt>
              </c:strCache>
            </c:strRef>
          </c:cat>
          <c:val>
            <c:numRef>
              <c:f>Sheet1!$D$2:$D$9</c:f>
              <c:numCache>
                <c:formatCode>0.0%</c:formatCode>
                <c:ptCount val="8"/>
                <c:pt idx="0">
                  <c:v>1.4109347442680775E-2</c:v>
                </c:pt>
                <c:pt idx="1">
                  <c:v>0.13403880070546736</c:v>
                </c:pt>
                <c:pt idx="2">
                  <c:v>0.10758377425044091</c:v>
                </c:pt>
                <c:pt idx="3">
                  <c:v>0.25925925925925924</c:v>
                </c:pt>
                <c:pt idx="4">
                  <c:v>6.3492063492063489E-2</c:v>
                </c:pt>
                <c:pt idx="5">
                  <c:v>1.0582010582010581E-2</c:v>
                </c:pt>
                <c:pt idx="6">
                  <c:v>5.114638447971781E-2</c:v>
                </c:pt>
                <c:pt idx="7">
                  <c:v>7.0546737213403876E-2</c:v>
                </c:pt>
              </c:numCache>
            </c:numRef>
          </c:val>
          <c:extLst>
            <c:ext xmlns:c16="http://schemas.microsoft.com/office/drawing/2014/chart" uri="{C3380CC4-5D6E-409C-BE32-E72D297353CC}">
              <c16:uniqueId val="{00000002-390E-4E5B-90F6-9E7DF9D1F516}"/>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latin typeface="72"/>
              </a:defRPr>
            </a:pPr>
            <a:endParaRPr lang="en-US"/>
          </a:p>
        </c:txPr>
        <c:crossAx val="64453248"/>
        <c:crosses val="autoZero"/>
        <c:auto val="1"/>
        <c:lblAlgn val="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026968503937006"/>
          <c:y val="1.1320806519215687E-2"/>
          <c:w val="0.44586481640290015"/>
          <c:h val="0.95018845131545093"/>
        </c:manualLayout>
      </c:layout>
      <c:barChart>
        <c:barDir val="bar"/>
        <c:grouping val="clustered"/>
        <c:varyColors val="0"/>
        <c:ser>
          <c:idx val="0"/>
          <c:order val="0"/>
          <c:tx>
            <c:strRef>
              <c:f>Sheet1!$B$1</c:f>
              <c:strCache>
                <c:ptCount val="1"/>
                <c:pt idx="0">
                  <c:v>I know of it, but have not used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Food banks</c:v>
                </c:pt>
                <c:pt idx="1">
                  <c:v>Family resource centers</c:v>
                </c:pt>
                <c:pt idx="2">
                  <c:v>Pregnancy resource centers</c:v>
                </c:pt>
                <c:pt idx="3">
                  <c:v>Diaper banks</c:v>
                </c:pt>
                <c:pt idx="4">
                  <c:v>Supplemental Nutrition Assistance Program</c:v>
                </c:pt>
                <c:pt idx="5">
                  <c:v>Women Infants and Children (WIC)</c:v>
                </c:pt>
                <c:pt idx="6">
                  <c:v>Temporary Assistance for Needy Families (TANF)</c:v>
                </c:pt>
                <c:pt idx="7">
                  <c:v>Clothing closets</c:v>
                </c:pt>
              </c:strCache>
            </c:strRef>
          </c:cat>
          <c:val>
            <c:numRef>
              <c:f>Sheet1!$B$2:$B$9</c:f>
              <c:numCache>
                <c:formatCode>0.0%</c:formatCode>
                <c:ptCount val="8"/>
                <c:pt idx="0">
                  <c:v>0.15280464216634429</c:v>
                </c:pt>
                <c:pt idx="1">
                  <c:v>0.12282398452611218</c:v>
                </c:pt>
                <c:pt idx="2">
                  <c:v>0.1344294003868472</c:v>
                </c:pt>
                <c:pt idx="3">
                  <c:v>8.800773694390715E-2</c:v>
                </c:pt>
                <c:pt idx="4">
                  <c:v>0.11121856866537717</c:v>
                </c:pt>
                <c:pt idx="5">
                  <c:v>0.10154738878143134</c:v>
                </c:pt>
                <c:pt idx="6">
                  <c:v>0.15473887814313347</c:v>
                </c:pt>
                <c:pt idx="7">
                  <c:v>0.12959381044487428</c:v>
                </c:pt>
              </c:numCache>
            </c:numRef>
          </c:val>
          <c:extLst>
            <c:ext xmlns:c16="http://schemas.microsoft.com/office/drawing/2014/chart" uri="{C3380CC4-5D6E-409C-BE32-E72D297353CC}">
              <c16:uniqueId val="{00000000-C3E9-4AB6-8C9C-25E78FE7CAED}"/>
            </c:ext>
          </c:extLst>
        </c:ser>
        <c:ser>
          <c:idx val="1"/>
          <c:order val="1"/>
          <c:tx>
            <c:strRef>
              <c:f>Sheet1!$C$1</c:f>
              <c:strCache>
                <c:ptCount val="1"/>
                <c:pt idx="0">
                  <c:v>I have used this</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Food banks</c:v>
                </c:pt>
                <c:pt idx="1">
                  <c:v>Family resource centers</c:v>
                </c:pt>
                <c:pt idx="2">
                  <c:v>Pregnancy resource centers</c:v>
                </c:pt>
                <c:pt idx="3">
                  <c:v>Diaper banks</c:v>
                </c:pt>
                <c:pt idx="4">
                  <c:v>Supplemental Nutrition Assistance Program</c:v>
                </c:pt>
                <c:pt idx="5">
                  <c:v>Women Infants and Children (WIC)</c:v>
                </c:pt>
                <c:pt idx="6">
                  <c:v>Temporary Assistance for Needy Families (TANF)</c:v>
                </c:pt>
                <c:pt idx="7">
                  <c:v>Clothing closets</c:v>
                </c:pt>
              </c:strCache>
            </c:strRef>
          </c:cat>
          <c:val>
            <c:numRef>
              <c:f>Sheet1!$C$2:$C$9</c:f>
              <c:numCache>
                <c:formatCode>0.0%</c:formatCode>
                <c:ptCount val="8"/>
                <c:pt idx="0">
                  <c:v>0.15364583333333334</c:v>
                </c:pt>
                <c:pt idx="1">
                  <c:v>7.03125E-2</c:v>
                </c:pt>
                <c:pt idx="2">
                  <c:v>8.0729166666666671E-2</c:v>
                </c:pt>
                <c:pt idx="3">
                  <c:v>5.7291666666666664E-2</c:v>
                </c:pt>
                <c:pt idx="4">
                  <c:v>0.20052083333333334</c:v>
                </c:pt>
                <c:pt idx="5">
                  <c:v>0.27864583333333331</c:v>
                </c:pt>
                <c:pt idx="6">
                  <c:v>7.5520833333333329E-2</c:v>
                </c:pt>
                <c:pt idx="7">
                  <c:v>7.5520833333333329E-2</c:v>
                </c:pt>
              </c:numCache>
            </c:numRef>
          </c:val>
          <c:extLst>
            <c:ext xmlns:c16="http://schemas.microsoft.com/office/drawing/2014/chart" uri="{C3380CC4-5D6E-409C-BE32-E72D297353CC}">
              <c16:uniqueId val="{00000001-C3E9-4AB6-8C9C-25E78FE7CAED}"/>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Food banks</c:v>
                </c:pt>
                <c:pt idx="1">
                  <c:v>Family resource centers</c:v>
                </c:pt>
                <c:pt idx="2">
                  <c:v>Pregnancy resource centers</c:v>
                </c:pt>
                <c:pt idx="3">
                  <c:v>Diaper banks</c:v>
                </c:pt>
                <c:pt idx="4">
                  <c:v>Supplemental Nutrition Assistance Program</c:v>
                </c:pt>
                <c:pt idx="5">
                  <c:v>Women Infants and Children (WIC)</c:v>
                </c:pt>
                <c:pt idx="6">
                  <c:v>Temporary Assistance for Needy Families (TANF)</c:v>
                </c:pt>
                <c:pt idx="7">
                  <c:v>Clothing closets</c:v>
                </c:pt>
              </c:strCache>
            </c:strRef>
          </c:cat>
          <c:val>
            <c:numRef>
              <c:f>Sheet1!$D$2:$D$9</c:f>
              <c:numCache>
                <c:formatCode>0.0%</c:formatCode>
                <c:ptCount val="8"/>
                <c:pt idx="0">
                  <c:v>1.7811704834605598E-2</c:v>
                </c:pt>
                <c:pt idx="1">
                  <c:v>0.17557251908396945</c:v>
                </c:pt>
                <c:pt idx="2">
                  <c:v>0.13486005089058525</c:v>
                </c:pt>
                <c:pt idx="3">
                  <c:v>0.26972010178117051</c:v>
                </c:pt>
                <c:pt idx="4">
                  <c:v>6.8702290076335881E-2</c:v>
                </c:pt>
                <c:pt idx="5">
                  <c:v>2.2900763358778626E-2</c:v>
                </c:pt>
                <c:pt idx="6">
                  <c:v>8.6513994910941472E-2</c:v>
                </c:pt>
                <c:pt idx="7">
                  <c:v>0.1475826972010178</c:v>
                </c:pt>
              </c:numCache>
            </c:numRef>
          </c:val>
          <c:extLst>
            <c:ext xmlns:c16="http://schemas.microsoft.com/office/drawing/2014/chart" uri="{C3380CC4-5D6E-409C-BE32-E72D297353CC}">
              <c16:uniqueId val="{00000002-C3E9-4AB6-8C9C-25E78FE7CAED}"/>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latin typeface="72"/>
              </a:defRPr>
            </a:pPr>
            <a:endParaRPr lang="en-US"/>
          </a:p>
        </c:txPr>
        <c:crossAx val="64453248"/>
        <c:crosses val="autoZero"/>
        <c:auto val="1"/>
        <c:lblAlgn val="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0.06</c:v>
                </c:pt>
                <c:pt idx="1">
                  <c:v>0.35</c:v>
                </c:pt>
                <c:pt idx="2">
                  <c:v>0.24</c:v>
                </c:pt>
                <c:pt idx="3">
                  <c:v>0.3</c:v>
                </c:pt>
                <c:pt idx="4">
                  <c:v>0.05</c:v>
                </c:pt>
              </c:numCache>
            </c:numRef>
          </c:val>
          <c:extLst>
            <c:ext xmlns:c16="http://schemas.microsoft.com/office/drawing/2014/chart" uri="{C3380CC4-5D6E-409C-BE32-E72D297353CC}">
              <c16:uniqueId val="{00000000-118E-4A0F-99F8-7ABBDDAA5DF9}"/>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latin typeface="Arial" panose="020B0604020202020204" pitchFamily="34" charset="0"/>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767594590658562E-2"/>
          <c:y val="4.6875E-2"/>
          <c:w val="0.96623240540934141"/>
          <c:h val="0.83762967519685039"/>
        </c:manualLayout>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0.16</c:v>
                </c:pt>
                <c:pt idx="1">
                  <c:v>0.32</c:v>
                </c:pt>
                <c:pt idx="2">
                  <c:v>0.26</c:v>
                </c:pt>
                <c:pt idx="3">
                  <c:v>0.2</c:v>
                </c:pt>
                <c:pt idx="4">
                  <c:v>0.06</c:v>
                </c:pt>
              </c:numCache>
            </c:numRef>
          </c:val>
          <c:extLst>
            <c:ext xmlns:c16="http://schemas.microsoft.com/office/drawing/2014/chart" uri="{C3380CC4-5D6E-409C-BE32-E72D297353CC}">
              <c16:uniqueId val="{00000000-C8A7-46CA-B6FC-53C0D68DC34A}"/>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latin typeface="Arial" panose="020B0604020202020204" pitchFamily="34" charset="0"/>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Transportation</c:v>
                </c:pt>
                <c:pt idx="1">
                  <c:v>Lack of available facilities or providers in the community</c:v>
                </c:pt>
                <c:pt idx="2">
                  <c:v>Clients are unaware of what is available</c:v>
                </c:pt>
              </c:strCache>
            </c:strRef>
          </c:cat>
          <c:val>
            <c:numRef>
              <c:f>Sheet1!$B$2:$B$4</c:f>
              <c:numCache>
                <c:formatCode>0.0%</c:formatCode>
                <c:ptCount val="3"/>
                <c:pt idx="0">
                  <c:v>0.79</c:v>
                </c:pt>
                <c:pt idx="1">
                  <c:v>0.64</c:v>
                </c:pt>
                <c:pt idx="2">
                  <c:v>0.73</c:v>
                </c:pt>
              </c:numCache>
            </c:numRef>
          </c:val>
          <c:extLst>
            <c:ext xmlns:c16="http://schemas.microsoft.com/office/drawing/2014/chart" uri="{C3380CC4-5D6E-409C-BE32-E72D297353CC}">
              <c16:uniqueId val="{00000000-F68B-41BC-8929-DD294263FFC5}"/>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lumMod val="50000"/>
                  </a:schemeClr>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dLbl>
              <c:idx val="1"/>
              <c:layout>
                <c:manualLayout>
                  <c:x val="0"/>
                  <c:y val="-6.25000000000005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53-48D1-BA93-C5E3A76355BB}"/>
                </c:ext>
              </c:extLst>
            </c:dLbl>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Work schedule</c:v>
                </c:pt>
                <c:pt idx="1">
                  <c:v>Lack of available facilities or providers in the community</c:v>
                </c:pt>
                <c:pt idx="2">
                  <c:v>Clients are unaware of what is available</c:v>
                </c:pt>
              </c:strCache>
            </c:strRef>
          </c:cat>
          <c:val>
            <c:numRef>
              <c:f>Sheet1!$B$2:$B$4</c:f>
              <c:numCache>
                <c:formatCode>0.0%</c:formatCode>
                <c:ptCount val="3"/>
                <c:pt idx="0">
                  <c:v>0.45</c:v>
                </c:pt>
                <c:pt idx="1">
                  <c:v>0.7</c:v>
                </c:pt>
                <c:pt idx="2">
                  <c:v>0.65</c:v>
                </c:pt>
              </c:numCache>
            </c:numRef>
          </c:val>
          <c:extLst>
            <c:ext xmlns:c16="http://schemas.microsoft.com/office/drawing/2014/chart" uri="{C3380CC4-5D6E-409C-BE32-E72D297353CC}">
              <c16:uniqueId val="{00000001-9053-48D1-BA93-C5E3A76355BB}"/>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lumMod val="50000"/>
                  </a:schemeClr>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b"/>
        <c:numFmt formatCode="General" sourceLinked="0"/>
        <c:majorTickMark val="none"/>
        <c:minorTickMark val="none"/>
        <c:tickLblPos val="nextTo"/>
        <c:txPr>
          <a:bodyPr/>
          <a:lstStyle/>
          <a:p>
            <a:pPr>
              <a:defRPr sz="1200" baseline="0">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05"/>
          <c:w val="0.96612588102715935"/>
          <c:h val="0.88077066929133863"/>
        </c:manualLayout>
      </c:layout>
      <c:barChart>
        <c:barDir val="col"/>
        <c:grouping val="clustered"/>
        <c:varyColors val="0"/>
        <c:ser>
          <c:idx val="0"/>
          <c:order val="0"/>
          <c:tx>
            <c:strRef>
              <c:f>Sheet1!$B$1</c:f>
              <c:strCache>
                <c:ptCount val="1"/>
                <c:pt idx="0">
                  <c:v>Percentage</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Definitely not</c:v>
                </c:pt>
                <c:pt idx="1">
                  <c:v>Probably not</c:v>
                </c:pt>
                <c:pt idx="2">
                  <c:v>Might or might not</c:v>
                </c:pt>
                <c:pt idx="3">
                  <c:v>Probably yes</c:v>
                </c:pt>
                <c:pt idx="4">
                  <c:v>Definitely yes</c:v>
                </c:pt>
              </c:strCache>
            </c:strRef>
          </c:cat>
          <c:val>
            <c:numRef>
              <c:f>Sheet1!$B$2:$B$6</c:f>
              <c:numCache>
                <c:formatCode>0.0%</c:formatCode>
                <c:ptCount val="5"/>
                <c:pt idx="0">
                  <c:v>0.21</c:v>
                </c:pt>
                <c:pt idx="1">
                  <c:v>0.18</c:v>
                </c:pt>
                <c:pt idx="2">
                  <c:v>0.25</c:v>
                </c:pt>
                <c:pt idx="3">
                  <c:v>0.28999999999999998</c:v>
                </c:pt>
                <c:pt idx="4">
                  <c:v>7.0000000000000007E-2</c:v>
                </c:pt>
              </c:numCache>
            </c:numRef>
          </c:val>
          <c:extLst>
            <c:ext xmlns:c16="http://schemas.microsoft.com/office/drawing/2014/chart" uri="{C3380CC4-5D6E-409C-BE32-E72D297353CC}">
              <c16:uniqueId val="{00000000-172E-40A2-92DE-69C7062EB74E}"/>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 of Responses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Father</c:v>
                </c:pt>
                <c:pt idx="1">
                  <c:v>Foster parent</c:v>
                </c:pt>
                <c:pt idx="2">
                  <c:v>Grandparent</c:v>
                </c:pt>
                <c:pt idx="3">
                  <c:v>Legal guardian</c:v>
                </c:pt>
                <c:pt idx="4">
                  <c:v>Mother</c:v>
                </c:pt>
                <c:pt idx="5">
                  <c:v>Other</c:v>
                </c:pt>
              </c:strCache>
            </c:strRef>
          </c:cat>
          <c:val>
            <c:numRef>
              <c:f>Sheet1!$B$2:$B$7</c:f>
              <c:numCache>
                <c:formatCode>0.0%</c:formatCode>
                <c:ptCount val="6"/>
                <c:pt idx="0">
                  <c:v>0.09</c:v>
                </c:pt>
                <c:pt idx="1">
                  <c:v>0.05</c:v>
                </c:pt>
                <c:pt idx="2">
                  <c:v>0.14000000000000001</c:v>
                </c:pt>
                <c:pt idx="3">
                  <c:v>0.06</c:v>
                </c:pt>
                <c:pt idx="4">
                  <c:v>0.73</c:v>
                </c:pt>
                <c:pt idx="5">
                  <c:v>0.05</c:v>
                </c:pt>
              </c:numCache>
            </c:numRef>
          </c:val>
          <c:extLst>
            <c:ext xmlns:c16="http://schemas.microsoft.com/office/drawing/2014/chart" uri="{C3380CC4-5D6E-409C-BE32-E72D297353CC}">
              <c16:uniqueId val="{00000000-ADE5-4A3D-A58C-DCD9573E4412}"/>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169373359580052"/>
          <c:y val="3.4375000000000003E-2"/>
          <c:w val="0.4341395997375328"/>
          <c:h val="0.93125000000000002"/>
        </c:manualLayout>
      </c:layout>
      <c:barChart>
        <c:barDir val="bar"/>
        <c:grouping val="clustered"/>
        <c:varyColors val="0"/>
        <c:ser>
          <c:idx val="0"/>
          <c:order val="0"/>
          <c:tx>
            <c:strRef>
              <c:f>Sheet1!$B$1</c:f>
              <c:strCache>
                <c:ptCount val="1"/>
                <c:pt idx="0">
                  <c:v>I know of it, but have not referred clients to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Child care centers or homes</c:v>
                </c:pt>
                <c:pt idx="1">
                  <c:v>Early Start</c:v>
                </c:pt>
                <c:pt idx="2">
                  <c:v>Head Start</c:v>
                </c:pt>
                <c:pt idx="3">
                  <c:v>Out of school programs (i.e., Boys and Girls Club, YMCA, etc.)</c:v>
                </c:pt>
              </c:strCache>
            </c:strRef>
          </c:cat>
          <c:val>
            <c:numRef>
              <c:f>Sheet1!$B$2:$B$5</c:f>
              <c:numCache>
                <c:formatCode>0.0%</c:formatCode>
                <c:ptCount val="4"/>
                <c:pt idx="0">
                  <c:v>0.22637590861889928</c:v>
                </c:pt>
                <c:pt idx="1">
                  <c:v>0.23779854620976115</c:v>
                </c:pt>
                <c:pt idx="2">
                  <c:v>0.24299065420560748</c:v>
                </c:pt>
                <c:pt idx="3">
                  <c:v>0.25960539979231567</c:v>
                </c:pt>
              </c:numCache>
            </c:numRef>
          </c:val>
          <c:extLst>
            <c:ext xmlns:c16="http://schemas.microsoft.com/office/drawing/2014/chart" uri="{C3380CC4-5D6E-409C-BE32-E72D297353CC}">
              <c16:uniqueId val="{00000000-46F0-4BE9-83B6-553D73A9E280}"/>
            </c:ext>
          </c:extLst>
        </c:ser>
        <c:ser>
          <c:idx val="1"/>
          <c:order val="1"/>
          <c:tx>
            <c:strRef>
              <c:f>Sheet1!$C$1</c:f>
              <c:strCache>
                <c:ptCount val="1"/>
                <c:pt idx="0">
                  <c:v>I have referred clients to this service</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Child care centers or homes</c:v>
                </c:pt>
                <c:pt idx="1">
                  <c:v>Early Start</c:v>
                </c:pt>
                <c:pt idx="2">
                  <c:v>Head Start</c:v>
                </c:pt>
                <c:pt idx="3">
                  <c:v>Out of school programs (i.e., Boys and Girls Club, YMCA, etc.)</c:v>
                </c:pt>
              </c:strCache>
            </c:strRef>
          </c:cat>
          <c:val>
            <c:numRef>
              <c:f>Sheet1!$C$2:$C$5</c:f>
              <c:numCache>
                <c:formatCode>0.0%</c:formatCode>
                <c:ptCount val="4"/>
                <c:pt idx="0">
                  <c:v>0.24476295479603086</c:v>
                </c:pt>
                <c:pt idx="1">
                  <c:v>0.19073869900771775</c:v>
                </c:pt>
                <c:pt idx="2">
                  <c:v>0.27563395810363839</c:v>
                </c:pt>
                <c:pt idx="3">
                  <c:v>0.24696802646085997</c:v>
                </c:pt>
              </c:numCache>
            </c:numRef>
          </c:val>
          <c:extLst>
            <c:ext xmlns:c16="http://schemas.microsoft.com/office/drawing/2014/chart" uri="{C3380CC4-5D6E-409C-BE32-E72D297353CC}">
              <c16:uniqueId val="{00000001-46F0-4BE9-83B6-553D73A9E280}"/>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Child care centers or homes</c:v>
                </c:pt>
                <c:pt idx="1">
                  <c:v>Early Start</c:v>
                </c:pt>
                <c:pt idx="2">
                  <c:v>Head Start</c:v>
                </c:pt>
                <c:pt idx="3">
                  <c:v>Out of school programs (i.e., Boys and Girls Club, YMCA, etc.)</c:v>
                </c:pt>
              </c:strCache>
            </c:strRef>
          </c:cat>
          <c:val>
            <c:numRef>
              <c:f>Sheet1!$D$2:$D$5</c:f>
              <c:numCache>
                <c:formatCode>0.0%</c:formatCode>
                <c:ptCount val="4"/>
                <c:pt idx="0">
                  <c:v>0.15686274509803921</c:v>
                </c:pt>
                <c:pt idx="1">
                  <c:v>0.27450980392156865</c:v>
                </c:pt>
                <c:pt idx="2">
                  <c:v>1.9607843137254902E-2</c:v>
                </c:pt>
                <c:pt idx="3">
                  <c:v>3.9215686274509803E-2</c:v>
                </c:pt>
              </c:numCache>
            </c:numRef>
          </c:val>
          <c:extLst>
            <c:ext xmlns:c16="http://schemas.microsoft.com/office/drawing/2014/chart" uri="{C3380CC4-5D6E-409C-BE32-E72D297353CC}">
              <c16:uniqueId val="{00000002-46F0-4BE9-83B6-553D73A9E280}"/>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169373359580052"/>
          <c:y val="3.4375000000000003E-2"/>
          <c:w val="0.4257959317585302"/>
          <c:h val="0.84852066929133863"/>
        </c:manualLayout>
      </c:layout>
      <c:barChart>
        <c:barDir val="bar"/>
        <c:grouping val="clustered"/>
        <c:varyColors val="0"/>
        <c:ser>
          <c:idx val="0"/>
          <c:order val="0"/>
          <c:tx>
            <c:strRef>
              <c:f>Sheet1!$B$1</c:f>
              <c:strCache>
                <c:ptCount val="1"/>
                <c:pt idx="0">
                  <c:v>I know of it, but have not used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Child care centers or homes</c:v>
                </c:pt>
                <c:pt idx="1">
                  <c:v>Early Start</c:v>
                </c:pt>
                <c:pt idx="2">
                  <c:v>Head Start</c:v>
                </c:pt>
                <c:pt idx="3">
                  <c:v>Out of school programs (i.e., Boys and Girls Club, YMCA, etc.)</c:v>
                </c:pt>
              </c:strCache>
            </c:strRef>
          </c:cat>
          <c:val>
            <c:numRef>
              <c:f>Sheet1!$B$2:$B$5</c:f>
              <c:numCache>
                <c:formatCode>0.0%</c:formatCode>
                <c:ptCount val="4"/>
                <c:pt idx="0">
                  <c:v>0.16632860040567951</c:v>
                </c:pt>
                <c:pt idx="1">
                  <c:v>0.25354969574036512</c:v>
                </c:pt>
                <c:pt idx="2">
                  <c:v>0.29006085192697767</c:v>
                </c:pt>
                <c:pt idx="3">
                  <c:v>0.27991886409736311</c:v>
                </c:pt>
              </c:numCache>
            </c:numRef>
          </c:val>
          <c:extLst>
            <c:ext xmlns:c16="http://schemas.microsoft.com/office/drawing/2014/chart" uri="{C3380CC4-5D6E-409C-BE32-E72D297353CC}">
              <c16:uniqueId val="{00000000-E2DD-4633-A58F-36FB934321E4}"/>
            </c:ext>
          </c:extLst>
        </c:ser>
        <c:ser>
          <c:idx val="1"/>
          <c:order val="1"/>
          <c:tx>
            <c:strRef>
              <c:f>Sheet1!$C$1</c:f>
              <c:strCache>
                <c:ptCount val="1"/>
                <c:pt idx="0">
                  <c:v>I have used this</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Child care centers or homes</c:v>
                </c:pt>
                <c:pt idx="1">
                  <c:v>Early Start</c:v>
                </c:pt>
                <c:pt idx="2">
                  <c:v>Head Start</c:v>
                </c:pt>
                <c:pt idx="3">
                  <c:v>Out of school programs (i.e., Boys and Girls Club, YMCA, etc.)</c:v>
                </c:pt>
              </c:strCache>
            </c:strRef>
          </c:cat>
          <c:val>
            <c:numRef>
              <c:f>Sheet1!$C$2:$C$5</c:f>
              <c:numCache>
                <c:formatCode>0.0%</c:formatCode>
                <c:ptCount val="4"/>
                <c:pt idx="0">
                  <c:v>0.34166666666666667</c:v>
                </c:pt>
                <c:pt idx="1">
                  <c:v>0.12083333333333333</c:v>
                </c:pt>
                <c:pt idx="2">
                  <c:v>0.25</c:v>
                </c:pt>
                <c:pt idx="3">
                  <c:v>0.27916666666666667</c:v>
                </c:pt>
              </c:numCache>
            </c:numRef>
          </c:val>
          <c:extLst>
            <c:ext xmlns:c16="http://schemas.microsoft.com/office/drawing/2014/chart" uri="{C3380CC4-5D6E-409C-BE32-E72D297353CC}">
              <c16:uniqueId val="{00000001-E2DD-4633-A58F-36FB934321E4}"/>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Child care centers or homes</c:v>
                </c:pt>
                <c:pt idx="1">
                  <c:v>Early Start</c:v>
                </c:pt>
                <c:pt idx="2">
                  <c:v>Head Start</c:v>
                </c:pt>
                <c:pt idx="3">
                  <c:v>Out of school programs (i.e., Boys and Girls Club, YMCA, etc.)</c:v>
                </c:pt>
              </c:strCache>
            </c:strRef>
          </c:cat>
          <c:val>
            <c:numRef>
              <c:f>Sheet1!$D$2:$D$5</c:f>
              <c:numCache>
                <c:formatCode>0.0%</c:formatCode>
                <c:ptCount val="4"/>
                <c:pt idx="0">
                  <c:v>0.31578947368421051</c:v>
                </c:pt>
                <c:pt idx="1">
                  <c:v>0.3742690058479532</c:v>
                </c:pt>
                <c:pt idx="2">
                  <c:v>7.6023391812865493E-2</c:v>
                </c:pt>
                <c:pt idx="3">
                  <c:v>7.0175438596491224E-2</c:v>
                </c:pt>
              </c:numCache>
            </c:numRef>
          </c:val>
          <c:extLst>
            <c:ext xmlns:c16="http://schemas.microsoft.com/office/drawing/2014/chart" uri="{C3380CC4-5D6E-409C-BE32-E72D297353CC}">
              <c16:uniqueId val="{00000002-E2DD-4633-A58F-36FB934321E4}"/>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00918635170602E-2"/>
          <c:y val="0.05"/>
          <c:w val="0.95416666666666672"/>
          <c:h val="0.71914517716535431"/>
        </c:manualLayout>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0.18</c:v>
                </c:pt>
                <c:pt idx="1">
                  <c:v>0.4</c:v>
                </c:pt>
                <c:pt idx="2">
                  <c:v>0.23</c:v>
                </c:pt>
                <c:pt idx="3">
                  <c:v>0.18</c:v>
                </c:pt>
                <c:pt idx="4">
                  <c:v>0.01</c:v>
                </c:pt>
              </c:numCache>
            </c:numRef>
          </c:val>
          <c:extLst>
            <c:ext xmlns:c16="http://schemas.microsoft.com/office/drawing/2014/chart" uri="{C3380CC4-5D6E-409C-BE32-E72D297353CC}">
              <c16:uniqueId val="{00000000-EB5A-446D-BAA2-557A106A7F5A}"/>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65103557246405E-2"/>
          <c:y val="3.125E-2"/>
          <c:w val="0.96363489644275357"/>
          <c:h val="0.83762967519685039"/>
        </c:manualLayout>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0.11</c:v>
                </c:pt>
                <c:pt idx="1">
                  <c:v>0.32</c:v>
                </c:pt>
                <c:pt idx="2">
                  <c:v>0.32</c:v>
                </c:pt>
                <c:pt idx="3">
                  <c:v>0.2</c:v>
                </c:pt>
                <c:pt idx="4">
                  <c:v>0.06</c:v>
                </c:pt>
              </c:numCache>
            </c:numRef>
          </c:val>
          <c:extLst>
            <c:ext xmlns:c16="http://schemas.microsoft.com/office/drawing/2014/chart" uri="{C3380CC4-5D6E-409C-BE32-E72D297353CC}">
              <c16:uniqueId val="{00000000-5A27-4C94-9BDD-CE8891A971E5}"/>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Wait lists</c:v>
                </c:pt>
                <c:pt idx="1">
                  <c:v>Lack of available facilities or providers in the community</c:v>
                </c:pt>
                <c:pt idx="2">
                  <c:v>Cost</c:v>
                </c:pt>
              </c:strCache>
            </c:strRef>
          </c:cat>
          <c:val>
            <c:numRef>
              <c:f>Sheet1!$B$2:$B$4</c:f>
              <c:numCache>
                <c:formatCode>0.0%</c:formatCode>
                <c:ptCount val="3"/>
                <c:pt idx="0">
                  <c:v>0.67</c:v>
                </c:pt>
                <c:pt idx="1">
                  <c:v>0.68</c:v>
                </c:pt>
                <c:pt idx="2">
                  <c:v>0.71</c:v>
                </c:pt>
              </c:numCache>
            </c:numRef>
          </c:val>
          <c:extLst>
            <c:ext xmlns:c16="http://schemas.microsoft.com/office/drawing/2014/chart" uri="{C3380CC4-5D6E-409C-BE32-E72D297353CC}">
              <c16:uniqueId val="{00000000-7B75-4CF3-A3BD-26AF8191706B}"/>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Wait lists</c:v>
                </c:pt>
                <c:pt idx="1">
                  <c:v>Lack of available facilities or providers in the community</c:v>
                </c:pt>
                <c:pt idx="2">
                  <c:v>Cost</c:v>
                </c:pt>
              </c:strCache>
            </c:strRef>
          </c:cat>
          <c:val>
            <c:numRef>
              <c:f>Sheet1!$B$2:$B$4</c:f>
              <c:numCache>
                <c:formatCode>0.0%</c:formatCode>
                <c:ptCount val="3"/>
                <c:pt idx="0">
                  <c:v>0.57999999999999996</c:v>
                </c:pt>
                <c:pt idx="1">
                  <c:v>0.66</c:v>
                </c:pt>
                <c:pt idx="2">
                  <c:v>0.64</c:v>
                </c:pt>
              </c:numCache>
            </c:numRef>
          </c:val>
          <c:extLst>
            <c:ext xmlns:c16="http://schemas.microsoft.com/office/drawing/2014/chart" uri="{C3380CC4-5D6E-409C-BE32-E72D297353CC}">
              <c16:uniqueId val="{00000000-5AD0-4F25-B8C0-1AC00DC3647C}"/>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b"/>
        <c:numFmt formatCode="General" sourceLinked="0"/>
        <c:majorTickMark val="none"/>
        <c:minorTickMark val="none"/>
        <c:tickLblPos val="nextTo"/>
        <c:txPr>
          <a:bodyPr/>
          <a:lstStyle/>
          <a:p>
            <a:pPr>
              <a:defRPr sz="1200" baseline="0">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Definitely not</c:v>
                </c:pt>
                <c:pt idx="1">
                  <c:v>Probably not</c:v>
                </c:pt>
                <c:pt idx="2">
                  <c:v>Might or might not</c:v>
                </c:pt>
                <c:pt idx="3">
                  <c:v>Probably yes</c:v>
                </c:pt>
                <c:pt idx="4">
                  <c:v>Definitely yes</c:v>
                </c:pt>
              </c:strCache>
            </c:strRef>
          </c:cat>
          <c:val>
            <c:numRef>
              <c:f>Sheet1!$B$2:$B$6</c:f>
              <c:numCache>
                <c:formatCode>0.0%</c:formatCode>
                <c:ptCount val="5"/>
                <c:pt idx="0">
                  <c:v>0.13</c:v>
                </c:pt>
                <c:pt idx="1">
                  <c:v>0.2</c:v>
                </c:pt>
                <c:pt idx="2">
                  <c:v>0.27</c:v>
                </c:pt>
                <c:pt idx="3">
                  <c:v>0.32</c:v>
                </c:pt>
                <c:pt idx="4">
                  <c:v>0.09</c:v>
                </c:pt>
              </c:numCache>
            </c:numRef>
          </c:val>
          <c:extLst>
            <c:ext xmlns:c16="http://schemas.microsoft.com/office/drawing/2014/chart" uri="{C3380CC4-5D6E-409C-BE32-E72D297353CC}">
              <c16:uniqueId val="{00000000-7B01-45D6-BC44-4FEC5655B437}"/>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446407480314963"/>
          <c:y val="3.4375000000000003E-2"/>
          <c:w val="0.53761925853018366"/>
          <c:h val="0.93125000000000002"/>
        </c:manualLayout>
      </c:layout>
      <c:barChart>
        <c:barDir val="bar"/>
        <c:grouping val="clustered"/>
        <c:varyColors val="0"/>
        <c:ser>
          <c:idx val="0"/>
          <c:order val="0"/>
          <c:tx>
            <c:strRef>
              <c:f>Sheet1!$B$1</c:f>
              <c:strCache>
                <c:ptCount val="1"/>
                <c:pt idx="0">
                  <c:v>I know of it, but have not referred clients to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Job training and/or placement</c:v>
                </c:pt>
                <c:pt idx="1">
                  <c:v>Temp agency</c:v>
                </c:pt>
                <c:pt idx="2">
                  <c:v>Dress for Success</c:v>
                </c:pt>
              </c:strCache>
            </c:strRef>
          </c:cat>
          <c:val>
            <c:numRef>
              <c:f>Sheet1!$B$2:$B$4</c:f>
              <c:numCache>
                <c:formatCode>0.0%</c:formatCode>
                <c:ptCount val="3"/>
                <c:pt idx="0">
                  <c:v>0.28425821064552659</c:v>
                </c:pt>
                <c:pt idx="1">
                  <c:v>0.34994337485843713</c:v>
                </c:pt>
                <c:pt idx="2">
                  <c:v>0.3272933182332956</c:v>
                </c:pt>
              </c:numCache>
            </c:numRef>
          </c:val>
          <c:extLst>
            <c:ext xmlns:c16="http://schemas.microsoft.com/office/drawing/2014/chart" uri="{C3380CC4-5D6E-409C-BE32-E72D297353CC}">
              <c16:uniqueId val="{00000000-85A5-456E-ABFD-A25BDDF4C720}"/>
            </c:ext>
          </c:extLst>
        </c:ser>
        <c:ser>
          <c:idx val="1"/>
          <c:order val="1"/>
          <c:tx>
            <c:strRef>
              <c:f>Sheet1!$C$1</c:f>
              <c:strCache>
                <c:ptCount val="1"/>
                <c:pt idx="0">
                  <c:v>I have referred clients to this service</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Job training and/or placement</c:v>
                </c:pt>
                <c:pt idx="1">
                  <c:v>Temp agency</c:v>
                </c:pt>
                <c:pt idx="2">
                  <c:v>Dress for Success</c:v>
                </c:pt>
              </c:strCache>
            </c:strRef>
          </c:cat>
          <c:val>
            <c:numRef>
              <c:f>Sheet1!$C$2:$C$4</c:f>
              <c:numCache>
                <c:formatCode>0.0%</c:formatCode>
                <c:ptCount val="3"/>
                <c:pt idx="0">
                  <c:v>0.4430992736077482</c:v>
                </c:pt>
                <c:pt idx="1">
                  <c:v>0.28087167070217917</c:v>
                </c:pt>
                <c:pt idx="2">
                  <c:v>0.1937046004842615</c:v>
                </c:pt>
              </c:numCache>
            </c:numRef>
          </c:val>
          <c:extLst>
            <c:ext xmlns:c16="http://schemas.microsoft.com/office/drawing/2014/chart" uri="{C3380CC4-5D6E-409C-BE32-E72D297353CC}">
              <c16:uniqueId val="{00000001-85A5-456E-ABFD-A25BDDF4C720}"/>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Job training and/or placement</c:v>
                </c:pt>
                <c:pt idx="1">
                  <c:v>Temp agency</c:v>
                </c:pt>
                <c:pt idx="2">
                  <c:v>Dress for Success</c:v>
                </c:pt>
              </c:strCache>
            </c:strRef>
          </c:cat>
          <c:val>
            <c:numRef>
              <c:f>Sheet1!$D$2:$D$4</c:f>
              <c:numCache>
                <c:formatCode>0.0%</c:formatCode>
                <c:ptCount val="3"/>
                <c:pt idx="0">
                  <c:v>0.1276595744680851</c:v>
                </c:pt>
                <c:pt idx="1">
                  <c:v>0.15159574468085107</c:v>
                </c:pt>
                <c:pt idx="2">
                  <c:v>0.2978723404255319</c:v>
                </c:pt>
              </c:numCache>
            </c:numRef>
          </c:val>
          <c:extLst>
            <c:ext xmlns:c16="http://schemas.microsoft.com/office/drawing/2014/chart" uri="{C3380CC4-5D6E-409C-BE32-E72D297353CC}">
              <c16:uniqueId val="{00000002-85A5-456E-ABFD-A25BDDF4C720}"/>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446407480314963"/>
          <c:y val="3.4375000000000003E-2"/>
          <c:w val="0.51470259186351708"/>
          <c:h val="0.93125000000000002"/>
        </c:manualLayout>
      </c:layout>
      <c:barChart>
        <c:barDir val="bar"/>
        <c:grouping val="clustered"/>
        <c:varyColors val="0"/>
        <c:ser>
          <c:idx val="0"/>
          <c:order val="0"/>
          <c:tx>
            <c:strRef>
              <c:f>Sheet1!$B$1</c:f>
              <c:strCache>
                <c:ptCount val="1"/>
                <c:pt idx="0">
                  <c:v>I know of it, but have not used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Job training and/or placement</c:v>
                </c:pt>
                <c:pt idx="1">
                  <c:v>Temp agency</c:v>
                </c:pt>
                <c:pt idx="2">
                  <c:v>Dress for Success</c:v>
                </c:pt>
              </c:strCache>
            </c:strRef>
          </c:cat>
          <c:val>
            <c:numRef>
              <c:f>Sheet1!$B$2:$B$4</c:f>
              <c:numCache>
                <c:formatCode>0.0%</c:formatCode>
                <c:ptCount val="3"/>
                <c:pt idx="0">
                  <c:v>0.34366925064599485</c:v>
                </c:pt>
                <c:pt idx="1">
                  <c:v>0.32299741602067183</c:v>
                </c:pt>
                <c:pt idx="2">
                  <c:v>0.32816537467700257</c:v>
                </c:pt>
              </c:numCache>
            </c:numRef>
          </c:val>
          <c:extLst>
            <c:ext xmlns:c16="http://schemas.microsoft.com/office/drawing/2014/chart" uri="{C3380CC4-5D6E-409C-BE32-E72D297353CC}">
              <c16:uniqueId val="{00000000-4DFD-44BF-85FF-4C66F6A88F2C}"/>
            </c:ext>
          </c:extLst>
        </c:ser>
        <c:ser>
          <c:idx val="1"/>
          <c:order val="1"/>
          <c:tx>
            <c:strRef>
              <c:f>Sheet1!$C$1</c:f>
              <c:strCache>
                <c:ptCount val="1"/>
                <c:pt idx="0">
                  <c:v>I have used this</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Job training and/or placement</c:v>
                </c:pt>
                <c:pt idx="1">
                  <c:v>Temp agency</c:v>
                </c:pt>
                <c:pt idx="2">
                  <c:v>Dress for Success</c:v>
                </c:pt>
              </c:strCache>
            </c:strRef>
          </c:cat>
          <c:val>
            <c:numRef>
              <c:f>Sheet1!$C$2:$C$4</c:f>
              <c:numCache>
                <c:formatCode>0.0%</c:formatCode>
                <c:ptCount val="3"/>
                <c:pt idx="0">
                  <c:v>0.32</c:v>
                </c:pt>
                <c:pt idx="1">
                  <c:v>0.56000000000000005</c:v>
                </c:pt>
                <c:pt idx="2">
                  <c:v>0.10666666666666667</c:v>
                </c:pt>
              </c:numCache>
            </c:numRef>
          </c:val>
          <c:extLst>
            <c:ext xmlns:c16="http://schemas.microsoft.com/office/drawing/2014/chart" uri="{C3380CC4-5D6E-409C-BE32-E72D297353CC}">
              <c16:uniqueId val="{00000001-4DFD-44BF-85FF-4C66F6A88F2C}"/>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Job training and/or placement</c:v>
                </c:pt>
                <c:pt idx="1">
                  <c:v>Temp agency</c:v>
                </c:pt>
                <c:pt idx="2">
                  <c:v>Dress for Success</c:v>
                </c:pt>
              </c:strCache>
            </c:strRef>
          </c:cat>
          <c:val>
            <c:numRef>
              <c:f>Sheet1!$D$2:$D$4</c:f>
              <c:numCache>
                <c:formatCode>0.0%</c:formatCode>
                <c:ptCount val="3"/>
                <c:pt idx="0">
                  <c:v>0.26851851851851855</c:v>
                </c:pt>
                <c:pt idx="1">
                  <c:v>0.22222222222222221</c:v>
                </c:pt>
                <c:pt idx="2">
                  <c:v>0.3611111111111111</c:v>
                </c:pt>
              </c:numCache>
            </c:numRef>
          </c:val>
          <c:extLst>
            <c:ext xmlns:c16="http://schemas.microsoft.com/office/drawing/2014/chart" uri="{C3380CC4-5D6E-409C-BE32-E72D297353CC}">
              <c16:uniqueId val="{00000002-4DFD-44BF-85FF-4C66F6A88F2C}"/>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8858615957594659"/>
          <c:y val="3.2105067452815661E-2"/>
          <c:w val="0.44202467806504214"/>
          <c:h val="0.93578986509436868"/>
        </c:manualLayout>
      </c:layout>
      <c:barChart>
        <c:barDir val="bar"/>
        <c:grouping val="clustered"/>
        <c:varyColors val="0"/>
        <c:ser>
          <c:idx val="0"/>
          <c:order val="0"/>
          <c:tx>
            <c:strRef>
              <c:f>Sheet1!$B$1</c:f>
              <c:strCache>
                <c:ptCount val="1"/>
                <c:pt idx="0">
                  <c:v>Strongly disagree</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am satisfied with my neighborhood as a place to live</c:v>
                </c:pt>
                <c:pt idx="1">
                  <c:v>People can depend on each other in this community</c:v>
                </c:pt>
                <c:pt idx="2">
                  <c:v>I know how to report child abuse and neglect to the appropriate sources</c:v>
                </c:pt>
                <c:pt idx="3">
                  <c:v>I know what to expect from my child as they grow up</c:v>
                </c:pt>
                <c:pt idx="4">
                  <c:v>I know how to help my child learn</c:v>
                </c:pt>
              </c:strCache>
            </c:strRef>
          </c:cat>
          <c:val>
            <c:numRef>
              <c:f>Sheet1!$B$2:$B$6</c:f>
              <c:numCache>
                <c:formatCode>General</c:formatCode>
                <c:ptCount val="5"/>
              </c:numCache>
            </c:numRef>
          </c:val>
          <c:extLst>
            <c:ext xmlns:c16="http://schemas.microsoft.com/office/drawing/2014/chart" uri="{C3380CC4-5D6E-409C-BE32-E72D297353CC}">
              <c16:uniqueId val="{00000000-2F24-4646-9260-E4DB08CF5ECA}"/>
            </c:ext>
          </c:extLst>
        </c:ser>
        <c:ser>
          <c:idx val="1"/>
          <c:order val="1"/>
          <c:tx>
            <c:strRef>
              <c:f>Sheet1!$C$1</c:f>
              <c:strCache>
                <c:ptCount val="1"/>
                <c:pt idx="0">
                  <c:v>Agree</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am satisfied with my neighborhood as a place to live</c:v>
                </c:pt>
                <c:pt idx="1">
                  <c:v>People can depend on each other in this community</c:v>
                </c:pt>
                <c:pt idx="2">
                  <c:v>I know how to report child abuse and neglect to the appropriate sources</c:v>
                </c:pt>
                <c:pt idx="3">
                  <c:v>I know what to expect from my child as they grow up</c:v>
                </c:pt>
                <c:pt idx="4">
                  <c:v>I know how to help my child learn</c:v>
                </c:pt>
              </c:strCache>
            </c:strRef>
          </c:cat>
          <c:val>
            <c:numRef>
              <c:f>Sheet1!$C$2:$C$6</c:f>
              <c:numCache>
                <c:formatCode>0.0%</c:formatCode>
                <c:ptCount val="5"/>
                <c:pt idx="0">
                  <c:v>0.5</c:v>
                </c:pt>
                <c:pt idx="1">
                  <c:v>0.56999999999999995</c:v>
                </c:pt>
                <c:pt idx="2">
                  <c:v>0.88800000000000001</c:v>
                </c:pt>
                <c:pt idx="3">
                  <c:v>0.84199999999999997</c:v>
                </c:pt>
                <c:pt idx="4">
                  <c:v>0.94099999999999995</c:v>
                </c:pt>
              </c:numCache>
            </c:numRef>
          </c:val>
          <c:extLst>
            <c:ext xmlns:c16="http://schemas.microsoft.com/office/drawing/2014/chart" uri="{C3380CC4-5D6E-409C-BE32-E72D297353CC}">
              <c16:uniqueId val="{00000002-2F24-4646-9260-E4DB08CF5ECA}"/>
            </c:ext>
          </c:extLst>
        </c:ser>
        <c:ser>
          <c:idx val="2"/>
          <c:order val="2"/>
          <c:tx>
            <c:strRef>
              <c:f>Sheet1!$D$1</c:f>
              <c:strCache>
                <c:ptCount val="1"/>
                <c:pt idx="0">
                  <c:v>Disagreed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am satisfied with my neighborhood as a place to live</c:v>
                </c:pt>
                <c:pt idx="1">
                  <c:v>People can depend on each other in this community</c:v>
                </c:pt>
                <c:pt idx="2">
                  <c:v>I know how to report child abuse and neglect to the appropriate sources</c:v>
                </c:pt>
                <c:pt idx="3">
                  <c:v>I know what to expect from my child as they grow up</c:v>
                </c:pt>
                <c:pt idx="4">
                  <c:v>I know how to help my child learn</c:v>
                </c:pt>
              </c:strCache>
            </c:strRef>
          </c:cat>
          <c:val>
            <c:numRef>
              <c:f>Sheet1!$D$2:$D$6</c:f>
              <c:numCache>
                <c:formatCode>General</c:formatCode>
                <c:ptCount val="5"/>
              </c:numCache>
            </c:numRef>
          </c:val>
          <c:extLst>
            <c:ext xmlns:c16="http://schemas.microsoft.com/office/drawing/2014/chart" uri="{C3380CC4-5D6E-409C-BE32-E72D297353CC}">
              <c16:uniqueId val="{00000003-2F24-4646-9260-E4DB08CF5ECA}"/>
            </c:ext>
          </c:extLst>
        </c:ser>
        <c:ser>
          <c:idx val="3"/>
          <c:order val="3"/>
          <c:tx>
            <c:strRef>
              <c:f>Sheet1!$E$1</c:f>
              <c:strCache>
                <c:ptCount val="1"/>
                <c:pt idx="0">
                  <c:v>Somewhat agree</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am satisfied with my neighborhood as a place to live</c:v>
                </c:pt>
                <c:pt idx="1">
                  <c:v>People can depend on each other in this community</c:v>
                </c:pt>
                <c:pt idx="2">
                  <c:v>I know how to report child abuse and neglect to the appropriate sources</c:v>
                </c:pt>
                <c:pt idx="3">
                  <c:v>I know what to expect from my child as they grow up</c:v>
                </c:pt>
                <c:pt idx="4">
                  <c:v>I know how to help my child learn</c:v>
                </c:pt>
              </c:strCache>
            </c:strRef>
          </c:cat>
          <c:val>
            <c:numRef>
              <c:f>Sheet1!$E$2:$E$6</c:f>
              <c:numCache>
                <c:formatCode>General</c:formatCode>
                <c:ptCount val="5"/>
              </c:numCache>
            </c:numRef>
          </c:val>
          <c:extLst>
            <c:ext xmlns:c16="http://schemas.microsoft.com/office/drawing/2014/chart" uri="{C3380CC4-5D6E-409C-BE32-E72D297353CC}">
              <c16:uniqueId val="{00000004-2F24-4646-9260-E4DB08CF5ECA}"/>
            </c:ext>
          </c:extLst>
        </c:ser>
        <c:ser>
          <c:idx val="4"/>
          <c:order val="4"/>
          <c:tx>
            <c:strRef>
              <c:f>Sheet1!$F$1</c:f>
              <c:strCache>
                <c:ptCount val="1"/>
                <c:pt idx="0">
                  <c:v>Neither agree nor disagree</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am satisfied with my neighborhood as a place to live</c:v>
                </c:pt>
                <c:pt idx="1">
                  <c:v>People can depend on each other in this community</c:v>
                </c:pt>
                <c:pt idx="2">
                  <c:v>I know how to report child abuse and neglect to the appropriate sources</c:v>
                </c:pt>
                <c:pt idx="3">
                  <c:v>I know what to expect from my child as they grow up</c:v>
                </c:pt>
                <c:pt idx="4">
                  <c:v>I know how to help my child learn</c:v>
                </c:pt>
              </c:strCache>
            </c:strRef>
          </c:cat>
          <c:val>
            <c:numRef>
              <c:f>Sheet1!$F$2:$F$6</c:f>
              <c:numCache>
                <c:formatCode>General</c:formatCode>
                <c:ptCount val="5"/>
              </c:numCache>
            </c:numRef>
          </c:val>
          <c:extLst>
            <c:ext xmlns:c16="http://schemas.microsoft.com/office/drawing/2014/chart" uri="{C3380CC4-5D6E-409C-BE32-E72D297353CC}">
              <c16:uniqueId val="{00000005-2F24-4646-9260-E4DB08CF5ECA}"/>
            </c:ext>
          </c:extLst>
        </c:ser>
        <c:dLbls>
          <c:showLegendKey val="0"/>
          <c:showVal val="0"/>
          <c:showCatName val="0"/>
          <c:showSerName val="0"/>
          <c:showPercent val="0"/>
          <c:showBubbleSize val="0"/>
        </c:dLbls>
        <c:gapWidth val="62"/>
        <c:overlap val="6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lumMod val="50000"/>
              </a:schemeClr>
            </a:solidFill>
            <a:prstDash val="solid"/>
            <a:round/>
          </a:ln>
          <a:effectLst/>
        </c:spPr>
        <c:txPr>
          <a:bodyPr rot="-60000000" spcFirstLastPara="1" vertOverflow="ellipsis" vert="horz" wrap="square" anchor="ctr" anchorCtr="1"/>
          <a:lstStyle/>
          <a:p>
            <a:pPr algn="r">
              <a:defRPr sz="1800" b="0" i="0" u="none" strike="noStrike" kern="0" baseline="0">
                <a:solidFill>
                  <a:schemeClr val="tx1">
                    <a:lumMod val="50000"/>
                  </a:schemeClr>
                </a:solidFill>
                <a:latin typeface="+mn-lt"/>
                <a:ea typeface="+mn-ea"/>
                <a:cs typeface="+mn-cs"/>
              </a:defRPr>
            </a:pPr>
            <a:endParaRPr lang="en-US"/>
          </a:p>
        </c:txPr>
        <c:crossAx val="64453248"/>
        <c:crosses val="autoZero"/>
        <c:auto val="1"/>
        <c:lblAlgn val="l"/>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nchor="t" anchorCtr="0"/>
    <a:lstStyle/>
    <a:p>
      <a:pPr>
        <a:defRPr sz="1800" kern="0" baseline="0">
          <a:solidFill>
            <a:schemeClr val="tx1">
              <a:lumMod val="50000"/>
            </a:schemeClr>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0.09</c:v>
                </c:pt>
                <c:pt idx="1">
                  <c:v>0.38</c:v>
                </c:pt>
                <c:pt idx="2">
                  <c:v>0.28999999999999998</c:v>
                </c:pt>
                <c:pt idx="3">
                  <c:v>0.19</c:v>
                </c:pt>
                <c:pt idx="4">
                  <c:v>0.05</c:v>
                </c:pt>
              </c:numCache>
            </c:numRef>
          </c:val>
          <c:extLst>
            <c:ext xmlns:c16="http://schemas.microsoft.com/office/drawing/2014/chart" uri="{C3380CC4-5D6E-409C-BE32-E72D297353CC}">
              <c16:uniqueId val="{00000000-CBF0-4170-8E71-CB8AFB8DECDB}"/>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0.14000000000000001</c:v>
                </c:pt>
                <c:pt idx="1">
                  <c:v>0.22</c:v>
                </c:pt>
                <c:pt idx="2">
                  <c:v>0.3</c:v>
                </c:pt>
                <c:pt idx="3">
                  <c:v>0.28000000000000003</c:v>
                </c:pt>
                <c:pt idx="4">
                  <c:v>0.06</c:v>
                </c:pt>
              </c:numCache>
            </c:numRef>
          </c:val>
          <c:extLst>
            <c:ext xmlns:c16="http://schemas.microsoft.com/office/drawing/2014/chart" uri="{C3380CC4-5D6E-409C-BE32-E72D297353CC}">
              <c16:uniqueId val="{00000000-3928-4076-A70A-EB91C04F723A}"/>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Transportation</c:v>
                </c:pt>
                <c:pt idx="1">
                  <c:v>Location</c:v>
                </c:pt>
                <c:pt idx="2">
                  <c:v>Clients are unaware of what is available</c:v>
                </c:pt>
              </c:strCache>
            </c:strRef>
          </c:cat>
          <c:val>
            <c:numRef>
              <c:f>Sheet1!$B$2:$B$4</c:f>
              <c:numCache>
                <c:formatCode>0.0%</c:formatCode>
                <c:ptCount val="3"/>
                <c:pt idx="0">
                  <c:v>0.87</c:v>
                </c:pt>
                <c:pt idx="1">
                  <c:v>0.65</c:v>
                </c:pt>
                <c:pt idx="2">
                  <c:v>0.57999999999999996</c:v>
                </c:pt>
              </c:numCache>
            </c:numRef>
          </c:val>
          <c:extLst>
            <c:ext xmlns:c16="http://schemas.microsoft.com/office/drawing/2014/chart" uri="{C3380CC4-5D6E-409C-BE32-E72D297353CC}">
              <c16:uniqueId val="{00000000-027E-4BA1-8BCA-570744CF5C66}"/>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Work schedule</c:v>
                </c:pt>
                <c:pt idx="1">
                  <c:v>Lack of available facilities or providers in the community</c:v>
                </c:pt>
                <c:pt idx="2">
                  <c:v>Clients are unaware of what is available</c:v>
                </c:pt>
              </c:strCache>
            </c:strRef>
          </c:cat>
          <c:val>
            <c:numRef>
              <c:f>Sheet1!$B$2:$B$4</c:f>
              <c:numCache>
                <c:formatCode>0.0%</c:formatCode>
                <c:ptCount val="3"/>
                <c:pt idx="0">
                  <c:v>0.56000000000000005</c:v>
                </c:pt>
                <c:pt idx="1">
                  <c:v>0.63</c:v>
                </c:pt>
                <c:pt idx="2">
                  <c:v>0.56000000000000005</c:v>
                </c:pt>
              </c:numCache>
            </c:numRef>
          </c:val>
          <c:extLst>
            <c:ext xmlns:c16="http://schemas.microsoft.com/office/drawing/2014/chart" uri="{C3380CC4-5D6E-409C-BE32-E72D297353CC}">
              <c16:uniqueId val="{00000000-2938-485B-9FF5-8B19DBF93AB5}"/>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b"/>
        <c:numFmt formatCode="General" sourceLinked="0"/>
        <c:majorTickMark val="none"/>
        <c:minorTickMark val="none"/>
        <c:tickLblPos val="nextTo"/>
        <c:txPr>
          <a:bodyPr/>
          <a:lstStyle/>
          <a:p>
            <a:pPr>
              <a:defRPr sz="1200" baseline="0">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375000000000003E-2"/>
          <c:w val="1"/>
          <c:h val="0.83762967519685039"/>
        </c:manualLayout>
      </c:layout>
      <c:barChart>
        <c:barDir val="col"/>
        <c:grouping val="clustered"/>
        <c:varyColors val="0"/>
        <c:ser>
          <c:idx val="0"/>
          <c:order val="0"/>
          <c:tx>
            <c:strRef>
              <c:f>Sheet1!$B$1</c:f>
              <c:strCache>
                <c:ptCount val="1"/>
                <c:pt idx="0">
                  <c:v>Percentage</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Definitely not</c:v>
                </c:pt>
                <c:pt idx="1">
                  <c:v>Probably not</c:v>
                </c:pt>
                <c:pt idx="2">
                  <c:v>Might or might not</c:v>
                </c:pt>
                <c:pt idx="3">
                  <c:v>Probably yes</c:v>
                </c:pt>
                <c:pt idx="4">
                  <c:v>Definitely yes</c:v>
                </c:pt>
              </c:strCache>
            </c:strRef>
          </c:cat>
          <c:val>
            <c:numRef>
              <c:f>Sheet1!$B$2:$B$6</c:f>
              <c:numCache>
                <c:formatCode>0.0%</c:formatCode>
                <c:ptCount val="5"/>
                <c:pt idx="0">
                  <c:v>0.17</c:v>
                </c:pt>
                <c:pt idx="1">
                  <c:v>0.19</c:v>
                </c:pt>
                <c:pt idx="2">
                  <c:v>0.18</c:v>
                </c:pt>
                <c:pt idx="3">
                  <c:v>0.32</c:v>
                </c:pt>
                <c:pt idx="4">
                  <c:v>0.14000000000000001</c:v>
                </c:pt>
              </c:numCache>
            </c:numRef>
          </c:val>
          <c:extLst>
            <c:ext xmlns:c16="http://schemas.microsoft.com/office/drawing/2014/chart" uri="{C3380CC4-5D6E-409C-BE32-E72D297353CC}">
              <c16:uniqueId val="{00000000-944A-438F-A198-79EC6DB8DEAC}"/>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067043963254588"/>
          <c:y val="3.4375000000000003E-2"/>
          <c:w val="0.37057956036745404"/>
          <c:h val="0.93125000000000002"/>
        </c:manualLayout>
      </c:layout>
      <c:barChart>
        <c:barDir val="bar"/>
        <c:grouping val="clustered"/>
        <c:varyColors val="0"/>
        <c:ser>
          <c:idx val="0"/>
          <c:order val="0"/>
          <c:tx>
            <c:strRef>
              <c:f>Sheet1!$B$1</c:f>
              <c:strCache>
                <c:ptCount val="1"/>
                <c:pt idx="0">
                  <c:v>I know of it, but have not referred clients to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General Educational Development (GED)</c:v>
                </c:pt>
                <c:pt idx="1">
                  <c:v>High school education</c:v>
                </c:pt>
                <c:pt idx="2">
                  <c:v>English as a Second Language (ESL)</c:v>
                </c:pt>
                <c:pt idx="3">
                  <c:v>Free Application for Federal Student Aid (FAFSA)</c:v>
                </c:pt>
                <c:pt idx="4">
                  <c:v>GI Bill</c:v>
                </c:pt>
                <c:pt idx="5">
                  <c:v>Special education or related services</c:v>
                </c:pt>
              </c:strCache>
            </c:strRef>
          </c:cat>
          <c:val>
            <c:numRef>
              <c:f>Sheet1!$B$2:$B$7</c:f>
              <c:numCache>
                <c:formatCode>0.0%</c:formatCode>
                <c:ptCount val="6"/>
                <c:pt idx="0">
                  <c:v>0.14648212226066898</c:v>
                </c:pt>
                <c:pt idx="1">
                  <c:v>0.15397923875432526</c:v>
                </c:pt>
                <c:pt idx="2">
                  <c:v>0.17416378316032297</c:v>
                </c:pt>
                <c:pt idx="3">
                  <c:v>0.14821222606689735</c:v>
                </c:pt>
                <c:pt idx="4">
                  <c:v>0.2174163783160323</c:v>
                </c:pt>
                <c:pt idx="5">
                  <c:v>0.13783160322952712</c:v>
                </c:pt>
              </c:numCache>
            </c:numRef>
          </c:val>
          <c:extLst>
            <c:ext xmlns:c16="http://schemas.microsoft.com/office/drawing/2014/chart" uri="{C3380CC4-5D6E-409C-BE32-E72D297353CC}">
              <c16:uniqueId val="{00000000-E69B-4DBA-9094-04232E7192A5}"/>
            </c:ext>
          </c:extLst>
        </c:ser>
        <c:ser>
          <c:idx val="1"/>
          <c:order val="1"/>
          <c:tx>
            <c:strRef>
              <c:f>Sheet1!$C$1</c:f>
              <c:strCache>
                <c:ptCount val="1"/>
                <c:pt idx="0">
                  <c:v>I have referred clients to this service</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General Educational Development (GED)</c:v>
                </c:pt>
                <c:pt idx="1">
                  <c:v>High school education</c:v>
                </c:pt>
                <c:pt idx="2">
                  <c:v>English as a Second Language (ESL)</c:v>
                </c:pt>
                <c:pt idx="3">
                  <c:v>Free Application for Federal Student Aid (FAFSA)</c:v>
                </c:pt>
                <c:pt idx="4">
                  <c:v>GI Bill</c:v>
                </c:pt>
                <c:pt idx="5">
                  <c:v>Special education or related services</c:v>
                </c:pt>
              </c:strCache>
            </c:strRef>
          </c:cat>
          <c:val>
            <c:numRef>
              <c:f>Sheet1!$C$2:$C$7</c:f>
              <c:numCache>
                <c:formatCode>0.0%</c:formatCode>
                <c:ptCount val="6"/>
                <c:pt idx="0">
                  <c:v>0.21674876847290642</c:v>
                </c:pt>
                <c:pt idx="1">
                  <c:v>0.1980295566502463</c:v>
                </c:pt>
                <c:pt idx="2">
                  <c:v>0.11822660098522167</c:v>
                </c:pt>
                <c:pt idx="3">
                  <c:v>0.2019704433497537</c:v>
                </c:pt>
                <c:pt idx="4">
                  <c:v>4.2364532019704436E-2</c:v>
                </c:pt>
                <c:pt idx="5">
                  <c:v>0.1980295566502463</c:v>
                </c:pt>
              </c:numCache>
            </c:numRef>
          </c:val>
          <c:extLst>
            <c:ext xmlns:c16="http://schemas.microsoft.com/office/drawing/2014/chart" uri="{C3380CC4-5D6E-409C-BE32-E72D297353CC}">
              <c16:uniqueId val="{00000001-E69B-4DBA-9094-04232E7192A5}"/>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General Educational Development (GED)</c:v>
                </c:pt>
                <c:pt idx="1">
                  <c:v>High school education</c:v>
                </c:pt>
                <c:pt idx="2">
                  <c:v>English as a Second Language (ESL)</c:v>
                </c:pt>
                <c:pt idx="3">
                  <c:v>Free Application for Federal Student Aid (FAFSA)</c:v>
                </c:pt>
                <c:pt idx="4">
                  <c:v>GI Bill</c:v>
                </c:pt>
                <c:pt idx="5">
                  <c:v>Special education or related services</c:v>
                </c:pt>
              </c:strCache>
            </c:strRef>
          </c:cat>
          <c:val>
            <c:numRef>
              <c:f>Sheet1!$D$2:$D$7</c:f>
              <c:numCache>
                <c:formatCode>0.0%</c:formatCode>
                <c:ptCount val="6"/>
                <c:pt idx="0">
                  <c:v>2.2508038585209004E-2</c:v>
                </c:pt>
                <c:pt idx="1">
                  <c:v>2.8938906752411574E-2</c:v>
                </c:pt>
                <c:pt idx="2">
                  <c:v>0.17041800643086816</c:v>
                </c:pt>
                <c:pt idx="3">
                  <c:v>4.5016077170418008E-2</c:v>
                </c:pt>
                <c:pt idx="4">
                  <c:v>0.15112540192926044</c:v>
                </c:pt>
                <c:pt idx="5">
                  <c:v>0.10932475884244373</c:v>
                </c:pt>
              </c:numCache>
            </c:numRef>
          </c:val>
          <c:extLst>
            <c:ext xmlns:c16="http://schemas.microsoft.com/office/drawing/2014/chart" uri="{C3380CC4-5D6E-409C-BE32-E72D297353CC}">
              <c16:uniqueId val="{00000002-E69B-4DBA-9094-04232E7192A5}"/>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365223097112859"/>
          <c:y val="3.4375000000000003E-2"/>
          <c:w val="0.45842076771653545"/>
          <c:h val="0.84852066929133863"/>
        </c:manualLayout>
      </c:layout>
      <c:barChart>
        <c:barDir val="bar"/>
        <c:grouping val="clustered"/>
        <c:varyColors val="0"/>
        <c:ser>
          <c:idx val="0"/>
          <c:order val="0"/>
          <c:tx>
            <c:strRef>
              <c:f>Sheet1!$B$1</c:f>
              <c:strCache>
                <c:ptCount val="1"/>
                <c:pt idx="0">
                  <c:v>I know of it, but have not used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General Educational Development (GED)</c:v>
                </c:pt>
                <c:pt idx="1">
                  <c:v>High school education</c:v>
                </c:pt>
                <c:pt idx="2">
                  <c:v>English as a Second Language (ESL)</c:v>
                </c:pt>
                <c:pt idx="3">
                  <c:v>Free Application for Federal Student Aid (FAFSA)</c:v>
                </c:pt>
                <c:pt idx="4">
                  <c:v>GI Bill</c:v>
                </c:pt>
                <c:pt idx="5">
                  <c:v>Special education or related services</c:v>
                </c:pt>
              </c:strCache>
            </c:strRef>
          </c:cat>
          <c:val>
            <c:numRef>
              <c:f>Sheet1!$B$2:$B$7</c:f>
              <c:numCache>
                <c:formatCode>0.0%</c:formatCode>
                <c:ptCount val="6"/>
                <c:pt idx="0">
                  <c:v>0.2370266479663394</c:v>
                </c:pt>
                <c:pt idx="1">
                  <c:v>6.5918653576437586E-2</c:v>
                </c:pt>
                <c:pt idx="2">
                  <c:v>0.21037868162692847</c:v>
                </c:pt>
                <c:pt idx="3">
                  <c:v>7.9943899018232817E-2</c:v>
                </c:pt>
                <c:pt idx="4">
                  <c:v>0.21458625525946703</c:v>
                </c:pt>
                <c:pt idx="5">
                  <c:v>0.1879382889200561</c:v>
                </c:pt>
              </c:numCache>
            </c:numRef>
          </c:val>
          <c:extLst>
            <c:ext xmlns:c16="http://schemas.microsoft.com/office/drawing/2014/chart" uri="{C3380CC4-5D6E-409C-BE32-E72D297353CC}">
              <c16:uniqueId val="{00000000-6EEF-41BC-8F73-295C30D53E93}"/>
            </c:ext>
          </c:extLst>
        </c:ser>
        <c:ser>
          <c:idx val="1"/>
          <c:order val="1"/>
          <c:tx>
            <c:strRef>
              <c:f>Sheet1!$C$1</c:f>
              <c:strCache>
                <c:ptCount val="1"/>
                <c:pt idx="0">
                  <c:v>I have used this</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General Educational Development (GED)</c:v>
                </c:pt>
                <c:pt idx="1">
                  <c:v>High school education</c:v>
                </c:pt>
                <c:pt idx="2">
                  <c:v>English as a Second Language (ESL)</c:v>
                </c:pt>
                <c:pt idx="3">
                  <c:v>Free Application for Federal Student Aid (FAFSA)</c:v>
                </c:pt>
                <c:pt idx="4">
                  <c:v>GI Bill</c:v>
                </c:pt>
                <c:pt idx="5">
                  <c:v>Special education or related services</c:v>
                </c:pt>
              </c:strCache>
            </c:strRef>
          </c:cat>
          <c:val>
            <c:numRef>
              <c:f>Sheet1!$C$2:$C$7</c:f>
              <c:numCache>
                <c:formatCode>0.0%</c:formatCode>
                <c:ptCount val="6"/>
                <c:pt idx="0">
                  <c:v>6.8119891008174394E-2</c:v>
                </c:pt>
                <c:pt idx="1">
                  <c:v>0.39509536784741145</c:v>
                </c:pt>
                <c:pt idx="2">
                  <c:v>5.1771117166212535E-2</c:v>
                </c:pt>
                <c:pt idx="3">
                  <c:v>0.34877384196185285</c:v>
                </c:pt>
                <c:pt idx="4">
                  <c:v>2.9972752043596729E-2</c:v>
                </c:pt>
                <c:pt idx="5">
                  <c:v>0.10626702997275204</c:v>
                </c:pt>
              </c:numCache>
            </c:numRef>
          </c:val>
          <c:extLst>
            <c:ext xmlns:c16="http://schemas.microsoft.com/office/drawing/2014/chart" uri="{C3380CC4-5D6E-409C-BE32-E72D297353CC}">
              <c16:uniqueId val="{00000001-6EEF-41BC-8F73-295C30D53E93}"/>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General Educational Development (GED)</c:v>
                </c:pt>
                <c:pt idx="1">
                  <c:v>High school education</c:v>
                </c:pt>
                <c:pt idx="2">
                  <c:v>English as a Second Language (ESL)</c:v>
                </c:pt>
                <c:pt idx="3">
                  <c:v>Free Application for Federal Student Aid (FAFSA)</c:v>
                </c:pt>
                <c:pt idx="4">
                  <c:v>GI Bill</c:v>
                </c:pt>
                <c:pt idx="5">
                  <c:v>Special education or related services</c:v>
                </c:pt>
              </c:strCache>
            </c:strRef>
          </c:cat>
          <c:val>
            <c:numRef>
              <c:f>Sheet1!$D$2:$D$7</c:f>
              <c:numCache>
                <c:formatCode>0.0%</c:formatCode>
                <c:ptCount val="6"/>
                <c:pt idx="0">
                  <c:v>7.2538860103626937E-2</c:v>
                </c:pt>
                <c:pt idx="1">
                  <c:v>7.7720207253886009E-2</c:v>
                </c:pt>
                <c:pt idx="2">
                  <c:v>0.17616580310880828</c:v>
                </c:pt>
                <c:pt idx="3">
                  <c:v>0.12953367875647667</c:v>
                </c:pt>
                <c:pt idx="4">
                  <c:v>0.21243523316062177</c:v>
                </c:pt>
                <c:pt idx="5">
                  <c:v>0.17098445595854922</c:v>
                </c:pt>
              </c:numCache>
            </c:numRef>
          </c:val>
          <c:extLst>
            <c:ext xmlns:c16="http://schemas.microsoft.com/office/drawing/2014/chart" uri="{C3380CC4-5D6E-409C-BE32-E72D297353CC}">
              <c16:uniqueId val="{00000002-6EEF-41BC-8F73-295C30D53E93}"/>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0.05</c:v>
                </c:pt>
                <c:pt idx="1">
                  <c:v>0.39</c:v>
                </c:pt>
                <c:pt idx="2">
                  <c:v>0.3</c:v>
                </c:pt>
                <c:pt idx="3">
                  <c:v>0.24</c:v>
                </c:pt>
                <c:pt idx="4">
                  <c:v>0.03</c:v>
                </c:pt>
              </c:numCache>
            </c:numRef>
          </c:val>
          <c:extLst>
            <c:ext xmlns:c16="http://schemas.microsoft.com/office/drawing/2014/chart" uri="{C3380CC4-5D6E-409C-BE32-E72D297353CC}">
              <c16:uniqueId val="{00000000-5A9C-4584-85DD-E3BA1D4811E4}"/>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0.06</c:v>
                </c:pt>
                <c:pt idx="1">
                  <c:v>0.27</c:v>
                </c:pt>
                <c:pt idx="2">
                  <c:v>0.3</c:v>
                </c:pt>
                <c:pt idx="3">
                  <c:v>0.27</c:v>
                </c:pt>
                <c:pt idx="4">
                  <c:v>0.1</c:v>
                </c:pt>
              </c:numCache>
            </c:numRef>
          </c:val>
          <c:extLst>
            <c:ext xmlns:c16="http://schemas.microsoft.com/office/drawing/2014/chart" uri="{C3380CC4-5D6E-409C-BE32-E72D297353CC}">
              <c16:uniqueId val="{00000000-EECC-4D0B-BA4D-4627279E2931}"/>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Disagree</c:v>
                </c:pt>
              </c:strCache>
            </c:strRef>
          </c:tx>
          <c:spPr>
            <a:solidFill>
              <a:srgbClr val="FDD835"/>
            </a:solidFill>
            <a:ln w="28575" cap="rnd">
              <a:solidFill>
                <a:srgbClr val="FDD8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 it is necessary to physically discipline my child (spanking, etc.)</c:v>
                </c:pt>
                <c:pt idx="1">
                  <c:v>I believe my child misbehaves just to upset me</c:v>
                </c:pt>
                <c:pt idx="2">
                  <c:v>Sometimes it is necessary to physically hurt my partner</c:v>
                </c:pt>
              </c:strCache>
            </c:strRef>
          </c:cat>
          <c:val>
            <c:numRef>
              <c:f>Sheet1!$B$2:$B$4</c:f>
              <c:numCache>
                <c:formatCode>0.0%</c:formatCode>
                <c:ptCount val="3"/>
                <c:pt idx="0">
                  <c:v>0.82499999999999996</c:v>
                </c:pt>
                <c:pt idx="1">
                  <c:v>0.78100000000000003</c:v>
                </c:pt>
                <c:pt idx="2">
                  <c:v>0.99</c:v>
                </c:pt>
              </c:numCache>
            </c:numRef>
          </c:val>
          <c:extLst>
            <c:ext xmlns:c16="http://schemas.microsoft.com/office/drawing/2014/chart" uri="{C3380CC4-5D6E-409C-BE32-E72D297353CC}">
              <c16:uniqueId val="{00000000-15BA-427F-BAE0-614174D624E1}"/>
            </c:ext>
          </c:extLst>
        </c:ser>
        <c:dLbls>
          <c:showLegendKey val="0"/>
          <c:showVal val="0"/>
          <c:showCatName val="0"/>
          <c:showSerName val="0"/>
          <c:showPercent val="0"/>
          <c:showBubbleSize val="0"/>
        </c:dLbls>
        <c:gapWidth val="150"/>
        <c:axId val="64451712"/>
        <c:axId val="64453248"/>
        <c:extLst>
          <c:ext xmlns:c15="http://schemas.microsoft.com/office/drawing/2012/chart" uri="{02D57815-91ED-43cb-92C2-25804820EDAC}">
            <c15:filteredBarSeries>
              <c15:ser>
                <c:idx val="2"/>
                <c:order val="1"/>
                <c:tx>
                  <c:strRef>
                    <c:extLst>
                      <c:ext uri="{02D57815-91ED-43cb-92C2-25804820EDAC}">
                        <c15:formulaRef>
                          <c15:sqref>Sheet1!$C$1</c15:sqref>
                        </c15:formulaRef>
                      </c:ext>
                    </c:extLst>
                    <c:strCache>
                      <c:ptCount val="1"/>
                      <c:pt idx="0">
                        <c:v>Somewhat disagree</c:v>
                      </c:pt>
                    </c:strCache>
                  </c:strRef>
                </c:tx>
                <c:invertIfNegative val="0"/>
                <c:dLbls>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Sheet1!$A$2:$A$4</c15:sqref>
                        </c15:formulaRef>
                      </c:ext>
                    </c:extLst>
                    <c:strCache>
                      <c:ptCount val="3"/>
                      <c:pt idx="0">
                        <c:v>Sometimes it is necessary to physically discipline my child (spanking, etc.)</c:v>
                      </c:pt>
                      <c:pt idx="1">
                        <c:v>I believe my child misbehaves just to upset me</c:v>
                      </c:pt>
                      <c:pt idx="2">
                        <c:v>Sometimes it is necessary to physically hurt my partner</c:v>
                      </c:pt>
                    </c:strCache>
                  </c:strRef>
                </c:cat>
                <c:val>
                  <c:numRef>
                    <c:extLst>
                      <c:ext uri="{02D57815-91ED-43cb-92C2-25804820EDAC}">
                        <c15:formulaRef>
                          <c15:sqref>Sheet1!$C$2:$C$4</c15:sqref>
                        </c15:formulaRef>
                      </c:ext>
                    </c:extLst>
                    <c:numCache>
                      <c:formatCode>General</c:formatCode>
                      <c:ptCount val="3"/>
                    </c:numCache>
                  </c:numRef>
                </c:val>
                <c:extLst>
                  <c:ext xmlns:c16="http://schemas.microsoft.com/office/drawing/2014/chart" uri="{C3380CC4-5D6E-409C-BE32-E72D297353CC}">
                    <c16:uniqueId val="{00000001-15BA-427F-BAE0-614174D624E1}"/>
                  </c:ext>
                </c:extLst>
              </c15:ser>
            </c15:filteredBarSeries>
            <c15:filteredBarSeries>
              <c15:ser>
                <c:idx val="3"/>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Somewhat agree</c:v>
                      </c:pt>
                    </c:strCache>
                  </c:strRef>
                </c:tx>
                <c:invertIfNegative val="0"/>
                <c:dLbls>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Sometimes it is necessary to physically discipline my child (spanking, etc.)</c:v>
                      </c:pt>
                      <c:pt idx="1">
                        <c:v>I believe my child misbehaves just to upset me</c:v>
                      </c:pt>
                      <c:pt idx="2">
                        <c:v>Sometimes it is necessary to physically hurt my partner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2-15BA-427F-BAE0-614174D624E1}"/>
                  </c:ext>
                </c:extLst>
              </c15:ser>
            </c15:filteredBarSeries>
            <c15:filteredBarSeries>
              <c15:ser>
                <c:idx val="4"/>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Neither agree nor disagree</c:v>
                      </c:pt>
                    </c:strCache>
                  </c:strRef>
                </c:tx>
                <c:invertIfNegative val="0"/>
                <c:dLbls>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Sometimes it is necessary to physically discipline my child (spanking, etc.)</c:v>
                      </c:pt>
                      <c:pt idx="1">
                        <c:v>I believe my child misbehaves just to upset me</c:v>
                      </c:pt>
                      <c:pt idx="2">
                        <c:v>Sometimes it is necessary to physically hurt my partner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3-15BA-427F-BAE0-614174D624E1}"/>
                  </c:ext>
                </c:extLst>
              </c15:ser>
            </c15:filteredBarSeries>
          </c:ext>
        </c:extLst>
      </c:barChart>
      <c:catAx>
        <c:axId val="64451712"/>
        <c:scaling>
          <c:orientation val="minMax"/>
        </c:scaling>
        <c:delete val="0"/>
        <c:axPos val="l"/>
        <c:numFmt formatCode="General" sourceLinked="0"/>
        <c:majorTickMark val="out"/>
        <c:minorTickMark val="none"/>
        <c:tickLblPos val="nextTo"/>
        <c:txPr>
          <a:bodyPr anchor="b" anchorCtr="1"/>
          <a:lstStyle/>
          <a:p>
            <a:pPr algn="r">
              <a:defRPr sz="1800" baseline="0">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Work schedule</c:v>
                </c:pt>
                <c:pt idx="1">
                  <c:v>Transportation</c:v>
                </c:pt>
                <c:pt idx="2">
                  <c:v>Clients are unaware of what is available</c:v>
                </c:pt>
              </c:strCache>
            </c:strRef>
          </c:cat>
          <c:val>
            <c:numRef>
              <c:f>Sheet1!$B$2:$B$4</c:f>
              <c:numCache>
                <c:formatCode>0.0%</c:formatCode>
                <c:ptCount val="3"/>
                <c:pt idx="0">
                  <c:v>0.53</c:v>
                </c:pt>
                <c:pt idx="1">
                  <c:v>0.63</c:v>
                </c:pt>
                <c:pt idx="2">
                  <c:v>0.61</c:v>
                </c:pt>
              </c:numCache>
            </c:numRef>
          </c:val>
          <c:extLst>
            <c:ext xmlns:c16="http://schemas.microsoft.com/office/drawing/2014/chart" uri="{C3380CC4-5D6E-409C-BE32-E72D297353CC}">
              <c16:uniqueId val="{00000000-9900-434C-AF85-21A3FA6BAE05}"/>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Work schedule</c:v>
                </c:pt>
                <c:pt idx="1">
                  <c:v>Location</c:v>
                </c:pt>
                <c:pt idx="2">
                  <c:v>Lack of available facilities or providers in the community</c:v>
                </c:pt>
                <c:pt idx="3">
                  <c:v>Cost</c:v>
                </c:pt>
              </c:strCache>
            </c:strRef>
          </c:cat>
          <c:val>
            <c:numRef>
              <c:f>Sheet1!$B$2:$B$5</c:f>
              <c:numCache>
                <c:formatCode>0.0%</c:formatCode>
                <c:ptCount val="4"/>
                <c:pt idx="0">
                  <c:v>0.39</c:v>
                </c:pt>
                <c:pt idx="1">
                  <c:v>0.39</c:v>
                </c:pt>
                <c:pt idx="2">
                  <c:v>0.46</c:v>
                </c:pt>
                <c:pt idx="3">
                  <c:v>0.4</c:v>
                </c:pt>
              </c:numCache>
            </c:numRef>
          </c:val>
          <c:extLst>
            <c:ext xmlns:c16="http://schemas.microsoft.com/office/drawing/2014/chart" uri="{C3380CC4-5D6E-409C-BE32-E72D297353CC}">
              <c16:uniqueId val="{00000000-DC37-45B8-B6C7-7DA81DD4468D}"/>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b"/>
        <c:numFmt formatCode="General" sourceLinked="0"/>
        <c:majorTickMark val="none"/>
        <c:minorTickMark val="none"/>
        <c:tickLblPos val="nextTo"/>
        <c:txPr>
          <a:bodyPr/>
          <a:lstStyle/>
          <a:p>
            <a:pPr>
              <a:defRPr sz="1200" baseline="0">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Definitely not</c:v>
                </c:pt>
                <c:pt idx="1">
                  <c:v>Probably not</c:v>
                </c:pt>
                <c:pt idx="2">
                  <c:v>Might or might not</c:v>
                </c:pt>
                <c:pt idx="3">
                  <c:v>Probably yes</c:v>
                </c:pt>
                <c:pt idx="4">
                  <c:v>Definitely yes</c:v>
                </c:pt>
              </c:strCache>
            </c:strRef>
          </c:cat>
          <c:val>
            <c:numRef>
              <c:f>Sheet1!$B$2:$B$6</c:f>
              <c:numCache>
                <c:formatCode>0.0%</c:formatCode>
                <c:ptCount val="5"/>
                <c:pt idx="0">
                  <c:v>7.0000000000000007E-2</c:v>
                </c:pt>
                <c:pt idx="1">
                  <c:v>0.14000000000000001</c:v>
                </c:pt>
                <c:pt idx="2">
                  <c:v>0.24</c:v>
                </c:pt>
                <c:pt idx="3">
                  <c:v>0.35</c:v>
                </c:pt>
                <c:pt idx="4">
                  <c:v>0.19</c:v>
                </c:pt>
              </c:numCache>
            </c:numRef>
          </c:val>
          <c:extLst>
            <c:ext xmlns:c16="http://schemas.microsoft.com/office/drawing/2014/chart" uri="{C3380CC4-5D6E-409C-BE32-E72D297353CC}">
              <c16:uniqueId val="{00000000-85CC-4255-8F5C-EE9763E11F4D}"/>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I know of it, but have not referred clients to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Medicaid (SoonerCare)</c:v>
                </c:pt>
                <c:pt idx="1">
                  <c:v>Community health centers</c:v>
                </c:pt>
                <c:pt idx="2">
                  <c:v>Tribal health clinics</c:v>
                </c:pt>
                <c:pt idx="3">
                  <c:v>Veteran centers</c:v>
                </c:pt>
                <c:pt idx="4">
                  <c:v>County health departments</c:v>
                </c:pt>
              </c:strCache>
            </c:strRef>
          </c:cat>
          <c:val>
            <c:numRef>
              <c:f>Sheet1!$B$2:$B$6</c:f>
              <c:numCache>
                <c:formatCode>0.0%</c:formatCode>
                <c:ptCount val="5"/>
                <c:pt idx="0">
                  <c:v>0.12173038229376258</c:v>
                </c:pt>
                <c:pt idx="1">
                  <c:v>0.17706237424547283</c:v>
                </c:pt>
                <c:pt idx="2">
                  <c:v>0.2012072434607646</c:v>
                </c:pt>
                <c:pt idx="3">
                  <c:v>0.33501006036217301</c:v>
                </c:pt>
                <c:pt idx="4">
                  <c:v>0.13078470824949698</c:v>
                </c:pt>
              </c:numCache>
            </c:numRef>
          </c:val>
          <c:extLst>
            <c:ext xmlns:c16="http://schemas.microsoft.com/office/drawing/2014/chart" uri="{C3380CC4-5D6E-409C-BE32-E72D297353CC}">
              <c16:uniqueId val="{00000000-FF6C-4DBB-974D-78C1556095C1}"/>
            </c:ext>
          </c:extLst>
        </c:ser>
        <c:ser>
          <c:idx val="1"/>
          <c:order val="1"/>
          <c:tx>
            <c:strRef>
              <c:f>Sheet1!$C$1</c:f>
              <c:strCache>
                <c:ptCount val="1"/>
                <c:pt idx="0">
                  <c:v>I have referred clients to this service</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Medicaid (SoonerCare)</c:v>
                </c:pt>
                <c:pt idx="1">
                  <c:v>Community health centers</c:v>
                </c:pt>
                <c:pt idx="2">
                  <c:v>Tribal health clinics</c:v>
                </c:pt>
                <c:pt idx="3">
                  <c:v>Veteran centers</c:v>
                </c:pt>
                <c:pt idx="4">
                  <c:v>County health departments</c:v>
                </c:pt>
              </c:strCache>
            </c:strRef>
          </c:cat>
          <c:val>
            <c:numRef>
              <c:f>Sheet1!$C$2:$C$6</c:f>
              <c:numCache>
                <c:formatCode>0.0%</c:formatCode>
                <c:ptCount val="5"/>
                <c:pt idx="0">
                  <c:v>0.25961538461538464</c:v>
                </c:pt>
                <c:pt idx="1">
                  <c:v>0.19822485207100593</c:v>
                </c:pt>
                <c:pt idx="2">
                  <c:v>0.18860946745562129</c:v>
                </c:pt>
                <c:pt idx="3">
                  <c:v>8.7278106508875741E-2</c:v>
                </c:pt>
                <c:pt idx="4">
                  <c:v>0.24852071005917159</c:v>
                </c:pt>
              </c:numCache>
            </c:numRef>
          </c:val>
          <c:extLst>
            <c:ext xmlns:c16="http://schemas.microsoft.com/office/drawing/2014/chart" uri="{C3380CC4-5D6E-409C-BE32-E72D297353CC}">
              <c16:uniqueId val="{00000001-FF6C-4DBB-974D-78C1556095C1}"/>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Medicaid (SoonerCare)</c:v>
                </c:pt>
                <c:pt idx="1">
                  <c:v>Community health centers</c:v>
                </c:pt>
                <c:pt idx="2">
                  <c:v>Tribal health clinics</c:v>
                </c:pt>
                <c:pt idx="3">
                  <c:v>Veteran centers</c:v>
                </c:pt>
                <c:pt idx="4">
                  <c:v>County health departments</c:v>
                </c:pt>
              </c:strCache>
            </c:strRef>
          </c:cat>
          <c:val>
            <c:numRef>
              <c:f>Sheet1!$D$2:$D$6</c:f>
              <c:numCache>
                <c:formatCode>0.0%</c:formatCode>
                <c:ptCount val="5"/>
                <c:pt idx="0">
                  <c:v>5.076142131979695E-3</c:v>
                </c:pt>
                <c:pt idx="1">
                  <c:v>0.13197969543147209</c:v>
                </c:pt>
                <c:pt idx="2">
                  <c:v>7.6142131979695438E-2</c:v>
                </c:pt>
                <c:pt idx="3">
                  <c:v>6.5989847715736044E-2</c:v>
                </c:pt>
                <c:pt idx="4">
                  <c:v>2.5380710659898477E-2</c:v>
                </c:pt>
              </c:numCache>
            </c:numRef>
          </c:val>
          <c:extLst>
            <c:ext xmlns:c16="http://schemas.microsoft.com/office/drawing/2014/chart" uri="{C3380CC4-5D6E-409C-BE32-E72D297353CC}">
              <c16:uniqueId val="{00000002-FF6C-4DBB-974D-78C1556095C1}"/>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738937219644956"/>
          <c:y val="6.8750038678684247E-2"/>
          <c:w val="0.41298659258582515"/>
          <c:h val="0.93125000000000002"/>
        </c:manualLayout>
      </c:layout>
      <c:barChart>
        <c:barDir val="bar"/>
        <c:grouping val="clustered"/>
        <c:varyColors val="0"/>
        <c:ser>
          <c:idx val="0"/>
          <c:order val="0"/>
          <c:tx>
            <c:strRef>
              <c:f>Sheet1!$B$1</c:f>
              <c:strCache>
                <c:ptCount val="1"/>
                <c:pt idx="0">
                  <c:v>I know of it, but have not used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Medicaid (SoonerCare)</c:v>
                </c:pt>
                <c:pt idx="1">
                  <c:v>Community health centers</c:v>
                </c:pt>
                <c:pt idx="2">
                  <c:v>Tribal health clinics</c:v>
                </c:pt>
                <c:pt idx="3">
                  <c:v>Veteran centers</c:v>
                </c:pt>
                <c:pt idx="4">
                  <c:v>County health departments</c:v>
                </c:pt>
              </c:strCache>
            </c:strRef>
          </c:cat>
          <c:val>
            <c:numRef>
              <c:f>Sheet1!$B$2:$B$6</c:f>
              <c:numCache>
                <c:formatCode>0.0%</c:formatCode>
                <c:ptCount val="5"/>
                <c:pt idx="0">
                  <c:v>0.14678899082568808</c:v>
                </c:pt>
                <c:pt idx="1">
                  <c:v>0.181651376146789</c:v>
                </c:pt>
                <c:pt idx="2">
                  <c:v>0.24220183486238533</c:v>
                </c:pt>
                <c:pt idx="3">
                  <c:v>0.30275229357798167</c:v>
                </c:pt>
                <c:pt idx="4">
                  <c:v>0.11926605504587157</c:v>
                </c:pt>
              </c:numCache>
            </c:numRef>
          </c:val>
          <c:extLst>
            <c:ext xmlns:c16="http://schemas.microsoft.com/office/drawing/2014/chart" uri="{C3380CC4-5D6E-409C-BE32-E72D297353CC}">
              <c16:uniqueId val="{00000000-1D30-4B9C-BB0E-A7F579D5384C}"/>
            </c:ext>
          </c:extLst>
        </c:ser>
        <c:ser>
          <c:idx val="1"/>
          <c:order val="1"/>
          <c:tx>
            <c:strRef>
              <c:f>Sheet1!$C$1</c:f>
              <c:strCache>
                <c:ptCount val="1"/>
                <c:pt idx="0">
                  <c:v>I have used this</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Medicaid (SoonerCare)</c:v>
                </c:pt>
                <c:pt idx="1">
                  <c:v>Community health centers</c:v>
                </c:pt>
                <c:pt idx="2">
                  <c:v>Tribal health clinics</c:v>
                </c:pt>
                <c:pt idx="3">
                  <c:v>Veteran centers</c:v>
                </c:pt>
                <c:pt idx="4">
                  <c:v>County health departments</c:v>
                </c:pt>
              </c:strCache>
            </c:strRef>
          </c:cat>
          <c:val>
            <c:numRef>
              <c:f>Sheet1!$C$2:$C$6</c:f>
              <c:numCache>
                <c:formatCode>0.0%</c:formatCode>
                <c:ptCount val="5"/>
                <c:pt idx="0">
                  <c:v>0.34048257372654156</c:v>
                </c:pt>
                <c:pt idx="1">
                  <c:v>0.15281501340482573</c:v>
                </c:pt>
                <c:pt idx="2">
                  <c:v>0.12064343163538874</c:v>
                </c:pt>
                <c:pt idx="3">
                  <c:v>3.7533512064343161E-2</c:v>
                </c:pt>
                <c:pt idx="4">
                  <c:v>0.34048257372654156</c:v>
                </c:pt>
              </c:numCache>
            </c:numRef>
          </c:val>
          <c:extLst>
            <c:ext xmlns:c16="http://schemas.microsoft.com/office/drawing/2014/chart" uri="{C3380CC4-5D6E-409C-BE32-E72D297353CC}">
              <c16:uniqueId val="{00000001-1D30-4B9C-BB0E-A7F579D5384C}"/>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Medicaid (SoonerCare)</c:v>
                </c:pt>
                <c:pt idx="1">
                  <c:v>Community health centers</c:v>
                </c:pt>
                <c:pt idx="2">
                  <c:v>Tribal health clinics</c:v>
                </c:pt>
                <c:pt idx="3">
                  <c:v>Veteran centers</c:v>
                </c:pt>
                <c:pt idx="4">
                  <c:v>County health departments</c:v>
                </c:pt>
              </c:strCache>
            </c:strRef>
          </c:cat>
          <c:val>
            <c:numRef>
              <c:f>Sheet1!$D$2:$D$6</c:f>
              <c:numCache>
                <c:formatCode>0.0%</c:formatCode>
                <c:ptCount val="5"/>
                <c:pt idx="0">
                  <c:v>3.2051282051282048E-2</c:v>
                </c:pt>
                <c:pt idx="1">
                  <c:v>0.32692307692307693</c:v>
                </c:pt>
                <c:pt idx="2">
                  <c:v>0.19871794871794871</c:v>
                </c:pt>
                <c:pt idx="3">
                  <c:v>0.17948717948717949</c:v>
                </c:pt>
                <c:pt idx="4">
                  <c:v>8.9743589743589744E-2</c:v>
                </c:pt>
              </c:numCache>
            </c:numRef>
          </c:val>
          <c:extLst>
            <c:ext xmlns:c16="http://schemas.microsoft.com/office/drawing/2014/chart" uri="{C3380CC4-5D6E-409C-BE32-E72D297353CC}">
              <c16:uniqueId val="{00000002-1D30-4B9C-BB0E-A7F579D5384C}"/>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0.11</c:v>
                </c:pt>
                <c:pt idx="1">
                  <c:v>0.36</c:v>
                </c:pt>
                <c:pt idx="2">
                  <c:v>0.26</c:v>
                </c:pt>
                <c:pt idx="3">
                  <c:v>0.23</c:v>
                </c:pt>
                <c:pt idx="4">
                  <c:v>0.05</c:v>
                </c:pt>
              </c:numCache>
            </c:numRef>
          </c:val>
          <c:extLst>
            <c:ext xmlns:c16="http://schemas.microsoft.com/office/drawing/2014/chart" uri="{C3380CC4-5D6E-409C-BE32-E72D297353CC}">
              <c16:uniqueId val="{00000000-56C2-42AB-8591-29FF205486B0}"/>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0.1</c:v>
                </c:pt>
                <c:pt idx="1">
                  <c:v>0.25</c:v>
                </c:pt>
                <c:pt idx="2">
                  <c:v>0.24</c:v>
                </c:pt>
                <c:pt idx="3">
                  <c:v>0.31</c:v>
                </c:pt>
                <c:pt idx="4">
                  <c:v>0.1</c:v>
                </c:pt>
              </c:numCache>
            </c:numRef>
          </c:val>
          <c:extLst>
            <c:ext xmlns:c16="http://schemas.microsoft.com/office/drawing/2014/chart" uri="{C3380CC4-5D6E-409C-BE32-E72D297353CC}">
              <c16:uniqueId val="{00000000-7EDA-49C5-9815-36988240F33C}"/>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01087867671269"/>
          <c:y val="3.4375000000000003E-2"/>
          <c:w val="0.4413073525899997"/>
          <c:h val="0.93125000000000002"/>
        </c:manualLayout>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Lack of available facilities or providers in the community</c:v>
                </c:pt>
                <c:pt idx="1">
                  <c:v>Cost</c:v>
                </c:pt>
                <c:pt idx="2">
                  <c:v>Clients are unaware of what is available</c:v>
                </c:pt>
              </c:strCache>
            </c:strRef>
          </c:cat>
          <c:val>
            <c:numRef>
              <c:f>Sheet1!$B$2:$B$4</c:f>
              <c:numCache>
                <c:formatCode>0.0%</c:formatCode>
                <c:ptCount val="3"/>
                <c:pt idx="0">
                  <c:v>0.52</c:v>
                </c:pt>
                <c:pt idx="1">
                  <c:v>0.59</c:v>
                </c:pt>
                <c:pt idx="2">
                  <c:v>0.52</c:v>
                </c:pt>
              </c:numCache>
            </c:numRef>
          </c:val>
          <c:extLst>
            <c:ext xmlns:c16="http://schemas.microsoft.com/office/drawing/2014/chart" uri="{C3380CC4-5D6E-409C-BE32-E72D297353CC}">
              <c16:uniqueId val="{00000000-396E-46ED-88D3-21D3F07240AA}"/>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Wait lists</c:v>
                </c:pt>
                <c:pt idx="1">
                  <c:v>Lack of available facilities or providers in the community</c:v>
                </c:pt>
                <c:pt idx="2">
                  <c:v>Cost</c:v>
                </c:pt>
                <c:pt idx="3">
                  <c:v>Clients are unaware of what is available</c:v>
                </c:pt>
              </c:strCache>
            </c:strRef>
          </c:cat>
          <c:val>
            <c:numRef>
              <c:f>Sheet1!$B$2:$B$5</c:f>
              <c:numCache>
                <c:formatCode>0.0%</c:formatCode>
                <c:ptCount val="4"/>
                <c:pt idx="0">
                  <c:v>0.37</c:v>
                </c:pt>
                <c:pt idx="1">
                  <c:v>0.44</c:v>
                </c:pt>
                <c:pt idx="2">
                  <c:v>0.61</c:v>
                </c:pt>
                <c:pt idx="3">
                  <c:v>0.37</c:v>
                </c:pt>
              </c:numCache>
            </c:numRef>
          </c:val>
          <c:extLst>
            <c:ext xmlns:c16="http://schemas.microsoft.com/office/drawing/2014/chart" uri="{C3380CC4-5D6E-409C-BE32-E72D297353CC}">
              <c16:uniqueId val="{00000000-B534-400D-AF42-869C228B54E3}"/>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Sometimes</c:v>
                </c:pt>
              </c:strCache>
            </c:strRef>
          </c:tx>
          <c:spPr>
            <a:solidFill>
              <a:srgbClr val="FDD835"/>
            </a:solidFill>
            <a:ln w="28575" cap="rnd">
              <a:solidFill>
                <a:srgbClr val="FDD8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 my family, we talk about problems</c:v>
                </c:pt>
                <c:pt idx="1">
                  <c:v>In my family, we take time to listen to each other</c:v>
                </c:pt>
                <c:pt idx="2">
                  <c:v>My family is able to solve our problems</c:v>
                </c:pt>
                <c:pt idx="3">
                  <c:v>My family can consistently meet our basic material needs (food, clothing, shelter)</c:v>
                </c:pt>
              </c:strCache>
            </c:strRef>
          </c:cat>
          <c:val>
            <c:numRef>
              <c:f>Sheet1!$B$2:$B$5</c:f>
              <c:numCache>
                <c:formatCode>0.0%</c:formatCode>
                <c:ptCount val="4"/>
                <c:pt idx="0">
                  <c:v>9.5000000000000001E-2</c:v>
                </c:pt>
                <c:pt idx="1">
                  <c:v>0.06</c:v>
                </c:pt>
                <c:pt idx="2">
                  <c:v>5.0999999999999997E-2</c:v>
                </c:pt>
                <c:pt idx="3">
                  <c:v>0.06</c:v>
                </c:pt>
              </c:numCache>
            </c:numRef>
          </c:val>
          <c:extLst>
            <c:ext xmlns:c16="http://schemas.microsoft.com/office/drawing/2014/chart" uri="{C3380CC4-5D6E-409C-BE32-E72D297353CC}">
              <c16:uniqueId val="{00000000-AC0D-4582-8DD4-50421093EC0E}"/>
            </c:ext>
          </c:extLst>
        </c:ser>
        <c:ser>
          <c:idx val="1"/>
          <c:order val="1"/>
          <c:tx>
            <c:strRef>
              <c:f>Sheet1!$C$1</c:f>
              <c:strCache>
                <c:ptCount val="1"/>
                <c:pt idx="0">
                  <c:v>Never</c:v>
                </c:pt>
              </c:strCache>
            </c:strRef>
          </c:tx>
          <c:spPr>
            <a:solidFill>
              <a:srgbClr val="43A047"/>
            </a:solidFill>
            <a:ln w="28575" cap="rnd">
              <a:solidFill>
                <a:srgbClr val="43A047"/>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AC0D-4582-8DD4-50421093EC0E}"/>
                </c:ext>
              </c:extLst>
            </c:dLbl>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 my family, we talk about problems</c:v>
                </c:pt>
                <c:pt idx="1">
                  <c:v>In my family, we take time to listen to each other</c:v>
                </c:pt>
                <c:pt idx="2">
                  <c:v>My family is able to solve our problems</c:v>
                </c:pt>
                <c:pt idx="3">
                  <c:v>My family can consistently meet our basic material needs (food, clothing, shelter)</c:v>
                </c:pt>
              </c:strCache>
            </c:strRef>
          </c:cat>
          <c:val>
            <c:numRef>
              <c:f>Sheet1!$C$2:$C$5</c:f>
              <c:numCache>
                <c:formatCode>0.0%</c:formatCode>
                <c:ptCount val="4"/>
                <c:pt idx="0">
                  <c:v>0.01</c:v>
                </c:pt>
                <c:pt idx="1">
                  <c:v>1.4999999999999999E-2</c:v>
                </c:pt>
                <c:pt idx="2">
                  <c:v>0.01</c:v>
                </c:pt>
                <c:pt idx="3">
                  <c:v>0</c:v>
                </c:pt>
              </c:numCache>
            </c:numRef>
          </c:val>
          <c:extLst>
            <c:ext xmlns:c16="http://schemas.microsoft.com/office/drawing/2014/chart" uri="{C3380CC4-5D6E-409C-BE32-E72D297353CC}">
              <c16:uniqueId val="{00000002-AC0D-4582-8DD4-50421093EC0E}"/>
            </c:ext>
          </c:extLst>
        </c:ser>
        <c:ser>
          <c:idx val="2"/>
          <c:order val="2"/>
          <c:tx>
            <c:strRef>
              <c:f>Sheet1!$D$1</c:f>
              <c:strCache>
                <c:ptCount val="1"/>
                <c:pt idx="0">
                  <c:v>Most of the time</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 my family, we talk about problems</c:v>
                </c:pt>
                <c:pt idx="1">
                  <c:v>In my family, we take time to listen to each other</c:v>
                </c:pt>
                <c:pt idx="2">
                  <c:v>My family is able to solve our problems</c:v>
                </c:pt>
                <c:pt idx="3">
                  <c:v>My family can consistently meet our basic material needs (food, clothing, shelter)</c:v>
                </c:pt>
              </c:strCache>
            </c:strRef>
          </c:cat>
          <c:val>
            <c:numRef>
              <c:f>Sheet1!$D$2:$D$5</c:f>
              <c:numCache>
                <c:formatCode>0.0%</c:formatCode>
                <c:ptCount val="4"/>
                <c:pt idx="0">
                  <c:v>0.433</c:v>
                </c:pt>
                <c:pt idx="1">
                  <c:v>0.49299999999999999</c:v>
                </c:pt>
                <c:pt idx="2">
                  <c:v>0.57999999999999996</c:v>
                </c:pt>
                <c:pt idx="3">
                  <c:v>0.29399999999999998</c:v>
                </c:pt>
              </c:numCache>
            </c:numRef>
          </c:val>
          <c:extLst>
            <c:ext xmlns:c16="http://schemas.microsoft.com/office/drawing/2014/chart" uri="{C3380CC4-5D6E-409C-BE32-E72D297353CC}">
              <c16:uniqueId val="{00000003-AC0D-4582-8DD4-50421093EC0E}"/>
            </c:ext>
          </c:extLst>
        </c:ser>
        <c:ser>
          <c:idx val="3"/>
          <c:order val="3"/>
          <c:tx>
            <c:strRef>
              <c:f>Sheet1!$E$1</c:f>
              <c:strCache>
                <c:ptCount val="1"/>
                <c:pt idx="0">
                  <c:v>Always</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 my family, we talk about problems</c:v>
                </c:pt>
                <c:pt idx="1">
                  <c:v>In my family, we take time to listen to each other</c:v>
                </c:pt>
                <c:pt idx="2">
                  <c:v>My family is able to solve our problems</c:v>
                </c:pt>
                <c:pt idx="3">
                  <c:v>My family can consistently meet our basic material needs (food, clothing, shelter)</c:v>
                </c:pt>
              </c:strCache>
            </c:strRef>
          </c:cat>
          <c:val>
            <c:numRef>
              <c:f>Sheet1!$E$2:$E$5</c:f>
              <c:numCache>
                <c:formatCode>0.0%</c:formatCode>
                <c:ptCount val="4"/>
                <c:pt idx="0">
                  <c:v>0.35299999999999998</c:v>
                </c:pt>
                <c:pt idx="1">
                  <c:v>0.35</c:v>
                </c:pt>
                <c:pt idx="2">
                  <c:v>0.28100000000000003</c:v>
                </c:pt>
                <c:pt idx="3">
                  <c:v>0.6</c:v>
                </c:pt>
              </c:numCache>
            </c:numRef>
          </c:val>
          <c:extLst>
            <c:ext xmlns:c16="http://schemas.microsoft.com/office/drawing/2014/chart" uri="{C3380CC4-5D6E-409C-BE32-E72D297353CC}">
              <c16:uniqueId val="{00000004-AC0D-4582-8DD4-50421093EC0E}"/>
            </c:ext>
          </c:extLst>
        </c:ser>
        <c:ser>
          <c:idx val="4"/>
          <c:order val="4"/>
          <c:tx>
            <c:strRef>
              <c:f>Sheet1!$F$1</c:f>
              <c:strCache>
                <c:ptCount val="1"/>
                <c:pt idx="0">
                  <c:v>About half the time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 my family, we talk about problems</c:v>
                </c:pt>
                <c:pt idx="1">
                  <c:v>In my family, we take time to listen to each other</c:v>
                </c:pt>
                <c:pt idx="2">
                  <c:v>My family is able to solve our problems</c:v>
                </c:pt>
                <c:pt idx="3">
                  <c:v>My family can consistently meet our basic material needs (food, clothing, shelter)</c:v>
                </c:pt>
              </c:strCache>
            </c:strRef>
          </c:cat>
          <c:val>
            <c:numRef>
              <c:f>Sheet1!$F$2:$F$5</c:f>
              <c:numCache>
                <c:formatCode>0.0%</c:formatCode>
                <c:ptCount val="4"/>
                <c:pt idx="0">
                  <c:v>0.11</c:v>
                </c:pt>
                <c:pt idx="1">
                  <c:v>0.09</c:v>
                </c:pt>
                <c:pt idx="2">
                  <c:v>8.2000000000000003E-2</c:v>
                </c:pt>
                <c:pt idx="3">
                  <c:v>0.29399999999999998</c:v>
                </c:pt>
              </c:numCache>
            </c:numRef>
          </c:val>
          <c:extLst>
            <c:ext xmlns:c16="http://schemas.microsoft.com/office/drawing/2014/chart" uri="{C3380CC4-5D6E-409C-BE32-E72D297353CC}">
              <c16:uniqueId val="{00000005-AC0D-4582-8DD4-50421093EC0E}"/>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baseline="0">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legend>
      <c:legendPos val="r"/>
      <c:overlay val="0"/>
      <c:txPr>
        <a:bodyPr/>
        <a:lstStyle/>
        <a:p>
          <a:pPr>
            <a:defRPr>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b"/>
        <c:numFmt formatCode="General" sourceLinked="0"/>
        <c:majorTickMark val="none"/>
        <c:minorTickMark val="none"/>
        <c:tickLblPos val="nextTo"/>
        <c:txPr>
          <a:bodyPr/>
          <a:lstStyle/>
          <a:p>
            <a:pPr>
              <a:defRPr sz="1200" baseline="0">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Probably not</c:v>
                </c:pt>
                <c:pt idx="1">
                  <c:v>Might or might not</c:v>
                </c:pt>
                <c:pt idx="2">
                  <c:v>Probably yes</c:v>
                </c:pt>
                <c:pt idx="3">
                  <c:v>Definitely yes</c:v>
                </c:pt>
                <c:pt idx="4">
                  <c:v>Definitely not</c:v>
                </c:pt>
              </c:strCache>
            </c:strRef>
          </c:cat>
          <c:val>
            <c:numRef>
              <c:f>Sheet1!$B$2:$B$6</c:f>
              <c:numCache>
                <c:formatCode>0.0%</c:formatCode>
                <c:ptCount val="5"/>
                <c:pt idx="0">
                  <c:v>0.08</c:v>
                </c:pt>
                <c:pt idx="1">
                  <c:v>0.18</c:v>
                </c:pt>
                <c:pt idx="2">
                  <c:v>0.43</c:v>
                </c:pt>
                <c:pt idx="3">
                  <c:v>0.25</c:v>
                </c:pt>
                <c:pt idx="4">
                  <c:v>0.06</c:v>
                </c:pt>
              </c:numCache>
            </c:numRef>
          </c:val>
          <c:extLst>
            <c:ext xmlns:c16="http://schemas.microsoft.com/office/drawing/2014/chart" uri="{C3380CC4-5D6E-409C-BE32-E72D297353CC}">
              <c16:uniqueId val="{00000000-46B2-42FE-90FB-C37BF3BD884E}"/>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888106955380576"/>
          <c:y val="3.4375000000000003E-2"/>
          <c:w val="0.46820226377952756"/>
          <c:h val="0.93125000000000002"/>
        </c:manualLayout>
      </c:layout>
      <c:barChart>
        <c:barDir val="bar"/>
        <c:grouping val="clustered"/>
        <c:varyColors val="0"/>
        <c:ser>
          <c:idx val="0"/>
          <c:order val="0"/>
          <c:tx>
            <c:strRef>
              <c:f>Sheet1!$B$1</c:f>
              <c:strCache>
                <c:ptCount val="1"/>
                <c:pt idx="0">
                  <c:v>I know of it, but have not referred clients to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SoonerSuccess</c:v>
                </c:pt>
                <c:pt idx="1">
                  <c:v>ADA DDS Waiver</c:v>
                </c:pt>
                <c:pt idx="2">
                  <c:v>OK Department of Veteran Affairs</c:v>
                </c:pt>
                <c:pt idx="3">
                  <c:v>Oklahoma Family Network</c:v>
                </c:pt>
                <c:pt idx="4">
                  <c:v>Able Tech</c:v>
                </c:pt>
                <c:pt idx="5">
                  <c:v>Dale Rogers</c:v>
                </c:pt>
                <c:pt idx="6">
                  <c:v>The ARC of Oklahoma</c:v>
                </c:pt>
              </c:strCache>
            </c:strRef>
          </c:cat>
          <c:val>
            <c:numRef>
              <c:f>Sheet1!$B$2:$B$8</c:f>
              <c:numCache>
                <c:formatCode>0.0%</c:formatCode>
                <c:ptCount val="7"/>
                <c:pt idx="0">
                  <c:v>0.14791987673343607</c:v>
                </c:pt>
                <c:pt idx="1">
                  <c:v>0.14560862865947613</c:v>
                </c:pt>
                <c:pt idx="2">
                  <c:v>0.26656394453004623</c:v>
                </c:pt>
                <c:pt idx="3">
                  <c:v>0.13944530046224962</c:v>
                </c:pt>
                <c:pt idx="4">
                  <c:v>8.7827426810477657E-2</c:v>
                </c:pt>
                <c:pt idx="5">
                  <c:v>8.9368258859784278E-2</c:v>
                </c:pt>
                <c:pt idx="6">
                  <c:v>0.10477657935285054</c:v>
                </c:pt>
              </c:numCache>
            </c:numRef>
          </c:val>
          <c:extLst>
            <c:ext xmlns:c16="http://schemas.microsoft.com/office/drawing/2014/chart" uri="{C3380CC4-5D6E-409C-BE32-E72D297353CC}">
              <c16:uniqueId val="{00000000-0D81-4575-A519-3FB4913B93D8}"/>
            </c:ext>
          </c:extLst>
        </c:ser>
        <c:ser>
          <c:idx val="1"/>
          <c:order val="1"/>
          <c:tx>
            <c:strRef>
              <c:f>Sheet1!$C$1</c:f>
              <c:strCache>
                <c:ptCount val="1"/>
                <c:pt idx="0">
                  <c:v>I have referred clients to this service</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SoonerSuccess</c:v>
                </c:pt>
                <c:pt idx="1">
                  <c:v>ADA DDS Waiver</c:v>
                </c:pt>
                <c:pt idx="2">
                  <c:v>OK Department of Veteran Affairs</c:v>
                </c:pt>
                <c:pt idx="3">
                  <c:v>Oklahoma Family Network</c:v>
                </c:pt>
                <c:pt idx="4">
                  <c:v>Able Tech</c:v>
                </c:pt>
                <c:pt idx="5">
                  <c:v>Dale Rogers</c:v>
                </c:pt>
                <c:pt idx="6">
                  <c:v>The ARC of Oklahoma</c:v>
                </c:pt>
              </c:strCache>
            </c:strRef>
          </c:cat>
          <c:val>
            <c:numRef>
              <c:f>Sheet1!$C$2:$C$8</c:f>
              <c:numCache>
                <c:formatCode>0.0%</c:formatCode>
                <c:ptCount val="7"/>
                <c:pt idx="0">
                  <c:v>0.27146814404432135</c:v>
                </c:pt>
                <c:pt idx="1">
                  <c:v>0.12742382271468145</c:v>
                </c:pt>
                <c:pt idx="2">
                  <c:v>0.15512465373961218</c:v>
                </c:pt>
                <c:pt idx="3">
                  <c:v>0.19390581717451524</c:v>
                </c:pt>
                <c:pt idx="4">
                  <c:v>9.141274238227147E-2</c:v>
                </c:pt>
                <c:pt idx="5">
                  <c:v>5.817174515235457E-2</c:v>
                </c:pt>
                <c:pt idx="6">
                  <c:v>5.5401662049861494E-2</c:v>
                </c:pt>
              </c:numCache>
            </c:numRef>
          </c:val>
          <c:extLst>
            <c:ext xmlns:c16="http://schemas.microsoft.com/office/drawing/2014/chart" uri="{C3380CC4-5D6E-409C-BE32-E72D297353CC}">
              <c16:uniqueId val="{00000001-0D81-4575-A519-3FB4913B93D8}"/>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SoonerSuccess</c:v>
                </c:pt>
                <c:pt idx="1">
                  <c:v>ADA DDS Waiver</c:v>
                </c:pt>
                <c:pt idx="2">
                  <c:v>OK Department of Veteran Affairs</c:v>
                </c:pt>
                <c:pt idx="3">
                  <c:v>Oklahoma Family Network</c:v>
                </c:pt>
                <c:pt idx="4">
                  <c:v>Able Tech</c:v>
                </c:pt>
                <c:pt idx="5">
                  <c:v>Dale Rogers</c:v>
                </c:pt>
                <c:pt idx="6">
                  <c:v>The ARC of Oklahoma</c:v>
                </c:pt>
              </c:strCache>
            </c:strRef>
          </c:cat>
          <c:val>
            <c:numRef>
              <c:f>Sheet1!$D$2:$D$8</c:f>
              <c:numCache>
                <c:formatCode>0.0%</c:formatCode>
                <c:ptCount val="7"/>
                <c:pt idx="0">
                  <c:v>9.5626822157434399E-2</c:v>
                </c:pt>
                <c:pt idx="1">
                  <c:v>0.1294460641399417</c:v>
                </c:pt>
                <c:pt idx="2">
                  <c:v>3.14868804664723E-2</c:v>
                </c:pt>
                <c:pt idx="3">
                  <c:v>0.11778425655976676</c:v>
                </c:pt>
                <c:pt idx="4">
                  <c:v>0.17900874635568514</c:v>
                </c:pt>
                <c:pt idx="5">
                  <c:v>0.18309037900874636</c:v>
                </c:pt>
                <c:pt idx="6">
                  <c:v>0.17551020408163265</c:v>
                </c:pt>
              </c:numCache>
            </c:numRef>
          </c:val>
          <c:extLst>
            <c:ext xmlns:c16="http://schemas.microsoft.com/office/drawing/2014/chart" uri="{C3380CC4-5D6E-409C-BE32-E72D297353CC}">
              <c16:uniqueId val="{00000002-0D81-4575-A519-3FB4913B93D8}"/>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sz="1800" baseline="0"/>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054773622047252"/>
          <c:y val="8.785823937407608E-3"/>
          <c:w val="0.59111893044619424"/>
          <c:h val="0.93125000000000002"/>
        </c:manualLayout>
      </c:layout>
      <c:barChart>
        <c:barDir val="bar"/>
        <c:grouping val="clustered"/>
        <c:varyColors val="0"/>
        <c:ser>
          <c:idx val="0"/>
          <c:order val="0"/>
          <c:tx>
            <c:strRef>
              <c:f>Sheet1!$B$1</c:f>
              <c:strCache>
                <c:ptCount val="1"/>
                <c:pt idx="0">
                  <c:v>I know of it, but have not used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SoonerSuccess</c:v>
                </c:pt>
                <c:pt idx="1">
                  <c:v>ADA DDS Waiver</c:v>
                </c:pt>
                <c:pt idx="2">
                  <c:v>OK Department of Veteran Affairs</c:v>
                </c:pt>
                <c:pt idx="3">
                  <c:v>Oklahoma Family Network</c:v>
                </c:pt>
                <c:pt idx="4">
                  <c:v>Able Tech</c:v>
                </c:pt>
                <c:pt idx="5">
                  <c:v>Dale Rogers</c:v>
                </c:pt>
                <c:pt idx="6">
                  <c:v>The ARC of Oklahoma</c:v>
                </c:pt>
              </c:strCache>
            </c:strRef>
          </c:cat>
          <c:val>
            <c:numRef>
              <c:f>Sheet1!$B$2:$B$8</c:f>
              <c:numCache>
                <c:formatCode>0.0%</c:formatCode>
                <c:ptCount val="7"/>
                <c:pt idx="0">
                  <c:v>0.13532110091743119</c:v>
                </c:pt>
                <c:pt idx="1">
                  <c:v>0.11238532110091744</c:v>
                </c:pt>
                <c:pt idx="2">
                  <c:v>0.34403669724770641</c:v>
                </c:pt>
                <c:pt idx="3">
                  <c:v>0.12155963302752294</c:v>
                </c:pt>
                <c:pt idx="4">
                  <c:v>8.4862385321100922E-2</c:v>
                </c:pt>
                <c:pt idx="5">
                  <c:v>0.11238532110091744</c:v>
                </c:pt>
                <c:pt idx="6">
                  <c:v>8.2568807339449546E-2</c:v>
                </c:pt>
              </c:numCache>
            </c:numRef>
          </c:val>
          <c:extLst>
            <c:ext xmlns:c16="http://schemas.microsoft.com/office/drawing/2014/chart" uri="{C3380CC4-5D6E-409C-BE32-E72D297353CC}">
              <c16:uniqueId val="{00000000-F61A-4153-9210-571CF63ADAC7}"/>
            </c:ext>
          </c:extLst>
        </c:ser>
        <c:ser>
          <c:idx val="1"/>
          <c:order val="1"/>
          <c:tx>
            <c:strRef>
              <c:f>Sheet1!$C$1</c:f>
              <c:strCache>
                <c:ptCount val="1"/>
                <c:pt idx="0">
                  <c:v>I have used this</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SoonerSuccess</c:v>
                </c:pt>
                <c:pt idx="1">
                  <c:v>ADA DDS Waiver</c:v>
                </c:pt>
                <c:pt idx="2">
                  <c:v>OK Department of Veteran Affairs</c:v>
                </c:pt>
                <c:pt idx="3">
                  <c:v>Oklahoma Family Network</c:v>
                </c:pt>
                <c:pt idx="4">
                  <c:v>Able Tech</c:v>
                </c:pt>
                <c:pt idx="5">
                  <c:v>Dale Rogers</c:v>
                </c:pt>
                <c:pt idx="6">
                  <c:v>The ARC of Oklahoma</c:v>
                </c:pt>
              </c:strCache>
            </c:strRef>
          </c:cat>
          <c:val>
            <c:numRef>
              <c:f>Sheet1!$C$2:$C$8</c:f>
              <c:numCache>
                <c:formatCode>0.0%</c:formatCode>
                <c:ptCount val="7"/>
                <c:pt idx="0">
                  <c:v>0.35294117647058826</c:v>
                </c:pt>
                <c:pt idx="1">
                  <c:v>0.11764705882352941</c:v>
                </c:pt>
                <c:pt idx="2">
                  <c:v>0.38235294117647056</c:v>
                </c:pt>
                <c:pt idx="3">
                  <c:v>5.8823529411764705E-2</c:v>
                </c:pt>
                <c:pt idx="4">
                  <c:v>2.9411764705882353E-2</c:v>
                </c:pt>
                <c:pt idx="5">
                  <c:v>2.9411764705882353E-2</c:v>
                </c:pt>
                <c:pt idx="6">
                  <c:v>0</c:v>
                </c:pt>
              </c:numCache>
            </c:numRef>
          </c:val>
          <c:extLst>
            <c:ext xmlns:c16="http://schemas.microsoft.com/office/drawing/2014/chart" uri="{C3380CC4-5D6E-409C-BE32-E72D297353CC}">
              <c16:uniqueId val="{00000001-F61A-4153-9210-571CF63ADAC7}"/>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SoonerSuccess</c:v>
                </c:pt>
                <c:pt idx="1">
                  <c:v>ADA DDS Waiver</c:v>
                </c:pt>
                <c:pt idx="2">
                  <c:v>OK Department of Veteran Affairs</c:v>
                </c:pt>
                <c:pt idx="3">
                  <c:v>Oklahoma Family Network</c:v>
                </c:pt>
                <c:pt idx="4">
                  <c:v>Able Tech</c:v>
                </c:pt>
                <c:pt idx="5">
                  <c:v>Dale Rogers</c:v>
                </c:pt>
                <c:pt idx="6">
                  <c:v>The ARC of Oklahoma</c:v>
                </c:pt>
              </c:strCache>
            </c:strRef>
          </c:cat>
          <c:val>
            <c:numRef>
              <c:f>Sheet1!$D$2:$D$8</c:f>
              <c:numCache>
                <c:formatCode>0.0%</c:formatCode>
                <c:ptCount val="7"/>
                <c:pt idx="0">
                  <c:v>0.13691683569979715</c:v>
                </c:pt>
                <c:pt idx="1">
                  <c:v>0.15111561866125761</c:v>
                </c:pt>
                <c:pt idx="2">
                  <c:v>3.9553752535496957E-2</c:v>
                </c:pt>
                <c:pt idx="3">
                  <c:v>0.15010141987829614</c:v>
                </c:pt>
                <c:pt idx="4">
                  <c:v>0.16632860040567951</c:v>
                </c:pt>
                <c:pt idx="5">
                  <c:v>0.15517241379310345</c:v>
                </c:pt>
                <c:pt idx="6">
                  <c:v>0.16937119675456389</c:v>
                </c:pt>
              </c:numCache>
            </c:numRef>
          </c:val>
          <c:extLst>
            <c:ext xmlns:c16="http://schemas.microsoft.com/office/drawing/2014/chart" uri="{C3380CC4-5D6E-409C-BE32-E72D297353CC}">
              <c16:uniqueId val="{00000002-F61A-4153-9210-571CF63ADAC7}"/>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defRPr sz="1800" baseline="0"/>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lgn="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0.16</c:v>
                </c:pt>
                <c:pt idx="1">
                  <c:v>0.42</c:v>
                </c:pt>
                <c:pt idx="2">
                  <c:v>0.27</c:v>
                </c:pt>
                <c:pt idx="3">
                  <c:v>0.15</c:v>
                </c:pt>
                <c:pt idx="4">
                  <c:v>0.01</c:v>
                </c:pt>
              </c:numCache>
            </c:numRef>
          </c:val>
          <c:extLst>
            <c:ext xmlns:c16="http://schemas.microsoft.com/office/drawing/2014/chart" uri="{C3380CC4-5D6E-409C-BE32-E72D297353CC}">
              <c16:uniqueId val="{00000000-1C8E-4AF9-8C4A-B4B0A568BE38}"/>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01673228346459E-2"/>
          <c:y val="0.05"/>
          <c:w val="0.95416666666666672"/>
          <c:h val="0.83762967519685039"/>
        </c:manualLayout>
      </c:layout>
      <c:barChart>
        <c:barDir val="col"/>
        <c:grouping val="clustered"/>
        <c:varyColors val="0"/>
        <c:ser>
          <c:idx val="0"/>
          <c:order val="0"/>
          <c:tx>
            <c:strRef>
              <c:f>Sheet1!$B$1</c:f>
              <c:strCache>
                <c:ptCount val="1"/>
                <c:pt idx="0">
                  <c:v>Percentage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Extremely difficult</c:v>
                </c:pt>
                <c:pt idx="1">
                  <c:v>Somewhat difficult</c:v>
                </c:pt>
                <c:pt idx="2">
                  <c:v>Neither easy nor difficult</c:v>
                </c:pt>
                <c:pt idx="3">
                  <c:v>Somewhat easy</c:v>
                </c:pt>
                <c:pt idx="4">
                  <c:v>Extremely easy</c:v>
                </c:pt>
              </c:strCache>
            </c:strRef>
          </c:cat>
          <c:val>
            <c:numRef>
              <c:f>Sheet1!$B$2:$B$6</c:f>
              <c:numCache>
                <c:formatCode>0.0%</c:formatCode>
                <c:ptCount val="5"/>
                <c:pt idx="0">
                  <c:v>0.14000000000000001</c:v>
                </c:pt>
                <c:pt idx="1">
                  <c:v>0.18</c:v>
                </c:pt>
                <c:pt idx="2">
                  <c:v>0.36</c:v>
                </c:pt>
                <c:pt idx="3">
                  <c:v>0.21</c:v>
                </c:pt>
                <c:pt idx="4">
                  <c:v>0.11</c:v>
                </c:pt>
              </c:numCache>
            </c:numRef>
          </c:val>
          <c:extLst>
            <c:ext xmlns:c16="http://schemas.microsoft.com/office/drawing/2014/chart" uri="{C3380CC4-5D6E-409C-BE32-E72D297353CC}">
              <c16:uniqueId val="{00000000-F5D7-44DE-A276-E1C1357385FD}"/>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txPr>
          <a:bodyPr/>
          <a:lstStyle/>
          <a:p>
            <a:pPr>
              <a:defRPr sz="1200" baseline="0"/>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Transportation</c:v>
                </c:pt>
                <c:pt idx="1">
                  <c:v>Lack of available facilities or providers in the community</c:v>
                </c:pt>
                <c:pt idx="2">
                  <c:v>Clients are unaware of what is available</c:v>
                </c:pt>
              </c:strCache>
            </c:strRef>
          </c:cat>
          <c:val>
            <c:numRef>
              <c:f>Sheet1!$B$2:$B$4</c:f>
              <c:numCache>
                <c:formatCode>0.0%</c:formatCode>
                <c:ptCount val="3"/>
                <c:pt idx="0">
                  <c:v>0.62</c:v>
                </c:pt>
                <c:pt idx="1">
                  <c:v>0.56000000000000005</c:v>
                </c:pt>
                <c:pt idx="2">
                  <c:v>0.63</c:v>
                </c:pt>
              </c:numCache>
            </c:numRef>
          </c:val>
          <c:extLst>
            <c:ext xmlns:c16="http://schemas.microsoft.com/office/drawing/2014/chart" uri="{C3380CC4-5D6E-409C-BE32-E72D297353CC}">
              <c16:uniqueId val="{00000000-E519-4AB6-98B2-B4CB126E47AA}"/>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Percentage of Responses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Transportation</c:v>
                </c:pt>
                <c:pt idx="1">
                  <c:v>Location</c:v>
                </c:pt>
                <c:pt idx="2">
                  <c:v>Clients are unaware of what is available</c:v>
                </c:pt>
              </c:strCache>
            </c:strRef>
          </c:cat>
          <c:val>
            <c:numRef>
              <c:f>Sheet1!$B$2:$B$4</c:f>
              <c:numCache>
                <c:formatCode>0.0%</c:formatCode>
                <c:ptCount val="3"/>
                <c:pt idx="0">
                  <c:v>0.67</c:v>
                </c:pt>
                <c:pt idx="1">
                  <c:v>0.78</c:v>
                </c:pt>
                <c:pt idx="2">
                  <c:v>0.67</c:v>
                </c:pt>
              </c:numCache>
            </c:numRef>
          </c:val>
          <c:extLst>
            <c:ext xmlns:c16="http://schemas.microsoft.com/office/drawing/2014/chart" uri="{C3380CC4-5D6E-409C-BE32-E72D297353CC}">
              <c16:uniqueId val="{00000000-CD96-4E7C-8896-24117CEA408E}"/>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150"/>
        <c:overlap val="-25"/>
        <c:axId val="64451712"/>
        <c:axId val="64453248"/>
      </c:barChart>
      <c:catAx>
        <c:axId val="64451712"/>
        <c:scaling>
          <c:orientation val="minMax"/>
        </c:scaling>
        <c:delete val="0"/>
        <c:axPos val="b"/>
        <c:numFmt formatCode="General" sourceLinked="0"/>
        <c:majorTickMark val="none"/>
        <c:minorTickMark val="none"/>
        <c:tickLblPos val="nextTo"/>
        <c:txPr>
          <a:bodyPr/>
          <a:lstStyle/>
          <a:p>
            <a:pPr>
              <a:defRPr sz="1200" baseline="0">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Definitely not</c:v>
                </c:pt>
                <c:pt idx="1">
                  <c:v>Probably not</c:v>
                </c:pt>
                <c:pt idx="2">
                  <c:v>Might or might not</c:v>
                </c:pt>
                <c:pt idx="3">
                  <c:v>Probably yes</c:v>
                </c:pt>
                <c:pt idx="4">
                  <c:v>Definitely yes</c:v>
                </c:pt>
              </c:strCache>
            </c:strRef>
          </c:cat>
          <c:val>
            <c:numRef>
              <c:f>Sheet1!$B$2:$B$6</c:f>
              <c:numCache>
                <c:formatCode>0.0%</c:formatCode>
                <c:ptCount val="5"/>
                <c:pt idx="0">
                  <c:v>0.26</c:v>
                </c:pt>
                <c:pt idx="1">
                  <c:v>0.27</c:v>
                </c:pt>
                <c:pt idx="2">
                  <c:v>0.21</c:v>
                </c:pt>
                <c:pt idx="3">
                  <c:v>0.21</c:v>
                </c:pt>
                <c:pt idx="4">
                  <c:v>0.05</c:v>
                </c:pt>
              </c:numCache>
            </c:numRef>
          </c:val>
          <c:extLst>
            <c:ext xmlns:c16="http://schemas.microsoft.com/office/drawing/2014/chart" uri="{C3380CC4-5D6E-409C-BE32-E72D297353CC}">
              <c16:uniqueId val="{00000000-F2F7-448E-BFC9-988C6469B349}"/>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4453248"/>
        <c:crosses val="autoZero"/>
        <c:auto val="1"/>
        <c:lblAlgn val="ctr"/>
        <c:lblOffset val="100"/>
        <c:noMultiLvlLbl val="0"/>
      </c:catAx>
      <c:valAx>
        <c:axId val="64453248"/>
        <c:scaling>
          <c:orientation val="minMax"/>
        </c:scaling>
        <c:delete val="1"/>
        <c:axPos val="l"/>
        <c:numFmt formatCode="0" sourceLinked="0"/>
        <c:majorTickMark val="out"/>
        <c:minorTickMark val="none"/>
        <c:tickLblPos val="nextTo"/>
        <c:crossAx val="6445171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Rarely</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family enjoys spending time together</c:v>
                </c:pt>
                <c:pt idx="1">
                  <c:v>My family is able to find resources in the community when we need them</c:v>
                </c:pt>
                <c:pt idx="2">
                  <c:v>I feel overwhelmed by stress</c:v>
                </c:pt>
              </c:strCache>
            </c:strRef>
          </c:cat>
          <c:val>
            <c:numRef>
              <c:f>Sheet1!$B$2:$B$4</c:f>
              <c:numCache>
                <c:formatCode>0.0%</c:formatCode>
                <c:ptCount val="3"/>
                <c:pt idx="0">
                  <c:v>2.6315789473684209E-2</c:v>
                </c:pt>
                <c:pt idx="1">
                  <c:v>0.2982456140350877</c:v>
                </c:pt>
                <c:pt idx="2">
                  <c:v>0.67543859649122806</c:v>
                </c:pt>
              </c:numCache>
            </c:numRef>
          </c:val>
          <c:extLst>
            <c:ext xmlns:c16="http://schemas.microsoft.com/office/drawing/2014/chart" uri="{C3380CC4-5D6E-409C-BE32-E72D297353CC}">
              <c16:uniqueId val="{00000000-4739-46EF-A14F-8284E02ABCD6}"/>
            </c:ext>
          </c:extLst>
        </c:ser>
        <c:ser>
          <c:idx val="1"/>
          <c:order val="1"/>
          <c:tx>
            <c:strRef>
              <c:f>Sheet1!$C$1</c:f>
              <c:strCache>
                <c:ptCount val="1"/>
                <c:pt idx="0">
                  <c:v>Most of the time</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family enjoys spending time together</c:v>
                </c:pt>
                <c:pt idx="1">
                  <c:v>My family is able to find resources in the community when we need them</c:v>
                </c:pt>
                <c:pt idx="2">
                  <c:v>I feel overwhelmed by stress</c:v>
                </c:pt>
              </c:strCache>
            </c:strRef>
          </c:cat>
          <c:val>
            <c:numRef>
              <c:f>Sheet1!$C$2:$C$4</c:f>
              <c:numCache>
                <c:formatCode>0.0%</c:formatCode>
                <c:ptCount val="3"/>
                <c:pt idx="0">
                  <c:v>0.51863354037267084</c:v>
                </c:pt>
                <c:pt idx="1">
                  <c:v>0.37267080745341613</c:v>
                </c:pt>
                <c:pt idx="2">
                  <c:v>0.10869565217391304</c:v>
                </c:pt>
              </c:numCache>
            </c:numRef>
          </c:val>
          <c:extLst>
            <c:ext xmlns:c16="http://schemas.microsoft.com/office/drawing/2014/chart" uri="{C3380CC4-5D6E-409C-BE32-E72D297353CC}">
              <c16:uniqueId val="{00000001-4739-46EF-A14F-8284E02ABCD6}"/>
            </c:ext>
          </c:extLst>
        </c:ser>
        <c:ser>
          <c:idx val="2"/>
          <c:order val="2"/>
          <c:tx>
            <c:strRef>
              <c:f>Sheet1!$D$1</c:f>
              <c:strCache>
                <c:ptCount val="1"/>
                <c:pt idx="0">
                  <c:v>About half the time</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family enjoys spending time together</c:v>
                </c:pt>
                <c:pt idx="1">
                  <c:v>My family is able to find resources in the community when we need them</c:v>
                </c:pt>
                <c:pt idx="2">
                  <c:v>I feel overwhelmed by stress</c:v>
                </c:pt>
              </c:strCache>
            </c:strRef>
          </c:cat>
          <c:val>
            <c:numRef>
              <c:f>Sheet1!$D$2:$D$4</c:f>
              <c:numCache>
                <c:formatCode>0.0%</c:formatCode>
                <c:ptCount val="3"/>
                <c:pt idx="0">
                  <c:v>0.18292682926829268</c:v>
                </c:pt>
                <c:pt idx="1">
                  <c:v>0.28048780487804881</c:v>
                </c:pt>
                <c:pt idx="2">
                  <c:v>0.53658536585365857</c:v>
                </c:pt>
              </c:numCache>
            </c:numRef>
          </c:val>
          <c:extLst>
            <c:ext xmlns:c16="http://schemas.microsoft.com/office/drawing/2014/chart" uri="{C3380CC4-5D6E-409C-BE32-E72D297353CC}">
              <c16:uniqueId val="{00000002-4739-46EF-A14F-8284E02ABCD6}"/>
            </c:ext>
          </c:extLst>
        </c:ser>
        <c:dLbls>
          <c:showLegendKey val="0"/>
          <c:showVal val="0"/>
          <c:showCatName val="0"/>
          <c:showSerName val="0"/>
          <c:showPercent val="0"/>
          <c:showBubbleSize val="0"/>
        </c:dLbls>
        <c:gapWidth val="150"/>
        <c:axId val="64451712"/>
        <c:axId val="64453248"/>
      </c:barChart>
      <c:catAx>
        <c:axId val="64451712"/>
        <c:scaling>
          <c:orientation val="minMax"/>
        </c:scaling>
        <c:delete val="0"/>
        <c:axPos val="l"/>
        <c:numFmt formatCode="General" sourceLinked="0"/>
        <c:majorTickMark val="out"/>
        <c:minorTickMark val="none"/>
        <c:tickLblPos val="nextTo"/>
        <c:txPr>
          <a:bodyPr/>
          <a:lstStyle/>
          <a:p>
            <a:pPr algn="r">
              <a:defRPr>
                <a:solidFill>
                  <a:schemeClr val="tx1">
                    <a:lumMod val="50000"/>
                  </a:schemeClr>
                </a:solidFill>
              </a:defRPr>
            </a:pPr>
            <a:endParaRPr lang="en-US"/>
          </a:p>
        </c:txPr>
        <c:crossAx val="64453248"/>
        <c:crosses val="autoZero"/>
        <c:auto val="1"/>
        <c:lblAlgn val="ctr"/>
        <c:lblOffset val="100"/>
        <c:noMultiLvlLbl val="0"/>
      </c:catAx>
      <c:valAx>
        <c:axId val="64453248"/>
        <c:scaling>
          <c:orientation val="minMax"/>
        </c:scaling>
        <c:delete val="1"/>
        <c:axPos val="b"/>
        <c:numFmt formatCode="0" sourceLinked="0"/>
        <c:majorTickMark val="out"/>
        <c:minorTickMark val="none"/>
        <c:tickLblPos val="nextTo"/>
        <c:crossAx val="64451712"/>
        <c:crosses val="autoZero"/>
        <c:crossBetween val="between"/>
      </c:valAx>
    </c:plotArea>
    <c:legend>
      <c:legendPos val="r"/>
      <c:overlay val="0"/>
      <c:txPr>
        <a:bodyPr/>
        <a:lstStyle/>
        <a:p>
          <a:pPr>
            <a:defRPr>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667843944581884"/>
          <c:y val="3.1154704404967447E-2"/>
          <c:w val="0.23164428995813877"/>
          <c:h val="0.93769059119006515"/>
        </c:manualLayout>
      </c:layout>
      <c:barChart>
        <c:barDir val="bar"/>
        <c:grouping val="clustered"/>
        <c:varyColors val="0"/>
        <c:ser>
          <c:idx val="0"/>
          <c:order val="0"/>
          <c:tx>
            <c:strRef>
              <c:f>Sheet1!$B$1</c:f>
              <c:strCache>
                <c:ptCount val="1"/>
                <c:pt idx="0">
                  <c:v>I know of it, but have not used it</c:v>
                </c:pt>
              </c:strCache>
            </c:strRef>
          </c:tx>
          <c:spPr>
            <a:solidFill>
              <a:srgbClr val="039BE5"/>
            </a:solidFill>
            <a:ln w="28575" cap="rnd">
              <a:solidFill>
                <a:srgbClr val="039BE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SoonerStart</c:v>
                </c:pt>
                <c:pt idx="1">
                  <c:v>Children First (C1)- Oklahoma's Nurse Family Partnership</c:v>
                </c:pt>
                <c:pt idx="2">
                  <c:v>Parents as Teachers</c:v>
                </c:pt>
                <c:pt idx="3">
                  <c:v>SafeCare</c:v>
                </c:pt>
                <c:pt idx="4">
                  <c:v>Parent Child Assistance Program (PCAP)</c:v>
                </c:pt>
              </c:strCache>
            </c:strRef>
          </c:cat>
          <c:val>
            <c:numRef>
              <c:f>Sheet1!$B$2:$B$6</c:f>
              <c:numCache>
                <c:formatCode>0.0%</c:formatCode>
                <c:ptCount val="5"/>
                <c:pt idx="0">
                  <c:v>0.32763532763532766</c:v>
                </c:pt>
                <c:pt idx="1">
                  <c:v>0.14814814814814814</c:v>
                </c:pt>
                <c:pt idx="2">
                  <c:v>0.21937321937321938</c:v>
                </c:pt>
                <c:pt idx="3">
                  <c:v>0.11965811965811966</c:v>
                </c:pt>
                <c:pt idx="4">
                  <c:v>0.15669515669515668</c:v>
                </c:pt>
              </c:numCache>
            </c:numRef>
          </c:val>
          <c:extLst>
            <c:ext xmlns:c16="http://schemas.microsoft.com/office/drawing/2014/chart" uri="{C3380CC4-5D6E-409C-BE32-E72D297353CC}">
              <c16:uniqueId val="{00000000-4300-4B42-BF32-D4B03CD2D770}"/>
            </c:ext>
          </c:extLst>
        </c:ser>
        <c:ser>
          <c:idx val="1"/>
          <c:order val="1"/>
          <c:tx>
            <c:strRef>
              <c:f>Sheet1!$C$1</c:f>
              <c:strCache>
                <c:ptCount val="1"/>
                <c:pt idx="0">
                  <c:v>I have used this</c:v>
                </c:pt>
              </c:strCache>
            </c:strRef>
          </c:tx>
          <c:spPr>
            <a:solidFill>
              <a:srgbClr val="5E35B1"/>
            </a:solidFill>
            <a:ln w="28575" cap="rnd">
              <a:solidFill>
                <a:srgbClr val="5E35B1"/>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SoonerStart</c:v>
                </c:pt>
                <c:pt idx="1">
                  <c:v>Children First (C1)- Oklahoma's Nurse Family Partnership</c:v>
                </c:pt>
                <c:pt idx="2">
                  <c:v>Parents as Teachers</c:v>
                </c:pt>
                <c:pt idx="3">
                  <c:v>SafeCare</c:v>
                </c:pt>
                <c:pt idx="4">
                  <c:v>Parent Child Assistance Program (PCAP)</c:v>
                </c:pt>
              </c:strCache>
            </c:strRef>
          </c:cat>
          <c:val>
            <c:numRef>
              <c:f>Sheet1!$C$2:$C$6</c:f>
              <c:numCache>
                <c:formatCode>0.0%</c:formatCode>
                <c:ptCount val="5"/>
                <c:pt idx="0">
                  <c:v>0.44776119402985076</c:v>
                </c:pt>
                <c:pt idx="1">
                  <c:v>0.13432835820895522</c:v>
                </c:pt>
                <c:pt idx="2">
                  <c:v>0.2462686567164179</c:v>
                </c:pt>
                <c:pt idx="3">
                  <c:v>5.9701492537313432E-2</c:v>
                </c:pt>
                <c:pt idx="4">
                  <c:v>6.7164179104477612E-2</c:v>
                </c:pt>
              </c:numCache>
            </c:numRef>
          </c:val>
          <c:extLst>
            <c:ext xmlns:c16="http://schemas.microsoft.com/office/drawing/2014/chart" uri="{C3380CC4-5D6E-409C-BE32-E72D297353CC}">
              <c16:uniqueId val="{00000001-4300-4B42-BF32-D4B03CD2D770}"/>
            </c:ext>
          </c:extLst>
        </c:ser>
        <c:ser>
          <c:idx val="2"/>
          <c:order val="2"/>
          <c:tx>
            <c:strRef>
              <c:f>Sheet1!$D$1</c:f>
              <c:strCache>
                <c:ptCount val="1"/>
                <c:pt idx="0">
                  <c:v>I have not heard of this</c:v>
                </c:pt>
              </c:strCache>
            </c:strRef>
          </c:tx>
          <c:spPr>
            <a:solidFill>
              <a:srgbClr val="E53935"/>
            </a:solidFill>
            <a:ln w="28575" cap="rnd">
              <a:solidFill>
                <a:srgbClr val="E53935"/>
              </a:solidFill>
            </a:ln>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SoonerStart</c:v>
                </c:pt>
                <c:pt idx="1">
                  <c:v>Children First (C1)- Oklahoma's Nurse Family Partnership</c:v>
                </c:pt>
                <c:pt idx="2">
                  <c:v>Parents as Teachers</c:v>
                </c:pt>
                <c:pt idx="3">
                  <c:v>SafeCare</c:v>
                </c:pt>
                <c:pt idx="4">
                  <c:v>Parent Child Assistance Program (PCAP)</c:v>
                </c:pt>
              </c:strCache>
            </c:strRef>
          </c:cat>
          <c:val>
            <c:numRef>
              <c:f>Sheet1!$D$2:$D$6</c:f>
              <c:numCache>
                <c:formatCode>0.0%</c:formatCode>
                <c:ptCount val="5"/>
                <c:pt idx="0">
                  <c:v>9.1755319148936171E-2</c:v>
                </c:pt>
                <c:pt idx="1">
                  <c:v>0.21941489361702127</c:v>
                </c:pt>
                <c:pt idx="2">
                  <c:v>0.16489361702127658</c:v>
                </c:pt>
                <c:pt idx="3">
                  <c:v>0.24601063829787234</c:v>
                </c:pt>
                <c:pt idx="4">
                  <c:v>0.22606382978723405</c:v>
                </c:pt>
              </c:numCache>
            </c:numRef>
          </c:val>
          <c:extLst>
            <c:ext xmlns:c16="http://schemas.microsoft.com/office/drawing/2014/chart" uri="{C3380CC4-5D6E-409C-BE32-E72D297353CC}">
              <c16:uniqueId val="{00000002-4300-4B42-BF32-D4B03CD2D770}"/>
            </c:ext>
          </c:extLst>
        </c:ser>
        <c:dLbls>
          <c:showLegendKey val="0"/>
          <c:showVal val="0"/>
          <c:showCatName val="0"/>
          <c:showSerName val="0"/>
          <c:showPercent val="0"/>
          <c:showBubbleSize val="0"/>
        </c:dLbls>
        <c:gapWidth val="150"/>
        <c:axId val="64451712"/>
        <c:axId val="64453248"/>
      </c:barChart>
      <c:catAx>
        <c:axId val="64451712"/>
        <c:scaling>
          <c:orientation val="maxMin"/>
        </c:scaling>
        <c:delete val="0"/>
        <c:axPos val="l"/>
        <c:numFmt formatCode="General" sourceLinked="0"/>
        <c:majorTickMark val="out"/>
        <c:minorTickMark val="none"/>
        <c:tickLblPos val="nextTo"/>
        <c:txPr>
          <a:bodyPr anchor="t" anchorCtr="0"/>
          <a:lstStyle/>
          <a:p>
            <a:pPr algn="r">
              <a:defRPr sz="1800" baseline="0">
                <a:latin typeface="Arial" panose="020B0604020202020204" pitchFamily="34" charset="0"/>
              </a:defRPr>
            </a:pPr>
            <a:endParaRPr lang="en-US"/>
          </a:p>
        </c:txPr>
        <c:crossAx val="64453248"/>
        <c:crosses val="autoZero"/>
        <c:auto val="0"/>
        <c:lblAlgn val="ctr"/>
        <c:lblOffset val="100"/>
        <c:noMultiLvlLbl val="0"/>
      </c:catAx>
      <c:valAx>
        <c:axId val="64453248"/>
        <c:scaling>
          <c:orientation val="minMax"/>
        </c:scaling>
        <c:delete val="1"/>
        <c:axPos val="t"/>
        <c:numFmt formatCode="0" sourceLinked="0"/>
        <c:majorTickMark val="out"/>
        <c:minorTickMark val="none"/>
        <c:tickLblPos val="nextTo"/>
        <c:crossAx val="6445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120EDEC5-D6AB-8643-A8B8-278794F4EB6C}"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D8B40B08-8BBB-504C-BAD2-61931D34972B}" type="slidenum">
              <a:rPr lang="en-US" smtClean="0"/>
              <a:t>‹#›</a:t>
            </a:fld>
            <a:endParaRPr lang="en-US"/>
          </a:p>
        </p:txBody>
      </p:sp>
    </p:spTree>
    <p:extLst>
      <p:ext uri="{BB962C8B-B14F-4D97-AF65-F5344CB8AC3E}">
        <p14:creationId xmlns:p14="http://schemas.microsoft.com/office/powerpoint/2010/main" val="52323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a:t>
            </a:fld>
            <a:endParaRPr lang="en-US"/>
          </a:p>
        </p:txBody>
      </p:sp>
    </p:spTree>
    <p:extLst>
      <p:ext uri="{BB962C8B-B14F-4D97-AF65-F5344CB8AC3E}">
        <p14:creationId xmlns:p14="http://schemas.microsoft.com/office/powerpoint/2010/main" val="255567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a:t>
            </a:fld>
            <a:endParaRPr lang="en-US"/>
          </a:p>
        </p:txBody>
      </p:sp>
    </p:spTree>
    <p:extLst>
      <p:ext uri="{BB962C8B-B14F-4D97-AF65-F5344CB8AC3E}">
        <p14:creationId xmlns:p14="http://schemas.microsoft.com/office/powerpoint/2010/main" val="16420687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100</a:t>
            </a:fld>
            <a:endParaRPr lang="en-US"/>
          </a:p>
        </p:txBody>
      </p:sp>
    </p:spTree>
    <p:extLst>
      <p:ext uri="{BB962C8B-B14F-4D97-AF65-F5344CB8AC3E}">
        <p14:creationId xmlns:p14="http://schemas.microsoft.com/office/powerpoint/2010/main" val="31369349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101</a:t>
            </a:fld>
            <a:endParaRPr lang="en-US"/>
          </a:p>
        </p:txBody>
      </p:sp>
    </p:spTree>
    <p:extLst>
      <p:ext uri="{BB962C8B-B14F-4D97-AF65-F5344CB8AC3E}">
        <p14:creationId xmlns:p14="http://schemas.microsoft.com/office/powerpoint/2010/main" val="11772971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102</a:t>
            </a:fld>
            <a:endParaRPr lang="en-US"/>
          </a:p>
        </p:txBody>
      </p:sp>
    </p:spTree>
    <p:extLst>
      <p:ext uri="{BB962C8B-B14F-4D97-AF65-F5344CB8AC3E}">
        <p14:creationId xmlns:p14="http://schemas.microsoft.com/office/powerpoint/2010/main" val="25225222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103</a:t>
            </a:fld>
            <a:endParaRPr lang="en-US"/>
          </a:p>
        </p:txBody>
      </p:sp>
    </p:spTree>
    <p:extLst>
      <p:ext uri="{BB962C8B-B14F-4D97-AF65-F5344CB8AC3E}">
        <p14:creationId xmlns:p14="http://schemas.microsoft.com/office/powerpoint/2010/main" val="8205817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104</a:t>
            </a:fld>
            <a:endParaRPr lang="en-US"/>
          </a:p>
        </p:txBody>
      </p:sp>
    </p:spTree>
    <p:extLst>
      <p:ext uri="{BB962C8B-B14F-4D97-AF65-F5344CB8AC3E}">
        <p14:creationId xmlns:p14="http://schemas.microsoft.com/office/powerpoint/2010/main" val="28459119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105</a:t>
            </a:fld>
            <a:endParaRPr lang="en-US"/>
          </a:p>
        </p:txBody>
      </p:sp>
    </p:spTree>
    <p:extLst>
      <p:ext uri="{BB962C8B-B14F-4D97-AF65-F5344CB8AC3E}">
        <p14:creationId xmlns:p14="http://schemas.microsoft.com/office/powerpoint/2010/main" val="8018546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106</a:t>
            </a:fld>
            <a:endParaRPr lang="en-US"/>
          </a:p>
        </p:txBody>
      </p:sp>
    </p:spTree>
    <p:extLst>
      <p:ext uri="{BB962C8B-B14F-4D97-AF65-F5344CB8AC3E}">
        <p14:creationId xmlns:p14="http://schemas.microsoft.com/office/powerpoint/2010/main" val="716728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107</a:t>
            </a:fld>
            <a:endParaRPr lang="en-US"/>
          </a:p>
        </p:txBody>
      </p:sp>
    </p:spTree>
    <p:extLst>
      <p:ext uri="{BB962C8B-B14F-4D97-AF65-F5344CB8AC3E}">
        <p14:creationId xmlns:p14="http://schemas.microsoft.com/office/powerpoint/2010/main" val="30272417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108</a:t>
            </a:fld>
            <a:endParaRPr lang="en-US"/>
          </a:p>
        </p:txBody>
      </p:sp>
    </p:spTree>
    <p:extLst>
      <p:ext uri="{BB962C8B-B14F-4D97-AF65-F5344CB8AC3E}">
        <p14:creationId xmlns:p14="http://schemas.microsoft.com/office/powerpoint/2010/main" val="8709084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109</a:t>
            </a:fld>
            <a:endParaRPr lang="en-US"/>
          </a:p>
        </p:txBody>
      </p:sp>
    </p:spTree>
    <p:extLst>
      <p:ext uri="{BB962C8B-B14F-4D97-AF65-F5344CB8AC3E}">
        <p14:creationId xmlns:p14="http://schemas.microsoft.com/office/powerpoint/2010/main" val="303330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a:t>
            </a:fld>
            <a:endParaRPr lang="en-US"/>
          </a:p>
        </p:txBody>
      </p:sp>
    </p:spTree>
    <p:extLst>
      <p:ext uri="{BB962C8B-B14F-4D97-AF65-F5344CB8AC3E}">
        <p14:creationId xmlns:p14="http://schemas.microsoft.com/office/powerpoint/2010/main" val="40069610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110</a:t>
            </a:fld>
            <a:endParaRPr lang="en-US"/>
          </a:p>
        </p:txBody>
      </p:sp>
    </p:spTree>
    <p:extLst>
      <p:ext uri="{BB962C8B-B14F-4D97-AF65-F5344CB8AC3E}">
        <p14:creationId xmlns:p14="http://schemas.microsoft.com/office/powerpoint/2010/main" val="7222445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111</a:t>
            </a:fld>
            <a:endParaRPr lang="en-US"/>
          </a:p>
        </p:txBody>
      </p:sp>
    </p:spTree>
    <p:extLst>
      <p:ext uri="{BB962C8B-B14F-4D97-AF65-F5344CB8AC3E}">
        <p14:creationId xmlns:p14="http://schemas.microsoft.com/office/powerpoint/2010/main" val="34429431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112</a:t>
            </a:fld>
            <a:endParaRPr lang="en-US"/>
          </a:p>
        </p:txBody>
      </p:sp>
    </p:spTree>
    <p:extLst>
      <p:ext uri="{BB962C8B-B14F-4D97-AF65-F5344CB8AC3E}">
        <p14:creationId xmlns:p14="http://schemas.microsoft.com/office/powerpoint/2010/main" val="34240483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113</a:t>
            </a:fld>
            <a:endParaRPr lang="en-US"/>
          </a:p>
        </p:txBody>
      </p:sp>
    </p:spTree>
    <p:extLst>
      <p:ext uri="{BB962C8B-B14F-4D97-AF65-F5344CB8AC3E}">
        <p14:creationId xmlns:p14="http://schemas.microsoft.com/office/powerpoint/2010/main" val="303229528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114</a:t>
            </a:fld>
            <a:endParaRPr lang="en-US"/>
          </a:p>
        </p:txBody>
      </p:sp>
    </p:spTree>
    <p:extLst>
      <p:ext uri="{BB962C8B-B14F-4D97-AF65-F5344CB8AC3E}">
        <p14:creationId xmlns:p14="http://schemas.microsoft.com/office/powerpoint/2010/main" val="359839908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115</a:t>
            </a:fld>
            <a:endParaRPr lang="en-US"/>
          </a:p>
        </p:txBody>
      </p:sp>
    </p:spTree>
    <p:extLst>
      <p:ext uri="{BB962C8B-B14F-4D97-AF65-F5344CB8AC3E}">
        <p14:creationId xmlns:p14="http://schemas.microsoft.com/office/powerpoint/2010/main" val="8763990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116</a:t>
            </a:fld>
            <a:endParaRPr lang="en-US"/>
          </a:p>
        </p:txBody>
      </p:sp>
    </p:spTree>
    <p:extLst>
      <p:ext uri="{BB962C8B-B14F-4D97-AF65-F5344CB8AC3E}">
        <p14:creationId xmlns:p14="http://schemas.microsoft.com/office/powerpoint/2010/main" val="258146075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117</a:t>
            </a:fld>
            <a:endParaRPr lang="en-US"/>
          </a:p>
        </p:txBody>
      </p:sp>
    </p:spTree>
    <p:extLst>
      <p:ext uri="{BB962C8B-B14F-4D97-AF65-F5344CB8AC3E}">
        <p14:creationId xmlns:p14="http://schemas.microsoft.com/office/powerpoint/2010/main" val="314349352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3 out of ten.</a:t>
            </a:r>
          </a:p>
        </p:txBody>
      </p:sp>
      <p:sp>
        <p:nvSpPr>
          <p:cNvPr id="4" name="Slide Number Placeholder 3"/>
          <p:cNvSpPr>
            <a:spLocks noGrp="1"/>
          </p:cNvSpPr>
          <p:nvPr>
            <p:ph type="sldNum" sz="quarter" idx="5"/>
          </p:nvPr>
        </p:nvSpPr>
        <p:spPr/>
        <p:txBody>
          <a:bodyPr/>
          <a:lstStyle/>
          <a:p>
            <a:fld id="{D8B40B08-8BBB-504C-BAD2-61931D34972B}" type="slidenum">
              <a:rPr lang="en-US" smtClean="0"/>
              <a:t>118</a:t>
            </a:fld>
            <a:endParaRPr lang="en-US"/>
          </a:p>
        </p:txBody>
      </p:sp>
    </p:spTree>
    <p:extLst>
      <p:ext uri="{BB962C8B-B14F-4D97-AF65-F5344CB8AC3E}">
        <p14:creationId xmlns:p14="http://schemas.microsoft.com/office/powerpoint/2010/main" val="24172603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119</a:t>
            </a:fld>
            <a:endParaRPr lang="en-US"/>
          </a:p>
        </p:txBody>
      </p:sp>
    </p:spTree>
    <p:extLst>
      <p:ext uri="{BB962C8B-B14F-4D97-AF65-F5344CB8AC3E}">
        <p14:creationId xmlns:p14="http://schemas.microsoft.com/office/powerpoint/2010/main" val="245608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12</a:t>
            </a:fld>
            <a:endParaRPr lang="en-US"/>
          </a:p>
        </p:txBody>
      </p:sp>
    </p:spTree>
    <p:extLst>
      <p:ext uri="{BB962C8B-B14F-4D97-AF65-F5344CB8AC3E}">
        <p14:creationId xmlns:p14="http://schemas.microsoft.com/office/powerpoint/2010/main" val="295098877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120</a:t>
            </a:fld>
            <a:endParaRPr lang="en-US"/>
          </a:p>
        </p:txBody>
      </p:sp>
    </p:spTree>
    <p:extLst>
      <p:ext uri="{BB962C8B-B14F-4D97-AF65-F5344CB8AC3E}">
        <p14:creationId xmlns:p14="http://schemas.microsoft.com/office/powerpoint/2010/main" val="14362608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121</a:t>
            </a:fld>
            <a:endParaRPr lang="en-US"/>
          </a:p>
        </p:txBody>
      </p:sp>
    </p:spTree>
    <p:extLst>
      <p:ext uri="{BB962C8B-B14F-4D97-AF65-F5344CB8AC3E}">
        <p14:creationId xmlns:p14="http://schemas.microsoft.com/office/powerpoint/2010/main" val="36675336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122</a:t>
            </a:fld>
            <a:endParaRPr lang="en-US"/>
          </a:p>
        </p:txBody>
      </p:sp>
    </p:spTree>
    <p:extLst>
      <p:ext uri="{BB962C8B-B14F-4D97-AF65-F5344CB8AC3E}">
        <p14:creationId xmlns:p14="http://schemas.microsoft.com/office/powerpoint/2010/main" val="358874708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123</a:t>
            </a:fld>
            <a:endParaRPr lang="en-US"/>
          </a:p>
        </p:txBody>
      </p:sp>
    </p:spTree>
    <p:extLst>
      <p:ext uri="{BB962C8B-B14F-4D97-AF65-F5344CB8AC3E}">
        <p14:creationId xmlns:p14="http://schemas.microsoft.com/office/powerpoint/2010/main" val="34927034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124</a:t>
            </a:fld>
            <a:endParaRPr lang="en-US"/>
          </a:p>
        </p:txBody>
      </p:sp>
    </p:spTree>
    <p:extLst>
      <p:ext uri="{BB962C8B-B14F-4D97-AF65-F5344CB8AC3E}">
        <p14:creationId xmlns:p14="http://schemas.microsoft.com/office/powerpoint/2010/main" val="10353600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125</a:t>
            </a:fld>
            <a:endParaRPr lang="en-US"/>
          </a:p>
        </p:txBody>
      </p:sp>
    </p:spTree>
    <p:extLst>
      <p:ext uri="{BB962C8B-B14F-4D97-AF65-F5344CB8AC3E}">
        <p14:creationId xmlns:p14="http://schemas.microsoft.com/office/powerpoint/2010/main" val="17375622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126</a:t>
            </a:fld>
            <a:endParaRPr lang="en-US"/>
          </a:p>
        </p:txBody>
      </p:sp>
    </p:spTree>
    <p:extLst>
      <p:ext uri="{BB962C8B-B14F-4D97-AF65-F5344CB8AC3E}">
        <p14:creationId xmlns:p14="http://schemas.microsoft.com/office/powerpoint/2010/main" val="82787388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127</a:t>
            </a:fld>
            <a:endParaRPr lang="en-US"/>
          </a:p>
        </p:txBody>
      </p:sp>
    </p:spTree>
    <p:extLst>
      <p:ext uri="{BB962C8B-B14F-4D97-AF65-F5344CB8AC3E}">
        <p14:creationId xmlns:p14="http://schemas.microsoft.com/office/powerpoint/2010/main" val="206753491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128</a:t>
            </a:fld>
            <a:endParaRPr lang="en-US"/>
          </a:p>
        </p:txBody>
      </p:sp>
    </p:spTree>
    <p:extLst>
      <p:ext uri="{BB962C8B-B14F-4D97-AF65-F5344CB8AC3E}">
        <p14:creationId xmlns:p14="http://schemas.microsoft.com/office/powerpoint/2010/main" val="3537649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13</a:t>
            </a:fld>
            <a:endParaRPr lang="en-US"/>
          </a:p>
        </p:txBody>
      </p:sp>
    </p:spTree>
    <p:extLst>
      <p:ext uri="{BB962C8B-B14F-4D97-AF65-F5344CB8AC3E}">
        <p14:creationId xmlns:p14="http://schemas.microsoft.com/office/powerpoint/2010/main" val="191096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14</a:t>
            </a:fld>
            <a:endParaRPr lang="en-US"/>
          </a:p>
        </p:txBody>
      </p:sp>
    </p:spTree>
    <p:extLst>
      <p:ext uri="{BB962C8B-B14F-4D97-AF65-F5344CB8AC3E}">
        <p14:creationId xmlns:p14="http://schemas.microsoft.com/office/powerpoint/2010/main" val="192331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15</a:t>
            </a:fld>
            <a:endParaRPr lang="en-US"/>
          </a:p>
        </p:txBody>
      </p:sp>
    </p:spTree>
    <p:extLst>
      <p:ext uri="{BB962C8B-B14F-4D97-AF65-F5344CB8AC3E}">
        <p14:creationId xmlns:p14="http://schemas.microsoft.com/office/powerpoint/2010/main" val="1180234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16</a:t>
            </a:fld>
            <a:endParaRPr lang="en-US"/>
          </a:p>
        </p:txBody>
      </p:sp>
    </p:spTree>
    <p:extLst>
      <p:ext uri="{BB962C8B-B14F-4D97-AF65-F5344CB8AC3E}">
        <p14:creationId xmlns:p14="http://schemas.microsoft.com/office/powerpoint/2010/main" val="427395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17</a:t>
            </a:fld>
            <a:endParaRPr lang="en-US"/>
          </a:p>
        </p:txBody>
      </p:sp>
    </p:spTree>
    <p:extLst>
      <p:ext uri="{BB962C8B-B14F-4D97-AF65-F5344CB8AC3E}">
        <p14:creationId xmlns:p14="http://schemas.microsoft.com/office/powerpoint/2010/main" val="705151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18</a:t>
            </a:fld>
            <a:endParaRPr lang="en-US"/>
          </a:p>
        </p:txBody>
      </p:sp>
    </p:spTree>
    <p:extLst>
      <p:ext uri="{BB962C8B-B14F-4D97-AF65-F5344CB8AC3E}">
        <p14:creationId xmlns:p14="http://schemas.microsoft.com/office/powerpoint/2010/main" val="768749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19</a:t>
            </a:fld>
            <a:endParaRPr lang="en-US"/>
          </a:p>
        </p:txBody>
      </p:sp>
    </p:spTree>
    <p:extLst>
      <p:ext uri="{BB962C8B-B14F-4D97-AF65-F5344CB8AC3E}">
        <p14:creationId xmlns:p14="http://schemas.microsoft.com/office/powerpoint/2010/main" val="226089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a:p>
        </p:txBody>
      </p:sp>
    </p:spTree>
    <p:extLst>
      <p:ext uri="{BB962C8B-B14F-4D97-AF65-F5344CB8AC3E}">
        <p14:creationId xmlns:p14="http://schemas.microsoft.com/office/powerpoint/2010/main" val="212980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20</a:t>
            </a:fld>
            <a:endParaRPr lang="en-US"/>
          </a:p>
        </p:txBody>
      </p:sp>
    </p:spTree>
    <p:extLst>
      <p:ext uri="{BB962C8B-B14F-4D97-AF65-F5344CB8AC3E}">
        <p14:creationId xmlns:p14="http://schemas.microsoft.com/office/powerpoint/2010/main" val="235618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21</a:t>
            </a:fld>
            <a:endParaRPr lang="en-US"/>
          </a:p>
        </p:txBody>
      </p:sp>
    </p:spTree>
    <p:extLst>
      <p:ext uri="{BB962C8B-B14F-4D97-AF65-F5344CB8AC3E}">
        <p14:creationId xmlns:p14="http://schemas.microsoft.com/office/powerpoint/2010/main" val="155428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22</a:t>
            </a:fld>
            <a:endParaRPr lang="en-US"/>
          </a:p>
        </p:txBody>
      </p:sp>
    </p:spTree>
    <p:extLst>
      <p:ext uri="{BB962C8B-B14F-4D97-AF65-F5344CB8AC3E}">
        <p14:creationId xmlns:p14="http://schemas.microsoft.com/office/powerpoint/2010/main" val="278576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23</a:t>
            </a:fld>
            <a:endParaRPr lang="en-US"/>
          </a:p>
        </p:txBody>
      </p:sp>
    </p:spTree>
    <p:extLst>
      <p:ext uri="{BB962C8B-B14F-4D97-AF65-F5344CB8AC3E}">
        <p14:creationId xmlns:p14="http://schemas.microsoft.com/office/powerpoint/2010/main" val="662504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24</a:t>
            </a:fld>
            <a:endParaRPr lang="en-US"/>
          </a:p>
        </p:txBody>
      </p:sp>
    </p:spTree>
    <p:extLst>
      <p:ext uri="{BB962C8B-B14F-4D97-AF65-F5344CB8AC3E}">
        <p14:creationId xmlns:p14="http://schemas.microsoft.com/office/powerpoint/2010/main" val="3583812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25</a:t>
            </a:fld>
            <a:endParaRPr lang="en-US"/>
          </a:p>
        </p:txBody>
      </p:sp>
    </p:spTree>
    <p:extLst>
      <p:ext uri="{BB962C8B-B14F-4D97-AF65-F5344CB8AC3E}">
        <p14:creationId xmlns:p14="http://schemas.microsoft.com/office/powerpoint/2010/main" val="4153097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26</a:t>
            </a:fld>
            <a:endParaRPr lang="en-US"/>
          </a:p>
        </p:txBody>
      </p:sp>
    </p:spTree>
    <p:extLst>
      <p:ext uri="{BB962C8B-B14F-4D97-AF65-F5344CB8AC3E}">
        <p14:creationId xmlns:p14="http://schemas.microsoft.com/office/powerpoint/2010/main" val="2206767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27</a:t>
            </a:fld>
            <a:endParaRPr lang="en-US"/>
          </a:p>
        </p:txBody>
      </p:sp>
    </p:spTree>
    <p:extLst>
      <p:ext uri="{BB962C8B-B14F-4D97-AF65-F5344CB8AC3E}">
        <p14:creationId xmlns:p14="http://schemas.microsoft.com/office/powerpoint/2010/main" val="1429904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28</a:t>
            </a:fld>
            <a:endParaRPr lang="en-US"/>
          </a:p>
        </p:txBody>
      </p:sp>
    </p:spTree>
    <p:extLst>
      <p:ext uri="{BB962C8B-B14F-4D97-AF65-F5344CB8AC3E}">
        <p14:creationId xmlns:p14="http://schemas.microsoft.com/office/powerpoint/2010/main" val="2502208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29</a:t>
            </a:fld>
            <a:endParaRPr lang="en-US"/>
          </a:p>
        </p:txBody>
      </p:sp>
    </p:spTree>
    <p:extLst>
      <p:ext uri="{BB962C8B-B14F-4D97-AF65-F5344CB8AC3E}">
        <p14:creationId xmlns:p14="http://schemas.microsoft.com/office/powerpoint/2010/main" val="398540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3</a:t>
            </a:fld>
            <a:endParaRPr lang="en-US"/>
          </a:p>
        </p:txBody>
      </p:sp>
    </p:spTree>
    <p:extLst>
      <p:ext uri="{BB962C8B-B14F-4D97-AF65-F5344CB8AC3E}">
        <p14:creationId xmlns:p14="http://schemas.microsoft.com/office/powerpoint/2010/main" val="2037276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30</a:t>
            </a:fld>
            <a:endParaRPr lang="en-US"/>
          </a:p>
        </p:txBody>
      </p:sp>
    </p:spTree>
    <p:extLst>
      <p:ext uri="{BB962C8B-B14F-4D97-AF65-F5344CB8AC3E}">
        <p14:creationId xmlns:p14="http://schemas.microsoft.com/office/powerpoint/2010/main" val="1073307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31</a:t>
            </a:fld>
            <a:endParaRPr lang="en-US"/>
          </a:p>
        </p:txBody>
      </p:sp>
    </p:spTree>
    <p:extLst>
      <p:ext uri="{BB962C8B-B14F-4D97-AF65-F5344CB8AC3E}">
        <p14:creationId xmlns:p14="http://schemas.microsoft.com/office/powerpoint/2010/main" val="938307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3 out of ten.</a:t>
            </a:r>
          </a:p>
        </p:txBody>
      </p:sp>
      <p:sp>
        <p:nvSpPr>
          <p:cNvPr id="4" name="Slide Number Placeholder 3"/>
          <p:cNvSpPr>
            <a:spLocks noGrp="1"/>
          </p:cNvSpPr>
          <p:nvPr>
            <p:ph type="sldNum" sz="quarter" idx="5"/>
          </p:nvPr>
        </p:nvSpPr>
        <p:spPr/>
        <p:txBody>
          <a:bodyPr/>
          <a:lstStyle/>
          <a:p>
            <a:fld id="{D8B40B08-8BBB-504C-BAD2-61931D34972B}" type="slidenum">
              <a:rPr lang="en-US" smtClean="0"/>
              <a:t>32</a:t>
            </a:fld>
            <a:endParaRPr lang="en-US"/>
          </a:p>
        </p:txBody>
      </p:sp>
    </p:spTree>
    <p:extLst>
      <p:ext uri="{BB962C8B-B14F-4D97-AF65-F5344CB8AC3E}">
        <p14:creationId xmlns:p14="http://schemas.microsoft.com/office/powerpoint/2010/main" val="1226053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33</a:t>
            </a:fld>
            <a:endParaRPr lang="en-US"/>
          </a:p>
        </p:txBody>
      </p:sp>
    </p:spTree>
    <p:extLst>
      <p:ext uri="{BB962C8B-B14F-4D97-AF65-F5344CB8AC3E}">
        <p14:creationId xmlns:p14="http://schemas.microsoft.com/office/powerpoint/2010/main" val="1766673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34</a:t>
            </a:fld>
            <a:endParaRPr lang="en-US"/>
          </a:p>
        </p:txBody>
      </p:sp>
    </p:spTree>
    <p:extLst>
      <p:ext uri="{BB962C8B-B14F-4D97-AF65-F5344CB8AC3E}">
        <p14:creationId xmlns:p14="http://schemas.microsoft.com/office/powerpoint/2010/main" val="970196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35</a:t>
            </a:fld>
            <a:endParaRPr lang="en-US"/>
          </a:p>
        </p:txBody>
      </p:sp>
    </p:spTree>
    <p:extLst>
      <p:ext uri="{BB962C8B-B14F-4D97-AF65-F5344CB8AC3E}">
        <p14:creationId xmlns:p14="http://schemas.microsoft.com/office/powerpoint/2010/main" val="667471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36</a:t>
            </a:fld>
            <a:endParaRPr lang="en-US"/>
          </a:p>
        </p:txBody>
      </p:sp>
    </p:spTree>
    <p:extLst>
      <p:ext uri="{BB962C8B-B14F-4D97-AF65-F5344CB8AC3E}">
        <p14:creationId xmlns:p14="http://schemas.microsoft.com/office/powerpoint/2010/main" val="1300617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37</a:t>
            </a:fld>
            <a:endParaRPr lang="en-US"/>
          </a:p>
        </p:txBody>
      </p:sp>
    </p:spTree>
    <p:extLst>
      <p:ext uri="{BB962C8B-B14F-4D97-AF65-F5344CB8AC3E}">
        <p14:creationId xmlns:p14="http://schemas.microsoft.com/office/powerpoint/2010/main" val="4052307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38</a:t>
            </a:fld>
            <a:endParaRPr lang="en-US"/>
          </a:p>
        </p:txBody>
      </p:sp>
    </p:spTree>
    <p:extLst>
      <p:ext uri="{BB962C8B-B14F-4D97-AF65-F5344CB8AC3E}">
        <p14:creationId xmlns:p14="http://schemas.microsoft.com/office/powerpoint/2010/main" val="1210834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39</a:t>
            </a:fld>
            <a:endParaRPr lang="en-US"/>
          </a:p>
        </p:txBody>
      </p:sp>
    </p:spTree>
    <p:extLst>
      <p:ext uri="{BB962C8B-B14F-4D97-AF65-F5344CB8AC3E}">
        <p14:creationId xmlns:p14="http://schemas.microsoft.com/office/powerpoint/2010/main" val="391238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a:t>
            </a:fld>
            <a:endParaRPr lang="en-US"/>
          </a:p>
        </p:txBody>
      </p:sp>
    </p:spTree>
    <p:extLst>
      <p:ext uri="{BB962C8B-B14F-4D97-AF65-F5344CB8AC3E}">
        <p14:creationId xmlns:p14="http://schemas.microsoft.com/office/powerpoint/2010/main" val="3870934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40</a:t>
            </a:fld>
            <a:endParaRPr lang="en-US"/>
          </a:p>
        </p:txBody>
      </p:sp>
    </p:spTree>
    <p:extLst>
      <p:ext uri="{BB962C8B-B14F-4D97-AF65-F5344CB8AC3E}">
        <p14:creationId xmlns:p14="http://schemas.microsoft.com/office/powerpoint/2010/main" val="115412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41</a:t>
            </a:fld>
            <a:endParaRPr lang="en-US"/>
          </a:p>
        </p:txBody>
      </p:sp>
    </p:spTree>
    <p:extLst>
      <p:ext uri="{BB962C8B-B14F-4D97-AF65-F5344CB8AC3E}">
        <p14:creationId xmlns:p14="http://schemas.microsoft.com/office/powerpoint/2010/main" val="1467908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42</a:t>
            </a:fld>
            <a:endParaRPr lang="en-US"/>
          </a:p>
        </p:txBody>
      </p:sp>
    </p:spTree>
    <p:extLst>
      <p:ext uri="{BB962C8B-B14F-4D97-AF65-F5344CB8AC3E}">
        <p14:creationId xmlns:p14="http://schemas.microsoft.com/office/powerpoint/2010/main" val="878095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43</a:t>
            </a:fld>
            <a:endParaRPr lang="en-US"/>
          </a:p>
        </p:txBody>
      </p:sp>
    </p:spTree>
    <p:extLst>
      <p:ext uri="{BB962C8B-B14F-4D97-AF65-F5344CB8AC3E}">
        <p14:creationId xmlns:p14="http://schemas.microsoft.com/office/powerpoint/2010/main" val="2764827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44</a:t>
            </a:fld>
            <a:endParaRPr lang="en-US"/>
          </a:p>
        </p:txBody>
      </p:sp>
    </p:spTree>
    <p:extLst>
      <p:ext uri="{BB962C8B-B14F-4D97-AF65-F5344CB8AC3E}">
        <p14:creationId xmlns:p14="http://schemas.microsoft.com/office/powerpoint/2010/main" val="2905844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45</a:t>
            </a:fld>
            <a:endParaRPr lang="en-US"/>
          </a:p>
        </p:txBody>
      </p:sp>
    </p:spTree>
    <p:extLst>
      <p:ext uri="{BB962C8B-B14F-4D97-AF65-F5344CB8AC3E}">
        <p14:creationId xmlns:p14="http://schemas.microsoft.com/office/powerpoint/2010/main" val="33867035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46</a:t>
            </a:fld>
            <a:endParaRPr lang="en-US"/>
          </a:p>
        </p:txBody>
      </p:sp>
    </p:spTree>
    <p:extLst>
      <p:ext uri="{BB962C8B-B14F-4D97-AF65-F5344CB8AC3E}">
        <p14:creationId xmlns:p14="http://schemas.microsoft.com/office/powerpoint/2010/main" val="1565961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47</a:t>
            </a:fld>
            <a:endParaRPr lang="en-US"/>
          </a:p>
        </p:txBody>
      </p:sp>
    </p:spTree>
    <p:extLst>
      <p:ext uri="{BB962C8B-B14F-4D97-AF65-F5344CB8AC3E}">
        <p14:creationId xmlns:p14="http://schemas.microsoft.com/office/powerpoint/2010/main" val="2769693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48</a:t>
            </a:fld>
            <a:endParaRPr lang="en-US"/>
          </a:p>
        </p:txBody>
      </p:sp>
    </p:spTree>
    <p:extLst>
      <p:ext uri="{BB962C8B-B14F-4D97-AF65-F5344CB8AC3E}">
        <p14:creationId xmlns:p14="http://schemas.microsoft.com/office/powerpoint/2010/main" val="3994943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49</a:t>
            </a:fld>
            <a:endParaRPr lang="en-US"/>
          </a:p>
        </p:txBody>
      </p:sp>
    </p:spTree>
    <p:extLst>
      <p:ext uri="{BB962C8B-B14F-4D97-AF65-F5344CB8AC3E}">
        <p14:creationId xmlns:p14="http://schemas.microsoft.com/office/powerpoint/2010/main" val="282278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a:t>
            </a:fld>
            <a:endParaRPr lang="en-US"/>
          </a:p>
        </p:txBody>
      </p:sp>
    </p:spTree>
    <p:extLst>
      <p:ext uri="{BB962C8B-B14F-4D97-AF65-F5344CB8AC3E}">
        <p14:creationId xmlns:p14="http://schemas.microsoft.com/office/powerpoint/2010/main" val="2996115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professionals or parents answered that accessing a program was difficult or neutral, they were asked about barriers</a:t>
            </a:r>
          </a:p>
        </p:txBody>
      </p:sp>
      <p:sp>
        <p:nvSpPr>
          <p:cNvPr id="4" name="Slide Number Placeholder 3"/>
          <p:cNvSpPr>
            <a:spLocks noGrp="1"/>
          </p:cNvSpPr>
          <p:nvPr>
            <p:ph type="sldNum" sz="quarter" idx="5"/>
          </p:nvPr>
        </p:nvSpPr>
        <p:spPr/>
        <p:txBody>
          <a:bodyPr/>
          <a:lstStyle/>
          <a:p>
            <a:fld id="{D8B40B08-8BBB-504C-BAD2-61931D34972B}" type="slidenum">
              <a:rPr lang="en-US" smtClean="0"/>
              <a:t>50</a:t>
            </a:fld>
            <a:endParaRPr lang="en-US"/>
          </a:p>
        </p:txBody>
      </p:sp>
    </p:spTree>
    <p:extLst>
      <p:ext uri="{BB962C8B-B14F-4D97-AF65-F5344CB8AC3E}">
        <p14:creationId xmlns:p14="http://schemas.microsoft.com/office/powerpoint/2010/main" val="306633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51</a:t>
            </a:fld>
            <a:endParaRPr lang="en-US"/>
          </a:p>
        </p:txBody>
      </p:sp>
    </p:spTree>
    <p:extLst>
      <p:ext uri="{BB962C8B-B14F-4D97-AF65-F5344CB8AC3E}">
        <p14:creationId xmlns:p14="http://schemas.microsoft.com/office/powerpoint/2010/main" val="4133613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52</a:t>
            </a:fld>
            <a:endParaRPr lang="en-US"/>
          </a:p>
        </p:txBody>
      </p:sp>
    </p:spTree>
    <p:extLst>
      <p:ext uri="{BB962C8B-B14F-4D97-AF65-F5344CB8AC3E}">
        <p14:creationId xmlns:p14="http://schemas.microsoft.com/office/powerpoint/2010/main" val="37476355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53</a:t>
            </a:fld>
            <a:endParaRPr lang="en-US"/>
          </a:p>
        </p:txBody>
      </p:sp>
    </p:spTree>
    <p:extLst>
      <p:ext uri="{BB962C8B-B14F-4D97-AF65-F5344CB8AC3E}">
        <p14:creationId xmlns:p14="http://schemas.microsoft.com/office/powerpoint/2010/main" val="23857053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54</a:t>
            </a:fld>
            <a:endParaRPr lang="en-US"/>
          </a:p>
        </p:txBody>
      </p:sp>
    </p:spTree>
    <p:extLst>
      <p:ext uri="{BB962C8B-B14F-4D97-AF65-F5344CB8AC3E}">
        <p14:creationId xmlns:p14="http://schemas.microsoft.com/office/powerpoint/2010/main" val="35045143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55</a:t>
            </a:fld>
            <a:endParaRPr lang="en-US"/>
          </a:p>
        </p:txBody>
      </p:sp>
    </p:spTree>
    <p:extLst>
      <p:ext uri="{BB962C8B-B14F-4D97-AF65-F5344CB8AC3E}">
        <p14:creationId xmlns:p14="http://schemas.microsoft.com/office/powerpoint/2010/main" val="34643753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56</a:t>
            </a:fld>
            <a:endParaRPr lang="en-US"/>
          </a:p>
        </p:txBody>
      </p:sp>
    </p:spTree>
    <p:extLst>
      <p:ext uri="{BB962C8B-B14F-4D97-AF65-F5344CB8AC3E}">
        <p14:creationId xmlns:p14="http://schemas.microsoft.com/office/powerpoint/2010/main" val="1066471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57</a:t>
            </a:fld>
            <a:endParaRPr lang="en-US"/>
          </a:p>
        </p:txBody>
      </p:sp>
    </p:spTree>
    <p:extLst>
      <p:ext uri="{BB962C8B-B14F-4D97-AF65-F5344CB8AC3E}">
        <p14:creationId xmlns:p14="http://schemas.microsoft.com/office/powerpoint/2010/main" val="27570300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58</a:t>
            </a:fld>
            <a:endParaRPr lang="en-US"/>
          </a:p>
        </p:txBody>
      </p:sp>
    </p:spTree>
    <p:extLst>
      <p:ext uri="{BB962C8B-B14F-4D97-AF65-F5344CB8AC3E}">
        <p14:creationId xmlns:p14="http://schemas.microsoft.com/office/powerpoint/2010/main" val="26269815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59</a:t>
            </a:fld>
            <a:endParaRPr lang="en-US"/>
          </a:p>
        </p:txBody>
      </p:sp>
    </p:spTree>
    <p:extLst>
      <p:ext uri="{BB962C8B-B14F-4D97-AF65-F5344CB8AC3E}">
        <p14:creationId xmlns:p14="http://schemas.microsoft.com/office/powerpoint/2010/main" val="48993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a:t>
            </a:fld>
            <a:endParaRPr lang="en-US"/>
          </a:p>
        </p:txBody>
      </p:sp>
    </p:spTree>
    <p:extLst>
      <p:ext uri="{BB962C8B-B14F-4D97-AF65-F5344CB8AC3E}">
        <p14:creationId xmlns:p14="http://schemas.microsoft.com/office/powerpoint/2010/main" val="5506220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60</a:t>
            </a:fld>
            <a:endParaRPr lang="en-US"/>
          </a:p>
        </p:txBody>
      </p:sp>
    </p:spTree>
    <p:extLst>
      <p:ext uri="{BB962C8B-B14F-4D97-AF65-F5344CB8AC3E}">
        <p14:creationId xmlns:p14="http://schemas.microsoft.com/office/powerpoint/2010/main" val="25157405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61</a:t>
            </a:fld>
            <a:endParaRPr lang="en-US"/>
          </a:p>
        </p:txBody>
      </p:sp>
    </p:spTree>
    <p:extLst>
      <p:ext uri="{BB962C8B-B14F-4D97-AF65-F5344CB8AC3E}">
        <p14:creationId xmlns:p14="http://schemas.microsoft.com/office/powerpoint/2010/main" val="8543287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of professionals thought there were Other Barriers as reported by Providers.</a:t>
            </a:r>
          </a:p>
        </p:txBody>
      </p:sp>
      <p:sp>
        <p:nvSpPr>
          <p:cNvPr id="4" name="Slide Number Placeholder 3"/>
          <p:cNvSpPr>
            <a:spLocks noGrp="1"/>
          </p:cNvSpPr>
          <p:nvPr>
            <p:ph type="sldNum" sz="quarter" idx="5"/>
          </p:nvPr>
        </p:nvSpPr>
        <p:spPr/>
        <p:txBody>
          <a:bodyPr/>
          <a:lstStyle/>
          <a:p>
            <a:fld id="{D8B40B08-8BBB-504C-BAD2-61931D34972B}" type="slidenum">
              <a:rPr lang="en-US" smtClean="0"/>
              <a:t>62</a:t>
            </a:fld>
            <a:endParaRPr lang="en-US"/>
          </a:p>
        </p:txBody>
      </p:sp>
    </p:spTree>
    <p:extLst>
      <p:ext uri="{BB962C8B-B14F-4D97-AF65-F5344CB8AC3E}">
        <p14:creationId xmlns:p14="http://schemas.microsoft.com/office/powerpoint/2010/main" val="37112981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63</a:t>
            </a:fld>
            <a:endParaRPr lang="en-US"/>
          </a:p>
        </p:txBody>
      </p:sp>
    </p:spTree>
    <p:extLst>
      <p:ext uri="{BB962C8B-B14F-4D97-AF65-F5344CB8AC3E}">
        <p14:creationId xmlns:p14="http://schemas.microsoft.com/office/powerpoint/2010/main" val="30952970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64</a:t>
            </a:fld>
            <a:endParaRPr lang="en-US"/>
          </a:p>
        </p:txBody>
      </p:sp>
    </p:spTree>
    <p:extLst>
      <p:ext uri="{BB962C8B-B14F-4D97-AF65-F5344CB8AC3E}">
        <p14:creationId xmlns:p14="http://schemas.microsoft.com/office/powerpoint/2010/main" val="18499779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65</a:t>
            </a:fld>
            <a:endParaRPr lang="en-US"/>
          </a:p>
        </p:txBody>
      </p:sp>
    </p:spTree>
    <p:extLst>
      <p:ext uri="{BB962C8B-B14F-4D97-AF65-F5344CB8AC3E}">
        <p14:creationId xmlns:p14="http://schemas.microsoft.com/office/powerpoint/2010/main" val="24520485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66</a:t>
            </a:fld>
            <a:endParaRPr lang="en-US"/>
          </a:p>
        </p:txBody>
      </p:sp>
    </p:spTree>
    <p:extLst>
      <p:ext uri="{BB962C8B-B14F-4D97-AF65-F5344CB8AC3E}">
        <p14:creationId xmlns:p14="http://schemas.microsoft.com/office/powerpoint/2010/main" val="16654824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67</a:t>
            </a:fld>
            <a:endParaRPr lang="en-US"/>
          </a:p>
        </p:txBody>
      </p:sp>
    </p:spTree>
    <p:extLst>
      <p:ext uri="{BB962C8B-B14F-4D97-AF65-F5344CB8AC3E}">
        <p14:creationId xmlns:p14="http://schemas.microsoft.com/office/powerpoint/2010/main" val="20736791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68</a:t>
            </a:fld>
            <a:endParaRPr lang="en-US"/>
          </a:p>
        </p:txBody>
      </p:sp>
    </p:spTree>
    <p:extLst>
      <p:ext uri="{BB962C8B-B14F-4D97-AF65-F5344CB8AC3E}">
        <p14:creationId xmlns:p14="http://schemas.microsoft.com/office/powerpoint/2010/main" val="22602070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69</a:t>
            </a:fld>
            <a:endParaRPr lang="en-US"/>
          </a:p>
        </p:txBody>
      </p:sp>
    </p:spTree>
    <p:extLst>
      <p:ext uri="{BB962C8B-B14F-4D97-AF65-F5344CB8AC3E}">
        <p14:creationId xmlns:p14="http://schemas.microsoft.com/office/powerpoint/2010/main" val="339550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7</a:t>
            </a:fld>
            <a:endParaRPr lang="en-US"/>
          </a:p>
        </p:txBody>
      </p:sp>
    </p:spTree>
    <p:extLst>
      <p:ext uri="{BB962C8B-B14F-4D97-AF65-F5344CB8AC3E}">
        <p14:creationId xmlns:p14="http://schemas.microsoft.com/office/powerpoint/2010/main" val="27448368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70</a:t>
            </a:fld>
            <a:endParaRPr lang="en-US"/>
          </a:p>
        </p:txBody>
      </p:sp>
    </p:spTree>
    <p:extLst>
      <p:ext uri="{BB962C8B-B14F-4D97-AF65-F5344CB8AC3E}">
        <p14:creationId xmlns:p14="http://schemas.microsoft.com/office/powerpoint/2010/main" val="23279850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71</a:t>
            </a:fld>
            <a:endParaRPr lang="en-US"/>
          </a:p>
        </p:txBody>
      </p:sp>
    </p:spTree>
    <p:extLst>
      <p:ext uri="{BB962C8B-B14F-4D97-AF65-F5344CB8AC3E}">
        <p14:creationId xmlns:p14="http://schemas.microsoft.com/office/powerpoint/2010/main" val="30038027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72</a:t>
            </a:fld>
            <a:endParaRPr lang="en-US"/>
          </a:p>
        </p:txBody>
      </p:sp>
    </p:spTree>
    <p:extLst>
      <p:ext uri="{BB962C8B-B14F-4D97-AF65-F5344CB8AC3E}">
        <p14:creationId xmlns:p14="http://schemas.microsoft.com/office/powerpoint/2010/main" val="6414659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73</a:t>
            </a:fld>
            <a:endParaRPr lang="en-US"/>
          </a:p>
        </p:txBody>
      </p:sp>
    </p:spTree>
    <p:extLst>
      <p:ext uri="{BB962C8B-B14F-4D97-AF65-F5344CB8AC3E}">
        <p14:creationId xmlns:p14="http://schemas.microsoft.com/office/powerpoint/2010/main" val="9182061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74</a:t>
            </a:fld>
            <a:endParaRPr lang="en-US"/>
          </a:p>
        </p:txBody>
      </p:sp>
    </p:spTree>
    <p:extLst>
      <p:ext uri="{BB962C8B-B14F-4D97-AF65-F5344CB8AC3E}">
        <p14:creationId xmlns:p14="http://schemas.microsoft.com/office/powerpoint/2010/main" val="30994784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75</a:t>
            </a:fld>
            <a:endParaRPr lang="en-US"/>
          </a:p>
        </p:txBody>
      </p:sp>
    </p:spTree>
    <p:extLst>
      <p:ext uri="{BB962C8B-B14F-4D97-AF65-F5344CB8AC3E}">
        <p14:creationId xmlns:p14="http://schemas.microsoft.com/office/powerpoint/2010/main" val="27548568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76</a:t>
            </a:fld>
            <a:endParaRPr lang="en-US"/>
          </a:p>
        </p:txBody>
      </p:sp>
    </p:spTree>
    <p:extLst>
      <p:ext uri="{BB962C8B-B14F-4D97-AF65-F5344CB8AC3E}">
        <p14:creationId xmlns:p14="http://schemas.microsoft.com/office/powerpoint/2010/main" val="14080907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77</a:t>
            </a:fld>
            <a:endParaRPr lang="en-US"/>
          </a:p>
        </p:txBody>
      </p:sp>
    </p:spTree>
    <p:extLst>
      <p:ext uri="{BB962C8B-B14F-4D97-AF65-F5344CB8AC3E}">
        <p14:creationId xmlns:p14="http://schemas.microsoft.com/office/powerpoint/2010/main" val="23062198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78</a:t>
            </a:fld>
            <a:endParaRPr lang="en-US"/>
          </a:p>
        </p:txBody>
      </p:sp>
    </p:spTree>
    <p:extLst>
      <p:ext uri="{BB962C8B-B14F-4D97-AF65-F5344CB8AC3E}">
        <p14:creationId xmlns:p14="http://schemas.microsoft.com/office/powerpoint/2010/main" val="24204311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79</a:t>
            </a:fld>
            <a:endParaRPr lang="en-US"/>
          </a:p>
        </p:txBody>
      </p:sp>
    </p:spTree>
    <p:extLst>
      <p:ext uri="{BB962C8B-B14F-4D97-AF65-F5344CB8AC3E}">
        <p14:creationId xmlns:p14="http://schemas.microsoft.com/office/powerpoint/2010/main" val="3926243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a:t>
            </a:fld>
            <a:endParaRPr lang="en-US"/>
          </a:p>
        </p:txBody>
      </p:sp>
    </p:spTree>
    <p:extLst>
      <p:ext uri="{BB962C8B-B14F-4D97-AF65-F5344CB8AC3E}">
        <p14:creationId xmlns:p14="http://schemas.microsoft.com/office/powerpoint/2010/main" val="39174713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80</a:t>
            </a:fld>
            <a:endParaRPr lang="en-US"/>
          </a:p>
        </p:txBody>
      </p:sp>
    </p:spTree>
    <p:extLst>
      <p:ext uri="{BB962C8B-B14F-4D97-AF65-F5344CB8AC3E}">
        <p14:creationId xmlns:p14="http://schemas.microsoft.com/office/powerpoint/2010/main" val="28452515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81</a:t>
            </a:fld>
            <a:endParaRPr lang="en-US"/>
          </a:p>
        </p:txBody>
      </p:sp>
    </p:spTree>
    <p:extLst>
      <p:ext uri="{BB962C8B-B14F-4D97-AF65-F5344CB8AC3E}">
        <p14:creationId xmlns:p14="http://schemas.microsoft.com/office/powerpoint/2010/main" val="7849619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82</a:t>
            </a:fld>
            <a:endParaRPr lang="en-US"/>
          </a:p>
        </p:txBody>
      </p:sp>
    </p:spTree>
    <p:extLst>
      <p:ext uri="{BB962C8B-B14F-4D97-AF65-F5344CB8AC3E}">
        <p14:creationId xmlns:p14="http://schemas.microsoft.com/office/powerpoint/2010/main" val="36494356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83</a:t>
            </a:fld>
            <a:endParaRPr lang="en-US"/>
          </a:p>
        </p:txBody>
      </p:sp>
    </p:spTree>
    <p:extLst>
      <p:ext uri="{BB962C8B-B14F-4D97-AF65-F5344CB8AC3E}">
        <p14:creationId xmlns:p14="http://schemas.microsoft.com/office/powerpoint/2010/main" val="9551286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3 out of ten.</a:t>
            </a:r>
          </a:p>
        </p:txBody>
      </p:sp>
      <p:sp>
        <p:nvSpPr>
          <p:cNvPr id="4" name="Slide Number Placeholder 3"/>
          <p:cNvSpPr>
            <a:spLocks noGrp="1"/>
          </p:cNvSpPr>
          <p:nvPr>
            <p:ph type="sldNum" sz="quarter" idx="5"/>
          </p:nvPr>
        </p:nvSpPr>
        <p:spPr/>
        <p:txBody>
          <a:bodyPr/>
          <a:lstStyle/>
          <a:p>
            <a:fld id="{D8B40B08-8BBB-504C-BAD2-61931D34972B}" type="slidenum">
              <a:rPr lang="en-US" smtClean="0"/>
              <a:t>84</a:t>
            </a:fld>
            <a:endParaRPr lang="en-US"/>
          </a:p>
        </p:txBody>
      </p:sp>
    </p:spTree>
    <p:extLst>
      <p:ext uri="{BB962C8B-B14F-4D97-AF65-F5344CB8AC3E}">
        <p14:creationId xmlns:p14="http://schemas.microsoft.com/office/powerpoint/2010/main" val="863854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85</a:t>
            </a:fld>
            <a:endParaRPr lang="en-US"/>
          </a:p>
        </p:txBody>
      </p:sp>
    </p:spTree>
    <p:extLst>
      <p:ext uri="{BB962C8B-B14F-4D97-AF65-F5344CB8AC3E}">
        <p14:creationId xmlns:p14="http://schemas.microsoft.com/office/powerpoint/2010/main" val="26503298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86</a:t>
            </a:fld>
            <a:endParaRPr lang="en-US"/>
          </a:p>
        </p:txBody>
      </p:sp>
    </p:spTree>
    <p:extLst>
      <p:ext uri="{BB962C8B-B14F-4D97-AF65-F5344CB8AC3E}">
        <p14:creationId xmlns:p14="http://schemas.microsoft.com/office/powerpoint/2010/main" val="6301747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87</a:t>
            </a:fld>
            <a:endParaRPr lang="en-US"/>
          </a:p>
        </p:txBody>
      </p:sp>
    </p:spTree>
    <p:extLst>
      <p:ext uri="{BB962C8B-B14F-4D97-AF65-F5344CB8AC3E}">
        <p14:creationId xmlns:p14="http://schemas.microsoft.com/office/powerpoint/2010/main" val="5286129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88</a:t>
            </a:fld>
            <a:endParaRPr lang="en-US"/>
          </a:p>
        </p:txBody>
      </p:sp>
    </p:spTree>
    <p:extLst>
      <p:ext uri="{BB962C8B-B14F-4D97-AF65-F5344CB8AC3E}">
        <p14:creationId xmlns:p14="http://schemas.microsoft.com/office/powerpoint/2010/main" val="35335232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89</a:t>
            </a:fld>
            <a:endParaRPr lang="en-US"/>
          </a:p>
        </p:txBody>
      </p:sp>
    </p:spTree>
    <p:extLst>
      <p:ext uri="{BB962C8B-B14F-4D97-AF65-F5344CB8AC3E}">
        <p14:creationId xmlns:p14="http://schemas.microsoft.com/office/powerpoint/2010/main" val="1398075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9</a:t>
            </a:fld>
            <a:endParaRPr lang="en-US"/>
          </a:p>
        </p:txBody>
      </p:sp>
    </p:spTree>
    <p:extLst>
      <p:ext uri="{BB962C8B-B14F-4D97-AF65-F5344CB8AC3E}">
        <p14:creationId xmlns:p14="http://schemas.microsoft.com/office/powerpoint/2010/main" val="32259971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90</a:t>
            </a:fld>
            <a:endParaRPr lang="en-US"/>
          </a:p>
        </p:txBody>
      </p:sp>
    </p:spTree>
    <p:extLst>
      <p:ext uri="{BB962C8B-B14F-4D97-AF65-F5344CB8AC3E}">
        <p14:creationId xmlns:p14="http://schemas.microsoft.com/office/powerpoint/2010/main" val="27830434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91</a:t>
            </a:fld>
            <a:endParaRPr lang="en-US"/>
          </a:p>
        </p:txBody>
      </p:sp>
    </p:spTree>
    <p:extLst>
      <p:ext uri="{BB962C8B-B14F-4D97-AF65-F5344CB8AC3E}">
        <p14:creationId xmlns:p14="http://schemas.microsoft.com/office/powerpoint/2010/main" val="38972723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8B40B08-8BBB-504C-BAD2-61931D34972B}" type="slidenum">
              <a:rPr lang="en-US" smtClean="0"/>
              <a:t>92</a:t>
            </a:fld>
            <a:endParaRPr lang="en-US"/>
          </a:p>
        </p:txBody>
      </p:sp>
    </p:spTree>
    <p:extLst>
      <p:ext uri="{BB962C8B-B14F-4D97-AF65-F5344CB8AC3E}">
        <p14:creationId xmlns:p14="http://schemas.microsoft.com/office/powerpoint/2010/main" val="41404383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93</a:t>
            </a:fld>
            <a:endParaRPr lang="en-US"/>
          </a:p>
        </p:txBody>
      </p:sp>
    </p:spTree>
    <p:extLst>
      <p:ext uri="{BB962C8B-B14F-4D97-AF65-F5344CB8AC3E}">
        <p14:creationId xmlns:p14="http://schemas.microsoft.com/office/powerpoint/2010/main" val="42303064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94</a:t>
            </a:fld>
            <a:endParaRPr lang="en-US"/>
          </a:p>
        </p:txBody>
      </p:sp>
    </p:spTree>
    <p:extLst>
      <p:ext uri="{BB962C8B-B14F-4D97-AF65-F5344CB8AC3E}">
        <p14:creationId xmlns:p14="http://schemas.microsoft.com/office/powerpoint/2010/main" val="22923643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95</a:t>
            </a:fld>
            <a:endParaRPr lang="en-US"/>
          </a:p>
        </p:txBody>
      </p:sp>
    </p:spTree>
    <p:extLst>
      <p:ext uri="{BB962C8B-B14F-4D97-AF65-F5344CB8AC3E}">
        <p14:creationId xmlns:p14="http://schemas.microsoft.com/office/powerpoint/2010/main" val="29389643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96</a:t>
            </a:fld>
            <a:endParaRPr lang="en-US"/>
          </a:p>
        </p:txBody>
      </p:sp>
    </p:spTree>
    <p:extLst>
      <p:ext uri="{BB962C8B-B14F-4D97-AF65-F5344CB8AC3E}">
        <p14:creationId xmlns:p14="http://schemas.microsoft.com/office/powerpoint/2010/main" val="30320606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97</a:t>
            </a:fld>
            <a:endParaRPr lang="en-US"/>
          </a:p>
        </p:txBody>
      </p:sp>
    </p:spTree>
    <p:extLst>
      <p:ext uri="{BB962C8B-B14F-4D97-AF65-F5344CB8AC3E}">
        <p14:creationId xmlns:p14="http://schemas.microsoft.com/office/powerpoint/2010/main" val="215616869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98</a:t>
            </a:fld>
            <a:endParaRPr lang="en-US"/>
          </a:p>
        </p:txBody>
      </p:sp>
    </p:spTree>
    <p:extLst>
      <p:ext uri="{BB962C8B-B14F-4D97-AF65-F5344CB8AC3E}">
        <p14:creationId xmlns:p14="http://schemas.microsoft.com/office/powerpoint/2010/main" val="23095856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99</a:t>
            </a:fld>
            <a:endParaRPr lang="en-US"/>
          </a:p>
        </p:txBody>
      </p:sp>
    </p:spTree>
    <p:extLst>
      <p:ext uri="{BB962C8B-B14F-4D97-AF65-F5344CB8AC3E}">
        <p14:creationId xmlns:p14="http://schemas.microsoft.com/office/powerpoint/2010/main" val="2439963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18499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 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E887A04-1776-0A4B-9899-8EE0C579DABB}"/>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345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4885BB4E-3904-514B-85A9-2B96FECBF8DC}"/>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66103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picture containing street, traffic, clock&#10;&#10;Description automatically generated">
            <a:extLst>
              <a:ext uri="{FF2B5EF4-FFF2-40B4-BE49-F238E27FC236}">
                <a16:creationId xmlns:a16="http://schemas.microsoft.com/office/drawing/2014/main" id="{DB5EAB67-5EEE-9B47-B54C-B94833918FE8}"/>
              </a:ext>
            </a:extLst>
          </p:cNvPr>
          <p:cNvPicPr>
            <a:picLocks noChangeAspect="1"/>
          </p:cNvPicPr>
          <p:nvPr userDrawn="1"/>
        </p:nvPicPr>
        <p:blipFill>
          <a:blip r:embed="rId2"/>
          <a:stretch>
            <a:fillRect/>
          </a:stretch>
        </p:blipFill>
        <p:spPr>
          <a:xfrm>
            <a:off x="0" y="-3576"/>
            <a:ext cx="12185650" cy="6861576"/>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EE4D7C-1D46-A143-9887-FFD763471C94}"/>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40096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79B617A-DB22-E24F-8B89-DB124D547158}"/>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31409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C855-FEF1-1B4E-AADE-9F8AE28541C6}"/>
              </a:ext>
            </a:extLst>
          </p:cNvPr>
          <p:cNvSpPr>
            <a:spLocks noGrp="1"/>
          </p:cNvSpPr>
          <p:nvPr>
            <p:ph type="title"/>
          </p:nvPr>
        </p:nvSpPr>
        <p:spPr/>
        <p:txBody>
          <a:bodyPr>
            <a:noAutofit/>
          </a:bodyPr>
          <a:lstStyle/>
          <a:p>
            <a:r>
              <a:rPr lang="en-US"/>
              <a:t>Click to edit Master title style</a:t>
            </a:r>
          </a:p>
        </p:txBody>
      </p:sp>
      <p:sp>
        <p:nvSpPr>
          <p:cNvPr id="5" name="Slide Number Placeholder 4">
            <a:extLst>
              <a:ext uri="{FF2B5EF4-FFF2-40B4-BE49-F238E27FC236}">
                <a16:creationId xmlns:a16="http://schemas.microsoft.com/office/drawing/2014/main" id="{EE469A55-246C-7845-B504-186496D2AA0B}"/>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6" name="Footer Placeholder 5">
            <a:extLst>
              <a:ext uri="{FF2B5EF4-FFF2-40B4-BE49-F238E27FC236}">
                <a16:creationId xmlns:a16="http://schemas.microsoft.com/office/drawing/2014/main" id="{AEB1E00C-C96C-BF45-B40B-D26F90C5B949}"/>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95243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05AA0-182C-B843-BE95-BA38DD1989FF}"/>
              </a:ext>
            </a:extLst>
          </p:cNvPr>
          <p:cNvSpPr>
            <a:spLocks noGrp="1"/>
          </p:cNvSpPr>
          <p:nvPr>
            <p:ph type="sldNum" sz="quarter" idx="12"/>
          </p:nvPr>
        </p:nvSpPr>
        <p:spPr/>
        <p:txBody>
          <a:bodyPr/>
          <a:lstStyle/>
          <a:p>
            <a:fld id="{DB7DDC46-2E90-8640-BEFE-F54DCCD857ED}" type="slidenum">
              <a:rPr lang="en-US" smtClean="0"/>
              <a:t>‹#›</a:t>
            </a:fld>
            <a:endParaRPr lang="en-US"/>
          </a:p>
        </p:txBody>
      </p:sp>
      <p:sp>
        <p:nvSpPr>
          <p:cNvPr id="5" name="Footer Placeholder 4">
            <a:extLst>
              <a:ext uri="{FF2B5EF4-FFF2-40B4-BE49-F238E27FC236}">
                <a16:creationId xmlns:a16="http://schemas.microsoft.com/office/drawing/2014/main" id="{883AC1CC-3ED5-DE4E-B74C-9E2DD1923150}"/>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354223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iew of a city&#10;&#10;Description automatically generated">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dirty="0"/>
              <a:t>Date</a:t>
            </a:r>
          </a:p>
        </p:txBody>
      </p:sp>
      <p:pic>
        <p:nvPicPr>
          <p:cNvPr id="5" name="Picture 4" descr="A picture containing drawing&#10;&#10;Description automatically generated">
            <a:extLst>
              <a:ext uri="{FF2B5EF4-FFF2-40B4-BE49-F238E27FC236}">
                <a16:creationId xmlns:a16="http://schemas.microsoft.com/office/drawing/2014/main" id="{7ED97193-754B-A543-B435-C0753432B0CE}"/>
              </a:ext>
            </a:extLst>
          </p:cNvPr>
          <p:cNvPicPr>
            <a:picLocks noChangeAspect="1"/>
          </p:cNvPicPr>
          <p:nvPr userDrawn="1"/>
        </p:nvPicPr>
        <p:blipFill>
          <a:blip r:embed="rId3"/>
          <a:stretch>
            <a:fillRect/>
          </a:stretch>
        </p:blipFill>
        <p:spPr>
          <a:xfrm>
            <a:off x="9362183" y="5492003"/>
            <a:ext cx="2575775" cy="903194"/>
          </a:xfrm>
          <a:prstGeom prst="rect">
            <a:avLst/>
          </a:prstGeom>
        </p:spPr>
      </p:pic>
    </p:spTree>
    <p:extLst>
      <p:ext uri="{BB962C8B-B14F-4D97-AF65-F5344CB8AC3E}">
        <p14:creationId xmlns:p14="http://schemas.microsoft.com/office/powerpoint/2010/main" val="120122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Picture Placeholder 6">
            <a:extLst>
              <a:ext uri="{FF2B5EF4-FFF2-40B4-BE49-F238E27FC236}">
                <a16:creationId xmlns:a16="http://schemas.microsoft.com/office/drawing/2014/main" id="{E95F359D-F37A-5742-8D6F-89B4F001E2AB}"/>
              </a:ext>
            </a:extLst>
          </p:cNvPr>
          <p:cNvSpPr>
            <a:spLocks noGrp="1"/>
          </p:cNvSpPr>
          <p:nvPr>
            <p:ph type="pic" sz="quarter" idx="15" hasCustomPrompt="1"/>
          </p:nvPr>
        </p:nvSpPr>
        <p:spPr>
          <a:xfrm>
            <a:off x="1" y="0"/>
            <a:ext cx="12192000" cy="50292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A74935A3-2F19-BB47-A734-1541172B5B5B}"/>
              </a:ext>
            </a:extLst>
          </p:cNvPr>
          <p:cNvSpPr>
            <a:spLocks noGrp="1"/>
          </p:cNvSpPr>
          <p:nvPr>
            <p:ph type="title"/>
          </p:nvPr>
        </p:nvSpPr>
        <p:spPr>
          <a:xfrm>
            <a:off x="457199" y="5298055"/>
            <a:ext cx="8650942" cy="699333"/>
          </a:xfrm>
        </p:spPr>
        <p:txBody>
          <a:bodyPr anchor="b">
            <a:noAutofit/>
          </a:bodyPr>
          <a:lstStyle>
            <a:lvl1pPr>
              <a:defRPr sz="3500">
                <a:solidFill>
                  <a:schemeClr val="accent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spTree>
    <p:extLst>
      <p:ext uri="{BB962C8B-B14F-4D97-AF65-F5344CB8AC3E}">
        <p14:creationId xmlns:p14="http://schemas.microsoft.com/office/powerpoint/2010/main" val="211697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dirty="0"/>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413925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p>
            <a:r>
              <a:rPr lang="en-US" dirty="0"/>
              <a:t>Split 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8" name="Content Placeholder 2">
            <a:extLst>
              <a:ext uri="{FF2B5EF4-FFF2-40B4-BE49-F238E27FC236}">
                <a16:creationId xmlns:a16="http://schemas.microsoft.com/office/drawing/2014/main" id="{E17D3AE5-ADF3-8D43-871F-66ED09FE858D}"/>
              </a:ext>
            </a:extLst>
          </p:cNvPr>
          <p:cNvSpPr>
            <a:spLocks noGrp="1"/>
          </p:cNvSpPr>
          <p:nvPr>
            <p:ph idx="13"/>
          </p:nvPr>
        </p:nvSpPr>
        <p:spPr>
          <a:xfrm>
            <a:off x="6172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167032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1696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l">
              <a:buNone/>
              <a:defRPr sz="60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dirty="0"/>
              <a:t>Add Large Statement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800100" y="6359525"/>
            <a:ext cx="9926170" cy="223930"/>
          </a:xfrm>
        </p:spPr>
        <p:txBody>
          <a:bodyPr/>
          <a:lstStyle>
            <a:lvl1pPr>
              <a:defRPr>
                <a:solidFill>
                  <a:schemeClr val="bg1"/>
                </a:solidFill>
              </a:defRPr>
            </a:lvl1pPr>
          </a:lstStyle>
          <a:p>
            <a:r>
              <a:rPr lang="en-US"/>
              <a:t>Oklahoma State Department of Health | State Plan Community Survey| 06.09.2023</a:t>
            </a:r>
            <a:endParaRPr lang="en-US" dirty="0"/>
          </a:p>
        </p:txBody>
      </p:sp>
      <p:pic>
        <p:nvPicPr>
          <p:cNvPr id="7" name="Picture 6">
            <a:extLst>
              <a:ext uri="{FF2B5EF4-FFF2-40B4-BE49-F238E27FC236}">
                <a16:creationId xmlns:a16="http://schemas.microsoft.com/office/drawing/2014/main" id="{C16DA782-E25F-8445-AE24-1A23CAEFB29E}"/>
              </a:ext>
            </a:extLst>
          </p:cNvPr>
          <p:cNvPicPr>
            <a:picLocks noChangeAspect="1"/>
          </p:cNvPicPr>
          <p:nvPr userDrawn="1"/>
        </p:nvPicPr>
        <p:blipFill>
          <a:blip r:embed="rId2"/>
          <a:srcRect/>
          <a:stretch/>
        </p:blipFill>
        <p:spPr>
          <a:xfrm>
            <a:off x="340659" y="6252269"/>
            <a:ext cx="381002" cy="381002"/>
          </a:xfrm>
          <a:prstGeom prst="rect">
            <a:avLst/>
          </a:prstGeom>
        </p:spPr>
      </p:pic>
    </p:spTree>
    <p:extLst>
      <p:ext uri="{BB962C8B-B14F-4D97-AF65-F5344CB8AC3E}">
        <p14:creationId xmlns:p14="http://schemas.microsoft.com/office/powerpoint/2010/main" val="204829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ontent 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3281082" y="0"/>
            <a:ext cx="8910918" cy="685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Graph Page</a:t>
            </a:r>
            <a:br>
              <a:rPr lang="en-US" dirty="0"/>
            </a:br>
            <a:r>
              <a:rPr lang="en-US" dirty="0"/>
              <a:t>Example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7" name="Chart Placeholder 6">
            <a:extLst>
              <a:ext uri="{FF2B5EF4-FFF2-40B4-BE49-F238E27FC236}">
                <a16:creationId xmlns:a16="http://schemas.microsoft.com/office/drawing/2014/main" id="{DE8EFDEF-7F35-4E4F-AD99-938719A6DC54}"/>
              </a:ext>
            </a:extLst>
          </p:cNvPr>
          <p:cNvSpPr>
            <a:spLocks noGrp="1"/>
          </p:cNvSpPr>
          <p:nvPr>
            <p:ph type="chart" sz="quarter" idx="15" hasCustomPrompt="1"/>
          </p:nvPr>
        </p:nvSpPr>
        <p:spPr>
          <a:xfrm>
            <a:off x="3727309" y="1062038"/>
            <a:ext cx="8018463" cy="4827587"/>
          </a:xfrm>
        </p:spPr>
        <p:txBody>
          <a:bodyPr>
            <a:noAutofit/>
          </a:bodyPr>
          <a:lstStyle>
            <a:lvl1pPr marL="0" indent="0" algn="ctr">
              <a:buNone/>
              <a:defRPr sz="2000"/>
            </a:lvl1pPr>
          </a:lstStyle>
          <a:p>
            <a:r>
              <a:rPr lang="en-US" dirty="0"/>
              <a:t>Click Icon In The Center To Add a Graph</a:t>
            </a:r>
          </a:p>
        </p:txBody>
      </p:sp>
      <p:sp>
        <p:nvSpPr>
          <p:cNvPr id="11" name="Footer Placeholder 10">
            <a:extLst>
              <a:ext uri="{FF2B5EF4-FFF2-40B4-BE49-F238E27FC236}">
                <a16:creationId xmlns:a16="http://schemas.microsoft.com/office/drawing/2014/main" id="{C542ACA4-E23B-9740-AE2D-C78B70CBE348}"/>
              </a:ext>
            </a:extLst>
          </p:cNvPr>
          <p:cNvSpPr>
            <a:spLocks noGrp="1"/>
          </p:cNvSpPr>
          <p:nvPr>
            <p:ph type="ftr" sz="quarter" idx="16"/>
          </p:nvPr>
        </p:nvSpPr>
        <p:spPr>
          <a:xfrm>
            <a:off x="781050" y="6378575"/>
            <a:ext cx="2338667" cy="198338"/>
          </a:xfrm>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17221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clock, drawing&#10;&#10;Description automatically generated">
            <a:extLst>
              <a:ext uri="{FF2B5EF4-FFF2-40B4-BE49-F238E27FC236}">
                <a16:creationId xmlns:a16="http://schemas.microsoft.com/office/drawing/2014/main" id="{FE3F1E2E-F99E-8B49-92FE-61436D01743C}"/>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7CF2C4-C3BC-EB4B-88C7-548CF5811120}"/>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5124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8CEA2-5F55-2D48-BA3F-C9B13AF499EF}"/>
              </a:ext>
            </a:extLst>
          </p:cNvPr>
          <p:cNvSpPr>
            <a:spLocks noGrp="1"/>
          </p:cNvSpPr>
          <p:nvPr>
            <p:ph type="title"/>
          </p:nvPr>
        </p:nvSpPr>
        <p:spPr>
          <a:xfrm>
            <a:off x="457199" y="415230"/>
            <a:ext cx="11394141" cy="837374"/>
          </a:xfrm>
          <a:prstGeom prst="rect">
            <a:avLst/>
          </a:prstGeom>
        </p:spPr>
        <p:txBody>
          <a:bodyPr vert="horz" lIns="0" tIns="45720" rIns="91440" bIns="45720" rtlCol="0" anchor="t">
            <a:noAutofit/>
          </a:bodyPr>
          <a:lstStyle/>
          <a:p>
            <a:r>
              <a:rPr lang="en-US" dirty="0"/>
              <a:t>Content Page — Insert Title Here</a:t>
            </a:r>
          </a:p>
        </p:txBody>
      </p:sp>
      <p:sp>
        <p:nvSpPr>
          <p:cNvPr id="3" name="Text Placeholder 2">
            <a:extLst>
              <a:ext uri="{FF2B5EF4-FFF2-40B4-BE49-F238E27FC236}">
                <a16:creationId xmlns:a16="http://schemas.microsoft.com/office/drawing/2014/main" id="{FCCE648A-7202-1A45-A150-09C33B8DE1D5}"/>
              </a:ext>
            </a:extLst>
          </p:cNvPr>
          <p:cNvSpPr>
            <a:spLocks noGrp="1"/>
          </p:cNvSpPr>
          <p:nvPr>
            <p:ph type="body" idx="1"/>
          </p:nvPr>
        </p:nvSpPr>
        <p:spPr>
          <a:xfrm>
            <a:off x="457200" y="1838151"/>
            <a:ext cx="8458200" cy="4351338"/>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A16417-6275-E049-BABF-0D5B83FF647B}"/>
              </a:ext>
            </a:extLst>
          </p:cNvPr>
          <p:cNvSpPr>
            <a:spLocks noGrp="1"/>
          </p:cNvSpPr>
          <p:nvPr>
            <p:ph type="sldNum" sz="quarter" idx="4"/>
          </p:nvPr>
        </p:nvSpPr>
        <p:spPr>
          <a:xfrm>
            <a:off x="9108141" y="6378575"/>
            <a:ext cx="2743200" cy="198338"/>
          </a:xfrm>
          <a:prstGeom prst="rect">
            <a:avLst/>
          </a:prstGeom>
        </p:spPr>
        <p:txBody>
          <a:bodyPr vert="horz" lIns="91440" tIns="45720" rIns="91440" bIns="45720" rtlCol="0" anchor="ctr"/>
          <a:lstStyle>
            <a:lvl1pPr algn="r">
              <a:defRPr sz="1000">
                <a:solidFill>
                  <a:schemeClr val="tx1">
                    <a:tint val="75000"/>
                  </a:schemeClr>
                </a:solidFill>
              </a:defRPr>
            </a:lvl1pPr>
          </a:lstStyle>
          <a:p>
            <a:fld id="{DB7DDC46-2E90-8640-BEFE-F54DCCD857ED}" type="slidenum">
              <a:rPr lang="en-US" smtClean="0"/>
              <a:pPr/>
              <a:t>‹#›</a:t>
            </a:fld>
            <a:endParaRPr lang="en-US"/>
          </a:p>
        </p:txBody>
      </p:sp>
      <p:sp>
        <p:nvSpPr>
          <p:cNvPr id="5" name="Footer Placeholder 4">
            <a:extLst>
              <a:ext uri="{FF2B5EF4-FFF2-40B4-BE49-F238E27FC236}">
                <a16:creationId xmlns:a16="http://schemas.microsoft.com/office/drawing/2014/main" id="{471C6D8E-ECFE-5644-850D-BC83613EA3B2}"/>
              </a:ext>
            </a:extLst>
          </p:cNvPr>
          <p:cNvSpPr>
            <a:spLocks noGrp="1"/>
          </p:cNvSpPr>
          <p:nvPr>
            <p:ph type="ftr" sz="quarter" idx="3"/>
          </p:nvPr>
        </p:nvSpPr>
        <p:spPr>
          <a:xfrm>
            <a:off x="774700" y="6372225"/>
            <a:ext cx="8140697" cy="198338"/>
          </a:xfrm>
          <a:prstGeom prst="rect">
            <a:avLst/>
          </a:prstGeom>
        </p:spPr>
        <p:txBody>
          <a:bodyPr vert="horz" lIns="0" tIns="45720" rIns="91440" bIns="45720" rtlCol="0" anchor="ctr"/>
          <a:lstStyle>
            <a:lvl1pPr algn="l">
              <a:defRPr sz="1000">
                <a:solidFill>
                  <a:schemeClr val="tx1"/>
                </a:solidFill>
              </a:defRPr>
            </a:lvl1pPr>
          </a:lstStyle>
          <a:p>
            <a:r>
              <a:rPr lang="en-US"/>
              <a:t>Oklahoma State Department of Health | State Plan Community Survey| 06.09.2023</a:t>
            </a:r>
            <a:endParaRPr lang="en-US" dirty="0"/>
          </a:p>
        </p:txBody>
      </p:sp>
      <p:pic>
        <p:nvPicPr>
          <p:cNvPr id="7" name="Picture 6" descr="A close up of a logo&#10;&#10;Description automatically generated">
            <a:extLst>
              <a:ext uri="{FF2B5EF4-FFF2-40B4-BE49-F238E27FC236}">
                <a16:creationId xmlns:a16="http://schemas.microsoft.com/office/drawing/2014/main" id="{FB8B9CC6-71D1-DA4C-A2B5-3566A4A1B09C}"/>
              </a:ext>
            </a:extLst>
          </p:cNvPr>
          <p:cNvPicPr>
            <a:picLocks noChangeAspect="1"/>
          </p:cNvPicPr>
          <p:nvPr userDrawn="1"/>
        </p:nvPicPr>
        <p:blipFill>
          <a:blip r:embed="rId17"/>
          <a:stretch>
            <a:fillRect/>
          </a:stretch>
        </p:blipFill>
        <p:spPr>
          <a:xfrm>
            <a:off x="340659" y="6252269"/>
            <a:ext cx="381002" cy="381002"/>
          </a:xfrm>
          <a:prstGeom prst="rect">
            <a:avLst/>
          </a:prstGeom>
        </p:spPr>
      </p:pic>
    </p:spTree>
    <p:extLst>
      <p:ext uri="{BB962C8B-B14F-4D97-AF65-F5344CB8AC3E}">
        <p14:creationId xmlns:p14="http://schemas.microsoft.com/office/powerpoint/2010/main" val="408892723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73" r:id="rId4"/>
    <p:sldLayoutId id="2147483660" r:id="rId5"/>
    <p:sldLayoutId id="2147483661" r:id="rId6"/>
    <p:sldLayoutId id="2147483662" r:id="rId7"/>
    <p:sldLayoutId id="2147483669" r:id="rId8"/>
    <p:sldLayoutId id="2147483651" r:id="rId9"/>
    <p:sldLayoutId id="2147483670" r:id="rId10"/>
    <p:sldLayoutId id="2147483671" r:id="rId11"/>
    <p:sldLayoutId id="2147483672" r:id="rId12"/>
    <p:sldLayoutId id="2147483674" r:id="rId13"/>
    <p:sldLayoutId id="2147483654" r:id="rId14"/>
    <p:sldLayoutId id="2147483655" r:id="rId15"/>
  </p:sldLayoutIdLst>
  <p:hf hdr="0" dt="0"/>
  <p:txStyles>
    <p:title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6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00.xml"/><Relationship Id="rId1" Type="http://schemas.openxmlformats.org/officeDocument/2006/relationships/slideLayout" Target="../slideLayouts/slideLayout5.xml"/><Relationship Id="rId4" Type="http://schemas.openxmlformats.org/officeDocument/2006/relationships/chart" Target="../charts/chart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4.xml"/><Relationship Id="rId1" Type="http://schemas.openxmlformats.org/officeDocument/2006/relationships/slideLayout" Target="../slideLayouts/slideLayout5.xml"/><Relationship Id="rId5" Type="http://schemas.openxmlformats.org/officeDocument/2006/relationships/chart" Target="../charts/chart65.xml"/><Relationship Id="rId4" Type="http://schemas.openxmlformats.org/officeDocument/2006/relationships/chart" Target="../charts/chart64.xml"/></Relationships>
</file>

<file path=ppt/slides/_rels/slide105.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110.xml"/><Relationship Id="rId1" Type="http://schemas.openxmlformats.org/officeDocument/2006/relationships/slideLayout" Target="../slideLayouts/slideLayout5.xml"/><Relationship Id="rId4" Type="http://schemas.openxmlformats.org/officeDocument/2006/relationships/chart" Target="../charts/chart7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4.xml"/><Relationship Id="rId1" Type="http://schemas.openxmlformats.org/officeDocument/2006/relationships/slideLayout" Target="../slideLayouts/slideLayout5.xml"/><Relationship Id="rId5" Type="http://schemas.openxmlformats.org/officeDocument/2006/relationships/chart" Target="../charts/chart73.xml"/><Relationship Id="rId4" Type="http://schemas.openxmlformats.org/officeDocument/2006/relationships/chart" Target="../charts/chart72.xml"/></Relationships>
</file>

<file path=ppt/slides/_rels/slide11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21.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8.xml"/><Relationship Id="rId1" Type="http://schemas.openxmlformats.org/officeDocument/2006/relationships/slideLayout" Target="../slideLayouts/slideLayout4.xml"/><Relationship Id="rId4" Type="http://schemas.openxmlformats.org/officeDocument/2006/relationships/hyperlink" Target="http://www.pngall.com/question-mark-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fabiusmaximus.com/2012/12/31/internet-communities-47427/"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chart" Target="../charts/chart15.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chart" Target="../charts/chart23.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5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chart" Target="../charts/chart41.xml"/><Relationship Id="rId4" Type="http://schemas.openxmlformats.org/officeDocument/2006/relationships/chart" Target="../charts/char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5.xml"/><Relationship Id="rId5" Type="http://schemas.openxmlformats.org/officeDocument/2006/relationships/chart" Target="../charts/chart49.xml"/><Relationship Id="rId4" Type="http://schemas.openxmlformats.org/officeDocument/2006/relationships/chart" Target="../charts/chart48.xml"/></Relationships>
</file>

<file path=ppt/slides/_rels/slide8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88.xml"/><Relationship Id="rId1" Type="http://schemas.openxmlformats.org/officeDocument/2006/relationships/slideLayout" Target="../slideLayouts/slideLayout5.xml"/><Relationship Id="rId4" Type="http://schemas.openxmlformats.org/officeDocument/2006/relationships/chart" Target="../charts/chart5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2.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9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457199" y="1321690"/>
            <a:ext cx="6220048" cy="1370940"/>
          </a:xfrm>
        </p:spPr>
        <p:txBody>
          <a:bodyPr/>
          <a:lstStyle/>
          <a:p>
            <a:r>
              <a:rPr lang="en-US" dirty="0">
                <a:solidFill>
                  <a:srgbClr val="002060"/>
                </a:solidFill>
              </a:rPr>
              <a:t>State Plan Community Survey</a:t>
            </a:r>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495301" y="3567827"/>
            <a:ext cx="5177118" cy="2810748"/>
          </a:xfrm>
        </p:spPr>
        <p:txBody>
          <a:bodyPr/>
          <a:lstStyle/>
          <a:p>
            <a:r>
              <a:rPr lang="en-US" b="1" dirty="0">
                <a:solidFill>
                  <a:srgbClr val="002060"/>
                </a:solidFill>
                <a:latin typeface="+mj-lt"/>
              </a:rPr>
              <a:t>Family Support and Prevention Service</a:t>
            </a:r>
          </a:p>
          <a:p>
            <a:endParaRPr lang="en-US" dirty="0">
              <a:solidFill>
                <a:srgbClr val="002060"/>
              </a:solidFill>
            </a:endParaRPr>
          </a:p>
        </p:txBody>
      </p:sp>
      <p:sp>
        <p:nvSpPr>
          <p:cNvPr id="6" name="Text Placeholder 5">
            <a:extLst>
              <a:ext uri="{FF2B5EF4-FFF2-40B4-BE49-F238E27FC236}">
                <a16:creationId xmlns:a16="http://schemas.microsoft.com/office/drawing/2014/main" id="{9E8DAC8B-B1DC-5348-B0A6-238FC462030A}"/>
              </a:ext>
            </a:extLst>
          </p:cNvPr>
          <p:cNvSpPr>
            <a:spLocks noGrp="1"/>
          </p:cNvSpPr>
          <p:nvPr>
            <p:ph type="body" sz="quarter" idx="13"/>
          </p:nvPr>
        </p:nvSpPr>
        <p:spPr/>
        <p:txBody>
          <a:bodyPr/>
          <a:lstStyle/>
          <a:p>
            <a:r>
              <a:rPr lang="en-US" dirty="0"/>
              <a:t>06.09.2023</a:t>
            </a:r>
          </a:p>
        </p:txBody>
      </p:sp>
      <p:sp>
        <p:nvSpPr>
          <p:cNvPr id="2" name="Slide Number Placeholder 1">
            <a:extLst>
              <a:ext uri="{FF2B5EF4-FFF2-40B4-BE49-F238E27FC236}">
                <a16:creationId xmlns:a16="http://schemas.microsoft.com/office/drawing/2014/main" id="{B572306F-2162-EF47-A9AD-A6C79339E7A3}"/>
              </a:ext>
            </a:extLst>
          </p:cNvPr>
          <p:cNvSpPr>
            <a:spLocks noGrp="1"/>
          </p:cNvSpPr>
          <p:nvPr>
            <p:ph type="sldNum" sz="quarter" idx="12"/>
          </p:nvPr>
        </p:nvSpPr>
        <p:spPr/>
        <p:txBody>
          <a:bodyPr/>
          <a:lstStyle/>
          <a:p>
            <a:fld id="{DB7DDC46-2E90-8640-BEFE-F54DCCD857ED}" type="slidenum">
              <a:rPr lang="en-US" smtClean="0"/>
              <a:pPr/>
              <a:t>1</a:t>
            </a:fld>
            <a:endParaRPr lang="en-US"/>
          </a:p>
        </p:txBody>
      </p:sp>
    </p:spTree>
    <p:extLst>
      <p:ext uri="{BB962C8B-B14F-4D97-AF65-F5344CB8AC3E}">
        <p14:creationId xmlns:p14="http://schemas.microsoft.com/office/powerpoint/2010/main" val="247891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42E4-5250-4FFA-FE2D-FE7C2915B6FF}"/>
              </a:ext>
            </a:extLst>
          </p:cNvPr>
          <p:cNvSpPr>
            <a:spLocks noGrp="1"/>
          </p:cNvSpPr>
          <p:nvPr>
            <p:ph type="title"/>
          </p:nvPr>
        </p:nvSpPr>
        <p:spPr/>
        <p:txBody>
          <a:bodyPr/>
          <a:lstStyle/>
          <a:p>
            <a:r>
              <a:rPr lang="en-US" dirty="0">
                <a:solidFill>
                  <a:srgbClr val="002060"/>
                </a:solidFill>
              </a:rPr>
              <a:t>Professionals Organizations and Roles</a:t>
            </a:r>
          </a:p>
        </p:txBody>
      </p:sp>
      <p:sp>
        <p:nvSpPr>
          <p:cNvPr id="3" name="Content Placeholder 2">
            <a:extLst>
              <a:ext uri="{FF2B5EF4-FFF2-40B4-BE49-F238E27FC236}">
                <a16:creationId xmlns:a16="http://schemas.microsoft.com/office/drawing/2014/main" id="{405DA6EE-BFFE-151D-80C0-1BB650DF0E3C}"/>
              </a:ext>
            </a:extLst>
          </p:cNvPr>
          <p:cNvSpPr>
            <a:spLocks noGrp="1"/>
          </p:cNvSpPr>
          <p:nvPr>
            <p:ph idx="1"/>
          </p:nvPr>
        </p:nvSpPr>
        <p:spPr>
          <a:xfrm>
            <a:off x="1230086" y="1838151"/>
            <a:ext cx="5384800" cy="4351338"/>
          </a:xfrm>
        </p:spPr>
        <p:txBody>
          <a:bodyPr/>
          <a:lstStyle/>
          <a:p>
            <a:pPr marL="0" indent="0">
              <a:buNone/>
            </a:pPr>
            <a:r>
              <a:rPr lang="en-CA" sz="1800" b="1" dirty="0">
                <a:solidFill>
                  <a:schemeClr val="tx1">
                    <a:lumMod val="50000"/>
                  </a:schemeClr>
                </a:solidFill>
                <a:cs typeface="Arial" panose="020B0604020202020204" pitchFamily="34" charset="0"/>
              </a:rPr>
              <a:t>Type of Organization</a:t>
            </a:r>
          </a:p>
          <a:p>
            <a:pPr lvl="1"/>
            <a:r>
              <a:rPr lang="en-CA" sz="1800" dirty="0">
                <a:solidFill>
                  <a:schemeClr val="tx1">
                    <a:lumMod val="50000"/>
                  </a:schemeClr>
                </a:solidFill>
                <a:cs typeface="Arial" panose="020B0604020202020204" pitchFamily="34" charset="0"/>
              </a:rPr>
              <a:t>Education- 15%</a:t>
            </a:r>
          </a:p>
          <a:p>
            <a:pPr lvl="1"/>
            <a:r>
              <a:rPr lang="en-CA" sz="1800" dirty="0">
                <a:solidFill>
                  <a:schemeClr val="tx1">
                    <a:lumMod val="50000"/>
                  </a:schemeClr>
                </a:solidFill>
                <a:cs typeface="Arial" panose="020B0604020202020204" pitchFamily="34" charset="0"/>
              </a:rPr>
              <a:t>Faith based- 1%</a:t>
            </a:r>
          </a:p>
          <a:p>
            <a:pPr lvl="1"/>
            <a:r>
              <a:rPr lang="en-CA" sz="1800" dirty="0">
                <a:solidFill>
                  <a:schemeClr val="tx1">
                    <a:lumMod val="50000"/>
                  </a:schemeClr>
                </a:solidFill>
                <a:cs typeface="Arial" panose="020B0604020202020204" pitchFamily="34" charset="0"/>
              </a:rPr>
              <a:t>Government- 35%</a:t>
            </a:r>
          </a:p>
          <a:p>
            <a:pPr lvl="1"/>
            <a:r>
              <a:rPr lang="en-CA" sz="1800" dirty="0">
                <a:solidFill>
                  <a:schemeClr val="tx1">
                    <a:lumMod val="50000"/>
                  </a:schemeClr>
                </a:solidFill>
                <a:cs typeface="Arial" panose="020B0604020202020204" pitchFamily="34" charset="0"/>
              </a:rPr>
              <a:t>Non profit- 35%</a:t>
            </a:r>
          </a:p>
          <a:p>
            <a:pPr lvl="1"/>
            <a:r>
              <a:rPr lang="en-CA" sz="1800" dirty="0">
                <a:solidFill>
                  <a:schemeClr val="tx1">
                    <a:lumMod val="50000"/>
                  </a:schemeClr>
                </a:solidFill>
                <a:cs typeface="Arial" panose="020B0604020202020204" pitchFamily="34" charset="0"/>
              </a:rPr>
              <a:t>Other- 14%</a:t>
            </a:r>
          </a:p>
          <a:p>
            <a:endParaRPr lang="en-US" dirty="0"/>
          </a:p>
        </p:txBody>
      </p:sp>
      <p:sp>
        <p:nvSpPr>
          <p:cNvPr id="4" name="Slide Number Placeholder 3">
            <a:extLst>
              <a:ext uri="{FF2B5EF4-FFF2-40B4-BE49-F238E27FC236}">
                <a16:creationId xmlns:a16="http://schemas.microsoft.com/office/drawing/2014/main" id="{3043C19E-278D-3292-3C9B-79138AD28FDB}"/>
              </a:ext>
            </a:extLst>
          </p:cNvPr>
          <p:cNvSpPr>
            <a:spLocks noGrp="1"/>
          </p:cNvSpPr>
          <p:nvPr>
            <p:ph type="sldNum" sz="quarter" idx="12"/>
          </p:nvPr>
        </p:nvSpPr>
        <p:spPr/>
        <p:txBody>
          <a:bodyPr/>
          <a:lstStyle/>
          <a:p>
            <a:fld id="{DB7DDC46-2E90-8640-BEFE-F54DCCD857ED}" type="slidenum">
              <a:rPr lang="en-US" smtClean="0"/>
              <a:t>10</a:t>
            </a:fld>
            <a:endParaRPr lang="en-US"/>
          </a:p>
        </p:txBody>
      </p:sp>
      <p:sp>
        <p:nvSpPr>
          <p:cNvPr id="6" name="Content Placeholder 5">
            <a:extLst>
              <a:ext uri="{FF2B5EF4-FFF2-40B4-BE49-F238E27FC236}">
                <a16:creationId xmlns:a16="http://schemas.microsoft.com/office/drawing/2014/main" id="{6404C787-D973-F1F1-9D59-6788422B6AD9}"/>
              </a:ext>
            </a:extLst>
          </p:cNvPr>
          <p:cNvSpPr>
            <a:spLocks noGrp="1"/>
          </p:cNvSpPr>
          <p:nvPr>
            <p:ph idx="13"/>
          </p:nvPr>
        </p:nvSpPr>
        <p:spPr>
          <a:xfrm>
            <a:off x="6614886" y="1838151"/>
            <a:ext cx="5384800" cy="4351338"/>
          </a:xfrm>
        </p:spPr>
        <p:txBody>
          <a:bodyPr/>
          <a:lstStyle/>
          <a:p>
            <a:pPr marL="0" indent="0">
              <a:buNone/>
            </a:pPr>
            <a:r>
              <a:rPr lang="en-CA" sz="1800" b="1" dirty="0">
                <a:solidFill>
                  <a:schemeClr val="tx1">
                    <a:lumMod val="50000"/>
                  </a:schemeClr>
                </a:solidFill>
                <a:cs typeface="Arial" panose="020B0604020202020204" pitchFamily="34" charset="0"/>
              </a:rPr>
              <a:t>Role within Organization</a:t>
            </a:r>
          </a:p>
          <a:p>
            <a:pPr lvl="1"/>
            <a:r>
              <a:rPr lang="en-CA" sz="1800" dirty="0">
                <a:solidFill>
                  <a:schemeClr val="tx1">
                    <a:lumMod val="50000"/>
                  </a:schemeClr>
                </a:solidFill>
                <a:cs typeface="Arial" panose="020B0604020202020204" pitchFamily="34" charset="0"/>
              </a:rPr>
              <a:t>Administration- 34%</a:t>
            </a:r>
          </a:p>
          <a:p>
            <a:pPr lvl="1"/>
            <a:r>
              <a:rPr lang="en-CA" sz="1800" dirty="0">
                <a:solidFill>
                  <a:schemeClr val="tx1">
                    <a:lumMod val="50000"/>
                  </a:schemeClr>
                </a:solidFill>
                <a:cs typeface="Arial" panose="020B0604020202020204" pitchFamily="34" charset="0"/>
              </a:rPr>
              <a:t>Child advocate- 5%</a:t>
            </a:r>
          </a:p>
          <a:p>
            <a:pPr lvl="1"/>
            <a:r>
              <a:rPr lang="en-CA" sz="1800" dirty="0">
                <a:solidFill>
                  <a:schemeClr val="tx1">
                    <a:lumMod val="50000"/>
                  </a:schemeClr>
                </a:solidFill>
                <a:cs typeface="Arial" panose="020B0604020202020204" pitchFamily="34" charset="0"/>
              </a:rPr>
              <a:t>Direct client services- 30%</a:t>
            </a:r>
          </a:p>
          <a:p>
            <a:pPr lvl="1"/>
            <a:r>
              <a:rPr lang="en-CA" sz="1800" dirty="0">
                <a:solidFill>
                  <a:schemeClr val="tx1">
                    <a:lumMod val="50000"/>
                  </a:schemeClr>
                </a:solidFill>
                <a:cs typeface="Arial" panose="020B0604020202020204" pitchFamily="34" charset="0"/>
              </a:rPr>
              <a:t>Other- 32%</a:t>
            </a:r>
          </a:p>
          <a:p>
            <a:endParaRPr lang="en-US" dirty="0"/>
          </a:p>
        </p:txBody>
      </p:sp>
      <p:sp>
        <p:nvSpPr>
          <p:cNvPr id="5" name="Footer Placeholder 4">
            <a:extLst>
              <a:ext uri="{FF2B5EF4-FFF2-40B4-BE49-F238E27FC236}">
                <a16:creationId xmlns:a16="http://schemas.microsoft.com/office/drawing/2014/main" id="{6DC63292-4B8D-EBBB-0815-BD95FCC1CD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37696384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16B8-17A9-BADC-3A45-4A09F0FCB118}"/>
              </a:ext>
            </a:extLst>
          </p:cNvPr>
          <p:cNvSpPr>
            <a:spLocks noGrp="1"/>
          </p:cNvSpPr>
          <p:nvPr>
            <p:ph type="title"/>
          </p:nvPr>
        </p:nvSpPr>
        <p:spPr/>
        <p:txBody>
          <a:bodyPr/>
          <a:lstStyle/>
          <a:p>
            <a:r>
              <a:rPr lang="en-US" dirty="0">
                <a:solidFill>
                  <a:srgbClr val="002060"/>
                </a:solidFill>
              </a:rPr>
              <a:t>Parent: </a:t>
            </a:r>
            <a:r>
              <a:rPr lang="en-US" b="0" i="0" dirty="0">
                <a:solidFill>
                  <a:srgbClr val="32363A"/>
                </a:solidFill>
                <a:effectLst/>
              </a:rPr>
              <a:t>Do you know where to find </a:t>
            </a:r>
            <a:r>
              <a:rPr kumimoji="0" lang="en-US" sz="2400" b="1" i="0" u="none" strike="noStrike" kern="1200" cap="none" spc="0" normalizeH="0" baseline="0" noProof="0" dirty="0">
                <a:ln>
                  <a:noFill/>
                </a:ln>
                <a:solidFill>
                  <a:srgbClr val="32363A"/>
                </a:solidFill>
                <a:effectLst/>
                <a:uLnTx/>
                <a:uFillTx/>
              </a:rPr>
              <a:t>education </a:t>
            </a:r>
            <a:r>
              <a:rPr lang="en-US" b="0" i="0" dirty="0">
                <a:solidFill>
                  <a:srgbClr val="32363A"/>
                </a:solidFill>
                <a:effectLst/>
              </a:rPr>
              <a:t>programs?</a:t>
            </a:r>
            <a:endParaRPr lang="en-US" dirty="0"/>
          </a:p>
        </p:txBody>
      </p:sp>
      <p:sp>
        <p:nvSpPr>
          <p:cNvPr id="4" name="Slide Number Placeholder 3">
            <a:extLst>
              <a:ext uri="{FF2B5EF4-FFF2-40B4-BE49-F238E27FC236}">
                <a16:creationId xmlns:a16="http://schemas.microsoft.com/office/drawing/2014/main" id="{5F7CF8DE-3B59-52AB-2B4A-61D7EABDCEC6}"/>
              </a:ext>
            </a:extLst>
          </p:cNvPr>
          <p:cNvSpPr>
            <a:spLocks noGrp="1"/>
          </p:cNvSpPr>
          <p:nvPr>
            <p:ph type="sldNum" sz="quarter" idx="12"/>
          </p:nvPr>
        </p:nvSpPr>
        <p:spPr/>
        <p:txBody>
          <a:bodyPr/>
          <a:lstStyle/>
          <a:p>
            <a:fld id="{DB7DDC46-2E90-8640-BEFE-F54DCCD857ED}" type="slidenum">
              <a:rPr lang="en-US" smtClean="0"/>
              <a:t>100</a:t>
            </a:fld>
            <a:endParaRPr lang="en-US"/>
          </a:p>
        </p:txBody>
      </p:sp>
      <p:sp>
        <p:nvSpPr>
          <p:cNvPr id="6" name="Footer Placeholder 5">
            <a:extLst>
              <a:ext uri="{FF2B5EF4-FFF2-40B4-BE49-F238E27FC236}">
                <a16:creationId xmlns:a16="http://schemas.microsoft.com/office/drawing/2014/main" id="{EA004B65-8341-0F6E-C221-17D729626470}"/>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10" name="Диаграмма 1">
            <a:extLst>
              <a:ext uri="{FF2B5EF4-FFF2-40B4-BE49-F238E27FC236}">
                <a16:creationId xmlns:a16="http://schemas.microsoft.com/office/drawing/2014/main" id="{31A79056-C4B9-FE05-844B-2F2072F09B5C}"/>
              </a:ext>
            </a:extLst>
          </p:cNvPr>
          <p:cNvGraphicFramePr/>
          <p:nvPr/>
        </p:nvGraphicFramePr>
        <p:xfrm>
          <a:off x="1112025" y="2118809"/>
          <a:ext cx="10444975" cy="32261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3">
            <a:extLst>
              <a:ext uri="{FF2B5EF4-FFF2-40B4-BE49-F238E27FC236}">
                <a16:creationId xmlns:a16="http://schemas.microsoft.com/office/drawing/2014/main" id="{70183AB3-592B-534C-8B3E-76D211CA9029}"/>
              </a:ext>
            </a:extLst>
          </p:cNvPr>
          <p:cNvSpPr txBox="1">
            <a:spLocks/>
          </p:cNvSpPr>
          <p:nvPr/>
        </p:nvSpPr>
        <p:spPr>
          <a:xfrm>
            <a:off x="457200" y="1448886"/>
            <a:ext cx="11099800" cy="837374"/>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a:lstStyle>
          <a:p>
            <a:r>
              <a:rPr lang="en-US" sz="1800" dirty="0">
                <a:solidFill>
                  <a:srgbClr val="002060"/>
                </a:solidFill>
              </a:rPr>
              <a:t>					</a:t>
            </a:r>
          </a:p>
        </p:txBody>
      </p:sp>
      <p:graphicFrame>
        <p:nvGraphicFramePr>
          <p:cNvPr id="7" name="Диаграмма 1">
            <a:extLst>
              <a:ext uri="{FF2B5EF4-FFF2-40B4-BE49-F238E27FC236}">
                <a16:creationId xmlns:a16="http://schemas.microsoft.com/office/drawing/2014/main" id="{BECCD90F-3B19-2594-EAFF-3DB58DE778C6}"/>
              </a:ext>
            </a:extLst>
          </p:cNvPr>
          <p:cNvGraphicFramePr/>
          <p:nvPr>
            <p:extLst>
              <p:ext uri="{D42A27DB-BD31-4B8C-83A1-F6EECF244321}">
                <p14:modId xmlns:p14="http://schemas.microsoft.com/office/powerpoint/2010/main" val="1357807289"/>
              </p:ext>
            </p:extLst>
          </p:nvPr>
        </p:nvGraphicFramePr>
        <p:xfrm>
          <a:off x="2219093" y="1397000"/>
          <a:ext cx="9110545"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94186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Interesting Take Aways for Education Programs</a:t>
            </a:r>
          </a:p>
        </p:txBody>
      </p:sp>
      <p:sp>
        <p:nvSpPr>
          <p:cNvPr id="3" name="Content Placeholder 2">
            <a:extLst>
              <a:ext uri="{FF2B5EF4-FFF2-40B4-BE49-F238E27FC236}">
                <a16:creationId xmlns:a16="http://schemas.microsoft.com/office/drawing/2014/main" id="{1DC4FC8A-B4CE-C3EA-A034-79EF16E7E6D5}"/>
              </a:ext>
            </a:extLst>
          </p:cNvPr>
          <p:cNvSpPr>
            <a:spLocks noGrp="1"/>
          </p:cNvSpPr>
          <p:nvPr>
            <p:ph idx="1"/>
          </p:nvPr>
        </p:nvSpPr>
        <p:spPr>
          <a:xfrm>
            <a:off x="457200" y="1838151"/>
            <a:ext cx="11106616" cy="4351338"/>
          </a:xfrm>
        </p:spPr>
        <p:txBody>
          <a:bodyPr/>
          <a:lstStyle/>
          <a:p>
            <a:endParaRPr lang="en-US" dirty="0"/>
          </a:p>
          <a:p>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101</a:t>
            </a:fld>
            <a:endParaRPr lang="en-US"/>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3"/>
          </p:nvPr>
        </p:nvSpPr>
        <p:spPr/>
        <p:txBody>
          <a:bodyPr/>
          <a:lstStyle/>
          <a:p>
            <a:r>
              <a:rPr lang="en-US" dirty="0"/>
              <a:t>Oklahoma State Department of Health | State Plan Community Survey| 06.09.2023</a:t>
            </a:r>
          </a:p>
        </p:txBody>
      </p:sp>
      <p:sp>
        <p:nvSpPr>
          <p:cNvPr id="5" name="TextBox 4">
            <a:extLst>
              <a:ext uri="{FF2B5EF4-FFF2-40B4-BE49-F238E27FC236}">
                <a16:creationId xmlns:a16="http://schemas.microsoft.com/office/drawing/2014/main" id="{4CD521DB-B1B2-A072-D7CA-98107F25E9DF}"/>
              </a:ext>
            </a:extLst>
          </p:cNvPr>
          <p:cNvSpPr txBox="1"/>
          <p:nvPr/>
        </p:nvSpPr>
        <p:spPr>
          <a:xfrm>
            <a:off x="720051" y="1838151"/>
            <a:ext cx="10580914" cy="369332"/>
          </a:xfrm>
          <a:prstGeom prst="rect">
            <a:avLst/>
          </a:prstGeom>
          <a:noFill/>
        </p:spPr>
        <p:txBody>
          <a:bodyPr wrap="square" rtlCol="0">
            <a:spAutoFit/>
          </a:bodyPr>
          <a:lstStyle/>
          <a:p>
            <a:r>
              <a:rPr lang="en-US" dirty="0"/>
              <a:t>54% of parents felt that they knew how to locate education programs.</a:t>
            </a:r>
          </a:p>
        </p:txBody>
      </p:sp>
    </p:spTree>
    <p:extLst>
      <p:ext uri="{BB962C8B-B14F-4D97-AF65-F5344CB8AC3E}">
        <p14:creationId xmlns:p14="http://schemas.microsoft.com/office/powerpoint/2010/main" val="40869957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BD4DD7-609F-06F4-82C5-8494E2CF6500}"/>
              </a:ext>
            </a:extLst>
          </p:cNvPr>
          <p:cNvSpPr>
            <a:spLocks noGrp="1"/>
          </p:cNvSpPr>
          <p:nvPr>
            <p:ph type="sldNum" sz="quarter" idx="12"/>
          </p:nvPr>
        </p:nvSpPr>
        <p:spPr/>
        <p:txBody>
          <a:bodyPr/>
          <a:lstStyle/>
          <a:p>
            <a:fld id="{DB7DDC46-2E90-8640-BEFE-F54DCCD857ED}" type="slidenum">
              <a:rPr lang="en-US" smtClean="0"/>
              <a:t>102</a:t>
            </a:fld>
            <a:endParaRPr lang="en-US"/>
          </a:p>
        </p:txBody>
      </p:sp>
      <p:sp>
        <p:nvSpPr>
          <p:cNvPr id="7" name="Text Placeholder 6">
            <a:extLst>
              <a:ext uri="{FF2B5EF4-FFF2-40B4-BE49-F238E27FC236}">
                <a16:creationId xmlns:a16="http://schemas.microsoft.com/office/drawing/2014/main" id="{30CB92AE-311A-507D-3DAE-6EB4CA359C73}"/>
              </a:ext>
            </a:extLst>
          </p:cNvPr>
          <p:cNvSpPr>
            <a:spLocks noGrp="1"/>
          </p:cNvSpPr>
          <p:nvPr>
            <p:ph type="body" sz="quarter" idx="14"/>
          </p:nvPr>
        </p:nvSpPr>
        <p:spPr/>
        <p:txBody>
          <a:bodyPr/>
          <a:lstStyle/>
          <a:p>
            <a:r>
              <a:rPr lang="en-US" dirty="0"/>
              <a:t>Experiences with Insurance and Healthcare Programs</a:t>
            </a:r>
          </a:p>
        </p:txBody>
      </p:sp>
      <p:sp>
        <p:nvSpPr>
          <p:cNvPr id="6" name="Footer Placeholder 5">
            <a:extLst>
              <a:ext uri="{FF2B5EF4-FFF2-40B4-BE49-F238E27FC236}">
                <a16:creationId xmlns:a16="http://schemas.microsoft.com/office/drawing/2014/main" id="{AF30CB99-4098-23FD-788A-ECAA2BFF3EC2}"/>
              </a:ext>
            </a:extLst>
          </p:cNvPr>
          <p:cNvSpPr>
            <a:spLocks noGrp="1"/>
          </p:cNvSpPr>
          <p:nvPr>
            <p:ph type="ftr" sz="quarter" idx="15"/>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13598371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111FD-71AB-CB4D-C68E-CEACD213609B}"/>
              </a:ext>
            </a:extLst>
          </p:cNvPr>
          <p:cNvSpPr>
            <a:spLocks noGrp="1"/>
          </p:cNvSpPr>
          <p:nvPr>
            <p:ph type="sldNum" sz="quarter" idx="12"/>
          </p:nvPr>
        </p:nvSpPr>
        <p:spPr/>
        <p:txBody>
          <a:bodyPr/>
          <a:lstStyle/>
          <a:p>
            <a:fld id="{DB7DDC46-2E90-8640-BEFE-F54DCCD857ED}" type="slidenum">
              <a:rPr lang="en-US" smtClean="0"/>
              <a:t>103</a:t>
            </a:fld>
            <a:endParaRPr lang="en-US"/>
          </a:p>
        </p:txBody>
      </p:sp>
      <p:sp>
        <p:nvSpPr>
          <p:cNvPr id="6" name="Text Placeholder 5">
            <a:extLst>
              <a:ext uri="{FF2B5EF4-FFF2-40B4-BE49-F238E27FC236}">
                <a16:creationId xmlns:a16="http://schemas.microsoft.com/office/drawing/2014/main" id="{9CAD2231-722C-546E-A353-F2DC633A0916}"/>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Professionals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have </a:t>
            </a:r>
            <a:r>
              <a:rPr kumimoji="0" lang="en-US" sz="2800" b="1" i="0" u="none" strike="noStrike" kern="1200" cap="none" spc="0" normalizeH="0" baseline="0" noProof="0" dirty="0">
                <a:ln>
                  <a:noFill/>
                </a:ln>
                <a:solidFill>
                  <a:srgbClr val="32363A"/>
                </a:solidFill>
                <a:effectLst/>
                <a:uLnTx/>
                <a:uFillTx/>
                <a:latin typeface="72"/>
                <a:ea typeface="+mn-ea"/>
                <a:cs typeface="+mn-cs"/>
              </a:rPr>
              <a:t>REFERRED</a:t>
            </a:r>
            <a:r>
              <a:rPr kumimoji="0" lang="en-US" sz="2800" b="0" i="0" u="none" strike="noStrike" kern="1200" cap="none" spc="0" normalizeH="0" baseline="0" noProof="0" dirty="0">
                <a:ln>
                  <a:noFill/>
                </a:ln>
                <a:solidFill>
                  <a:srgbClr val="32363A"/>
                </a:solidFill>
                <a:effectLst/>
                <a:uLnTx/>
                <a:uFillTx/>
                <a:latin typeface="72"/>
                <a:ea typeface="+mn-ea"/>
                <a:cs typeface="+mn-cs"/>
              </a:rPr>
              <a:t> families to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insurance/healthcare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within the last</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three</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years:</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72"/>
              <a:ea typeface="+mn-ea"/>
              <a:cs typeface="+mn-cs"/>
            </a:endParaRP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Parents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are </a:t>
            </a:r>
            <a:r>
              <a:rPr kumimoji="0" lang="en-US" sz="2800" b="1" i="0" u="none" strike="noStrike" kern="1200" cap="none" spc="0" normalizeH="0" baseline="0" noProof="0" dirty="0">
                <a:ln>
                  <a:noFill/>
                </a:ln>
                <a:solidFill>
                  <a:srgbClr val="32363A"/>
                </a:solidFill>
                <a:effectLst/>
                <a:uLnTx/>
                <a:uFillTx/>
                <a:latin typeface="72"/>
                <a:ea typeface="+mn-ea"/>
                <a:cs typeface="+mn-cs"/>
              </a:rPr>
              <a:t>AWARE</a:t>
            </a:r>
            <a:r>
              <a:rPr kumimoji="0" lang="en-US" sz="2800" b="0" i="0" u="none" strike="noStrike" kern="1200" cap="none" spc="0" normalizeH="0" baseline="0" noProof="0" dirty="0">
                <a:ln>
                  <a:noFill/>
                </a:ln>
                <a:solidFill>
                  <a:srgbClr val="32363A"/>
                </a:solidFill>
                <a:effectLst/>
                <a:uLnTx/>
                <a:uFillTx/>
                <a:latin typeface="72"/>
                <a:ea typeface="+mn-ea"/>
                <a:cs typeface="+mn-cs"/>
              </a:rPr>
              <a:t> of or have </a:t>
            </a:r>
            <a:r>
              <a:rPr kumimoji="0" lang="en-US" sz="2800" b="1" i="0" u="none" strike="noStrike" kern="1200" cap="none" spc="0" normalizeH="0" baseline="0" noProof="0" dirty="0">
                <a:ln>
                  <a:noFill/>
                </a:ln>
                <a:solidFill>
                  <a:srgbClr val="32363A"/>
                </a:solidFill>
                <a:effectLst/>
                <a:uLnTx/>
                <a:uFillTx/>
                <a:latin typeface="72"/>
                <a:ea typeface="+mn-ea"/>
                <a:cs typeface="+mn-cs"/>
              </a:rPr>
              <a:t>USED</a:t>
            </a:r>
            <a:r>
              <a:rPr kumimoji="0" lang="en-US" sz="2800" b="0" i="0" u="none" strike="noStrike" kern="1200" cap="none" spc="0" normalizeH="0" baseline="0" noProof="0" dirty="0">
                <a:ln>
                  <a:noFill/>
                </a:ln>
                <a:solidFill>
                  <a:srgbClr val="32363A"/>
                </a:solidFill>
                <a:effectLst/>
                <a:uLnTx/>
                <a:uFillTx/>
                <a:latin typeface="72"/>
                <a:ea typeface="+mn-ea"/>
                <a:cs typeface="+mn-cs"/>
              </a:rPr>
              <a:t> any of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insurance/healthcare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endPar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endParaRPr lang="en-US" dirty="0"/>
          </a:p>
        </p:txBody>
      </p:sp>
      <p:sp>
        <p:nvSpPr>
          <p:cNvPr id="5" name="Footer Placeholder 4">
            <a:extLst>
              <a:ext uri="{FF2B5EF4-FFF2-40B4-BE49-F238E27FC236}">
                <a16:creationId xmlns:a16="http://schemas.microsoft.com/office/drawing/2014/main" id="{CBEA931D-5A19-2A25-8891-00BE99ED5B2F}"/>
              </a:ext>
            </a:extLst>
          </p:cNvPr>
          <p:cNvSpPr>
            <a:spLocks noGrp="1"/>
          </p:cNvSpPr>
          <p:nvPr>
            <p:ph type="ftr" sz="quarter" idx="15"/>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22868860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104</a:t>
            </a:fld>
            <a:endParaRPr lang="en-US"/>
          </a:p>
        </p:txBody>
      </p:sp>
      <p:sp>
        <p:nvSpPr>
          <p:cNvPr id="7" name="Title 3">
            <a:extLst>
              <a:ext uri="{FF2B5EF4-FFF2-40B4-BE49-F238E27FC236}">
                <a16:creationId xmlns:a16="http://schemas.microsoft.com/office/drawing/2014/main" id="{058167AC-DF0F-6539-2AD7-C4ADF583B118}"/>
              </a:ext>
            </a:extLst>
          </p:cNvPr>
          <p:cNvSpPr>
            <a:spLocks noGrp="1"/>
          </p:cNvSpPr>
          <p:nvPr>
            <p:ph type="title"/>
          </p:nvPr>
        </p:nvSpPr>
        <p:spPr>
          <a:xfrm>
            <a:off x="457200" y="415925"/>
            <a:ext cx="11099800" cy="836613"/>
          </a:xfrm>
        </p:spPr>
        <p:txBody>
          <a:bodyPr/>
          <a:lstStyle/>
          <a:p>
            <a:r>
              <a:rPr lang="en-US" sz="2400" dirty="0">
                <a:solidFill>
                  <a:srgbClr val="002060"/>
                </a:solidFill>
              </a:rPr>
              <a:t>Professional						Parent</a:t>
            </a:r>
          </a:p>
        </p:txBody>
      </p:sp>
      <p:pic>
        <p:nvPicPr>
          <p:cNvPr id="17" name="Picture 16">
            <a:extLst>
              <a:ext uri="{FF2B5EF4-FFF2-40B4-BE49-F238E27FC236}">
                <a16:creationId xmlns:a16="http://schemas.microsoft.com/office/drawing/2014/main" id="{62B3B9E2-24CF-788E-041E-723546D20081}"/>
              </a:ext>
            </a:extLst>
          </p:cNvPr>
          <p:cNvPicPr>
            <a:picLocks noChangeAspect="1"/>
          </p:cNvPicPr>
          <p:nvPr/>
        </p:nvPicPr>
        <p:blipFill>
          <a:blip r:embed="rId3"/>
          <a:stretch>
            <a:fillRect/>
          </a:stretch>
        </p:blipFill>
        <p:spPr>
          <a:xfrm>
            <a:off x="9726357" y="137924"/>
            <a:ext cx="1830643" cy="1539404"/>
          </a:xfrm>
          <a:prstGeom prst="rect">
            <a:avLst/>
          </a:prstGeom>
          <a:effectLst>
            <a:outerShdw blurRad="50800" dist="38100" dir="16200000" rotWithShape="0">
              <a:prstClr val="black">
                <a:alpha val="40000"/>
              </a:prstClr>
            </a:outerShdw>
          </a:effectLst>
        </p:spPr>
      </p:pic>
      <p:graphicFrame>
        <p:nvGraphicFramePr>
          <p:cNvPr id="6" name="Диаграмма 1">
            <a:extLst>
              <a:ext uri="{FF2B5EF4-FFF2-40B4-BE49-F238E27FC236}">
                <a16:creationId xmlns:a16="http://schemas.microsoft.com/office/drawing/2014/main" id="{793920AB-18BC-8F73-F47D-7C0AA0930C39}"/>
              </a:ext>
            </a:extLst>
          </p:cNvPr>
          <p:cNvGraphicFramePr/>
          <p:nvPr>
            <p:extLst>
              <p:ext uri="{D42A27DB-BD31-4B8C-83A1-F6EECF244321}">
                <p14:modId xmlns:p14="http://schemas.microsoft.com/office/powerpoint/2010/main" val="42283804"/>
              </p:ext>
            </p:extLst>
          </p:nvPr>
        </p:nvGraphicFramePr>
        <p:xfrm>
          <a:off x="349405" y="1255635"/>
          <a:ext cx="6096000" cy="51096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1">
            <a:extLst>
              <a:ext uri="{FF2B5EF4-FFF2-40B4-BE49-F238E27FC236}">
                <a16:creationId xmlns:a16="http://schemas.microsoft.com/office/drawing/2014/main" id="{3A6C8AF3-547A-13ED-6A0B-B8CD945E1FBF}"/>
              </a:ext>
            </a:extLst>
          </p:cNvPr>
          <p:cNvGraphicFramePr/>
          <p:nvPr>
            <p:extLst>
              <p:ext uri="{D42A27DB-BD31-4B8C-83A1-F6EECF244321}">
                <p14:modId xmlns:p14="http://schemas.microsoft.com/office/powerpoint/2010/main" val="1179148663"/>
              </p:ext>
            </p:extLst>
          </p:nvPr>
        </p:nvGraphicFramePr>
        <p:xfrm>
          <a:off x="6007100" y="1063567"/>
          <a:ext cx="7092792" cy="50092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085402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Professional</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105</a:t>
            </a:fld>
            <a:endParaRPr lang="en-US"/>
          </a:p>
        </p:txBody>
      </p:sp>
      <p:sp>
        <p:nvSpPr>
          <p:cNvPr id="34" name="TextBox 33">
            <a:extLst>
              <a:ext uri="{FF2B5EF4-FFF2-40B4-BE49-F238E27FC236}">
                <a16:creationId xmlns:a16="http://schemas.microsoft.com/office/drawing/2014/main" id="{71FA05AA-CA50-550D-6392-69F123F62D88}"/>
              </a:ext>
            </a:extLst>
          </p:cNvPr>
          <p:cNvSpPr txBox="1"/>
          <p:nvPr/>
        </p:nvSpPr>
        <p:spPr>
          <a:xfrm>
            <a:off x="774700" y="1649113"/>
            <a:ext cx="4917688" cy="1200329"/>
          </a:xfrm>
          <a:prstGeom prst="rect">
            <a:avLst/>
          </a:prstGeom>
          <a:noFill/>
        </p:spPr>
        <p:txBody>
          <a:bodyPr wrap="square">
            <a:spAutoFit/>
          </a:bodyPr>
          <a:lstStyle/>
          <a:p>
            <a:r>
              <a:rPr lang="en-US" sz="1800" b="0" i="0" dirty="0">
                <a:solidFill>
                  <a:srgbClr val="222222"/>
                </a:solidFill>
                <a:effectLst/>
              </a:rPr>
              <a:t>How would you describe your clients' experience accessing the </a:t>
            </a:r>
            <a:r>
              <a:rPr kumimoji="0" lang="en-US" sz="1800" b="1" i="0" u="none" strike="noStrike" kern="1200" cap="none" spc="0" normalizeH="0" baseline="0" noProof="0" dirty="0">
                <a:ln>
                  <a:noFill/>
                </a:ln>
                <a:solidFill>
                  <a:srgbClr val="32363A"/>
                </a:solidFill>
                <a:effectLst/>
                <a:uLnTx/>
                <a:uFillTx/>
              </a:rPr>
              <a:t>insurance/healthcare </a:t>
            </a:r>
            <a:r>
              <a:rPr lang="en-US" sz="1800" b="0" i="0" dirty="0">
                <a:solidFill>
                  <a:srgbClr val="222222"/>
                </a:solidFill>
                <a:effectLst/>
              </a:rPr>
              <a:t>programs?</a:t>
            </a:r>
          </a:p>
          <a:p>
            <a:endParaRPr lang="en-US" dirty="0"/>
          </a:p>
        </p:txBody>
      </p:sp>
      <p:graphicFrame>
        <p:nvGraphicFramePr>
          <p:cNvPr id="6" name="Диаграмма 1">
            <a:extLst>
              <a:ext uri="{FF2B5EF4-FFF2-40B4-BE49-F238E27FC236}">
                <a16:creationId xmlns:a16="http://schemas.microsoft.com/office/drawing/2014/main" id="{6A519AB6-3FFA-F57C-9EF1-FAD1A648D4BE}"/>
              </a:ext>
            </a:extLst>
          </p:cNvPr>
          <p:cNvGraphicFramePr/>
          <p:nvPr>
            <p:extLst>
              <p:ext uri="{D42A27DB-BD31-4B8C-83A1-F6EECF244321}">
                <p14:modId xmlns:p14="http://schemas.microsoft.com/office/powerpoint/2010/main" val="410515136"/>
              </p:ext>
            </p:extLst>
          </p:nvPr>
        </p:nvGraphicFramePr>
        <p:xfrm>
          <a:off x="3233544" y="2437952"/>
          <a:ext cx="7783552"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06623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EC3CE2-A7F6-22D4-DFC9-A5A1438A434A}"/>
              </a:ext>
            </a:extLst>
          </p:cNvPr>
          <p:cNvSpPr>
            <a:spLocks noGrp="1"/>
          </p:cNvSpPr>
          <p:nvPr>
            <p:ph type="title"/>
          </p:nvPr>
        </p:nvSpPr>
        <p:spPr/>
        <p:txBody>
          <a:bodyPr/>
          <a:lstStyle/>
          <a:p>
            <a:r>
              <a:rPr lang="en-US" dirty="0">
                <a:solidFill>
                  <a:srgbClr val="002060"/>
                </a:solidFill>
              </a:rPr>
              <a:t>Parent</a:t>
            </a:r>
          </a:p>
        </p:txBody>
      </p:sp>
      <p:sp>
        <p:nvSpPr>
          <p:cNvPr id="4" name="Slide Number Placeholder 3">
            <a:extLst>
              <a:ext uri="{FF2B5EF4-FFF2-40B4-BE49-F238E27FC236}">
                <a16:creationId xmlns:a16="http://schemas.microsoft.com/office/drawing/2014/main" id="{36995887-D0B6-3A03-6175-9A818AC30C63}"/>
              </a:ext>
            </a:extLst>
          </p:cNvPr>
          <p:cNvSpPr>
            <a:spLocks noGrp="1"/>
          </p:cNvSpPr>
          <p:nvPr>
            <p:ph type="sldNum" sz="quarter" idx="12"/>
          </p:nvPr>
        </p:nvSpPr>
        <p:spPr/>
        <p:txBody>
          <a:bodyPr/>
          <a:lstStyle/>
          <a:p>
            <a:fld id="{DB7DDC46-2E90-8640-BEFE-F54DCCD857ED}" type="slidenum">
              <a:rPr lang="en-US" smtClean="0"/>
              <a:t>106</a:t>
            </a:fld>
            <a:endParaRPr lang="en-US"/>
          </a:p>
        </p:txBody>
      </p:sp>
      <p:sp>
        <p:nvSpPr>
          <p:cNvPr id="6" name="Footer Placeholder 5">
            <a:extLst>
              <a:ext uri="{FF2B5EF4-FFF2-40B4-BE49-F238E27FC236}">
                <a16:creationId xmlns:a16="http://schemas.microsoft.com/office/drawing/2014/main" id="{E2B44062-820E-3CE4-E0C2-986CC087ABB8}"/>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11" name="TextBox 10">
            <a:extLst>
              <a:ext uri="{FF2B5EF4-FFF2-40B4-BE49-F238E27FC236}">
                <a16:creationId xmlns:a16="http://schemas.microsoft.com/office/drawing/2014/main" id="{240D1971-81A1-7D0F-73F5-3011307A5679}"/>
              </a:ext>
            </a:extLst>
          </p:cNvPr>
          <p:cNvSpPr txBox="1"/>
          <p:nvPr/>
        </p:nvSpPr>
        <p:spPr>
          <a:xfrm>
            <a:off x="450056" y="1570709"/>
            <a:ext cx="4861932" cy="923330"/>
          </a:xfrm>
          <a:prstGeom prst="rect">
            <a:avLst/>
          </a:prstGeom>
          <a:noFill/>
        </p:spPr>
        <p:txBody>
          <a:bodyPr wrap="square">
            <a:spAutoFit/>
          </a:bodyPr>
          <a:lstStyle/>
          <a:p>
            <a:r>
              <a:rPr lang="en-US" sz="1800" b="0" i="0" dirty="0">
                <a:solidFill>
                  <a:srgbClr val="222222"/>
                </a:solidFill>
                <a:effectLst/>
              </a:rPr>
              <a:t>How would you describe your experience accessing the </a:t>
            </a:r>
            <a:r>
              <a:rPr kumimoji="0" lang="en-US" sz="1800" b="1" i="0" u="none" strike="noStrike" kern="1200" cap="none" spc="0" normalizeH="0" baseline="0" noProof="0" dirty="0">
                <a:ln>
                  <a:noFill/>
                </a:ln>
                <a:solidFill>
                  <a:srgbClr val="32363A"/>
                </a:solidFill>
                <a:effectLst/>
                <a:uLnTx/>
                <a:uFillTx/>
                <a:latin typeface="72"/>
                <a:ea typeface="+mn-ea"/>
                <a:cs typeface="+mn-cs"/>
              </a:rPr>
              <a:t>insurance/healthcare</a:t>
            </a:r>
            <a:r>
              <a:rPr kumimoji="0" lang="en-US" sz="1800" b="1" i="0" u="none" strike="noStrike" kern="1200" cap="none" spc="0" normalizeH="0" baseline="0" noProof="0" dirty="0">
                <a:ln>
                  <a:noFill/>
                </a:ln>
                <a:solidFill>
                  <a:srgbClr val="32363A"/>
                </a:solidFill>
                <a:effectLst/>
                <a:uLnTx/>
                <a:uFillTx/>
              </a:rPr>
              <a:t> </a:t>
            </a:r>
            <a:r>
              <a:rPr lang="en-US" sz="1800" b="0" i="0" dirty="0">
                <a:solidFill>
                  <a:srgbClr val="222222"/>
                </a:solidFill>
                <a:effectLst/>
              </a:rPr>
              <a:t>programs?</a:t>
            </a:r>
          </a:p>
          <a:p>
            <a:endParaRPr lang="en-US" dirty="0"/>
          </a:p>
        </p:txBody>
      </p:sp>
      <p:graphicFrame>
        <p:nvGraphicFramePr>
          <p:cNvPr id="8" name="Диаграмма 1">
            <a:extLst>
              <a:ext uri="{FF2B5EF4-FFF2-40B4-BE49-F238E27FC236}">
                <a16:creationId xmlns:a16="http://schemas.microsoft.com/office/drawing/2014/main" id="{654CCD2C-1751-0DF2-938A-CF196E8B9EDF}"/>
              </a:ext>
            </a:extLst>
          </p:cNvPr>
          <p:cNvGraphicFramePr/>
          <p:nvPr>
            <p:extLst>
              <p:ext uri="{D42A27DB-BD31-4B8C-83A1-F6EECF244321}">
                <p14:modId xmlns:p14="http://schemas.microsoft.com/office/powerpoint/2010/main" val="1622920099"/>
              </p:ext>
            </p:extLst>
          </p:nvPr>
        </p:nvGraphicFramePr>
        <p:xfrm>
          <a:off x="3047999" y="2032374"/>
          <a:ext cx="8303941"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4804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5289-21A9-BE50-3419-44509580A7B9}"/>
              </a:ext>
            </a:extLst>
          </p:cNvPr>
          <p:cNvSpPr>
            <a:spLocks noGrp="1"/>
          </p:cNvSpPr>
          <p:nvPr>
            <p:ph type="title"/>
          </p:nvPr>
        </p:nvSpPr>
        <p:spPr/>
        <p:txBody>
          <a:bodyPr/>
          <a:lstStyle/>
          <a:p>
            <a:r>
              <a:rPr lang="en-US" dirty="0">
                <a:solidFill>
                  <a:srgbClr val="002060"/>
                </a:solidFill>
              </a:rPr>
              <a:t>Response Options for Insurance/Healthcare Barriers</a:t>
            </a:r>
          </a:p>
        </p:txBody>
      </p:sp>
      <p:sp>
        <p:nvSpPr>
          <p:cNvPr id="3" name="Content Placeholder 2">
            <a:extLst>
              <a:ext uri="{FF2B5EF4-FFF2-40B4-BE49-F238E27FC236}">
                <a16:creationId xmlns:a16="http://schemas.microsoft.com/office/drawing/2014/main" id="{C4D80C62-6C64-CF12-AECE-8B4054303B2D}"/>
              </a:ext>
            </a:extLst>
          </p:cNvPr>
          <p:cNvSpPr>
            <a:spLocks noGrp="1"/>
          </p:cNvSpPr>
          <p:nvPr>
            <p:ph idx="1"/>
          </p:nvPr>
        </p:nvSpPr>
        <p:spPr>
          <a:xfrm>
            <a:off x="797859" y="1620620"/>
            <a:ext cx="11394141" cy="4351338"/>
          </a:xfrm>
        </p:spPr>
        <p:txBody>
          <a:bodyPr/>
          <a:lstStyle/>
          <a:p>
            <a:r>
              <a:rPr lang="en-US" sz="1800" dirty="0"/>
              <a:t>Clients are unaware of what is available</a:t>
            </a:r>
          </a:p>
          <a:p>
            <a:r>
              <a:rPr lang="en-US" sz="1800" dirty="0"/>
              <a:t>Cost</a:t>
            </a:r>
          </a:p>
          <a:p>
            <a:r>
              <a:rPr lang="en-US" sz="1800" dirty="0"/>
              <a:t>Finding facilities or providers that speak their language or understand their culture</a:t>
            </a:r>
          </a:p>
          <a:p>
            <a:r>
              <a:rPr lang="en-US" sz="1800" dirty="0"/>
              <a:t>Finding facilities or providers who are responsive to disabilities and accommodating to special needs</a:t>
            </a:r>
          </a:p>
          <a:p>
            <a:r>
              <a:rPr lang="en-US" sz="1800" dirty="0"/>
              <a:t>Lack of available facilities or providers in the community</a:t>
            </a:r>
          </a:p>
          <a:p>
            <a:r>
              <a:rPr lang="en-US" sz="1800" dirty="0"/>
              <a:t>Location</a:t>
            </a:r>
          </a:p>
          <a:p>
            <a:r>
              <a:rPr lang="en-US" sz="1800" dirty="0"/>
              <a:t>Transportation</a:t>
            </a:r>
          </a:p>
          <a:p>
            <a:r>
              <a:rPr lang="en-US" sz="1800" dirty="0"/>
              <a:t>Wait lists</a:t>
            </a:r>
          </a:p>
          <a:p>
            <a:r>
              <a:rPr lang="en-US" sz="1800" dirty="0"/>
              <a:t>Work schedule</a:t>
            </a:r>
          </a:p>
          <a:p>
            <a:r>
              <a:rPr lang="en-US" sz="1800" dirty="0"/>
              <a:t>Other</a:t>
            </a:r>
          </a:p>
          <a:p>
            <a:endParaRPr lang="en-US" dirty="0"/>
          </a:p>
        </p:txBody>
      </p:sp>
      <p:sp>
        <p:nvSpPr>
          <p:cNvPr id="4" name="Slide Number Placeholder 3">
            <a:extLst>
              <a:ext uri="{FF2B5EF4-FFF2-40B4-BE49-F238E27FC236}">
                <a16:creationId xmlns:a16="http://schemas.microsoft.com/office/drawing/2014/main" id="{A41D461E-B37A-1C03-1619-9CADAC105959}"/>
              </a:ext>
            </a:extLst>
          </p:cNvPr>
          <p:cNvSpPr>
            <a:spLocks noGrp="1"/>
          </p:cNvSpPr>
          <p:nvPr>
            <p:ph type="sldNum" sz="quarter" idx="12"/>
          </p:nvPr>
        </p:nvSpPr>
        <p:spPr/>
        <p:txBody>
          <a:bodyPr/>
          <a:lstStyle/>
          <a:p>
            <a:fld id="{DB7DDC46-2E90-8640-BEFE-F54DCCD857ED}" type="slidenum">
              <a:rPr lang="en-US" smtClean="0"/>
              <a:t>107</a:t>
            </a:fld>
            <a:endParaRPr lang="en-US"/>
          </a:p>
        </p:txBody>
      </p:sp>
      <p:sp>
        <p:nvSpPr>
          <p:cNvPr id="5" name="Footer Placeholder 4">
            <a:extLst>
              <a:ext uri="{FF2B5EF4-FFF2-40B4-BE49-F238E27FC236}">
                <a16:creationId xmlns:a16="http://schemas.microsoft.com/office/drawing/2014/main" id="{9F9B0C8E-1C57-DC25-1CD6-68CC449BDD5D}"/>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11326327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Professional: </a:t>
            </a:r>
            <a:r>
              <a:rPr lang="en-US" b="0" i="0" dirty="0">
                <a:solidFill>
                  <a:srgbClr val="32363A"/>
                </a:solidFill>
                <a:effectLst/>
              </a:rPr>
              <a:t>What do you think are the most significant barriers to accessing </a:t>
            </a:r>
            <a:r>
              <a:rPr lang="en-US" b="1" dirty="0">
                <a:solidFill>
                  <a:srgbClr val="222222"/>
                </a:solidFill>
              </a:rPr>
              <a:t>insurance/healthcare </a:t>
            </a:r>
            <a:r>
              <a:rPr lang="en-US" b="0" i="0" dirty="0">
                <a:solidFill>
                  <a:srgbClr val="32363A"/>
                </a:solidFill>
                <a:effectLst/>
              </a:rPr>
              <a:t>programs?</a:t>
            </a: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108</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5" name="Диаграмма 1">
            <a:extLst>
              <a:ext uri="{FF2B5EF4-FFF2-40B4-BE49-F238E27FC236}">
                <a16:creationId xmlns:a16="http://schemas.microsoft.com/office/drawing/2014/main" id="{6FF4DDDE-7C2C-D211-81AF-456A0480C75A}"/>
              </a:ext>
            </a:extLst>
          </p:cNvPr>
          <p:cNvGraphicFramePr/>
          <p:nvPr>
            <p:extLst>
              <p:ext uri="{D42A27DB-BD31-4B8C-83A1-F6EECF244321}">
                <p14:modId xmlns:p14="http://schemas.microsoft.com/office/powerpoint/2010/main" val="3069757245"/>
              </p:ext>
            </p:extLst>
          </p:nvPr>
        </p:nvGraphicFramePr>
        <p:xfrm>
          <a:off x="2780371" y="1865352"/>
          <a:ext cx="8140696"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17990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Parent: </a:t>
            </a:r>
            <a:r>
              <a:rPr lang="en-US" sz="2400" b="0" i="0" dirty="0">
                <a:solidFill>
                  <a:srgbClr val="222222"/>
                </a:solidFill>
                <a:effectLst/>
              </a:rPr>
              <a:t>What do you think are the biggest challenges that prevented you from being able to use </a:t>
            </a:r>
            <a:r>
              <a:rPr kumimoji="0" lang="en-US" sz="2400" b="1" i="0" u="none" strike="noStrike" kern="1200" cap="none" spc="0" normalizeH="0" baseline="0" noProof="0" dirty="0">
                <a:ln>
                  <a:noFill/>
                </a:ln>
                <a:solidFill>
                  <a:srgbClr val="32363A"/>
                </a:solidFill>
                <a:effectLst/>
                <a:uLnTx/>
                <a:uFillTx/>
                <a:ea typeface="+mn-ea"/>
                <a:cs typeface="+mn-cs"/>
              </a:rPr>
              <a:t>insurance/healthcare </a:t>
            </a:r>
            <a:r>
              <a:rPr lang="en-US" sz="2400" b="0" i="0" dirty="0">
                <a:solidFill>
                  <a:srgbClr val="222222"/>
                </a:solidFill>
                <a:effectLst/>
              </a:rPr>
              <a:t>programs?</a:t>
            </a:r>
            <a:br>
              <a:rPr lang="en-US" sz="1800" b="0" i="0" dirty="0">
                <a:solidFill>
                  <a:srgbClr val="222222"/>
                </a:solidFill>
                <a:effectLst/>
                <a:latin typeface="helvetica" panose="020B0604020202020204" pitchFamily="34" charset="0"/>
              </a:rPr>
            </a:b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109</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5" name="Диаграмма 1">
            <a:extLst>
              <a:ext uri="{FF2B5EF4-FFF2-40B4-BE49-F238E27FC236}">
                <a16:creationId xmlns:a16="http://schemas.microsoft.com/office/drawing/2014/main" id="{C9B562F0-8758-6A00-C2E8-F996ACFA4F44}"/>
              </a:ext>
            </a:extLst>
          </p:cNvPr>
          <p:cNvGraphicFramePr/>
          <p:nvPr>
            <p:extLst>
              <p:ext uri="{D42A27DB-BD31-4B8C-83A1-F6EECF244321}">
                <p14:modId xmlns:p14="http://schemas.microsoft.com/office/powerpoint/2010/main" val="487499513"/>
              </p:ext>
            </p:extLst>
          </p:nvPr>
        </p:nvGraphicFramePr>
        <p:xfrm>
          <a:off x="2111296" y="1686932"/>
          <a:ext cx="8803341"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111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334A-265E-BCEA-3100-69C4CDAC0263}"/>
              </a:ext>
            </a:extLst>
          </p:cNvPr>
          <p:cNvSpPr>
            <a:spLocks noGrp="1"/>
          </p:cNvSpPr>
          <p:nvPr>
            <p:ph type="title"/>
          </p:nvPr>
        </p:nvSpPr>
        <p:spPr/>
        <p:txBody>
          <a:bodyPr/>
          <a:lstStyle/>
          <a:p>
            <a:r>
              <a:rPr lang="en-US" dirty="0">
                <a:solidFill>
                  <a:srgbClr val="002060"/>
                </a:solidFill>
              </a:rPr>
              <a:t>Other Types of Organizations</a:t>
            </a:r>
          </a:p>
        </p:txBody>
      </p:sp>
      <p:sp>
        <p:nvSpPr>
          <p:cNvPr id="3" name="Content Placeholder 2">
            <a:extLst>
              <a:ext uri="{FF2B5EF4-FFF2-40B4-BE49-F238E27FC236}">
                <a16:creationId xmlns:a16="http://schemas.microsoft.com/office/drawing/2014/main" id="{66507897-DD25-E769-754E-78137B0E0456}"/>
              </a:ext>
            </a:extLst>
          </p:cNvPr>
          <p:cNvSpPr>
            <a:spLocks noGrp="1"/>
          </p:cNvSpPr>
          <p:nvPr>
            <p:ph idx="1"/>
          </p:nvPr>
        </p:nvSpPr>
        <p:spPr>
          <a:xfrm>
            <a:off x="622300" y="1121229"/>
            <a:ext cx="5384800" cy="4887686"/>
          </a:xfrm>
        </p:spPr>
        <p:txBody>
          <a:bodyPr/>
          <a:lstStyle/>
          <a:p>
            <a:pPr marL="0" indent="0">
              <a:buNone/>
            </a:pPr>
            <a:r>
              <a:rPr lang="en-US" sz="1800" b="1" i="0" dirty="0">
                <a:solidFill>
                  <a:schemeClr val="tx1">
                    <a:lumMod val="50000"/>
                  </a:schemeClr>
                </a:solidFill>
                <a:effectLst/>
              </a:rPr>
              <a:t>Tribal and Government</a:t>
            </a:r>
          </a:p>
          <a:p>
            <a:pPr marL="742950" lvl="1" indent="-285750"/>
            <a:r>
              <a:rPr lang="en-US" sz="1800" b="0" i="0" dirty="0">
                <a:solidFill>
                  <a:schemeClr val="tx1">
                    <a:lumMod val="50000"/>
                  </a:schemeClr>
                </a:solidFill>
                <a:effectLst/>
              </a:rPr>
              <a:t>Tribal Government</a:t>
            </a:r>
          </a:p>
          <a:p>
            <a:pPr marL="742950" lvl="1" indent="-285750"/>
            <a:r>
              <a:rPr lang="en-US" sz="1800" b="0" i="0" dirty="0">
                <a:solidFill>
                  <a:schemeClr val="tx1">
                    <a:lumMod val="50000"/>
                  </a:schemeClr>
                </a:solidFill>
                <a:effectLst/>
              </a:rPr>
              <a:t>Child welfare</a:t>
            </a:r>
          </a:p>
          <a:p>
            <a:pPr marL="742950" lvl="1" indent="-285750"/>
            <a:r>
              <a:rPr lang="en-US" sz="1800" b="0" i="0" dirty="0">
                <a:solidFill>
                  <a:schemeClr val="tx1">
                    <a:lumMod val="50000"/>
                  </a:schemeClr>
                </a:solidFill>
                <a:effectLst/>
              </a:rPr>
              <a:t>Mother-based</a:t>
            </a:r>
          </a:p>
          <a:p>
            <a:pPr marL="742950" lvl="1" indent="-285750"/>
            <a:r>
              <a:rPr lang="en-US" sz="1800" b="0" i="0" dirty="0">
                <a:solidFill>
                  <a:schemeClr val="tx1">
                    <a:lumMod val="50000"/>
                  </a:schemeClr>
                </a:solidFill>
                <a:effectLst/>
              </a:rPr>
              <a:t>CASA (Court Appointed Special Advocate)</a:t>
            </a:r>
          </a:p>
          <a:p>
            <a:pPr marL="742950" lvl="1" indent="-285750"/>
            <a:r>
              <a:rPr lang="en-US" sz="1800" b="0" i="0" dirty="0">
                <a:solidFill>
                  <a:schemeClr val="tx1">
                    <a:lumMod val="50000"/>
                  </a:schemeClr>
                </a:solidFill>
                <a:effectLst/>
              </a:rPr>
              <a:t>Foster care agency</a:t>
            </a:r>
          </a:p>
          <a:p>
            <a:pPr marL="0" indent="0">
              <a:buNone/>
            </a:pPr>
            <a:r>
              <a:rPr lang="en-US" sz="1800" b="1" i="0" dirty="0">
                <a:solidFill>
                  <a:schemeClr val="tx1">
                    <a:lumMod val="50000"/>
                  </a:schemeClr>
                </a:solidFill>
                <a:effectLst/>
              </a:rPr>
              <a:t>Education and Higher Education</a:t>
            </a:r>
          </a:p>
          <a:p>
            <a:pPr marL="742950" lvl="1" indent="-285750"/>
            <a:r>
              <a:rPr lang="en-US" sz="1800" b="0" i="0" dirty="0">
                <a:solidFill>
                  <a:schemeClr val="tx1">
                    <a:lumMod val="50000"/>
                  </a:schemeClr>
                </a:solidFill>
                <a:effectLst/>
              </a:rPr>
              <a:t>Education - Social enterprise</a:t>
            </a:r>
          </a:p>
          <a:p>
            <a:pPr marL="0" indent="0">
              <a:buNone/>
            </a:pPr>
            <a:r>
              <a:rPr lang="en-US" sz="1800" b="1" i="0" dirty="0">
                <a:solidFill>
                  <a:schemeClr val="tx1">
                    <a:lumMod val="50000"/>
                  </a:schemeClr>
                </a:solidFill>
                <a:effectLst/>
              </a:rPr>
              <a:t>Legal and Law</a:t>
            </a:r>
          </a:p>
          <a:p>
            <a:pPr marL="0" indent="0">
              <a:buNone/>
            </a:pPr>
            <a:r>
              <a:rPr lang="en-US" sz="1800" b="1" i="0" dirty="0">
                <a:solidFill>
                  <a:schemeClr val="tx1">
                    <a:lumMod val="50000"/>
                  </a:schemeClr>
                </a:solidFill>
                <a:effectLst/>
              </a:rPr>
              <a:t>Private Agency and For-Profit</a:t>
            </a:r>
          </a:p>
          <a:p>
            <a:pPr marL="742950" lvl="1" indent="-285750"/>
            <a:r>
              <a:rPr lang="en-US" sz="1800" b="0" i="0" dirty="0">
                <a:solidFill>
                  <a:schemeClr val="tx1">
                    <a:lumMod val="50000"/>
                  </a:schemeClr>
                </a:solidFill>
                <a:effectLst/>
              </a:rPr>
              <a:t>Private agency</a:t>
            </a:r>
          </a:p>
          <a:p>
            <a:pPr marL="742950" lvl="1" indent="-285750"/>
            <a:r>
              <a:rPr lang="en-US" sz="1800" b="0" i="0" dirty="0">
                <a:solidFill>
                  <a:schemeClr val="tx1">
                    <a:lumMod val="50000"/>
                  </a:schemeClr>
                </a:solidFill>
                <a:effectLst/>
              </a:rPr>
              <a:t>For-profit</a:t>
            </a:r>
          </a:p>
          <a:p>
            <a:pPr marL="742950" lvl="1" indent="-285750"/>
            <a:r>
              <a:rPr lang="en-US" sz="1800" b="0" i="0" dirty="0">
                <a:solidFill>
                  <a:schemeClr val="tx1">
                    <a:lumMod val="50000"/>
                  </a:schemeClr>
                </a:solidFill>
                <a:effectLst/>
              </a:rPr>
              <a:t>For profit healthcare</a:t>
            </a:r>
          </a:p>
          <a:p>
            <a:pPr marL="742950" lvl="1" indent="-285750"/>
            <a:endParaRPr lang="en-US" sz="1800" b="0" i="0" dirty="0">
              <a:effectLst/>
            </a:endParaRPr>
          </a:p>
          <a:p>
            <a:endParaRPr lang="en-US" dirty="0"/>
          </a:p>
        </p:txBody>
      </p:sp>
      <p:sp>
        <p:nvSpPr>
          <p:cNvPr id="4" name="Slide Number Placeholder 3">
            <a:extLst>
              <a:ext uri="{FF2B5EF4-FFF2-40B4-BE49-F238E27FC236}">
                <a16:creationId xmlns:a16="http://schemas.microsoft.com/office/drawing/2014/main" id="{12F6A43F-217A-D091-1356-04CBB6DC3C5B}"/>
              </a:ext>
            </a:extLst>
          </p:cNvPr>
          <p:cNvSpPr>
            <a:spLocks noGrp="1"/>
          </p:cNvSpPr>
          <p:nvPr>
            <p:ph type="sldNum" sz="quarter" idx="12"/>
          </p:nvPr>
        </p:nvSpPr>
        <p:spPr/>
        <p:txBody>
          <a:bodyPr/>
          <a:lstStyle/>
          <a:p>
            <a:fld id="{DB7DDC46-2E90-8640-BEFE-F54DCCD857ED}" type="slidenum">
              <a:rPr lang="en-US" smtClean="0"/>
              <a:t>11</a:t>
            </a:fld>
            <a:endParaRPr lang="en-US"/>
          </a:p>
        </p:txBody>
      </p:sp>
      <p:sp>
        <p:nvSpPr>
          <p:cNvPr id="6" name="Content Placeholder 5">
            <a:extLst>
              <a:ext uri="{FF2B5EF4-FFF2-40B4-BE49-F238E27FC236}">
                <a16:creationId xmlns:a16="http://schemas.microsoft.com/office/drawing/2014/main" id="{D5C79F38-5EEE-1F07-3D7E-23C27E73ABD8}"/>
              </a:ext>
            </a:extLst>
          </p:cNvPr>
          <p:cNvSpPr>
            <a:spLocks noGrp="1"/>
          </p:cNvSpPr>
          <p:nvPr>
            <p:ph idx="13"/>
          </p:nvPr>
        </p:nvSpPr>
        <p:spPr>
          <a:xfrm>
            <a:off x="6184900" y="1148050"/>
            <a:ext cx="5384800" cy="4965420"/>
          </a:xfrm>
        </p:spPr>
        <p:txBody>
          <a:bodyPr/>
          <a:lstStyle/>
          <a:p>
            <a:pPr marL="0" indent="0">
              <a:buNone/>
            </a:pPr>
            <a:r>
              <a:rPr lang="en-US" sz="1800" b="1" i="0" dirty="0">
                <a:solidFill>
                  <a:schemeClr val="tx1">
                    <a:lumMod val="50000"/>
                  </a:schemeClr>
                </a:solidFill>
                <a:effectLst/>
              </a:rPr>
              <a:t>Community and Advocacy</a:t>
            </a:r>
          </a:p>
          <a:p>
            <a:pPr marL="0" indent="0">
              <a:buNone/>
            </a:pPr>
            <a:r>
              <a:rPr lang="en-US" sz="1800" b="1" i="0" dirty="0">
                <a:solidFill>
                  <a:schemeClr val="tx1">
                    <a:lumMod val="50000"/>
                  </a:schemeClr>
                </a:solidFill>
                <a:effectLst/>
              </a:rPr>
              <a:t>Childcare and Daycare</a:t>
            </a:r>
          </a:p>
          <a:p>
            <a:pPr marL="0" indent="0">
              <a:buNone/>
            </a:pPr>
            <a:r>
              <a:rPr lang="en-US" sz="1800" b="1" i="0" dirty="0">
                <a:solidFill>
                  <a:schemeClr val="tx1">
                    <a:lumMod val="50000"/>
                  </a:schemeClr>
                </a:solidFill>
                <a:effectLst/>
              </a:rPr>
              <a:t>Retired and Former</a:t>
            </a:r>
          </a:p>
          <a:p>
            <a:pPr marL="742950" lvl="1" indent="-285750"/>
            <a:r>
              <a:rPr lang="en-US" sz="1800" b="0" i="0" dirty="0">
                <a:solidFill>
                  <a:schemeClr val="tx1">
                    <a:lumMod val="50000"/>
                  </a:schemeClr>
                </a:solidFill>
                <a:effectLst/>
              </a:rPr>
              <a:t>Former CWS (Child Welfare Services)</a:t>
            </a:r>
          </a:p>
          <a:p>
            <a:pPr marL="742950" lvl="1" indent="-285750"/>
            <a:r>
              <a:rPr lang="en-US" sz="1800" b="0" i="0" dirty="0">
                <a:solidFill>
                  <a:schemeClr val="tx1">
                    <a:lumMod val="50000"/>
                  </a:schemeClr>
                </a:solidFill>
                <a:effectLst/>
              </a:rPr>
              <a:t>Retired school psychologist</a:t>
            </a:r>
          </a:p>
          <a:p>
            <a:pPr marL="0" indent="0">
              <a:buNone/>
            </a:pPr>
            <a:r>
              <a:rPr lang="en-US" sz="1800" b="1" i="0" dirty="0">
                <a:solidFill>
                  <a:schemeClr val="tx1">
                    <a:lumMod val="50000"/>
                  </a:schemeClr>
                </a:solidFill>
                <a:effectLst/>
              </a:rPr>
              <a:t>Miscellaneous</a:t>
            </a:r>
          </a:p>
          <a:p>
            <a:pPr marL="742950" lvl="1" indent="-285750"/>
            <a:r>
              <a:rPr lang="en-US" sz="1800" b="0" i="0" dirty="0">
                <a:solidFill>
                  <a:schemeClr val="tx1">
                    <a:lumMod val="50000"/>
                  </a:schemeClr>
                </a:solidFill>
                <a:effectLst/>
              </a:rPr>
              <a:t>Work Ready Oklahoma</a:t>
            </a:r>
          </a:p>
          <a:p>
            <a:pPr marL="742950" lvl="1" indent="-285750"/>
            <a:r>
              <a:rPr lang="en-US" sz="1800" b="0" i="0" dirty="0">
                <a:solidFill>
                  <a:schemeClr val="tx1">
                    <a:lumMod val="50000"/>
                  </a:schemeClr>
                </a:solidFill>
                <a:effectLst/>
              </a:rPr>
              <a:t>OHS (Office of Head Start)</a:t>
            </a:r>
          </a:p>
          <a:p>
            <a:pPr marL="742950" lvl="1" indent="-285750"/>
            <a:r>
              <a:rPr lang="en-US" sz="1800" b="0" i="0" dirty="0">
                <a:solidFill>
                  <a:schemeClr val="tx1">
                    <a:lumMod val="50000"/>
                  </a:schemeClr>
                </a:solidFill>
                <a:effectLst/>
              </a:rPr>
              <a:t>Children First (C1)</a:t>
            </a:r>
          </a:p>
          <a:p>
            <a:pPr marL="742950" lvl="1" indent="-285750"/>
            <a:r>
              <a:rPr lang="en-US" sz="1800" b="0" i="0" dirty="0">
                <a:solidFill>
                  <a:schemeClr val="tx1">
                    <a:lumMod val="50000"/>
                  </a:schemeClr>
                </a:solidFill>
                <a:effectLst/>
              </a:rPr>
              <a:t>RMRS (Residential Mental Retardation Services)</a:t>
            </a:r>
          </a:p>
          <a:p>
            <a:pPr marL="742950" lvl="1" indent="-285750"/>
            <a:r>
              <a:rPr lang="en-US" sz="1800" b="0" i="0" dirty="0">
                <a:solidFill>
                  <a:schemeClr val="tx1">
                    <a:lumMod val="50000"/>
                  </a:schemeClr>
                </a:solidFill>
                <a:effectLst/>
              </a:rPr>
              <a:t>Self employed private practice</a:t>
            </a:r>
          </a:p>
          <a:p>
            <a:endParaRPr lang="en-US" dirty="0"/>
          </a:p>
        </p:txBody>
      </p:sp>
      <p:sp>
        <p:nvSpPr>
          <p:cNvPr id="5" name="Footer Placeholder 4">
            <a:extLst>
              <a:ext uri="{FF2B5EF4-FFF2-40B4-BE49-F238E27FC236}">
                <a16:creationId xmlns:a16="http://schemas.microsoft.com/office/drawing/2014/main" id="{49EB3346-EDEC-2047-45E5-1A7C578CB65E}"/>
              </a:ext>
            </a:extLst>
          </p:cNvPr>
          <p:cNvSpPr>
            <a:spLocks noGrp="1"/>
          </p:cNvSpPr>
          <p:nvPr>
            <p:ph type="ftr" sz="quarter" idx="14"/>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35094820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16B8-17A9-BADC-3A45-4A09F0FCB118}"/>
              </a:ext>
            </a:extLst>
          </p:cNvPr>
          <p:cNvSpPr>
            <a:spLocks noGrp="1"/>
          </p:cNvSpPr>
          <p:nvPr>
            <p:ph type="title"/>
          </p:nvPr>
        </p:nvSpPr>
        <p:spPr/>
        <p:txBody>
          <a:bodyPr/>
          <a:lstStyle/>
          <a:p>
            <a:r>
              <a:rPr lang="en-US" dirty="0">
                <a:solidFill>
                  <a:srgbClr val="002060"/>
                </a:solidFill>
              </a:rPr>
              <a:t>Parent</a:t>
            </a:r>
            <a:r>
              <a:rPr lang="en-US" dirty="0"/>
              <a:t>: </a:t>
            </a:r>
            <a:r>
              <a:rPr lang="en-US" b="0" i="0" dirty="0">
                <a:solidFill>
                  <a:srgbClr val="32363A"/>
                </a:solidFill>
                <a:effectLst/>
              </a:rPr>
              <a:t>Do you know where to find </a:t>
            </a:r>
            <a:r>
              <a:rPr kumimoji="0" lang="en-US" sz="2400" b="1" i="0" u="none" strike="noStrike" kern="1200" cap="none" spc="0" normalizeH="0" baseline="0" noProof="0" dirty="0">
                <a:ln>
                  <a:noFill/>
                </a:ln>
                <a:solidFill>
                  <a:srgbClr val="32363A"/>
                </a:solidFill>
                <a:effectLst/>
                <a:uLnTx/>
                <a:uFillTx/>
                <a:ea typeface="+mn-ea"/>
                <a:cs typeface="+mn-cs"/>
              </a:rPr>
              <a:t>insurance/healthcare </a:t>
            </a:r>
            <a:r>
              <a:rPr lang="en-US" b="0" i="0" dirty="0">
                <a:solidFill>
                  <a:srgbClr val="32363A"/>
                </a:solidFill>
                <a:effectLst/>
              </a:rPr>
              <a:t>programs?</a:t>
            </a:r>
            <a:endParaRPr lang="en-US" dirty="0"/>
          </a:p>
        </p:txBody>
      </p:sp>
      <p:sp>
        <p:nvSpPr>
          <p:cNvPr id="4" name="Slide Number Placeholder 3">
            <a:extLst>
              <a:ext uri="{FF2B5EF4-FFF2-40B4-BE49-F238E27FC236}">
                <a16:creationId xmlns:a16="http://schemas.microsoft.com/office/drawing/2014/main" id="{5F7CF8DE-3B59-52AB-2B4A-61D7EABDCEC6}"/>
              </a:ext>
            </a:extLst>
          </p:cNvPr>
          <p:cNvSpPr>
            <a:spLocks noGrp="1"/>
          </p:cNvSpPr>
          <p:nvPr>
            <p:ph type="sldNum" sz="quarter" idx="12"/>
          </p:nvPr>
        </p:nvSpPr>
        <p:spPr/>
        <p:txBody>
          <a:bodyPr/>
          <a:lstStyle/>
          <a:p>
            <a:fld id="{DB7DDC46-2E90-8640-BEFE-F54DCCD857ED}" type="slidenum">
              <a:rPr lang="en-US" smtClean="0"/>
              <a:t>110</a:t>
            </a:fld>
            <a:endParaRPr lang="en-US"/>
          </a:p>
        </p:txBody>
      </p:sp>
      <p:sp>
        <p:nvSpPr>
          <p:cNvPr id="6" name="Footer Placeholder 5">
            <a:extLst>
              <a:ext uri="{FF2B5EF4-FFF2-40B4-BE49-F238E27FC236}">
                <a16:creationId xmlns:a16="http://schemas.microsoft.com/office/drawing/2014/main" id="{EA004B65-8341-0F6E-C221-17D729626470}"/>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10" name="Диаграмма 1">
            <a:extLst>
              <a:ext uri="{FF2B5EF4-FFF2-40B4-BE49-F238E27FC236}">
                <a16:creationId xmlns:a16="http://schemas.microsoft.com/office/drawing/2014/main" id="{31A79056-C4B9-FE05-844B-2F2072F09B5C}"/>
              </a:ext>
            </a:extLst>
          </p:cNvPr>
          <p:cNvGraphicFramePr/>
          <p:nvPr/>
        </p:nvGraphicFramePr>
        <p:xfrm>
          <a:off x="1112025" y="2118809"/>
          <a:ext cx="10444975" cy="32261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3">
            <a:extLst>
              <a:ext uri="{FF2B5EF4-FFF2-40B4-BE49-F238E27FC236}">
                <a16:creationId xmlns:a16="http://schemas.microsoft.com/office/drawing/2014/main" id="{70183AB3-592B-534C-8B3E-76D211CA9029}"/>
              </a:ext>
            </a:extLst>
          </p:cNvPr>
          <p:cNvSpPr txBox="1">
            <a:spLocks/>
          </p:cNvSpPr>
          <p:nvPr/>
        </p:nvSpPr>
        <p:spPr>
          <a:xfrm>
            <a:off x="457200" y="1448886"/>
            <a:ext cx="11099800" cy="837374"/>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a:lstStyle>
          <a:p>
            <a:r>
              <a:rPr lang="en-US" sz="1800" dirty="0">
                <a:solidFill>
                  <a:srgbClr val="002060"/>
                </a:solidFill>
              </a:rPr>
              <a:t>					</a:t>
            </a:r>
          </a:p>
        </p:txBody>
      </p:sp>
      <p:graphicFrame>
        <p:nvGraphicFramePr>
          <p:cNvPr id="7" name="Диаграмма 1">
            <a:extLst>
              <a:ext uri="{FF2B5EF4-FFF2-40B4-BE49-F238E27FC236}">
                <a16:creationId xmlns:a16="http://schemas.microsoft.com/office/drawing/2014/main" id="{C6546F1E-97D8-F88E-8265-59148EFCD124}"/>
              </a:ext>
            </a:extLst>
          </p:cNvPr>
          <p:cNvGraphicFramePr/>
          <p:nvPr>
            <p:extLst>
              <p:ext uri="{D42A27DB-BD31-4B8C-83A1-F6EECF244321}">
                <p14:modId xmlns:p14="http://schemas.microsoft.com/office/powerpoint/2010/main" val="2818575835"/>
              </p:ext>
            </p:extLst>
          </p:nvPr>
        </p:nvGraphicFramePr>
        <p:xfrm>
          <a:off x="1516565" y="1397000"/>
          <a:ext cx="9563409"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95957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Interesting Take Aways for Insurance/Healthcare Programs</a:t>
            </a:r>
          </a:p>
        </p:txBody>
      </p:sp>
      <p:sp>
        <p:nvSpPr>
          <p:cNvPr id="3" name="Content Placeholder 2">
            <a:extLst>
              <a:ext uri="{FF2B5EF4-FFF2-40B4-BE49-F238E27FC236}">
                <a16:creationId xmlns:a16="http://schemas.microsoft.com/office/drawing/2014/main" id="{1DC4FC8A-B4CE-C3EA-A034-79EF16E7E6D5}"/>
              </a:ext>
            </a:extLst>
          </p:cNvPr>
          <p:cNvSpPr>
            <a:spLocks noGrp="1"/>
          </p:cNvSpPr>
          <p:nvPr>
            <p:ph idx="1"/>
          </p:nvPr>
        </p:nvSpPr>
        <p:spPr>
          <a:xfrm>
            <a:off x="457200" y="1838151"/>
            <a:ext cx="11106616" cy="4351338"/>
          </a:xfrm>
        </p:spPr>
        <p:txBody>
          <a:bodyPr/>
          <a:lstStyle/>
          <a:p>
            <a:endParaRPr lang="en-US" dirty="0"/>
          </a:p>
          <a:p>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111</a:t>
            </a:fld>
            <a:endParaRPr lang="en-US"/>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3"/>
          </p:nvPr>
        </p:nvSpPr>
        <p:spPr/>
        <p:txBody>
          <a:bodyPr/>
          <a:lstStyle/>
          <a:p>
            <a:r>
              <a:rPr lang="en-US" dirty="0"/>
              <a:t>Oklahoma State Department of Health | State Plan Community Survey| 06.09.2023</a:t>
            </a:r>
          </a:p>
        </p:txBody>
      </p:sp>
      <p:sp>
        <p:nvSpPr>
          <p:cNvPr id="5" name="TextBox 4">
            <a:extLst>
              <a:ext uri="{FF2B5EF4-FFF2-40B4-BE49-F238E27FC236}">
                <a16:creationId xmlns:a16="http://schemas.microsoft.com/office/drawing/2014/main" id="{A639C02C-E28B-7F4E-E94E-0B932A0E7026}"/>
              </a:ext>
            </a:extLst>
          </p:cNvPr>
          <p:cNvSpPr txBox="1"/>
          <p:nvPr/>
        </p:nvSpPr>
        <p:spPr>
          <a:xfrm>
            <a:off x="1045029" y="1672833"/>
            <a:ext cx="8205849" cy="646331"/>
          </a:xfrm>
          <a:prstGeom prst="rect">
            <a:avLst/>
          </a:prstGeom>
          <a:noFill/>
        </p:spPr>
        <p:txBody>
          <a:bodyPr wrap="square" rtlCol="0">
            <a:spAutoFit/>
          </a:bodyPr>
          <a:lstStyle/>
          <a:p>
            <a:r>
              <a:rPr lang="en-US" dirty="0"/>
              <a:t>Only 31% of parents felt sure that they could find insurance/healthcare programs</a:t>
            </a:r>
          </a:p>
        </p:txBody>
      </p:sp>
    </p:spTree>
    <p:extLst>
      <p:ext uri="{BB962C8B-B14F-4D97-AF65-F5344CB8AC3E}">
        <p14:creationId xmlns:p14="http://schemas.microsoft.com/office/powerpoint/2010/main" val="168948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BD4DD7-609F-06F4-82C5-8494E2CF6500}"/>
              </a:ext>
            </a:extLst>
          </p:cNvPr>
          <p:cNvSpPr>
            <a:spLocks noGrp="1"/>
          </p:cNvSpPr>
          <p:nvPr>
            <p:ph type="sldNum" sz="quarter" idx="12"/>
          </p:nvPr>
        </p:nvSpPr>
        <p:spPr/>
        <p:txBody>
          <a:bodyPr/>
          <a:lstStyle/>
          <a:p>
            <a:fld id="{DB7DDC46-2E90-8640-BEFE-F54DCCD857ED}" type="slidenum">
              <a:rPr lang="en-US" smtClean="0"/>
              <a:t>112</a:t>
            </a:fld>
            <a:endParaRPr lang="en-US"/>
          </a:p>
        </p:txBody>
      </p:sp>
      <p:sp>
        <p:nvSpPr>
          <p:cNvPr id="7" name="Text Placeholder 6">
            <a:extLst>
              <a:ext uri="{FF2B5EF4-FFF2-40B4-BE49-F238E27FC236}">
                <a16:creationId xmlns:a16="http://schemas.microsoft.com/office/drawing/2014/main" id="{30CB92AE-311A-507D-3DAE-6EB4CA359C73}"/>
              </a:ext>
            </a:extLst>
          </p:cNvPr>
          <p:cNvSpPr>
            <a:spLocks noGrp="1"/>
          </p:cNvSpPr>
          <p:nvPr>
            <p:ph type="body" sz="quarter" idx="14"/>
          </p:nvPr>
        </p:nvSpPr>
        <p:spPr/>
        <p:txBody>
          <a:bodyPr/>
          <a:lstStyle/>
          <a:p>
            <a:r>
              <a:rPr lang="en-US" dirty="0"/>
              <a:t>Experiences with Disability Programs</a:t>
            </a:r>
          </a:p>
        </p:txBody>
      </p:sp>
      <p:sp>
        <p:nvSpPr>
          <p:cNvPr id="6" name="Footer Placeholder 5">
            <a:extLst>
              <a:ext uri="{FF2B5EF4-FFF2-40B4-BE49-F238E27FC236}">
                <a16:creationId xmlns:a16="http://schemas.microsoft.com/office/drawing/2014/main" id="{AF30CB99-4098-23FD-788A-ECAA2BFF3EC2}"/>
              </a:ext>
            </a:extLst>
          </p:cNvPr>
          <p:cNvSpPr>
            <a:spLocks noGrp="1"/>
          </p:cNvSpPr>
          <p:nvPr>
            <p:ph type="ftr" sz="quarter" idx="15"/>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18299799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111FD-71AB-CB4D-C68E-CEACD213609B}"/>
              </a:ext>
            </a:extLst>
          </p:cNvPr>
          <p:cNvSpPr>
            <a:spLocks noGrp="1"/>
          </p:cNvSpPr>
          <p:nvPr>
            <p:ph type="sldNum" sz="quarter" idx="12"/>
          </p:nvPr>
        </p:nvSpPr>
        <p:spPr/>
        <p:txBody>
          <a:bodyPr/>
          <a:lstStyle/>
          <a:p>
            <a:fld id="{DB7DDC46-2E90-8640-BEFE-F54DCCD857ED}" type="slidenum">
              <a:rPr lang="en-US" smtClean="0"/>
              <a:t>113</a:t>
            </a:fld>
            <a:endParaRPr lang="en-US"/>
          </a:p>
        </p:txBody>
      </p:sp>
      <p:sp>
        <p:nvSpPr>
          <p:cNvPr id="6" name="Text Placeholder 5">
            <a:extLst>
              <a:ext uri="{FF2B5EF4-FFF2-40B4-BE49-F238E27FC236}">
                <a16:creationId xmlns:a16="http://schemas.microsoft.com/office/drawing/2014/main" id="{9CAD2231-722C-546E-A353-F2DC633A0916}"/>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Professionals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have </a:t>
            </a:r>
            <a:r>
              <a:rPr kumimoji="0" lang="en-US" sz="2800" b="1" i="0" u="none" strike="noStrike" kern="1200" cap="none" spc="0" normalizeH="0" baseline="0" noProof="0" dirty="0">
                <a:ln>
                  <a:noFill/>
                </a:ln>
                <a:solidFill>
                  <a:srgbClr val="32363A"/>
                </a:solidFill>
                <a:effectLst/>
                <a:uLnTx/>
                <a:uFillTx/>
                <a:latin typeface="72"/>
                <a:ea typeface="+mn-ea"/>
                <a:cs typeface="+mn-cs"/>
              </a:rPr>
              <a:t>REFERRED</a:t>
            </a:r>
            <a:r>
              <a:rPr kumimoji="0" lang="en-US" sz="2800" b="0" i="0" u="none" strike="noStrike" kern="1200" cap="none" spc="0" normalizeH="0" baseline="0" noProof="0" dirty="0">
                <a:ln>
                  <a:noFill/>
                </a:ln>
                <a:solidFill>
                  <a:srgbClr val="32363A"/>
                </a:solidFill>
                <a:effectLst/>
                <a:uLnTx/>
                <a:uFillTx/>
                <a:latin typeface="72"/>
                <a:ea typeface="+mn-ea"/>
                <a:cs typeface="+mn-cs"/>
              </a:rPr>
              <a:t> families to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disability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within the last</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three</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years:</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72"/>
              <a:ea typeface="+mn-ea"/>
              <a:cs typeface="+mn-cs"/>
            </a:endParaRP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Parents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are </a:t>
            </a:r>
            <a:r>
              <a:rPr kumimoji="0" lang="en-US" sz="2800" b="1" i="0" u="none" strike="noStrike" kern="1200" cap="none" spc="0" normalizeH="0" baseline="0" noProof="0" dirty="0">
                <a:ln>
                  <a:noFill/>
                </a:ln>
                <a:solidFill>
                  <a:srgbClr val="32363A"/>
                </a:solidFill>
                <a:effectLst/>
                <a:uLnTx/>
                <a:uFillTx/>
                <a:latin typeface="72"/>
                <a:ea typeface="+mn-ea"/>
                <a:cs typeface="+mn-cs"/>
              </a:rPr>
              <a:t>AWARE</a:t>
            </a:r>
            <a:r>
              <a:rPr kumimoji="0" lang="en-US" sz="2800" b="0" i="0" u="none" strike="noStrike" kern="1200" cap="none" spc="0" normalizeH="0" baseline="0" noProof="0" dirty="0">
                <a:ln>
                  <a:noFill/>
                </a:ln>
                <a:solidFill>
                  <a:srgbClr val="32363A"/>
                </a:solidFill>
                <a:effectLst/>
                <a:uLnTx/>
                <a:uFillTx/>
                <a:latin typeface="72"/>
                <a:ea typeface="+mn-ea"/>
                <a:cs typeface="+mn-cs"/>
              </a:rPr>
              <a:t> of or have </a:t>
            </a:r>
            <a:r>
              <a:rPr kumimoji="0" lang="en-US" sz="2800" b="1" i="0" u="none" strike="noStrike" kern="1200" cap="none" spc="0" normalizeH="0" baseline="0" noProof="0" dirty="0">
                <a:ln>
                  <a:noFill/>
                </a:ln>
                <a:solidFill>
                  <a:srgbClr val="32363A"/>
                </a:solidFill>
                <a:effectLst/>
                <a:uLnTx/>
                <a:uFillTx/>
                <a:latin typeface="72"/>
                <a:ea typeface="+mn-ea"/>
                <a:cs typeface="+mn-cs"/>
              </a:rPr>
              <a:t>USED</a:t>
            </a:r>
            <a:r>
              <a:rPr kumimoji="0" lang="en-US" sz="2800" b="0" i="0" u="none" strike="noStrike" kern="1200" cap="none" spc="0" normalizeH="0" baseline="0" noProof="0" dirty="0">
                <a:ln>
                  <a:noFill/>
                </a:ln>
                <a:solidFill>
                  <a:srgbClr val="32363A"/>
                </a:solidFill>
                <a:effectLst/>
                <a:uLnTx/>
                <a:uFillTx/>
                <a:latin typeface="72"/>
                <a:ea typeface="+mn-ea"/>
                <a:cs typeface="+mn-cs"/>
              </a:rPr>
              <a:t> any of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disability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endPar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endParaRPr lang="en-US" dirty="0"/>
          </a:p>
        </p:txBody>
      </p:sp>
      <p:sp>
        <p:nvSpPr>
          <p:cNvPr id="5" name="Footer Placeholder 4">
            <a:extLst>
              <a:ext uri="{FF2B5EF4-FFF2-40B4-BE49-F238E27FC236}">
                <a16:creationId xmlns:a16="http://schemas.microsoft.com/office/drawing/2014/main" id="{CBEA931D-5A19-2A25-8891-00BE99ED5B2F}"/>
              </a:ext>
            </a:extLst>
          </p:cNvPr>
          <p:cNvSpPr>
            <a:spLocks noGrp="1"/>
          </p:cNvSpPr>
          <p:nvPr>
            <p:ph type="ftr" sz="quarter" idx="15"/>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3737050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114</a:t>
            </a:fld>
            <a:endParaRPr lang="en-US"/>
          </a:p>
        </p:txBody>
      </p:sp>
      <p:sp>
        <p:nvSpPr>
          <p:cNvPr id="7" name="Title 3">
            <a:extLst>
              <a:ext uri="{FF2B5EF4-FFF2-40B4-BE49-F238E27FC236}">
                <a16:creationId xmlns:a16="http://schemas.microsoft.com/office/drawing/2014/main" id="{058167AC-DF0F-6539-2AD7-C4ADF583B118}"/>
              </a:ext>
            </a:extLst>
          </p:cNvPr>
          <p:cNvSpPr>
            <a:spLocks noGrp="1"/>
          </p:cNvSpPr>
          <p:nvPr>
            <p:ph type="title"/>
          </p:nvPr>
        </p:nvSpPr>
        <p:spPr>
          <a:xfrm>
            <a:off x="457200" y="415925"/>
            <a:ext cx="11099800" cy="836613"/>
          </a:xfrm>
        </p:spPr>
        <p:txBody>
          <a:bodyPr/>
          <a:lstStyle/>
          <a:p>
            <a:r>
              <a:rPr lang="en-US" sz="2400" dirty="0">
                <a:solidFill>
                  <a:srgbClr val="002060"/>
                </a:solidFill>
              </a:rPr>
              <a:t>Professional						Parent</a:t>
            </a:r>
          </a:p>
        </p:txBody>
      </p:sp>
      <p:pic>
        <p:nvPicPr>
          <p:cNvPr id="17" name="Picture 16">
            <a:extLst>
              <a:ext uri="{FF2B5EF4-FFF2-40B4-BE49-F238E27FC236}">
                <a16:creationId xmlns:a16="http://schemas.microsoft.com/office/drawing/2014/main" id="{62B3B9E2-24CF-788E-041E-723546D20081}"/>
              </a:ext>
            </a:extLst>
          </p:cNvPr>
          <p:cNvPicPr>
            <a:picLocks noChangeAspect="1"/>
          </p:cNvPicPr>
          <p:nvPr/>
        </p:nvPicPr>
        <p:blipFill>
          <a:blip r:embed="rId3"/>
          <a:stretch>
            <a:fillRect/>
          </a:stretch>
        </p:blipFill>
        <p:spPr>
          <a:xfrm>
            <a:off x="9726357" y="137924"/>
            <a:ext cx="1830643" cy="1539404"/>
          </a:xfrm>
          <a:prstGeom prst="rect">
            <a:avLst/>
          </a:prstGeom>
          <a:effectLst>
            <a:outerShdw blurRad="50800" dist="38100" dir="16200000" rotWithShape="0">
              <a:prstClr val="black">
                <a:alpha val="40000"/>
              </a:prstClr>
            </a:outerShdw>
          </a:effectLst>
        </p:spPr>
      </p:pic>
      <p:graphicFrame>
        <p:nvGraphicFramePr>
          <p:cNvPr id="6" name="Диаграмма 1">
            <a:extLst>
              <a:ext uri="{FF2B5EF4-FFF2-40B4-BE49-F238E27FC236}">
                <a16:creationId xmlns:a16="http://schemas.microsoft.com/office/drawing/2014/main" id="{EDC0DAC0-596D-1287-B058-B82DB496901C}"/>
              </a:ext>
            </a:extLst>
          </p:cNvPr>
          <p:cNvGraphicFramePr/>
          <p:nvPr>
            <p:extLst>
              <p:ext uri="{D42A27DB-BD31-4B8C-83A1-F6EECF244321}">
                <p14:modId xmlns:p14="http://schemas.microsoft.com/office/powerpoint/2010/main" val="4180635647"/>
              </p:ext>
            </p:extLst>
          </p:nvPr>
        </p:nvGraphicFramePr>
        <p:xfrm>
          <a:off x="457200" y="1315767"/>
          <a:ext cx="6096000" cy="48694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1">
            <a:extLst>
              <a:ext uri="{FF2B5EF4-FFF2-40B4-BE49-F238E27FC236}">
                <a16:creationId xmlns:a16="http://schemas.microsoft.com/office/drawing/2014/main" id="{5429B894-9548-3CD8-0B83-E2A907A4F523}"/>
              </a:ext>
            </a:extLst>
          </p:cNvPr>
          <p:cNvGraphicFramePr/>
          <p:nvPr>
            <p:extLst>
              <p:ext uri="{D42A27DB-BD31-4B8C-83A1-F6EECF244321}">
                <p14:modId xmlns:p14="http://schemas.microsoft.com/office/powerpoint/2010/main" val="3472969898"/>
              </p:ext>
            </p:extLst>
          </p:nvPr>
        </p:nvGraphicFramePr>
        <p:xfrm>
          <a:off x="5461000" y="1416205"/>
          <a:ext cx="6096000" cy="48694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88352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Professional</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115</a:t>
            </a:fld>
            <a:endParaRPr lang="en-US"/>
          </a:p>
        </p:txBody>
      </p:sp>
      <p:sp>
        <p:nvSpPr>
          <p:cNvPr id="34" name="TextBox 33">
            <a:extLst>
              <a:ext uri="{FF2B5EF4-FFF2-40B4-BE49-F238E27FC236}">
                <a16:creationId xmlns:a16="http://schemas.microsoft.com/office/drawing/2014/main" id="{71FA05AA-CA50-550D-6392-69F123F62D88}"/>
              </a:ext>
            </a:extLst>
          </p:cNvPr>
          <p:cNvSpPr txBox="1"/>
          <p:nvPr/>
        </p:nvSpPr>
        <p:spPr>
          <a:xfrm>
            <a:off x="774700" y="1649113"/>
            <a:ext cx="4917688" cy="923330"/>
          </a:xfrm>
          <a:prstGeom prst="rect">
            <a:avLst/>
          </a:prstGeom>
          <a:noFill/>
        </p:spPr>
        <p:txBody>
          <a:bodyPr wrap="square">
            <a:spAutoFit/>
          </a:bodyPr>
          <a:lstStyle/>
          <a:p>
            <a:r>
              <a:rPr lang="en-US" sz="1800" b="0" i="0" dirty="0">
                <a:solidFill>
                  <a:srgbClr val="222222"/>
                </a:solidFill>
                <a:effectLst/>
              </a:rPr>
              <a:t>How would you describe your clients' experience accessing the </a:t>
            </a:r>
            <a:r>
              <a:rPr kumimoji="0" lang="en-US" sz="1800" b="1" i="0" u="none" strike="noStrike" kern="1200" cap="none" spc="0" normalizeH="0" baseline="0" noProof="0" dirty="0">
                <a:ln>
                  <a:noFill/>
                </a:ln>
                <a:solidFill>
                  <a:srgbClr val="32363A"/>
                </a:solidFill>
                <a:effectLst/>
                <a:uLnTx/>
                <a:uFillTx/>
                <a:latin typeface="72"/>
                <a:ea typeface="+mn-ea"/>
                <a:cs typeface="+mn-cs"/>
              </a:rPr>
              <a:t>disability </a:t>
            </a:r>
            <a:r>
              <a:rPr lang="en-US" sz="1800" b="0" i="0" dirty="0">
                <a:solidFill>
                  <a:srgbClr val="222222"/>
                </a:solidFill>
                <a:effectLst/>
              </a:rPr>
              <a:t>programs?</a:t>
            </a:r>
          </a:p>
          <a:p>
            <a:endParaRPr lang="en-US" dirty="0"/>
          </a:p>
        </p:txBody>
      </p:sp>
      <p:graphicFrame>
        <p:nvGraphicFramePr>
          <p:cNvPr id="6" name="Диаграмма 1">
            <a:extLst>
              <a:ext uri="{FF2B5EF4-FFF2-40B4-BE49-F238E27FC236}">
                <a16:creationId xmlns:a16="http://schemas.microsoft.com/office/drawing/2014/main" id="{AA81F7F1-E0DD-BC10-7167-B16D630F1AB7}"/>
              </a:ext>
            </a:extLst>
          </p:cNvPr>
          <p:cNvGraphicFramePr/>
          <p:nvPr>
            <p:extLst>
              <p:ext uri="{D42A27DB-BD31-4B8C-83A1-F6EECF244321}">
                <p14:modId xmlns:p14="http://schemas.microsoft.com/office/powerpoint/2010/main" val="2927055813"/>
              </p:ext>
            </p:extLst>
          </p:nvPr>
        </p:nvGraphicFramePr>
        <p:xfrm>
          <a:off x="3083860" y="2413744"/>
          <a:ext cx="8405614"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18879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EC3CE2-A7F6-22D4-DFC9-A5A1438A434A}"/>
              </a:ext>
            </a:extLst>
          </p:cNvPr>
          <p:cNvSpPr>
            <a:spLocks noGrp="1"/>
          </p:cNvSpPr>
          <p:nvPr>
            <p:ph type="title"/>
          </p:nvPr>
        </p:nvSpPr>
        <p:spPr/>
        <p:txBody>
          <a:bodyPr/>
          <a:lstStyle/>
          <a:p>
            <a:r>
              <a:rPr lang="en-US" dirty="0">
                <a:solidFill>
                  <a:srgbClr val="002060"/>
                </a:solidFill>
              </a:rPr>
              <a:t>Parent</a:t>
            </a:r>
          </a:p>
        </p:txBody>
      </p:sp>
      <p:sp>
        <p:nvSpPr>
          <p:cNvPr id="4" name="Slide Number Placeholder 3">
            <a:extLst>
              <a:ext uri="{FF2B5EF4-FFF2-40B4-BE49-F238E27FC236}">
                <a16:creationId xmlns:a16="http://schemas.microsoft.com/office/drawing/2014/main" id="{36995887-D0B6-3A03-6175-9A818AC30C63}"/>
              </a:ext>
            </a:extLst>
          </p:cNvPr>
          <p:cNvSpPr>
            <a:spLocks noGrp="1"/>
          </p:cNvSpPr>
          <p:nvPr>
            <p:ph type="sldNum" sz="quarter" idx="12"/>
          </p:nvPr>
        </p:nvSpPr>
        <p:spPr/>
        <p:txBody>
          <a:bodyPr/>
          <a:lstStyle/>
          <a:p>
            <a:fld id="{DB7DDC46-2E90-8640-BEFE-F54DCCD857ED}" type="slidenum">
              <a:rPr lang="en-US" smtClean="0"/>
              <a:t>116</a:t>
            </a:fld>
            <a:endParaRPr lang="en-US"/>
          </a:p>
        </p:txBody>
      </p:sp>
      <p:sp>
        <p:nvSpPr>
          <p:cNvPr id="6" name="Footer Placeholder 5">
            <a:extLst>
              <a:ext uri="{FF2B5EF4-FFF2-40B4-BE49-F238E27FC236}">
                <a16:creationId xmlns:a16="http://schemas.microsoft.com/office/drawing/2014/main" id="{E2B44062-820E-3CE4-E0C2-986CC087ABB8}"/>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11" name="TextBox 10">
            <a:extLst>
              <a:ext uri="{FF2B5EF4-FFF2-40B4-BE49-F238E27FC236}">
                <a16:creationId xmlns:a16="http://schemas.microsoft.com/office/drawing/2014/main" id="{240D1971-81A1-7D0F-73F5-3011307A5679}"/>
              </a:ext>
            </a:extLst>
          </p:cNvPr>
          <p:cNvSpPr txBox="1"/>
          <p:nvPr/>
        </p:nvSpPr>
        <p:spPr>
          <a:xfrm>
            <a:off x="450056" y="1570709"/>
            <a:ext cx="4861932" cy="1200329"/>
          </a:xfrm>
          <a:prstGeom prst="rect">
            <a:avLst/>
          </a:prstGeom>
          <a:noFill/>
        </p:spPr>
        <p:txBody>
          <a:bodyPr wrap="square">
            <a:spAutoFit/>
          </a:bodyPr>
          <a:lstStyle/>
          <a:p>
            <a:r>
              <a:rPr lang="en-US" sz="1800" b="0" i="0" dirty="0">
                <a:solidFill>
                  <a:srgbClr val="222222"/>
                </a:solidFill>
                <a:effectLst/>
              </a:rPr>
              <a:t>How would you describe your experience accessing the </a:t>
            </a:r>
            <a:r>
              <a:rPr kumimoji="0" lang="en-US" sz="1800" b="1" i="0" u="none" strike="noStrike" kern="1200" cap="none" spc="0" normalizeH="0" baseline="0" noProof="0" dirty="0">
                <a:ln>
                  <a:noFill/>
                </a:ln>
                <a:solidFill>
                  <a:srgbClr val="32363A"/>
                </a:solidFill>
                <a:effectLst/>
                <a:uLnTx/>
                <a:uFillTx/>
                <a:latin typeface="72"/>
                <a:ea typeface="+mn-ea"/>
                <a:cs typeface="+mn-cs"/>
              </a:rPr>
              <a:t>disability </a:t>
            </a:r>
            <a:r>
              <a:rPr lang="en-US" sz="1800" b="0" i="0" dirty="0">
                <a:solidFill>
                  <a:srgbClr val="222222"/>
                </a:solidFill>
                <a:effectLst/>
              </a:rPr>
              <a:t>programs for yourself or for your child?</a:t>
            </a:r>
          </a:p>
          <a:p>
            <a:endParaRPr lang="en-US" dirty="0"/>
          </a:p>
        </p:txBody>
      </p:sp>
      <p:graphicFrame>
        <p:nvGraphicFramePr>
          <p:cNvPr id="8" name="Диаграмма 1">
            <a:extLst>
              <a:ext uri="{FF2B5EF4-FFF2-40B4-BE49-F238E27FC236}">
                <a16:creationId xmlns:a16="http://schemas.microsoft.com/office/drawing/2014/main" id="{DDA7D83B-2060-DE20-D3B4-76D57BB07B16}"/>
              </a:ext>
            </a:extLst>
          </p:cNvPr>
          <p:cNvGraphicFramePr/>
          <p:nvPr>
            <p:extLst>
              <p:ext uri="{D42A27DB-BD31-4B8C-83A1-F6EECF244321}">
                <p14:modId xmlns:p14="http://schemas.microsoft.com/office/powerpoint/2010/main" val="3600680678"/>
              </p:ext>
            </p:extLst>
          </p:nvPr>
        </p:nvGraphicFramePr>
        <p:xfrm>
          <a:off x="3661317" y="2054963"/>
          <a:ext cx="755681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79656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5289-21A9-BE50-3419-44509580A7B9}"/>
              </a:ext>
            </a:extLst>
          </p:cNvPr>
          <p:cNvSpPr>
            <a:spLocks noGrp="1"/>
          </p:cNvSpPr>
          <p:nvPr>
            <p:ph type="title"/>
          </p:nvPr>
        </p:nvSpPr>
        <p:spPr/>
        <p:txBody>
          <a:bodyPr/>
          <a:lstStyle/>
          <a:p>
            <a:r>
              <a:rPr lang="en-US" dirty="0">
                <a:solidFill>
                  <a:srgbClr val="002060"/>
                </a:solidFill>
              </a:rPr>
              <a:t>Response Options for Disability Program Barriers</a:t>
            </a:r>
          </a:p>
        </p:txBody>
      </p:sp>
      <p:sp>
        <p:nvSpPr>
          <p:cNvPr id="3" name="Content Placeholder 2">
            <a:extLst>
              <a:ext uri="{FF2B5EF4-FFF2-40B4-BE49-F238E27FC236}">
                <a16:creationId xmlns:a16="http://schemas.microsoft.com/office/drawing/2014/main" id="{C4D80C62-6C64-CF12-AECE-8B4054303B2D}"/>
              </a:ext>
            </a:extLst>
          </p:cNvPr>
          <p:cNvSpPr>
            <a:spLocks noGrp="1"/>
          </p:cNvSpPr>
          <p:nvPr>
            <p:ph idx="1"/>
          </p:nvPr>
        </p:nvSpPr>
        <p:spPr>
          <a:xfrm>
            <a:off x="797859" y="1620620"/>
            <a:ext cx="11394141" cy="4351338"/>
          </a:xfrm>
        </p:spPr>
        <p:txBody>
          <a:bodyPr/>
          <a:lstStyle/>
          <a:p>
            <a:r>
              <a:rPr lang="en-US" sz="1800" dirty="0"/>
              <a:t>Clients are unaware of what is available</a:t>
            </a:r>
          </a:p>
          <a:p>
            <a:r>
              <a:rPr lang="en-US" sz="1800" dirty="0"/>
              <a:t>Cost</a:t>
            </a:r>
          </a:p>
          <a:p>
            <a:r>
              <a:rPr lang="en-US" sz="1800" dirty="0"/>
              <a:t>Finding facilities or providers that speak their language or understand their culture</a:t>
            </a:r>
          </a:p>
          <a:p>
            <a:r>
              <a:rPr lang="en-US" sz="1800" dirty="0"/>
              <a:t>Finding facilities or providers who are responsive to disabilities and accommodating to special needs</a:t>
            </a:r>
          </a:p>
          <a:p>
            <a:r>
              <a:rPr lang="en-US" sz="1800" dirty="0"/>
              <a:t>Lack of available facilities or providers in the community</a:t>
            </a:r>
          </a:p>
          <a:p>
            <a:r>
              <a:rPr lang="en-US" sz="1800" dirty="0"/>
              <a:t>Location</a:t>
            </a:r>
          </a:p>
          <a:p>
            <a:r>
              <a:rPr lang="en-US" sz="1800" dirty="0"/>
              <a:t>Transportation</a:t>
            </a:r>
          </a:p>
          <a:p>
            <a:r>
              <a:rPr lang="en-US" sz="1800" dirty="0"/>
              <a:t>Wait lists</a:t>
            </a:r>
          </a:p>
          <a:p>
            <a:r>
              <a:rPr lang="en-US" sz="1800" dirty="0"/>
              <a:t>Work schedule</a:t>
            </a:r>
          </a:p>
          <a:p>
            <a:r>
              <a:rPr lang="en-US" sz="1800" dirty="0"/>
              <a:t>Other</a:t>
            </a:r>
          </a:p>
          <a:p>
            <a:endParaRPr lang="en-US" dirty="0"/>
          </a:p>
        </p:txBody>
      </p:sp>
      <p:sp>
        <p:nvSpPr>
          <p:cNvPr id="4" name="Slide Number Placeholder 3">
            <a:extLst>
              <a:ext uri="{FF2B5EF4-FFF2-40B4-BE49-F238E27FC236}">
                <a16:creationId xmlns:a16="http://schemas.microsoft.com/office/drawing/2014/main" id="{A41D461E-B37A-1C03-1619-9CADAC105959}"/>
              </a:ext>
            </a:extLst>
          </p:cNvPr>
          <p:cNvSpPr>
            <a:spLocks noGrp="1"/>
          </p:cNvSpPr>
          <p:nvPr>
            <p:ph type="sldNum" sz="quarter" idx="12"/>
          </p:nvPr>
        </p:nvSpPr>
        <p:spPr/>
        <p:txBody>
          <a:bodyPr/>
          <a:lstStyle/>
          <a:p>
            <a:fld id="{DB7DDC46-2E90-8640-BEFE-F54DCCD857ED}" type="slidenum">
              <a:rPr lang="en-US" smtClean="0"/>
              <a:t>117</a:t>
            </a:fld>
            <a:endParaRPr lang="en-US"/>
          </a:p>
        </p:txBody>
      </p:sp>
      <p:sp>
        <p:nvSpPr>
          <p:cNvPr id="5" name="Footer Placeholder 4">
            <a:extLst>
              <a:ext uri="{FF2B5EF4-FFF2-40B4-BE49-F238E27FC236}">
                <a16:creationId xmlns:a16="http://schemas.microsoft.com/office/drawing/2014/main" id="{9F9B0C8E-1C57-DC25-1CD6-68CC449BDD5D}"/>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857558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Professional: </a:t>
            </a:r>
            <a:r>
              <a:rPr lang="en-US" b="0" i="0" dirty="0">
                <a:solidFill>
                  <a:srgbClr val="32363A"/>
                </a:solidFill>
                <a:effectLst/>
              </a:rPr>
              <a:t>What do you think are the most significant barriers to accessing </a:t>
            </a:r>
            <a:r>
              <a:rPr lang="en-US" b="1" dirty="0">
                <a:solidFill>
                  <a:srgbClr val="222222"/>
                </a:solidFill>
              </a:rPr>
              <a:t>disability </a:t>
            </a:r>
            <a:r>
              <a:rPr lang="en-US" b="0" i="0" dirty="0">
                <a:solidFill>
                  <a:srgbClr val="32363A"/>
                </a:solidFill>
                <a:effectLst/>
              </a:rPr>
              <a:t>programs?</a:t>
            </a: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118</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5" name="Диаграмма 1">
            <a:extLst>
              <a:ext uri="{FF2B5EF4-FFF2-40B4-BE49-F238E27FC236}">
                <a16:creationId xmlns:a16="http://schemas.microsoft.com/office/drawing/2014/main" id="{A467A801-AC9C-30CB-BD84-B3E7B52FFBE4}"/>
              </a:ext>
            </a:extLst>
          </p:cNvPr>
          <p:cNvGraphicFramePr/>
          <p:nvPr>
            <p:extLst>
              <p:ext uri="{D42A27DB-BD31-4B8C-83A1-F6EECF244321}">
                <p14:modId xmlns:p14="http://schemas.microsoft.com/office/powerpoint/2010/main" val="2022042324"/>
              </p:ext>
            </p:extLst>
          </p:nvPr>
        </p:nvGraphicFramePr>
        <p:xfrm>
          <a:off x="2624252" y="1932258"/>
          <a:ext cx="7657171"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16296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1794000" y="140000"/>
            <a:ext cx="8229600" cy="369332"/>
          </a:xfrm>
          <a:prstGeom prst="rect">
            <a:avLst/>
          </a:prstGeom>
          <a:noFill/>
        </p:spPr>
        <p:txBody>
          <a:bodyPr wrap="square" rtlCol="0"/>
          <a:lstStyle/>
          <a:p>
            <a:endParaRPr lang="en-US" sz="1600" dirty="0"/>
          </a:p>
        </p:txBody>
      </p:sp>
      <p:sp>
        <p:nvSpPr>
          <p:cNvPr id="3" name="Title 2">
            <a:extLst>
              <a:ext uri="{FF2B5EF4-FFF2-40B4-BE49-F238E27FC236}">
                <a16:creationId xmlns:a16="http://schemas.microsoft.com/office/drawing/2014/main" id="{B570307E-ADC7-16CF-7485-F7FE300543BA}"/>
              </a:ext>
            </a:extLst>
          </p:cNvPr>
          <p:cNvSpPr>
            <a:spLocks noGrp="1"/>
          </p:cNvSpPr>
          <p:nvPr>
            <p:ph type="title"/>
          </p:nvPr>
        </p:nvSpPr>
        <p:spPr/>
        <p:txBody>
          <a:bodyPr/>
          <a:lstStyle/>
          <a:p>
            <a:r>
              <a:rPr lang="en-US" sz="2800" dirty="0">
                <a:solidFill>
                  <a:srgbClr val="002060"/>
                </a:solidFill>
              </a:rPr>
              <a:t>Professional: </a:t>
            </a:r>
            <a:r>
              <a:rPr lang="en-US" sz="2800" b="0" i="0" dirty="0">
                <a:solidFill>
                  <a:srgbClr val="32363A"/>
                </a:solidFill>
                <a:effectLst/>
              </a:rPr>
              <a:t>What do you think are the most </a:t>
            </a:r>
            <a:r>
              <a:rPr lang="en-US" sz="2800" i="0" dirty="0">
                <a:solidFill>
                  <a:srgbClr val="32363A"/>
                </a:solidFill>
                <a:effectLst/>
              </a:rPr>
              <a:t>significant barriers </a:t>
            </a:r>
            <a:r>
              <a:rPr lang="en-US" sz="2800" b="0" i="0" dirty="0">
                <a:solidFill>
                  <a:srgbClr val="32363A"/>
                </a:solidFill>
                <a:effectLst/>
              </a:rPr>
              <a:t>to accessing </a:t>
            </a:r>
            <a:r>
              <a:rPr lang="en-US" sz="2800" b="1" dirty="0">
                <a:solidFill>
                  <a:srgbClr val="222222"/>
                </a:solidFill>
              </a:rPr>
              <a:t>disability </a:t>
            </a:r>
            <a:r>
              <a:rPr lang="en-US" sz="2800" b="0" i="0" dirty="0">
                <a:solidFill>
                  <a:srgbClr val="32363A"/>
                </a:solidFill>
                <a:effectLst/>
              </a:rPr>
              <a:t>programs? (Other Text)</a:t>
            </a:r>
            <a:endParaRPr lang="en-US" dirty="0"/>
          </a:p>
        </p:txBody>
      </p:sp>
      <p:sp>
        <p:nvSpPr>
          <p:cNvPr id="4" name="Content Placeholder 3">
            <a:extLst>
              <a:ext uri="{FF2B5EF4-FFF2-40B4-BE49-F238E27FC236}">
                <a16:creationId xmlns:a16="http://schemas.microsoft.com/office/drawing/2014/main" id="{2A575F08-306F-211E-CC24-32D072D037E2}"/>
              </a:ext>
            </a:extLst>
          </p:cNvPr>
          <p:cNvSpPr>
            <a:spLocks noGrp="1"/>
          </p:cNvSpPr>
          <p:nvPr>
            <p:ph idx="1"/>
          </p:nvPr>
        </p:nvSpPr>
        <p:spPr>
          <a:xfrm>
            <a:off x="457199" y="2042555"/>
            <a:ext cx="5638801" cy="4146933"/>
          </a:xfrm>
        </p:spPr>
        <p:txBody>
          <a:bodyPr/>
          <a:lstStyle/>
          <a:p>
            <a:pPr marL="0" indent="0">
              <a:buNone/>
            </a:pPr>
            <a:r>
              <a:rPr lang="en-US" sz="1800" b="1" dirty="0">
                <a:solidFill>
                  <a:schemeClr val="tx1">
                    <a:lumMod val="50000"/>
                  </a:schemeClr>
                </a:solidFill>
              </a:rPr>
              <a:t>Some felt that there the disability programs were not efficient and that this caused people to miss out on receiving help.</a:t>
            </a:r>
          </a:p>
          <a:p>
            <a:pPr lvl="1"/>
            <a:r>
              <a:rPr lang="en-US" sz="1800" dirty="0">
                <a:solidFill>
                  <a:schemeClr val="tx1">
                    <a:lumMod val="50000"/>
                  </a:schemeClr>
                </a:solidFill>
              </a:rPr>
              <a:t>Slow responses</a:t>
            </a:r>
          </a:p>
          <a:p>
            <a:pPr lvl="1"/>
            <a:r>
              <a:rPr lang="en-US" sz="1800" dirty="0">
                <a:solidFill>
                  <a:schemeClr val="tx1">
                    <a:lumMod val="50000"/>
                  </a:schemeClr>
                </a:solidFill>
              </a:rPr>
              <a:t>Lack of communication between providers and agencies</a:t>
            </a:r>
          </a:p>
          <a:p>
            <a:pPr lvl="1"/>
            <a:r>
              <a:rPr lang="en-US" sz="1800" dirty="0">
                <a:solidFill>
                  <a:schemeClr val="tx1">
                    <a:lumMod val="50000"/>
                  </a:schemeClr>
                </a:solidFill>
              </a:rPr>
              <a:t>Bottle necking during approval process</a:t>
            </a:r>
          </a:p>
          <a:p>
            <a:pPr marL="0" indent="0">
              <a:buNone/>
            </a:pPr>
            <a:r>
              <a:rPr lang="en-US" sz="1800" b="1" dirty="0">
                <a:solidFill>
                  <a:schemeClr val="tx1">
                    <a:lumMod val="50000"/>
                  </a:schemeClr>
                </a:solidFill>
              </a:rPr>
              <a:t>Some professionals also thought that the parents lacked necessary knowledge or ability to navigate the system.</a:t>
            </a:r>
            <a:endParaRPr lang="en-US" sz="1800" dirty="0">
              <a:solidFill>
                <a:schemeClr val="tx1">
                  <a:lumMod val="50000"/>
                </a:schemeClr>
              </a:solidFill>
            </a:endParaRPr>
          </a:p>
          <a:p>
            <a:pPr lvl="1"/>
            <a:r>
              <a:rPr lang="en-US" sz="1800" dirty="0">
                <a:solidFill>
                  <a:schemeClr val="tx1">
                    <a:lumMod val="50000"/>
                  </a:schemeClr>
                </a:solidFill>
              </a:rPr>
              <a:t>Low computer/technology literacy</a:t>
            </a:r>
          </a:p>
          <a:p>
            <a:pPr lvl="1"/>
            <a:endParaRPr lang="en-US" sz="1800" dirty="0">
              <a:solidFill>
                <a:schemeClr val="tx1">
                  <a:lumMod val="50000"/>
                </a:schemeClr>
              </a:solidFill>
            </a:endParaRPr>
          </a:p>
        </p:txBody>
      </p:sp>
      <p:sp>
        <p:nvSpPr>
          <p:cNvPr id="5" name="Speech Bubble: Oval 4">
            <a:extLst>
              <a:ext uri="{FF2B5EF4-FFF2-40B4-BE49-F238E27FC236}">
                <a16:creationId xmlns:a16="http://schemas.microsoft.com/office/drawing/2014/main" id="{09C79505-A4D6-5EF4-0550-328B633F90F3}"/>
              </a:ext>
            </a:extLst>
          </p:cNvPr>
          <p:cNvSpPr/>
          <p:nvPr/>
        </p:nvSpPr>
        <p:spPr>
          <a:xfrm>
            <a:off x="5908800" y="1233726"/>
            <a:ext cx="3764478" cy="3378774"/>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D2B7F92-469D-FE0A-E2B9-24E3F4A37585}"/>
              </a:ext>
            </a:extLst>
          </p:cNvPr>
          <p:cNvSpPr txBox="1"/>
          <p:nvPr/>
        </p:nvSpPr>
        <p:spPr>
          <a:xfrm>
            <a:off x="6407150" y="1649329"/>
            <a:ext cx="2767777" cy="2585323"/>
          </a:xfrm>
          <a:prstGeom prst="rect">
            <a:avLst/>
          </a:prstGeom>
          <a:noFill/>
        </p:spPr>
        <p:txBody>
          <a:bodyPr wrap="square" rtlCol="0">
            <a:spAutoFit/>
          </a:bodyPr>
          <a:lstStyle/>
          <a:p>
            <a:pPr algn="ctr"/>
            <a:r>
              <a:rPr lang="en-US" dirty="0">
                <a:solidFill>
                  <a:schemeClr val="bg1"/>
                </a:solidFill>
              </a:rPr>
              <a:t>“Family advocacy is often too little too late and historically successful methods to network are crashed by systems of service focused on billing criteria or other points of exclusion”-</a:t>
            </a:r>
            <a:r>
              <a:rPr lang="en-US" b="1" dirty="0">
                <a:solidFill>
                  <a:schemeClr val="bg1"/>
                </a:solidFill>
              </a:rPr>
              <a:t>Bottlenecking</a:t>
            </a:r>
          </a:p>
        </p:txBody>
      </p:sp>
      <p:sp>
        <p:nvSpPr>
          <p:cNvPr id="6" name="Speech Bubble: Oval 5">
            <a:extLst>
              <a:ext uri="{FF2B5EF4-FFF2-40B4-BE49-F238E27FC236}">
                <a16:creationId xmlns:a16="http://schemas.microsoft.com/office/drawing/2014/main" id="{002BC83C-6FC5-D51D-5379-EA1BB94BE98E}"/>
              </a:ext>
            </a:extLst>
          </p:cNvPr>
          <p:cNvSpPr/>
          <p:nvPr/>
        </p:nvSpPr>
        <p:spPr>
          <a:xfrm>
            <a:off x="9013137" y="3429000"/>
            <a:ext cx="3108437" cy="3032862"/>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applications are very long-hard for someone with disabilities to complete without someone helping them.”- </a:t>
            </a:r>
            <a:r>
              <a:rPr lang="en-US" b="1" dirty="0"/>
              <a:t>Navigation Challenges </a:t>
            </a:r>
          </a:p>
        </p:txBody>
      </p:sp>
    </p:spTree>
    <p:extLst>
      <p:ext uri="{BB962C8B-B14F-4D97-AF65-F5344CB8AC3E}">
        <p14:creationId xmlns:p14="http://schemas.microsoft.com/office/powerpoint/2010/main" val="414343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413D-394E-7419-52C5-FC756983068B}"/>
              </a:ext>
            </a:extLst>
          </p:cNvPr>
          <p:cNvSpPr>
            <a:spLocks noGrp="1"/>
          </p:cNvSpPr>
          <p:nvPr>
            <p:ph type="title"/>
          </p:nvPr>
        </p:nvSpPr>
        <p:spPr/>
        <p:txBody>
          <a:bodyPr/>
          <a:lstStyle/>
          <a:p>
            <a:r>
              <a:rPr lang="en-US" dirty="0">
                <a:solidFill>
                  <a:srgbClr val="002060"/>
                </a:solidFill>
              </a:rPr>
              <a:t>Other Types of Roles in Organization</a:t>
            </a:r>
          </a:p>
        </p:txBody>
      </p:sp>
      <p:sp>
        <p:nvSpPr>
          <p:cNvPr id="3" name="Content Placeholder 2">
            <a:extLst>
              <a:ext uri="{FF2B5EF4-FFF2-40B4-BE49-F238E27FC236}">
                <a16:creationId xmlns:a16="http://schemas.microsoft.com/office/drawing/2014/main" id="{19A06F21-1230-732A-51E5-0C8AE87B05DB}"/>
              </a:ext>
            </a:extLst>
          </p:cNvPr>
          <p:cNvSpPr>
            <a:spLocks noGrp="1"/>
          </p:cNvSpPr>
          <p:nvPr>
            <p:ph idx="1"/>
          </p:nvPr>
        </p:nvSpPr>
        <p:spPr/>
        <p:txBody>
          <a:bodyPr/>
          <a:lstStyle/>
          <a:p>
            <a:pPr marL="0" indent="0">
              <a:buNone/>
            </a:pPr>
            <a:r>
              <a:rPr lang="en-US" sz="1800" b="1" dirty="0">
                <a:solidFill>
                  <a:schemeClr val="tx1">
                    <a:lumMod val="50000"/>
                  </a:schemeClr>
                </a:solidFill>
              </a:rPr>
              <a:t>Education and Teaching: 33.5%</a:t>
            </a:r>
          </a:p>
          <a:p>
            <a:pPr lvl="1"/>
            <a:r>
              <a:rPr lang="en-US" sz="1800" dirty="0">
                <a:solidFill>
                  <a:schemeClr val="tx1">
                    <a:lumMod val="50000"/>
                  </a:schemeClr>
                </a:solidFill>
              </a:rPr>
              <a:t>Teacher</a:t>
            </a:r>
          </a:p>
          <a:p>
            <a:pPr lvl="1"/>
            <a:r>
              <a:rPr lang="en-US" sz="1800" dirty="0">
                <a:solidFill>
                  <a:schemeClr val="tx1">
                    <a:lumMod val="50000"/>
                  </a:schemeClr>
                </a:solidFill>
              </a:rPr>
              <a:t>Teacher's Assistant</a:t>
            </a:r>
          </a:p>
          <a:p>
            <a:pPr lvl="1"/>
            <a:r>
              <a:rPr lang="en-US" sz="1800" dirty="0">
                <a:solidFill>
                  <a:schemeClr val="tx1">
                    <a:lumMod val="50000"/>
                  </a:schemeClr>
                </a:solidFill>
              </a:rPr>
              <a:t>School Counselor/Homeless Liaison</a:t>
            </a:r>
          </a:p>
          <a:p>
            <a:pPr lvl="1"/>
            <a:r>
              <a:rPr lang="en-US" sz="1800" dirty="0">
                <a:solidFill>
                  <a:schemeClr val="tx1">
                    <a:lumMod val="50000"/>
                  </a:schemeClr>
                </a:solidFill>
              </a:rPr>
              <a:t>School Nurse</a:t>
            </a:r>
          </a:p>
          <a:p>
            <a:pPr marL="0" indent="0">
              <a:buNone/>
            </a:pPr>
            <a:r>
              <a:rPr lang="en-US" sz="1800" b="1" dirty="0">
                <a:solidFill>
                  <a:schemeClr val="tx1">
                    <a:lumMod val="50000"/>
                  </a:schemeClr>
                </a:solidFill>
              </a:rPr>
              <a:t>Healthcare and Nursing: 18.5%</a:t>
            </a:r>
          </a:p>
          <a:p>
            <a:pPr lvl="1"/>
            <a:r>
              <a:rPr lang="en-US" sz="1800" dirty="0">
                <a:solidFill>
                  <a:schemeClr val="tx1">
                    <a:lumMod val="50000"/>
                  </a:schemeClr>
                </a:solidFill>
              </a:rPr>
              <a:t>Nursing Educator</a:t>
            </a:r>
          </a:p>
          <a:p>
            <a:pPr lvl="1"/>
            <a:r>
              <a:rPr lang="en-US" sz="1800" dirty="0">
                <a:solidFill>
                  <a:schemeClr val="tx1">
                    <a:lumMod val="50000"/>
                  </a:schemeClr>
                </a:solidFill>
              </a:rPr>
              <a:t>Home Visiting Nurse</a:t>
            </a:r>
          </a:p>
          <a:p>
            <a:pPr lvl="1"/>
            <a:r>
              <a:rPr lang="en-US" sz="1800" dirty="0">
                <a:solidFill>
                  <a:schemeClr val="tx1">
                    <a:lumMod val="50000"/>
                  </a:schemeClr>
                </a:solidFill>
              </a:rPr>
              <a:t>RN Case Manager</a:t>
            </a:r>
          </a:p>
          <a:p>
            <a:pPr lvl="1"/>
            <a:r>
              <a:rPr lang="en-US" sz="1800" dirty="0">
                <a:solidFill>
                  <a:schemeClr val="tx1">
                    <a:lumMod val="50000"/>
                  </a:schemeClr>
                </a:solidFill>
              </a:rPr>
              <a:t>Public Health Nurse in a School Setting</a:t>
            </a:r>
          </a:p>
          <a:p>
            <a:pPr marL="0" indent="0">
              <a:buNone/>
            </a:pPr>
            <a:r>
              <a:rPr lang="en-US" sz="1800" b="1" dirty="0">
                <a:solidFill>
                  <a:schemeClr val="tx1">
                    <a:lumMod val="50000"/>
                  </a:schemeClr>
                </a:solidFill>
              </a:rPr>
              <a:t>Volunteer and Advocacy: 4.5%</a:t>
            </a:r>
          </a:p>
        </p:txBody>
      </p:sp>
      <p:sp>
        <p:nvSpPr>
          <p:cNvPr id="4" name="Slide Number Placeholder 3">
            <a:extLst>
              <a:ext uri="{FF2B5EF4-FFF2-40B4-BE49-F238E27FC236}">
                <a16:creationId xmlns:a16="http://schemas.microsoft.com/office/drawing/2014/main" id="{F5B8AA0B-4CF6-6C2B-6C88-4AFC28982694}"/>
              </a:ext>
            </a:extLst>
          </p:cNvPr>
          <p:cNvSpPr>
            <a:spLocks noGrp="1"/>
          </p:cNvSpPr>
          <p:nvPr>
            <p:ph type="sldNum" sz="quarter" idx="12"/>
          </p:nvPr>
        </p:nvSpPr>
        <p:spPr/>
        <p:txBody>
          <a:bodyPr/>
          <a:lstStyle/>
          <a:p>
            <a:fld id="{DB7DDC46-2E90-8640-BEFE-F54DCCD857ED}" type="slidenum">
              <a:rPr lang="en-US" smtClean="0"/>
              <a:t>12</a:t>
            </a:fld>
            <a:endParaRPr lang="en-US"/>
          </a:p>
        </p:txBody>
      </p:sp>
      <p:sp>
        <p:nvSpPr>
          <p:cNvPr id="5" name="Content Placeholder 4">
            <a:extLst>
              <a:ext uri="{FF2B5EF4-FFF2-40B4-BE49-F238E27FC236}">
                <a16:creationId xmlns:a16="http://schemas.microsoft.com/office/drawing/2014/main" id="{43E2B5EF-CE3E-47DD-84FD-69F98C40F89E}"/>
              </a:ext>
            </a:extLst>
          </p:cNvPr>
          <p:cNvSpPr>
            <a:spLocks noGrp="1"/>
          </p:cNvSpPr>
          <p:nvPr>
            <p:ph idx="13"/>
          </p:nvPr>
        </p:nvSpPr>
        <p:spPr>
          <a:xfrm>
            <a:off x="6087140" y="1838151"/>
            <a:ext cx="5384800" cy="4351338"/>
          </a:xfrm>
        </p:spPr>
        <p:txBody>
          <a:bodyPr/>
          <a:lstStyle/>
          <a:p>
            <a:pPr marL="0" indent="0">
              <a:buNone/>
            </a:pPr>
            <a:r>
              <a:rPr lang="en-US" sz="1800" b="1" dirty="0">
                <a:solidFill>
                  <a:schemeClr val="tx1">
                    <a:lumMod val="50000"/>
                  </a:schemeClr>
                </a:solidFill>
              </a:rPr>
              <a:t>Social Work and Counseling: 11%</a:t>
            </a:r>
          </a:p>
          <a:p>
            <a:pPr lvl="1"/>
            <a:r>
              <a:rPr lang="en-US" sz="1800" dirty="0">
                <a:solidFill>
                  <a:schemeClr val="tx1">
                    <a:lumMod val="50000"/>
                  </a:schemeClr>
                </a:solidFill>
              </a:rPr>
              <a:t>Therapist</a:t>
            </a:r>
          </a:p>
          <a:p>
            <a:pPr lvl="1"/>
            <a:r>
              <a:rPr lang="en-US" sz="1800" dirty="0">
                <a:solidFill>
                  <a:schemeClr val="tx1">
                    <a:lumMod val="50000"/>
                  </a:schemeClr>
                </a:solidFill>
              </a:rPr>
              <a:t>School Social Worker</a:t>
            </a:r>
          </a:p>
          <a:p>
            <a:pPr lvl="1"/>
            <a:r>
              <a:rPr lang="en-US" sz="1800" dirty="0">
                <a:solidFill>
                  <a:schemeClr val="tx1">
                    <a:lumMod val="50000"/>
                  </a:schemeClr>
                </a:solidFill>
              </a:rPr>
              <a:t>Licensed Counselor</a:t>
            </a:r>
          </a:p>
          <a:p>
            <a:pPr lvl="1"/>
            <a:r>
              <a:rPr lang="en-US" sz="1800" dirty="0">
                <a:solidFill>
                  <a:schemeClr val="tx1">
                    <a:lumMod val="50000"/>
                  </a:schemeClr>
                </a:solidFill>
              </a:rPr>
              <a:t>Prevention and Education</a:t>
            </a:r>
          </a:p>
          <a:p>
            <a:r>
              <a:rPr lang="en-US" sz="1800" b="1" dirty="0">
                <a:solidFill>
                  <a:schemeClr val="tx1">
                    <a:lumMod val="50000"/>
                  </a:schemeClr>
                </a:solidFill>
              </a:rPr>
              <a:t>Administration and Management: 7%</a:t>
            </a:r>
          </a:p>
          <a:p>
            <a:pPr lvl="1"/>
            <a:r>
              <a:rPr lang="en-US" sz="1800" dirty="0">
                <a:solidFill>
                  <a:schemeClr val="tx1">
                    <a:lumMod val="50000"/>
                  </a:schemeClr>
                </a:solidFill>
              </a:rPr>
              <a:t>Program Coordinator</a:t>
            </a:r>
          </a:p>
          <a:p>
            <a:pPr lvl="1"/>
            <a:r>
              <a:rPr lang="en-US" sz="1800" dirty="0">
                <a:solidFill>
                  <a:schemeClr val="tx1">
                    <a:lumMod val="50000"/>
                  </a:schemeClr>
                </a:solidFill>
              </a:rPr>
              <a:t>Program Manager</a:t>
            </a:r>
          </a:p>
          <a:p>
            <a:pPr lvl="1"/>
            <a:r>
              <a:rPr lang="en-US" sz="1800" dirty="0">
                <a:solidFill>
                  <a:schemeClr val="tx1">
                    <a:lumMod val="50000"/>
                  </a:schemeClr>
                </a:solidFill>
              </a:rPr>
              <a:t>Supervisor/Direct Client Services</a:t>
            </a:r>
          </a:p>
          <a:p>
            <a:pPr marL="0" indent="0">
              <a:buNone/>
            </a:pPr>
            <a:r>
              <a:rPr lang="en-US" sz="1800" b="1" dirty="0">
                <a:solidFill>
                  <a:schemeClr val="tx1">
                    <a:lumMod val="50000"/>
                  </a:schemeClr>
                </a:solidFill>
              </a:rPr>
              <a:t>Research and Data: 4.5%</a:t>
            </a:r>
          </a:p>
          <a:p>
            <a:pPr lvl="1"/>
            <a:r>
              <a:rPr lang="en-US" sz="1800" dirty="0">
                <a:solidFill>
                  <a:schemeClr val="tx1">
                    <a:lumMod val="50000"/>
                  </a:schemeClr>
                </a:solidFill>
              </a:rPr>
              <a:t>Research Project Coordinator</a:t>
            </a:r>
          </a:p>
          <a:p>
            <a:pPr marL="0" indent="0">
              <a:buNone/>
            </a:pPr>
            <a:r>
              <a:rPr lang="en-US" sz="1800" b="1" dirty="0">
                <a:solidFill>
                  <a:schemeClr val="tx1">
                    <a:lumMod val="50000"/>
                  </a:schemeClr>
                </a:solidFill>
              </a:rPr>
              <a:t>Other Professions: 21.5</a:t>
            </a:r>
            <a:r>
              <a:rPr lang="en-US" sz="1800" b="1" dirty="0"/>
              <a:t>%</a:t>
            </a:r>
          </a:p>
        </p:txBody>
      </p:sp>
      <p:sp>
        <p:nvSpPr>
          <p:cNvPr id="6" name="Footer Placeholder 5">
            <a:extLst>
              <a:ext uri="{FF2B5EF4-FFF2-40B4-BE49-F238E27FC236}">
                <a16:creationId xmlns:a16="http://schemas.microsoft.com/office/drawing/2014/main" id="{82E0E6B3-8445-D667-7409-CAFF17AB9A8A}"/>
              </a:ext>
            </a:extLst>
          </p:cNvPr>
          <p:cNvSpPr>
            <a:spLocks noGrp="1"/>
          </p:cNvSpPr>
          <p:nvPr>
            <p:ph type="ftr" sz="quarter" idx="14"/>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32919494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Parent: </a:t>
            </a:r>
            <a:r>
              <a:rPr lang="en-US" sz="2400" b="0" i="0" dirty="0">
                <a:solidFill>
                  <a:srgbClr val="222222"/>
                </a:solidFill>
                <a:effectLst/>
              </a:rPr>
              <a:t>What do you think are the biggest challenges that prevented you from being able to use </a:t>
            </a:r>
            <a:r>
              <a:rPr kumimoji="0" lang="en-US" sz="2400" b="1" i="0" u="none" strike="noStrike" kern="1200" cap="none" spc="0" normalizeH="0" baseline="0" noProof="0" dirty="0">
                <a:ln>
                  <a:noFill/>
                </a:ln>
                <a:solidFill>
                  <a:srgbClr val="32363A"/>
                </a:solidFill>
                <a:effectLst/>
                <a:uLnTx/>
                <a:uFillTx/>
                <a:ea typeface="+mn-ea"/>
                <a:cs typeface="+mn-cs"/>
              </a:rPr>
              <a:t>disability </a:t>
            </a:r>
            <a:r>
              <a:rPr lang="en-US" sz="2400" b="0" i="0" dirty="0">
                <a:solidFill>
                  <a:srgbClr val="222222"/>
                </a:solidFill>
                <a:effectLst/>
              </a:rPr>
              <a:t>programs?</a:t>
            </a:r>
            <a:br>
              <a:rPr lang="en-US" sz="1800" b="0" i="0" dirty="0">
                <a:solidFill>
                  <a:srgbClr val="222222"/>
                </a:solidFill>
                <a:effectLst/>
                <a:latin typeface="helvetica" panose="020B0604020202020204" pitchFamily="34" charset="0"/>
              </a:rPr>
            </a:b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120</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7" name="Диаграмма 1">
            <a:extLst>
              <a:ext uri="{FF2B5EF4-FFF2-40B4-BE49-F238E27FC236}">
                <a16:creationId xmlns:a16="http://schemas.microsoft.com/office/drawing/2014/main" id="{6D077E30-2E5A-EB7F-3966-4894342F7158}"/>
              </a:ext>
            </a:extLst>
          </p:cNvPr>
          <p:cNvGraphicFramePr/>
          <p:nvPr>
            <p:extLst>
              <p:ext uri="{D42A27DB-BD31-4B8C-83A1-F6EECF244321}">
                <p14:modId xmlns:p14="http://schemas.microsoft.com/office/powerpoint/2010/main" val="1468446000"/>
              </p:ext>
            </p:extLst>
          </p:nvPr>
        </p:nvGraphicFramePr>
        <p:xfrm>
          <a:off x="2702311" y="2077225"/>
          <a:ext cx="7333785"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67238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16B8-17A9-BADC-3A45-4A09F0FCB118}"/>
              </a:ext>
            </a:extLst>
          </p:cNvPr>
          <p:cNvSpPr>
            <a:spLocks noGrp="1"/>
          </p:cNvSpPr>
          <p:nvPr>
            <p:ph type="title"/>
          </p:nvPr>
        </p:nvSpPr>
        <p:spPr/>
        <p:txBody>
          <a:bodyPr/>
          <a:lstStyle/>
          <a:p>
            <a:r>
              <a:rPr lang="en-US" dirty="0">
                <a:solidFill>
                  <a:srgbClr val="002060"/>
                </a:solidFill>
              </a:rPr>
              <a:t>Parent: </a:t>
            </a:r>
            <a:r>
              <a:rPr lang="en-US" b="0" i="0" dirty="0">
                <a:solidFill>
                  <a:srgbClr val="32363A"/>
                </a:solidFill>
                <a:effectLst/>
              </a:rPr>
              <a:t>Do you know where to find </a:t>
            </a:r>
            <a:r>
              <a:rPr kumimoji="0" lang="en-US" sz="2400" b="1" i="0" u="none" strike="noStrike" kern="1200" cap="none" spc="0" normalizeH="0" baseline="0" noProof="0" dirty="0">
                <a:ln>
                  <a:noFill/>
                </a:ln>
                <a:solidFill>
                  <a:srgbClr val="32363A"/>
                </a:solidFill>
                <a:effectLst/>
                <a:uLnTx/>
                <a:uFillTx/>
                <a:ea typeface="+mn-ea"/>
                <a:cs typeface="+mn-cs"/>
              </a:rPr>
              <a:t>disability </a:t>
            </a:r>
            <a:r>
              <a:rPr lang="en-US" b="0" i="0" dirty="0">
                <a:solidFill>
                  <a:srgbClr val="32363A"/>
                </a:solidFill>
                <a:effectLst/>
              </a:rPr>
              <a:t>programs?</a:t>
            </a:r>
            <a:endParaRPr lang="en-US" dirty="0"/>
          </a:p>
        </p:txBody>
      </p:sp>
      <p:sp>
        <p:nvSpPr>
          <p:cNvPr id="4" name="Slide Number Placeholder 3">
            <a:extLst>
              <a:ext uri="{FF2B5EF4-FFF2-40B4-BE49-F238E27FC236}">
                <a16:creationId xmlns:a16="http://schemas.microsoft.com/office/drawing/2014/main" id="{5F7CF8DE-3B59-52AB-2B4A-61D7EABDCEC6}"/>
              </a:ext>
            </a:extLst>
          </p:cNvPr>
          <p:cNvSpPr>
            <a:spLocks noGrp="1"/>
          </p:cNvSpPr>
          <p:nvPr>
            <p:ph type="sldNum" sz="quarter" idx="12"/>
          </p:nvPr>
        </p:nvSpPr>
        <p:spPr/>
        <p:txBody>
          <a:bodyPr/>
          <a:lstStyle/>
          <a:p>
            <a:fld id="{DB7DDC46-2E90-8640-BEFE-F54DCCD857ED}" type="slidenum">
              <a:rPr lang="en-US" smtClean="0"/>
              <a:t>121</a:t>
            </a:fld>
            <a:endParaRPr lang="en-US"/>
          </a:p>
        </p:txBody>
      </p:sp>
      <p:sp>
        <p:nvSpPr>
          <p:cNvPr id="6" name="Footer Placeholder 5">
            <a:extLst>
              <a:ext uri="{FF2B5EF4-FFF2-40B4-BE49-F238E27FC236}">
                <a16:creationId xmlns:a16="http://schemas.microsoft.com/office/drawing/2014/main" id="{EA004B65-8341-0F6E-C221-17D729626470}"/>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10" name="Диаграмма 1">
            <a:extLst>
              <a:ext uri="{FF2B5EF4-FFF2-40B4-BE49-F238E27FC236}">
                <a16:creationId xmlns:a16="http://schemas.microsoft.com/office/drawing/2014/main" id="{31A79056-C4B9-FE05-844B-2F2072F09B5C}"/>
              </a:ext>
            </a:extLst>
          </p:cNvPr>
          <p:cNvGraphicFramePr/>
          <p:nvPr/>
        </p:nvGraphicFramePr>
        <p:xfrm>
          <a:off x="1112025" y="2118809"/>
          <a:ext cx="10444975" cy="32261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3">
            <a:extLst>
              <a:ext uri="{FF2B5EF4-FFF2-40B4-BE49-F238E27FC236}">
                <a16:creationId xmlns:a16="http://schemas.microsoft.com/office/drawing/2014/main" id="{70183AB3-592B-534C-8B3E-76D211CA9029}"/>
              </a:ext>
            </a:extLst>
          </p:cNvPr>
          <p:cNvSpPr txBox="1">
            <a:spLocks/>
          </p:cNvSpPr>
          <p:nvPr/>
        </p:nvSpPr>
        <p:spPr>
          <a:xfrm>
            <a:off x="457200" y="1448886"/>
            <a:ext cx="11099800" cy="837374"/>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a:lstStyle>
          <a:p>
            <a:r>
              <a:rPr lang="en-US" sz="1800" dirty="0">
                <a:solidFill>
                  <a:srgbClr val="002060"/>
                </a:solidFill>
              </a:rPr>
              <a:t>					</a:t>
            </a:r>
          </a:p>
        </p:txBody>
      </p:sp>
      <p:graphicFrame>
        <p:nvGraphicFramePr>
          <p:cNvPr id="7" name="Диаграмма 1">
            <a:extLst>
              <a:ext uri="{FF2B5EF4-FFF2-40B4-BE49-F238E27FC236}">
                <a16:creationId xmlns:a16="http://schemas.microsoft.com/office/drawing/2014/main" id="{417168EF-850B-4E10-9ACC-86F806D7746F}"/>
              </a:ext>
            </a:extLst>
          </p:cNvPr>
          <p:cNvGraphicFramePr/>
          <p:nvPr>
            <p:extLst>
              <p:ext uri="{D42A27DB-BD31-4B8C-83A1-F6EECF244321}">
                <p14:modId xmlns:p14="http://schemas.microsoft.com/office/powerpoint/2010/main" val="2880704481"/>
              </p:ext>
            </p:extLst>
          </p:nvPr>
        </p:nvGraphicFramePr>
        <p:xfrm>
          <a:off x="1427355" y="1397000"/>
          <a:ext cx="9652619"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81173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Interesting Take Aways for Disability Programs</a:t>
            </a:r>
          </a:p>
        </p:txBody>
      </p:sp>
      <p:sp>
        <p:nvSpPr>
          <p:cNvPr id="3" name="Content Placeholder 2">
            <a:extLst>
              <a:ext uri="{FF2B5EF4-FFF2-40B4-BE49-F238E27FC236}">
                <a16:creationId xmlns:a16="http://schemas.microsoft.com/office/drawing/2014/main" id="{1DC4FC8A-B4CE-C3EA-A034-79EF16E7E6D5}"/>
              </a:ext>
            </a:extLst>
          </p:cNvPr>
          <p:cNvSpPr>
            <a:spLocks noGrp="1"/>
          </p:cNvSpPr>
          <p:nvPr>
            <p:ph idx="1"/>
          </p:nvPr>
        </p:nvSpPr>
        <p:spPr>
          <a:xfrm>
            <a:off x="457200" y="1838151"/>
            <a:ext cx="11106616" cy="4351338"/>
          </a:xfrm>
        </p:spPr>
        <p:txBody>
          <a:bodyPr/>
          <a:lstStyle/>
          <a:p>
            <a:pPr marL="0" indent="0">
              <a:buNone/>
            </a:pPr>
            <a:endParaRPr lang="en-US" dirty="0"/>
          </a:p>
          <a:p>
            <a:r>
              <a:rPr lang="en-US" dirty="0"/>
              <a:t>Overall professionals thought it was more difficult for parents to access disability programs. </a:t>
            </a:r>
          </a:p>
          <a:p>
            <a:pPr lvl="1"/>
            <a:r>
              <a:rPr lang="en-US" dirty="0"/>
              <a:t>Professionals, 16%- Easy</a:t>
            </a:r>
          </a:p>
          <a:p>
            <a:pPr lvl="1"/>
            <a:r>
              <a:rPr lang="en-US" dirty="0"/>
              <a:t>Parents, 32%- Easy</a:t>
            </a:r>
          </a:p>
          <a:p>
            <a:pPr lvl="1"/>
            <a:endParaRPr lang="en-US" dirty="0"/>
          </a:p>
          <a:p>
            <a:pPr lvl="1"/>
            <a:r>
              <a:rPr lang="en-US" dirty="0"/>
              <a:t>Only 26% of parents felt sure they would know how to locate disability programs.</a:t>
            </a:r>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122</a:t>
            </a:fld>
            <a:endParaRPr lang="en-US"/>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3"/>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16554600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97C609-9543-1114-F884-C2E254A23AE2}"/>
              </a:ext>
            </a:extLst>
          </p:cNvPr>
          <p:cNvSpPr>
            <a:spLocks noGrp="1"/>
          </p:cNvSpPr>
          <p:nvPr>
            <p:ph type="sldNum" sz="quarter" idx="12"/>
          </p:nvPr>
        </p:nvSpPr>
        <p:spPr/>
        <p:txBody>
          <a:bodyPr/>
          <a:lstStyle/>
          <a:p>
            <a:fld id="{DB7DDC46-2E90-8640-BEFE-F54DCCD857ED}" type="slidenum">
              <a:rPr lang="en-US" smtClean="0"/>
              <a:t>123</a:t>
            </a:fld>
            <a:endParaRPr lang="en-US"/>
          </a:p>
        </p:txBody>
      </p:sp>
      <p:sp>
        <p:nvSpPr>
          <p:cNvPr id="8" name="Text Placeholder 7">
            <a:extLst>
              <a:ext uri="{FF2B5EF4-FFF2-40B4-BE49-F238E27FC236}">
                <a16:creationId xmlns:a16="http://schemas.microsoft.com/office/drawing/2014/main" id="{E1B77904-BCD6-1E20-61B9-6F92AA9C4A32}"/>
              </a:ext>
            </a:extLst>
          </p:cNvPr>
          <p:cNvSpPr>
            <a:spLocks noGrp="1"/>
          </p:cNvSpPr>
          <p:nvPr>
            <p:ph type="body" sz="quarter" idx="14"/>
          </p:nvPr>
        </p:nvSpPr>
        <p:spPr/>
        <p:txBody>
          <a:bodyPr/>
          <a:lstStyle/>
          <a:p>
            <a:r>
              <a:rPr lang="en-US" dirty="0"/>
              <a:t>Additional Shared Questions</a:t>
            </a:r>
          </a:p>
        </p:txBody>
      </p:sp>
      <p:sp>
        <p:nvSpPr>
          <p:cNvPr id="5" name="Footer Placeholder 4">
            <a:extLst>
              <a:ext uri="{FF2B5EF4-FFF2-40B4-BE49-F238E27FC236}">
                <a16:creationId xmlns:a16="http://schemas.microsoft.com/office/drawing/2014/main" id="{004DA8FC-CF7E-4355-9BD3-34933985D674}"/>
              </a:ext>
            </a:extLst>
          </p:cNvPr>
          <p:cNvSpPr>
            <a:spLocks noGrp="1"/>
          </p:cNvSpPr>
          <p:nvPr>
            <p:ph type="ftr" sz="quarter" idx="15"/>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41174911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4A7816-2206-BEA0-DBA4-3FF86E88F59C}"/>
              </a:ext>
            </a:extLst>
          </p:cNvPr>
          <p:cNvSpPr>
            <a:spLocks noGrp="1"/>
          </p:cNvSpPr>
          <p:nvPr>
            <p:ph type="title"/>
          </p:nvPr>
        </p:nvSpPr>
        <p:spPr>
          <a:xfrm>
            <a:off x="398930" y="315021"/>
            <a:ext cx="11394140" cy="837374"/>
          </a:xfrm>
        </p:spPr>
        <p:txBody>
          <a:bodyPr/>
          <a:lstStyle/>
          <a:p>
            <a:r>
              <a:rPr lang="en-US" dirty="0">
                <a:solidFill>
                  <a:srgbClr val="002060"/>
                </a:solidFill>
              </a:rPr>
              <a:t>Professional: </a:t>
            </a:r>
            <a:r>
              <a:rPr lang="en-US" b="0" dirty="0">
                <a:solidFill>
                  <a:schemeClr val="tx1">
                    <a:lumMod val="50000"/>
                  </a:schemeClr>
                </a:solidFill>
              </a:rPr>
              <a:t>What resources and services in your community are the </a:t>
            </a:r>
            <a:r>
              <a:rPr lang="en-US" dirty="0">
                <a:solidFill>
                  <a:schemeClr val="tx1">
                    <a:lumMod val="50000"/>
                  </a:schemeClr>
                </a:solidFill>
              </a:rPr>
              <a:t>most</a:t>
            </a:r>
            <a:r>
              <a:rPr lang="en-US" b="0" dirty="0">
                <a:solidFill>
                  <a:schemeClr val="tx1">
                    <a:lumMod val="50000"/>
                  </a:schemeClr>
                </a:solidFill>
              </a:rPr>
              <a:t> </a:t>
            </a:r>
            <a:r>
              <a:rPr lang="en-US" dirty="0">
                <a:solidFill>
                  <a:schemeClr val="tx1">
                    <a:lumMod val="50000"/>
                  </a:schemeClr>
                </a:solidFill>
              </a:rPr>
              <a:t>effective</a:t>
            </a:r>
            <a:r>
              <a:rPr lang="en-US" b="0" dirty="0">
                <a:solidFill>
                  <a:schemeClr val="tx1">
                    <a:lumMod val="50000"/>
                  </a:schemeClr>
                </a:solidFill>
              </a:rPr>
              <a:t> in meeting your community’s needs?</a:t>
            </a:r>
          </a:p>
        </p:txBody>
      </p:sp>
      <p:sp>
        <p:nvSpPr>
          <p:cNvPr id="6" name="Content Placeholder 5">
            <a:extLst>
              <a:ext uri="{FF2B5EF4-FFF2-40B4-BE49-F238E27FC236}">
                <a16:creationId xmlns:a16="http://schemas.microsoft.com/office/drawing/2014/main" id="{B7A342DA-8DE6-094D-ED4D-69EA8C239125}"/>
              </a:ext>
            </a:extLst>
          </p:cNvPr>
          <p:cNvSpPr>
            <a:spLocks noGrp="1"/>
          </p:cNvSpPr>
          <p:nvPr>
            <p:ph idx="1"/>
          </p:nvPr>
        </p:nvSpPr>
        <p:spPr>
          <a:xfrm>
            <a:off x="575952" y="1510239"/>
            <a:ext cx="11394141" cy="4351338"/>
          </a:xfrm>
        </p:spPr>
        <p:txBody>
          <a:bodyPr/>
          <a:lstStyle/>
          <a:p>
            <a:endParaRPr lang="en-US" dirty="0"/>
          </a:p>
        </p:txBody>
      </p:sp>
      <p:sp>
        <p:nvSpPr>
          <p:cNvPr id="2" name="Slide Number Placeholder 1">
            <a:extLst>
              <a:ext uri="{FF2B5EF4-FFF2-40B4-BE49-F238E27FC236}">
                <a16:creationId xmlns:a16="http://schemas.microsoft.com/office/drawing/2014/main" id="{473B4BF3-A23D-F020-D777-49315845C35B}"/>
              </a:ext>
            </a:extLst>
          </p:cNvPr>
          <p:cNvSpPr>
            <a:spLocks noGrp="1"/>
          </p:cNvSpPr>
          <p:nvPr>
            <p:ph type="sldNum" sz="quarter" idx="12"/>
          </p:nvPr>
        </p:nvSpPr>
        <p:spPr/>
        <p:txBody>
          <a:bodyPr/>
          <a:lstStyle/>
          <a:p>
            <a:fld id="{DB7DDC46-2E90-8640-BEFE-F54DCCD857ED}" type="slidenum">
              <a:rPr lang="en-US" smtClean="0"/>
              <a:pPr/>
              <a:t>124</a:t>
            </a:fld>
            <a:endParaRPr lang="en-US"/>
          </a:p>
        </p:txBody>
      </p:sp>
      <p:sp>
        <p:nvSpPr>
          <p:cNvPr id="4" name="Footer Placeholder 3">
            <a:extLst>
              <a:ext uri="{FF2B5EF4-FFF2-40B4-BE49-F238E27FC236}">
                <a16:creationId xmlns:a16="http://schemas.microsoft.com/office/drawing/2014/main" id="{8004A9FB-C1F3-6658-E9CC-B4AE34326549}"/>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7" name="Speech Bubble: Rectangle 6">
            <a:extLst>
              <a:ext uri="{FF2B5EF4-FFF2-40B4-BE49-F238E27FC236}">
                <a16:creationId xmlns:a16="http://schemas.microsoft.com/office/drawing/2014/main" id="{10D39E5C-3BF9-0258-BDEE-71C21F09E211}"/>
              </a:ext>
            </a:extLst>
          </p:cNvPr>
          <p:cNvSpPr/>
          <p:nvPr/>
        </p:nvSpPr>
        <p:spPr>
          <a:xfrm rot="20896382">
            <a:off x="581890" y="2291937"/>
            <a:ext cx="2695699" cy="2968831"/>
          </a:xfrm>
          <a:prstGeom prst="wedge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“The warmline, child care resource and referrals, child care locator, family builders, parents as teachers, resources from various entities regarding child health and safety.”</a:t>
            </a:r>
          </a:p>
        </p:txBody>
      </p:sp>
      <p:sp>
        <p:nvSpPr>
          <p:cNvPr id="10" name="Speech Bubble: Rectangle 9">
            <a:extLst>
              <a:ext uri="{FF2B5EF4-FFF2-40B4-BE49-F238E27FC236}">
                <a16:creationId xmlns:a16="http://schemas.microsoft.com/office/drawing/2014/main" id="{921582C7-4460-BDA1-64A4-6873898D4AB7}"/>
              </a:ext>
            </a:extLst>
          </p:cNvPr>
          <p:cNvSpPr/>
          <p:nvPr/>
        </p:nvSpPr>
        <p:spPr>
          <a:xfrm rot="876794">
            <a:off x="5045033" y="1696595"/>
            <a:ext cx="2695699" cy="2968831"/>
          </a:xfrm>
          <a:prstGeom prst="wedge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“Government funded programs. Non profit organizations are struggling majorly for funding and ability to hire enough people to meet the need.”</a:t>
            </a:r>
          </a:p>
        </p:txBody>
      </p:sp>
      <p:sp>
        <p:nvSpPr>
          <p:cNvPr id="11" name="Speech Bubble: Rectangle 10">
            <a:extLst>
              <a:ext uri="{FF2B5EF4-FFF2-40B4-BE49-F238E27FC236}">
                <a16:creationId xmlns:a16="http://schemas.microsoft.com/office/drawing/2014/main" id="{6CA76129-C2EB-58BF-74F9-3CB75377C0E7}"/>
              </a:ext>
            </a:extLst>
          </p:cNvPr>
          <p:cNvSpPr/>
          <p:nvPr/>
        </p:nvSpPr>
        <p:spPr>
          <a:xfrm rot="233228">
            <a:off x="8570022" y="2804789"/>
            <a:ext cx="2695699" cy="2968831"/>
          </a:xfrm>
          <a:prstGeom prst="wedge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“Having a one-stop center where families can access many different services in one location. Having bicultural and bilingual staff.”</a:t>
            </a:r>
          </a:p>
        </p:txBody>
      </p:sp>
    </p:spTree>
    <p:extLst>
      <p:ext uri="{BB962C8B-B14F-4D97-AF65-F5344CB8AC3E}">
        <p14:creationId xmlns:p14="http://schemas.microsoft.com/office/powerpoint/2010/main" val="26890310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4A7816-2206-BEA0-DBA4-3FF86E88F59C}"/>
              </a:ext>
            </a:extLst>
          </p:cNvPr>
          <p:cNvSpPr>
            <a:spLocks noGrp="1"/>
          </p:cNvSpPr>
          <p:nvPr>
            <p:ph type="title"/>
          </p:nvPr>
        </p:nvSpPr>
        <p:spPr>
          <a:xfrm>
            <a:off x="398930" y="315021"/>
            <a:ext cx="11394140" cy="837374"/>
          </a:xfrm>
        </p:spPr>
        <p:txBody>
          <a:bodyPr/>
          <a:lstStyle/>
          <a:p>
            <a:r>
              <a:rPr lang="en-US" dirty="0">
                <a:solidFill>
                  <a:srgbClr val="002060"/>
                </a:solidFill>
              </a:rPr>
              <a:t>Parent: </a:t>
            </a:r>
            <a:r>
              <a:rPr lang="en-US" b="0" dirty="0">
                <a:solidFill>
                  <a:schemeClr val="tx1">
                    <a:lumMod val="50000"/>
                  </a:schemeClr>
                </a:solidFill>
              </a:rPr>
              <a:t>What resources and services in your community are the </a:t>
            </a:r>
            <a:r>
              <a:rPr lang="en-US" dirty="0">
                <a:solidFill>
                  <a:schemeClr val="tx1">
                    <a:lumMod val="50000"/>
                  </a:schemeClr>
                </a:solidFill>
              </a:rPr>
              <a:t>most</a:t>
            </a:r>
            <a:r>
              <a:rPr lang="en-US" b="0" dirty="0">
                <a:solidFill>
                  <a:schemeClr val="tx1">
                    <a:lumMod val="50000"/>
                  </a:schemeClr>
                </a:solidFill>
              </a:rPr>
              <a:t> </a:t>
            </a:r>
            <a:r>
              <a:rPr lang="en-US" dirty="0">
                <a:solidFill>
                  <a:schemeClr val="tx1">
                    <a:lumMod val="50000"/>
                  </a:schemeClr>
                </a:solidFill>
              </a:rPr>
              <a:t>effective</a:t>
            </a:r>
            <a:r>
              <a:rPr lang="en-US" b="0" dirty="0">
                <a:solidFill>
                  <a:schemeClr val="tx1">
                    <a:lumMod val="50000"/>
                  </a:schemeClr>
                </a:solidFill>
              </a:rPr>
              <a:t> in meeting your community’s needs?</a:t>
            </a:r>
          </a:p>
        </p:txBody>
      </p:sp>
      <p:sp>
        <p:nvSpPr>
          <p:cNvPr id="6" name="Content Placeholder 5">
            <a:extLst>
              <a:ext uri="{FF2B5EF4-FFF2-40B4-BE49-F238E27FC236}">
                <a16:creationId xmlns:a16="http://schemas.microsoft.com/office/drawing/2014/main" id="{B7A342DA-8DE6-094D-ED4D-69EA8C239125}"/>
              </a:ext>
            </a:extLst>
          </p:cNvPr>
          <p:cNvSpPr>
            <a:spLocks noGrp="1"/>
          </p:cNvSpPr>
          <p:nvPr>
            <p:ph idx="1"/>
          </p:nvPr>
        </p:nvSpPr>
        <p:spPr>
          <a:xfrm>
            <a:off x="575952" y="1510239"/>
            <a:ext cx="11394141" cy="4351338"/>
          </a:xfrm>
        </p:spPr>
        <p:txBody>
          <a:bodyPr/>
          <a:lstStyle/>
          <a:p>
            <a:endParaRPr lang="en-US" dirty="0"/>
          </a:p>
        </p:txBody>
      </p:sp>
      <p:sp>
        <p:nvSpPr>
          <p:cNvPr id="2" name="Slide Number Placeholder 1">
            <a:extLst>
              <a:ext uri="{FF2B5EF4-FFF2-40B4-BE49-F238E27FC236}">
                <a16:creationId xmlns:a16="http://schemas.microsoft.com/office/drawing/2014/main" id="{473B4BF3-A23D-F020-D777-49315845C35B}"/>
              </a:ext>
            </a:extLst>
          </p:cNvPr>
          <p:cNvSpPr>
            <a:spLocks noGrp="1"/>
          </p:cNvSpPr>
          <p:nvPr>
            <p:ph type="sldNum" sz="quarter" idx="12"/>
          </p:nvPr>
        </p:nvSpPr>
        <p:spPr/>
        <p:txBody>
          <a:bodyPr/>
          <a:lstStyle/>
          <a:p>
            <a:fld id="{DB7DDC46-2E90-8640-BEFE-F54DCCD857ED}" type="slidenum">
              <a:rPr lang="en-US" smtClean="0"/>
              <a:pPr/>
              <a:t>125</a:t>
            </a:fld>
            <a:endParaRPr lang="en-US"/>
          </a:p>
        </p:txBody>
      </p:sp>
      <p:sp>
        <p:nvSpPr>
          <p:cNvPr id="4" name="Footer Placeholder 3">
            <a:extLst>
              <a:ext uri="{FF2B5EF4-FFF2-40B4-BE49-F238E27FC236}">
                <a16:creationId xmlns:a16="http://schemas.microsoft.com/office/drawing/2014/main" id="{8004A9FB-C1F3-6658-E9CC-B4AE34326549}"/>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7" name="Speech Bubble: Rectangle 6">
            <a:extLst>
              <a:ext uri="{FF2B5EF4-FFF2-40B4-BE49-F238E27FC236}">
                <a16:creationId xmlns:a16="http://schemas.microsoft.com/office/drawing/2014/main" id="{10D39E5C-3BF9-0258-BDEE-71C21F09E211}"/>
              </a:ext>
            </a:extLst>
          </p:cNvPr>
          <p:cNvSpPr/>
          <p:nvPr/>
        </p:nvSpPr>
        <p:spPr>
          <a:xfrm rot="20896382">
            <a:off x="665156" y="3102739"/>
            <a:ext cx="2695699" cy="2149478"/>
          </a:xfrm>
          <a:prstGeom prst="wedgeRectCallou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“With my sons, OKSA was such an incredibly valuable lifeline, and so was my foster agency.”</a:t>
            </a:r>
          </a:p>
        </p:txBody>
      </p:sp>
      <p:sp>
        <p:nvSpPr>
          <p:cNvPr id="10" name="Speech Bubble: Rectangle 9">
            <a:extLst>
              <a:ext uri="{FF2B5EF4-FFF2-40B4-BE49-F238E27FC236}">
                <a16:creationId xmlns:a16="http://schemas.microsoft.com/office/drawing/2014/main" id="{921582C7-4460-BDA1-64A4-6873898D4AB7}"/>
              </a:ext>
            </a:extLst>
          </p:cNvPr>
          <p:cNvSpPr/>
          <p:nvPr/>
        </p:nvSpPr>
        <p:spPr>
          <a:xfrm rot="876794">
            <a:off x="5045033" y="1696595"/>
            <a:ext cx="2695699" cy="2968831"/>
          </a:xfrm>
          <a:prstGeom prst="wedgeRectCallou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“Right now - public schools, DDS, DHS, </a:t>
            </a:r>
            <a:r>
              <a:rPr lang="en-US" dirty="0" err="1"/>
              <a:t>SoonerCare</a:t>
            </a:r>
            <a:r>
              <a:rPr lang="en-US" dirty="0"/>
              <a:t>.  I have a teen in public schools and an adult disabled son living at home.”</a:t>
            </a:r>
          </a:p>
        </p:txBody>
      </p:sp>
      <p:sp>
        <p:nvSpPr>
          <p:cNvPr id="11" name="Speech Bubble: Rectangle 10">
            <a:extLst>
              <a:ext uri="{FF2B5EF4-FFF2-40B4-BE49-F238E27FC236}">
                <a16:creationId xmlns:a16="http://schemas.microsoft.com/office/drawing/2014/main" id="{6CA76129-C2EB-58BF-74F9-3CB75377C0E7}"/>
              </a:ext>
            </a:extLst>
          </p:cNvPr>
          <p:cNvSpPr/>
          <p:nvPr/>
        </p:nvSpPr>
        <p:spPr>
          <a:xfrm rot="233228">
            <a:off x="8570022" y="2804789"/>
            <a:ext cx="2695699" cy="2968831"/>
          </a:xfrm>
          <a:prstGeom prst="wedgeRectCallou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“Education is most effective, however we have needs that are unmet in our community, specifically mental health.”</a:t>
            </a:r>
          </a:p>
        </p:txBody>
      </p:sp>
    </p:spTree>
    <p:extLst>
      <p:ext uri="{BB962C8B-B14F-4D97-AF65-F5344CB8AC3E}">
        <p14:creationId xmlns:p14="http://schemas.microsoft.com/office/powerpoint/2010/main" val="3886760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4A7816-2206-BEA0-DBA4-3FF86E88F59C}"/>
              </a:ext>
            </a:extLst>
          </p:cNvPr>
          <p:cNvSpPr>
            <a:spLocks noGrp="1"/>
          </p:cNvSpPr>
          <p:nvPr>
            <p:ph type="title"/>
          </p:nvPr>
        </p:nvSpPr>
        <p:spPr>
          <a:xfrm>
            <a:off x="398930" y="315021"/>
            <a:ext cx="11394140" cy="837374"/>
          </a:xfrm>
        </p:spPr>
        <p:txBody>
          <a:bodyPr/>
          <a:lstStyle/>
          <a:p>
            <a:r>
              <a:rPr lang="en-US" dirty="0">
                <a:solidFill>
                  <a:srgbClr val="002060"/>
                </a:solidFill>
              </a:rPr>
              <a:t>Professional: </a:t>
            </a:r>
            <a:r>
              <a:rPr lang="en-US" b="0" dirty="0">
                <a:solidFill>
                  <a:schemeClr val="tx1">
                    <a:lumMod val="50000"/>
                  </a:schemeClr>
                </a:solidFill>
              </a:rPr>
              <a:t>What resources and services in your community are the </a:t>
            </a:r>
            <a:r>
              <a:rPr lang="en-US" dirty="0">
                <a:solidFill>
                  <a:schemeClr val="tx1">
                    <a:lumMod val="50000"/>
                  </a:schemeClr>
                </a:solidFill>
              </a:rPr>
              <a:t>least</a:t>
            </a:r>
            <a:r>
              <a:rPr lang="en-US" b="0" dirty="0">
                <a:solidFill>
                  <a:schemeClr val="tx1">
                    <a:lumMod val="50000"/>
                  </a:schemeClr>
                </a:solidFill>
              </a:rPr>
              <a:t> </a:t>
            </a:r>
            <a:r>
              <a:rPr lang="en-US" dirty="0">
                <a:solidFill>
                  <a:schemeClr val="tx1">
                    <a:lumMod val="50000"/>
                  </a:schemeClr>
                </a:solidFill>
              </a:rPr>
              <a:t>effective</a:t>
            </a:r>
            <a:r>
              <a:rPr lang="en-US" b="0" dirty="0">
                <a:solidFill>
                  <a:schemeClr val="tx1">
                    <a:lumMod val="50000"/>
                  </a:schemeClr>
                </a:solidFill>
              </a:rPr>
              <a:t> in meeting your community’s needs?</a:t>
            </a:r>
          </a:p>
        </p:txBody>
      </p:sp>
      <p:sp>
        <p:nvSpPr>
          <p:cNvPr id="6" name="Content Placeholder 5">
            <a:extLst>
              <a:ext uri="{FF2B5EF4-FFF2-40B4-BE49-F238E27FC236}">
                <a16:creationId xmlns:a16="http://schemas.microsoft.com/office/drawing/2014/main" id="{B7A342DA-8DE6-094D-ED4D-69EA8C239125}"/>
              </a:ext>
            </a:extLst>
          </p:cNvPr>
          <p:cNvSpPr>
            <a:spLocks noGrp="1"/>
          </p:cNvSpPr>
          <p:nvPr>
            <p:ph idx="1"/>
          </p:nvPr>
        </p:nvSpPr>
        <p:spPr>
          <a:xfrm>
            <a:off x="575952" y="1510239"/>
            <a:ext cx="11394141" cy="4351338"/>
          </a:xfrm>
        </p:spPr>
        <p:txBody>
          <a:bodyPr/>
          <a:lstStyle/>
          <a:p>
            <a:endParaRPr lang="en-US" dirty="0"/>
          </a:p>
        </p:txBody>
      </p:sp>
      <p:sp>
        <p:nvSpPr>
          <p:cNvPr id="2" name="Slide Number Placeholder 1">
            <a:extLst>
              <a:ext uri="{FF2B5EF4-FFF2-40B4-BE49-F238E27FC236}">
                <a16:creationId xmlns:a16="http://schemas.microsoft.com/office/drawing/2014/main" id="{473B4BF3-A23D-F020-D777-49315845C35B}"/>
              </a:ext>
            </a:extLst>
          </p:cNvPr>
          <p:cNvSpPr>
            <a:spLocks noGrp="1"/>
          </p:cNvSpPr>
          <p:nvPr>
            <p:ph type="sldNum" sz="quarter" idx="12"/>
          </p:nvPr>
        </p:nvSpPr>
        <p:spPr/>
        <p:txBody>
          <a:bodyPr/>
          <a:lstStyle/>
          <a:p>
            <a:fld id="{DB7DDC46-2E90-8640-BEFE-F54DCCD857ED}" type="slidenum">
              <a:rPr lang="en-US" smtClean="0"/>
              <a:pPr/>
              <a:t>126</a:t>
            </a:fld>
            <a:endParaRPr lang="en-US"/>
          </a:p>
        </p:txBody>
      </p:sp>
      <p:sp>
        <p:nvSpPr>
          <p:cNvPr id="4" name="Footer Placeholder 3">
            <a:extLst>
              <a:ext uri="{FF2B5EF4-FFF2-40B4-BE49-F238E27FC236}">
                <a16:creationId xmlns:a16="http://schemas.microsoft.com/office/drawing/2014/main" id="{8004A9FB-C1F3-6658-E9CC-B4AE34326549}"/>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7" name="Speech Bubble: Rectangle 6">
            <a:extLst>
              <a:ext uri="{FF2B5EF4-FFF2-40B4-BE49-F238E27FC236}">
                <a16:creationId xmlns:a16="http://schemas.microsoft.com/office/drawing/2014/main" id="{10D39E5C-3BF9-0258-BDEE-71C21F09E211}"/>
              </a:ext>
            </a:extLst>
          </p:cNvPr>
          <p:cNvSpPr/>
          <p:nvPr/>
        </p:nvSpPr>
        <p:spPr>
          <a:xfrm rot="21178176">
            <a:off x="640474" y="2226672"/>
            <a:ext cx="3272634" cy="3604559"/>
          </a:xfrm>
          <a:prstGeom prst="wedgeRectCallou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“There are very few services available in our area. In rural NWOK we have many services "available", however, when referring clients, co-workers, or peers - many of those services are understaffed and too thinly stretched to be able to service our area.”</a:t>
            </a:r>
          </a:p>
        </p:txBody>
      </p:sp>
      <p:sp>
        <p:nvSpPr>
          <p:cNvPr id="10" name="Speech Bubble: Rectangle 9">
            <a:extLst>
              <a:ext uri="{FF2B5EF4-FFF2-40B4-BE49-F238E27FC236}">
                <a16:creationId xmlns:a16="http://schemas.microsoft.com/office/drawing/2014/main" id="{921582C7-4460-BDA1-64A4-6873898D4AB7}"/>
              </a:ext>
            </a:extLst>
          </p:cNvPr>
          <p:cNvSpPr/>
          <p:nvPr/>
        </p:nvSpPr>
        <p:spPr>
          <a:xfrm rot="876794">
            <a:off x="5045033" y="1696595"/>
            <a:ext cx="2695699" cy="2968831"/>
          </a:xfrm>
          <a:prstGeom prst="wedgeRectCallou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“High barrier emergency homeless shelters. rental and utility assistance - hard to access and does not cover deposits and other key bills.”</a:t>
            </a:r>
          </a:p>
        </p:txBody>
      </p:sp>
      <p:sp>
        <p:nvSpPr>
          <p:cNvPr id="11" name="Speech Bubble: Rectangle 10">
            <a:extLst>
              <a:ext uri="{FF2B5EF4-FFF2-40B4-BE49-F238E27FC236}">
                <a16:creationId xmlns:a16="http://schemas.microsoft.com/office/drawing/2014/main" id="{6CA76129-C2EB-58BF-74F9-3CB75377C0E7}"/>
              </a:ext>
            </a:extLst>
          </p:cNvPr>
          <p:cNvSpPr/>
          <p:nvPr/>
        </p:nvSpPr>
        <p:spPr>
          <a:xfrm rot="233228">
            <a:off x="8570022" y="2804789"/>
            <a:ext cx="2695699" cy="2968831"/>
          </a:xfrm>
          <a:prstGeom prst="wedgeRectCallou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“Lack of resources/agencies/programs that are in ALL native languages spoken in the area.”</a:t>
            </a:r>
          </a:p>
        </p:txBody>
      </p:sp>
    </p:spTree>
    <p:extLst>
      <p:ext uri="{BB962C8B-B14F-4D97-AF65-F5344CB8AC3E}">
        <p14:creationId xmlns:p14="http://schemas.microsoft.com/office/powerpoint/2010/main" val="32734204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4A7816-2206-BEA0-DBA4-3FF86E88F59C}"/>
              </a:ext>
            </a:extLst>
          </p:cNvPr>
          <p:cNvSpPr>
            <a:spLocks noGrp="1"/>
          </p:cNvSpPr>
          <p:nvPr>
            <p:ph type="title"/>
          </p:nvPr>
        </p:nvSpPr>
        <p:spPr>
          <a:xfrm>
            <a:off x="398930" y="315021"/>
            <a:ext cx="11394140" cy="837374"/>
          </a:xfrm>
        </p:spPr>
        <p:txBody>
          <a:bodyPr/>
          <a:lstStyle/>
          <a:p>
            <a:r>
              <a:rPr lang="en-US" dirty="0">
                <a:solidFill>
                  <a:srgbClr val="002060"/>
                </a:solidFill>
              </a:rPr>
              <a:t>Parent: </a:t>
            </a:r>
            <a:r>
              <a:rPr lang="en-US" b="0" dirty="0">
                <a:solidFill>
                  <a:schemeClr val="tx1">
                    <a:lumMod val="50000"/>
                  </a:schemeClr>
                </a:solidFill>
              </a:rPr>
              <a:t>What resources and services in your community are the </a:t>
            </a:r>
            <a:r>
              <a:rPr lang="en-US" dirty="0">
                <a:solidFill>
                  <a:schemeClr val="tx1">
                    <a:lumMod val="50000"/>
                  </a:schemeClr>
                </a:solidFill>
              </a:rPr>
              <a:t>least effective</a:t>
            </a:r>
            <a:r>
              <a:rPr lang="en-US" b="0" dirty="0">
                <a:solidFill>
                  <a:schemeClr val="tx1">
                    <a:lumMod val="50000"/>
                  </a:schemeClr>
                </a:solidFill>
              </a:rPr>
              <a:t> in meeting your community’s needs?</a:t>
            </a:r>
          </a:p>
        </p:txBody>
      </p:sp>
      <p:sp>
        <p:nvSpPr>
          <p:cNvPr id="6" name="Content Placeholder 5">
            <a:extLst>
              <a:ext uri="{FF2B5EF4-FFF2-40B4-BE49-F238E27FC236}">
                <a16:creationId xmlns:a16="http://schemas.microsoft.com/office/drawing/2014/main" id="{B7A342DA-8DE6-094D-ED4D-69EA8C239125}"/>
              </a:ext>
            </a:extLst>
          </p:cNvPr>
          <p:cNvSpPr>
            <a:spLocks noGrp="1"/>
          </p:cNvSpPr>
          <p:nvPr>
            <p:ph idx="1"/>
          </p:nvPr>
        </p:nvSpPr>
        <p:spPr>
          <a:xfrm>
            <a:off x="575952" y="1510239"/>
            <a:ext cx="11394141" cy="4351338"/>
          </a:xfrm>
        </p:spPr>
        <p:txBody>
          <a:bodyPr/>
          <a:lstStyle/>
          <a:p>
            <a:endParaRPr lang="en-US" dirty="0"/>
          </a:p>
        </p:txBody>
      </p:sp>
      <p:sp>
        <p:nvSpPr>
          <p:cNvPr id="2" name="Slide Number Placeholder 1">
            <a:extLst>
              <a:ext uri="{FF2B5EF4-FFF2-40B4-BE49-F238E27FC236}">
                <a16:creationId xmlns:a16="http://schemas.microsoft.com/office/drawing/2014/main" id="{473B4BF3-A23D-F020-D777-49315845C35B}"/>
              </a:ext>
            </a:extLst>
          </p:cNvPr>
          <p:cNvSpPr>
            <a:spLocks noGrp="1"/>
          </p:cNvSpPr>
          <p:nvPr>
            <p:ph type="sldNum" sz="quarter" idx="12"/>
          </p:nvPr>
        </p:nvSpPr>
        <p:spPr/>
        <p:txBody>
          <a:bodyPr/>
          <a:lstStyle/>
          <a:p>
            <a:fld id="{DB7DDC46-2E90-8640-BEFE-F54DCCD857ED}" type="slidenum">
              <a:rPr lang="en-US" smtClean="0"/>
              <a:pPr/>
              <a:t>127</a:t>
            </a:fld>
            <a:endParaRPr lang="en-US"/>
          </a:p>
        </p:txBody>
      </p:sp>
      <p:sp>
        <p:nvSpPr>
          <p:cNvPr id="4" name="Footer Placeholder 3">
            <a:extLst>
              <a:ext uri="{FF2B5EF4-FFF2-40B4-BE49-F238E27FC236}">
                <a16:creationId xmlns:a16="http://schemas.microsoft.com/office/drawing/2014/main" id="{8004A9FB-C1F3-6658-E9CC-B4AE34326549}"/>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7" name="Speech Bubble: Rectangle 6">
            <a:extLst>
              <a:ext uri="{FF2B5EF4-FFF2-40B4-BE49-F238E27FC236}">
                <a16:creationId xmlns:a16="http://schemas.microsoft.com/office/drawing/2014/main" id="{10D39E5C-3BF9-0258-BDEE-71C21F09E211}"/>
              </a:ext>
            </a:extLst>
          </p:cNvPr>
          <p:cNvSpPr/>
          <p:nvPr/>
        </p:nvSpPr>
        <p:spPr>
          <a:xfrm rot="20896382">
            <a:off x="538908" y="1873406"/>
            <a:ext cx="3593385" cy="3299588"/>
          </a:xfrm>
          <a:prstGeom prst="wedgeRectCallou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“The way the DHS daycare assistance just cuts people off. I think we also need to take into account of inflation. I think </a:t>
            </a:r>
            <a:r>
              <a:rPr lang="en-US" dirty="0" err="1"/>
              <a:t>yall</a:t>
            </a:r>
            <a:r>
              <a:rPr lang="en-US" dirty="0"/>
              <a:t> leaving out the people who make more than what </a:t>
            </a:r>
            <a:r>
              <a:rPr lang="en-US" dirty="0" err="1"/>
              <a:t>yall</a:t>
            </a:r>
            <a:r>
              <a:rPr lang="en-US" dirty="0"/>
              <a:t> consider to be under the poverty line is not effective.”</a:t>
            </a:r>
          </a:p>
        </p:txBody>
      </p:sp>
      <p:sp>
        <p:nvSpPr>
          <p:cNvPr id="10" name="Speech Bubble: Rectangle 9">
            <a:extLst>
              <a:ext uri="{FF2B5EF4-FFF2-40B4-BE49-F238E27FC236}">
                <a16:creationId xmlns:a16="http://schemas.microsoft.com/office/drawing/2014/main" id="{921582C7-4460-BDA1-64A4-6873898D4AB7}"/>
              </a:ext>
            </a:extLst>
          </p:cNvPr>
          <p:cNvSpPr/>
          <p:nvPr/>
        </p:nvSpPr>
        <p:spPr>
          <a:xfrm rot="876794">
            <a:off x="5045033" y="1696595"/>
            <a:ext cx="2695699" cy="2968831"/>
          </a:xfrm>
          <a:prstGeom prst="wedgeRectCallou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“Lack of funding mostly and apparent miss appropriation of existing funding and the people of the community needs to step up and clean up our community it looks like a pig </a:t>
            </a:r>
            <a:r>
              <a:rPr lang="en-US" dirty="0" err="1"/>
              <a:t>sty</a:t>
            </a:r>
            <a:r>
              <a:rPr lang="en-US" dirty="0"/>
              <a:t> “</a:t>
            </a:r>
          </a:p>
        </p:txBody>
      </p:sp>
      <p:sp>
        <p:nvSpPr>
          <p:cNvPr id="11" name="Speech Bubble: Rectangle 10">
            <a:extLst>
              <a:ext uri="{FF2B5EF4-FFF2-40B4-BE49-F238E27FC236}">
                <a16:creationId xmlns:a16="http://schemas.microsoft.com/office/drawing/2014/main" id="{6CA76129-C2EB-58BF-74F9-3CB75377C0E7}"/>
              </a:ext>
            </a:extLst>
          </p:cNvPr>
          <p:cNvSpPr/>
          <p:nvPr/>
        </p:nvSpPr>
        <p:spPr>
          <a:xfrm rot="233228">
            <a:off x="8570022" y="2804789"/>
            <a:ext cx="2695699" cy="2968831"/>
          </a:xfrm>
          <a:prstGeom prst="wedgeRectCallou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“Those that are based only on income and do not include middle class families who want to learn more and be the best parent for their children”</a:t>
            </a:r>
          </a:p>
        </p:txBody>
      </p:sp>
    </p:spTree>
    <p:extLst>
      <p:ext uri="{BB962C8B-B14F-4D97-AF65-F5344CB8AC3E}">
        <p14:creationId xmlns:p14="http://schemas.microsoft.com/office/powerpoint/2010/main" val="16343144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9C4F528-24B1-1B2A-E72F-8277C48B6E84}"/>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8447" b="8447"/>
          <a:stretch/>
        </p:blipFill>
        <p:spPr>
          <a:xfrm>
            <a:off x="3242195" y="475526"/>
            <a:ext cx="5707609" cy="4909421"/>
          </a:xfrm>
        </p:spPr>
      </p:pic>
      <p:sp>
        <p:nvSpPr>
          <p:cNvPr id="2" name="Slide Number Placeholder 1">
            <a:extLst>
              <a:ext uri="{FF2B5EF4-FFF2-40B4-BE49-F238E27FC236}">
                <a16:creationId xmlns:a16="http://schemas.microsoft.com/office/drawing/2014/main" id="{E3654AEF-86B6-70B0-9B3C-B6C17FFEE944}"/>
              </a:ext>
            </a:extLst>
          </p:cNvPr>
          <p:cNvSpPr>
            <a:spLocks noGrp="1"/>
          </p:cNvSpPr>
          <p:nvPr>
            <p:ph type="sldNum" sz="quarter" idx="12"/>
          </p:nvPr>
        </p:nvSpPr>
        <p:spPr/>
        <p:txBody>
          <a:bodyPr/>
          <a:lstStyle/>
          <a:p>
            <a:fld id="{DB7DDC46-2E90-8640-BEFE-F54DCCD857ED}" type="slidenum">
              <a:rPr lang="en-US" smtClean="0"/>
              <a:pPr/>
              <a:t>128</a:t>
            </a:fld>
            <a:endParaRPr lang="en-US"/>
          </a:p>
        </p:txBody>
      </p:sp>
      <p:sp>
        <p:nvSpPr>
          <p:cNvPr id="4" name="Footer Placeholder 3">
            <a:extLst>
              <a:ext uri="{FF2B5EF4-FFF2-40B4-BE49-F238E27FC236}">
                <a16:creationId xmlns:a16="http://schemas.microsoft.com/office/drawing/2014/main" id="{6EC90F9B-3C00-8FBA-260E-DE8D59D60F8E}"/>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323168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F86FCF47-3C69-77DB-96AB-44FB815A1E9F}"/>
              </a:ext>
            </a:extLst>
          </p:cNvPr>
          <p:cNvPicPr>
            <a:picLocks noChangeAspect="1"/>
          </p:cNvPicPr>
          <p:nvPr/>
        </p:nvPicPr>
        <p:blipFill rotWithShape="1">
          <a:blip r:embed="rId3" cstate="print"/>
          <a:srcRect l="13839" t="42542" r="-515" b="-1103"/>
          <a:stretch/>
        </p:blipFill>
        <p:spPr>
          <a:xfrm>
            <a:off x="5035138" y="2244436"/>
            <a:ext cx="6816203" cy="2648198"/>
          </a:xfrm>
          <a:prstGeom prst="rect">
            <a:avLst/>
          </a:prstGeom>
        </p:spPr>
      </p:pic>
      <p:sp>
        <p:nvSpPr>
          <p:cNvPr id="5" name="Title 4">
            <a:extLst>
              <a:ext uri="{FF2B5EF4-FFF2-40B4-BE49-F238E27FC236}">
                <a16:creationId xmlns:a16="http://schemas.microsoft.com/office/drawing/2014/main" id="{1DA3C70D-8D21-46AF-32D3-504DCCEC7909}"/>
              </a:ext>
            </a:extLst>
          </p:cNvPr>
          <p:cNvSpPr>
            <a:spLocks noGrp="1"/>
          </p:cNvSpPr>
          <p:nvPr>
            <p:ph type="title"/>
          </p:nvPr>
        </p:nvSpPr>
        <p:spPr/>
        <p:txBody>
          <a:bodyPr/>
          <a:lstStyle/>
          <a:p>
            <a:r>
              <a:rPr lang="en-US" dirty="0">
                <a:solidFill>
                  <a:srgbClr val="002060"/>
                </a:solidFill>
              </a:rPr>
              <a:t>Professional Demographics</a:t>
            </a:r>
          </a:p>
        </p:txBody>
      </p:sp>
      <p:sp>
        <p:nvSpPr>
          <p:cNvPr id="6" name="Content Placeholder 5">
            <a:extLst>
              <a:ext uri="{FF2B5EF4-FFF2-40B4-BE49-F238E27FC236}">
                <a16:creationId xmlns:a16="http://schemas.microsoft.com/office/drawing/2014/main" id="{DE9E4BC0-0484-01D6-0984-79717E8E6D2B}"/>
              </a:ext>
            </a:extLst>
          </p:cNvPr>
          <p:cNvSpPr>
            <a:spLocks noGrp="1"/>
          </p:cNvSpPr>
          <p:nvPr>
            <p:ph idx="1"/>
          </p:nvPr>
        </p:nvSpPr>
        <p:spPr>
          <a:xfrm>
            <a:off x="493059" y="1223400"/>
            <a:ext cx="5384800" cy="4351338"/>
          </a:xfrm>
        </p:spPr>
        <p:txBody>
          <a:bodyPr/>
          <a:lstStyle/>
          <a:p>
            <a:pPr marL="0" indent="0">
              <a:buNone/>
            </a:pPr>
            <a:r>
              <a:rPr lang="en-US" sz="1600" b="1" dirty="0">
                <a:solidFill>
                  <a:schemeClr val="tx1">
                    <a:lumMod val="50000"/>
                  </a:schemeClr>
                </a:solidFill>
              </a:rPr>
              <a:t>Gender</a:t>
            </a:r>
          </a:p>
          <a:p>
            <a:pPr marL="496350" lvl="1" indent="-285750"/>
            <a:r>
              <a:rPr lang="en-US" sz="1600" dirty="0">
                <a:solidFill>
                  <a:schemeClr val="tx1">
                    <a:lumMod val="50000"/>
                  </a:schemeClr>
                </a:solidFill>
              </a:rPr>
              <a:t>Female (89%)</a:t>
            </a:r>
          </a:p>
          <a:p>
            <a:pPr marL="496350" lvl="1" indent="-285750"/>
            <a:r>
              <a:rPr lang="en-US" sz="1600" dirty="0">
                <a:solidFill>
                  <a:schemeClr val="tx1">
                    <a:lumMod val="50000"/>
                  </a:schemeClr>
                </a:solidFill>
              </a:rPr>
              <a:t>Male (9%)</a:t>
            </a:r>
          </a:p>
          <a:p>
            <a:pPr marL="496350" lvl="1" indent="-285750"/>
            <a:r>
              <a:rPr lang="en-US" sz="1600" dirty="0">
                <a:solidFill>
                  <a:schemeClr val="tx1">
                    <a:lumMod val="50000"/>
                  </a:schemeClr>
                </a:solidFill>
              </a:rPr>
              <a:t>Non-binary (1%)</a:t>
            </a:r>
          </a:p>
          <a:p>
            <a:pPr marL="496350" lvl="1" indent="-285750"/>
            <a:r>
              <a:rPr lang="en-US" sz="1600" dirty="0">
                <a:solidFill>
                  <a:schemeClr val="tx1">
                    <a:lumMod val="50000"/>
                  </a:schemeClr>
                </a:solidFill>
              </a:rPr>
              <a:t>Other (1%)</a:t>
            </a:r>
          </a:p>
          <a:p>
            <a:pPr marL="0" indent="0">
              <a:buNone/>
            </a:pPr>
            <a:r>
              <a:rPr lang="en-US" sz="1600" b="1" dirty="0">
                <a:solidFill>
                  <a:schemeClr val="tx1">
                    <a:lumMod val="50000"/>
                  </a:schemeClr>
                </a:solidFill>
              </a:rPr>
              <a:t>Race</a:t>
            </a:r>
          </a:p>
          <a:p>
            <a:pPr lvl="1"/>
            <a:r>
              <a:rPr lang="en-US" sz="1600" dirty="0">
                <a:solidFill>
                  <a:schemeClr val="tx1">
                    <a:lumMod val="50000"/>
                  </a:schemeClr>
                </a:solidFill>
              </a:rPr>
              <a:t>White (72%)</a:t>
            </a:r>
          </a:p>
          <a:p>
            <a:pPr lvl="1"/>
            <a:r>
              <a:rPr lang="en-US" sz="1600" dirty="0">
                <a:solidFill>
                  <a:schemeClr val="tx1">
                    <a:lumMod val="50000"/>
                  </a:schemeClr>
                </a:solidFill>
              </a:rPr>
              <a:t>American Indian or Alaska Native (15%)</a:t>
            </a:r>
          </a:p>
          <a:p>
            <a:pPr lvl="1"/>
            <a:r>
              <a:rPr lang="en-US" sz="1600" dirty="0">
                <a:solidFill>
                  <a:schemeClr val="tx1">
                    <a:lumMod val="50000"/>
                  </a:schemeClr>
                </a:solidFill>
              </a:rPr>
              <a:t>Other (7%)</a:t>
            </a:r>
          </a:p>
          <a:p>
            <a:pPr lvl="1"/>
            <a:r>
              <a:rPr lang="en-US" sz="1600" dirty="0">
                <a:solidFill>
                  <a:schemeClr val="tx1">
                    <a:lumMod val="50000"/>
                  </a:schemeClr>
                </a:solidFill>
              </a:rPr>
              <a:t>Black or African American (5%)</a:t>
            </a:r>
          </a:p>
          <a:p>
            <a:pPr lvl="1"/>
            <a:r>
              <a:rPr lang="en-US" sz="1600" dirty="0">
                <a:solidFill>
                  <a:schemeClr val="tx1">
                    <a:lumMod val="50000"/>
                  </a:schemeClr>
                </a:solidFill>
              </a:rPr>
              <a:t>Asian (1%)</a:t>
            </a:r>
          </a:p>
          <a:p>
            <a:pPr marL="0" indent="0">
              <a:buNone/>
            </a:pPr>
            <a:r>
              <a:rPr lang="en-US" sz="1600" b="1" dirty="0">
                <a:solidFill>
                  <a:schemeClr val="tx1">
                    <a:lumMod val="50000"/>
                  </a:schemeClr>
                </a:solidFill>
              </a:rPr>
              <a:t>Ethnicity</a:t>
            </a:r>
          </a:p>
          <a:p>
            <a:pPr lvl="1"/>
            <a:r>
              <a:rPr lang="en-US" sz="1600" dirty="0">
                <a:solidFill>
                  <a:schemeClr val="tx1">
                    <a:lumMod val="50000"/>
                  </a:schemeClr>
                </a:solidFill>
              </a:rPr>
              <a:t>Non-</a:t>
            </a:r>
            <a:r>
              <a:rPr lang="en-US" sz="1600" dirty="0" err="1">
                <a:solidFill>
                  <a:schemeClr val="tx1">
                    <a:lumMod val="50000"/>
                  </a:schemeClr>
                </a:solidFill>
              </a:rPr>
              <a:t>hispanic</a:t>
            </a:r>
            <a:r>
              <a:rPr lang="en-US" sz="1600" dirty="0">
                <a:solidFill>
                  <a:schemeClr val="tx1">
                    <a:lumMod val="50000"/>
                  </a:schemeClr>
                </a:solidFill>
              </a:rPr>
              <a:t>/Latino (87%)</a:t>
            </a:r>
          </a:p>
          <a:p>
            <a:pPr lvl="1"/>
            <a:r>
              <a:rPr lang="en-US" sz="1600" dirty="0">
                <a:solidFill>
                  <a:schemeClr val="tx1">
                    <a:lumMod val="50000"/>
                  </a:schemeClr>
                </a:solidFill>
              </a:rPr>
              <a:t>Hispanic/Latino (11%)</a:t>
            </a:r>
          </a:p>
          <a:p>
            <a:pPr lvl="1"/>
            <a:r>
              <a:rPr lang="en-US" sz="1600" dirty="0">
                <a:solidFill>
                  <a:schemeClr val="tx1">
                    <a:lumMod val="50000"/>
                  </a:schemeClr>
                </a:solidFill>
              </a:rPr>
              <a:t>Not sure (3%)</a:t>
            </a:r>
          </a:p>
          <a:p>
            <a:endParaRPr lang="en-US" sz="1800" dirty="0">
              <a:solidFill>
                <a:schemeClr val="tx1">
                  <a:lumMod val="50000"/>
                </a:schemeClr>
              </a:solidFill>
            </a:endParaRPr>
          </a:p>
          <a:p>
            <a:pPr marL="285750" indent="-285750"/>
            <a:endParaRPr lang="en-US" sz="1800" dirty="0">
              <a:solidFill>
                <a:schemeClr val="tx1">
                  <a:lumMod val="50000"/>
                </a:schemeClr>
              </a:solidFill>
            </a:endParaRPr>
          </a:p>
          <a:p>
            <a:pPr lvl="1"/>
            <a:endParaRPr lang="en-US" dirty="0">
              <a:solidFill>
                <a:schemeClr val="tx1">
                  <a:lumMod val="50000"/>
                </a:schemeClr>
              </a:solidFill>
            </a:endParaRPr>
          </a:p>
        </p:txBody>
      </p:sp>
      <p:sp>
        <p:nvSpPr>
          <p:cNvPr id="4" name="Slide Number Placeholder 3">
            <a:extLst>
              <a:ext uri="{FF2B5EF4-FFF2-40B4-BE49-F238E27FC236}">
                <a16:creationId xmlns:a16="http://schemas.microsoft.com/office/drawing/2014/main" id="{9C0D715F-45A3-FF22-CBD3-E59DA0B36A3F}"/>
              </a:ext>
            </a:extLst>
          </p:cNvPr>
          <p:cNvSpPr>
            <a:spLocks noGrp="1"/>
          </p:cNvSpPr>
          <p:nvPr>
            <p:ph type="sldNum" sz="quarter" idx="12"/>
          </p:nvPr>
        </p:nvSpPr>
        <p:spPr/>
        <p:txBody>
          <a:bodyPr/>
          <a:lstStyle/>
          <a:p>
            <a:fld id="{DB7DDC46-2E90-8640-BEFE-F54DCCD857ED}" type="slidenum">
              <a:rPr lang="en-US" smtClean="0"/>
              <a:pPr/>
              <a:t>13</a:t>
            </a:fld>
            <a:endParaRPr lang="en-US"/>
          </a:p>
        </p:txBody>
      </p:sp>
      <p:sp>
        <p:nvSpPr>
          <p:cNvPr id="2" name="Content Placeholder 1">
            <a:extLst>
              <a:ext uri="{FF2B5EF4-FFF2-40B4-BE49-F238E27FC236}">
                <a16:creationId xmlns:a16="http://schemas.microsoft.com/office/drawing/2014/main" id="{91C01D66-DCEB-04DB-2C93-F1B2D2B5FEA7}"/>
              </a:ext>
            </a:extLst>
          </p:cNvPr>
          <p:cNvSpPr>
            <a:spLocks noGrp="1"/>
          </p:cNvSpPr>
          <p:nvPr>
            <p:ph idx="13"/>
          </p:nvPr>
        </p:nvSpPr>
        <p:spPr>
          <a:xfrm>
            <a:off x="6096000" y="1232751"/>
            <a:ext cx="5384800" cy="4351338"/>
          </a:xfrm>
        </p:spPr>
        <p:txBody>
          <a:bodyPr/>
          <a:lstStyle/>
          <a:p>
            <a:pPr marL="0" indent="0">
              <a:buNone/>
            </a:pPr>
            <a:r>
              <a:rPr lang="en-US" sz="1600" b="1" dirty="0"/>
              <a:t>Education</a:t>
            </a:r>
          </a:p>
          <a:p>
            <a:pPr lvl="1"/>
            <a:endParaRPr lang="en-US" dirty="0"/>
          </a:p>
        </p:txBody>
      </p:sp>
    </p:spTree>
    <p:extLst>
      <p:ext uri="{BB962C8B-B14F-4D97-AF65-F5344CB8AC3E}">
        <p14:creationId xmlns:p14="http://schemas.microsoft.com/office/powerpoint/2010/main" val="278134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A3C70D-8D21-46AF-32D3-504DCCEC7909}"/>
              </a:ext>
            </a:extLst>
          </p:cNvPr>
          <p:cNvSpPr>
            <a:spLocks noGrp="1"/>
          </p:cNvSpPr>
          <p:nvPr>
            <p:ph type="title"/>
          </p:nvPr>
        </p:nvSpPr>
        <p:spPr/>
        <p:txBody>
          <a:bodyPr/>
          <a:lstStyle/>
          <a:p>
            <a:r>
              <a:rPr lang="en-US" dirty="0">
                <a:solidFill>
                  <a:srgbClr val="002060"/>
                </a:solidFill>
              </a:rPr>
              <a:t>Professional</a:t>
            </a:r>
            <a:r>
              <a:rPr lang="en-US" dirty="0"/>
              <a:t>: </a:t>
            </a:r>
            <a:r>
              <a:rPr lang="en-US" b="0" dirty="0">
                <a:solidFill>
                  <a:srgbClr val="32363A"/>
                </a:solidFill>
              </a:rPr>
              <a:t>How </a:t>
            </a:r>
            <a:r>
              <a:rPr lang="en-US" dirty="0">
                <a:solidFill>
                  <a:srgbClr val="32363A"/>
                </a:solidFill>
              </a:rPr>
              <a:t>confident</a:t>
            </a:r>
            <a:r>
              <a:rPr lang="en-US" b="0" dirty="0">
                <a:solidFill>
                  <a:srgbClr val="32363A"/>
                </a:solidFill>
              </a:rPr>
              <a:t> are you in your </a:t>
            </a:r>
            <a:r>
              <a:rPr lang="en-US" dirty="0">
                <a:solidFill>
                  <a:srgbClr val="32363A"/>
                </a:solidFill>
              </a:rPr>
              <a:t>ability </a:t>
            </a:r>
            <a:r>
              <a:rPr lang="en-US" b="0" dirty="0">
                <a:solidFill>
                  <a:srgbClr val="32363A"/>
                </a:solidFill>
              </a:rPr>
              <a:t>to do the following?</a:t>
            </a:r>
            <a:endParaRPr lang="en-US" dirty="0"/>
          </a:p>
        </p:txBody>
      </p:sp>
      <p:pic>
        <p:nvPicPr>
          <p:cNvPr id="8" name="Content Placeholder 7">
            <a:extLst>
              <a:ext uri="{FF2B5EF4-FFF2-40B4-BE49-F238E27FC236}">
                <a16:creationId xmlns:a16="http://schemas.microsoft.com/office/drawing/2014/main" id="{5A34680F-7222-18D7-283B-46257022885F}"/>
              </a:ext>
            </a:extLst>
          </p:cNvPr>
          <p:cNvPicPr>
            <a:picLocks noGrp="1" noChangeAspect="1"/>
          </p:cNvPicPr>
          <p:nvPr>
            <p:ph idx="1"/>
          </p:nvPr>
        </p:nvPicPr>
        <p:blipFill>
          <a:blip r:embed="rId3"/>
          <a:stretch>
            <a:fillRect/>
          </a:stretch>
        </p:blipFill>
        <p:spPr>
          <a:xfrm>
            <a:off x="9709653" y="1388519"/>
            <a:ext cx="1943371" cy="857370"/>
          </a:xfrm>
        </p:spPr>
      </p:pic>
      <p:sp>
        <p:nvSpPr>
          <p:cNvPr id="4" name="Slide Number Placeholder 3">
            <a:extLst>
              <a:ext uri="{FF2B5EF4-FFF2-40B4-BE49-F238E27FC236}">
                <a16:creationId xmlns:a16="http://schemas.microsoft.com/office/drawing/2014/main" id="{9C0D715F-45A3-FF22-CBD3-E59DA0B36A3F}"/>
              </a:ext>
            </a:extLst>
          </p:cNvPr>
          <p:cNvSpPr>
            <a:spLocks noGrp="1"/>
          </p:cNvSpPr>
          <p:nvPr>
            <p:ph type="sldNum" sz="quarter" idx="12"/>
          </p:nvPr>
        </p:nvSpPr>
        <p:spPr/>
        <p:txBody>
          <a:bodyPr/>
          <a:lstStyle/>
          <a:p>
            <a:fld id="{DB7DDC46-2E90-8640-BEFE-F54DCCD857ED}" type="slidenum">
              <a:rPr lang="en-US" smtClean="0"/>
              <a:pPr/>
              <a:t>14</a:t>
            </a:fld>
            <a:endParaRPr lang="en-US"/>
          </a:p>
        </p:txBody>
      </p:sp>
      <p:graphicFrame>
        <p:nvGraphicFramePr>
          <p:cNvPr id="9" name="Диаграмма 1">
            <a:extLst>
              <a:ext uri="{FF2B5EF4-FFF2-40B4-BE49-F238E27FC236}">
                <a16:creationId xmlns:a16="http://schemas.microsoft.com/office/drawing/2014/main" id="{93FEA8AF-45FD-5514-1545-F51733C310A2}"/>
              </a:ext>
            </a:extLst>
          </p:cNvPr>
          <p:cNvGraphicFramePr/>
          <p:nvPr/>
        </p:nvGraphicFramePr>
        <p:xfrm>
          <a:off x="1191651" y="2106690"/>
          <a:ext cx="9489687"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532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A3C70D-8D21-46AF-32D3-504DCCEC7909}"/>
              </a:ext>
            </a:extLst>
          </p:cNvPr>
          <p:cNvSpPr>
            <a:spLocks noGrp="1"/>
          </p:cNvSpPr>
          <p:nvPr>
            <p:ph type="title"/>
          </p:nvPr>
        </p:nvSpPr>
        <p:spPr/>
        <p:txBody>
          <a:bodyPr/>
          <a:lstStyle/>
          <a:p>
            <a:r>
              <a:rPr lang="en-US" dirty="0">
                <a:solidFill>
                  <a:srgbClr val="002060"/>
                </a:solidFill>
              </a:rPr>
              <a:t>Professional: </a:t>
            </a:r>
            <a:r>
              <a:rPr lang="en-US" b="0" dirty="0">
                <a:solidFill>
                  <a:schemeClr val="tx1">
                    <a:lumMod val="50000"/>
                  </a:schemeClr>
                </a:solidFill>
              </a:rPr>
              <a:t>How </a:t>
            </a:r>
            <a:r>
              <a:rPr lang="en-US" dirty="0">
                <a:solidFill>
                  <a:schemeClr val="tx1">
                    <a:lumMod val="50000"/>
                  </a:schemeClr>
                </a:solidFill>
              </a:rPr>
              <a:t>knowledgeable </a:t>
            </a:r>
            <a:r>
              <a:rPr lang="en-US" b="0" dirty="0">
                <a:solidFill>
                  <a:schemeClr val="tx1">
                    <a:lumMod val="50000"/>
                  </a:schemeClr>
                </a:solidFill>
              </a:rPr>
              <a:t>are you of the following?</a:t>
            </a:r>
          </a:p>
        </p:txBody>
      </p:sp>
      <p:pic>
        <p:nvPicPr>
          <p:cNvPr id="9" name="Content Placeholder 8">
            <a:extLst>
              <a:ext uri="{FF2B5EF4-FFF2-40B4-BE49-F238E27FC236}">
                <a16:creationId xmlns:a16="http://schemas.microsoft.com/office/drawing/2014/main" id="{62D55F00-92D4-AAF9-1CE6-3D7A7EF278C7}"/>
              </a:ext>
            </a:extLst>
          </p:cNvPr>
          <p:cNvPicPr>
            <a:picLocks noGrp="1" noChangeAspect="1"/>
          </p:cNvPicPr>
          <p:nvPr>
            <p:ph idx="1"/>
          </p:nvPr>
        </p:nvPicPr>
        <p:blipFill>
          <a:blip r:embed="rId3"/>
          <a:stretch>
            <a:fillRect/>
          </a:stretch>
        </p:blipFill>
        <p:spPr>
          <a:xfrm>
            <a:off x="8981579" y="1529876"/>
            <a:ext cx="2514951" cy="1190791"/>
          </a:xfrm>
        </p:spPr>
      </p:pic>
      <p:sp>
        <p:nvSpPr>
          <p:cNvPr id="4" name="Slide Number Placeholder 3">
            <a:extLst>
              <a:ext uri="{FF2B5EF4-FFF2-40B4-BE49-F238E27FC236}">
                <a16:creationId xmlns:a16="http://schemas.microsoft.com/office/drawing/2014/main" id="{9C0D715F-45A3-FF22-CBD3-E59DA0B36A3F}"/>
              </a:ext>
            </a:extLst>
          </p:cNvPr>
          <p:cNvSpPr>
            <a:spLocks noGrp="1"/>
          </p:cNvSpPr>
          <p:nvPr>
            <p:ph type="sldNum" sz="quarter" idx="12"/>
          </p:nvPr>
        </p:nvSpPr>
        <p:spPr/>
        <p:txBody>
          <a:bodyPr/>
          <a:lstStyle/>
          <a:p>
            <a:fld id="{DB7DDC46-2E90-8640-BEFE-F54DCCD857ED}" type="slidenum">
              <a:rPr lang="en-US" smtClean="0"/>
              <a:pPr/>
              <a:t>15</a:t>
            </a:fld>
            <a:endParaRPr lang="en-US"/>
          </a:p>
        </p:txBody>
      </p:sp>
      <p:graphicFrame>
        <p:nvGraphicFramePr>
          <p:cNvPr id="7" name="Диаграмма 1">
            <a:extLst>
              <a:ext uri="{FF2B5EF4-FFF2-40B4-BE49-F238E27FC236}">
                <a16:creationId xmlns:a16="http://schemas.microsoft.com/office/drawing/2014/main" id="{635DAE1A-E656-2978-98EE-50E5E5117C45}"/>
              </a:ext>
            </a:extLst>
          </p:cNvPr>
          <p:cNvGraphicFramePr/>
          <p:nvPr>
            <p:extLst>
              <p:ext uri="{D42A27DB-BD31-4B8C-83A1-F6EECF244321}">
                <p14:modId xmlns:p14="http://schemas.microsoft.com/office/powerpoint/2010/main" val="1276499031"/>
              </p:ext>
            </p:extLst>
          </p:nvPr>
        </p:nvGraphicFramePr>
        <p:xfrm>
          <a:off x="2553196" y="1931803"/>
          <a:ext cx="6709559"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823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A3C70D-8D21-46AF-32D3-504DCCEC7909}"/>
              </a:ext>
            </a:extLst>
          </p:cNvPr>
          <p:cNvSpPr>
            <a:spLocks noGrp="1"/>
          </p:cNvSpPr>
          <p:nvPr>
            <p:ph type="title"/>
          </p:nvPr>
        </p:nvSpPr>
        <p:spPr/>
        <p:txBody>
          <a:bodyPr/>
          <a:lstStyle/>
          <a:p>
            <a:r>
              <a:rPr lang="en-US" dirty="0">
                <a:solidFill>
                  <a:srgbClr val="002060"/>
                </a:solidFill>
              </a:rPr>
              <a:t>Professional</a:t>
            </a:r>
            <a:r>
              <a:rPr lang="en-US" dirty="0"/>
              <a:t>: </a:t>
            </a:r>
            <a:r>
              <a:rPr lang="en-US" b="0" dirty="0">
                <a:solidFill>
                  <a:srgbClr val="32363A"/>
                </a:solidFill>
              </a:rPr>
              <a:t>What is the biggest </a:t>
            </a:r>
            <a:r>
              <a:rPr lang="en-US" dirty="0">
                <a:solidFill>
                  <a:srgbClr val="32363A"/>
                </a:solidFill>
              </a:rPr>
              <a:t>strength</a:t>
            </a:r>
            <a:r>
              <a:rPr lang="en-US" b="0" dirty="0">
                <a:solidFill>
                  <a:srgbClr val="32363A"/>
                </a:solidFill>
              </a:rPr>
              <a:t> or </a:t>
            </a:r>
            <a:r>
              <a:rPr lang="en-US" dirty="0">
                <a:solidFill>
                  <a:srgbClr val="32363A"/>
                </a:solidFill>
              </a:rPr>
              <a:t>resource</a:t>
            </a:r>
            <a:r>
              <a:rPr lang="en-US" b="0" dirty="0">
                <a:solidFill>
                  <a:srgbClr val="32363A"/>
                </a:solidFill>
              </a:rPr>
              <a:t> in your community to help prevent child abuse and neglect?</a:t>
            </a:r>
            <a:endParaRPr lang="en-US" dirty="0"/>
          </a:p>
        </p:txBody>
      </p:sp>
      <p:sp>
        <p:nvSpPr>
          <p:cNvPr id="4" name="Slide Number Placeholder 3">
            <a:extLst>
              <a:ext uri="{FF2B5EF4-FFF2-40B4-BE49-F238E27FC236}">
                <a16:creationId xmlns:a16="http://schemas.microsoft.com/office/drawing/2014/main" id="{9C0D715F-45A3-FF22-CBD3-E59DA0B36A3F}"/>
              </a:ext>
            </a:extLst>
          </p:cNvPr>
          <p:cNvSpPr>
            <a:spLocks noGrp="1"/>
          </p:cNvSpPr>
          <p:nvPr>
            <p:ph type="sldNum" sz="quarter" idx="12"/>
          </p:nvPr>
        </p:nvSpPr>
        <p:spPr/>
        <p:txBody>
          <a:bodyPr/>
          <a:lstStyle/>
          <a:p>
            <a:fld id="{DB7DDC46-2E90-8640-BEFE-F54DCCD857ED}" type="slidenum">
              <a:rPr lang="en-US" smtClean="0"/>
              <a:pPr/>
              <a:t>16</a:t>
            </a:fld>
            <a:endParaRPr lang="en-US"/>
          </a:p>
        </p:txBody>
      </p:sp>
      <p:graphicFrame>
        <p:nvGraphicFramePr>
          <p:cNvPr id="7" name="Диаграмма 1">
            <a:extLst>
              <a:ext uri="{FF2B5EF4-FFF2-40B4-BE49-F238E27FC236}">
                <a16:creationId xmlns:a16="http://schemas.microsoft.com/office/drawing/2014/main" id="{7E7688C3-7608-5712-A826-FF38299B40A8}"/>
              </a:ext>
            </a:extLst>
          </p:cNvPr>
          <p:cNvGraphicFramePr/>
          <p:nvPr>
            <p:extLst>
              <p:ext uri="{D42A27DB-BD31-4B8C-83A1-F6EECF244321}">
                <p14:modId xmlns:p14="http://schemas.microsoft.com/office/powerpoint/2010/main" val="4041746256"/>
              </p:ext>
            </p:extLst>
          </p:nvPr>
        </p:nvGraphicFramePr>
        <p:xfrm>
          <a:off x="2230244" y="1981820"/>
          <a:ext cx="8575287"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00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3D6-930A-C628-F9A2-F1FD743DC9B6}"/>
              </a:ext>
            </a:extLst>
          </p:cNvPr>
          <p:cNvSpPr>
            <a:spLocks noGrp="1"/>
          </p:cNvSpPr>
          <p:nvPr>
            <p:ph type="title"/>
          </p:nvPr>
        </p:nvSpPr>
        <p:spPr/>
        <p:txBody>
          <a:bodyPr/>
          <a:lstStyle/>
          <a:p>
            <a:r>
              <a:rPr lang="en-US" dirty="0">
                <a:solidFill>
                  <a:srgbClr val="002060"/>
                </a:solidFill>
              </a:rPr>
              <a:t>Professional</a:t>
            </a:r>
            <a:r>
              <a:rPr lang="en-US" dirty="0"/>
              <a:t>: </a:t>
            </a:r>
            <a:r>
              <a:rPr lang="en-US" b="0" dirty="0">
                <a:solidFill>
                  <a:srgbClr val="32363A"/>
                </a:solidFill>
              </a:rPr>
              <a:t>What is the biggest </a:t>
            </a:r>
            <a:r>
              <a:rPr lang="en-US" dirty="0">
                <a:solidFill>
                  <a:srgbClr val="32363A"/>
                </a:solidFill>
              </a:rPr>
              <a:t>strength</a:t>
            </a:r>
            <a:r>
              <a:rPr lang="en-US" b="0" dirty="0">
                <a:solidFill>
                  <a:srgbClr val="32363A"/>
                </a:solidFill>
              </a:rPr>
              <a:t> or </a:t>
            </a:r>
            <a:r>
              <a:rPr lang="en-US" dirty="0">
                <a:solidFill>
                  <a:srgbClr val="32363A"/>
                </a:solidFill>
              </a:rPr>
              <a:t>resource</a:t>
            </a:r>
            <a:r>
              <a:rPr lang="en-US" b="0" dirty="0">
                <a:solidFill>
                  <a:srgbClr val="32363A"/>
                </a:solidFill>
              </a:rPr>
              <a:t> in your community to help prevent child abuse and neglect? (Other Text)</a:t>
            </a:r>
            <a:endParaRPr lang="en-US" dirty="0"/>
          </a:p>
        </p:txBody>
      </p:sp>
      <p:sp>
        <p:nvSpPr>
          <p:cNvPr id="3" name="Content Placeholder 2">
            <a:extLst>
              <a:ext uri="{FF2B5EF4-FFF2-40B4-BE49-F238E27FC236}">
                <a16:creationId xmlns:a16="http://schemas.microsoft.com/office/drawing/2014/main" id="{C4A82BB2-A060-DAAF-04CC-7C2AE8669512}"/>
              </a:ext>
            </a:extLst>
          </p:cNvPr>
          <p:cNvSpPr>
            <a:spLocks noGrp="1"/>
          </p:cNvSpPr>
          <p:nvPr>
            <p:ph idx="1"/>
          </p:nvPr>
        </p:nvSpPr>
        <p:spPr>
          <a:xfrm>
            <a:off x="1000332" y="2091432"/>
            <a:ext cx="6181107" cy="4351338"/>
          </a:xfrm>
        </p:spPr>
        <p:txBody>
          <a:bodyPr/>
          <a:lstStyle/>
          <a:p>
            <a:pPr marL="342900" indent="-342900" algn="l" rtl="0" eaLnBrk="1" fontAlgn="t" latinLnBrk="0" hangingPunct="1">
              <a:spcBef>
                <a:spcPts val="0"/>
              </a:spcBef>
              <a:spcAft>
                <a:spcPts val="0"/>
              </a:spcAft>
              <a:buAutoNum type="arabicParenBoth"/>
            </a:pPr>
            <a:r>
              <a:rPr lang="en-US" sz="1800" i="0" u="none" strike="noStrike" dirty="0">
                <a:solidFill>
                  <a:schemeClr val="tx1">
                    <a:lumMod val="50000"/>
                  </a:schemeClr>
                </a:solidFill>
                <a:effectLst/>
              </a:rPr>
              <a:t>Support services such as local parenting groups, domestic violence/emergen</a:t>
            </a:r>
            <a:r>
              <a:rPr lang="en-US" sz="1800" dirty="0">
                <a:solidFill>
                  <a:schemeClr val="tx1">
                    <a:lumMod val="50000"/>
                  </a:schemeClr>
                </a:solidFill>
              </a:rPr>
              <a:t>cy </a:t>
            </a:r>
            <a:r>
              <a:rPr lang="en-US" sz="1800" i="0" u="none" strike="noStrike" dirty="0">
                <a:solidFill>
                  <a:schemeClr val="tx1">
                    <a:lumMod val="50000"/>
                  </a:schemeClr>
                </a:solidFill>
                <a:effectLst/>
              </a:rPr>
              <a:t>shelters, tribal services, and family oriented support programs.</a:t>
            </a:r>
          </a:p>
          <a:p>
            <a:pPr marL="342900" indent="-342900" algn="l" rtl="0" eaLnBrk="1" fontAlgn="t" latinLnBrk="0" hangingPunct="1">
              <a:spcBef>
                <a:spcPts val="0"/>
              </a:spcBef>
              <a:spcAft>
                <a:spcPts val="0"/>
              </a:spcAft>
              <a:buAutoNum type="arabicParenBoth"/>
            </a:pPr>
            <a:r>
              <a:rPr lang="en-US" sz="1800" dirty="0">
                <a:solidFill>
                  <a:schemeClr val="tx1">
                    <a:lumMod val="50000"/>
                  </a:schemeClr>
                </a:solidFill>
              </a:rPr>
              <a:t>Government agencies, particularly the Department of Human Services.</a:t>
            </a:r>
          </a:p>
          <a:p>
            <a:pPr marL="342900" indent="-342900" algn="l" rtl="0" eaLnBrk="1" fontAlgn="t" latinLnBrk="0" hangingPunct="1">
              <a:spcBef>
                <a:spcPts val="0"/>
              </a:spcBef>
              <a:spcAft>
                <a:spcPts val="0"/>
              </a:spcAft>
              <a:buAutoNum type="arabicParenBoth"/>
            </a:pPr>
            <a:r>
              <a:rPr lang="en-US" sz="1800" dirty="0">
                <a:solidFill>
                  <a:schemeClr val="tx1">
                    <a:lumMod val="50000"/>
                  </a:schemeClr>
                </a:solidFill>
              </a:rPr>
              <a:t>Interconnected communities where neighbors, friends, family provide a mutual support system to one another.</a:t>
            </a:r>
          </a:p>
          <a:p>
            <a:pPr marL="342900" indent="-342900" algn="l" rtl="0" eaLnBrk="1" fontAlgn="t" latinLnBrk="0" hangingPunct="1">
              <a:spcBef>
                <a:spcPts val="0"/>
              </a:spcBef>
              <a:spcAft>
                <a:spcPts val="0"/>
              </a:spcAft>
              <a:buAutoNum type="arabicParenBoth"/>
            </a:pPr>
            <a:r>
              <a:rPr lang="en-US" sz="1800" i="0" u="none" strike="noStrike" dirty="0">
                <a:solidFill>
                  <a:schemeClr val="tx1">
                    <a:lumMod val="50000"/>
                  </a:schemeClr>
                </a:solidFill>
                <a:effectLst/>
              </a:rPr>
              <a:t>Education centered programs </a:t>
            </a:r>
            <a:r>
              <a:rPr lang="en-US" sz="1800" dirty="0">
                <a:solidFill>
                  <a:schemeClr val="tx1">
                    <a:lumMod val="50000"/>
                  </a:schemeClr>
                </a:solidFill>
              </a:rPr>
              <a:t>that focus on educating the community about healthy parenting and child advocacy.</a:t>
            </a:r>
            <a:endParaRPr lang="en-US" sz="1800" i="0" u="none" strike="noStrike" dirty="0">
              <a:solidFill>
                <a:schemeClr val="tx1">
                  <a:lumMod val="50000"/>
                </a:schemeClr>
              </a:solidFill>
              <a:effectLst/>
            </a:endParaRPr>
          </a:p>
          <a:p>
            <a:endParaRPr lang="en-US" dirty="0"/>
          </a:p>
        </p:txBody>
      </p:sp>
      <p:sp>
        <p:nvSpPr>
          <p:cNvPr id="4" name="Slide Number Placeholder 3">
            <a:extLst>
              <a:ext uri="{FF2B5EF4-FFF2-40B4-BE49-F238E27FC236}">
                <a16:creationId xmlns:a16="http://schemas.microsoft.com/office/drawing/2014/main" id="{E83F82FC-842C-737C-7658-96183FEEDD30}"/>
              </a:ext>
            </a:extLst>
          </p:cNvPr>
          <p:cNvSpPr>
            <a:spLocks noGrp="1"/>
          </p:cNvSpPr>
          <p:nvPr>
            <p:ph type="sldNum" sz="quarter" idx="12"/>
          </p:nvPr>
        </p:nvSpPr>
        <p:spPr/>
        <p:txBody>
          <a:bodyPr/>
          <a:lstStyle/>
          <a:p>
            <a:fld id="{DB7DDC46-2E90-8640-BEFE-F54DCCD857ED}" type="slidenum">
              <a:rPr lang="en-US" smtClean="0"/>
              <a:t>17</a:t>
            </a:fld>
            <a:endParaRPr lang="en-US"/>
          </a:p>
        </p:txBody>
      </p:sp>
      <p:sp>
        <p:nvSpPr>
          <p:cNvPr id="5" name="Footer Placeholder 4">
            <a:extLst>
              <a:ext uri="{FF2B5EF4-FFF2-40B4-BE49-F238E27FC236}">
                <a16:creationId xmlns:a16="http://schemas.microsoft.com/office/drawing/2014/main" id="{E0FC8CA9-5ECC-E13D-296E-603765463E45}"/>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pic>
        <p:nvPicPr>
          <p:cNvPr id="7" name="Picture 6">
            <a:extLst>
              <a:ext uri="{FF2B5EF4-FFF2-40B4-BE49-F238E27FC236}">
                <a16:creationId xmlns:a16="http://schemas.microsoft.com/office/drawing/2014/main" id="{666845C3-340F-03A8-16F2-51CF1464F64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03193" y="2553195"/>
            <a:ext cx="2766764" cy="2642260"/>
          </a:xfrm>
          <a:prstGeom prst="rect">
            <a:avLst/>
          </a:prstGeom>
        </p:spPr>
      </p:pic>
    </p:spTree>
    <p:extLst>
      <p:ext uri="{BB962C8B-B14F-4D97-AF65-F5344CB8AC3E}">
        <p14:creationId xmlns:p14="http://schemas.microsoft.com/office/powerpoint/2010/main" val="3089444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4E1EFD-EA6F-3752-9D64-04DFB3CA6421}"/>
              </a:ext>
            </a:extLst>
          </p:cNvPr>
          <p:cNvSpPr>
            <a:spLocks noGrp="1"/>
          </p:cNvSpPr>
          <p:nvPr>
            <p:ph type="title"/>
          </p:nvPr>
        </p:nvSpPr>
        <p:spPr/>
        <p:txBody>
          <a:bodyPr/>
          <a:lstStyle/>
          <a:p>
            <a:r>
              <a:rPr lang="en-US" dirty="0"/>
              <a:t>Parents</a:t>
            </a:r>
          </a:p>
        </p:txBody>
      </p:sp>
      <p:sp>
        <p:nvSpPr>
          <p:cNvPr id="4" name="Slide Number Placeholder 3">
            <a:extLst>
              <a:ext uri="{FF2B5EF4-FFF2-40B4-BE49-F238E27FC236}">
                <a16:creationId xmlns:a16="http://schemas.microsoft.com/office/drawing/2014/main" id="{46C82035-5633-48E0-B3B4-57381627528C}"/>
              </a:ext>
            </a:extLst>
          </p:cNvPr>
          <p:cNvSpPr>
            <a:spLocks noGrp="1"/>
          </p:cNvSpPr>
          <p:nvPr>
            <p:ph type="sldNum" sz="quarter" idx="12"/>
          </p:nvPr>
        </p:nvSpPr>
        <p:spPr/>
        <p:txBody>
          <a:bodyPr/>
          <a:lstStyle/>
          <a:p>
            <a:fld id="{DB7DDC46-2E90-8640-BEFE-F54DCCD857ED}" type="slidenum">
              <a:rPr lang="en-US" smtClean="0"/>
              <a:pPr/>
              <a:t>18</a:t>
            </a:fld>
            <a:endParaRPr lang="en-US"/>
          </a:p>
        </p:txBody>
      </p:sp>
    </p:spTree>
    <p:extLst>
      <p:ext uri="{BB962C8B-B14F-4D97-AF65-F5344CB8AC3E}">
        <p14:creationId xmlns:p14="http://schemas.microsoft.com/office/powerpoint/2010/main" val="94960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CC8D74-D5DB-2D21-3B5C-1AF106EFBF33}"/>
              </a:ext>
            </a:extLst>
          </p:cNvPr>
          <p:cNvSpPr>
            <a:spLocks noGrp="1"/>
          </p:cNvSpPr>
          <p:nvPr>
            <p:ph type="title"/>
          </p:nvPr>
        </p:nvSpPr>
        <p:spPr/>
        <p:txBody>
          <a:bodyPr/>
          <a:lstStyle/>
          <a:p>
            <a:r>
              <a:rPr lang="en-US" dirty="0">
                <a:solidFill>
                  <a:srgbClr val="002060"/>
                </a:solidFill>
              </a:rPr>
              <a:t>Parent Specific Questions</a:t>
            </a:r>
          </a:p>
        </p:txBody>
      </p:sp>
      <p:sp>
        <p:nvSpPr>
          <p:cNvPr id="6" name="Content Placeholder 5">
            <a:extLst>
              <a:ext uri="{FF2B5EF4-FFF2-40B4-BE49-F238E27FC236}">
                <a16:creationId xmlns:a16="http://schemas.microsoft.com/office/drawing/2014/main" id="{7B224691-0016-AC0B-37A1-A687E25FE913}"/>
              </a:ext>
            </a:extLst>
          </p:cNvPr>
          <p:cNvSpPr>
            <a:spLocks noGrp="1"/>
          </p:cNvSpPr>
          <p:nvPr>
            <p:ph idx="1"/>
          </p:nvPr>
        </p:nvSpPr>
        <p:spPr>
          <a:xfrm>
            <a:off x="611578" y="1838151"/>
            <a:ext cx="11394141" cy="4351338"/>
          </a:xfrm>
        </p:spPr>
        <p:txBody>
          <a:bodyPr/>
          <a:lstStyle/>
          <a:p>
            <a:pPr marL="0" indent="0">
              <a:buNone/>
            </a:pPr>
            <a:r>
              <a:rPr lang="en-US" sz="1800" b="1" dirty="0">
                <a:solidFill>
                  <a:schemeClr val="tx1">
                    <a:lumMod val="50000"/>
                  </a:schemeClr>
                </a:solidFill>
              </a:rPr>
              <a:t>Relationship</a:t>
            </a:r>
          </a:p>
          <a:p>
            <a:pPr lvl="1"/>
            <a:r>
              <a:rPr lang="en-US" sz="1800" dirty="0">
                <a:solidFill>
                  <a:schemeClr val="tx1">
                    <a:lumMod val="50000"/>
                  </a:schemeClr>
                </a:solidFill>
              </a:rPr>
              <a:t>To child(ren)</a:t>
            </a:r>
          </a:p>
          <a:p>
            <a:pPr lvl="1"/>
            <a:r>
              <a:rPr lang="en-US" sz="1800" dirty="0">
                <a:solidFill>
                  <a:schemeClr val="tx1">
                    <a:lumMod val="50000"/>
                  </a:schemeClr>
                </a:solidFill>
              </a:rPr>
              <a:t>Personal</a:t>
            </a:r>
          </a:p>
          <a:p>
            <a:r>
              <a:rPr lang="en-US" sz="1800" b="1" dirty="0">
                <a:solidFill>
                  <a:schemeClr val="tx1">
                    <a:lumMod val="50000"/>
                  </a:schemeClr>
                </a:solidFill>
              </a:rPr>
              <a:t>Age of child(ren)</a:t>
            </a:r>
          </a:p>
          <a:p>
            <a:r>
              <a:rPr lang="en-US" sz="1800" b="1" dirty="0">
                <a:solidFill>
                  <a:schemeClr val="tx1">
                    <a:lumMod val="50000"/>
                  </a:schemeClr>
                </a:solidFill>
              </a:rPr>
              <a:t>Employment status</a:t>
            </a:r>
          </a:p>
          <a:p>
            <a:r>
              <a:rPr lang="en-US" sz="1800" b="1" dirty="0">
                <a:solidFill>
                  <a:schemeClr val="tx1">
                    <a:lumMod val="50000"/>
                  </a:schemeClr>
                </a:solidFill>
              </a:rPr>
              <a:t>Military status</a:t>
            </a:r>
          </a:p>
          <a:p>
            <a:r>
              <a:rPr lang="en-US" sz="1800" b="1" dirty="0">
                <a:solidFill>
                  <a:schemeClr val="tx1">
                    <a:lumMod val="50000"/>
                  </a:schemeClr>
                </a:solidFill>
              </a:rPr>
              <a:t>History of giving feedback to organizations or services.</a:t>
            </a:r>
          </a:p>
          <a:p>
            <a:endParaRPr lang="en-US" dirty="0"/>
          </a:p>
        </p:txBody>
      </p:sp>
      <p:sp>
        <p:nvSpPr>
          <p:cNvPr id="4" name="Slide Number Placeholder 3">
            <a:extLst>
              <a:ext uri="{FF2B5EF4-FFF2-40B4-BE49-F238E27FC236}">
                <a16:creationId xmlns:a16="http://schemas.microsoft.com/office/drawing/2014/main" id="{0B79A422-5264-BBF2-94EF-D04B17037613}"/>
              </a:ext>
            </a:extLst>
          </p:cNvPr>
          <p:cNvSpPr>
            <a:spLocks noGrp="1"/>
          </p:cNvSpPr>
          <p:nvPr>
            <p:ph type="sldNum" sz="quarter" idx="12"/>
          </p:nvPr>
        </p:nvSpPr>
        <p:spPr/>
        <p:txBody>
          <a:bodyPr/>
          <a:lstStyle/>
          <a:p>
            <a:fld id="{DB7DDC46-2E90-8640-BEFE-F54DCCD857ED}" type="slidenum">
              <a:rPr lang="en-US" smtClean="0"/>
              <a:pPr/>
              <a:t>19</a:t>
            </a:fld>
            <a:endParaRPr lang="en-US"/>
          </a:p>
        </p:txBody>
      </p:sp>
    </p:spTree>
    <p:extLst>
      <p:ext uri="{BB962C8B-B14F-4D97-AF65-F5344CB8AC3E}">
        <p14:creationId xmlns:p14="http://schemas.microsoft.com/office/powerpoint/2010/main" val="408007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9F35-5C8C-4242-A026-87C5D89E0A59}"/>
              </a:ext>
            </a:extLst>
          </p:cNvPr>
          <p:cNvSpPr>
            <a:spLocks noGrp="1"/>
          </p:cNvSpPr>
          <p:nvPr>
            <p:ph type="title"/>
          </p:nvPr>
        </p:nvSpPr>
        <p:spPr>
          <a:xfrm>
            <a:off x="487742" y="5187819"/>
            <a:ext cx="11016686" cy="699333"/>
          </a:xfrm>
        </p:spPr>
        <p:txBody>
          <a:bodyPr/>
          <a:lstStyle/>
          <a:p>
            <a:r>
              <a:rPr lang="en-US" sz="2400" dirty="0"/>
              <a:t>Initial Data Analysis of the State Plan Community Survey</a:t>
            </a:r>
          </a:p>
        </p:txBody>
      </p:sp>
      <p:sp>
        <p:nvSpPr>
          <p:cNvPr id="7" name="Text Placeholder 6">
            <a:extLst>
              <a:ext uri="{FF2B5EF4-FFF2-40B4-BE49-F238E27FC236}">
                <a16:creationId xmlns:a16="http://schemas.microsoft.com/office/drawing/2014/main" id="{A05015C6-0400-6F45-BBFE-E61EAA37ACFC}"/>
              </a:ext>
            </a:extLst>
          </p:cNvPr>
          <p:cNvSpPr>
            <a:spLocks noGrp="1"/>
          </p:cNvSpPr>
          <p:nvPr>
            <p:ph type="body" sz="quarter" idx="13"/>
          </p:nvPr>
        </p:nvSpPr>
        <p:spPr/>
        <p:txBody>
          <a:bodyPr/>
          <a:lstStyle/>
          <a:p>
            <a:r>
              <a:rPr lang="en-US" dirty="0"/>
              <a:t>06.09.2023</a:t>
            </a:r>
          </a:p>
        </p:txBody>
      </p:sp>
      <p:sp>
        <p:nvSpPr>
          <p:cNvPr id="4" name="Slide Number Placeholder 3">
            <a:extLst>
              <a:ext uri="{FF2B5EF4-FFF2-40B4-BE49-F238E27FC236}">
                <a16:creationId xmlns:a16="http://schemas.microsoft.com/office/drawing/2014/main" id="{C0F8A102-9BDF-4843-8B67-FFF9B975236F}"/>
              </a:ext>
            </a:extLst>
          </p:cNvPr>
          <p:cNvSpPr>
            <a:spLocks noGrp="1"/>
          </p:cNvSpPr>
          <p:nvPr>
            <p:ph type="sldNum" sz="quarter" idx="12"/>
          </p:nvPr>
        </p:nvSpPr>
        <p:spPr/>
        <p:txBody>
          <a:bodyPr/>
          <a:lstStyle/>
          <a:p>
            <a:fld id="{DB7DDC46-2E90-8640-BEFE-F54DCCD857ED}" type="slidenum">
              <a:rPr lang="en-US" smtClean="0"/>
              <a:pPr/>
              <a:t>2</a:t>
            </a:fld>
            <a:endParaRPr lang="en-US"/>
          </a:p>
        </p:txBody>
      </p:sp>
      <p:sp>
        <p:nvSpPr>
          <p:cNvPr id="6" name="Text Placeholder 5">
            <a:extLst>
              <a:ext uri="{FF2B5EF4-FFF2-40B4-BE49-F238E27FC236}">
                <a16:creationId xmlns:a16="http://schemas.microsoft.com/office/drawing/2014/main" id="{E34F11E2-F790-48FC-1C4A-2620CC13BCE1}"/>
              </a:ext>
            </a:extLst>
          </p:cNvPr>
          <p:cNvSpPr>
            <a:spLocks noGrp="1"/>
          </p:cNvSpPr>
          <p:nvPr>
            <p:ph type="body" idx="1"/>
          </p:nvPr>
        </p:nvSpPr>
        <p:spPr>
          <a:xfrm>
            <a:off x="575645" y="5967413"/>
            <a:ext cx="5638801" cy="541337"/>
          </a:xfrm>
        </p:spPr>
        <p:txBody>
          <a:bodyPr/>
          <a:lstStyle/>
          <a:p>
            <a:r>
              <a:rPr lang="en-US" dirty="0">
                <a:solidFill>
                  <a:srgbClr val="002060"/>
                </a:solidFill>
              </a:rPr>
              <a:t>M. Dannielle Ayers, PhD, CHES® | MIECHV Program Evaluator III </a:t>
            </a:r>
          </a:p>
          <a:p>
            <a:endParaRPr lang="en-US" dirty="0"/>
          </a:p>
        </p:txBody>
      </p:sp>
      <p:sp>
        <p:nvSpPr>
          <p:cNvPr id="9" name="TextBox 8">
            <a:extLst>
              <a:ext uri="{FF2B5EF4-FFF2-40B4-BE49-F238E27FC236}">
                <a16:creationId xmlns:a16="http://schemas.microsoft.com/office/drawing/2014/main" id="{CD4089F0-E004-0AAC-841D-5E7AEE32D88A}"/>
              </a:ext>
            </a:extLst>
          </p:cNvPr>
          <p:cNvSpPr txBox="1"/>
          <p:nvPr/>
        </p:nvSpPr>
        <p:spPr>
          <a:xfrm>
            <a:off x="3046228" y="3111151"/>
            <a:ext cx="6092456" cy="369332"/>
          </a:xfrm>
          <a:prstGeom prst="rect">
            <a:avLst/>
          </a:prstGeom>
          <a:noFill/>
        </p:spPr>
        <p:txBody>
          <a:bodyPr wrap="square">
            <a:spAutoFit/>
          </a:bodyPr>
          <a:lstStyle/>
          <a:p>
            <a:endParaRPr lang="en-US" dirty="0">
              <a:solidFill>
                <a:srgbClr val="002060"/>
              </a:solidFill>
            </a:endParaRPr>
          </a:p>
        </p:txBody>
      </p:sp>
    </p:spTree>
    <p:extLst>
      <p:ext uri="{BB962C8B-B14F-4D97-AF65-F5344CB8AC3E}">
        <p14:creationId xmlns:p14="http://schemas.microsoft.com/office/powerpoint/2010/main" val="397323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7E781-2C25-F22A-E4FC-4B14F26FB194}"/>
              </a:ext>
            </a:extLst>
          </p:cNvPr>
          <p:cNvSpPr>
            <a:spLocks noGrp="1"/>
          </p:cNvSpPr>
          <p:nvPr>
            <p:ph type="title"/>
          </p:nvPr>
        </p:nvSpPr>
        <p:spPr/>
        <p:txBody>
          <a:bodyPr/>
          <a:lstStyle/>
          <a:p>
            <a:r>
              <a:rPr lang="en-US" dirty="0">
                <a:solidFill>
                  <a:srgbClr val="002060"/>
                </a:solidFill>
              </a:rPr>
              <a:t>Parent Demographics</a:t>
            </a:r>
          </a:p>
        </p:txBody>
      </p:sp>
      <p:sp>
        <p:nvSpPr>
          <p:cNvPr id="3" name="Content Placeholder 2">
            <a:extLst>
              <a:ext uri="{FF2B5EF4-FFF2-40B4-BE49-F238E27FC236}">
                <a16:creationId xmlns:a16="http://schemas.microsoft.com/office/drawing/2014/main" id="{3DBDB51D-00F6-58EB-431D-5743498A22CB}"/>
              </a:ext>
            </a:extLst>
          </p:cNvPr>
          <p:cNvSpPr>
            <a:spLocks noGrp="1"/>
          </p:cNvSpPr>
          <p:nvPr>
            <p:ph idx="1"/>
          </p:nvPr>
        </p:nvSpPr>
        <p:spPr>
          <a:xfrm>
            <a:off x="457199" y="1347147"/>
            <a:ext cx="11394141" cy="4351338"/>
          </a:xfrm>
        </p:spPr>
        <p:txBody>
          <a:bodyPr/>
          <a:lstStyle/>
          <a:p>
            <a:r>
              <a:rPr lang="en-US" sz="1800" dirty="0">
                <a:solidFill>
                  <a:schemeClr val="tx1">
                    <a:lumMod val="50000"/>
                  </a:schemeClr>
                </a:solidFill>
              </a:rPr>
              <a:t>Most had children that were between 6 and 18 years (86%)</a:t>
            </a:r>
          </a:p>
          <a:p>
            <a:r>
              <a:rPr lang="en-US" sz="1800" dirty="0">
                <a:solidFill>
                  <a:schemeClr val="tx1">
                    <a:lumMod val="50000"/>
                  </a:schemeClr>
                </a:solidFill>
              </a:rPr>
              <a:t>Most were married (68%) and employed full time (56%)</a:t>
            </a:r>
          </a:p>
          <a:p>
            <a:pPr marL="0" indent="0">
              <a:buNone/>
            </a:pPr>
            <a:r>
              <a:rPr lang="en-US" sz="1800" b="1" dirty="0">
                <a:solidFill>
                  <a:schemeClr val="tx1">
                    <a:lumMod val="50000"/>
                  </a:schemeClr>
                </a:solidFill>
              </a:rPr>
              <a:t>Race</a:t>
            </a:r>
          </a:p>
          <a:p>
            <a:pPr lvl="1"/>
            <a:r>
              <a:rPr lang="en-US" sz="1800" dirty="0">
                <a:solidFill>
                  <a:schemeClr val="tx1">
                    <a:lumMod val="50000"/>
                  </a:schemeClr>
                </a:solidFill>
              </a:rPr>
              <a:t>White (68%)</a:t>
            </a:r>
          </a:p>
          <a:p>
            <a:pPr lvl="1"/>
            <a:r>
              <a:rPr lang="en-US" sz="1800" dirty="0">
                <a:solidFill>
                  <a:schemeClr val="tx1">
                    <a:lumMod val="50000"/>
                  </a:schemeClr>
                </a:solidFill>
              </a:rPr>
              <a:t>American Indian or Alaska Native (16%)</a:t>
            </a:r>
          </a:p>
          <a:p>
            <a:pPr lvl="1"/>
            <a:r>
              <a:rPr lang="en-US" sz="1800" dirty="0">
                <a:solidFill>
                  <a:schemeClr val="tx1">
                    <a:lumMod val="50000"/>
                  </a:schemeClr>
                </a:solidFill>
              </a:rPr>
              <a:t>Black or African American (4%)</a:t>
            </a:r>
          </a:p>
          <a:p>
            <a:pPr lvl="1"/>
            <a:r>
              <a:rPr lang="en-US" sz="1800" dirty="0">
                <a:solidFill>
                  <a:schemeClr val="tx1">
                    <a:lumMod val="50000"/>
                  </a:schemeClr>
                </a:solidFill>
              </a:rPr>
              <a:t>Asian (1%)</a:t>
            </a:r>
          </a:p>
          <a:p>
            <a:pPr lvl="1"/>
            <a:r>
              <a:rPr lang="en-US" sz="1800" dirty="0">
                <a:solidFill>
                  <a:schemeClr val="tx1">
                    <a:lumMod val="50000"/>
                  </a:schemeClr>
                </a:solidFill>
              </a:rPr>
              <a:t>Native Hawaiian or Pacific Islander (1%)</a:t>
            </a:r>
          </a:p>
          <a:p>
            <a:pPr lvl="1"/>
            <a:r>
              <a:rPr lang="en-US" sz="1800" dirty="0">
                <a:solidFill>
                  <a:schemeClr val="tx1">
                    <a:lumMod val="50000"/>
                  </a:schemeClr>
                </a:solidFill>
              </a:rPr>
              <a:t>Other (10%)</a:t>
            </a:r>
          </a:p>
          <a:p>
            <a:pPr marL="261400" lvl="1" indent="0">
              <a:buNone/>
            </a:pPr>
            <a:r>
              <a:rPr lang="en-US" sz="1800" b="1" dirty="0">
                <a:solidFill>
                  <a:schemeClr val="tx1">
                    <a:lumMod val="50000"/>
                  </a:schemeClr>
                </a:solidFill>
              </a:rPr>
              <a:t>Ethnicity</a:t>
            </a:r>
          </a:p>
          <a:p>
            <a:pPr lvl="2"/>
            <a:r>
              <a:rPr lang="en-US" sz="1800" dirty="0">
                <a:solidFill>
                  <a:schemeClr val="tx1">
                    <a:lumMod val="50000"/>
                  </a:schemeClr>
                </a:solidFill>
              </a:rPr>
              <a:t>Non-Hispanic/Latino (79%)</a:t>
            </a:r>
          </a:p>
          <a:p>
            <a:pPr lvl="2"/>
            <a:r>
              <a:rPr lang="en-US" sz="1800" dirty="0">
                <a:solidFill>
                  <a:schemeClr val="tx1">
                    <a:lumMod val="50000"/>
                  </a:schemeClr>
                </a:solidFill>
              </a:rPr>
              <a:t>Hispanic/Latino (16%)</a:t>
            </a:r>
          </a:p>
          <a:p>
            <a:pPr lvl="2"/>
            <a:r>
              <a:rPr lang="en-US" sz="1800" dirty="0">
                <a:solidFill>
                  <a:schemeClr val="tx1">
                    <a:lumMod val="50000"/>
                  </a:schemeClr>
                </a:solidFill>
              </a:rPr>
              <a:t>Not sure (4%)</a:t>
            </a:r>
          </a:p>
          <a:p>
            <a:pPr marL="0" indent="0">
              <a:buNone/>
            </a:pPr>
            <a:endParaRPr lang="en-US" sz="1800" dirty="0">
              <a:solidFill>
                <a:schemeClr val="tx1">
                  <a:lumMod val="50000"/>
                </a:schemeClr>
              </a:solidFill>
            </a:endParaRPr>
          </a:p>
        </p:txBody>
      </p:sp>
      <p:sp>
        <p:nvSpPr>
          <p:cNvPr id="4" name="Slide Number Placeholder 3">
            <a:extLst>
              <a:ext uri="{FF2B5EF4-FFF2-40B4-BE49-F238E27FC236}">
                <a16:creationId xmlns:a16="http://schemas.microsoft.com/office/drawing/2014/main" id="{335B7831-AF7C-5F4C-5482-28DB6A2AFF38}"/>
              </a:ext>
            </a:extLst>
          </p:cNvPr>
          <p:cNvSpPr>
            <a:spLocks noGrp="1"/>
          </p:cNvSpPr>
          <p:nvPr>
            <p:ph type="sldNum" sz="quarter" idx="12"/>
          </p:nvPr>
        </p:nvSpPr>
        <p:spPr/>
        <p:txBody>
          <a:bodyPr/>
          <a:lstStyle/>
          <a:p>
            <a:fld id="{DB7DDC46-2E90-8640-BEFE-F54DCCD857ED}" type="slidenum">
              <a:rPr lang="en-US" smtClean="0"/>
              <a:t>20</a:t>
            </a:fld>
            <a:endParaRPr lang="en-US"/>
          </a:p>
        </p:txBody>
      </p:sp>
      <p:sp>
        <p:nvSpPr>
          <p:cNvPr id="5" name="Footer Placeholder 4">
            <a:extLst>
              <a:ext uri="{FF2B5EF4-FFF2-40B4-BE49-F238E27FC236}">
                <a16:creationId xmlns:a16="http://schemas.microsoft.com/office/drawing/2014/main" id="{31CBA75B-EEC0-CD89-DA12-A1977849DE1E}"/>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graphicFrame>
        <p:nvGraphicFramePr>
          <p:cNvPr id="6" name="Диаграмма 1">
            <a:extLst>
              <a:ext uri="{FF2B5EF4-FFF2-40B4-BE49-F238E27FC236}">
                <a16:creationId xmlns:a16="http://schemas.microsoft.com/office/drawing/2014/main" id="{E0555179-2F60-30C3-5A8A-7D10BEAF4F47}"/>
              </a:ext>
            </a:extLst>
          </p:cNvPr>
          <p:cNvGraphicFramePr/>
          <p:nvPr>
            <p:extLst>
              <p:ext uri="{D42A27DB-BD31-4B8C-83A1-F6EECF244321}">
                <p14:modId xmlns:p14="http://schemas.microsoft.com/office/powerpoint/2010/main" val="885849716"/>
              </p:ext>
            </p:extLst>
          </p:nvPr>
        </p:nvGraphicFramePr>
        <p:xfrm>
          <a:off x="5867397" y="2213682"/>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651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A3C70D-8D21-46AF-32D3-504DCCEC7909}"/>
              </a:ext>
            </a:extLst>
          </p:cNvPr>
          <p:cNvSpPr>
            <a:spLocks noGrp="1"/>
          </p:cNvSpPr>
          <p:nvPr>
            <p:ph type="title"/>
          </p:nvPr>
        </p:nvSpPr>
        <p:spPr/>
        <p:txBody>
          <a:bodyPr/>
          <a:lstStyle/>
          <a:p>
            <a:r>
              <a:rPr lang="en-US" dirty="0">
                <a:solidFill>
                  <a:srgbClr val="002060"/>
                </a:solidFill>
              </a:rPr>
              <a:t>Parent: </a:t>
            </a:r>
            <a:r>
              <a:rPr lang="en-US" b="0" dirty="0">
                <a:solidFill>
                  <a:srgbClr val="32363A"/>
                </a:solidFill>
              </a:rPr>
              <a:t>Most parents </a:t>
            </a:r>
            <a:r>
              <a:rPr lang="en-US" dirty="0">
                <a:solidFill>
                  <a:srgbClr val="32363A"/>
                </a:solidFill>
              </a:rPr>
              <a:t>agreed</a:t>
            </a:r>
            <a:r>
              <a:rPr lang="en-US" b="0" dirty="0">
                <a:solidFill>
                  <a:srgbClr val="32363A"/>
                </a:solidFill>
              </a:rPr>
              <a:t> with the following statements.</a:t>
            </a:r>
            <a:endParaRPr lang="en-US" dirty="0"/>
          </a:p>
        </p:txBody>
      </p:sp>
      <p:sp>
        <p:nvSpPr>
          <p:cNvPr id="4" name="Slide Number Placeholder 3">
            <a:extLst>
              <a:ext uri="{FF2B5EF4-FFF2-40B4-BE49-F238E27FC236}">
                <a16:creationId xmlns:a16="http://schemas.microsoft.com/office/drawing/2014/main" id="{9C0D715F-45A3-FF22-CBD3-E59DA0B36A3F}"/>
              </a:ext>
            </a:extLst>
          </p:cNvPr>
          <p:cNvSpPr>
            <a:spLocks noGrp="1"/>
          </p:cNvSpPr>
          <p:nvPr>
            <p:ph type="sldNum" sz="quarter" idx="12"/>
          </p:nvPr>
        </p:nvSpPr>
        <p:spPr/>
        <p:txBody>
          <a:bodyPr/>
          <a:lstStyle/>
          <a:p>
            <a:fld id="{DB7DDC46-2E90-8640-BEFE-F54DCCD857ED}" type="slidenum">
              <a:rPr lang="en-US" smtClean="0"/>
              <a:pPr/>
              <a:t>21</a:t>
            </a:fld>
            <a:endParaRPr lang="en-US"/>
          </a:p>
        </p:txBody>
      </p:sp>
      <p:graphicFrame>
        <p:nvGraphicFramePr>
          <p:cNvPr id="11" name="Диаграмма 1">
            <a:extLst>
              <a:ext uri="{FF2B5EF4-FFF2-40B4-BE49-F238E27FC236}">
                <a16:creationId xmlns:a16="http://schemas.microsoft.com/office/drawing/2014/main" id="{B800A57F-3B24-C5C2-E984-6F91AF547D14}"/>
              </a:ext>
            </a:extLst>
          </p:cNvPr>
          <p:cNvGraphicFramePr>
            <a:graphicFrameLocks noGrp="1"/>
          </p:cNvGraphicFramePr>
          <p:nvPr>
            <p:ph idx="13"/>
            <p:extLst>
              <p:ext uri="{D42A27DB-BD31-4B8C-83A1-F6EECF244321}">
                <p14:modId xmlns:p14="http://schemas.microsoft.com/office/powerpoint/2010/main" val="2937337466"/>
              </p:ext>
            </p:extLst>
          </p:nvPr>
        </p:nvGraphicFramePr>
        <p:xfrm>
          <a:off x="2029522" y="1726813"/>
          <a:ext cx="899017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829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A3C70D-8D21-46AF-32D3-504DCCEC7909}"/>
              </a:ext>
            </a:extLst>
          </p:cNvPr>
          <p:cNvSpPr>
            <a:spLocks noGrp="1"/>
          </p:cNvSpPr>
          <p:nvPr>
            <p:ph type="title"/>
          </p:nvPr>
        </p:nvSpPr>
        <p:spPr/>
        <p:txBody>
          <a:bodyPr/>
          <a:lstStyle/>
          <a:p>
            <a:r>
              <a:rPr lang="en-US" dirty="0">
                <a:solidFill>
                  <a:srgbClr val="002060"/>
                </a:solidFill>
              </a:rPr>
              <a:t>Parent: </a:t>
            </a:r>
            <a:r>
              <a:rPr lang="en-US" b="0" dirty="0">
                <a:solidFill>
                  <a:srgbClr val="32363A"/>
                </a:solidFill>
              </a:rPr>
              <a:t>Most parents</a:t>
            </a:r>
            <a:r>
              <a:rPr lang="en-US" dirty="0">
                <a:solidFill>
                  <a:srgbClr val="32363A"/>
                </a:solidFill>
              </a:rPr>
              <a:t> disagreed </a:t>
            </a:r>
            <a:r>
              <a:rPr lang="en-US" b="0" dirty="0">
                <a:solidFill>
                  <a:srgbClr val="32363A"/>
                </a:solidFill>
              </a:rPr>
              <a:t>with the following statements:</a:t>
            </a:r>
            <a:endParaRPr lang="en-US" dirty="0"/>
          </a:p>
        </p:txBody>
      </p:sp>
      <p:sp>
        <p:nvSpPr>
          <p:cNvPr id="4" name="Slide Number Placeholder 3">
            <a:extLst>
              <a:ext uri="{FF2B5EF4-FFF2-40B4-BE49-F238E27FC236}">
                <a16:creationId xmlns:a16="http://schemas.microsoft.com/office/drawing/2014/main" id="{9C0D715F-45A3-FF22-CBD3-E59DA0B36A3F}"/>
              </a:ext>
            </a:extLst>
          </p:cNvPr>
          <p:cNvSpPr>
            <a:spLocks noGrp="1"/>
          </p:cNvSpPr>
          <p:nvPr>
            <p:ph type="sldNum" sz="quarter" idx="12"/>
          </p:nvPr>
        </p:nvSpPr>
        <p:spPr/>
        <p:txBody>
          <a:bodyPr/>
          <a:lstStyle/>
          <a:p>
            <a:fld id="{DB7DDC46-2E90-8640-BEFE-F54DCCD857ED}" type="slidenum">
              <a:rPr lang="en-US" smtClean="0"/>
              <a:pPr/>
              <a:t>22</a:t>
            </a:fld>
            <a:endParaRPr lang="en-US"/>
          </a:p>
        </p:txBody>
      </p:sp>
      <p:graphicFrame>
        <p:nvGraphicFramePr>
          <p:cNvPr id="7" name="Диаграмма 1">
            <a:extLst>
              <a:ext uri="{FF2B5EF4-FFF2-40B4-BE49-F238E27FC236}">
                <a16:creationId xmlns:a16="http://schemas.microsoft.com/office/drawing/2014/main" id="{1A98B9F7-8007-7582-42C8-F9007DC366F7}"/>
              </a:ext>
            </a:extLst>
          </p:cNvPr>
          <p:cNvGraphicFramePr/>
          <p:nvPr>
            <p:extLst>
              <p:ext uri="{D42A27DB-BD31-4B8C-83A1-F6EECF244321}">
                <p14:modId xmlns:p14="http://schemas.microsoft.com/office/powerpoint/2010/main" val="1280387289"/>
              </p:ext>
            </p:extLst>
          </p:nvPr>
        </p:nvGraphicFramePr>
        <p:xfrm>
          <a:off x="1520283" y="1938531"/>
          <a:ext cx="8158976"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4322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46E97-0B45-3530-9DB8-63DF1808B128}"/>
              </a:ext>
            </a:extLst>
          </p:cNvPr>
          <p:cNvSpPr>
            <a:spLocks noGrp="1"/>
          </p:cNvSpPr>
          <p:nvPr>
            <p:ph type="title"/>
          </p:nvPr>
        </p:nvSpPr>
        <p:spPr/>
        <p:txBody>
          <a:bodyPr/>
          <a:lstStyle/>
          <a:p>
            <a:r>
              <a:rPr lang="en-US" dirty="0">
                <a:solidFill>
                  <a:srgbClr val="002060"/>
                </a:solidFill>
              </a:rPr>
              <a:t>Parents: </a:t>
            </a:r>
            <a:r>
              <a:rPr lang="en-US" b="0" dirty="0">
                <a:solidFill>
                  <a:schemeClr val="tx1"/>
                </a:solidFill>
              </a:rPr>
              <a:t>Please indicate how often you </a:t>
            </a:r>
            <a:r>
              <a:rPr lang="en-US" dirty="0">
                <a:solidFill>
                  <a:schemeClr val="tx1"/>
                </a:solidFill>
              </a:rPr>
              <a:t>experience</a:t>
            </a:r>
            <a:r>
              <a:rPr lang="en-US" b="0" dirty="0">
                <a:solidFill>
                  <a:schemeClr val="tx1"/>
                </a:solidFill>
              </a:rPr>
              <a:t> the following.</a:t>
            </a:r>
          </a:p>
        </p:txBody>
      </p:sp>
      <p:sp>
        <p:nvSpPr>
          <p:cNvPr id="4" name="Slide Number Placeholder 3">
            <a:extLst>
              <a:ext uri="{FF2B5EF4-FFF2-40B4-BE49-F238E27FC236}">
                <a16:creationId xmlns:a16="http://schemas.microsoft.com/office/drawing/2014/main" id="{6EF204C1-8C5D-526C-7990-92B4FE567845}"/>
              </a:ext>
            </a:extLst>
          </p:cNvPr>
          <p:cNvSpPr>
            <a:spLocks noGrp="1"/>
          </p:cNvSpPr>
          <p:nvPr>
            <p:ph type="sldNum" sz="quarter" idx="12"/>
          </p:nvPr>
        </p:nvSpPr>
        <p:spPr/>
        <p:txBody>
          <a:bodyPr/>
          <a:lstStyle/>
          <a:p>
            <a:fld id="{DB7DDC46-2E90-8640-BEFE-F54DCCD857ED}" type="slidenum">
              <a:rPr lang="en-US" smtClean="0"/>
              <a:t>23</a:t>
            </a:fld>
            <a:endParaRPr lang="en-US"/>
          </a:p>
        </p:txBody>
      </p:sp>
      <p:sp>
        <p:nvSpPr>
          <p:cNvPr id="5" name="Footer Placeholder 4">
            <a:extLst>
              <a:ext uri="{FF2B5EF4-FFF2-40B4-BE49-F238E27FC236}">
                <a16:creationId xmlns:a16="http://schemas.microsoft.com/office/drawing/2014/main" id="{DE6A1F95-2A14-D599-9E7A-89B729F85C44}"/>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graphicFrame>
        <p:nvGraphicFramePr>
          <p:cNvPr id="10" name="Диаграмма 1">
            <a:extLst>
              <a:ext uri="{FF2B5EF4-FFF2-40B4-BE49-F238E27FC236}">
                <a16:creationId xmlns:a16="http://schemas.microsoft.com/office/drawing/2014/main" id="{0AC7C1C5-F01B-5B77-F03A-F62EBBA31297}"/>
              </a:ext>
            </a:extLst>
          </p:cNvPr>
          <p:cNvGraphicFramePr/>
          <p:nvPr>
            <p:extLst>
              <p:ext uri="{D42A27DB-BD31-4B8C-83A1-F6EECF244321}">
                <p14:modId xmlns:p14="http://schemas.microsoft.com/office/powerpoint/2010/main" val="3540251545"/>
              </p:ext>
            </p:extLst>
          </p:nvPr>
        </p:nvGraphicFramePr>
        <p:xfrm>
          <a:off x="2161309" y="1575876"/>
          <a:ext cx="9001496" cy="4470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9660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46E97-0B45-3530-9DB8-63DF1808B128}"/>
              </a:ext>
            </a:extLst>
          </p:cNvPr>
          <p:cNvSpPr>
            <a:spLocks noGrp="1"/>
          </p:cNvSpPr>
          <p:nvPr>
            <p:ph type="title"/>
          </p:nvPr>
        </p:nvSpPr>
        <p:spPr/>
        <p:txBody>
          <a:bodyPr/>
          <a:lstStyle/>
          <a:p>
            <a:r>
              <a:rPr lang="en-US" dirty="0">
                <a:solidFill>
                  <a:srgbClr val="002060"/>
                </a:solidFill>
              </a:rPr>
              <a:t>Parents: </a:t>
            </a:r>
            <a:r>
              <a:rPr lang="en-US" b="0" dirty="0">
                <a:solidFill>
                  <a:schemeClr val="tx1"/>
                </a:solidFill>
              </a:rPr>
              <a:t>Please indicate how often you </a:t>
            </a:r>
            <a:r>
              <a:rPr lang="en-US" dirty="0">
                <a:solidFill>
                  <a:schemeClr val="tx1"/>
                </a:solidFill>
              </a:rPr>
              <a:t>experience</a:t>
            </a:r>
            <a:r>
              <a:rPr lang="en-US" b="0" dirty="0">
                <a:solidFill>
                  <a:schemeClr val="tx1"/>
                </a:solidFill>
              </a:rPr>
              <a:t> the following.</a:t>
            </a:r>
          </a:p>
        </p:txBody>
      </p:sp>
      <p:sp>
        <p:nvSpPr>
          <p:cNvPr id="4" name="Slide Number Placeholder 3">
            <a:extLst>
              <a:ext uri="{FF2B5EF4-FFF2-40B4-BE49-F238E27FC236}">
                <a16:creationId xmlns:a16="http://schemas.microsoft.com/office/drawing/2014/main" id="{6EF204C1-8C5D-526C-7990-92B4FE567845}"/>
              </a:ext>
            </a:extLst>
          </p:cNvPr>
          <p:cNvSpPr>
            <a:spLocks noGrp="1"/>
          </p:cNvSpPr>
          <p:nvPr>
            <p:ph type="sldNum" sz="quarter" idx="12"/>
          </p:nvPr>
        </p:nvSpPr>
        <p:spPr/>
        <p:txBody>
          <a:bodyPr/>
          <a:lstStyle/>
          <a:p>
            <a:fld id="{DB7DDC46-2E90-8640-BEFE-F54DCCD857ED}" type="slidenum">
              <a:rPr lang="en-US" smtClean="0"/>
              <a:t>24</a:t>
            </a:fld>
            <a:endParaRPr lang="en-US"/>
          </a:p>
        </p:txBody>
      </p:sp>
      <p:sp>
        <p:nvSpPr>
          <p:cNvPr id="5" name="Footer Placeholder 4">
            <a:extLst>
              <a:ext uri="{FF2B5EF4-FFF2-40B4-BE49-F238E27FC236}">
                <a16:creationId xmlns:a16="http://schemas.microsoft.com/office/drawing/2014/main" id="{DE6A1F95-2A14-D599-9E7A-89B729F85C44}"/>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graphicFrame>
        <p:nvGraphicFramePr>
          <p:cNvPr id="6" name="Диаграмма 1">
            <a:extLst>
              <a:ext uri="{FF2B5EF4-FFF2-40B4-BE49-F238E27FC236}">
                <a16:creationId xmlns:a16="http://schemas.microsoft.com/office/drawing/2014/main" id="{C44EB676-B3FC-342B-7CD3-F506F2C49692}"/>
              </a:ext>
            </a:extLst>
          </p:cNvPr>
          <p:cNvGraphicFramePr/>
          <p:nvPr>
            <p:extLst>
              <p:ext uri="{D42A27DB-BD31-4B8C-83A1-F6EECF244321}">
                <p14:modId xmlns:p14="http://schemas.microsoft.com/office/powerpoint/2010/main" val="1231796741"/>
              </p:ext>
            </p:extLst>
          </p:nvPr>
        </p:nvGraphicFramePr>
        <p:xfrm>
          <a:off x="2339044" y="1737326"/>
          <a:ext cx="8140697"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404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AE75-F8CC-161F-2E46-6F03E54B5DAF}"/>
              </a:ext>
            </a:extLst>
          </p:cNvPr>
          <p:cNvSpPr>
            <a:spLocks noGrp="1"/>
          </p:cNvSpPr>
          <p:nvPr>
            <p:ph type="title"/>
          </p:nvPr>
        </p:nvSpPr>
        <p:spPr/>
        <p:txBody>
          <a:bodyPr/>
          <a:lstStyle/>
          <a:p>
            <a:r>
              <a:rPr lang="en-US" dirty="0">
                <a:solidFill>
                  <a:srgbClr val="002060"/>
                </a:solidFill>
              </a:rPr>
              <a:t>Parent: </a:t>
            </a:r>
            <a:r>
              <a:rPr lang="en-US" b="0" dirty="0">
                <a:solidFill>
                  <a:schemeClr val="tx1">
                    <a:lumMod val="50000"/>
                  </a:schemeClr>
                </a:solidFill>
              </a:rPr>
              <a:t>History of giving </a:t>
            </a:r>
            <a:r>
              <a:rPr lang="en-US" dirty="0">
                <a:solidFill>
                  <a:schemeClr val="tx1">
                    <a:lumMod val="50000"/>
                  </a:schemeClr>
                </a:solidFill>
              </a:rPr>
              <a:t>feedback </a:t>
            </a:r>
            <a:r>
              <a:rPr lang="en-US" b="0" dirty="0">
                <a:solidFill>
                  <a:schemeClr val="tx1">
                    <a:lumMod val="50000"/>
                  </a:schemeClr>
                </a:solidFill>
              </a:rPr>
              <a:t>to organizations/services they have </a:t>
            </a:r>
            <a:r>
              <a:rPr lang="en-US" dirty="0">
                <a:solidFill>
                  <a:schemeClr val="tx1">
                    <a:lumMod val="50000"/>
                  </a:schemeClr>
                </a:solidFill>
              </a:rPr>
              <a:t>engaged</a:t>
            </a:r>
            <a:r>
              <a:rPr lang="en-US" b="0" dirty="0">
                <a:solidFill>
                  <a:schemeClr val="tx1">
                    <a:lumMod val="50000"/>
                  </a:schemeClr>
                </a:solidFill>
              </a:rPr>
              <a:t> with.</a:t>
            </a:r>
          </a:p>
        </p:txBody>
      </p:sp>
      <p:sp>
        <p:nvSpPr>
          <p:cNvPr id="3" name="Content Placeholder 2">
            <a:extLst>
              <a:ext uri="{FF2B5EF4-FFF2-40B4-BE49-F238E27FC236}">
                <a16:creationId xmlns:a16="http://schemas.microsoft.com/office/drawing/2014/main" id="{3061FBEA-52B8-C1A0-5E45-AAF61504ADA6}"/>
              </a:ext>
            </a:extLst>
          </p:cNvPr>
          <p:cNvSpPr>
            <a:spLocks noGrp="1"/>
          </p:cNvSpPr>
          <p:nvPr>
            <p:ph idx="1"/>
          </p:nvPr>
        </p:nvSpPr>
        <p:spPr>
          <a:xfrm>
            <a:off x="457200" y="2705050"/>
            <a:ext cx="5026461" cy="4351338"/>
          </a:xfrm>
        </p:spPr>
        <p:txBody>
          <a:bodyPr/>
          <a:lstStyle/>
          <a:p>
            <a:r>
              <a:rPr lang="en-US" sz="1800" dirty="0"/>
              <a:t>45% of the parents had given feedback to organizations/services that they had engaged with.</a:t>
            </a:r>
          </a:p>
          <a:p>
            <a:r>
              <a:rPr lang="en-US" sz="1800" dirty="0"/>
              <a:t>Most feedback was given through surveys.</a:t>
            </a:r>
          </a:p>
          <a:p>
            <a:endParaRPr lang="en-US" sz="1800" dirty="0"/>
          </a:p>
        </p:txBody>
      </p:sp>
      <p:sp>
        <p:nvSpPr>
          <p:cNvPr id="4" name="Slide Number Placeholder 3">
            <a:extLst>
              <a:ext uri="{FF2B5EF4-FFF2-40B4-BE49-F238E27FC236}">
                <a16:creationId xmlns:a16="http://schemas.microsoft.com/office/drawing/2014/main" id="{66CF0499-9398-D505-B619-FE60D7E62E3F}"/>
              </a:ext>
            </a:extLst>
          </p:cNvPr>
          <p:cNvSpPr>
            <a:spLocks noGrp="1"/>
          </p:cNvSpPr>
          <p:nvPr>
            <p:ph type="sldNum" sz="quarter" idx="12"/>
          </p:nvPr>
        </p:nvSpPr>
        <p:spPr/>
        <p:txBody>
          <a:bodyPr/>
          <a:lstStyle/>
          <a:p>
            <a:fld id="{DB7DDC46-2E90-8640-BEFE-F54DCCD857ED}" type="slidenum">
              <a:rPr lang="en-US" smtClean="0"/>
              <a:t>25</a:t>
            </a:fld>
            <a:endParaRPr lang="en-US"/>
          </a:p>
        </p:txBody>
      </p:sp>
      <p:sp>
        <p:nvSpPr>
          <p:cNvPr id="5" name="Footer Placeholder 4">
            <a:extLst>
              <a:ext uri="{FF2B5EF4-FFF2-40B4-BE49-F238E27FC236}">
                <a16:creationId xmlns:a16="http://schemas.microsoft.com/office/drawing/2014/main" id="{2586B707-842F-86F1-C37E-531D52418BD0}"/>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6" name="Speech Bubble: Oval 5">
            <a:extLst>
              <a:ext uri="{FF2B5EF4-FFF2-40B4-BE49-F238E27FC236}">
                <a16:creationId xmlns:a16="http://schemas.microsoft.com/office/drawing/2014/main" id="{F52C6D19-CDD9-8583-BB99-C3926A5F18A6}"/>
              </a:ext>
            </a:extLst>
          </p:cNvPr>
          <p:cNvSpPr/>
          <p:nvPr/>
        </p:nvSpPr>
        <p:spPr>
          <a:xfrm>
            <a:off x="5676405" y="1071748"/>
            <a:ext cx="6293923" cy="4714504"/>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t>“I give feedback that goes to the local coalition director and she gives it to the agencies. I like this because then I don’t think they are targeting me when I tell them what they could do better. They give me gift cards and that’s helped with going to the grocery. They invited me to join their Learning Community, I’ve gone a few times and they always ask for my input. It’s nice because it’s not run by government people, just normal people who’ve got kids too. “</a:t>
            </a:r>
          </a:p>
        </p:txBody>
      </p:sp>
    </p:spTree>
    <p:extLst>
      <p:ext uri="{BB962C8B-B14F-4D97-AF65-F5344CB8AC3E}">
        <p14:creationId xmlns:p14="http://schemas.microsoft.com/office/powerpoint/2010/main" val="3803422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BD4DD7-609F-06F4-82C5-8494E2CF6500}"/>
              </a:ext>
            </a:extLst>
          </p:cNvPr>
          <p:cNvSpPr>
            <a:spLocks noGrp="1"/>
          </p:cNvSpPr>
          <p:nvPr>
            <p:ph type="sldNum" sz="quarter" idx="12"/>
          </p:nvPr>
        </p:nvSpPr>
        <p:spPr/>
        <p:txBody>
          <a:bodyPr/>
          <a:lstStyle/>
          <a:p>
            <a:fld id="{DB7DDC46-2E90-8640-BEFE-F54DCCD857ED}" type="slidenum">
              <a:rPr lang="en-US" smtClean="0"/>
              <a:t>26</a:t>
            </a:fld>
            <a:endParaRPr lang="en-US"/>
          </a:p>
        </p:txBody>
      </p:sp>
      <p:sp>
        <p:nvSpPr>
          <p:cNvPr id="7" name="Text Placeholder 6">
            <a:extLst>
              <a:ext uri="{FF2B5EF4-FFF2-40B4-BE49-F238E27FC236}">
                <a16:creationId xmlns:a16="http://schemas.microsoft.com/office/drawing/2014/main" id="{30CB92AE-311A-507D-3DAE-6EB4CA359C73}"/>
              </a:ext>
            </a:extLst>
          </p:cNvPr>
          <p:cNvSpPr>
            <a:spLocks noGrp="1"/>
          </p:cNvSpPr>
          <p:nvPr>
            <p:ph type="body" sz="quarter" idx="14"/>
          </p:nvPr>
        </p:nvSpPr>
        <p:spPr/>
        <p:txBody>
          <a:bodyPr/>
          <a:lstStyle/>
          <a:p>
            <a:r>
              <a:rPr lang="en-US" dirty="0"/>
              <a:t>Experiences with Home-based Programs</a:t>
            </a:r>
          </a:p>
        </p:txBody>
      </p:sp>
      <p:sp>
        <p:nvSpPr>
          <p:cNvPr id="6" name="Footer Placeholder 5">
            <a:extLst>
              <a:ext uri="{FF2B5EF4-FFF2-40B4-BE49-F238E27FC236}">
                <a16:creationId xmlns:a16="http://schemas.microsoft.com/office/drawing/2014/main" id="{AF30CB99-4098-23FD-788A-ECAA2BFF3EC2}"/>
              </a:ext>
            </a:extLst>
          </p:cNvPr>
          <p:cNvSpPr>
            <a:spLocks noGrp="1"/>
          </p:cNvSpPr>
          <p:nvPr>
            <p:ph type="ftr" sz="quarter" idx="15"/>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2321092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692484-6270-D13D-2C68-77FB9FD9A1A2}"/>
              </a:ext>
            </a:extLst>
          </p:cNvPr>
          <p:cNvSpPr>
            <a:spLocks noGrp="1"/>
          </p:cNvSpPr>
          <p:nvPr>
            <p:ph type="sldNum" sz="quarter" idx="12"/>
          </p:nvPr>
        </p:nvSpPr>
        <p:spPr/>
        <p:txBody>
          <a:bodyPr/>
          <a:lstStyle/>
          <a:p>
            <a:fld id="{DB7DDC46-2E90-8640-BEFE-F54DCCD857ED}" type="slidenum">
              <a:rPr lang="en-US" smtClean="0"/>
              <a:t>27</a:t>
            </a:fld>
            <a:endParaRPr lang="en-US"/>
          </a:p>
        </p:txBody>
      </p:sp>
      <p:sp>
        <p:nvSpPr>
          <p:cNvPr id="6" name="Footer Placeholder 5">
            <a:extLst>
              <a:ext uri="{FF2B5EF4-FFF2-40B4-BE49-F238E27FC236}">
                <a16:creationId xmlns:a16="http://schemas.microsoft.com/office/drawing/2014/main" id="{F4E8B3DC-5109-B8EC-AF1A-E9E9409D9114}"/>
              </a:ext>
            </a:extLst>
          </p:cNvPr>
          <p:cNvSpPr>
            <a:spLocks noGrp="1"/>
          </p:cNvSpPr>
          <p:nvPr>
            <p:ph type="ftr" sz="quarter" idx="15"/>
          </p:nvPr>
        </p:nvSpPr>
        <p:spPr/>
        <p:txBody>
          <a:bodyPr/>
          <a:lstStyle/>
          <a:p>
            <a:r>
              <a:rPr lang="en-US"/>
              <a:t>Oklahoma State Department of Health | State Plan Community Survey| 06.09.2023</a:t>
            </a:r>
            <a:endParaRPr lang="en-US" dirty="0"/>
          </a:p>
        </p:txBody>
      </p:sp>
      <p:sp>
        <p:nvSpPr>
          <p:cNvPr id="8" name="Text Placeholder 7">
            <a:extLst>
              <a:ext uri="{FF2B5EF4-FFF2-40B4-BE49-F238E27FC236}">
                <a16:creationId xmlns:a16="http://schemas.microsoft.com/office/drawing/2014/main" id="{1481EE59-95F0-E1B7-1C28-5CC143AFA024}"/>
              </a:ext>
            </a:extLst>
          </p:cNvPr>
          <p:cNvSpPr txBox="1">
            <a:spLocks noGrp="1"/>
          </p:cNvSpPr>
          <p:nvPr>
            <p:ph type="body" sz="quarter" idx="14"/>
          </p:nvPr>
        </p:nvSpPr>
        <p:spPr>
          <a:xfrm>
            <a:off x="457200" y="2224332"/>
            <a:ext cx="11393488" cy="2477601"/>
          </a:xfrm>
          <a:prstGeom prst="rect">
            <a:avLst/>
          </a:prstGeom>
          <a:noFill/>
        </p:spPr>
        <p:txBody>
          <a:bodyPr wrap="square">
            <a:spAutoFit/>
          </a:bodyPr>
          <a:lstStyle/>
          <a:p>
            <a:r>
              <a:rPr lang="en-US" sz="2800" b="0" i="0" u="sng" dirty="0">
                <a:solidFill>
                  <a:srgbClr val="32363A"/>
                </a:solidFill>
                <a:effectLst/>
                <a:latin typeface="72"/>
              </a:rPr>
              <a:t>Professionals</a:t>
            </a:r>
            <a:r>
              <a:rPr lang="en-US" sz="2800" b="0" i="0" dirty="0">
                <a:solidFill>
                  <a:srgbClr val="32363A"/>
                </a:solidFill>
                <a:effectLst/>
                <a:latin typeface="72"/>
              </a:rPr>
              <a:t>: Please indicate if you have </a:t>
            </a:r>
            <a:r>
              <a:rPr lang="en-US" sz="2800" b="1" i="0" dirty="0">
                <a:solidFill>
                  <a:srgbClr val="32363A"/>
                </a:solidFill>
                <a:effectLst/>
                <a:latin typeface="72"/>
              </a:rPr>
              <a:t>REFERRED</a:t>
            </a:r>
            <a:r>
              <a:rPr lang="en-US" sz="2800" b="0" i="0" dirty="0">
                <a:solidFill>
                  <a:srgbClr val="32363A"/>
                </a:solidFill>
                <a:effectLst/>
                <a:latin typeface="72"/>
              </a:rPr>
              <a:t> families to the following </a:t>
            </a:r>
            <a:r>
              <a:rPr lang="en-US" sz="2800" b="1" i="0" dirty="0">
                <a:solidFill>
                  <a:srgbClr val="32363A"/>
                </a:solidFill>
                <a:effectLst/>
                <a:latin typeface="72"/>
              </a:rPr>
              <a:t>home-based </a:t>
            </a:r>
            <a:r>
              <a:rPr lang="en-US" sz="2800" b="0" i="0" dirty="0">
                <a:solidFill>
                  <a:srgbClr val="32363A"/>
                </a:solidFill>
                <a:effectLst/>
                <a:latin typeface="72"/>
              </a:rPr>
              <a:t>programs</a:t>
            </a:r>
            <a:r>
              <a:rPr lang="en-US" sz="2800" b="1" i="0" dirty="0">
                <a:solidFill>
                  <a:srgbClr val="32363A"/>
                </a:solidFill>
                <a:effectLst/>
                <a:latin typeface="72"/>
              </a:rPr>
              <a:t> </a:t>
            </a:r>
            <a:r>
              <a:rPr lang="en-US" sz="2800" b="0" i="0" dirty="0">
                <a:solidFill>
                  <a:srgbClr val="32363A"/>
                </a:solidFill>
                <a:effectLst/>
                <a:latin typeface="72"/>
              </a:rPr>
              <a:t>within the last</a:t>
            </a:r>
            <a:r>
              <a:rPr lang="en-US" sz="2800" b="1" i="0" dirty="0">
                <a:solidFill>
                  <a:srgbClr val="32363A"/>
                </a:solidFill>
                <a:effectLst/>
                <a:latin typeface="72"/>
              </a:rPr>
              <a:t> </a:t>
            </a:r>
            <a:r>
              <a:rPr lang="en-US" sz="2800" i="0" dirty="0">
                <a:solidFill>
                  <a:srgbClr val="32363A"/>
                </a:solidFill>
                <a:effectLst/>
                <a:latin typeface="72"/>
              </a:rPr>
              <a:t>three</a:t>
            </a:r>
            <a:r>
              <a:rPr lang="en-US" sz="2800" b="1" i="0" dirty="0">
                <a:solidFill>
                  <a:srgbClr val="32363A"/>
                </a:solidFill>
                <a:effectLst/>
                <a:latin typeface="72"/>
              </a:rPr>
              <a:t> </a:t>
            </a:r>
            <a:r>
              <a:rPr lang="en-US" sz="2800" b="0" i="0" dirty="0">
                <a:solidFill>
                  <a:srgbClr val="32363A"/>
                </a:solidFill>
                <a:effectLst/>
                <a:latin typeface="72"/>
              </a:rPr>
              <a:t>years:</a:t>
            </a:r>
          </a:p>
          <a:p>
            <a:endParaRPr lang="en-US" sz="2800" dirty="0">
              <a:solidFill>
                <a:srgbClr val="32363A"/>
              </a:solidFill>
              <a:latin typeface="72"/>
            </a:endParaRPr>
          </a:p>
          <a:p>
            <a:r>
              <a:rPr lang="en-US" sz="2800" u="sng" dirty="0">
                <a:solidFill>
                  <a:srgbClr val="32363A"/>
                </a:solidFill>
                <a:latin typeface="72"/>
              </a:rPr>
              <a:t>Parents</a:t>
            </a:r>
            <a:r>
              <a:rPr lang="en-US" sz="2800" dirty="0">
                <a:solidFill>
                  <a:srgbClr val="32363A"/>
                </a:solidFill>
                <a:latin typeface="72"/>
              </a:rPr>
              <a:t>: Please indicate if you are </a:t>
            </a:r>
            <a:r>
              <a:rPr lang="en-US" sz="2800" b="1" dirty="0">
                <a:solidFill>
                  <a:srgbClr val="32363A"/>
                </a:solidFill>
                <a:latin typeface="72"/>
              </a:rPr>
              <a:t>AWARE</a:t>
            </a:r>
            <a:r>
              <a:rPr lang="en-US" sz="2800" dirty="0">
                <a:solidFill>
                  <a:srgbClr val="32363A"/>
                </a:solidFill>
                <a:latin typeface="72"/>
              </a:rPr>
              <a:t> of or have </a:t>
            </a:r>
            <a:r>
              <a:rPr lang="en-US" sz="2800" b="1" dirty="0">
                <a:solidFill>
                  <a:srgbClr val="32363A"/>
                </a:solidFill>
                <a:latin typeface="72"/>
              </a:rPr>
              <a:t>USED</a:t>
            </a:r>
            <a:r>
              <a:rPr lang="en-US" sz="2800" dirty="0">
                <a:solidFill>
                  <a:srgbClr val="32363A"/>
                </a:solidFill>
                <a:latin typeface="72"/>
              </a:rPr>
              <a:t> any of the following </a:t>
            </a:r>
            <a:r>
              <a:rPr lang="en-US" sz="2800" b="1" dirty="0">
                <a:solidFill>
                  <a:srgbClr val="32363A"/>
                </a:solidFill>
                <a:latin typeface="72"/>
              </a:rPr>
              <a:t>home-based</a:t>
            </a:r>
            <a:r>
              <a:rPr lang="en-US" sz="2800" dirty="0">
                <a:solidFill>
                  <a:srgbClr val="32363A"/>
                </a:solidFill>
                <a:latin typeface="72"/>
              </a:rPr>
              <a:t> programs:</a:t>
            </a:r>
            <a:endParaRPr lang="en-US" sz="2800" dirty="0"/>
          </a:p>
        </p:txBody>
      </p:sp>
    </p:spTree>
    <p:extLst>
      <p:ext uri="{BB962C8B-B14F-4D97-AF65-F5344CB8AC3E}">
        <p14:creationId xmlns:p14="http://schemas.microsoft.com/office/powerpoint/2010/main" val="1833564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a:xfrm>
            <a:off x="774700" y="921021"/>
            <a:ext cx="10807413" cy="837374"/>
          </a:xfrm>
        </p:spPr>
        <p:txBody>
          <a:bodyPr/>
          <a:lstStyle/>
          <a:p>
            <a:r>
              <a:rPr lang="en-US" dirty="0">
                <a:solidFill>
                  <a:srgbClr val="002060"/>
                </a:solidFill>
              </a:rPr>
              <a:t>Professional</a:t>
            </a:r>
            <a:r>
              <a:rPr lang="en-US" sz="1800" dirty="0">
                <a:solidFill>
                  <a:srgbClr val="002060"/>
                </a:solidFill>
              </a:rPr>
              <a:t>						</a:t>
            </a:r>
            <a:r>
              <a:rPr lang="en-US" dirty="0">
                <a:solidFill>
                  <a:srgbClr val="002060"/>
                </a:solidFill>
              </a:rPr>
              <a:t>Parent</a:t>
            </a:r>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28</a:t>
            </a:fld>
            <a:endParaRPr lang="en-US"/>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19" name="Диаграмма 1">
            <a:extLst>
              <a:ext uri="{FF2B5EF4-FFF2-40B4-BE49-F238E27FC236}">
                <a16:creationId xmlns:a16="http://schemas.microsoft.com/office/drawing/2014/main" id="{445690DC-4374-38BC-F709-D14B69203EEA}"/>
              </a:ext>
            </a:extLst>
          </p:cNvPr>
          <p:cNvGraphicFramePr/>
          <p:nvPr>
            <p:extLst>
              <p:ext uri="{D42A27DB-BD31-4B8C-83A1-F6EECF244321}">
                <p14:modId xmlns:p14="http://schemas.microsoft.com/office/powerpoint/2010/main" val="1195245449"/>
              </p:ext>
            </p:extLst>
          </p:nvPr>
        </p:nvGraphicFramePr>
        <p:xfrm>
          <a:off x="144962" y="1823273"/>
          <a:ext cx="6763059" cy="4484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Диаграмма 1">
            <a:extLst>
              <a:ext uri="{FF2B5EF4-FFF2-40B4-BE49-F238E27FC236}">
                <a16:creationId xmlns:a16="http://schemas.microsoft.com/office/drawing/2014/main" id="{383C9B7E-A537-6040-A32F-06525925BA70}"/>
              </a:ext>
            </a:extLst>
          </p:cNvPr>
          <p:cNvGraphicFramePr/>
          <p:nvPr>
            <p:extLst>
              <p:ext uri="{D42A27DB-BD31-4B8C-83A1-F6EECF244321}">
                <p14:modId xmlns:p14="http://schemas.microsoft.com/office/powerpoint/2010/main" val="3173637203"/>
              </p:ext>
            </p:extLst>
          </p:nvPr>
        </p:nvGraphicFramePr>
        <p:xfrm>
          <a:off x="5559326" y="1888150"/>
          <a:ext cx="6096000" cy="4484075"/>
        </p:xfrm>
        <a:graphic>
          <a:graphicData uri="http://schemas.openxmlformats.org/drawingml/2006/chart">
            <c:chart xmlns:c="http://schemas.openxmlformats.org/drawingml/2006/chart" xmlns:r="http://schemas.openxmlformats.org/officeDocument/2006/relationships" r:id="rId4"/>
          </a:graphicData>
        </a:graphic>
      </p:graphicFrame>
      <p:pic>
        <p:nvPicPr>
          <p:cNvPr id="44" name="Picture 43">
            <a:extLst>
              <a:ext uri="{FF2B5EF4-FFF2-40B4-BE49-F238E27FC236}">
                <a16:creationId xmlns:a16="http://schemas.microsoft.com/office/drawing/2014/main" id="{FC592FF4-FE3C-94F9-3E8A-D0F836B9B25C}"/>
              </a:ext>
            </a:extLst>
          </p:cNvPr>
          <p:cNvPicPr>
            <a:picLocks noChangeAspect="1"/>
          </p:cNvPicPr>
          <p:nvPr/>
        </p:nvPicPr>
        <p:blipFill>
          <a:blip r:embed="rId5"/>
          <a:stretch>
            <a:fillRect/>
          </a:stretch>
        </p:blipFill>
        <p:spPr>
          <a:xfrm>
            <a:off x="9917724" y="304275"/>
            <a:ext cx="2068056" cy="136702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447844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Professional</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29</a:t>
            </a:fld>
            <a:endParaRPr lang="en-US"/>
          </a:p>
        </p:txBody>
      </p:sp>
      <p:sp>
        <p:nvSpPr>
          <p:cNvPr id="34" name="TextBox 33">
            <a:extLst>
              <a:ext uri="{FF2B5EF4-FFF2-40B4-BE49-F238E27FC236}">
                <a16:creationId xmlns:a16="http://schemas.microsoft.com/office/drawing/2014/main" id="{71FA05AA-CA50-550D-6392-69F123F62D88}"/>
              </a:ext>
            </a:extLst>
          </p:cNvPr>
          <p:cNvSpPr txBox="1"/>
          <p:nvPr/>
        </p:nvSpPr>
        <p:spPr>
          <a:xfrm>
            <a:off x="457200" y="1749474"/>
            <a:ext cx="4917688" cy="1200329"/>
          </a:xfrm>
          <a:prstGeom prst="rect">
            <a:avLst/>
          </a:prstGeom>
          <a:noFill/>
        </p:spPr>
        <p:txBody>
          <a:bodyPr wrap="square">
            <a:spAutoFit/>
          </a:bodyPr>
          <a:lstStyle/>
          <a:p>
            <a:r>
              <a:rPr lang="en-US" sz="1800" b="0" i="0" dirty="0">
                <a:solidFill>
                  <a:srgbClr val="222222"/>
                </a:solidFill>
                <a:effectLst/>
                <a:latin typeface="helvetica" panose="020B0604020202020204" pitchFamily="34" charset="0"/>
              </a:rPr>
              <a:t>How would you describe your clients' experience accessing the </a:t>
            </a:r>
            <a:r>
              <a:rPr lang="en-US" sz="1800" b="1" i="0" dirty="0">
                <a:solidFill>
                  <a:srgbClr val="222222"/>
                </a:solidFill>
                <a:effectLst/>
                <a:latin typeface="helvetica" panose="020B0604020202020204" pitchFamily="34" charset="0"/>
              </a:rPr>
              <a:t>home-based</a:t>
            </a:r>
            <a:r>
              <a:rPr lang="en-US" sz="1800" b="0" i="0" dirty="0">
                <a:solidFill>
                  <a:srgbClr val="222222"/>
                </a:solidFill>
                <a:effectLst/>
                <a:latin typeface="helvetica" panose="020B0604020202020204" pitchFamily="34" charset="0"/>
              </a:rPr>
              <a:t> programs?</a:t>
            </a:r>
          </a:p>
          <a:p>
            <a:endParaRPr lang="en-US" dirty="0"/>
          </a:p>
        </p:txBody>
      </p:sp>
      <p:pic>
        <p:nvPicPr>
          <p:cNvPr id="11" name="Picture 10">
            <a:extLst>
              <a:ext uri="{FF2B5EF4-FFF2-40B4-BE49-F238E27FC236}">
                <a16:creationId xmlns:a16="http://schemas.microsoft.com/office/drawing/2014/main" id="{BC95FA96-A2C0-50E1-FC61-D7682F8DF9A5}"/>
              </a:ext>
            </a:extLst>
          </p:cNvPr>
          <p:cNvPicPr>
            <a:picLocks noChangeAspect="1"/>
          </p:cNvPicPr>
          <p:nvPr/>
        </p:nvPicPr>
        <p:blipFill rotWithShape="1">
          <a:blip r:embed="rId3"/>
          <a:srcRect t="2729"/>
          <a:stretch/>
        </p:blipFill>
        <p:spPr>
          <a:xfrm>
            <a:off x="3034244" y="2766646"/>
            <a:ext cx="8116433" cy="3345163"/>
          </a:xfrm>
          <a:prstGeom prst="rect">
            <a:avLst/>
          </a:prstGeom>
        </p:spPr>
      </p:pic>
    </p:spTree>
    <p:extLst>
      <p:ext uri="{BB962C8B-B14F-4D97-AF65-F5344CB8AC3E}">
        <p14:creationId xmlns:p14="http://schemas.microsoft.com/office/powerpoint/2010/main" val="328691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F550D-96C8-07D1-E776-1AC66429D749}"/>
              </a:ext>
            </a:extLst>
          </p:cNvPr>
          <p:cNvSpPr txBox="1"/>
          <p:nvPr/>
        </p:nvSpPr>
        <p:spPr>
          <a:xfrm>
            <a:off x="1498295" y="1985469"/>
            <a:ext cx="9342304" cy="3139321"/>
          </a:xfrm>
          <a:prstGeom prst="rect">
            <a:avLst/>
          </a:prstGeom>
          <a:noFill/>
        </p:spPr>
        <p:txBody>
          <a:bodyPr wrap="square" rtlCol="0">
            <a:spAutoFit/>
          </a:bodyPr>
          <a:lstStyle/>
          <a:p>
            <a:r>
              <a:rPr lang="en-US" dirty="0">
                <a:solidFill>
                  <a:schemeClr val="tx1">
                    <a:lumMod val="50000"/>
                  </a:schemeClr>
                </a:solidFill>
                <a:ea typeface="Open Sans" panose="020B0606030504020204" pitchFamily="34" charset="0"/>
                <a:cs typeface="Open Sans" panose="020B0606030504020204" pitchFamily="34" charset="0"/>
              </a:rPr>
              <a:t>According to 63 O.S.  §1-227.3, the Family Support and Prevention Services (FSPS), Office of Child Abuse Prevention (OCAP) is responsible for the creation and execution of the Oklahoma State Plan for the Prevention of Child Abuse and Neglect. The FSPS promotes the health, safety and wellness of Oklahoma's children and families by: </a:t>
            </a:r>
          </a:p>
          <a:p>
            <a:endParaRPr lang="en-US" dirty="0">
              <a:solidFill>
                <a:schemeClr val="tx1">
                  <a:lumMod val="50000"/>
                </a:schemeClr>
              </a:solidFill>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solidFill>
                  <a:schemeClr val="tx1">
                    <a:lumMod val="50000"/>
                  </a:schemeClr>
                </a:solidFill>
                <a:ea typeface="Open Sans" panose="020B0606030504020204" pitchFamily="34" charset="0"/>
                <a:cs typeface="Open Sans" panose="020B0606030504020204" pitchFamily="34" charset="0"/>
              </a:rPr>
              <a:t>providing funding, training, technical assistance and oversight to local organizations/agencies that serve families with young children;</a:t>
            </a:r>
          </a:p>
          <a:p>
            <a:pPr marL="285750" indent="-285750">
              <a:buFont typeface="Arial" panose="020B0604020202020204" pitchFamily="34" charset="0"/>
              <a:buChar char="•"/>
            </a:pPr>
            <a:r>
              <a:rPr lang="en-US" dirty="0">
                <a:solidFill>
                  <a:schemeClr val="tx1">
                    <a:lumMod val="50000"/>
                  </a:schemeClr>
                </a:solidFill>
                <a:ea typeface="Open Sans" panose="020B0606030504020204" pitchFamily="34" charset="0"/>
                <a:cs typeface="Open Sans" panose="020B0606030504020204" pitchFamily="34" charset="0"/>
              </a:rPr>
              <a:t>providing training to professionals that work in the area of child maltreatment prevention and intervention; </a:t>
            </a:r>
          </a:p>
          <a:p>
            <a:pPr marL="285750" indent="-285750">
              <a:buFont typeface="Arial" panose="020B0604020202020204" pitchFamily="34" charset="0"/>
              <a:buChar char="•"/>
            </a:pPr>
            <a:r>
              <a:rPr lang="en-US" dirty="0">
                <a:solidFill>
                  <a:schemeClr val="tx1">
                    <a:lumMod val="50000"/>
                  </a:schemeClr>
                </a:solidFill>
                <a:ea typeface="Open Sans" panose="020B0606030504020204" pitchFamily="34" charset="0"/>
                <a:cs typeface="Open Sans" panose="020B0606030504020204" pitchFamily="34" charset="0"/>
              </a:rPr>
              <a:t>providing information and educational materials upon request; and</a:t>
            </a:r>
          </a:p>
          <a:p>
            <a:pPr marL="285750" indent="-285750">
              <a:buFont typeface="Arial" panose="020B0604020202020204" pitchFamily="34" charset="0"/>
              <a:buChar char="•"/>
            </a:pPr>
            <a:r>
              <a:rPr lang="en-US" dirty="0">
                <a:solidFill>
                  <a:schemeClr val="tx1">
                    <a:lumMod val="50000"/>
                  </a:schemeClr>
                </a:solidFill>
                <a:ea typeface="Open Sans" panose="020B0606030504020204" pitchFamily="34" charset="0"/>
                <a:cs typeface="Open Sans" panose="020B0606030504020204" pitchFamily="34" charset="0"/>
              </a:rPr>
              <a:t>providing infrastructure to family support/child maltreatment prevention efforts. </a:t>
            </a:r>
          </a:p>
        </p:txBody>
      </p:sp>
      <p:sp>
        <p:nvSpPr>
          <p:cNvPr id="3" name="Title 2">
            <a:extLst>
              <a:ext uri="{FF2B5EF4-FFF2-40B4-BE49-F238E27FC236}">
                <a16:creationId xmlns:a16="http://schemas.microsoft.com/office/drawing/2014/main" id="{F3C28FDB-A01F-1441-95CD-C20AC2192E6C}"/>
              </a:ext>
            </a:extLst>
          </p:cNvPr>
          <p:cNvSpPr>
            <a:spLocks noGrp="1"/>
          </p:cNvSpPr>
          <p:nvPr>
            <p:ph type="title"/>
          </p:nvPr>
        </p:nvSpPr>
        <p:spPr/>
        <p:txBody>
          <a:bodyPr/>
          <a:lstStyle/>
          <a:p>
            <a:r>
              <a:rPr lang="en-US" dirty="0">
                <a:solidFill>
                  <a:schemeClr val="accent6">
                    <a:lumMod val="50000"/>
                  </a:schemeClr>
                </a:solidFill>
              </a:rPr>
              <a:t>Background</a:t>
            </a:r>
          </a:p>
        </p:txBody>
      </p:sp>
    </p:spTree>
    <p:extLst>
      <p:ext uri="{BB962C8B-B14F-4D97-AF65-F5344CB8AC3E}">
        <p14:creationId xmlns:p14="http://schemas.microsoft.com/office/powerpoint/2010/main" val="69137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EC3CE2-A7F6-22D4-DFC9-A5A1438A434A}"/>
              </a:ext>
            </a:extLst>
          </p:cNvPr>
          <p:cNvSpPr>
            <a:spLocks noGrp="1"/>
          </p:cNvSpPr>
          <p:nvPr>
            <p:ph type="title"/>
          </p:nvPr>
        </p:nvSpPr>
        <p:spPr/>
        <p:txBody>
          <a:bodyPr/>
          <a:lstStyle/>
          <a:p>
            <a:r>
              <a:rPr lang="en-US" dirty="0">
                <a:solidFill>
                  <a:srgbClr val="002060"/>
                </a:solidFill>
              </a:rPr>
              <a:t>Parent</a:t>
            </a:r>
          </a:p>
        </p:txBody>
      </p:sp>
      <p:pic>
        <p:nvPicPr>
          <p:cNvPr id="10" name="Content Placeholder 9">
            <a:extLst>
              <a:ext uri="{FF2B5EF4-FFF2-40B4-BE49-F238E27FC236}">
                <a16:creationId xmlns:a16="http://schemas.microsoft.com/office/drawing/2014/main" id="{4D2CBFD3-FD23-B652-6825-A16B5E5A9623}"/>
              </a:ext>
            </a:extLst>
          </p:cNvPr>
          <p:cNvPicPr>
            <a:picLocks noGrp="1" noChangeAspect="1"/>
          </p:cNvPicPr>
          <p:nvPr>
            <p:ph idx="1"/>
          </p:nvPr>
        </p:nvPicPr>
        <p:blipFill rotWithShape="1">
          <a:blip r:embed="rId3"/>
          <a:srcRect t="18703"/>
          <a:stretch/>
        </p:blipFill>
        <p:spPr>
          <a:xfrm>
            <a:off x="3059442" y="2493026"/>
            <a:ext cx="8207337" cy="3187873"/>
          </a:xfrm>
        </p:spPr>
      </p:pic>
      <p:sp>
        <p:nvSpPr>
          <p:cNvPr id="4" name="Slide Number Placeholder 3">
            <a:extLst>
              <a:ext uri="{FF2B5EF4-FFF2-40B4-BE49-F238E27FC236}">
                <a16:creationId xmlns:a16="http://schemas.microsoft.com/office/drawing/2014/main" id="{36995887-D0B6-3A03-6175-9A818AC30C63}"/>
              </a:ext>
            </a:extLst>
          </p:cNvPr>
          <p:cNvSpPr>
            <a:spLocks noGrp="1"/>
          </p:cNvSpPr>
          <p:nvPr>
            <p:ph type="sldNum" sz="quarter" idx="12"/>
          </p:nvPr>
        </p:nvSpPr>
        <p:spPr/>
        <p:txBody>
          <a:bodyPr/>
          <a:lstStyle/>
          <a:p>
            <a:fld id="{DB7DDC46-2E90-8640-BEFE-F54DCCD857ED}" type="slidenum">
              <a:rPr lang="en-US" smtClean="0"/>
              <a:t>30</a:t>
            </a:fld>
            <a:endParaRPr lang="en-US"/>
          </a:p>
        </p:txBody>
      </p:sp>
      <p:sp>
        <p:nvSpPr>
          <p:cNvPr id="6" name="Footer Placeholder 5">
            <a:extLst>
              <a:ext uri="{FF2B5EF4-FFF2-40B4-BE49-F238E27FC236}">
                <a16:creationId xmlns:a16="http://schemas.microsoft.com/office/drawing/2014/main" id="{E2B44062-820E-3CE4-E0C2-986CC087ABB8}"/>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11" name="TextBox 10">
            <a:extLst>
              <a:ext uri="{FF2B5EF4-FFF2-40B4-BE49-F238E27FC236}">
                <a16:creationId xmlns:a16="http://schemas.microsoft.com/office/drawing/2014/main" id="{240D1971-81A1-7D0F-73F5-3011307A5679}"/>
              </a:ext>
            </a:extLst>
          </p:cNvPr>
          <p:cNvSpPr txBox="1"/>
          <p:nvPr/>
        </p:nvSpPr>
        <p:spPr>
          <a:xfrm>
            <a:off x="450056" y="1570709"/>
            <a:ext cx="4861932" cy="1200329"/>
          </a:xfrm>
          <a:prstGeom prst="rect">
            <a:avLst/>
          </a:prstGeom>
          <a:noFill/>
        </p:spPr>
        <p:txBody>
          <a:bodyPr wrap="square">
            <a:spAutoFit/>
          </a:bodyPr>
          <a:lstStyle/>
          <a:p>
            <a:r>
              <a:rPr lang="en-US" sz="1800" b="0" i="0" dirty="0">
                <a:solidFill>
                  <a:srgbClr val="222222"/>
                </a:solidFill>
                <a:effectLst/>
                <a:latin typeface="helvetica" panose="020B0604020202020204" pitchFamily="34" charset="0"/>
              </a:rPr>
              <a:t>How would you describe your experience accessing the </a:t>
            </a:r>
            <a:r>
              <a:rPr lang="en-US" sz="1800" b="1" i="0" dirty="0">
                <a:solidFill>
                  <a:srgbClr val="222222"/>
                </a:solidFill>
                <a:effectLst/>
                <a:latin typeface="helvetica" panose="020B0604020202020204" pitchFamily="34" charset="0"/>
              </a:rPr>
              <a:t>home-based</a:t>
            </a:r>
            <a:r>
              <a:rPr lang="en-US" sz="1800" b="0" i="0" dirty="0">
                <a:solidFill>
                  <a:srgbClr val="222222"/>
                </a:solidFill>
                <a:effectLst/>
                <a:latin typeface="helvetica" panose="020B0604020202020204" pitchFamily="34" charset="0"/>
              </a:rPr>
              <a:t> programs for yourself or your child?</a:t>
            </a:r>
          </a:p>
          <a:p>
            <a:endParaRPr lang="en-US" dirty="0"/>
          </a:p>
        </p:txBody>
      </p:sp>
    </p:spTree>
    <p:extLst>
      <p:ext uri="{BB962C8B-B14F-4D97-AF65-F5344CB8AC3E}">
        <p14:creationId xmlns:p14="http://schemas.microsoft.com/office/powerpoint/2010/main" val="738799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5289-21A9-BE50-3419-44509580A7B9}"/>
              </a:ext>
            </a:extLst>
          </p:cNvPr>
          <p:cNvSpPr>
            <a:spLocks noGrp="1"/>
          </p:cNvSpPr>
          <p:nvPr>
            <p:ph type="title"/>
          </p:nvPr>
        </p:nvSpPr>
        <p:spPr/>
        <p:txBody>
          <a:bodyPr/>
          <a:lstStyle/>
          <a:p>
            <a:r>
              <a:rPr lang="en-US" dirty="0">
                <a:solidFill>
                  <a:srgbClr val="002060"/>
                </a:solidFill>
              </a:rPr>
              <a:t>Response Options for Home-based Program Barriers</a:t>
            </a:r>
          </a:p>
        </p:txBody>
      </p:sp>
      <p:sp>
        <p:nvSpPr>
          <p:cNvPr id="3" name="Content Placeholder 2">
            <a:extLst>
              <a:ext uri="{FF2B5EF4-FFF2-40B4-BE49-F238E27FC236}">
                <a16:creationId xmlns:a16="http://schemas.microsoft.com/office/drawing/2014/main" id="{C4D80C62-6C64-CF12-AECE-8B4054303B2D}"/>
              </a:ext>
            </a:extLst>
          </p:cNvPr>
          <p:cNvSpPr>
            <a:spLocks noGrp="1"/>
          </p:cNvSpPr>
          <p:nvPr>
            <p:ph idx="1"/>
          </p:nvPr>
        </p:nvSpPr>
        <p:spPr>
          <a:xfrm>
            <a:off x="797859" y="1620620"/>
            <a:ext cx="11394141" cy="4351338"/>
          </a:xfrm>
        </p:spPr>
        <p:txBody>
          <a:bodyPr/>
          <a:lstStyle/>
          <a:p>
            <a:r>
              <a:rPr lang="en-US" sz="1800" dirty="0"/>
              <a:t>Clients are unaware of what is available</a:t>
            </a:r>
          </a:p>
          <a:p>
            <a:r>
              <a:rPr lang="en-US" sz="1800" dirty="0"/>
              <a:t>Cost</a:t>
            </a:r>
          </a:p>
          <a:p>
            <a:r>
              <a:rPr lang="en-US" sz="1800" dirty="0"/>
              <a:t>Finding facilities or providers that speak their language or understand their culture</a:t>
            </a:r>
          </a:p>
          <a:p>
            <a:r>
              <a:rPr lang="en-US" sz="1800" dirty="0"/>
              <a:t>Finding facilities or providers who are responsive to disabilities and accommodating to special needs</a:t>
            </a:r>
          </a:p>
          <a:p>
            <a:r>
              <a:rPr lang="en-US" sz="1800" dirty="0"/>
              <a:t>Lack of available facilities or providers in the community</a:t>
            </a:r>
          </a:p>
          <a:p>
            <a:r>
              <a:rPr lang="en-US" sz="1800" dirty="0"/>
              <a:t>Location</a:t>
            </a:r>
          </a:p>
          <a:p>
            <a:r>
              <a:rPr lang="en-US" sz="1800" dirty="0"/>
              <a:t>Transportation</a:t>
            </a:r>
          </a:p>
          <a:p>
            <a:r>
              <a:rPr lang="en-US" sz="1800" dirty="0"/>
              <a:t>Wait lists</a:t>
            </a:r>
          </a:p>
          <a:p>
            <a:r>
              <a:rPr lang="en-US" sz="1800" dirty="0"/>
              <a:t>Work schedule</a:t>
            </a:r>
          </a:p>
          <a:p>
            <a:r>
              <a:rPr lang="en-US" sz="1800" dirty="0"/>
              <a:t>Other</a:t>
            </a:r>
          </a:p>
          <a:p>
            <a:endParaRPr lang="en-US" dirty="0"/>
          </a:p>
        </p:txBody>
      </p:sp>
      <p:sp>
        <p:nvSpPr>
          <p:cNvPr id="4" name="Slide Number Placeholder 3">
            <a:extLst>
              <a:ext uri="{FF2B5EF4-FFF2-40B4-BE49-F238E27FC236}">
                <a16:creationId xmlns:a16="http://schemas.microsoft.com/office/drawing/2014/main" id="{A41D461E-B37A-1C03-1619-9CADAC105959}"/>
              </a:ext>
            </a:extLst>
          </p:cNvPr>
          <p:cNvSpPr>
            <a:spLocks noGrp="1"/>
          </p:cNvSpPr>
          <p:nvPr>
            <p:ph type="sldNum" sz="quarter" idx="12"/>
          </p:nvPr>
        </p:nvSpPr>
        <p:spPr/>
        <p:txBody>
          <a:bodyPr/>
          <a:lstStyle/>
          <a:p>
            <a:fld id="{DB7DDC46-2E90-8640-BEFE-F54DCCD857ED}" type="slidenum">
              <a:rPr lang="en-US" smtClean="0"/>
              <a:t>31</a:t>
            </a:fld>
            <a:endParaRPr lang="en-US"/>
          </a:p>
        </p:txBody>
      </p:sp>
      <p:sp>
        <p:nvSpPr>
          <p:cNvPr id="5" name="Footer Placeholder 4">
            <a:extLst>
              <a:ext uri="{FF2B5EF4-FFF2-40B4-BE49-F238E27FC236}">
                <a16:creationId xmlns:a16="http://schemas.microsoft.com/office/drawing/2014/main" id="{9F9B0C8E-1C57-DC25-1CD6-68CC449BDD5D}"/>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2909848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Professional</a:t>
            </a:r>
            <a:r>
              <a:rPr lang="en-US" dirty="0"/>
              <a:t>: </a:t>
            </a:r>
            <a:r>
              <a:rPr lang="en-US" b="0" i="0" dirty="0">
                <a:solidFill>
                  <a:srgbClr val="32363A"/>
                </a:solidFill>
                <a:effectLst/>
              </a:rPr>
              <a:t>What do you think are the most significant barriers to accessing </a:t>
            </a:r>
            <a:r>
              <a:rPr lang="en-US" b="1" i="0" dirty="0">
                <a:solidFill>
                  <a:srgbClr val="32363A"/>
                </a:solidFill>
                <a:effectLst/>
              </a:rPr>
              <a:t>home-based </a:t>
            </a:r>
            <a:r>
              <a:rPr lang="en-US" b="0" i="0" dirty="0">
                <a:solidFill>
                  <a:srgbClr val="32363A"/>
                </a:solidFill>
                <a:effectLst/>
              </a:rPr>
              <a:t>programs?</a:t>
            </a: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32</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7" name="Диаграмма 1">
            <a:extLst>
              <a:ext uri="{FF2B5EF4-FFF2-40B4-BE49-F238E27FC236}">
                <a16:creationId xmlns:a16="http://schemas.microsoft.com/office/drawing/2014/main" id="{1FCC9878-8FB8-1BDA-2861-565D1F3EF294}"/>
              </a:ext>
            </a:extLst>
          </p:cNvPr>
          <p:cNvGraphicFramePr>
            <a:graphicFrameLocks noGrp="1"/>
          </p:cNvGraphicFramePr>
          <p:nvPr>
            <p:ph idx="13"/>
            <p:extLst>
              <p:ext uri="{D42A27DB-BD31-4B8C-83A1-F6EECF244321}">
                <p14:modId xmlns:p14="http://schemas.microsoft.com/office/powerpoint/2010/main" val="3207096954"/>
              </p:ext>
            </p:extLst>
          </p:nvPr>
        </p:nvGraphicFramePr>
        <p:xfrm>
          <a:off x="774701" y="1838325"/>
          <a:ext cx="10532636"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9484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9FF9-C628-99EE-F1FC-B917C23AE509}"/>
              </a:ext>
            </a:extLst>
          </p:cNvPr>
          <p:cNvSpPr>
            <a:spLocks noGrp="1"/>
          </p:cNvSpPr>
          <p:nvPr>
            <p:ph type="title"/>
          </p:nvPr>
        </p:nvSpPr>
        <p:spPr/>
        <p:txBody>
          <a:bodyPr/>
          <a:lstStyle/>
          <a:p>
            <a:r>
              <a:rPr lang="en-US" dirty="0">
                <a:solidFill>
                  <a:srgbClr val="002060"/>
                </a:solidFill>
              </a:rPr>
              <a:t>Parent: </a:t>
            </a:r>
            <a:r>
              <a:rPr lang="en-US" b="0" i="0" dirty="0">
                <a:solidFill>
                  <a:srgbClr val="32363A"/>
                </a:solidFill>
                <a:effectLst/>
              </a:rPr>
              <a:t>What do you think are the most significant barriers to accessing </a:t>
            </a:r>
            <a:r>
              <a:rPr lang="en-US" b="1" i="0" dirty="0">
                <a:solidFill>
                  <a:srgbClr val="32363A"/>
                </a:solidFill>
                <a:effectLst/>
              </a:rPr>
              <a:t>home-based </a:t>
            </a:r>
            <a:r>
              <a:rPr lang="en-US" b="0" i="0" dirty="0">
                <a:solidFill>
                  <a:srgbClr val="32363A"/>
                </a:solidFill>
                <a:effectLst/>
              </a:rPr>
              <a:t>programs?</a:t>
            </a:r>
            <a:endParaRPr lang="en-US" dirty="0"/>
          </a:p>
        </p:txBody>
      </p:sp>
      <p:sp>
        <p:nvSpPr>
          <p:cNvPr id="4" name="Slide Number Placeholder 3">
            <a:extLst>
              <a:ext uri="{FF2B5EF4-FFF2-40B4-BE49-F238E27FC236}">
                <a16:creationId xmlns:a16="http://schemas.microsoft.com/office/drawing/2014/main" id="{C8CC4009-AE67-B64B-6607-ED06A623FD9A}"/>
              </a:ext>
            </a:extLst>
          </p:cNvPr>
          <p:cNvSpPr>
            <a:spLocks noGrp="1"/>
          </p:cNvSpPr>
          <p:nvPr>
            <p:ph type="sldNum" sz="quarter" idx="12"/>
          </p:nvPr>
        </p:nvSpPr>
        <p:spPr>
          <a:xfrm>
            <a:off x="9108141" y="6343601"/>
            <a:ext cx="2743200" cy="198338"/>
          </a:xfrm>
        </p:spPr>
        <p:txBody>
          <a:bodyPr/>
          <a:lstStyle/>
          <a:p>
            <a:fld id="{DB7DDC46-2E90-8640-BEFE-F54DCCD857ED}" type="slidenum">
              <a:rPr lang="en-US" smtClean="0"/>
              <a:t>33</a:t>
            </a:fld>
            <a:endParaRPr lang="en-US"/>
          </a:p>
        </p:txBody>
      </p:sp>
      <p:sp>
        <p:nvSpPr>
          <p:cNvPr id="6" name="Footer Placeholder 5">
            <a:extLst>
              <a:ext uri="{FF2B5EF4-FFF2-40B4-BE49-F238E27FC236}">
                <a16:creationId xmlns:a16="http://schemas.microsoft.com/office/drawing/2014/main" id="{ACA3C26D-F9C4-6473-5239-89984410C2AD}"/>
              </a:ext>
            </a:extLst>
          </p:cNvPr>
          <p:cNvSpPr>
            <a:spLocks noGrp="1"/>
          </p:cNvSpPr>
          <p:nvPr>
            <p:ph type="ftr" sz="quarter" idx="14"/>
          </p:nvPr>
        </p:nvSpPr>
        <p:spPr>
          <a:xfrm>
            <a:off x="757665" y="6372224"/>
            <a:ext cx="8140697" cy="198338"/>
          </a:xfrm>
        </p:spPr>
        <p:txBody>
          <a:bodyPr/>
          <a:lstStyle/>
          <a:p>
            <a:r>
              <a:rPr lang="en-US" dirty="0"/>
              <a:t>Oklahoma State Department of Health | State Plan Community Survey| 06.09.2023</a:t>
            </a:r>
          </a:p>
        </p:txBody>
      </p:sp>
      <p:graphicFrame>
        <p:nvGraphicFramePr>
          <p:cNvPr id="7" name="Диаграмма 1">
            <a:extLst>
              <a:ext uri="{FF2B5EF4-FFF2-40B4-BE49-F238E27FC236}">
                <a16:creationId xmlns:a16="http://schemas.microsoft.com/office/drawing/2014/main" id="{87E2B644-BD8E-014E-71BE-B8E71C8105D6}"/>
              </a:ext>
            </a:extLst>
          </p:cNvPr>
          <p:cNvGraphicFramePr>
            <a:graphicFrameLocks noGrp="1"/>
          </p:cNvGraphicFramePr>
          <p:nvPr>
            <p:ph idx="13"/>
            <p:extLst>
              <p:ext uri="{D42A27DB-BD31-4B8C-83A1-F6EECF244321}">
                <p14:modId xmlns:p14="http://schemas.microsoft.com/office/powerpoint/2010/main" val="3851737285"/>
              </p:ext>
            </p:extLst>
          </p:nvPr>
        </p:nvGraphicFramePr>
        <p:xfrm>
          <a:off x="635001" y="1636832"/>
          <a:ext cx="11099800" cy="4351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907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16B8-17A9-BADC-3A45-4A09F0FCB118}"/>
              </a:ext>
            </a:extLst>
          </p:cNvPr>
          <p:cNvSpPr>
            <a:spLocks noGrp="1"/>
          </p:cNvSpPr>
          <p:nvPr>
            <p:ph type="title"/>
          </p:nvPr>
        </p:nvSpPr>
        <p:spPr/>
        <p:txBody>
          <a:bodyPr/>
          <a:lstStyle/>
          <a:p>
            <a:r>
              <a:rPr lang="en-US" dirty="0">
                <a:solidFill>
                  <a:srgbClr val="002060"/>
                </a:solidFill>
              </a:rPr>
              <a:t>Parent</a:t>
            </a:r>
            <a:r>
              <a:rPr lang="en-US" dirty="0"/>
              <a:t>: </a:t>
            </a:r>
            <a:r>
              <a:rPr lang="en-US" b="0" i="0" dirty="0">
                <a:solidFill>
                  <a:srgbClr val="32363A"/>
                </a:solidFill>
                <a:effectLst/>
              </a:rPr>
              <a:t>Do you know where to find </a:t>
            </a:r>
            <a:r>
              <a:rPr lang="en-US" i="0" dirty="0">
                <a:solidFill>
                  <a:srgbClr val="32363A"/>
                </a:solidFill>
                <a:effectLst/>
              </a:rPr>
              <a:t>home-based </a:t>
            </a:r>
            <a:r>
              <a:rPr lang="en-US" b="0" i="0" dirty="0">
                <a:solidFill>
                  <a:srgbClr val="32363A"/>
                </a:solidFill>
                <a:effectLst/>
              </a:rPr>
              <a:t>programs?</a:t>
            </a:r>
            <a:endParaRPr lang="en-US" dirty="0"/>
          </a:p>
        </p:txBody>
      </p:sp>
      <p:sp>
        <p:nvSpPr>
          <p:cNvPr id="4" name="Slide Number Placeholder 3">
            <a:extLst>
              <a:ext uri="{FF2B5EF4-FFF2-40B4-BE49-F238E27FC236}">
                <a16:creationId xmlns:a16="http://schemas.microsoft.com/office/drawing/2014/main" id="{5F7CF8DE-3B59-52AB-2B4A-61D7EABDCEC6}"/>
              </a:ext>
            </a:extLst>
          </p:cNvPr>
          <p:cNvSpPr>
            <a:spLocks noGrp="1"/>
          </p:cNvSpPr>
          <p:nvPr>
            <p:ph type="sldNum" sz="quarter" idx="12"/>
          </p:nvPr>
        </p:nvSpPr>
        <p:spPr/>
        <p:txBody>
          <a:bodyPr/>
          <a:lstStyle/>
          <a:p>
            <a:fld id="{DB7DDC46-2E90-8640-BEFE-F54DCCD857ED}" type="slidenum">
              <a:rPr lang="en-US" smtClean="0"/>
              <a:t>34</a:t>
            </a:fld>
            <a:endParaRPr lang="en-US"/>
          </a:p>
        </p:txBody>
      </p:sp>
      <p:sp>
        <p:nvSpPr>
          <p:cNvPr id="6" name="Footer Placeholder 5">
            <a:extLst>
              <a:ext uri="{FF2B5EF4-FFF2-40B4-BE49-F238E27FC236}">
                <a16:creationId xmlns:a16="http://schemas.microsoft.com/office/drawing/2014/main" id="{EA004B65-8341-0F6E-C221-17D729626470}"/>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10" name="Диаграмма 1">
            <a:extLst>
              <a:ext uri="{FF2B5EF4-FFF2-40B4-BE49-F238E27FC236}">
                <a16:creationId xmlns:a16="http://schemas.microsoft.com/office/drawing/2014/main" id="{31A79056-C4B9-FE05-844B-2F2072F09B5C}"/>
              </a:ext>
            </a:extLst>
          </p:cNvPr>
          <p:cNvGraphicFramePr/>
          <p:nvPr>
            <p:extLst>
              <p:ext uri="{D42A27DB-BD31-4B8C-83A1-F6EECF244321}">
                <p14:modId xmlns:p14="http://schemas.microsoft.com/office/powerpoint/2010/main" val="2906658617"/>
              </p:ext>
            </p:extLst>
          </p:nvPr>
        </p:nvGraphicFramePr>
        <p:xfrm>
          <a:off x="1112025" y="2066306"/>
          <a:ext cx="10444975" cy="3898669"/>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3">
            <a:extLst>
              <a:ext uri="{FF2B5EF4-FFF2-40B4-BE49-F238E27FC236}">
                <a16:creationId xmlns:a16="http://schemas.microsoft.com/office/drawing/2014/main" id="{70183AB3-592B-534C-8B3E-76D211CA9029}"/>
              </a:ext>
            </a:extLst>
          </p:cNvPr>
          <p:cNvSpPr txBox="1">
            <a:spLocks/>
          </p:cNvSpPr>
          <p:nvPr/>
        </p:nvSpPr>
        <p:spPr>
          <a:xfrm>
            <a:off x="457200" y="1448886"/>
            <a:ext cx="11099800" cy="837374"/>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a:lstStyle>
          <a:p>
            <a:r>
              <a:rPr lang="en-US" sz="1800" dirty="0">
                <a:solidFill>
                  <a:srgbClr val="002060"/>
                </a:solidFill>
              </a:rPr>
              <a:t>					</a:t>
            </a:r>
          </a:p>
        </p:txBody>
      </p:sp>
    </p:spTree>
    <p:extLst>
      <p:ext uri="{BB962C8B-B14F-4D97-AF65-F5344CB8AC3E}">
        <p14:creationId xmlns:p14="http://schemas.microsoft.com/office/powerpoint/2010/main" val="1920045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t>I</a:t>
            </a:r>
            <a:r>
              <a:rPr lang="en-US" dirty="0">
                <a:solidFill>
                  <a:srgbClr val="002060"/>
                </a:solidFill>
              </a:rPr>
              <a:t>nteresting Take Aways for Home-based Programs</a:t>
            </a:r>
          </a:p>
        </p:txBody>
      </p:sp>
      <p:sp>
        <p:nvSpPr>
          <p:cNvPr id="3" name="Content Placeholder 2">
            <a:extLst>
              <a:ext uri="{FF2B5EF4-FFF2-40B4-BE49-F238E27FC236}">
                <a16:creationId xmlns:a16="http://schemas.microsoft.com/office/drawing/2014/main" id="{1DC4FC8A-B4CE-C3EA-A034-79EF16E7E6D5}"/>
              </a:ext>
            </a:extLst>
          </p:cNvPr>
          <p:cNvSpPr>
            <a:spLocks noGrp="1"/>
          </p:cNvSpPr>
          <p:nvPr>
            <p:ph idx="1"/>
          </p:nvPr>
        </p:nvSpPr>
        <p:spPr>
          <a:xfrm>
            <a:off x="542692" y="1403470"/>
            <a:ext cx="11106616" cy="4351338"/>
          </a:xfrm>
        </p:spPr>
        <p:txBody>
          <a:bodyPr/>
          <a:lstStyle/>
          <a:p>
            <a:r>
              <a:rPr lang="en-US" sz="1800" dirty="0">
                <a:solidFill>
                  <a:schemeClr val="tx1">
                    <a:lumMod val="50000"/>
                  </a:schemeClr>
                </a:solidFill>
              </a:rPr>
              <a:t>The top three were the same for professionals and parents- (1) Unaware of what is available (2) Lack of available facilities or providers in the community (3) Wait lists.</a:t>
            </a:r>
          </a:p>
          <a:p>
            <a:r>
              <a:rPr lang="en-US" sz="1800" dirty="0">
                <a:solidFill>
                  <a:schemeClr val="tx1">
                    <a:lumMod val="50000"/>
                  </a:schemeClr>
                </a:solidFill>
              </a:rPr>
              <a:t>42% of professionals believed transportation was a barrier to accessing home-based programs, while only 10% of parents felt it was a barrier.</a:t>
            </a:r>
          </a:p>
          <a:p>
            <a:r>
              <a:rPr lang="en-US" sz="1800" dirty="0">
                <a:solidFill>
                  <a:schemeClr val="tx1">
                    <a:lumMod val="50000"/>
                  </a:schemeClr>
                </a:solidFill>
              </a:rPr>
              <a:t>Professionals selected 4 barriers on average, while parents selected 3.</a:t>
            </a:r>
          </a:p>
          <a:p>
            <a:r>
              <a:rPr lang="en-US" sz="1800" dirty="0">
                <a:solidFill>
                  <a:schemeClr val="tx1">
                    <a:lumMod val="50000"/>
                  </a:schemeClr>
                </a:solidFill>
              </a:rPr>
              <a:t>7% of parents thought there were other barriers.</a:t>
            </a:r>
          </a:p>
          <a:p>
            <a:r>
              <a:rPr lang="en-US" sz="1800" dirty="0">
                <a:solidFill>
                  <a:schemeClr val="tx1">
                    <a:lumMod val="50000"/>
                  </a:schemeClr>
                </a:solidFill>
              </a:rPr>
              <a:t>12% of professionals thought there were other barriers not listed.</a:t>
            </a:r>
          </a:p>
          <a:p>
            <a:pPr lvl="2">
              <a:buFont typeface="+mj-lt"/>
              <a:buAutoNum type="arabicPeriod"/>
            </a:pPr>
            <a:r>
              <a:rPr lang="en-US" sz="1800" b="0" i="0" dirty="0">
                <a:solidFill>
                  <a:schemeClr val="tx1">
                    <a:lumMod val="50000"/>
                  </a:schemeClr>
                </a:solidFill>
                <a:effectLst/>
              </a:rPr>
              <a:t>Traumatic environments in homes</a:t>
            </a:r>
          </a:p>
          <a:p>
            <a:pPr lvl="2">
              <a:buFont typeface="+mj-lt"/>
              <a:buAutoNum type="arabicPeriod"/>
            </a:pPr>
            <a:r>
              <a:rPr lang="en-US" sz="1800" b="0" i="0" dirty="0">
                <a:solidFill>
                  <a:schemeClr val="tx1">
                    <a:lumMod val="50000"/>
                  </a:schemeClr>
                </a:solidFill>
                <a:effectLst/>
              </a:rPr>
              <a:t>Distrust of community agencies</a:t>
            </a:r>
          </a:p>
          <a:p>
            <a:pPr lvl="2">
              <a:buFont typeface="+mj-lt"/>
              <a:buAutoNum type="arabicPeriod"/>
            </a:pPr>
            <a:r>
              <a:rPr lang="en-US" sz="1800" b="0" i="0" dirty="0">
                <a:solidFill>
                  <a:schemeClr val="tx1">
                    <a:lumMod val="50000"/>
                  </a:schemeClr>
                </a:solidFill>
                <a:effectLst/>
              </a:rPr>
              <a:t>Challenging application processes</a:t>
            </a:r>
          </a:p>
          <a:p>
            <a:pPr lvl="2">
              <a:buFont typeface="+mj-lt"/>
              <a:buAutoNum type="arabicPeriod"/>
            </a:pPr>
            <a:r>
              <a:rPr lang="en-US" sz="1800" b="0" i="0" dirty="0">
                <a:solidFill>
                  <a:schemeClr val="tx1">
                    <a:lumMod val="50000"/>
                  </a:schemeClr>
                </a:solidFill>
                <a:effectLst/>
              </a:rPr>
              <a:t>Cultural understanding and representation</a:t>
            </a:r>
          </a:p>
          <a:p>
            <a:pPr lvl="2">
              <a:buFont typeface="+mj-lt"/>
              <a:buAutoNum type="arabicPeriod"/>
            </a:pPr>
            <a:r>
              <a:rPr lang="en-US" sz="1800" b="0" i="0" dirty="0">
                <a:solidFill>
                  <a:schemeClr val="tx1">
                    <a:lumMod val="50000"/>
                  </a:schemeClr>
                </a:solidFill>
                <a:effectLst/>
              </a:rPr>
              <a:t>Limited access to internet </a:t>
            </a:r>
            <a:r>
              <a:rPr lang="en-US" sz="1800" dirty="0">
                <a:solidFill>
                  <a:schemeClr val="tx1">
                    <a:lumMod val="50000"/>
                  </a:schemeClr>
                </a:solidFill>
              </a:rPr>
              <a:t>7% of parents felt other things were a barrier. </a:t>
            </a:r>
          </a:p>
          <a:p>
            <a:endParaRPr lang="en-US" dirty="0">
              <a:solidFill>
                <a:schemeClr val="tx1">
                  <a:lumMod val="50000"/>
                </a:schemeClr>
              </a:solidFill>
            </a:endParaRPr>
          </a:p>
          <a:p>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35</a:t>
            </a:fld>
            <a:endParaRPr lang="en-US"/>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3"/>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1777463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BD4DD7-609F-06F4-82C5-8494E2CF6500}"/>
              </a:ext>
            </a:extLst>
          </p:cNvPr>
          <p:cNvSpPr>
            <a:spLocks noGrp="1"/>
          </p:cNvSpPr>
          <p:nvPr>
            <p:ph type="sldNum" sz="quarter" idx="12"/>
          </p:nvPr>
        </p:nvSpPr>
        <p:spPr/>
        <p:txBody>
          <a:bodyPr/>
          <a:lstStyle/>
          <a:p>
            <a:fld id="{DB7DDC46-2E90-8640-BEFE-F54DCCD857ED}" type="slidenum">
              <a:rPr lang="en-US" smtClean="0"/>
              <a:t>36</a:t>
            </a:fld>
            <a:endParaRPr lang="en-US"/>
          </a:p>
        </p:txBody>
      </p:sp>
      <p:sp>
        <p:nvSpPr>
          <p:cNvPr id="7" name="Text Placeholder 6">
            <a:extLst>
              <a:ext uri="{FF2B5EF4-FFF2-40B4-BE49-F238E27FC236}">
                <a16:creationId xmlns:a16="http://schemas.microsoft.com/office/drawing/2014/main" id="{30CB92AE-311A-507D-3DAE-6EB4CA359C73}"/>
              </a:ext>
            </a:extLst>
          </p:cNvPr>
          <p:cNvSpPr>
            <a:spLocks noGrp="1"/>
          </p:cNvSpPr>
          <p:nvPr>
            <p:ph type="body" sz="quarter" idx="14"/>
          </p:nvPr>
        </p:nvSpPr>
        <p:spPr/>
        <p:txBody>
          <a:bodyPr/>
          <a:lstStyle/>
          <a:p>
            <a:r>
              <a:rPr lang="en-US" dirty="0"/>
              <a:t>Experiences with Parent-Support Programs</a:t>
            </a:r>
          </a:p>
        </p:txBody>
      </p:sp>
      <p:sp>
        <p:nvSpPr>
          <p:cNvPr id="6" name="Footer Placeholder 5">
            <a:extLst>
              <a:ext uri="{FF2B5EF4-FFF2-40B4-BE49-F238E27FC236}">
                <a16:creationId xmlns:a16="http://schemas.microsoft.com/office/drawing/2014/main" id="{AF30CB99-4098-23FD-788A-ECAA2BFF3EC2}"/>
              </a:ext>
            </a:extLst>
          </p:cNvPr>
          <p:cNvSpPr>
            <a:spLocks noGrp="1"/>
          </p:cNvSpPr>
          <p:nvPr>
            <p:ph type="ftr" sz="quarter" idx="15"/>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3072498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111FD-71AB-CB4D-C68E-CEACD213609B}"/>
              </a:ext>
            </a:extLst>
          </p:cNvPr>
          <p:cNvSpPr>
            <a:spLocks noGrp="1"/>
          </p:cNvSpPr>
          <p:nvPr>
            <p:ph type="sldNum" sz="quarter" idx="12"/>
          </p:nvPr>
        </p:nvSpPr>
        <p:spPr/>
        <p:txBody>
          <a:bodyPr/>
          <a:lstStyle/>
          <a:p>
            <a:fld id="{DB7DDC46-2E90-8640-BEFE-F54DCCD857ED}" type="slidenum">
              <a:rPr lang="en-US" smtClean="0"/>
              <a:t>37</a:t>
            </a:fld>
            <a:endParaRPr lang="en-US"/>
          </a:p>
        </p:txBody>
      </p:sp>
      <p:sp>
        <p:nvSpPr>
          <p:cNvPr id="6" name="Text Placeholder 5">
            <a:extLst>
              <a:ext uri="{FF2B5EF4-FFF2-40B4-BE49-F238E27FC236}">
                <a16:creationId xmlns:a16="http://schemas.microsoft.com/office/drawing/2014/main" id="{9CAD2231-722C-546E-A353-F2DC633A0916}"/>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Professionals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have </a:t>
            </a:r>
            <a:r>
              <a:rPr kumimoji="0" lang="en-US" sz="2800" b="1" i="0" u="none" strike="noStrike" kern="1200" cap="none" spc="0" normalizeH="0" baseline="0" noProof="0" dirty="0">
                <a:ln>
                  <a:noFill/>
                </a:ln>
                <a:solidFill>
                  <a:srgbClr val="32363A"/>
                </a:solidFill>
                <a:effectLst/>
                <a:uLnTx/>
                <a:uFillTx/>
                <a:latin typeface="72"/>
                <a:ea typeface="+mn-ea"/>
                <a:cs typeface="+mn-cs"/>
              </a:rPr>
              <a:t>REFERRED</a:t>
            </a:r>
            <a:r>
              <a:rPr kumimoji="0" lang="en-US" sz="2800" b="0" i="0" u="none" strike="noStrike" kern="1200" cap="none" spc="0" normalizeH="0" baseline="0" noProof="0" dirty="0">
                <a:ln>
                  <a:noFill/>
                </a:ln>
                <a:solidFill>
                  <a:srgbClr val="32363A"/>
                </a:solidFill>
                <a:effectLst/>
                <a:uLnTx/>
                <a:uFillTx/>
                <a:latin typeface="72"/>
                <a:ea typeface="+mn-ea"/>
                <a:cs typeface="+mn-cs"/>
              </a:rPr>
              <a:t> families to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parent-support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within the last</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three</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years:</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72"/>
              <a:ea typeface="+mn-ea"/>
              <a:cs typeface="+mn-cs"/>
            </a:endParaRP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Parents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are </a:t>
            </a:r>
            <a:r>
              <a:rPr kumimoji="0" lang="en-US" sz="2800" b="1" i="0" u="none" strike="noStrike" kern="1200" cap="none" spc="0" normalizeH="0" baseline="0" noProof="0" dirty="0">
                <a:ln>
                  <a:noFill/>
                </a:ln>
                <a:solidFill>
                  <a:srgbClr val="32363A"/>
                </a:solidFill>
                <a:effectLst/>
                <a:uLnTx/>
                <a:uFillTx/>
                <a:latin typeface="72"/>
                <a:ea typeface="+mn-ea"/>
                <a:cs typeface="+mn-cs"/>
              </a:rPr>
              <a:t>AWARE</a:t>
            </a:r>
            <a:r>
              <a:rPr kumimoji="0" lang="en-US" sz="2800" b="0" i="0" u="none" strike="noStrike" kern="1200" cap="none" spc="0" normalizeH="0" baseline="0" noProof="0" dirty="0">
                <a:ln>
                  <a:noFill/>
                </a:ln>
                <a:solidFill>
                  <a:srgbClr val="32363A"/>
                </a:solidFill>
                <a:effectLst/>
                <a:uLnTx/>
                <a:uFillTx/>
                <a:latin typeface="72"/>
                <a:ea typeface="+mn-ea"/>
                <a:cs typeface="+mn-cs"/>
              </a:rPr>
              <a:t> of or have </a:t>
            </a:r>
            <a:r>
              <a:rPr kumimoji="0" lang="en-US" sz="2800" b="1" i="0" u="none" strike="noStrike" kern="1200" cap="none" spc="0" normalizeH="0" baseline="0" noProof="0" dirty="0">
                <a:ln>
                  <a:noFill/>
                </a:ln>
                <a:solidFill>
                  <a:srgbClr val="32363A"/>
                </a:solidFill>
                <a:effectLst/>
                <a:uLnTx/>
                <a:uFillTx/>
                <a:latin typeface="72"/>
                <a:ea typeface="+mn-ea"/>
                <a:cs typeface="+mn-cs"/>
              </a:rPr>
              <a:t>USED</a:t>
            </a:r>
            <a:r>
              <a:rPr kumimoji="0" lang="en-US" sz="2800" b="0" i="0" u="none" strike="noStrike" kern="1200" cap="none" spc="0" normalizeH="0" baseline="0" noProof="0" dirty="0">
                <a:ln>
                  <a:noFill/>
                </a:ln>
                <a:solidFill>
                  <a:srgbClr val="32363A"/>
                </a:solidFill>
                <a:effectLst/>
                <a:uLnTx/>
                <a:uFillTx/>
                <a:latin typeface="72"/>
                <a:ea typeface="+mn-ea"/>
                <a:cs typeface="+mn-cs"/>
              </a:rPr>
              <a:t> any of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parent-support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endPar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endParaRPr lang="en-US" dirty="0"/>
          </a:p>
        </p:txBody>
      </p:sp>
      <p:sp>
        <p:nvSpPr>
          <p:cNvPr id="5" name="Footer Placeholder 4">
            <a:extLst>
              <a:ext uri="{FF2B5EF4-FFF2-40B4-BE49-F238E27FC236}">
                <a16:creationId xmlns:a16="http://schemas.microsoft.com/office/drawing/2014/main" id="{CBEA931D-5A19-2A25-8891-00BE99ED5B2F}"/>
              </a:ext>
            </a:extLst>
          </p:cNvPr>
          <p:cNvSpPr>
            <a:spLocks noGrp="1"/>
          </p:cNvSpPr>
          <p:nvPr>
            <p:ph type="ftr" sz="quarter" idx="15"/>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1291572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38</a:t>
            </a:fld>
            <a:endParaRPr lang="en-US"/>
          </a:p>
        </p:txBody>
      </p:sp>
      <p:graphicFrame>
        <p:nvGraphicFramePr>
          <p:cNvPr id="6" name="Диаграмма 1">
            <a:extLst>
              <a:ext uri="{FF2B5EF4-FFF2-40B4-BE49-F238E27FC236}">
                <a16:creationId xmlns:a16="http://schemas.microsoft.com/office/drawing/2014/main" id="{D845A43D-A0D9-BA99-D43B-22EB724B8B38}"/>
              </a:ext>
            </a:extLst>
          </p:cNvPr>
          <p:cNvGraphicFramePr/>
          <p:nvPr>
            <p:extLst>
              <p:ext uri="{D42A27DB-BD31-4B8C-83A1-F6EECF244321}">
                <p14:modId xmlns:p14="http://schemas.microsoft.com/office/powerpoint/2010/main" val="3459419083"/>
              </p:ext>
            </p:extLst>
          </p:nvPr>
        </p:nvGraphicFramePr>
        <p:xfrm>
          <a:off x="112056" y="890509"/>
          <a:ext cx="6096000" cy="563118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3">
            <a:extLst>
              <a:ext uri="{FF2B5EF4-FFF2-40B4-BE49-F238E27FC236}">
                <a16:creationId xmlns:a16="http://schemas.microsoft.com/office/drawing/2014/main" id="{058167AC-DF0F-6539-2AD7-C4ADF583B118}"/>
              </a:ext>
            </a:extLst>
          </p:cNvPr>
          <p:cNvSpPr>
            <a:spLocks noGrp="1"/>
          </p:cNvSpPr>
          <p:nvPr>
            <p:ph type="title"/>
          </p:nvPr>
        </p:nvSpPr>
        <p:spPr>
          <a:xfrm>
            <a:off x="457200" y="415925"/>
            <a:ext cx="11099800" cy="836613"/>
          </a:xfrm>
        </p:spPr>
        <p:txBody>
          <a:bodyPr/>
          <a:lstStyle/>
          <a:p>
            <a:r>
              <a:rPr lang="en-US" sz="2400" dirty="0">
                <a:solidFill>
                  <a:srgbClr val="002060"/>
                </a:solidFill>
              </a:rPr>
              <a:t>Professional						Parent</a:t>
            </a:r>
          </a:p>
        </p:txBody>
      </p:sp>
      <p:graphicFrame>
        <p:nvGraphicFramePr>
          <p:cNvPr id="8" name="Диаграмма 1">
            <a:extLst>
              <a:ext uri="{FF2B5EF4-FFF2-40B4-BE49-F238E27FC236}">
                <a16:creationId xmlns:a16="http://schemas.microsoft.com/office/drawing/2014/main" id="{F087B1B1-BE98-FF49-0B38-9E5D95A280B8}"/>
              </a:ext>
            </a:extLst>
          </p:cNvPr>
          <p:cNvGraphicFramePr/>
          <p:nvPr>
            <p:extLst>
              <p:ext uri="{D42A27DB-BD31-4B8C-83A1-F6EECF244321}">
                <p14:modId xmlns:p14="http://schemas.microsoft.com/office/powerpoint/2010/main" val="2037495244"/>
              </p:ext>
            </p:extLst>
          </p:nvPr>
        </p:nvGraphicFramePr>
        <p:xfrm>
          <a:off x="6208056" y="890509"/>
          <a:ext cx="6096000" cy="560832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id="{FD4F89AC-F542-ECB4-A9EB-067BA992A36D}"/>
              </a:ext>
            </a:extLst>
          </p:cNvPr>
          <p:cNvPicPr>
            <a:picLocks noChangeAspect="1"/>
          </p:cNvPicPr>
          <p:nvPr/>
        </p:nvPicPr>
        <p:blipFill>
          <a:blip r:embed="rId5"/>
          <a:stretch>
            <a:fillRect/>
          </a:stretch>
        </p:blipFill>
        <p:spPr>
          <a:xfrm>
            <a:off x="10153042" y="74945"/>
            <a:ext cx="1488370" cy="1251584"/>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869589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Professional</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39</a:t>
            </a:fld>
            <a:endParaRPr lang="en-US"/>
          </a:p>
        </p:txBody>
      </p:sp>
      <p:sp>
        <p:nvSpPr>
          <p:cNvPr id="34" name="TextBox 33">
            <a:extLst>
              <a:ext uri="{FF2B5EF4-FFF2-40B4-BE49-F238E27FC236}">
                <a16:creationId xmlns:a16="http://schemas.microsoft.com/office/drawing/2014/main" id="{71FA05AA-CA50-550D-6392-69F123F62D88}"/>
              </a:ext>
            </a:extLst>
          </p:cNvPr>
          <p:cNvSpPr txBox="1"/>
          <p:nvPr/>
        </p:nvSpPr>
        <p:spPr>
          <a:xfrm>
            <a:off x="457200" y="1749474"/>
            <a:ext cx="4917688" cy="1200329"/>
          </a:xfrm>
          <a:prstGeom prst="rect">
            <a:avLst/>
          </a:prstGeom>
          <a:noFill/>
        </p:spPr>
        <p:txBody>
          <a:bodyPr wrap="square">
            <a:spAutoFit/>
          </a:bodyPr>
          <a:lstStyle/>
          <a:p>
            <a:r>
              <a:rPr lang="en-US" sz="1800" b="0" i="0" dirty="0">
                <a:solidFill>
                  <a:srgbClr val="222222"/>
                </a:solidFill>
                <a:effectLst/>
                <a:latin typeface="helvetica" panose="020B0604020202020204" pitchFamily="34" charset="0"/>
              </a:rPr>
              <a:t>How would you describe your clients' experience accessing the </a:t>
            </a:r>
            <a:r>
              <a:rPr lang="en-US" sz="1800" b="1" i="0" dirty="0">
                <a:solidFill>
                  <a:srgbClr val="222222"/>
                </a:solidFill>
                <a:effectLst/>
                <a:latin typeface="helvetica" panose="020B0604020202020204" pitchFamily="34" charset="0"/>
              </a:rPr>
              <a:t>parent-support</a:t>
            </a:r>
            <a:r>
              <a:rPr lang="en-US" sz="1800" b="0" i="0" dirty="0">
                <a:solidFill>
                  <a:srgbClr val="222222"/>
                </a:solidFill>
                <a:effectLst/>
                <a:latin typeface="helvetica" panose="020B0604020202020204" pitchFamily="34" charset="0"/>
              </a:rPr>
              <a:t> programs?</a:t>
            </a:r>
          </a:p>
          <a:p>
            <a:endParaRPr lang="en-US" dirty="0"/>
          </a:p>
        </p:txBody>
      </p:sp>
      <p:graphicFrame>
        <p:nvGraphicFramePr>
          <p:cNvPr id="7" name="Диаграмма 1">
            <a:extLst>
              <a:ext uri="{FF2B5EF4-FFF2-40B4-BE49-F238E27FC236}">
                <a16:creationId xmlns:a16="http://schemas.microsoft.com/office/drawing/2014/main" id="{C426C153-DFBD-95AD-D9B6-7825A8210869}"/>
              </a:ext>
            </a:extLst>
          </p:cNvPr>
          <p:cNvGraphicFramePr/>
          <p:nvPr>
            <p:extLst>
              <p:ext uri="{D42A27DB-BD31-4B8C-83A1-F6EECF244321}">
                <p14:modId xmlns:p14="http://schemas.microsoft.com/office/powerpoint/2010/main" val="427501537"/>
              </p:ext>
            </p:extLst>
          </p:nvPr>
        </p:nvGraphicFramePr>
        <p:xfrm>
          <a:off x="3836020" y="2301323"/>
          <a:ext cx="710502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797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1518-1F95-E648-A243-553EED556A8B}"/>
              </a:ext>
            </a:extLst>
          </p:cNvPr>
          <p:cNvSpPr>
            <a:spLocks noGrp="1"/>
          </p:cNvSpPr>
          <p:nvPr>
            <p:ph type="title"/>
          </p:nvPr>
        </p:nvSpPr>
        <p:spPr/>
        <p:txBody>
          <a:bodyPr/>
          <a:lstStyle/>
          <a:p>
            <a:r>
              <a:rPr lang="en-US" dirty="0">
                <a:solidFill>
                  <a:schemeClr val="accent6">
                    <a:lumMod val="50000"/>
                  </a:schemeClr>
                </a:solidFill>
              </a:rPr>
              <a:t>Collaborators and Purpose</a:t>
            </a:r>
          </a:p>
        </p:txBody>
      </p:sp>
      <p:sp>
        <p:nvSpPr>
          <p:cNvPr id="10" name="Footer Placeholder 9">
            <a:extLst>
              <a:ext uri="{FF2B5EF4-FFF2-40B4-BE49-F238E27FC236}">
                <a16:creationId xmlns:a16="http://schemas.microsoft.com/office/drawing/2014/main" id="{565A2FAA-C322-644C-9DF0-D18D509CFBE1}"/>
              </a:ext>
            </a:extLst>
          </p:cNvPr>
          <p:cNvSpPr>
            <a:spLocks noGrp="1"/>
          </p:cNvSpPr>
          <p:nvPr>
            <p:ph type="ftr" sz="quarter" idx="13"/>
          </p:nvPr>
        </p:nvSpPr>
        <p:spPr>
          <a:xfrm>
            <a:off x="774700" y="6365323"/>
            <a:ext cx="8140697" cy="198338"/>
          </a:xfrm>
        </p:spPr>
        <p:txBody>
          <a:bodyPr/>
          <a:lstStyle/>
          <a:p>
            <a:r>
              <a:rPr lang="en-US" dirty="0"/>
              <a:t>Oklahoma State Department of Health | State Plan Community Survey| 06.09.2023</a:t>
            </a:r>
          </a:p>
        </p:txBody>
      </p:sp>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4</a:t>
            </a:fld>
            <a:endParaRPr lang="en-US"/>
          </a:p>
        </p:txBody>
      </p:sp>
      <p:sp>
        <p:nvSpPr>
          <p:cNvPr id="6" name="Content Placeholder 5">
            <a:extLst>
              <a:ext uri="{FF2B5EF4-FFF2-40B4-BE49-F238E27FC236}">
                <a16:creationId xmlns:a16="http://schemas.microsoft.com/office/drawing/2014/main" id="{FC5742CF-C8F1-03FA-1A8B-10DA5F7A7515}"/>
              </a:ext>
            </a:extLst>
          </p:cNvPr>
          <p:cNvSpPr txBox="1">
            <a:spLocks noGrp="1"/>
          </p:cNvSpPr>
          <p:nvPr>
            <p:ph idx="1"/>
          </p:nvPr>
        </p:nvSpPr>
        <p:spPr>
          <a:xfrm>
            <a:off x="776614" y="1537699"/>
            <a:ext cx="10755312" cy="4685898"/>
          </a:xfrm>
          <a:prstGeom prst="rect">
            <a:avLst/>
          </a:prstGeom>
          <a:noFill/>
        </p:spPr>
        <p:txBody>
          <a:bodyPr wrap="square" rtlCol="0">
            <a:spAutoFit/>
          </a:bodyPr>
          <a:lstStyle/>
          <a:p>
            <a:pPr marL="0" indent="0">
              <a:buNone/>
            </a:pPr>
            <a:r>
              <a:rPr lang="en-US" sz="1800" b="1" i="0" dirty="0">
                <a:solidFill>
                  <a:srgbClr val="000000"/>
                </a:solidFill>
                <a:effectLst/>
              </a:rPr>
              <a:t> Collaboration</a:t>
            </a:r>
          </a:p>
          <a:p>
            <a:pPr lvl="1"/>
            <a:r>
              <a:rPr lang="en-US" sz="1800" b="0" i="0" dirty="0">
                <a:solidFill>
                  <a:srgbClr val="000000"/>
                </a:solidFill>
                <a:effectLst/>
              </a:rPr>
              <a:t>FSPS Office of Child Abuse Prevention </a:t>
            </a:r>
          </a:p>
          <a:p>
            <a:pPr lvl="1"/>
            <a:r>
              <a:rPr lang="en-US" sz="1800" b="0" i="0" dirty="0">
                <a:solidFill>
                  <a:srgbClr val="000000"/>
                </a:solidFill>
                <a:effectLst/>
              </a:rPr>
              <a:t>Oklahoma Commission on Children and Youth (OCCY)</a:t>
            </a:r>
          </a:p>
          <a:p>
            <a:pPr lvl="1"/>
            <a:r>
              <a:rPr lang="en-US" sz="1800" b="0" i="0" dirty="0">
                <a:solidFill>
                  <a:srgbClr val="000000"/>
                </a:solidFill>
                <a:effectLst/>
              </a:rPr>
              <a:t>Oklahoma Human Services (OKDHS)</a:t>
            </a:r>
          </a:p>
          <a:p>
            <a:pPr lvl="1"/>
            <a:r>
              <a:rPr lang="en-US" sz="1800" b="0" i="0" dirty="0">
                <a:solidFill>
                  <a:srgbClr val="000000"/>
                </a:solidFill>
                <a:effectLst/>
              </a:rPr>
              <a:t>Oklahoma Partnership for School Readiness (OPSR) </a:t>
            </a:r>
          </a:p>
          <a:p>
            <a:pPr marL="0" indent="0">
              <a:buNone/>
            </a:pPr>
            <a:r>
              <a:rPr lang="en-US" sz="1800" b="1" dirty="0">
                <a:solidFill>
                  <a:srgbClr val="000000"/>
                </a:solidFill>
              </a:rPr>
              <a:t>Purpose</a:t>
            </a:r>
          </a:p>
          <a:p>
            <a:pPr lvl="1"/>
            <a:r>
              <a:rPr lang="en-US" sz="1800" b="0" i="0" dirty="0">
                <a:solidFill>
                  <a:srgbClr val="000000"/>
                </a:solidFill>
                <a:effectLst/>
              </a:rPr>
              <a:t>To create a state plan that includes the needs of all communities in Oklahoma. </a:t>
            </a:r>
          </a:p>
          <a:p>
            <a:pPr lvl="1"/>
            <a:r>
              <a:rPr lang="en-US" sz="1800" dirty="0">
                <a:solidFill>
                  <a:srgbClr val="000000"/>
                </a:solidFill>
              </a:rPr>
              <a:t>5- year state plan, executed in 2024</a:t>
            </a:r>
          </a:p>
          <a:p>
            <a:pPr lvl="1"/>
            <a:r>
              <a:rPr lang="en-US" sz="1800" dirty="0">
                <a:solidFill>
                  <a:srgbClr val="000000"/>
                </a:solidFill>
              </a:rPr>
              <a:t>Reviewed annually by OCCY</a:t>
            </a:r>
            <a:endParaRPr lang="en-US" sz="1800" b="0" i="0" dirty="0">
              <a:solidFill>
                <a:srgbClr val="000000"/>
              </a:solidFill>
              <a:effectLst/>
            </a:endParaRPr>
          </a:p>
          <a:p>
            <a:pPr marL="0" indent="0">
              <a:buNone/>
            </a:pPr>
            <a:r>
              <a:rPr lang="en-US" sz="1800" b="1" dirty="0">
                <a:solidFill>
                  <a:srgbClr val="000000"/>
                </a:solidFill>
              </a:rPr>
              <a:t>Data Collection Plan</a:t>
            </a:r>
          </a:p>
          <a:p>
            <a:pPr lvl="1"/>
            <a:r>
              <a:rPr lang="en-US" sz="1800" dirty="0">
                <a:solidFill>
                  <a:srgbClr val="000000"/>
                </a:solidFill>
              </a:rPr>
              <a:t>Surveys</a:t>
            </a:r>
          </a:p>
          <a:p>
            <a:pPr lvl="1"/>
            <a:r>
              <a:rPr lang="en-US" sz="1800" dirty="0">
                <a:solidFill>
                  <a:srgbClr val="000000"/>
                </a:solidFill>
              </a:rPr>
              <a:t>Community Cafes</a:t>
            </a:r>
          </a:p>
        </p:txBody>
      </p:sp>
    </p:spTree>
    <p:extLst>
      <p:ext uri="{BB962C8B-B14F-4D97-AF65-F5344CB8AC3E}">
        <p14:creationId xmlns:p14="http://schemas.microsoft.com/office/powerpoint/2010/main" val="2861586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EC3CE2-A7F6-22D4-DFC9-A5A1438A434A}"/>
              </a:ext>
            </a:extLst>
          </p:cNvPr>
          <p:cNvSpPr>
            <a:spLocks noGrp="1"/>
          </p:cNvSpPr>
          <p:nvPr>
            <p:ph type="title"/>
          </p:nvPr>
        </p:nvSpPr>
        <p:spPr/>
        <p:txBody>
          <a:bodyPr/>
          <a:lstStyle/>
          <a:p>
            <a:r>
              <a:rPr lang="en-US" dirty="0">
                <a:solidFill>
                  <a:srgbClr val="002060"/>
                </a:solidFill>
              </a:rPr>
              <a:t>Parent</a:t>
            </a:r>
          </a:p>
        </p:txBody>
      </p:sp>
      <p:sp>
        <p:nvSpPr>
          <p:cNvPr id="4" name="Slide Number Placeholder 3">
            <a:extLst>
              <a:ext uri="{FF2B5EF4-FFF2-40B4-BE49-F238E27FC236}">
                <a16:creationId xmlns:a16="http://schemas.microsoft.com/office/drawing/2014/main" id="{36995887-D0B6-3A03-6175-9A818AC30C63}"/>
              </a:ext>
            </a:extLst>
          </p:cNvPr>
          <p:cNvSpPr>
            <a:spLocks noGrp="1"/>
          </p:cNvSpPr>
          <p:nvPr>
            <p:ph type="sldNum" sz="quarter" idx="12"/>
          </p:nvPr>
        </p:nvSpPr>
        <p:spPr/>
        <p:txBody>
          <a:bodyPr/>
          <a:lstStyle/>
          <a:p>
            <a:fld id="{DB7DDC46-2E90-8640-BEFE-F54DCCD857ED}" type="slidenum">
              <a:rPr lang="en-US" smtClean="0"/>
              <a:t>40</a:t>
            </a:fld>
            <a:endParaRPr lang="en-US"/>
          </a:p>
        </p:txBody>
      </p:sp>
      <p:sp>
        <p:nvSpPr>
          <p:cNvPr id="6" name="Footer Placeholder 5">
            <a:extLst>
              <a:ext uri="{FF2B5EF4-FFF2-40B4-BE49-F238E27FC236}">
                <a16:creationId xmlns:a16="http://schemas.microsoft.com/office/drawing/2014/main" id="{E2B44062-820E-3CE4-E0C2-986CC087ABB8}"/>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11" name="TextBox 10">
            <a:extLst>
              <a:ext uri="{FF2B5EF4-FFF2-40B4-BE49-F238E27FC236}">
                <a16:creationId xmlns:a16="http://schemas.microsoft.com/office/drawing/2014/main" id="{240D1971-81A1-7D0F-73F5-3011307A5679}"/>
              </a:ext>
            </a:extLst>
          </p:cNvPr>
          <p:cNvSpPr txBox="1"/>
          <p:nvPr/>
        </p:nvSpPr>
        <p:spPr>
          <a:xfrm>
            <a:off x="450056" y="1570709"/>
            <a:ext cx="4861932" cy="1200329"/>
          </a:xfrm>
          <a:prstGeom prst="rect">
            <a:avLst/>
          </a:prstGeom>
          <a:noFill/>
        </p:spPr>
        <p:txBody>
          <a:bodyPr wrap="square">
            <a:spAutoFit/>
          </a:bodyPr>
          <a:lstStyle/>
          <a:p>
            <a:r>
              <a:rPr lang="en-US" sz="1800" b="0" i="0" dirty="0">
                <a:solidFill>
                  <a:srgbClr val="222222"/>
                </a:solidFill>
                <a:effectLst/>
                <a:latin typeface="helvetica" panose="020B0604020202020204" pitchFamily="34" charset="0"/>
              </a:rPr>
              <a:t>How would you describe your experience accessing the </a:t>
            </a:r>
            <a:r>
              <a:rPr lang="en-US" b="1" dirty="0">
                <a:solidFill>
                  <a:srgbClr val="222222"/>
                </a:solidFill>
                <a:latin typeface="helvetica" panose="020B0604020202020204" pitchFamily="34" charset="0"/>
              </a:rPr>
              <a:t>parent-resource</a:t>
            </a:r>
            <a:r>
              <a:rPr lang="en-US" sz="1800" b="0" i="0" dirty="0">
                <a:solidFill>
                  <a:srgbClr val="222222"/>
                </a:solidFill>
                <a:effectLst/>
                <a:latin typeface="helvetica" panose="020B0604020202020204" pitchFamily="34" charset="0"/>
              </a:rPr>
              <a:t> programs for yourself or your child?</a:t>
            </a:r>
          </a:p>
          <a:p>
            <a:endParaRPr lang="en-US" dirty="0"/>
          </a:p>
        </p:txBody>
      </p:sp>
      <p:graphicFrame>
        <p:nvGraphicFramePr>
          <p:cNvPr id="9" name="Диаграмма 1">
            <a:extLst>
              <a:ext uri="{FF2B5EF4-FFF2-40B4-BE49-F238E27FC236}">
                <a16:creationId xmlns:a16="http://schemas.microsoft.com/office/drawing/2014/main" id="{88551C1F-3A54-46E5-A480-C82415182ADD}"/>
              </a:ext>
            </a:extLst>
          </p:cNvPr>
          <p:cNvGraphicFramePr/>
          <p:nvPr>
            <p:extLst>
              <p:ext uri="{D42A27DB-BD31-4B8C-83A1-F6EECF244321}">
                <p14:modId xmlns:p14="http://schemas.microsoft.com/office/powerpoint/2010/main" val="2482222164"/>
              </p:ext>
            </p:extLst>
          </p:nvPr>
        </p:nvGraphicFramePr>
        <p:xfrm>
          <a:off x="3282174" y="2125489"/>
          <a:ext cx="7545659"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1367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5289-21A9-BE50-3419-44509580A7B9}"/>
              </a:ext>
            </a:extLst>
          </p:cNvPr>
          <p:cNvSpPr>
            <a:spLocks noGrp="1"/>
          </p:cNvSpPr>
          <p:nvPr>
            <p:ph type="title"/>
          </p:nvPr>
        </p:nvSpPr>
        <p:spPr/>
        <p:txBody>
          <a:bodyPr/>
          <a:lstStyle/>
          <a:p>
            <a:r>
              <a:rPr lang="en-US" dirty="0">
                <a:solidFill>
                  <a:srgbClr val="002060"/>
                </a:solidFill>
              </a:rPr>
              <a:t>Response Options for to Parent-support Program Barriers</a:t>
            </a:r>
          </a:p>
        </p:txBody>
      </p:sp>
      <p:sp>
        <p:nvSpPr>
          <p:cNvPr id="3" name="Content Placeholder 2">
            <a:extLst>
              <a:ext uri="{FF2B5EF4-FFF2-40B4-BE49-F238E27FC236}">
                <a16:creationId xmlns:a16="http://schemas.microsoft.com/office/drawing/2014/main" id="{C4D80C62-6C64-CF12-AECE-8B4054303B2D}"/>
              </a:ext>
            </a:extLst>
          </p:cNvPr>
          <p:cNvSpPr>
            <a:spLocks noGrp="1"/>
          </p:cNvSpPr>
          <p:nvPr>
            <p:ph idx="1"/>
          </p:nvPr>
        </p:nvSpPr>
        <p:spPr>
          <a:xfrm>
            <a:off x="797859" y="1620620"/>
            <a:ext cx="11394141" cy="4351338"/>
          </a:xfrm>
        </p:spPr>
        <p:txBody>
          <a:bodyPr/>
          <a:lstStyle/>
          <a:p>
            <a:r>
              <a:rPr lang="en-US" sz="1800" dirty="0"/>
              <a:t>Clients are unaware of what is available</a:t>
            </a:r>
          </a:p>
          <a:p>
            <a:r>
              <a:rPr lang="en-US" sz="1800" dirty="0"/>
              <a:t>Cost</a:t>
            </a:r>
          </a:p>
          <a:p>
            <a:r>
              <a:rPr lang="en-US" sz="1800" dirty="0"/>
              <a:t>Finding facilities or providers that speak their language or understand their culture</a:t>
            </a:r>
          </a:p>
          <a:p>
            <a:r>
              <a:rPr lang="en-US" sz="1800" dirty="0"/>
              <a:t>Finding facilities or providers who are responsive to disabilities and accommodating to special needs</a:t>
            </a:r>
          </a:p>
          <a:p>
            <a:r>
              <a:rPr lang="en-US" sz="1800" dirty="0"/>
              <a:t>Lack of available facilities or providers in the community</a:t>
            </a:r>
          </a:p>
          <a:p>
            <a:r>
              <a:rPr lang="en-US" sz="1800" dirty="0"/>
              <a:t>Location</a:t>
            </a:r>
          </a:p>
          <a:p>
            <a:r>
              <a:rPr lang="en-US" sz="1800" dirty="0"/>
              <a:t>Transportation</a:t>
            </a:r>
          </a:p>
          <a:p>
            <a:r>
              <a:rPr lang="en-US" sz="1800" dirty="0"/>
              <a:t>Wait lists</a:t>
            </a:r>
          </a:p>
          <a:p>
            <a:r>
              <a:rPr lang="en-US" sz="1800" dirty="0"/>
              <a:t>Work schedule</a:t>
            </a:r>
          </a:p>
          <a:p>
            <a:r>
              <a:rPr lang="en-US" sz="1800" dirty="0"/>
              <a:t>Other</a:t>
            </a:r>
          </a:p>
          <a:p>
            <a:endParaRPr lang="en-US" dirty="0"/>
          </a:p>
        </p:txBody>
      </p:sp>
      <p:sp>
        <p:nvSpPr>
          <p:cNvPr id="4" name="Slide Number Placeholder 3">
            <a:extLst>
              <a:ext uri="{FF2B5EF4-FFF2-40B4-BE49-F238E27FC236}">
                <a16:creationId xmlns:a16="http://schemas.microsoft.com/office/drawing/2014/main" id="{A41D461E-B37A-1C03-1619-9CADAC105959}"/>
              </a:ext>
            </a:extLst>
          </p:cNvPr>
          <p:cNvSpPr>
            <a:spLocks noGrp="1"/>
          </p:cNvSpPr>
          <p:nvPr>
            <p:ph type="sldNum" sz="quarter" idx="12"/>
          </p:nvPr>
        </p:nvSpPr>
        <p:spPr/>
        <p:txBody>
          <a:bodyPr/>
          <a:lstStyle/>
          <a:p>
            <a:fld id="{DB7DDC46-2E90-8640-BEFE-F54DCCD857ED}" type="slidenum">
              <a:rPr lang="en-US" smtClean="0"/>
              <a:t>41</a:t>
            </a:fld>
            <a:endParaRPr lang="en-US"/>
          </a:p>
        </p:txBody>
      </p:sp>
      <p:sp>
        <p:nvSpPr>
          <p:cNvPr id="5" name="Footer Placeholder 4">
            <a:extLst>
              <a:ext uri="{FF2B5EF4-FFF2-40B4-BE49-F238E27FC236}">
                <a16:creationId xmlns:a16="http://schemas.microsoft.com/office/drawing/2014/main" id="{9F9B0C8E-1C57-DC25-1CD6-68CC449BDD5D}"/>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2620500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Professional: </a:t>
            </a:r>
            <a:r>
              <a:rPr lang="en-US" b="0" i="0" dirty="0">
                <a:solidFill>
                  <a:srgbClr val="32363A"/>
                </a:solidFill>
                <a:effectLst/>
              </a:rPr>
              <a:t>What do you think are the most significant barriers to accessing </a:t>
            </a:r>
            <a:r>
              <a:rPr lang="en-US" b="1" i="0" dirty="0">
                <a:solidFill>
                  <a:srgbClr val="32363A"/>
                </a:solidFill>
                <a:effectLst/>
              </a:rPr>
              <a:t>paren</a:t>
            </a:r>
            <a:r>
              <a:rPr lang="en-US" dirty="0">
                <a:solidFill>
                  <a:srgbClr val="32363A"/>
                </a:solidFill>
              </a:rPr>
              <a:t>t-support</a:t>
            </a:r>
            <a:r>
              <a:rPr lang="en-US" b="1" i="0" dirty="0">
                <a:solidFill>
                  <a:srgbClr val="32363A"/>
                </a:solidFill>
                <a:effectLst/>
              </a:rPr>
              <a:t> </a:t>
            </a:r>
            <a:r>
              <a:rPr lang="en-US" b="0" i="0" dirty="0">
                <a:solidFill>
                  <a:srgbClr val="32363A"/>
                </a:solidFill>
                <a:effectLst/>
              </a:rPr>
              <a:t>programs?</a:t>
            </a: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42</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8" name="Диаграмма 1">
            <a:extLst>
              <a:ext uri="{FF2B5EF4-FFF2-40B4-BE49-F238E27FC236}">
                <a16:creationId xmlns:a16="http://schemas.microsoft.com/office/drawing/2014/main" id="{778C9A9C-E108-AFD8-F45D-953F45383FE6}"/>
              </a:ext>
            </a:extLst>
          </p:cNvPr>
          <p:cNvGraphicFramePr/>
          <p:nvPr>
            <p:extLst>
              <p:ext uri="{D42A27DB-BD31-4B8C-83A1-F6EECF244321}">
                <p14:modId xmlns:p14="http://schemas.microsoft.com/office/powerpoint/2010/main" val="2035811055"/>
              </p:ext>
            </p:extLst>
          </p:nvPr>
        </p:nvGraphicFramePr>
        <p:xfrm>
          <a:off x="1226634" y="1956110"/>
          <a:ext cx="10069552"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0014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Parent</a:t>
            </a:r>
            <a:r>
              <a:rPr lang="en-US" dirty="0"/>
              <a:t>: </a:t>
            </a:r>
            <a:r>
              <a:rPr lang="en-US" sz="2400" b="0" i="0" dirty="0">
                <a:solidFill>
                  <a:srgbClr val="222222"/>
                </a:solidFill>
                <a:effectLst/>
              </a:rPr>
              <a:t>What do you think are the biggest challenges that prevented you from being able to use </a:t>
            </a:r>
            <a:r>
              <a:rPr lang="en-US" sz="2400" i="0" dirty="0">
                <a:solidFill>
                  <a:srgbClr val="222222"/>
                </a:solidFill>
                <a:effectLst/>
              </a:rPr>
              <a:t>parent-suppor</a:t>
            </a:r>
            <a:r>
              <a:rPr lang="en-US" sz="2400" b="0" i="0" dirty="0">
                <a:solidFill>
                  <a:srgbClr val="222222"/>
                </a:solidFill>
                <a:effectLst/>
              </a:rPr>
              <a:t>t programs?</a:t>
            </a:r>
            <a:br>
              <a:rPr lang="en-US" sz="1800" b="0" i="0" dirty="0">
                <a:solidFill>
                  <a:srgbClr val="222222"/>
                </a:solidFill>
                <a:effectLst/>
                <a:latin typeface="helvetica" panose="020B0604020202020204" pitchFamily="34" charset="0"/>
              </a:rPr>
            </a:b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43</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7" name="Диаграмма 1">
            <a:extLst>
              <a:ext uri="{FF2B5EF4-FFF2-40B4-BE49-F238E27FC236}">
                <a16:creationId xmlns:a16="http://schemas.microsoft.com/office/drawing/2014/main" id="{8C64CE47-A034-E7DA-0630-478A1718C822}"/>
              </a:ext>
            </a:extLst>
          </p:cNvPr>
          <p:cNvGraphicFramePr/>
          <p:nvPr>
            <p:extLst>
              <p:ext uri="{D42A27DB-BD31-4B8C-83A1-F6EECF244321}">
                <p14:modId xmlns:p14="http://schemas.microsoft.com/office/powerpoint/2010/main" val="2540686951"/>
              </p:ext>
            </p:extLst>
          </p:nvPr>
        </p:nvGraphicFramePr>
        <p:xfrm>
          <a:off x="2668859" y="1909956"/>
          <a:ext cx="8627326"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5909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16B8-17A9-BADC-3A45-4A09F0FCB118}"/>
              </a:ext>
            </a:extLst>
          </p:cNvPr>
          <p:cNvSpPr>
            <a:spLocks noGrp="1"/>
          </p:cNvSpPr>
          <p:nvPr>
            <p:ph type="title"/>
          </p:nvPr>
        </p:nvSpPr>
        <p:spPr/>
        <p:txBody>
          <a:bodyPr/>
          <a:lstStyle/>
          <a:p>
            <a:r>
              <a:rPr lang="en-US" dirty="0">
                <a:solidFill>
                  <a:srgbClr val="002060"/>
                </a:solidFill>
              </a:rPr>
              <a:t>Parent</a:t>
            </a:r>
            <a:r>
              <a:rPr lang="en-US" dirty="0"/>
              <a:t>: </a:t>
            </a:r>
            <a:r>
              <a:rPr lang="en-US" b="0" i="0" dirty="0">
                <a:solidFill>
                  <a:srgbClr val="32363A"/>
                </a:solidFill>
                <a:effectLst/>
              </a:rPr>
              <a:t>Do you know where to find </a:t>
            </a:r>
            <a:r>
              <a:rPr lang="en-US" i="0" dirty="0">
                <a:solidFill>
                  <a:srgbClr val="32363A"/>
                </a:solidFill>
                <a:effectLst/>
              </a:rPr>
              <a:t>parent-</a:t>
            </a:r>
            <a:r>
              <a:rPr lang="en-US" dirty="0">
                <a:solidFill>
                  <a:srgbClr val="32363A"/>
                </a:solidFill>
              </a:rPr>
              <a:t>support </a:t>
            </a:r>
            <a:r>
              <a:rPr lang="en-US" b="0" i="0" dirty="0">
                <a:solidFill>
                  <a:srgbClr val="32363A"/>
                </a:solidFill>
                <a:effectLst/>
              </a:rPr>
              <a:t>programs?</a:t>
            </a:r>
            <a:endParaRPr lang="en-US" dirty="0"/>
          </a:p>
        </p:txBody>
      </p:sp>
      <p:sp>
        <p:nvSpPr>
          <p:cNvPr id="4" name="Slide Number Placeholder 3">
            <a:extLst>
              <a:ext uri="{FF2B5EF4-FFF2-40B4-BE49-F238E27FC236}">
                <a16:creationId xmlns:a16="http://schemas.microsoft.com/office/drawing/2014/main" id="{5F7CF8DE-3B59-52AB-2B4A-61D7EABDCEC6}"/>
              </a:ext>
            </a:extLst>
          </p:cNvPr>
          <p:cNvSpPr>
            <a:spLocks noGrp="1"/>
          </p:cNvSpPr>
          <p:nvPr>
            <p:ph type="sldNum" sz="quarter" idx="12"/>
          </p:nvPr>
        </p:nvSpPr>
        <p:spPr/>
        <p:txBody>
          <a:bodyPr/>
          <a:lstStyle/>
          <a:p>
            <a:fld id="{DB7DDC46-2E90-8640-BEFE-F54DCCD857ED}" type="slidenum">
              <a:rPr lang="en-US" smtClean="0"/>
              <a:t>44</a:t>
            </a:fld>
            <a:endParaRPr lang="en-US"/>
          </a:p>
        </p:txBody>
      </p:sp>
      <p:sp>
        <p:nvSpPr>
          <p:cNvPr id="6" name="Footer Placeholder 5">
            <a:extLst>
              <a:ext uri="{FF2B5EF4-FFF2-40B4-BE49-F238E27FC236}">
                <a16:creationId xmlns:a16="http://schemas.microsoft.com/office/drawing/2014/main" id="{EA004B65-8341-0F6E-C221-17D729626470}"/>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10" name="Диаграмма 1">
            <a:extLst>
              <a:ext uri="{FF2B5EF4-FFF2-40B4-BE49-F238E27FC236}">
                <a16:creationId xmlns:a16="http://schemas.microsoft.com/office/drawing/2014/main" id="{31A79056-C4B9-FE05-844B-2F2072F09B5C}"/>
              </a:ext>
            </a:extLst>
          </p:cNvPr>
          <p:cNvGraphicFramePr/>
          <p:nvPr/>
        </p:nvGraphicFramePr>
        <p:xfrm>
          <a:off x="1112025" y="2118809"/>
          <a:ext cx="10444975" cy="32261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3">
            <a:extLst>
              <a:ext uri="{FF2B5EF4-FFF2-40B4-BE49-F238E27FC236}">
                <a16:creationId xmlns:a16="http://schemas.microsoft.com/office/drawing/2014/main" id="{70183AB3-592B-534C-8B3E-76D211CA9029}"/>
              </a:ext>
            </a:extLst>
          </p:cNvPr>
          <p:cNvSpPr txBox="1">
            <a:spLocks/>
          </p:cNvSpPr>
          <p:nvPr/>
        </p:nvSpPr>
        <p:spPr>
          <a:xfrm>
            <a:off x="457200" y="1448886"/>
            <a:ext cx="11099800" cy="837374"/>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a:lstStyle>
          <a:p>
            <a:r>
              <a:rPr lang="en-US" sz="1800" dirty="0">
                <a:solidFill>
                  <a:srgbClr val="002060"/>
                </a:solidFill>
              </a:rPr>
              <a:t>					</a:t>
            </a:r>
          </a:p>
        </p:txBody>
      </p:sp>
      <p:graphicFrame>
        <p:nvGraphicFramePr>
          <p:cNvPr id="7" name="Диаграмма 1">
            <a:extLst>
              <a:ext uri="{FF2B5EF4-FFF2-40B4-BE49-F238E27FC236}">
                <a16:creationId xmlns:a16="http://schemas.microsoft.com/office/drawing/2014/main" id="{BB18A77A-BABE-2FF7-F9AD-8E73ADA79546}"/>
              </a:ext>
            </a:extLst>
          </p:cNvPr>
          <p:cNvGraphicFramePr/>
          <p:nvPr>
            <p:extLst>
              <p:ext uri="{D42A27DB-BD31-4B8C-83A1-F6EECF244321}">
                <p14:modId xmlns:p14="http://schemas.microsoft.com/office/powerpoint/2010/main" val="2285144186"/>
              </p:ext>
            </p:extLst>
          </p:nvPr>
        </p:nvGraphicFramePr>
        <p:xfrm>
          <a:off x="1112025" y="1397000"/>
          <a:ext cx="981617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3287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Interesting Take Aways for Parent-Resource Programs</a:t>
            </a:r>
          </a:p>
        </p:txBody>
      </p:sp>
      <p:sp>
        <p:nvSpPr>
          <p:cNvPr id="3" name="Content Placeholder 2">
            <a:extLst>
              <a:ext uri="{FF2B5EF4-FFF2-40B4-BE49-F238E27FC236}">
                <a16:creationId xmlns:a16="http://schemas.microsoft.com/office/drawing/2014/main" id="{1DC4FC8A-B4CE-C3EA-A034-79EF16E7E6D5}"/>
              </a:ext>
            </a:extLst>
          </p:cNvPr>
          <p:cNvSpPr>
            <a:spLocks noGrp="1"/>
          </p:cNvSpPr>
          <p:nvPr>
            <p:ph idx="1"/>
          </p:nvPr>
        </p:nvSpPr>
        <p:spPr>
          <a:xfrm>
            <a:off x="457200" y="1838151"/>
            <a:ext cx="11106616" cy="4351338"/>
          </a:xfrm>
        </p:spPr>
        <p:txBody>
          <a:bodyPr/>
          <a:lstStyle/>
          <a:p>
            <a:pPr marL="0" indent="0">
              <a:buNone/>
            </a:pPr>
            <a:endParaRPr lang="en-US" dirty="0"/>
          </a:p>
          <a:p>
            <a:r>
              <a:rPr lang="en-US" sz="1800" dirty="0"/>
              <a:t>Transportation is noticed as a top 3 barrier for Professionals.</a:t>
            </a:r>
          </a:p>
          <a:p>
            <a:pPr lvl="1"/>
            <a:r>
              <a:rPr lang="en-US" sz="1800" dirty="0"/>
              <a:t>6/9 domains</a:t>
            </a:r>
          </a:p>
          <a:p>
            <a:endParaRPr lang="en-US" sz="1800" dirty="0"/>
          </a:p>
          <a:p>
            <a:pPr lvl="1"/>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45</a:t>
            </a:fld>
            <a:endParaRPr lang="en-US"/>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3"/>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915189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BD4DD7-609F-06F4-82C5-8494E2CF6500}"/>
              </a:ext>
            </a:extLst>
          </p:cNvPr>
          <p:cNvSpPr>
            <a:spLocks noGrp="1"/>
          </p:cNvSpPr>
          <p:nvPr>
            <p:ph type="sldNum" sz="quarter" idx="12"/>
          </p:nvPr>
        </p:nvSpPr>
        <p:spPr/>
        <p:txBody>
          <a:bodyPr/>
          <a:lstStyle/>
          <a:p>
            <a:fld id="{DB7DDC46-2E90-8640-BEFE-F54DCCD857ED}" type="slidenum">
              <a:rPr lang="en-US" smtClean="0"/>
              <a:t>46</a:t>
            </a:fld>
            <a:endParaRPr lang="en-US"/>
          </a:p>
        </p:txBody>
      </p:sp>
      <p:sp>
        <p:nvSpPr>
          <p:cNvPr id="7" name="Text Placeholder 6">
            <a:extLst>
              <a:ext uri="{FF2B5EF4-FFF2-40B4-BE49-F238E27FC236}">
                <a16:creationId xmlns:a16="http://schemas.microsoft.com/office/drawing/2014/main" id="{30CB92AE-311A-507D-3DAE-6EB4CA359C73}"/>
              </a:ext>
            </a:extLst>
          </p:cNvPr>
          <p:cNvSpPr>
            <a:spLocks noGrp="1"/>
          </p:cNvSpPr>
          <p:nvPr>
            <p:ph type="body" sz="quarter" idx="14"/>
          </p:nvPr>
        </p:nvSpPr>
        <p:spPr/>
        <p:txBody>
          <a:bodyPr/>
          <a:lstStyle/>
          <a:p>
            <a:r>
              <a:rPr lang="en-US" dirty="0"/>
              <a:t>Experiences with Mental Health and Substance Treatment Programs</a:t>
            </a:r>
          </a:p>
        </p:txBody>
      </p:sp>
      <p:sp>
        <p:nvSpPr>
          <p:cNvPr id="6" name="Footer Placeholder 5">
            <a:extLst>
              <a:ext uri="{FF2B5EF4-FFF2-40B4-BE49-F238E27FC236}">
                <a16:creationId xmlns:a16="http://schemas.microsoft.com/office/drawing/2014/main" id="{AF30CB99-4098-23FD-788A-ECAA2BFF3EC2}"/>
              </a:ext>
            </a:extLst>
          </p:cNvPr>
          <p:cNvSpPr>
            <a:spLocks noGrp="1"/>
          </p:cNvSpPr>
          <p:nvPr>
            <p:ph type="ftr" sz="quarter" idx="15"/>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21345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111FD-71AB-CB4D-C68E-CEACD213609B}"/>
              </a:ext>
            </a:extLst>
          </p:cNvPr>
          <p:cNvSpPr>
            <a:spLocks noGrp="1"/>
          </p:cNvSpPr>
          <p:nvPr>
            <p:ph type="sldNum" sz="quarter" idx="12"/>
          </p:nvPr>
        </p:nvSpPr>
        <p:spPr/>
        <p:txBody>
          <a:bodyPr/>
          <a:lstStyle/>
          <a:p>
            <a:fld id="{DB7DDC46-2E90-8640-BEFE-F54DCCD857ED}" type="slidenum">
              <a:rPr lang="en-US" smtClean="0"/>
              <a:t>47</a:t>
            </a:fld>
            <a:endParaRPr lang="en-US"/>
          </a:p>
        </p:txBody>
      </p:sp>
      <p:sp>
        <p:nvSpPr>
          <p:cNvPr id="6" name="Text Placeholder 5">
            <a:extLst>
              <a:ext uri="{FF2B5EF4-FFF2-40B4-BE49-F238E27FC236}">
                <a16:creationId xmlns:a16="http://schemas.microsoft.com/office/drawing/2014/main" id="{9CAD2231-722C-546E-A353-F2DC633A0916}"/>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Professionals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have </a:t>
            </a:r>
            <a:r>
              <a:rPr kumimoji="0" lang="en-US" sz="2800" b="1" i="0" u="none" strike="noStrike" kern="1200" cap="none" spc="0" normalizeH="0" baseline="0" noProof="0" dirty="0">
                <a:ln>
                  <a:noFill/>
                </a:ln>
                <a:solidFill>
                  <a:srgbClr val="32363A"/>
                </a:solidFill>
                <a:effectLst/>
                <a:uLnTx/>
                <a:uFillTx/>
                <a:latin typeface="72"/>
                <a:ea typeface="+mn-ea"/>
                <a:cs typeface="+mn-cs"/>
              </a:rPr>
              <a:t>REFERRED</a:t>
            </a:r>
            <a:r>
              <a:rPr kumimoji="0" lang="en-US" sz="2800" b="0" i="0" u="none" strike="noStrike" kern="1200" cap="none" spc="0" normalizeH="0" baseline="0" noProof="0" dirty="0">
                <a:ln>
                  <a:noFill/>
                </a:ln>
                <a:solidFill>
                  <a:srgbClr val="32363A"/>
                </a:solidFill>
                <a:effectLst/>
                <a:uLnTx/>
                <a:uFillTx/>
                <a:latin typeface="72"/>
                <a:ea typeface="+mn-ea"/>
                <a:cs typeface="+mn-cs"/>
              </a:rPr>
              <a:t> families to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mental health and substance abuse treatment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within the last</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three</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years:</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72"/>
              <a:ea typeface="+mn-ea"/>
              <a:cs typeface="+mn-cs"/>
            </a:endParaRP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Parents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are </a:t>
            </a:r>
            <a:r>
              <a:rPr kumimoji="0" lang="en-US" sz="2800" b="1" i="0" u="none" strike="noStrike" kern="1200" cap="none" spc="0" normalizeH="0" baseline="0" noProof="0" dirty="0">
                <a:ln>
                  <a:noFill/>
                </a:ln>
                <a:solidFill>
                  <a:srgbClr val="32363A"/>
                </a:solidFill>
                <a:effectLst/>
                <a:uLnTx/>
                <a:uFillTx/>
                <a:latin typeface="72"/>
                <a:ea typeface="+mn-ea"/>
                <a:cs typeface="+mn-cs"/>
              </a:rPr>
              <a:t>AWARE</a:t>
            </a:r>
            <a:r>
              <a:rPr kumimoji="0" lang="en-US" sz="2800" b="0" i="0" u="none" strike="noStrike" kern="1200" cap="none" spc="0" normalizeH="0" baseline="0" noProof="0" dirty="0">
                <a:ln>
                  <a:noFill/>
                </a:ln>
                <a:solidFill>
                  <a:srgbClr val="32363A"/>
                </a:solidFill>
                <a:effectLst/>
                <a:uLnTx/>
                <a:uFillTx/>
                <a:latin typeface="72"/>
                <a:ea typeface="+mn-ea"/>
                <a:cs typeface="+mn-cs"/>
              </a:rPr>
              <a:t> of or have </a:t>
            </a:r>
            <a:r>
              <a:rPr kumimoji="0" lang="en-US" sz="2800" b="1" i="0" u="none" strike="noStrike" kern="1200" cap="none" spc="0" normalizeH="0" baseline="0" noProof="0" dirty="0">
                <a:ln>
                  <a:noFill/>
                </a:ln>
                <a:solidFill>
                  <a:srgbClr val="32363A"/>
                </a:solidFill>
                <a:effectLst/>
                <a:uLnTx/>
                <a:uFillTx/>
                <a:latin typeface="72"/>
                <a:ea typeface="+mn-ea"/>
                <a:cs typeface="+mn-cs"/>
              </a:rPr>
              <a:t>USED</a:t>
            </a:r>
            <a:r>
              <a:rPr kumimoji="0" lang="en-US" sz="2800" b="0" i="0" u="none" strike="noStrike" kern="1200" cap="none" spc="0" normalizeH="0" baseline="0" noProof="0" dirty="0">
                <a:ln>
                  <a:noFill/>
                </a:ln>
                <a:solidFill>
                  <a:srgbClr val="32363A"/>
                </a:solidFill>
                <a:effectLst/>
                <a:uLnTx/>
                <a:uFillTx/>
                <a:latin typeface="72"/>
                <a:ea typeface="+mn-ea"/>
                <a:cs typeface="+mn-cs"/>
              </a:rPr>
              <a:t> any of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mental health and substance abuse treatment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endPar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endParaRPr lang="en-US" dirty="0"/>
          </a:p>
        </p:txBody>
      </p:sp>
      <p:sp>
        <p:nvSpPr>
          <p:cNvPr id="5" name="Footer Placeholder 4">
            <a:extLst>
              <a:ext uri="{FF2B5EF4-FFF2-40B4-BE49-F238E27FC236}">
                <a16:creationId xmlns:a16="http://schemas.microsoft.com/office/drawing/2014/main" id="{CBEA931D-5A19-2A25-8891-00BE99ED5B2F}"/>
              </a:ext>
            </a:extLst>
          </p:cNvPr>
          <p:cNvSpPr>
            <a:spLocks noGrp="1"/>
          </p:cNvSpPr>
          <p:nvPr>
            <p:ph type="ftr" sz="quarter" idx="15"/>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3215168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48</a:t>
            </a:fld>
            <a:endParaRPr lang="en-US"/>
          </a:p>
        </p:txBody>
      </p:sp>
      <p:sp>
        <p:nvSpPr>
          <p:cNvPr id="7" name="Title 3">
            <a:extLst>
              <a:ext uri="{FF2B5EF4-FFF2-40B4-BE49-F238E27FC236}">
                <a16:creationId xmlns:a16="http://schemas.microsoft.com/office/drawing/2014/main" id="{058167AC-DF0F-6539-2AD7-C4ADF583B118}"/>
              </a:ext>
            </a:extLst>
          </p:cNvPr>
          <p:cNvSpPr>
            <a:spLocks noGrp="1"/>
          </p:cNvSpPr>
          <p:nvPr>
            <p:ph type="title"/>
          </p:nvPr>
        </p:nvSpPr>
        <p:spPr>
          <a:xfrm>
            <a:off x="457200" y="415925"/>
            <a:ext cx="11099800" cy="836613"/>
          </a:xfrm>
        </p:spPr>
        <p:txBody>
          <a:bodyPr/>
          <a:lstStyle/>
          <a:p>
            <a:r>
              <a:rPr lang="en-US" sz="2400" dirty="0">
                <a:solidFill>
                  <a:srgbClr val="002060"/>
                </a:solidFill>
              </a:rPr>
              <a:t>Professional</a:t>
            </a:r>
            <a:r>
              <a:rPr lang="en-US" sz="1800" dirty="0">
                <a:solidFill>
                  <a:srgbClr val="002060"/>
                </a:solidFill>
              </a:rPr>
              <a:t>						</a:t>
            </a:r>
            <a:r>
              <a:rPr lang="en-US" sz="2400" dirty="0">
                <a:solidFill>
                  <a:srgbClr val="002060"/>
                </a:solidFill>
              </a:rPr>
              <a:t>Parent</a:t>
            </a:r>
          </a:p>
        </p:txBody>
      </p:sp>
      <p:graphicFrame>
        <p:nvGraphicFramePr>
          <p:cNvPr id="10" name="Диаграмма 1">
            <a:extLst>
              <a:ext uri="{FF2B5EF4-FFF2-40B4-BE49-F238E27FC236}">
                <a16:creationId xmlns:a16="http://schemas.microsoft.com/office/drawing/2014/main" id="{1796C41B-AD31-DE53-5DF2-6C569ED34D44}"/>
              </a:ext>
            </a:extLst>
          </p:cNvPr>
          <p:cNvGraphicFramePr/>
          <p:nvPr>
            <p:extLst>
              <p:ext uri="{D42A27DB-BD31-4B8C-83A1-F6EECF244321}">
                <p14:modId xmlns:p14="http://schemas.microsoft.com/office/powerpoint/2010/main" val="1432749385"/>
              </p:ext>
            </p:extLst>
          </p:nvPr>
        </p:nvGraphicFramePr>
        <p:xfrm>
          <a:off x="137531" y="1691576"/>
          <a:ext cx="6096000" cy="4624659"/>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16">
            <a:extLst>
              <a:ext uri="{FF2B5EF4-FFF2-40B4-BE49-F238E27FC236}">
                <a16:creationId xmlns:a16="http://schemas.microsoft.com/office/drawing/2014/main" id="{62B3B9E2-24CF-788E-041E-723546D20081}"/>
              </a:ext>
            </a:extLst>
          </p:cNvPr>
          <p:cNvPicPr>
            <a:picLocks noChangeAspect="1"/>
          </p:cNvPicPr>
          <p:nvPr/>
        </p:nvPicPr>
        <p:blipFill>
          <a:blip r:embed="rId4"/>
          <a:stretch>
            <a:fillRect/>
          </a:stretch>
        </p:blipFill>
        <p:spPr>
          <a:xfrm>
            <a:off x="9726357" y="137924"/>
            <a:ext cx="1830643" cy="1539404"/>
          </a:xfrm>
          <a:prstGeom prst="rect">
            <a:avLst/>
          </a:prstGeom>
          <a:effectLst>
            <a:outerShdw blurRad="50800" dist="38100" dir="16200000" rotWithShape="0">
              <a:prstClr val="black">
                <a:alpha val="40000"/>
              </a:prstClr>
            </a:outerShdw>
          </a:effectLst>
        </p:spPr>
      </p:pic>
      <p:graphicFrame>
        <p:nvGraphicFramePr>
          <p:cNvPr id="18" name="Диаграмма 1">
            <a:extLst>
              <a:ext uri="{FF2B5EF4-FFF2-40B4-BE49-F238E27FC236}">
                <a16:creationId xmlns:a16="http://schemas.microsoft.com/office/drawing/2014/main" id="{A96820B3-B077-2679-FD83-C0BB475FC45E}"/>
              </a:ext>
            </a:extLst>
          </p:cNvPr>
          <p:cNvGraphicFramePr/>
          <p:nvPr>
            <p:extLst>
              <p:ext uri="{D42A27DB-BD31-4B8C-83A1-F6EECF244321}">
                <p14:modId xmlns:p14="http://schemas.microsoft.com/office/powerpoint/2010/main" val="632556075"/>
              </p:ext>
            </p:extLst>
          </p:nvPr>
        </p:nvGraphicFramePr>
        <p:xfrm>
          <a:off x="5674185" y="1791177"/>
          <a:ext cx="5882815" cy="44254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6658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a:xfrm>
            <a:off x="457200" y="446911"/>
            <a:ext cx="11099800" cy="837374"/>
          </a:xfrm>
        </p:spPr>
        <p:txBody>
          <a:bodyPr/>
          <a:lstStyle/>
          <a:p>
            <a:r>
              <a:rPr lang="en-US" dirty="0">
                <a:solidFill>
                  <a:srgbClr val="002060"/>
                </a:solidFill>
              </a:rPr>
              <a:t>Professional</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49</a:t>
            </a:fld>
            <a:endParaRPr lang="en-US"/>
          </a:p>
        </p:txBody>
      </p:sp>
      <p:sp>
        <p:nvSpPr>
          <p:cNvPr id="34" name="TextBox 33">
            <a:extLst>
              <a:ext uri="{FF2B5EF4-FFF2-40B4-BE49-F238E27FC236}">
                <a16:creationId xmlns:a16="http://schemas.microsoft.com/office/drawing/2014/main" id="{71FA05AA-CA50-550D-6392-69F123F62D88}"/>
              </a:ext>
            </a:extLst>
          </p:cNvPr>
          <p:cNvSpPr txBox="1"/>
          <p:nvPr/>
        </p:nvSpPr>
        <p:spPr>
          <a:xfrm>
            <a:off x="774700" y="1649113"/>
            <a:ext cx="4917688" cy="1200329"/>
          </a:xfrm>
          <a:prstGeom prst="rect">
            <a:avLst/>
          </a:prstGeom>
          <a:noFill/>
        </p:spPr>
        <p:txBody>
          <a:bodyPr wrap="square">
            <a:spAutoFit/>
          </a:bodyPr>
          <a:lstStyle/>
          <a:p>
            <a:r>
              <a:rPr lang="en-US" sz="1800" b="0" i="0" dirty="0">
                <a:solidFill>
                  <a:srgbClr val="222222"/>
                </a:solidFill>
                <a:effectLst/>
                <a:latin typeface="helvetica" panose="020B0604020202020204" pitchFamily="34" charset="0"/>
              </a:rPr>
              <a:t>How would you describe your clients' experience accessing the </a:t>
            </a:r>
            <a:r>
              <a:rPr lang="en-US" b="1" dirty="0">
                <a:solidFill>
                  <a:srgbClr val="222222"/>
                </a:solidFill>
                <a:latin typeface="helvetica" panose="020B0604020202020204" pitchFamily="34" charset="0"/>
              </a:rPr>
              <a:t>mental-health and substance abuse treatment</a:t>
            </a:r>
            <a:r>
              <a:rPr lang="en-US" sz="1800" b="0" i="0" dirty="0">
                <a:solidFill>
                  <a:srgbClr val="222222"/>
                </a:solidFill>
                <a:effectLst/>
                <a:latin typeface="helvetica" panose="020B0604020202020204" pitchFamily="34" charset="0"/>
              </a:rPr>
              <a:t> programs?</a:t>
            </a:r>
          </a:p>
          <a:p>
            <a:endParaRPr lang="en-US" dirty="0"/>
          </a:p>
        </p:txBody>
      </p:sp>
      <p:graphicFrame>
        <p:nvGraphicFramePr>
          <p:cNvPr id="12" name="Диаграмма 1">
            <a:extLst>
              <a:ext uri="{FF2B5EF4-FFF2-40B4-BE49-F238E27FC236}">
                <a16:creationId xmlns:a16="http://schemas.microsoft.com/office/drawing/2014/main" id="{4753CB15-1C7B-9EF4-4785-2BF7F4D6D1AC}"/>
              </a:ext>
            </a:extLst>
          </p:cNvPr>
          <p:cNvGraphicFramePr/>
          <p:nvPr>
            <p:extLst>
              <p:ext uri="{D42A27DB-BD31-4B8C-83A1-F6EECF244321}">
                <p14:modId xmlns:p14="http://schemas.microsoft.com/office/powerpoint/2010/main" val="496707785"/>
              </p:ext>
            </p:extLst>
          </p:nvPr>
        </p:nvGraphicFramePr>
        <p:xfrm>
          <a:off x="2685895" y="2378770"/>
          <a:ext cx="8731405"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260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chemeClr val="accent6">
                    <a:lumMod val="50000"/>
                  </a:schemeClr>
                </a:solidFill>
              </a:rPr>
              <a:t>Survey Fundamentals</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934569" y="1164536"/>
            <a:ext cx="5384800" cy="4781608"/>
          </a:xfrm>
        </p:spPr>
        <p:txBody>
          <a:bodyPr/>
          <a:lstStyle/>
          <a:p>
            <a:pPr marL="0" indent="0">
              <a:buNone/>
            </a:pPr>
            <a:r>
              <a:rPr lang="en-CA" sz="1800" b="1" dirty="0">
                <a:solidFill>
                  <a:schemeClr val="tx1">
                    <a:lumMod val="50000"/>
                  </a:schemeClr>
                </a:solidFill>
                <a:cs typeface="Arial" panose="020B0604020202020204" pitchFamily="34" charset="0"/>
              </a:rPr>
              <a:t>Survey Methods</a:t>
            </a:r>
          </a:p>
          <a:p>
            <a:pPr lvl="1"/>
            <a:r>
              <a:rPr lang="en-CA" sz="1800" dirty="0">
                <a:solidFill>
                  <a:schemeClr val="tx1">
                    <a:lumMod val="50000"/>
                  </a:schemeClr>
                </a:solidFill>
                <a:cs typeface="Arial" panose="020B0604020202020204" pitchFamily="34" charset="0"/>
              </a:rPr>
              <a:t>Qualtrics online survey</a:t>
            </a:r>
          </a:p>
          <a:p>
            <a:pPr lvl="1"/>
            <a:r>
              <a:rPr lang="en-CA" sz="1800" dirty="0">
                <a:solidFill>
                  <a:schemeClr val="tx1">
                    <a:lumMod val="50000"/>
                  </a:schemeClr>
                </a:solidFill>
                <a:cs typeface="Arial" panose="020B0604020202020204" pitchFamily="34" charset="0"/>
              </a:rPr>
              <a:t>Open from 3.28 to 5.18</a:t>
            </a:r>
          </a:p>
          <a:p>
            <a:pPr marL="50800" indent="0">
              <a:buNone/>
            </a:pPr>
            <a:r>
              <a:rPr lang="en-CA" sz="1800" b="1" dirty="0">
                <a:solidFill>
                  <a:schemeClr val="tx1">
                    <a:lumMod val="50000"/>
                  </a:schemeClr>
                </a:solidFill>
                <a:cs typeface="Arial" panose="020B0604020202020204" pitchFamily="34" charset="0"/>
              </a:rPr>
              <a:t>Survey Distribution</a:t>
            </a:r>
          </a:p>
          <a:p>
            <a:pPr marL="547150" lvl="1" indent="-285750"/>
            <a:r>
              <a:rPr lang="en-CA" sz="1800" dirty="0">
                <a:solidFill>
                  <a:schemeClr val="tx1">
                    <a:lumMod val="50000"/>
                  </a:schemeClr>
                </a:solidFill>
                <a:cs typeface="Arial" panose="020B0604020202020204" pitchFamily="34" charset="0"/>
              </a:rPr>
              <a:t>QR code</a:t>
            </a:r>
          </a:p>
          <a:p>
            <a:pPr marL="774700" lvl="2" indent="-285750"/>
            <a:r>
              <a:rPr lang="en-CA" sz="1800" dirty="0">
                <a:solidFill>
                  <a:schemeClr val="tx1">
                    <a:lumMod val="50000"/>
                  </a:schemeClr>
                </a:solidFill>
                <a:cs typeface="Arial" panose="020B0604020202020204" pitchFamily="34" charset="0"/>
              </a:rPr>
              <a:t>Facebook</a:t>
            </a:r>
          </a:p>
          <a:p>
            <a:pPr marL="774700" lvl="2" indent="-285750"/>
            <a:r>
              <a:rPr lang="en-CA" sz="1800" dirty="0">
                <a:solidFill>
                  <a:schemeClr val="tx1">
                    <a:lumMod val="50000"/>
                  </a:schemeClr>
                </a:solidFill>
                <a:cs typeface="Arial" panose="020B0604020202020204" pitchFamily="34" charset="0"/>
              </a:rPr>
              <a:t>Collaborative convening</a:t>
            </a:r>
          </a:p>
          <a:p>
            <a:pPr marL="774700" lvl="2" indent="-285750"/>
            <a:r>
              <a:rPr lang="en-CA" sz="1800" dirty="0">
                <a:solidFill>
                  <a:schemeClr val="tx1">
                    <a:lumMod val="50000"/>
                  </a:schemeClr>
                </a:solidFill>
                <a:cs typeface="Arial" panose="020B0604020202020204" pitchFamily="34" charset="0"/>
              </a:rPr>
              <a:t>Flyers</a:t>
            </a:r>
          </a:p>
          <a:p>
            <a:pPr marL="774700" lvl="2" indent="-285750"/>
            <a:r>
              <a:rPr lang="en-CA" sz="1800" dirty="0">
                <a:solidFill>
                  <a:schemeClr val="tx1">
                    <a:lumMod val="50000"/>
                  </a:schemeClr>
                </a:solidFill>
                <a:cs typeface="Arial" panose="020B0604020202020204" pitchFamily="34" charset="0"/>
              </a:rPr>
              <a:t>TV interviews</a:t>
            </a:r>
          </a:p>
          <a:p>
            <a:pPr marL="774700" lvl="2" indent="-285750"/>
            <a:r>
              <a:rPr lang="en-CA" sz="1800" dirty="0">
                <a:solidFill>
                  <a:schemeClr val="tx1">
                    <a:lumMod val="50000"/>
                  </a:schemeClr>
                </a:solidFill>
                <a:cs typeface="Arial" panose="020B0604020202020204" pitchFamily="34" charset="0"/>
              </a:rPr>
              <a:t>Telemundo</a:t>
            </a:r>
          </a:p>
          <a:p>
            <a:pPr marL="0" indent="0">
              <a:buNone/>
            </a:pPr>
            <a:r>
              <a:rPr lang="en-CA" sz="1800" b="1" dirty="0">
                <a:solidFill>
                  <a:schemeClr val="tx1">
                    <a:lumMod val="50000"/>
                  </a:schemeClr>
                </a:solidFill>
                <a:cs typeface="Arial" panose="020B0604020202020204" pitchFamily="34" charset="0"/>
              </a:rPr>
              <a:t>Total Responses </a:t>
            </a:r>
          </a:p>
          <a:p>
            <a:pPr lvl="1"/>
            <a:r>
              <a:rPr lang="en-CA" sz="1800" dirty="0">
                <a:solidFill>
                  <a:schemeClr val="tx1">
                    <a:lumMod val="50000"/>
                  </a:schemeClr>
                </a:solidFill>
                <a:cs typeface="Arial" panose="020B0604020202020204" pitchFamily="34" charset="0"/>
              </a:rPr>
              <a:t>Professional (n= 707)</a:t>
            </a:r>
          </a:p>
          <a:p>
            <a:pPr lvl="1"/>
            <a:r>
              <a:rPr lang="en-CA" sz="1800" dirty="0">
                <a:solidFill>
                  <a:schemeClr val="tx1">
                    <a:lumMod val="50000"/>
                  </a:schemeClr>
                </a:solidFill>
                <a:cs typeface="Arial" panose="020B0604020202020204" pitchFamily="34" charset="0"/>
              </a:rPr>
              <a:t>Parent (n=307)</a:t>
            </a:r>
          </a:p>
          <a:p>
            <a:pPr marL="774700" lvl="2" indent="-285750"/>
            <a:endParaRPr lang="en-CA" sz="1800" dirty="0">
              <a:solidFill>
                <a:schemeClr val="tx1">
                  <a:lumMod val="50000"/>
                </a:schemeClr>
              </a:solidFill>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A57EF230-1D34-FB4E-940F-8A74A4CB1005}"/>
              </a:ext>
            </a:extLst>
          </p:cNvPr>
          <p:cNvSpPr>
            <a:spLocks noGrp="1"/>
          </p:cNvSpPr>
          <p:nvPr>
            <p:ph idx="13"/>
          </p:nvPr>
        </p:nvSpPr>
        <p:spPr>
          <a:xfrm>
            <a:off x="6096000" y="1195323"/>
            <a:ext cx="5384800" cy="4351338"/>
          </a:xfrm>
        </p:spPr>
        <p:txBody>
          <a:bodyPr/>
          <a:lstStyle/>
          <a:p>
            <a:pPr marL="0" indent="0">
              <a:buNone/>
            </a:pPr>
            <a:r>
              <a:rPr lang="en-CA" sz="1800" b="1" dirty="0">
                <a:solidFill>
                  <a:schemeClr val="tx1">
                    <a:lumMod val="50000"/>
                  </a:schemeClr>
                </a:solidFill>
                <a:cs typeface="Arial" panose="020B0604020202020204" pitchFamily="34" charset="0"/>
              </a:rPr>
              <a:t>User Language</a:t>
            </a:r>
          </a:p>
          <a:p>
            <a:pPr lvl="1"/>
            <a:r>
              <a:rPr lang="en-CA" sz="1800" dirty="0">
                <a:solidFill>
                  <a:schemeClr val="tx1">
                    <a:lumMod val="50000"/>
                  </a:schemeClr>
                </a:solidFill>
                <a:cs typeface="Arial" panose="020B0604020202020204" pitchFamily="34" charset="0"/>
              </a:rPr>
              <a:t>English</a:t>
            </a:r>
          </a:p>
          <a:p>
            <a:pPr lvl="1"/>
            <a:r>
              <a:rPr lang="en-CA" sz="1800" dirty="0">
                <a:solidFill>
                  <a:schemeClr val="tx1">
                    <a:lumMod val="50000"/>
                  </a:schemeClr>
                </a:solidFill>
                <a:cs typeface="Arial" panose="020B0604020202020204" pitchFamily="34" charset="0"/>
              </a:rPr>
              <a:t>Spanish (n= 46)  </a:t>
            </a:r>
          </a:p>
          <a:p>
            <a:pPr lvl="2"/>
            <a:r>
              <a:rPr lang="en-CA" sz="1800" dirty="0">
                <a:solidFill>
                  <a:schemeClr val="tx1">
                    <a:lumMod val="50000"/>
                  </a:schemeClr>
                </a:solidFill>
                <a:cs typeface="Arial" panose="020B0604020202020204" pitchFamily="34" charset="0"/>
              </a:rPr>
              <a:t>Professional </a:t>
            </a:r>
          </a:p>
          <a:p>
            <a:pPr lvl="2"/>
            <a:r>
              <a:rPr lang="en-CA" sz="1800" dirty="0">
                <a:solidFill>
                  <a:schemeClr val="tx1">
                    <a:lumMod val="50000"/>
                  </a:schemeClr>
                </a:solidFill>
                <a:cs typeface="Arial" panose="020B0604020202020204" pitchFamily="34" charset="0"/>
              </a:rPr>
              <a:t>Parent (n= 35)</a:t>
            </a:r>
            <a:endParaRPr lang="en-CA" sz="1800" b="1" dirty="0">
              <a:solidFill>
                <a:schemeClr val="tx1">
                  <a:lumMod val="50000"/>
                </a:schemeClr>
              </a:solidFill>
              <a:cs typeface="Arial" panose="020B0604020202020204" pitchFamily="34" charset="0"/>
            </a:endParaRPr>
          </a:p>
          <a:p>
            <a:pPr marL="0" indent="0">
              <a:buNone/>
            </a:pPr>
            <a:r>
              <a:rPr lang="en-CA" sz="1800" b="1" dirty="0">
                <a:solidFill>
                  <a:schemeClr val="tx1">
                    <a:lumMod val="50000"/>
                  </a:schemeClr>
                </a:solidFill>
                <a:cs typeface="Arial" panose="020B0604020202020204" pitchFamily="34" charset="0"/>
              </a:rPr>
              <a:t>Survey Design </a:t>
            </a:r>
          </a:p>
          <a:p>
            <a:pPr lvl="2"/>
            <a:r>
              <a:rPr lang="en-CA" sz="1800" dirty="0">
                <a:solidFill>
                  <a:schemeClr val="tx1">
                    <a:lumMod val="50000"/>
                  </a:schemeClr>
                </a:solidFill>
                <a:cs typeface="Arial" panose="020B0604020202020204" pitchFamily="34" charset="0"/>
              </a:rPr>
              <a:t>Anonymous </a:t>
            </a:r>
          </a:p>
          <a:p>
            <a:pPr lvl="2"/>
            <a:r>
              <a:rPr lang="en-CA" sz="1800" dirty="0">
                <a:solidFill>
                  <a:schemeClr val="tx1">
                    <a:lumMod val="50000"/>
                  </a:schemeClr>
                </a:solidFill>
                <a:cs typeface="Arial" panose="020B0604020202020204" pitchFamily="34" charset="0"/>
              </a:rPr>
              <a:t>Demographics</a:t>
            </a:r>
          </a:p>
          <a:p>
            <a:pPr lvl="2"/>
            <a:r>
              <a:rPr lang="en-CA" sz="1800" dirty="0">
                <a:solidFill>
                  <a:schemeClr val="tx1">
                    <a:lumMod val="50000"/>
                  </a:schemeClr>
                </a:solidFill>
                <a:cs typeface="Arial" panose="020B0604020202020204" pitchFamily="34" charset="0"/>
              </a:rPr>
              <a:t>9 main domains </a:t>
            </a:r>
          </a:p>
          <a:p>
            <a:pPr lvl="2"/>
            <a:r>
              <a:rPr lang="en-CA" sz="1800" dirty="0">
                <a:solidFill>
                  <a:schemeClr val="tx1">
                    <a:lumMod val="50000"/>
                  </a:schemeClr>
                </a:solidFill>
                <a:cs typeface="Arial" panose="020B0604020202020204" pitchFamily="34" charset="0"/>
              </a:rPr>
              <a:t>Unique questions (professional; parent)</a:t>
            </a:r>
          </a:p>
          <a:p>
            <a:pPr marL="261400" lvl="1" indent="0">
              <a:buNone/>
            </a:pPr>
            <a:r>
              <a:rPr lang="en-CA" sz="1800" b="1" dirty="0">
                <a:solidFill>
                  <a:schemeClr val="tx1">
                    <a:lumMod val="50000"/>
                  </a:schemeClr>
                </a:solidFill>
                <a:cs typeface="Arial" panose="020B0604020202020204" pitchFamily="34" charset="0"/>
              </a:rPr>
              <a:t>Survey Length</a:t>
            </a:r>
          </a:p>
          <a:p>
            <a:pPr lvl="2"/>
            <a:r>
              <a:rPr lang="en-CA" sz="1800" dirty="0">
                <a:solidFill>
                  <a:schemeClr val="tx1">
                    <a:lumMod val="50000"/>
                  </a:schemeClr>
                </a:solidFill>
                <a:cs typeface="Arial" panose="020B0604020202020204" pitchFamily="34" charset="0"/>
              </a:rPr>
              <a:t>Parent, up to 60 questions </a:t>
            </a:r>
          </a:p>
          <a:p>
            <a:pPr lvl="2"/>
            <a:r>
              <a:rPr lang="en-CA" sz="1800" dirty="0">
                <a:solidFill>
                  <a:schemeClr val="tx1">
                    <a:lumMod val="50000"/>
                  </a:schemeClr>
                </a:solidFill>
                <a:cs typeface="Arial" panose="020B0604020202020204" pitchFamily="34" charset="0"/>
              </a:rPr>
              <a:t>Professional, up to 48 questions </a:t>
            </a:r>
          </a:p>
          <a:p>
            <a:pPr lvl="2"/>
            <a:endParaRPr lang="en-CA" sz="1800" dirty="0">
              <a:solidFill>
                <a:schemeClr val="tx1">
                  <a:lumMod val="50000"/>
                </a:schemeClr>
              </a:solidFill>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marL="261400" lvl="1" indent="0">
              <a:buNone/>
            </a:pPr>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5</a:t>
            </a:fld>
            <a:endParaRPr lang="en-US"/>
          </a:p>
        </p:txBody>
      </p:sp>
    </p:spTree>
    <p:extLst>
      <p:ext uri="{BB962C8B-B14F-4D97-AF65-F5344CB8AC3E}">
        <p14:creationId xmlns:p14="http://schemas.microsoft.com/office/powerpoint/2010/main" val="1439905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EC3CE2-A7F6-22D4-DFC9-A5A1438A434A}"/>
              </a:ext>
            </a:extLst>
          </p:cNvPr>
          <p:cNvSpPr>
            <a:spLocks noGrp="1"/>
          </p:cNvSpPr>
          <p:nvPr>
            <p:ph type="title"/>
          </p:nvPr>
        </p:nvSpPr>
        <p:spPr/>
        <p:txBody>
          <a:bodyPr/>
          <a:lstStyle/>
          <a:p>
            <a:r>
              <a:rPr lang="en-US" dirty="0">
                <a:solidFill>
                  <a:srgbClr val="002060"/>
                </a:solidFill>
              </a:rPr>
              <a:t>Parent</a:t>
            </a:r>
          </a:p>
        </p:txBody>
      </p:sp>
      <p:sp>
        <p:nvSpPr>
          <p:cNvPr id="4" name="Slide Number Placeholder 3">
            <a:extLst>
              <a:ext uri="{FF2B5EF4-FFF2-40B4-BE49-F238E27FC236}">
                <a16:creationId xmlns:a16="http://schemas.microsoft.com/office/drawing/2014/main" id="{36995887-D0B6-3A03-6175-9A818AC30C63}"/>
              </a:ext>
            </a:extLst>
          </p:cNvPr>
          <p:cNvSpPr>
            <a:spLocks noGrp="1"/>
          </p:cNvSpPr>
          <p:nvPr>
            <p:ph type="sldNum" sz="quarter" idx="12"/>
          </p:nvPr>
        </p:nvSpPr>
        <p:spPr/>
        <p:txBody>
          <a:bodyPr/>
          <a:lstStyle/>
          <a:p>
            <a:fld id="{DB7DDC46-2E90-8640-BEFE-F54DCCD857ED}" type="slidenum">
              <a:rPr lang="en-US" smtClean="0"/>
              <a:t>50</a:t>
            </a:fld>
            <a:endParaRPr lang="en-US"/>
          </a:p>
        </p:txBody>
      </p:sp>
      <p:sp>
        <p:nvSpPr>
          <p:cNvPr id="6" name="Footer Placeholder 5">
            <a:extLst>
              <a:ext uri="{FF2B5EF4-FFF2-40B4-BE49-F238E27FC236}">
                <a16:creationId xmlns:a16="http://schemas.microsoft.com/office/drawing/2014/main" id="{E2B44062-820E-3CE4-E0C2-986CC087ABB8}"/>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11" name="TextBox 10">
            <a:extLst>
              <a:ext uri="{FF2B5EF4-FFF2-40B4-BE49-F238E27FC236}">
                <a16:creationId xmlns:a16="http://schemas.microsoft.com/office/drawing/2014/main" id="{240D1971-81A1-7D0F-73F5-3011307A5679}"/>
              </a:ext>
            </a:extLst>
          </p:cNvPr>
          <p:cNvSpPr txBox="1"/>
          <p:nvPr/>
        </p:nvSpPr>
        <p:spPr>
          <a:xfrm>
            <a:off x="450056" y="1570709"/>
            <a:ext cx="4861932" cy="1477328"/>
          </a:xfrm>
          <a:prstGeom prst="rect">
            <a:avLst/>
          </a:prstGeom>
          <a:noFill/>
        </p:spPr>
        <p:txBody>
          <a:bodyPr wrap="square">
            <a:spAutoFit/>
          </a:bodyPr>
          <a:lstStyle/>
          <a:p>
            <a:r>
              <a:rPr lang="en-US" sz="1800" b="0" i="0" dirty="0">
                <a:solidFill>
                  <a:srgbClr val="222222"/>
                </a:solidFill>
                <a:effectLst/>
                <a:latin typeface="helvetica" panose="020B0604020202020204" pitchFamily="34" charset="0"/>
              </a:rPr>
              <a:t>How would you describe your experience accessing the </a:t>
            </a:r>
            <a:r>
              <a:rPr lang="en-US" b="1" dirty="0">
                <a:solidFill>
                  <a:srgbClr val="222222"/>
                </a:solidFill>
                <a:latin typeface="helvetica" panose="020B0604020202020204" pitchFamily="34" charset="0"/>
              </a:rPr>
              <a:t>mental-health and substance abuse treatment</a:t>
            </a:r>
            <a:r>
              <a:rPr lang="en-US" sz="1800" b="0" i="0" dirty="0">
                <a:solidFill>
                  <a:srgbClr val="222222"/>
                </a:solidFill>
                <a:effectLst/>
                <a:latin typeface="helvetica" panose="020B0604020202020204" pitchFamily="34" charset="0"/>
              </a:rPr>
              <a:t> programs for yourself or your child?</a:t>
            </a:r>
          </a:p>
          <a:p>
            <a:endParaRPr lang="en-US" dirty="0"/>
          </a:p>
        </p:txBody>
      </p:sp>
      <p:graphicFrame>
        <p:nvGraphicFramePr>
          <p:cNvPr id="8" name="Диаграмма 1">
            <a:extLst>
              <a:ext uri="{FF2B5EF4-FFF2-40B4-BE49-F238E27FC236}">
                <a16:creationId xmlns:a16="http://schemas.microsoft.com/office/drawing/2014/main" id="{CE6EB742-8335-973E-1EB1-C2B0A516779C}"/>
              </a:ext>
            </a:extLst>
          </p:cNvPr>
          <p:cNvGraphicFramePr/>
          <p:nvPr>
            <p:extLst>
              <p:ext uri="{D42A27DB-BD31-4B8C-83A1-F6EECF244321}">
                <p14:modId xmlns:p14="http://schemas.microsoft.com/office/powerpoint/2010/main" val="3496696281"/>
              </p:ext>
            </p:extLst>
          </p:nvPr>
        </p:nvGraphicFramePr>
        <p:xfrm>
          <a:off x="3066585" y="2309373"/>
          <a:ext cx="7203689"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397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5289-21A9-BE50-3419-44509580A7B9}"/>
              </a:ext>
            </a:extLst>
          </p:cNvPr>
          <p:cNvSpPr>
            <a:spLocks noGrp="1"/>
          </p:cNvSpPr>
          <p:nvPr>
            <p:ph type="title"/>
          </p:nvPr>
        </p:nvSpPr>
        <p:spPr/>
        <p:txBody>
          <a:bodyPr/>
          <a:lstStyle/>
          <a:p>
            <a:r>
              <a:rPr lang="en-US" dirty="0">
                <a:solidFill>
                  <a:srgbClr val="002060"/>
                </a:solidFill>
              </a:rPr>
              <a:t>Response Options for Mental-health and Substance Abuse Treatment Program Barriers</a:t>
            </a:r>
          </a:p>
        </p:txBody>
      </p:sp>
      <p:sp>
        <p:nvSpPr>
          <p:cNvPr id="3" name="Content Placeholder 2">
            <a:extLst>
              <a:ext uri="{FF2B5EF4-FFF2-40B4-BE49-F238E27FC236}">
                <a16:creationId xmlns:a16="http://schemas.microsoft.com/office/drawing/2014/main" id="{C4D80C62-6C64-CF12-AECE-8B4054303B2D}"/>
              </a:ext>
            </a:extLst>
          </p:cNvPr>
          <p:cNvSpPr>
            <a:spLocks noGrp="1"/>
          </p:cNvSpPr>
          <p:nvPr>
            <p:ph idx="1"/>
          </p:nvPr>
        </p:nvSpPr>
        <p:spPr>
          <a:xfrm>
            <a:off x="797859" y="1620620"/>
            <a:ext cx="11394141" cy="4351338"/>
          </a:xfrm>
        </p:spPr>
        <p:txBody>
          <a:bodyPr/>
          <a:lstStyle/>
          <a:p>
            <a:r>
              <a:rPr lang="en-US" sz="1800" dirty="0"/>
              <a:t>Clients are unaware of what is available</a:t>
            </a:r>
          </a:p>
          <a:p>
            <a:r>
              <a:rPr lang="en-US" sz="1800" dirty="0"/>
              <a:t>Cost</a:t>
            </a:r>
          </a:p>
          <a:p>
            <a:r>
              <a:rPr lang="en-US" sz="1800" dirty="0"/>
              <a:t>Finding facilities or providers that speak their language or understand their culture</a:t>
            </a:r>
          </a:p>
          <a:p>
            <a:r>
              <a:rPr lang="en-US" sz="1800" dirty="0"/>
              <a:t>Finding facilities or providers who are responsive to disabilities and accommodating to special needs</a:t>
            </a:r>
          </a:p>
          <a:p>
            <a:r>
              <a:rPr lang="en-US" sz="1800" dirty="0"/>
              <a:t>Lack of available facilities or providers in the community</a:t>
            </a:r>
          </a:p>
          <a:p>
            <a:r>
              <a:rPr lang="en-US" sz="1800" dirty="0"/>
              <a:t>Location</a:t>
            </a:r>
          </a:p>
          <a:p>
            <a:r>
              <a:rPr lang="en-US" sz="1800" dirty="0"/>
              <a:t>Transportation</a:t>
            </a:r>
          </a:p>
          <a:p>
            <a:r>
              <a:rPr lang="en-US" sz="1800" dirty="0"/>
              <a:t>Wait lists</a:t>
            </a:r>
          </a:p>
          <a:p>
            <a:r>
              <a:rPr lang="en-US" sz="1800" dirty="0"/>
              <a:t>Work schedule</a:t>
            </a:r>
          </a:p>
          <a:p>
            <a:r>
              <a:rPr lang="en-US" sz="1800" dirty="0"/>
              <a:t>Other</a:t>
            </a:r>
          </a:p>
          <a:p>
            <a:endParaRPr lang="en-US" dirty="0"/>
          </a:p>
        </p:txBody>
      </p:sp>
      <p:sp>
        <p:nvSpPr>
          <p:cNvPr id="4" name="Slide Number Placeholder 3">
            <a:extLst>
              <a:ext uri="{FF2B5EF4-FFF2-40B4-BE49-F238E27FC236}">
                <a16:creationId xmlns:a16="http://schemas.microsoft.com/office/drawing/2014/main" id="{A41D461E-B37A-1C03-1619-9CADAC105959}"/>
              </a:ext>
            </a:extLst>
          </p:cNvPr>
          <p:cNvSpPr>
            <a:spLocks noGrp="1"/>
          </p:cNvSpPr>
          <p:nvPr>
            <p:ph type="sldNum" sz="quarter" idx="12"/>
          </p:nvPr>
        </p:nvSpPr>
        <p:spPr/>
        <p:txBody>
          <a:bodyPr/>
          <a:lstStyle/>
          <a:p>
            <a:fld id="{DB7DDC46-2E90-8640-BEFE-F54DCCD857ED}" type="slidenum">
              <a:rPr lang="en-US" smtClean="0"/>
              <a:t>51</a:t>
            </a:fld>
            <a:endParaRPr lang="en-US"/>
          </a:p>
        </p:txBody>
      </p:sp>
      <p:sp>
        <p:nvSpPr>
          <p:cNvPr id="5" name="Footer Placeholder 4">
            <a:extLst>
              <a:ext uri="{FF2B5EF4-FFF2-40B4-BE49-F238E27FC236}">
                <a16:creationId xmlns:a16="http://schemas.microsoft.com/office/drawing/2014/main" id="{9F9B0C8E-1C57-DC25-1CD6-68CC449BDD5D}"/>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3462118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sz="2400" dirty="0">
                <a:solidFill>
                  <a:srgbClr val="002060"/>
                </a:solidFill>
              </a:rPr>
              <a:t>Professional: </a:t>
            </a:r>
            <a:r>
              <a:rPr lang="en-US" sz="2400" b="0" i="0" dirty="0">
                <a:solidFill>
                  <a:srgbClr val="32363A"/>
                </a:solidFill>
                <a:effectLst/>
              </a:rPr>
              <a:t>What do you think are the most significant barriers to accessing </a:t>
            </a:r>
            <a:r>
              <a:rPr lang="en-US" sz="2400" b="1" dirty="0">
                <a:solidFill>
                  <a:srgbClr val="222222"/>
                </a:solidFill>
              </a:rPr>
              <a:t>mental-health and substance abuse treatment</a:t>
            </a:r>
            <a:r>
              <a:rPr lang="en-US" sz="2400" b="1" i="0" dirty="0">
                <a:solidFill>
                  <a:srgbClr val="32363A"/>
                </a:solidFill>
                <a:effectLst/>
              </a:rPr>
              <a:t> </a:t>
            </a:r>
            <a:r>
              <a:rPr lang="en-US" sz="2400" b="0" i="0" dirty="0">
                <a:solidFill>
                  <a:srgbClr val="32363A"/>
                </a:solidFill>
                <a:effectLst/>
              </a:rPr>
              <a:t>programs?</a:t>
            </a: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52</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8" name="Диаграмма 1">
            <a:extLst>
              <a:ext uri="{FF2B5EF4-FFF2-40B4-BE49-F238E27FC236}">
                <a16:creationId xmlns:a16="http://schemas.microsoft.com/office/drawing/2014/main" id="{778C9A9C-E108-AFD8-F45D-953F45383FE6}"/>
              </a:ext>
            </a:extLst>
          </p:cNvPr>
          <p:cNvGraphicFramePr/>
          <p:nvPr/>
        </p:nvGraphicFramePr>
        <p:xfrm>
          <a:off x="1226634" y="1956110"/>
          <a:ext cx="10069552"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1">
            <a:extLst>
              <a:ext uri="{FF2B5EF4-FFF2-40B4-BE49-F238E27FC236}">
                <a16:creationId xmlns:a16="http://schemas.microsoft.com/office/drawing/2014/main" id="{AFB6AA84-B2C5-33A0-5CE4-F752648F648A}"/>
              </a:ext>
            </a:extLst>
          </p:cNvPr>
          <p:cNvGraphicFramePr/>
          <p:nvPr>
            <p:extLst>
              <p:ext uri="{D42A27DB-BD31-4B8C-83A1-F6EECF244321}">
                <p14:modId xmlns:p14="http://schemas.microsoft.com/office/powerpoint/2010/main" val="1846249215"/>
              </p:ext>
            </p:extLst>
          </p:nvPr>
        </p:nvGraphicFramePr>
        <p:xfrm>
          <a:off x="1418492" y="1956110"/>
          <a:ext cx="917917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9823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sz="2400" dirty="0">
                <a:solidFill>
                  <a:srgbClr val="002060"/>
                </a:solidFill>
              </a:rPr>
              <a:t>Parent</a:t>
            </a:r>
            <a:r>
              <a:rPr lang="en-US" sz="2400" dirty="0"/>
              <a:t>: </a:t>
            </a:r>
            <a:r>
              <a:rPr lang="en-US" sz="2400" b="0" i="0" dirty="0">
                <a:solidFill>
                  <a:srgbClr val="222222"/>
                </a:solidFill>
                <a:effectLst/>
              </a:rPr>
              <a:t>What do you think are the biggest challenges that prevented you from being able to use </a:t>
            </a:r>
            <a:r>
              <a:rPr lang="en-US" sz="2400" i="0" dirty="0">
                <a:solidFill>
                  <a:srgbClr val="222222"/>
                </a:solidFill>
                <a:effectLst/>
              </a:rPr>
              <a:t>mental-health and substance abuse treatment </a:t>
            </a:r>
            <a:r>
              <a:rPr lang="en-US" sz="2400" b="0" i="0" dirty="0">
                <a:solidFill>
                  <a:srgbClr val="222222"/>
                </a:solidFill>
                <a:effectLst/>
              </a:rPr>
              <a:t>programs?</a:t>
            </a:r>
            <a:br>
              <a:rPr lang="en-US" sz="1800" b="0" i="0" dirty="0">
                <a:solidFill>
                  <a:srgbClr val="222222"/>
                </a:solidFill>
                <a:effectLst/>
                <a:latin typeface="helvetica" panose="020B0604020202020204" pitchFamily="34" charset="0"/>
              </a:rPr>
            </a:b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53</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7" name="Диаграмма 1">
            <a:extLst>
              <a:ext uri="{FF2B5EF4-FFF2-40B4-BE49-F238E27FC236}">
                <a16:creationId xmlns:a16="http://schemas.microsoft.com/office/drawing/2014/main" id="{8C64CE47-A034-E7DA-0630-478A1718C822}"/>
              </a:ext>
            </a:extLst>
          </p:cNvPr>
          <p:cNvGraphicFramePr/>
          <p:nvPr>
            <p:extLst>
              <p:ext uri="{D42A27DB-BD31-4B8C-83A1-F6EECF244321}">
                <p14:modId xmlns:p14="http://schemas.microsoft.com/office/powerpoint/2010/main" val="1008953973"/>
              </p:ext>
            </p:extLst>
          </p:nvPr>
        </p:nvGraphicFramePr>
        <p:xfrm>
          <a:off x="2668859" y="1909956"/>
          <a:ext cx="8627326"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1">
            <a:extLst>
              <a:ext uri="{FF2B5EF4-FFF2-40B4-BE49-F238E27FC236}">
                <a16:creationId xmlns:a16="http://schemas.microsoft.com/office/drawing/2014/main" id="{8F9EB6F7-C77D-BBDB-66FB-A59CEE368824}"/>
              </a:ext>
            </a:extLst>
          </p:cNvPr>
          <p:cNvGraphicFramePr/>
          <p:nvPr>
            <p:extLst>
              <p:ext uri="{D42A27DB-BD31-4B8C-83A1-F6EECF244321}">
                <p14:modId xmlns:p14="http://schemas.microsoft.com/office/powerpoint/2010/main" val="360237270"/>
              </p:ext>
            </p:extLst>
          </p:nvPr>
        </p:nvGraphicFramePr>
        <p:xfrm>
          <a:off x="1992923" y="1783590"/>
          <a:ext cx="9120554"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6030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16B8-17A9-BADC-3A45-4A09F0FCB118}"/>
              </a:ext>
            </a:extLst>
          </p:cNvPr>
          <p:cNvSpPr>
            <a:spLocks noGrp="1"/>
          </p:cNvSpPr>
          <p:nvPr>
            <p:ph type="title"/>
          </p:nvPr>
        </p:nvSpPr>
        <p:spPr/>
        <p:txBody>
          <a:bodyPr/>
          <a:lstStyle/>
          <a:p>
            <a:r>
              <a:rPr lang="en-US" sz="2400" dirty="0">
                <a:solidFill>
                  <a:srgbClr val="002060"/>
                </a:solidFill>
              </a:rPr>
              <a:t>Parent: </a:t>
            </a:r>
            <a:r>
              <a:rPr lang="en-US" sz="2400" b="0" i="0" dirty="0">
                <a:solidFill>
                  <a:srgbClr val="32363A"/>
                </a:solidFill>
                <a:effectLst/>
              </a:rPr>
              <a:t>Do you know where to find </a:t>
            </a:r>
            <a:r>
              <a:rPr lang="en-US" sz="2400" b="1" dirty="0">
                <a:solidFill>
                  <a:srgbClr val="222222"/>
                </a:solidFill>
              </a:rPr>
              <a:t>mental-health and substance abuse treatment</a:t>
            </a:r>
            <a:r>
              <a:rPr lang="en-US" sz="2400" dirty="0">
                <a:solidFill>
                  <a:srgbClr val="32363A"/>
                </a:solidFill>
              </a:rPr>
              <a:t> </a:t>
            </a:r>
            <a:r>
              <a:rPr lang="en-US" sz="2400" b="0" i="0" dirty="0">
                <a:solidFill>
                  <a:srgbClr val="32363A"/>
                </a:solidFill>
                <a:effectLst/>
              </a:rPr>
              <a:t>programs?</a:t>
            </a:r>
            <a:endParaRPr lang="en-US" sz="2400" dirty="0"/>
          </a:p>
        </p:txBody>
      </p:sp>
      <p:sp>
        <p:nvSpPr>
          <p:cNvPr id="4" name="Slide Number Placeholder 3">
            <a:extLst>
              <a:ext uri="{FF2B5EF4-FFF2-40B4-BE49-F238E27FC236}">
                <a16:creationId xmlns:a16="http://schemas.microsoft.com/office/drawing/2014/main" id="{5F7CF8DE-3B59-52AB-2B4A-61D7EABDCEC6}"/>
              </a:ext>
            </a:extLst>
          </p:cNvPr>
          <p:cNvSpPr>
            <a:spLocks noGrp="1"/>
          </p:cNvSpPr>
          <p:nvPr>
            <p:ph type="sldNum" sz="quarter" idx="12"/>
          </p:nvPr>
        </p:nvSpPr>
        <p:spPr/>
        <p:txBody>
          <a:bodyPr/>
          <a:lstStyle/>
          <a:p>
            <a:fld id="{DB7DDC46-2E90-8640-BEFE-F54DCCD857ED}" type="slidenum">
              <a:rPr lang="en-US" smtClean="0"/>
              <a:t>54</a:t>
            </a:fld>
            <a:endParaRPr lang="en-US"/>
          </a:p>
        </p:txBody>
      </p:sp>
      <p:sp>
        <p:nvSpPr>
          <p:cNvPr id="6" name="Footer Placeholder 5">
            <a:extLst>
              <a:ext uri="{FF2B5EF4-FFF2-40B4-BE49-F238E27FC236}">
                <a16:creationId xmlns:a16="http://schemas.microsoft.com/office/drawing/2014/main" id="{EA004B65-8341-0F6E-C221-17D729626470}"/>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10" name="Диаграмма 1">
            <a:extLst>
              <a:ext uri="{FF2B5EF4-FFF2-40B4-BE49-F238E27FC236}">
                <a16:creationId xmlns:a16="http://schemas.microsoft.com/office/drawing/2014/main" id="{31A79056-C4B9-FE05-844B-2F2072F09B5C}"/>
              </a:ext>
            </a:extLst>
          </p:cNvPr>
          <p:cNvGraphicFramePr/>
          <p:nvPr>
            <p:extLst>
              <p:ext uri="{D42A27DB-BD31-4B8C-83A1-F6EECF244321}">
                <p14:modId xmlns:p14="http://schemas.microsoft.com/office/powerpoint/2010/main" val="3527984630"/>
              </p:ext>
            </p:extLst>
          </p:nvPr>
        </p:nvGraphicFramePr>
        <p:xfrm>
          <a:off x="1112025" y="2118809"/>
          <a:ext cx="10444975" cy="32261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3">
            <a:extLst>
              <a:ext uri="{FF2B5EF4-FFF2-40B4-BE49-F238E27FC236}">
                <a16:creationId xmlns:a16="http://schemas.microsoft.com/office/drawing/2014/main" id="{70183AB3-592B-534C-8B3E-76D211CA9029}"/>
              </a:ext>
            </a:extLst>
          </p:cNvPr>
          <p:cNvSpPr txBox="1">
            <a:spLocks/>
          </p:cNvSpPr>
          <p:nvPr/>
        </p:nvSpPr>
        <p:spPr>
          <a:xfrm>
            <a:off x="457200" y="1448886"/>
            <a:ext cx="11099800" cy="837374"/>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a:lstStyle>
          <a:p>
            <a:r>
              <a:rPr lang="en-US" sz="1800" dirty="0">
                <a:solidFill>
                  <a:srgbClr val="002060"/>
                </a:solidFill>
              </a:rPr>
              <a:t>					</a:t>
            </a:r>
          </a:p>
        </p:txBody>
      </p:sp>
      <p:graphicFrame>
        <p:nvGraphicFramePr>
          <p:cNvPr id="8" name="Диаграмма 1">
            <a:extLst>
              <a:ext uri="{FF2B5EF4-FFF2-40B4-BE49-F238E27FC236}">
                <a16:creationId xmlns:a16="http://schemas.microsoft.com/office/drawing/2014/main" id="{3C04E26A-8913-05DE-B840-222ABDA2317A}"/>
              </a:ext>
            </a:extLst>
          </p:cNvPr>
          <p:cNvGraphicFramePr/>
          <p:nvPr>
            <p:extLst>
              <p:ext uri="{D42A27DB-BD31-4B8C-83A1-F6EECF244321}">
                <p14:modId xmlns:p14="http://schemas.microsoft.com/office/powerpoint/2010/main" val="2701578160"/>
              </p:ext>
            </p:extLst>
          </p:nvPr>
        </p:nvGraphicFramePr>
        <p:xfrm>
          <a:off x="1672606" y="1745673"/>
          <a:ext cx="8668988" cy="42972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4434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BD4DD7-609F-06F4-82C5-8494E2CF6500}"/>
              </a:ext>
            </a:extLst>
          </p:cNvPr>
          <p:cNvSpPr>
            <a:spLocks noGrp="1"/>
          </p:cNvSpPr>
          <p:nvPr>
            <p:ph type="sldNum" sz="quarter" idx="12"/>
          </p:nvPr>
        </p:nvSpPr>
        <p:spPr/>
        <p:txBody>
          <a:bodyPr/>
          <a:lstStyle/>
          <a:p>
            <a:fld id="{DB7DDC46-2E90-8640-BEFE-F54DCCD857ED}" type="slidenum">
              <a:rPr lang="en-US" smtClean="0"/>
              <a:t>55</a:t>
            </a:fld>
            <a:endParaRPr lang="en-US"/>
          </a:p>
        </p:txBody>
      </p:sp>
      <p:sp>
        <p:nvSpPr>
          <p:cNvPr id="7" name="Text Placeholder 6">
            <a:extLst>
              <a:ext uri="{FF2B5EF4-FFF2-40B4-BE49-F238E27FC236}">
                <a16:creationId xmlns:a16="http://schemas.microsoft.com/office/drawing/2014/main" id="{30CB92AE-311A-507D-3DAE-6EB4CA359C73}"/>
              </a:ext>
            </a:extLst>
          </p:cNvPr>
          <p:cNvSpPr>
            <a:spLocks noGrp="1"/>
          </p:cNvSpPr>
          <p:nvPr>
            <p:ph type="body" sz="quarter" idx="14"/>
          </p:nvPr>
        </p:nvSpPr>
        <p:spPr/>
        <p:txBody>
          <a:bodyPr/>
          <a:lstStyle/>
          <a:p>
            <a:r>
              <a:rPr lang="en-US" dirty="0"/>
              <a:t>Experiences with Resource Programs</a:t>
            </a:r>
          </a:p>
        </p:txBody>
      </p:sp>
      <p:sp>
        <p:nvSpPr>
          <p:cNvPr id="6" name="Footer Placeholder 5">
            <a:extLst>
              <a:ext uri="{FF2B5EF4-FFF2-40B4-BE49-F238E27FC236}">
                <a16:creationId xmlns:a16="http://schemas.microsoft.com/office/drawing/2014/main" id="{AF30CB99-4098-23FD-788A-ECAA2BFF3EC2}"/>
              </a:ext>
            </a:extLst>
          </p:cNvPr>
          <p:cNvSpPr>
            <a:spLocks noGrp="1"/>
          </p:cNvSpPr>
          <p:nvPr>
            <p:ph type="ftr" sz="quarter" idx="15"/>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1117598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111FD-71AB-CB4D-C68E-CEACD213609B}"/>
              </a:ext>
            </a:extLst>
          </p:cNvPr>
          <p:cNvSpPr>
            <a:spLocks noGrp="1"/>
          </p:cNvSpPr>
          <p:nvPr>
            <p:ph type="sldNum" sz="quarter" idx="12"/>
          </p:nvPr>
        </p:nvSpPr>
        <p:spPr/>
        <p:txBody>
          <a:bodyPr/>
          <a:lstStyle/>
          <a:p>
            <a:fld id="{DB7DDC46-2E90-8640-BEFE-F54DCCD857ED}" type="slidenum">
              <a:rPr lang="en-US" smtClean="0"/>
              <a:t>56</a:t>
            </a:fld>
            <a:endParaRPr lang="en-US"/>
          </a:p>
        </p:txBody>
      </p:sp>
      <p:sp>
        <p:nvSpPr>
          <p:cNvPr id="6" name="Text Placeholder 5">
            <a:extLst>
              <a:ext uri="{FF2B5EF4-FFF2-40B4-BE49-F238E27FC236}">
                <a16:creationId xmlns:a16="http://schemas.microsoft.com/office/drawing/2014/main" id="{9CAD2231-722C-546E-A353-F2DC633A0916}"/>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Professionals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have </a:t>
            </a:r>
            <a:r>
              <a:rPr kumimoji="0" lang="en-US" sz="2800" b="1" i="0" u="none" strike="noStrike" kern="1200" cap="none" spc="0" normalizeH="0" baseline="0" noProof="0" dirty="0">
                <a:ln>
                  <a:noFill/>
                </a:ln>
                <a:solidFill>
                  <a:srgbClr val="32363A"/>
                </a:solidFill>
                <a:effectLst/>
                <a:uLnTx/>
                <a:uFillTx/>
                <a:latin typeface="72"/>
                <a:ea typeface="+mn-ea"/>
                <a:cs typeface="+mn-cs"/>
              </a:rPr>
              <a:t>REFERRED</a:t>
            </a:r>
            <a:r>
              <a:rPr kumimoji="0" lang="en-US" sz="2800" b="0" i="0" u="none" strike="noStrike" kern="1200" cap="none" spc="0" normalizeH="0" baseline="0" noProof="0" dirty="0">
                <a:ln>
                  <a:noFill/>
                </a:ln>
                <a:solidFill>
                  <a:srgbClr val="32363A"/>
                </a:solidFill>
                <a:effectLst/>
                <a:uLnTx/>
                <a:uFillTx/>
                <a:latin typeface="72"/>
                <a:ea typeface="+mn-ea"/>
                <a:cs typeface="+mn-cs"/>
              </a:rPr>
              <a:t> families to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resource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within the last</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three</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years:</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72"/>
              <a:ea typeface="+mn-ea"/>
              <a:cs typeface="+mn-cs"/>
            </a:endParaRP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Parents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are </a:t>
            </a:r>
            <a:r>
              <a:rPr kumimoji="0" lang="en-US" sz="2800" b="1" i="0" u="none" strike="noStrike" kern="1200" cap="none" spc="0" normalizeH="0" baseline="0" noProof="0" dirty="0">
                <a:ln>
                  <a:noFill/>
                </a:ln>
                <a:solidFill>
                  <a:srgbClr val="32363A"/>
                </a:solidFill>
                <a:effectLst/>
                <a:uLnTx/>
                <a:uFillTx/>
                <a:latin typeface="72"/>
                <a:ea typeface="+mn-ea"/>
                <a:cs typeface="+mn-cs"/>
              </a:rPr>
              <a:t>AWARE</a:t>
            </a:r>
            <a:r>
              <a:rPr kumimoji="0" lang="en-US" sz="2800" b="0" i="0" u="none" strike="noStrike" kern="1200" cap="none" spc="0" normalizeH="0" baseline="0" noProof="0" dirty="0">
                <a:ln>
                  <a:noFill/>
                </a:ln>
                <a:solidFill>
                  <a:srgbClr val="32363A"/>
                </a:solidFill>
                <a:effectLst/>
                <a:uLnTx/>
                <a:uFillTx/>
                <a:latin typeface="72"/>
                <a:ea typeface="+mn-ea"/>
                <a:cs typeface="+mn-cs"/>
              </a:rPr>
              <a:t> of or have </a:t>
            </a:r>
            <a:r>
              <a:rPr kumimoji="0" lang="en-US" sz="2800" b="1" i="0" u="none" strike="noStrike" kern="1200" cap="none" spc="0" normalizeH="0" baseline="0" noProof="0" dirty="0">
                <a:ln>
                  <a:noFill/>
                </a:ln>
                <a:solidFill>
                  <a:srgbClr val="32363A"/>
                </a:solidFill>
                <a:effectLst/>
                <a:uLnTx/>
                <a:uFillTx/>
                <a:latin typeface="72"/>
                <a:ea typeface="+mn-ea"/>
                <a:cs typeface="+mn-cs"/>
              </a:rPr>
              <a:t>USED</a:t>
            </a:r>
            <a:r>
              <a:rPr kumimoji="0" lang="en-US" sz="2800" b="0" i="0" u="none" strike="noStrike" kern="1200" cap="none" spc="0" normalizeH="0" baseline="0" noProof="0" dirty="0">
                <a:ln>
                  <a:noFill/>
                </a:ln>
                <a:solidFill>
                  <a:srgbClr val="32363A"/>
                </a:solidFill>
                <a:effectLst/>
                <a:uLnTx/>
                <a:uFillTx/>
                <a:latin typeface="72"/>
                <a:ea typeface="+mn-ea"/>
                <a:cs typeface="+mn-cs"/>
              </a:rPr>
              <a:t> any of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resource</a:t>
            </a:r>
            <a:r>
              <a:rPr kumimoji="0" lang="en-US" sz="2800" b="0" i="0" u="none" strike="noStrike" kern="1200" cap="none" spc="0" normalizeH="0" baseline="0" noProof="0" dirty="0">
                <a:ln>
                  <a:noFill/>
                </a:ln>
                <a:solidFill>
                  <a:srgbClr val="32363A"/>
                </a:solidFill>
                <a:effectLst/>
                <a:uLnTx/>
                <a:uFillTx/>
                <a:latin typeface="72"/>
                <a:ea typeface="+mn-ea"/>
                <a:cs typeface="+mn-cs"/>
              </a:rPr>
              <a:t> programs:</a:t>
            </a:r>
            <a:endPar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endParaRPr lang="en-US" dirty="0"/>
          </a:p>
        </p:txBody>
      </p:sp>
      <p:sp>
        <p:nvSpPr>
          <p:cNvPr id="5" name="Footer Placeholder 4">
            <a:extLst>
              <a:ext uri="{FF2B5EF4-FFF2-40B4-BE49-F238E27FC236}">
                <a16:creationId xmlns:a16="http://schemas.microsoft.com/office/drawing/2014/main" id="{CBEA931D-5A19-2A25-8891-00BE99ED5B2F}"/>
              </a:ext>
            </a:extLst>
          </p:cNvPr>
          <p:cNvSpPr>
            <a:spLocks noGrp="1"/>
          </p:cNvSpPr>
          <p:nvPr>
            <p:ph type="ftr" sz="quarter" idx="15"/>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3892654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57</a:t>
            </a:fld>
            <a:endParaRPr lang="en-US"/>
          </a:p>
        </p:txBody>
      </p:sp>
      <p:sp>
        <p:nvSpPr>
          <p:cNvPr id="7" name="Title 3">
            <a:extLst>
              <a:ext uri="{FF2B5EF4-FFF2-40B4-BE49-F238E27FC236}">
                <a16:creationId xmlns:a16="http://schemas.microsoft.com/office/drawing/2014/main" id="{058167AC-DF0F-6539-2AD7-C4ADF583B118}"/>
              </a:ext>
            </a:extLst>
          </p:cNvPr>
          <p:cNvSpPr>
            <a:spLocks noGrp="1"/>
          </p:cNvSpPr>
          <p:nvPr>
            <p:ph type="title"/>
          </p:nvPr>
        </p:nvSpPr>
        <p:spPr>
          <a:xfrm>
            <a:off x="457200" y="183913"/>
            <a:ext cx="11099800" cy="836613"/>
          </a:xfrm>
        </p:spPr>
        <p:txBody>
          <a:bodyPr/>
          <a:lstStyle/>
          <a:p>
            <a:r>
              <a:rPr lang="en-US" sz="2400" dirty="0">
                <a:solidFill>
                  <a:srgbClr val="002060"/>
                </a:solidFill>
              </a:rPr>
              <a:t>Professional						Parent</a:t>
            </a:r>
          </a:p>
        </p:txBody>
      </p:sp>
      <p:pic>
        <p:nvPicPr>
          <p:cNvPr id="17" name="Picture 16">
            <a:extLst>
              <a:ext uri="{FF2B5EF4-FFF2-40B4-BE49-F238E27FC236}">
                <a16:creationId xmlns:a16="http://schemas.microsoft.com/office/drawing/2014/main" id="{62B3B9E2-24CF-788E-041E-723546D20081}"/>
              </a:ext>
            </a:extLst>
          </p:cNvPr>
          <p:cNvPicPr>
            <a:picLocks noChangeAspect="1"/>
          </p:cNvPicPr>
          <p:nvPr/>
        </p:nvPicPr>
        <p:blipFill>
          <a:blip r:embed="rId3"/>
          <a:stretch>
            <a:fillRect/>
          </a:stretch>
        </p:blipFill>
        <p:spPr>
          <a:xfrm>
            <a:off x="10316394" y="281087"/>
            <a:ext cx="1780470" cy="1497213"/>
          </a:xfrm>
          <a:prstGeom prst="rect">
            <a:avLst/>
          </a:prstGeom>
          <a:effectLst>
            <a:outerShdw blurRad="50800" dist="38100" dir="16200000" rotWithShape="0">
              <a:prstClr val="black">
                <a:alpha val="40000"/>
              </a:prstClr>
            </a:outerShdw>
          </a:effectLst>
        </p:spPr>
      </p:pic>
      <p:graphicFrame>
        <p:nvGraphicFramePr>
          <p:cNvPr id="8" name="Диаграмма 1">
            <a:extLst>
              <a:ext uri="{FF2B5EF4-FFF2-40B4-BE49-F238E27FC236}">
                <a16:creationId xmlns:a16="http://schemas.microsoft.com/office/drawing/2014/main" id="{C4349755-5734-4BA7-CB9C-46FBC9B10AD2}"/>
              </a:ext>
            </a:extLst>
          </p:cNvPr>
          <p:cNvGraphicFramePr/>
          <p:nvPr>
            <p:extLst>
              <p:ext uri="{D42A27DB-BD31-4B8C-83A1-F6EECF244321}">
                <p14:modId xmlns:p14="http://schemas.microsoft.com/office/powerpoint/2010/main" val="3654509723"/>
              </p:ext>
            </p:extLst>
          </p:nvPr>
        </p:nvGraphicFramePr>
        <p:xfrm>
          <a:off x="84181" y="780320"/>
          <a:ext cx="6096000" cy="57531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
            <a:extLst>
              <a:ext uri="{FF2B5EF4-FFF2-40B4-BE49-F238E27FC236}">
                <a16:creationId xmlns:a16="http://schemas.microsoft.com/office/drawing/2014/main" id="{ECD500EF-0C05-A1F1-EC49-D27676C8A6D0}"/>
              </a:ext>
            </a:extLst>
          </p:cNvPr>
          <p:cNvGraphicFramePr/>
          <p:nvPr>
            <p:extLst>
              <p:ext uri="{D42A27DB-BD31-4B8C-83A1-F6EECF244321}">
                <p14:modId xmlns:p14="http://schemas.microsoft.com/office/powerpoint/2010/main" val="766165205"/>
              </p:ext>
            </p:extLst>
          </p:nvPr>
        </p:nvGraphicFramePr>
        <p:xfrm>
          <a:off x="5336244" y="899575"/>
          <a:ext cx="6413500" cy="56091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1680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Professional</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58</a:t>
            </a:fld>
            <a:endParaRPr lang="en-US"/>
          </a:p>
        </p:txBody>
      </p:sp>
      <p:sp>
        <p:nvSpPr>
          <p:cNvPr id="34" name="TextBox 33">
            <a:extLst>
              <a:ext uri="{FF2B5EF4-FFF2-40B4-BE49-F238E27FC236}">
                <a16:creationId xmlns:a16="http://schemas.microsoft.com/office/drawing/2014/main" id="{71FA05AA-CA50-550D-6392-69F123F62D88}"/>
              </a:ext>
            </a:extLst>
          </p:cNvPr>
          <p:cNvSpPr txBox="1"/>
          <p:nvPr/>
        </p:nvSpPr>
        <p:spPr>
          <a:xfrm>
            <a:off x="774700" y="1649113"/>
            <a:ext cx="4917688" cy="1200329"/>
          </a:xfrm>
          <a:prstGeom prst="rect">
            <a:avLst/>
          </a:prstGeom>
          <a:noFill/>
        </p:spPr>
        <p:txBody>
          <a:bodyPr wrap="square">
            <a:spAutoFit/>
          </a:bodyPr>
          <a:lstStyle/>
          <a:p>
            <a:r>
              <a:rPr lang="en-US" sz="1800" b="0" i="0" dirty="0">
                <a:solidFill>
                  <a:srgbClr val="222222"/>
                </a:solidFill>
                <a:effectLst/>
                <a:latin typeface="helvetica" panose="020B0604020202020204" pitchFamily="34" charset="0"/>
              </a:rPr>
              <a:t>How would you describe your clients' experience accessing the </a:t>
            </a:r>
            <a:r>
              <a:rPr lang="en-US" b="1" dirty="0">
                <a:solidFill>
                  <a:srgbClr val="222222"/>
                </a:solidFill>
                <a:latin typeface="helvetica" panose="020B0604020202020204" pitchFamily="34" charset="0"/>
              </a:rPr>
              <a:t>resource </a:t>
            </a:r>
            <a:r>
              <a:rPr lang="en-US" sz="1800" b="0" i="0" dirty="0">
                <a:solidFill>
                  <a:srgbClr val="222222"/>
                </a:solidFill>
                <a:effectLst/>
                <a:latin typeface="helvetica" panose="020B0604020202020204" pitchFamily="34" charset="0"/>
              </a:rPr>
              <a:t>programs?</a:t>
            </a:r>
          </a:p>
          <a:p>
            <a:endParaRPr lang="en-US" dirty="0"/>
          </a:p>
        </p:txBody>
      </p:sp>
      <p:graphicFrame>
        <p:nvGraphicFramePr>
          <p:cNvPr id="6" name="Диаграмма 1">
            <a:extLst>
              <a:ext uri="{FF2B5EF4-FFF2-40B4-BE49-F238E27FC236}">
                <a16:creationId xmlns:a16="http://schemas.microsoft.com/office/drawing/2014/main" id="{0506B941-2A1C-8115-6550-3E97AA3BE867}"/>
              </a:ext>
            </a:extLst>
          </p:cNvPr>
          <p:cNvGraphicFramePr/>
          <p:nvPr>
            <p:extLst>
              <p:ext uri="{D42A27DB-BD31-4B8C-83A1-F6EECF244321}">
                <p14:modId xmlns:p14="http://schemas.microsoft.com/office/powerpoint/2010/main" val="3054911857"/>
              </p:ext>
            </p:extLst>
          </p:nvPr>
        </p:nvGraphicFramePr>
        <p:xfrm>
          <a:off x="2832410" y="2174316"/>
          <a:ext cx="7292897"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6278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EC3CE2-A7F6-22D4-DFC9-A5A1438A434A}"/>
              </a:ext>
            </a:extLst>
          </p:cNvPr>
          <p:cNvSpPr>
            <a:spLocks noGrp="1"/>
          </p:cNvSpPr>
          <p:nvPr>
            <p:ph type="title"/>
          </p:nvPr>
        </p:nvSpPr>
        <p:spPr/>
        <p:txBody>
          <a:bodyPr/>
          <a:lstStyle/>
          <a:p>
            <a:r>
              <a:rPr lang="en-US" dirty="0">
                <a:solidFill>
                  <a:srgbClr val="002060"/>
                </a:solidFill>
              </a:rPr>
              <a:t>Parent</a:t>
            </a:r>
          </a:p>
        </p:txBody>
      </p:sp>
      <p:sp>
        <p:nvSpPr>
          <p:cNvPr id="4" name="Slide Number Placeholder 3">
            <a:extLst>
              <a:ext uri="{FF2B5EF4-FFF2-40B4-BE49-F238E27FC236}">
                <a16:creationId xmlns:a16="http://schemas.microsoft.com/office/drawing/2014/main" id="{36995887-D0B6-3A03-6175-9A818AC30C63}"/>
              </a:ext>
            </a:extLst>
          </p:cNvPr>
          <p:cNvSpPr>
            <a:spLocks noGrp="1"/>
          </p:cNvSpPr>
          <p:nvPr>
            <p:ph type="sldNum" sz="quarter" idx="12"/>
          </p:nvPr>
        </p:nvSpPr>
        <p:spPr/>
        <p:txBody>
          <a:bodyPr/>
          <a:lstStyle/>
          <a:p>
            <a:fld id="{DB7DDC46-2E90-8640-BEFE-F54DCCD857ED}" type="slidenum">
              <a:rPr lang="en-US" smtClean="0"/>
              <a:t>59</a:t>
            </a:fld>
            <a:endParaRPr lang="en-US"/>
          </a:p>
        </p:txBody>
      </p:sp>
      <p:sp>
        <p:nvSpPr>
          <p:cNvPr id="6" name="Footer Placeholder 5">
            <a:extLst>
              <a:ext uri="{FF2B5EF4-FFF2-40B4-BE49-F238E27FC236}">
                <a16:creationId xmlns:a16="http://schemas.microsoft.com/office/drawing/2014/main" id="{E2B44062-820E-3CE4-E0C2-986CC087ABB8}"/>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11" name="TextBox 10">
            <a:extLst>
              <a:ext uri="{FF2B5EF4-FFF2-40B4-BE49-F238E27FC236}">
                <a16:creationId xmlns:a16="http://schemas.microsoft.com/office/drawing/2014/main" id="{240D1971-81A1-7D0F-73F5-3011307A5679}"/>
              </a:ext>
            </a:extLst>
          </p:cNvPr>
          <p:cNvSpPr txBox="1"/>
          <p:nvPr/>
        </p:nvSpPr>
        <p:spPr>
          <a:xfrm>
            <a:off x="450056" y="1570709"/>
            <a:ext cx="4861932" cy="1200329"/>
          </a:xfrm>
          <a:prstGeom prst="rect">
            <a:avLst/>
          </a:prstGeom>
          <a:noFill/>
        </p:spPr>
        <p:txBody>
          <a:bodyPr wrap="square">
            <a:spAutoFit/>
          </a:bodyPr>
          <a:lstStyle/>
          <a:p>
            <a:r>
              <a:rPr lang="en-US" sz="1800" b="0" i="0" dirty="0">
                <a:solidFill>
                  <a:srgbClr val="222222"/>
                </a:solidFill>
                <a:effectLst/>
                <a:latin typeface="helvetica" panose="020B0604020202020204" pitchFamily="34" charset="0"/>
              </a:rPr>
              <a:t>How would you describe your experience accessing the </a:t>
            </a:r>
            <a:r>
              <a:rPr lang="en-US" b="1" dirty="0">
                <a:solidFill>
                  <a:srgbClr val="222222"/>
                </a:solidFill>
                <a:latin typeface="helvetica" panose="020B0604020202020204" pitchFamily="34" charset="0"/>
              </a:rPr>
              <a:t>resource </a:t>
            </a:r>
            <a:r>
              <a:rPr lang="en-US" sz="1800" b="0" i="0" dirty="0">
                <a:solidFill>
                  <a:srgbClr val="222222"/>
                </a:solidFill>
                <a:effectLst/>
                <a:latin typeface="helvetica" panose="020B0604020202020204" pitchFamily="34" charset="0"/>
              </a:rPr>
              <a:t>programs for yourself or your child?</a:t>
            </a:r>
          </a:p>
          <a:p>
            <a:endParaRPr lang="en-US" dirty="0"/>
          </a:p>
        </p:txBody>
      </p:sp>
      <p:graphicFrame>
        <p:nvGraphicFramePr>
          <p:cNvPr id="8" name="Диаграмма 1">
            <a:extLst>
              <a:ext uri="{FF2B5EF4-FFF2-40B4-BE49-F238E27FC236}">
                <a16:creationId xmlns:a16="http://schemas.microsoft.com/office/drawing/2014/main" id="{97208A83-DDF3-D634-CDE3-E6F3A3BD6EF6}"/>
              </a:ext>
            </a:extLst>
          </p:cNvPr>
          <p:cNvGraphicFramePr/>
          <p:nvPr>
            <p:extLst>
              <p:ext uri="{D42A27DB-BD31-4B8C-83A1-F6EECF244321}">
                <p14:modId xmlns:p14="http://schemas.microsoft.com/office/powerpoint/2010/main" val="1692637893"/>
              </p:ext>
            </p:extLst>
          </p:nvPr>
        </p:nvGraphicFramePr>
        <p:xfrm>
          <a:off x="2442117" y="2133805"/>
          <a:ext cx="8274205"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2314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B0-1F13-38DB-D13B-19F7B740848B}"/>
              </a:ext>
            </a:extLst>
          </p:cNvPr>
          <p:cNvSpPr>
            <a:spLocks noGrp="1"/>
          </p:cNvSpPr>
          <p:nvPr>
            <p:ph type="title"/>
          </p:nvPr>
        </p:nvSpPr>
        <p:spPr/>
        <p:txBody>
          <a:bodyPr/>
          <a:lstStyle/>
          <a:p>
            <a:r>
              <a:rPr lang="en-US" dirty="0">
                <a:solidFill>
                  <a:srgbClr val="002060"/>
                </a:solidFill>
              </a:rPr>
              <a:t>Example of Text</a:t>
            </a:r>
          </a:p>
        </p:txBody>
      </p:sp>
      <p:sp>
        <p:nvSpPr>
          <p:cNvPr id="8" name="Content Placeholder 7">
            <a:extLst>
              <a:ext uri="{FF2B5EF4-FFF2-40B4-BE49-F238E27FC236}">
                <a16:creationId xmlns:a16="http://schemas.microsoft.com/office/drawing/2014/main" id="{705606BA-C703-781C-2B0A-5FD08101D5F9}"/>
              </a:ext>
            </a:extLst>
          </p:cNvPr>
          <p:cNvSpPr>
            <a:spLocks noGrp="1"/>
          </p:cNvSpPr>
          <p:nvPr>
            <p:ph idx="1"/>
          </p:nvPr>
        </p:nvSpPr>
        <p:spPr>
          <a:xfrm>
            <a:off x="457200" y="1078130"/>
            <a:ext cx="11394141" cy="4351338"/>
          </a:xfrm>
        </p:spPr>
        <p:txBody>
          <a:bodyPr/>
          <a:lstStyle/>
          <a:p>
            <a:r>
              <a:rPr lang="en-US" dirty="0">
                <a:solidFill>
                  <a:schemeClr val="tx1">
                    <a:lumMod val="50000"/>
                  </a:schemeClr>
                </a:solidFill>
              </a:rPr>
              <a:t>Many areas of high need do not have any services and reply on in home care which may not meet health, safety and education standards. These programs and homes need much more support and are not considered as the great support they are. Visiting nurses, library book mobile, food trucks and toys and games, community recreation spaces, parks and pools are not in place to take kids to and they are inside with the TV and nobody to play with. This makes for problems instead of opportunities and was not solved with the pandemic. Some churches would be available to open doors to kids, but often don't have security clearance and health and safety code response in place, but want this. It's too bad this can't be thrown open to help get the right stuff in place. Also the day care review meets twice yearly to look at child abuse cases and this is not staffed by any systemic process for church and day camp or summer camp by a roundtable of professional people from teachers certification, forensics, psychology, language, ethnicity, religion, culture and health dept . This has been stuck for over 20 years and the way it is managed let's groups with money keep their program open and never address that they hired one or more child abusers, actively have pedophiles or violent offenders on the property as core child workers or who are on auxiliary staff as same or even administration who has these problems at home or responders hired by OKDHS, OKHCA and fire, police, teacher or certifiers. More groups should have incentive for early childhood education and support for parents who work and don't just need to go for coffee and a place to drop the kids during yoga. I am concerned these things are unchanged for 20 years, and parents can't find people with college degrees to care for kids using vetted strategies and in that be available for 9 hours of childcare without the parents being threatened with leaving their kids there too long and threatened with fines or CPS reports for any reason including being late due to unforeseeable reasons. These things aren't on your list, and then you aren't thinking about them at all. I paid $25 or more per childcare application in advance for each facility which was non refundable and had to be resubmitted each year to secure spots. Some years my </a:t>
            </a:r>
            <a:r>
              <a:rPr lang="en-US" dirty="0" err="1">
                <a:solidFill>
                  <a:schemeClr val="tx1">
                    <a:lumMod val="50000"/>
                  </a:schemeClr>
                </a:solidFill>
              </a:rPr>
              <a:t>dtr</a:t>
            </a:r>
            <a:r>
              <a:rPr lang="en-US" dirty="0">
                <a:solidFill>
                  <a:schemeClr val="tx1">
                    <a:lumMod val="50000"/>
                  </a:schemeClr>
                </a:solidFill>
              </a:rPr>
              <a:t> had to attend more than one program due to hours of availability and more than once I had to move my </a:t>
            </a:r>
            <a:r>
              <a:rPr lang="en-US" dirty="0" err="1">
                <a:solidFill>
                  <a:schemeClr val="tx1">
                    <a:lumMod val="50000"/>
                  </a:schemeClr>
                </a:solidFill>
              </a:rPr>
              <a:t>dtr</a:t>
            </a:r>
            <a:r>
              <a:rPr lang="en-US" dirty="0">
                <a:solidFill>
                  <a:schemeClr val="tx1">
                    <a:lumMod val="50000"/>
                  </a:schemeClr>
                </a:solidFill>
              </a:rPr>
              <a:t> from an abusive care situation which was reported to the state licensure and was found to be true on all counts and no prosecuted nor published as true. These things are annoying but leave children of astute parents open to criticism and the child open to being abused again because of this type of practice errors by OKDHS staff who are not required to have professional degrees with an accompanying license any ethics or accountability</a:t>
            </a:r>
          </a:p>
        </p:txBody>
      </p:sp>
      <p:sp>
        <p:nvSpPr>
          <p:cNvPr id="4" name="Slide Number Placeholder 3">
            <a:extLst>
              <a:ext uri="{FF2B5EF4-FFF2-40B4-BE49-F238E27FC236}">
                <a16:creationId xmlns:a16="http://schemas.microsoft.com/office/drawing/2014/main" id="{85CFFBA0-693E-0DD2-DEAD-88D77F3EB9C0}"/>
              </a:ext>
            </a:extLst>
          </p:cNvPr>
          <p:cNvSpPr>
            <a:spLocks noGrp="1"/>
          </p:cNvSpPr>
          <p:nvPr>
            <p:ph type="sldNum" sz="quarter" idx="12"/>
          </p:nvPr>
        </p:nvSpPr>
        <p:spPr/>
        <p:txBody>
          <a:bodyPr/>
          <a:lstStyle/>
          <a:p>
            <a:fld id="{DB7DDC46-2E90-8640-BEFE-F54DCCD857ED}" type="slidenum">
              <a:rPr lang="en-US" smtClean="0"/>
              <a:t>6</a:t>
            </a:fld>
            <a:endParaRPr lang="en-US"/>
          </a:p>
        </p:txBody>
      </p:sp>
      <p:sp>
        <p:nvSpPr>
          <p:cNvPr id="6" name="Footer Placeholder 5">
            <a:extLst>
              <a:ext uri="{FF2B5EF4-FFF2-40B4-BE49-F238E27FC236}">
                <a16:creationId xmlns:a16="http://schemas.microsoft.com/office/drawing/2014/main" id="{0BE23216-677E-9F04-50E9-FA86D099BAD9}"/>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4120537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5289-21A9-BE50-3419-44509580A7B9}"/>
              </a:ext>
            </a:extLst>
          </p:cNvPr>
          <p:cNvSpPr>
            <a:spLocks noGrp="1"/>
          </p:cNvSpPr>
          <p:nvPr>
            <p:ph type="title"/>
          </p:nvPr>
        </p:nvSpPr>
        <p:spPr/>
        <p:txBody>
          <a:bodyPr/>
          <a:lstStyle/>
          <a:p>
            <a:r>
              <a:rPr lang="en-US" dirty="0">
                <a:solidFill>
                  <a:srgbClr val="002060"/>
                </a:solidFill>
              </a:rPr>
              <a:t>Response Options for R</a:t>
            </a:r>
            <a:r>
              <a:rPr lang="en-US" b="1" dirty="0">
                <a:solidFill>
                  <a:srgbClr val="002060"/>
                </a:solidFill>
              </a:rPr>
              <a:t>esource </a:t>
            </a:r>
            <a:r>
              <a:rPr lang="en-US" dirty="0">
                <a:solidFill>
                  <a:srgbClr val="002060"/>
                </a:solidFill>
              </a:rPr>
              <a:t>Barriers</a:t>
            </a:r>
          </a:p>
        </p:txBody>
      </p:sp>
      <p:sp>
        <p:nvSpPr>
          <p:cNvPr id="3" name="Content Placeholder 2">
            <a:extLst>
              <a:ext uri="{FF2B5EF4-FFF2-40B4-BE49-F238E27FC236}">
                <a16:creationId xmlns:a16="http://schemas.microsoft.com/office/drawing/2014/main" id="{C4D80C62-6C64-CF12-AECE-8B4054303B2D}"/>
              </a:ext>
            </a:extLst>
          </p:cNvPr>
          <p:cNvSpPr>
            <a:spLocks noGrp="1"/>
          </p:cNvSpPr>
          <p:nvPr>
            <p:ph idx="1"/>
          </p:nvPr>
        </p:nvSpPr>
        <p:spPr>
          <a:xfrm>
            <a:off x="797859" y="1620620"/>
            <a:ext cx="11394141" cy="4351338"/>
          </a:xfrm>
        </p:spPr>
        <p:txBody>
          <a:bodyPr/>
          <a:lstStyle/>
          <a:p>
            <a:r>
              <a:rPr lang="en-US" sz="1800" dirty="0"/>
              <a:t>Clients are unaware of what is available</a:t>
            </a:r>
          </a:p>
          <a:p>
            <a:r>
              <a:rPr lang="en-US" sz="1800" dirty="0"/>
              <a:t>Cost</a:t>
            </a:r>
          </a:p>
          <a:p>
            <a:r>
              <a:rPr lang="en-US" sz="1800" dirty="0"/>
              <a:t>Finding facilities or providers that speak their language or understand their culture</a:t>
            </a:r>
          </a:p>
          <a:p>
            <a:r>
              <a:rPr lang="en-US" sz="1800" dirty="0"/>
              <a:t>Finding facilities or providers who are responsive to disabilities and accommodating to special needs</a:t>
            </a:r>
          </a:p>
          <a:p>
            <a:r>
              <a:rPr lang="en-US" sz="1800" dirty="0"/>
              <a:t>Lack of available facilities or providers in the community</a:t>
            </a:r>
          </a:p>
          <a:p>
            <a:r>
              <a:rPr lang="en-US" sz="1800" dirty="0"/>
              <a:t>Location</a:t>
            </a:r>
          </a:p>
          <a:p>
            <a:r>
              <a:rPr lang="en-US" sz="1800" dirty="0"/>
              <a:t>Transportation</a:t>
            </a:r>
          </a:p>
          <a:p>
            <a:r>
              <a:rPr lang="en-US" sz="1800" dirty="0"/>
              <a:t>Wait lists</a:t>
            </a:r>
          </a:p>
          <a:p>
            <a:r>
              <a:rPr lang="en-US" sz="1800" dirty="0"/>
              <a:t>Work schedule</a:t>
            </a:r>
          </a:p>
          <a:p>
            <a:r>
              <a:rPr lang="en-US" sz="1800" dirty="0"/>
              <a:t>Other</a:t>
            </a:r>
          </a:p>
          <a:p>
            <a:endParaRPr lang="en-US" dirty="0"/>
          </a:p>
        </p:txBody>
      </p:sp>
      <p:sp>
        <p:nvSpPr>
          <p:cNvPr id="4" name="Slide Number Placeholder 3">
            <a:extLst>
              <a:ext uri="{FF2B5EF4-FFF2-40B4-BE49-F238E27FC236}">
                <a16:creationId xmlns:a16="http://schemas.microsoft.com/office/drawing/2014/main" id="{A41D461E-B37A-1C03-1619-9CADAC105959}"/>
              </a:ext>
            </a:extLst>
          </p:cNvPr>
          <p:cNvSpPr>
            <a:spLocks noGrp="1"/>
          </p:cNvSpPr>
          <p:nvPr>
            <p:ph type="sldNum" sz="quarter" idx="12"/>
          </p:nvPr>
        </p:nvSpPr>
        <p:spPr/>
        <p:txBody>
          <a:bodyPr/>
          <a:lstStyle/>
          <a:p>
            <a:fld id="{DB7DDC46-2E90-8640-BEFE-F54DCCD857ED}" type="slidenum">
              <a:rPr lang="en-US" smtClean="0"/>
              <a:t>60</a:t>
            </a:fld>
            <a:endParaRPr lang="en-US"/>
          </a:p>
        </p:txBody>
      </p:sp>
      <p:sp>
        <p:nvSpPr>
          <p:cNvPr id="5" name="Footer Placeholder 4">
            <a:extLst>
              <a:ext uri="{FF2B5EF4-FFF2-40B4-BE49-F238E27FC236}">
                <a16:creationId xmlns:a16="http://schemas.microsoft.com/office/drawing/2014/main" id="{9F9B0C8E-1C57-DC25-1CD6-68CC449BDD5D}"/>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721686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sz="2400" dirty="0">
                <a:solidFill>
                  <a:srgbClr val="002060"/>
                </a:solidFill>
              </a:rPr>
              <a:t>Professional: </a:t>
            </a:r>
            <a:r>
              <a:rPr lang="en-US" sz="2400" b="0" i="0" dirty="0">
                <a:solidFill>
                  <a:srgbClr val="32363A"/>
                </a:solidFill>
                <a:effectLst/>
              </a:rPr>
              <a:t>What do you think are the most significant barriers to accessing </a:t>
            </a:r>
            <a:r>
              <a:rPr lang="en-US" sz="2400" b="1" dirty="0">
                <a:solidFill>
                  <a:srgbClr val="222222"/>
                </a:solidFill>
              </a:rPr>
              <a:t>resource </a:t>
            </a:r>
            <a:r>
              <a:rPr lang="en-US" sz="2400" b="0" i="0" dirty="0">
                <a:solidFill>
                  <a:srgbClr val="32363A"/>
                </a:solidFill>
                <a:effectLst/>
              </a:rPr>
              <a:t>programs?</a:t>
            </a: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61</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7" name="Диаграмма 1">
            <a:extLst>
              <a:ext uri="{FF2B5EF4-FFF2-40B4-BE49-F238E27FC236}">
                <a16:creationId xmlns:a16="http://schemas.microsoft.com/office/drawing/2014/main" id="{B24202D0-BBDC-EF06-B3AD-7BD2E78FCBD3}"/>
              </a:ext>
            </a:extLst>
          </p:cNvPr>
          <p:cNvGraphicFramePr/>
          <p:nvPr>
            <p:extLst>
              <p:ext uri="{D42A27DB-BD31-4B8C-83A1-F6EECF244321}">
                <p14:modId xmlns:p14="http://schemas.microsoft.com/office/powerpoint/2010/main" val="3998712882"/>
              </p:ext>
            </p:extLst>
          </p:nvPr>
        </p:nvGraphicFramePr>
        <p:xfrm>
          <a:off x="1582615" y="1783590"/>
          <a:ext cx="8956431"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253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1794000" y="140000"/>
            <a:ext cx="8229600" cy="369332"/>
          </a:xfrm>
          <a:prstGeom prst="rect">
            <a:avLst/>
          </a:prstGeom>
          <a:noFill/>
        </p:spPr>
        <p:txBody>
          <a:bodyPr wrap="square" rtlCol="0"/>
          <a:lstStyle/>
          <a:p>
            <a:endParaRPr lang="en-US" sz="1600" dirty="0"/>
          </a:p>
        </p:txBody>
      </p:sp>
      <p:sp>
        <p:nvSpPr>
          <p:cNvPr id="3" name="Title 2">
            <a:extLst>
              <a:ext uri="{FF2B5EF4-FFF2-40B4-BE49-F238E27FC236}">
                <a16:creationId xmlns:a16="http://schemas.microsoft.com/office/drawing/2014/main" id="{B570307E-ADC7-16CF-7485-F7FE300543BA}"/>
              </a:ext>
            </a:extLst>
          </p:cNvPr>
          <p:cNvSpPr>
            <a:spLocks noGrp="1"/>
          </p:cNvSpPr>
          <p:nvPr>
            <p:ph type="title"/>
          </p:nvPr>
        </p:nvSpPr>
        <p:spPr/>
        <p:txBody>
          <a:bodyPr/>
          <a:lstStyle/>
          <a:p>
            <a:r>
              <a:rPr lang="en-US" sz="2800" dirty="0">
                <a:solidFill>
                  <a:srgbClr val="002060"/>
                </a:solidFill>
              </a:rPr>
              <a:t>Professional: </a:t>
            </a:r>
            <a:r>
              <a:rPr lang="en-US" sz="2800" b="0" i="0" dirty="0">
                <a:solidFill>
                  <a:srgbClr val="32363A"/>
                </a:solidFill>
                <a:effectLst/>
              </a:rPr>
              <a:t>What do you think are the most </a:t>
            </a:r>
            <a:r>
              <a:rPr lang="en-US" sz="2800" i="0" dirty="0">
                <a:solidFill>
                  <a:srgbClr val="32363A"/>
                </a:solidFill>
                <a:effectLst/>
              </a:rPr>
              <a:t>significant barriers </a:t>
            </a:r>
            <a:r>
              <a:rPr lang="en-US" sz="2800" b="0" i="0" dirty="0">
                <a:solidFill>
                  <a:srgbClr val="32363A"/>
                </a:solidFill>
                <a:effectLst/>
              </a:rPr>
              <a:t>to accessing </a:t>
            </a:r>
            <a:r>
              <a:rPr lang="en-US" sz="2800" b="1" dirty="0">
                <a:solidFill>
                  <a:srgbClr val="222222"/>
                </a:solidFill>
              </a:rPr>
              <a:t>resource </a:t>
            </a:r>
            <a:r>
              <a:rPr lang="en-US" sz="2800" b="0" i="0" dirty="0">
                <a:solidFill>
                  <a:srgbClr val="32363A"/>
                </a:solidFill>
                <a:effectLst/>
              </a:rPr>
              <a:t>programs? (Other Text)</a:t>
            </a:r>
            <a:endParaRPr lang="en-US" dirty="0"/>
          </a:p>
        </p:txBody>
      </p:sp>
      <p:sp>
        <p:nvSpPr>
          <p:cNvPr id="4" name="Content Placeholder 3">
            <a:extLst>
              <a:ext uri="{FF2B5EF4-FFF2-40B4-BE49-F238E27FC236}">
                <a16:creationId xmlns:a16="http://schemas.microsoft.com/office/drawing/2014/main" id="{2A575F08-306F-211E-CC24-32D072D037E2}"/>
              </a:ext>
            </a:extLst>
          </p:cNvPr>
          <p:cNvSpPr>
            <a:spLocks noGrp="1"/>
          </p:cNvSpPr>
          <p:nvPr>
            <p:ph idx="1"/>
          </p:nvPr>
        </p:nvSpPr>
        <p:spPr>
          <a:xfrm>
            <a:off x="457199" y="2042555"/>
            <a:ext cx="6252359" cy="4146933"/>
          </a:xfrm>
        </p:spPr>
        <p:txBody>
          <a:bodyPr/>
          <a:lstStyle/>
          <a:p>
            <a:pPr marL="0" indent="0">
              <a:buNone/>
            </a:pPr>
            <a:r>
              <a:rPr lang="en-US" sz="1800" b="1" dirty="0">
                <a:solidFill>
                  <a:schemeClr val="tx1">
                    <a:lumMod val="50000"/>
                  </a:schemeClr>
                </a:solidFill>
              </a:rPr>
              <a:t>Some felt that the process to receive help from a resource program was too burdensome. </a:t>
            </a:r>
          </a:p>
          <a:p>
            <a:pPr lvl="1"/>
            <a:r>
              <a:rPr lang="en-US" sz="1800" dirty="0">
                <a:solidFill>
                  <a:schemeClr val="tx1">
                    <a:lumMod val="50000"/>
                  </a:schemeClr>
                </a:solidFill>
              </a:rPr>
              <a:t>Eligibility</a:t>
            </a:r>
          </a:p>
          <a:p>
            <a:pPr lvl="1"/>
            <a:r>
              <a:rPr lang="en-US" sz="1800" dirty="0">
                <a:solidFill>
                  <a:schemeClr val="tx1">
                    <a:lumMod val="50000"/>
                  </a:schemeClr>
                </a:solidFill>
              </a:rPr>
              <a:t>Length of application</a:t>
            </a:r>
          </a:p>
          <a:p>
            <a:pPr lvl="1"/>
            <a:r>
              <a:rPr lang="en-US" sz="1800" dirty="0">
                <a:solidFill>
                  <a:schemeClr val="tx1">
                    <a:lumMod val="50000"/>
                  </a:schemeClr>
                </a:solidFill>
              </a:rPr>
              <a:t>Issues with computer literacy</a:t>
            </a:r>
          </a:p>
          <a:p>
            <a:pPr marL="0" indent="0">
              <a:buNone/>
            </a:pPr>
            <a:r>
              <a:rPr lang="en-US" sz="1800" b="1" dirty="0">
                <a:solidFill>
                  <a:schemeClr val="tx1">
                    <a:lumMod val="50000"/>
                  </a:schemeClr>
                </a:solidFill>
              </a:rPr>
              <a:t>Many described inadequate customer service as a barrier to accessing resource programs.</a:t>
            </a:r>
          </a:p>
          <a:p>
            <a:pPr lvl="1"/>
            <a:r>
              <a:rPr lang="en-US" sz="1800" dirty="0">
                <a:solidFill>
                  <a:schemeClr val="tx1">
                    <a:lumMod val="50000"/>
                  </a:schemeClr>
                </a:solidFill>
              </a:rPr>
              <a:t>Lack of personal interaction</a:t>
            </a:r>
          </a:p>
          <a:p>
            <a:pPr lvl="1"/>
            <a:r>
              <a:rPr lang="en-US" sz="1800" dirty="0">
                <a:solidFill>
                  <a:schemeClr val="tx1">
                    <a:lumMod val="50000"/>
                  </a:schemeClr>
                </a:solidFill>
              </a:rPr>
              <a:t>Poor communication from staff</a:t>
            </a:r>
          </a:p>
          <a:p>
            <a:pPr lvl="1"/>
            <a:endParaRPr lang="en-US" dirty="0"/>
          </a:p>
        </p:txBody>
      </p:sp>
      <p:sp>
        <p:nvSpPr>
          <p:cNvPr id="5" name="Speech Bubble: Oval 4">
            <a:extLst>
              <a:ext uri="{FF2B5EF4-FFF2-40B4-BE49-F238E27FC236}">
                <a16:creationId xmlns:a16="http://schemas.microsoft.com/office/drawing/2014/main" id="{09C79505-A4D6-5EF4-0550-328B633F90F3}"/>
              </a:ext>
            </a:extLst>
          </p:cNvPr>
          <p:cNvSpPr/>
          <p:nvPr/>
        </p:nvSpPr>
        <p:spPr>
          <a:xfrm>
            <a:off x="7255823" y="1838151"/>
            <a:ext cx="4227616" cy="3850130"/>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2B7F92-469D-FE0A-E2B9-24E3F4A37585}"/>
              </a:ext>
            </a:extLst>
          </p:cNvPr>
          <p:cNvSpPr txBox="1"/>
          <p:nvPr/>
        </p:nvSpPr>
        <p:spPr>
          <a:xfrm>
            <a:off x="7897091" y="2398816"/>
            <a:ext cx="3123211" cy="2585323"/>
          </a:xfrm>
          <a:prstGeom prst="rect">
            <a:avLst/>
          </a:prstGeom>
          <a:noFill/>
        </p:spPr>
        <p:txBody>
          <a:bodyPr wrap="square" rtlCol="0">
            <a:spAutoFit/>
          </a:bodyPr>
          <a:lstStyle/>
          <a:p>
            <a:pPr algn="ctr"/>
            <a:r>
              <a:rPr lang="en-US" dirty="0">
                <a:solidFill>
                  <a:schemeClr val="bg1"/>
                </a:solidFill>
              </a:rPr>
              <a:t>“Specific programs seem to change frequently and the only way we know about things to spend a lot of time looking them up and finding out all of the details. Our parents are not going to look online and try to find things.”- </a:t>
            </a:r>
            <a:r>
              <a:rPr lang="en-US" b="1" dirty="0">
                <a:solidFill>
                  <a:schemeClr val="bg1"/>
                </a:solidFill>
              </a:rPr>
              <a:t>Burdensome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Parent: </a:t>
            </a:r>
            <a:r>
              <a:rPr lang="en-US" sz="2400" b="0" i="0" dirty="0">
                <a:solidFill>
                  <a:srgbClr val="222222"/>
                </a:solidFill>
                <a:effectLst/>
              </a:rPr>
              <a:t>What do you think are the biggest challenges that prevented you from being able to use </a:t>
            </a:r>
            <a:r>
              <a:rPr lang="en-US" sz="2400" i="0" dirty="0">
                <a:solidFill>
                  <a:srgbClr val="222222"/>
                </a:solidFill>
                <a:effectLst/>
              </a:rPr>
              <a:t>resource </a:t>
            </a:r>
            <a:r>
              <a:rPr lang="en-US" sz="2400" b="0" i="0" dirty="0">
                <a:solidFill>
                  <a:srgbClr val="222222"/>
                </a:solidFill>
                <a:effectLst/>
              </a:rPr>
              <a:t>programs?</a:t>
            </a:r>
            <a:br>
              <a:rPr lang="en-US" sz="1800" b="0" i="0" dirty="0">
                <a:solidFill>
                  <a:srgbClr val="222222"/>
                </a:solidFill>
                <a:effectLst/>
                <a:latin typeface="helvetica" panose="020B0604020202020204" pitchFamily="34" charset="0"/>
              </a:rPr>
            </a:b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63</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9" name="Диаграмма 1">
            <a:extLst>
              <a:ext uri="{FF2B5EF4-FFF2-40B4-BE49-F238E27FC236}">
                <a16:creationId xmlns:a16="http://schemas.microsoft.com/office/drawing/2014/main" id="{DCFB8FB8-5E55-4D58-AB9E-432D5436FC64}"/>
              </a:ext>
            </a:extLst>
          </p:cNvPr>
          <p:cNvGraphicFramePr/>
          <p:nvPr>
            <p:extLst>
              <p:ext uri="{D42A27DB-BD31-4B8C-83A1-F6EECF244321}">
                <p14:modId xmlns:p14="http://schemas.microsoft.com/office/powerpoint/2010/main" val="967671784"/>
              </p:ext>
            </p:extLst>
          </p:nvPr>
        </p:nvGraphicFramePr>
        <p:xfrm>
          <a:off x="1817077" y="1996068"/>
          <a:ext cx="8531256" cy="44816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7295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CCA8-CDDB-24F6-6434-59E8F3B124AD}"/>
              </a:ext>
            </a:extLst>
          </p:cNvPr>
          <p:cNvSpPr>
            <a:spLocks noGrp="1"/>
          </p:cNvSpPr>
          <p:nvPr>
            <p:ph type="title"/>
          </p:nvPr>
        </p:nvSpPr>
        <p:spPr/>
        <p:txBody>
          <a:bodyPr/>
          <a:lstStyle/>
          <a:p>
            <a:r>
              <a:rPr lang="en-US" dirty="0">
                <a:solidFill>
                  <a:srgbClr val="002060"/>
                </a:solidFill>
              </a:rPr>
              <a:t>Parent: </a:t>
            </a:r>
            <a:r>
              <a:rPr lang="en-US" sz="2800" b="0" i="0" dirty="0">
                <a:solidFill>
                  <a:srgbClr val="222222"/>
                </a:solidFill>
                <a:effectLst/>
              </a:rPr>
              <a:t>What do you think are the biggest challenges that prevented you from being able to use </a:t>
            </a:r>
            <a:r>
              <a:rPr lang="en-US" sz="2800" i="0" dirty="0">
                <a:solidFill>
                  <a:srgbClr val="222222"/>
                </a:solidFill>
                <a:effectLst/>
              </a:rPr>
              <a:t>resource </a:t>
            </a:r>
            <a:r>
              <a:rPr lang="en-US" sz="2800" b="0" i="0" dirty="0">
                <a:solidFill>
                  <a:srgbClr val="222222"/>
                </a:solidFill>
                <a:effectLst/>
              </a:rPr>
              <a:t>programs? (Other Text)</a:t>
            </a:r>
            <a:endParaRPr lang="en-US" dirty="0"/>
          </a:p>
        </p:txBody>
      </p:sp>
      <p:sp>
        <p:nvSpPr>
          <p:cNvPr id="3" name="Content Placeholder 2">
            <a:extLst>
              <a:ext uri="{FF2B5EF4-FFF2-40B4-BE49-F238E27FC236}">
                <a16:creationId xmlns:a16="http://schemas.microsoft.com/office/drawing/2014/main" id="{1E5179C6-6841-25AD-BB84-4FBCCE1A3153}"/>
              </a:ext>
            </a:extLst>
          </p:cNvPr>
          <p:cNvSpPr>
            <a:spLocks noGrp="1"/>
          </p:cNvSpPr>
          <p:nvPr>
            <p:ph idx="1"/>
          </p:nvPr>
        </p:nvSpPr>
        <p:spPr>
          <a:xfrm>
            <a:off x="611578" y="2153158"/>
            <a:ext cx="6014853" cy="4351338"/>
          </a:xfrm>
        </p:spPr>
        <p:txBody>
          <a:bodyPr/>
          <a:lstStyle/>
          <a:p>
            <a:pPr marL="0" indent="0">
              <a:buNone/>
            </a:pPr>
            <a:r>
              <a:rPr lang="en-US" sz="1800" b="1" dirty="0">
                <a:solidFill>
                  <a:schemeClr val="tx1">
                    <a:lumMod val="50000"/>
                  </a:schemeClr>
                </a:solidFill>
              </a:rPr>
              <a:t>Income Gap</a:t>
            </a:r>
          </a:p>
          <a:p>
            <a:pPr lvl="1"/>
            <a:r>
              <a:rPr lang="en-US" sz="1800" dirty="0">
                <a:solidFill>
                  <a:schemeClr val="tx1">
                    <a:lumMod val="50000"/>
                  </a:schemeClr>
                </a:solidFill>
              </a:rPr>
              <a:t>Financial struggle, but too much income to qualify.</a:t>
            </a:r>
          </a:p>
          <a:p>
            <a:pPr marL="0" indent="0">
              <a:buNone/>
            </a:pPr>
            <a:r>
              <a:rPr lang="en-US" sz="1800" b="1" dirty="0">
                <a:solidFill>
                  <a:schemeClr val="tx1">
                    <a:lumMod val="50000"/>
                  </a:schemeClr>
                </a:solidFill>
              </a:rPr>
              <a:t>Many described inadequate customer service as a barrier to accessing resource programs.</a:t>
            </a:r>
          </a:p>
          <a:p>
            <a:pPr lvl="1"/>
            <a:r>
              <a:rPr lang="en-US" sz="1800" dirty="0">
                <a:solidFill>
                  <a:schemeClr val="tx1">
                    <a:lumMod val="50000"/>
                  </a:schemeClr>
                </a:solidFill>
              </a:rPr>
              <a:t>Feeling unwelcomed by staff</a:t>
            </a:r>
          </a:p>
          <a:p>
            <a:pPr lvl="1"/>
            <a:r>
              <a:rPr lang="en-US" sz="1800" dirty="0">
                <a:solidFill>
                  <a:schemeClr val="tx1">
                    <a:lumMod val="50000"/>
                  </a:schemeClr>
                </a:solidFill>
              </a:rPr>
              <a:t>Poor communication from staff</a:t>
            </a:r>
          </a:p>
          <a:p>
            <a:endParaRPr lang="en-US" dirty="0"/>
          </a:p>
          <a:p>
            <a:endParaRPr lang="en-US" dirty="0"/>
          </a:p>
        </p:txBody>
      </p:sp>
      <p:sp>
        <p:nvSpPr>
          <p:cNvPr id="4" name="Slide Number Placeholder 3">
            <a:extLst>
              <a:ext uri="{FF2B5EF4-FFF2-40B4-BE49-F238E27FC236}">
                <a16:creationId xmlns:a16="http://schemas.microsoft.com/office/drawing/2014/main" id="{152C4C76-DEC0-3500-F36D-D2FFE92DE104}"/>
              </a:ext>
            </a:extLst>
          </p:cNvPr>
          <p:cNvSpPr>
            <a:spLocks noGrp="1"/>
          </p:cNvSpPr>
          <p:nvPr>
            <p:ph type="sldNum" sz="quarter" idx="12"/>
          </p:nvPr>
        </p:nvSpPr>
        <p:spPr/>
        <p:txBody>
          <a:bodyPr/>
          <a:lstStyle/>
          <a:p>
            <a:fld id="{DB7DDC46-2E90-8640-BEFE-F54DCCD857ED}" type="slidenum">
              <a:rPr lang="en-US" smtClean="0"/>
              <a:t>64</a:t>
            </a:fld>
            <a:endParaRPr lang="en-US"/>
          </a:p>
        </p:txBody>
      </p:sp>
      <p:sp>
        <p:nvSpPr>
          <p:cNvPr id="6" name="Footer Placeholder 5">
            <a:extLst>
              <a:ext uri="{FF2B5EF4-FFF2-40B4-BE49-F238E27FC236}">
                <a16:creationId xmlns:a16="http://schemas.microsoft.com/office/drawing/2014/main" id="{03F5EA56-BF4E-5563-390B-3683217ADF91}"/>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5" name="Speech Bubble: Oval 4">
            <a:extLst>
              <a:ext uri="{FF2B5EF4-FFF2-40B4-BE49-F238E27FC236}">
                <a16:creationId xmlns:a16="http://schemas.microsoft.com/office/drawing/2014/main" id="{AB0CC127-D8A5-FE20-EFD8-228821A5F5C5}"/>
              </a:ext>
            </a:extLst>
          </p:cNvPr>
          <p:cNvSpPr/>
          <p:nvPr/>
        </p:nvSpPr>
        <p:spPr>
          <a:xfrm>
            <a:off x="7433953" y="2153158"/>
            <a:ext cx="4417388" cy="2757289"/>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had a full time job and couldn’t make ends meet, but yet was told that the year of my vehicle was keeping from obtaining benefits”. –</a:t>
            </a:r>
            <a:r>
              <a:rPr lang="en-US" b="1" dirty="0"/>
              <a:t>Income Gap</a:t>
            </a:r>
          </a:p>
        </p:txBody>
      </p:sp>
    </p:spTree>
    <p:extLst>
      <p:ext uri="{BB962C8B-B14F-4D97-AF65-F5344CB8AC3E}">
        <p14:creationId xmlns:p14="http://schemas.microsoft.com/office/powerpoint/2010/main" val="2589598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16B8-17A9-BADC-3A45-4A09F0FCB118}"/>
              </a:ext>
            </a:extLst>
          </p:cNvPr>
          <p:cNvSpPr>
            <a:spLocks noGrp="1"/>
          </p:cNvSpPr>
          <p:nvPr>
            <p:ph type="title"/>
          </p:nvPr>
        </p:nvSpPr>
        <p:spPr/>
        <p:txBody>
          <a:bodyPr/>
          <a:lstStyle/>
          <a:p>
            <a:r>
              <a:rPr lang="en-US" dirty="0">
                <a:solidFill>
                  <a:srgbClr val="002060"/>
                </a:solidFill>
              </a:rPr>
              <a:t>Parent: </a:t>
            </a:r>
            <a:r>
              <a:rPr lang="en-US" b="0" i="0" dirty="0">
                <a:solidFill>
                  <a:srgbClr val="32363A"/>
                </a:solidFill>
                <a:effectLst/>
              </a:rPr>
              <a:t>Do you know where to find </a:t>
            </a:r>
            <a:r>
              <a:rPr lang="en-US" b="1" dirty="0">
                <a:solidFill>
                  <a:srgbClr val="222222"/>
                </a:solidFill>
              </a:rPr>
              <a:t>resource </a:t>
            </a:r>
            <a:r>
              <a:rPr lang="en-US" b="0" i="0" dirty="0">
                <a:solidFill>
                  <a:srgbClr val="32363A"/>
                </a:solidFill>
                <a:effectLst/>
              </a:rPr>
              <a:t>programs?</a:t>
            </a:r>
            <a:endParaRPr lang="en-US" dirty="0"/>
          </a:p>
        </p:txBody>
      </p:sp>
      <p:sp>
        <p:nvSpPr>
          <p:cNvPr id="4" name="Slide Number Placeholder 3">
            <a:extLst>
              <a:ext uri="{FF2B5EF4-FFF2-40B4-BE49-F238E27FC236}">
                <a16:creationId xmlns:a16="http://schemas.microsoft.com/office/drawing/2014/main" id="{5F7CF8DE-3B59-52AB-2B4A-61D7EABDCEC6}"/>
              </a:ext>
            </a:extLst>
          </p:cNvPr>
          <p:cNvSpPr>
            <a:spLocks noGrp="1"/>
          </p:cNvSpPr>
          <p:nvPr>
            <p:ph type="sldNum" sz="quarter" idx="12"/>
          </p:nvPr>
        </p:nvSpPr>
        <p:spPr/>
        <p:txBody>
          <a:bodyPr/>
          <a:lstStyle/>
          <a:p>
            <a:fld id="{DB7DDC46-2E90-8640-BEFE-F54DCCD857ED}" type="slidenum">
              <a:rPr lang="en-US" smtClean="0"/>
              <a:t>65</a:t>
            </a:fld>
            <a:endParaRPr lang="en-US"/>
          </a:p>
        </p:txBody>
      </p:sp>
      <p:sp>
        <p:nvSpPr>
          <p:cNvPr id="6" name="Footer Placeholder 5">
            <a:extLst>
              <a:ext uri="{FF2B5EF4-FFF2-40B4-BE49-F238E27FC236}">
                <a16:creationId xmlns:a16="http://schemas.microsoft.com/office/drawing/2014/main" id="{EA004B65-8341-0F6E-C221-17D729626470}"/>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10" name="Диаграмма 1">
            <a:extLst>
              <a:ext uri="{FF2B5EF4-FFF2-40B4-BE49-F238E27FC236}">
                <a16:creationId xmlns:a16="http://schemas.microsoft.com/office/drawing/2014/main" id="{31A79056-C4B9-FE05-844B-2F2072F09B5C}"/>
              </a:ext>
            </a:extLst>
          </p:cNvPr>
          <p:cNvGraphicFramePr/>
          <p:nvPr/>
        </p:nvGraphicFramePr>
        <p:xfrm>
          <a:off x="1112025" y="2118809"/>
          <a:ext cx="10444975" cy="32261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3">
            <a:extLst>
              <a:ext uri="{FF2B5EF4-FFF2-40B4-BE49-F238E27FC236}">
                <a16:creationId xmlns:a16="http://schemas.microsoft.com/office/drawing/2014/main" id="{70183AB3-592B-534C-8B3E-76D211CA9029}"/>
              </a:ext>
            </a:extLst>
          </p:cNvPr>
          <p:cNvSpPr txBox="1">
            <a:spLocks/>
          </p:cNvSpPr>
          <p:nvPr/>
        </p:nvSpPr>
        <p:spPr>
          <a:xfrm>
            <a:off x="457200" y="1448886"/>
            <a:ext cx="11099800" cy="837374"/>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a:lstStyle>
          <a:p>
            <a:r>
              <a:rPr lang="en-US" sz="1800" dirty="0">
                <a:solidFill>
                  <a:srgbClr val="002060"/>
                </a:solidFill>
              </a:rPr>
              <a:t>					</a:t>
            </a:r>
          </a:p>
        </p:txBody>
      </p:sp>
      <p:graphicFrame>
        <p:nvGraphicFramePr>
          <p:cNvPr id="9" name="Диаграмма 1">
            <a:extLst>
              <a:ext uri="{FF2B5EF4-FFF2-40B4-BE49-F238E27FC236}">
                <a16:creationId xmlns:a16="http://schemas.microsoft.com/office/drawing/2014/main" id="{B163C7C7-416E-9B11-1D3B-C29E438D36E3}"/>
              </a:ext>
            </a:extLst>
          </p:cNvPr>
          <p:cNvGraphicFramePr/>
          <p:nvPr>
            <p:extLst>
              <p:ext uri="{D42A27DB-BD31-4B8C-83A1-F6EECF244321}">
                <p14:modId xmlns:p14="http://schemas.microsoft.com/office/powerpoint/2010/main" val="3658870982"/>
              </p:ext>
            </p:extLst>
          </p:nvPr>
        </p:nvGraphicFramePr>
        <p:xfrm>
          <a:off x="1951464" y="1459265"/>
          <a:ext cx="896558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2009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2400" dirty="0">
                <a:solidFill>
                  <a:srgbClr val="002060"/>
                </a:solidFill>
              </a:rPr>
              <a:t>Interesting Take Aways for Resource Programs</a:t>
            </a:r>
          </a:p>
        </p:txBody>
      </p:sp>
      <p:sp>
        <p:nvSpPr>
          <p:cNvPr id="3" name="Content Placeholder 2">
            <a:extLst>
              <a:ext uri="{FF2B5EF4-FFF2-40B4-BE49-F238E27FC236}">
                <a16:creationId xmlns:a16="http://schemas.microsoft.com/office/drawing/2014/main" id="{1DC4FC8A-B4CE-C3EA-A034-79EF16E7E6D5}"/>
              </a:ext>
            </a:extLst>
          </p:cNvPr>
          <p:cNvSpPr>
            <a:spLocks noGrp="1"/>
          </p:cNvSpPr>
          <p:nvPr>
            <p:ph idx="1"/>
          </p:nvPr>
        </p:nvSpPr>
        <p:spPr>
          <a:xfrm>
            <a:off x="457200" y="1838151"/>
            <a:ext cx="11106616" cy="4351338"/>
          </a:xfrm>
        </p:spPr>
        <p:txBody>
          <a:bodyPr/>
          <a:lstStyle/>
          <a:p>
            <a:r>
              <a:rPr lang="en-US" sz="1800" dirty="0"/>
              <a:t>26% of parents thought transportation was a barrier, 79% of professionals thought it was a barrier</a:t>
            </a:r>
          </a:p>
          <a:p>
            <a:r>
              <a:rPr lang="en-US" sz="1800" dirty="0"/>
              <a:t>50% of professionals though work schedule was a barrier, 45% of parents thought it was a barrier. </a:t>
            </a:r>
          </a:p>
          <a:p>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66</a:t>
            </a:fld>
            <a:endParaRPr lang="en-US"/>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3"/>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1537779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BD4DD7-609F-06F4-82C5-8494E2CF6500}"/>
              </a:ext>
            </a:extLst>
          </p:cNvPr>
          <p:cNvSpPr>
            <a:spLocks noGrp="1"/>
          </p:cNvSpPr>
          <p:nvPr>
            <p:ph type="sldNum" sz="quarter" idx="12"/>
          </p:nvPr>
        </p:nvSpPr>
        <p:spPr/>
        <p:txBody>
          <a:bodyPr/>
          <a:lstStyle/>
          <a:p>
            <a:fld id="{DB7DDC46-2E90-8640-BEFE-F54DCCD857ED}" type="slidenum">
              <a:rPr lang="en-US" smtClean="0"/>
              <a:t>67</a:t>
            </a:fld>
            <a:endParaRPr lang="en-US"/>
          </a:p>
        </p:txBody>
      </p:sp>
      <p:sp>
        <p:nvSpPr>
          <p:cNvPr id="7" name="Text Placeholder 6">
            <a:extLst>
              <a:ext uri="{FF2B5EF4-FFF2-40B4-BE49-F238E27FC236}">
                <a16:creationId xmlns:a16="http://schemas.microsoft.com/office/drawing/2014/main" id="{30CB92AE-311A-507D-3DAE-6EB4CA359C73}"/>
              </a:ext>
            </a:extLst>
          </p:cNvPr>
          <p:cNvSpPr>
            <a:spLocks noGrp="1"/>
          </p:cNvSpPr>
          <p:nvPr>
            <p:ph type="body" sz="quarter" idx="14"/>
          </p:nvPr>
        </p:nvSpPr>
        <p:spPr/>
        <p:txBody>
          <a:bodyPr/>
          <a:lstStyle/>
          <a:p>
            <a:r>
              <a:rPr lang="en-US" dirty="0"/>
              <a:t>Experiences with Child-Care Resource Programs</a:t>
            </a:r>
          </a:p>
        </p:txBody>
      </p:sp>
      <p:sp>
        <p:nvSpPr>
          <p:cNvPr id="6" name="Footer Placeholder 5">
            <a:extLst>
              <a:ext uri="{FF2B5EF4-FFF2-40B4-BE49-F238E27FC236}">
                <a16:creationId xmlns:a16="http://schemas.microsoft.com/office/drawing/2014/main" id="{AF30CB99-4098-23FD-788A-ECAA2BFF3EC2}"/>
              </a:ext>
            </a:extLst>
          </p:cNvPr>
          <p:cNvSpPr>
            <a:spLocks noGrp="1"/>
          </p:cNvSpPr>
          <p:nvPr>
            <p:ph type="ftr" sz="quarter" idx="15"/>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1380345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111FD-71AB-CB4D-C68E-CEACD213609B}"/>
              </a:ext>
            </a:extLst>
          </p:cNvPr>
          <p:cNvSpPr>
            <a:spLocks noGrp="1"/>
          </p:cNvSpPr>
          <p:nvPr>
            <p:ph type="sldNum" sz="quarter" idx="12"/>
          </p:nvPr>
        </p:nvSpPr>
        <p:spPr/>
        <p:txBody>
          <a:bodyPr/>
          <a:lstStyle/>
          <a:p>
            <a:fld id="{DB7DDC46-2E90-8640-BEFE-F54DCCD857ED}" type="slidenum">
              <a:rPr lang="en-US" smtClean="0"/>
              <a:t>68</a:t>
            </a:fld>
            <a:endParaRPr lang="en-US"/>
          </a:p>
        </p:txBody>
      </p:sp>
      <p:sp>
        <p:nvSpPr>
          <p:cNvPr id="6" name="Text Placeholder 5">
            <a:extLst>
              <a:ext uri="{FF2B5EF4-FFF2-40B4-BE49-F238E27FC236}">
                <a16:creationId xmlns:a16="http://schemas.microsoft.com/office/drawing/2014/main" id="{9CAD2231-722C-546E-A353-F2DC633A0916}"/>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Professionals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have </a:t>
            </a:r>
            <a:r>
              <a:rPr kumimoji="0" lang="en-US" sz="2800" b="1" i="0" u="none" strike="noStrike" kern="1200" cap="none" spc="0" normalizeH="0" baseline="0" noProof="0" dirty="0">
                <a:ln>
                  <a:noFill/>
                </a:ln>
                <a:solidFill>
                  <a:srgbClr val="32363A"/>
                </a:solidFill>
                <a:effectLst/>
                <a:uLnTx/>
                <a:uFillTx/>
                <a:latin typeface="72"/>
                <a:ea typeface="+mn-ea"/>
                <a:cs typeface="+mn-cs"/>
              </a:rPr>
              <a:t>REFERRED</a:t>
            </a:r>
            <a:r>
              <a:rPr kumimoji="0" lang="en-US" sz="2800" b="0" i="0" u="none" strike="noStrike" kern="1200" cap="none" spc="0" normalizeH="0" baseline="0" noProof="0" dirty="0">
                <a:ln>
                  <a:noFill/>
                </a:ln>
                <a:solidFill>
                  <a:srgbClr val="32363A"/>
                </a:solidFill>
                <a:effectLst/>
                <a:uLnTx/>
                <a:uFillTx/>
                <a:latin typeface="72"/>
                <a:ea typeface="+mn-ea"/>
                <a:cs typeface="+mn-cs"/>
              </a:rPr>
              <a:t> families to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child-care resource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within the last</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three</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years:</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72"/>
              <a:ea typeface="+mn-ea"/>
              <a:cs typeface="+mn-cs"/>
            </a:endParaRP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Parents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are </a:t>
            </a:r>
            <a:r>
              <a:rPr kumimoji="0" lang="en-US" sz="2800" b="1" i="0" u="none" strike="noStrike" kern="1200" cap="none" spc="0" normalizeH="0" baseline="0" noProof="0" dirty="0">
                <a:ln>
                  <a:noFill/>
                </a:ln>
                <a:solidFill>
                  <a:srgbClr val="32363A"/>
                </a:solidFill>
                <a:effectLst/>
                <a:uLnTx/>
                <a:uFillTx/>
                <a:latin typeface="72"/>
                <a:ea typeface="+mn-ea"/>
                <a:cs typeface="+mn-cs"/>
              </a:rPr>
              <a:t>AWARE</a:t>
            </a:r>
            <a:r>
              <a:rPr kumimoji="0" lang="en-US" sz="2800" b="0" i="0" u="none" strike="noStrike" kern="1200" cap="none" spc="0" normalizeH="0" baseline="0" noProof="0" dirty="0">
                <a:ln>
                  <a:noFill/>
                </a:ln>
                <a:solidFill>
                  <a:srgbClr val="32363A"/>
                </a:solidFill>
                <a:effectLst/>
                <a:uLnTx/>
                <a:uFillTx/>
                <a:latin typeface="72"/>
                <a:ea typeface="+mn-ea"/>
                <a:cs typeface="+mn-cs"/>
              </a:rPr>
              <a:t> of or have </a:t>
            </a:r>
            <a:r>
              <a:rPr kumimoji="0" lang="en-US" sz="2800" b="1" i="0" u="none" strike="noStrike" kern="1200" cap="none" spc="0" normalizeH="0" baseline="0" noProof="0" dirty="0">
                <a:ln>
                  <a:noFill/>
                </a:ln>
                <a:solidFill>
                  <a:srgbClr val="32363A"/>
                </a:solidFill>
                <a:effectLst/>
                <a:uLnTx/>
                <a:uFillTx/>
                <a:latin typeface="72"/>
                <a:ea typeface="+mn-ea"/>
                <a:cs typeface="+mn-cs"/>
              </a:rPr>
              <a:t>USED</a:t>
            </a:r>
            <a:r>
              <a:rPr kumimoji="0" lang="en-US" sz="2800" b="0" i="0" u="none" strike="noStrike" kern="1200" cap="none" spc="0" normalizeH="0" baseline="0" noProof="0" dirty="0">
                <a:ln>
                  <a:noFill/>
                </a:ln>
                <a:solidFill>
                  <a:srgbClr val="32363A"/>
                </a:solidFill>
                <a:effectLst/>
                <a:uLnTx/>
                <a:uFillTx/>
                <a:latin typeface="72"/>
                <a:ea typeface="+mn-ea"/>
                <a:cs typeface="+mn-cs"/>
              </a:rPr>
              <a:t> any of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child-care resource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endPar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endParaRPr lang="en-US" dirty="0"/>
          </a:p>
        </p:txBody>
      </p:sp>
      <p:sp>
        <p:nvSpPr>
          <p:cNvPr id="5" name="Footer Placeholder 4">
            <a:extLst>
              <a:ext uri="{FF2B5EF4-FFF2-40B4-BE49-F238E27FC236}">
                <a16:creationId xmlns:a16="http://schemas.microsoft.com/office/drawing/2014/main" id="{CBEA931D-5A19-2A25-8891-00BE99ED5B2F}"/>
              </a:ext>
            </a:extLst>
          </p:cNvPr>
          <p:cNvSpPr>
            <a:spLocks noGrp="1"/>
          </p:cNvSpPr>
          <p:nvPr>
            <p:ph type="ftr" sz="quarter" idx="15"/>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4205743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69</a:t>
            </a:fld>
            <a:endParaRPr lang="en-US"/>
          </a:p>
        </p:txBody>
      </p:sp>
      <p:sp>
        <p:nvSpPr>
          <p:cNvPr id="7" name="Title 3">
            <a:extLst>
              <a:ext uri="{FF2B5EF4-FFF2-40B4-BE49-F238E27FC236}">
                <a16:creationId xmlns:a16="http://schemas.microsoft.com/office/drawing/2014/main" id="{058167AC-DF0F-6539-2AD7-C4ADF583B118}"/>
              </a:ext>
            </a:extLst>
          </p:cNvPr>
          <p:cNvSpPr>
            <a:spLocks noGrp="1"/>
          </p:cNvSpPr>
          <p:nvPr>
            <p:ph type="title"/>
          </p:nvPr>
        </p:nvSpPr>
        <p:spPr>
          <a:xfrm>
            <a:off x="457200" y="415925"/>
            <a:ext cx="11099800" cy="836613"/>
          </a:xfrm>
        </p:spPr>
        <p:txBody>
          <a:bodyPr/>
          <a:lstStyle/>
          <a:p>
            <a:r>
              <a:rPr lang="en-US" sz="2400" dirty="0">
                <a:solidFill>
                  <a:srgbClr val="002060"/>
                </a:solidFill>
              </a:rPr>
              <a:t>Professional						Parent</a:t>
            </a:r>
          </a:p>
        </p:txBody>
      </p:sp>
      <p:pic>
        <p:nvPicPr>
          <p:cNvPr id="17" name="Picture 16">
            <a:extLst>
              <a:ext uri="{FF2B5EF4-FFF2-40B4-BE49-F238E27FC236}">
                <a16:creationId xmlns:a16="http://schemas.microsoft.com/office/drawing/2014/main" id="{62B3B9E2-24CF-788E-041E-723546D20081}"/>
              </a:ext>
            </a:extLst>
          </p:cNvPr>
          <p:cNvPicPr>
            <a:picLocks noChangeAspect="1"/>
          </p:cNvPicPr>
          <p:nvPr/>
        </p:nvPicPr>
        <p:blipFill>
          <a:blip r:embed="rId3"/>
          <a:stretch>
            <a:fillRect/>
          </a:stretch>
        </p:blipFill>
        <p:spPr>
          <a:xfrm>
            <a:off x="9726357" y="137924"/>
            <a:ext cx="1830643" cy="1539404"/>
          </a:xfrm>
          <a:prstGeom prst="rect">
            <a:avLst/>
          </a:prstGeom>
          <a:effectLst>
            <a:outerShdw blurRad="50800" dist="38100" dir="16200000" rotWithShape="0">
              <a:prstClr val="black">
                <a:alpha val="40000"/>
              </a:prstClr>
            </a:outerShdw>
          </a:effectLst>
        </p:spPr>
      </p:pic>
      <p:graphicFrame>
        <p:nvGraphicFramePr>
          <p:cNvPr id="6" name="Диаграмма 1">
            <a:extLst>
              <a:ext uri="{FF2B5EF4-FFF2-40B4-BE49-F238E27FC236}">
                <a16:creationId xmlns:a16="http://schemas.microsoft.com/office/drawing/2014/main" id="{B5868048-9F7B-52B9-4924-99D0E061A6F7}"/>
              </a:ext>
            </a:extLst>
          </p:cNvPr>
          <p:cNvGraphicFramePr/>
          <p:nvPr>
            <p:extLst>
              <p:ext uri="{D42A27DB-BD31-4B8C-83A1-F6EECF244321}">
                <p14:modId xmlns:p14="http://schemas.microsoft.com/office/powerpoint/2010/main" val="3908656890"/>
              </p:ext>
            </p:extLst>
          </p:nvPr>
        </p:nvGraphicFramePr>
        <p:xfrm>
          <a:off x="82062" y="1546858"/>
          <a:ext cx="6096000" cy="4418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1">
            <a:extLst>
              <a:ext uri="{FF2B5EF4-FFF2-40B4-BE49-F238E27FC236}">
                <a16:creationId xmlns:a16="http://schemas.microsoft.com/office/drawing/2014/main" id="{9C8C26A1-380B-10DC-73A7-919F55D3E0E0}"/>
              </a:ext>
            </a:extLst>
          </p:cNvPr>
          <p:cNvGraphicFramePr/>
          <p:nvPr>
            <p:extLst>
              <p:ext uri="{D42A27DB-BD31-4B8C-83A1-F6EECF244321}">
                <p14:modId xmlns:p14="http://schemas.microsoft.com/office/powerpoint/2010/main" val="1256692748"/>
              </p:ext>
            </p:extLst>
          </p:nvPr>
        </p:nvGraphicFramePr>
        <p:xfrm>
          <a:off x="6178062" y="1652402"/>
          <a:ext cx="6096000" cy="4675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422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7FA2B-0927-B09B-1F8A-E155C6122639}"/>
              </a:ext>
            </a:extLst>
          </p:cNvPr>
          <p:cNvSpPr>
            <a:spLocks noGrp="1"/>
          </p:cNvSpPr>
          <p:nvPr>
            <p:ph type="title"/>
          </p:nvPr>
        </p:nvSpPr>
        <p:spPr/>
        <p:txBody>
          <a:bodyPr/>
          <a:lstStyle/>
          <a:p>
            <a:r>
              <a:rPr lang="en-US" dirty="0"/>
              <a:t>Professionals</a:t>
            </a:r>
          </a:p>
        </p:txBody>
      </p:sp>
      <p:sp>
        <p:nvSpPr>
          <p:cNvPr id="2" name="Slide Number Placeholder 1">
            <a:extLst>
              <a:ext uri="{FF2B5EF4-FFF2-40B4-BE49-F238E27FC236}">
                <a16:creationId xmlns:a16="http://schemas.microsoft.com/office/drawing/2014/main" id="{D830A207-BA3A-C384-A3C4-CAB81CEBB0C3}"/>
              </a:ext>
            </a:extLst>
          </p:cNvPr>
          <p:cNvSpPr>
            <a:spLocks noGrp="1"/>
          </p:cNvSpPr>
          <p:nvPr>
            <p:ph type="sldNum" sz="quarter" idx="12"/>
          </p:nvPr>
        </p:nvSpPr>
        <p:spPr/>
        <p:txBody>
          <a:bodyPr/>
          <a:lstStyle/>
          <a:p>
            <a:fld id="{DB7DDC46-2E90-8640-BEFE-F54DCCD857ED}" type="slidenum">
              <a:rPr lang="en-US" smtClean="0"/>
              <a:pPr/>
              <a:t>7</a:t>
            </a:fld>
            <a:endParaRPr lang="en-US"/>
          </a:p>
        </p:txBody>
      </p:sp>
      <p:sp>
        <p:nvSpPr>
          <p:cNvPr id="4" name="Footer Placeholder 3">
            <a:extLst>
              <a:ext uri="{FF2B5EF4-FFF2-40B4-BE49-F238E27FC236}">
                <a16:creationId xmlns:a16="http://schemas.microsoft.com/office/drawing/2014/main" id="{41774776-5A82-114E-C54C-215F61AFBBA6}"/>
              </a:ext>
            </a:extLst>
          </p:cNvPr>
          <p:cNvSpPr>
            <a:spLocks noGrp="1"/>
          </p:cNvSpPr>
          <p:nvPr>
            <p:ph type="ftr" sz="quarter" idx="4294967295"/>
          </p:nvPr>
        </p:nvSpPr>
        <p:spPr>
          <a:xfrm>
            <a:off x="0" y="6359525"/>
            <a:ext cx="9926638" cy="223838"/>
          </a:xfrm>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42839925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Professional</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70</a:t>
            </a:fld>
            <a:endParaRPr lang="en-US"/>
          </a:p>
        </p:txBody>
      </p:sp>
      <p:sp>
        <p:nvSpPr>
          <p:cNvPr id="34" name="TextBox 33">
            <a:extLst>
              <a:ext uri="{FF2B5EF4-FFF2-40B4-BE49-F238E27FC236}">
                <a16:creationId xmlns:a16="http://schemas.microsoft.com/office/drawing/2014/main" id="{71FA05AA-CA50-550D-6392-69F123F62D88}"/>
              </a:ext>
            </a:extLst>
          </p:cNvPr>
          <p:cNvSpPr txBox="1"/>
          <p:nvPr/>
        </p:nvSpPr>
        <p:spPr>
          <a:xfrm>
            <a:off x="774700" y="1649113"/>
            <a:ext cx="4917688" cy="1200329"/>
          </a:xfrm>
          <a:prstGeom prst="rect">
            <a:avLst/>
          </a:prstGeom>
          <a:noFill/>
        </p:spPr>
        <p:txBody>
          <a:bodyPr wrap="square">
            <a:spAutoFit/>
          </a:bodyPr>
          <a:lstStyle/>
          <a:p>
            <a:r>
              <a:rPr lang="en-US" sz="1800" b="0" i="0" dirty="0">
                <a:solidFill>
                  <a:srgbClr val="222222"/>
                </a:solidFill>
                <a:effectLst/>
              </a:rPr>
              <a:t>How would you describe your clients' experience accessing the </a:t>
            </a:r>
            <a:r>
              <a:rPr kumimoji="0" lang="en-US" sz="1800" b="1" i="0" u="none" strike="noStrike" kern="1200" cap="none" spc="0" normalizeH="0" baseline="0" noProof="0" dirty="0">
                <a:ln>
                  <a:noFill/>
                </a:ln>
                <a:solidFill>
                  <a:srgbClr val="32363A"/>
                </a:solidFill>
                <a:effectLst/>
                <a:uLnTx/>
                <a:uFillTx/>
              </a:rPr>
              <a:t>child-care resource</a:t>
            </a:r>
            <a:r>
              <a:rPr lang="en-US" b="1" dirty="0">
                <a:solidFill>
                  <a:srgbClr val="222222"/>
                </a:solidFill>
              </a:rPr>
              <a:t> </a:t>
            </a:r>
            <a:r>
              <a:rPr lang="en-US" sz="1800" b="0" i="0" dirty="0">
                <a:solidFill>
                  <a:srgbClr val="222222"/>
                </a:solidFill>
                <a:effectLst/>
              </a:rPr>
              <a:t>programs?</a:t>
            </a:r>
          </a:p>
          <a:p>
            <a:endParaRPr lang="en-US" dirty="0"/>
          </a:p>
        </p:txBody>
      </p:sp>
      <p:graphicFrame>
        <p:nvGraphicFramePr>
          <p:cNvPr id="6" name="Диаграмма 1">
            <a:extLst>
              <a:ext uri="{FF2B5EF4-FFF2-40B4-BE49-F238E27FC236}">
                <a16:creationId xmlns:a16="http://schemas.microsoft.com/office/drawing/2014/main" id="{C2F498CB-616E-145A-5123-B7875D7ECCAC}"/>
              </a:ext>
            </a:extLst>
          </p:cNvPr>
          <p:cNvGraphicFramePr/>
          <p:nvPr>
            <p:extLst>
              <p:ext uri="{D42A27DB-BD31-4B8C-83A1-F6EECF244321}">
                <p14:modId xmlns:p14="http://schemas.microsoft.com/office/powerpoint/2010/main" val="1815207095"/>
              </p:ext>
            </p:extLst>
          </p:nvPr>
        </p:nvGraphicFramePr>
        <p:xfrm>
          <a:off x="3233544" y="2413744"/>
          <a:ext cx="8062331"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3653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EC3CE2-A7F6-22D4-DFC9-A5A1438A434A}"/>
              </a:ext>
            </a:extLst>
          </p:cNvPr>
          <p:cNvSpPr>
            <a:spLocks noGrp="1"/>
          </p:cNvSpPr>
          <p:nvPr>
            <p:ph type="title"/>
          </p:nvPr>
        </p:nvSpPr>
        <p:spPr/>
        <p:txBody>
          <a:bodyPr/>
          <a:lstStyle/>
          <a:p>
            <a:r>
              <a:rPr lang="en-US" dirty="0">
                <a:solidFill>
                  <a:srgbClr val="002060"/>
                </a:solidFill>
              </a:rPr>
              <a:t>Parent</a:t>
            </a:r>
          </a:p>
        </p:txBody>
      </p:sp>
      <p:sp>
        <p:nvSpPr>
          <p:cNvPr id="4" name="Slide Number Placeholder 3">
            <a:extLst>
              <a:ext uri="{FF2B5EF4-FFF2-40B4-BE49-F238E27FC236}">
                <a16:creationId xmlns:a16="http://schemas.microsoft.com/office/drawing/2014/main" id="{36995887-D0B6-3A03-6175-9A818AC30C63}"/>
              </a:ext>
            </a:extLst>
          </p:cNvPr>
          <p:cNvSpPr>
            <a:spLocks noGrp="1"/>
          </p:cNvSpPr>
          <p:nvPr>
            <p:ph type="sldNum" sz="quarter" idx="12"/>
          </p:nvPr>
        </p:nvSpPr>
        <p:spPr/>
        <p:txBody>
          <a:bodyPr/>
          <a:lstStyle/>
          <a:p>
            <a:fld id="{DB7DDC46-2E90-8640-BEFE-F54DCCD857ED}" type="slidenum">
              <a:rPr lang="en-US" smtClean="0"/>
              <a:t>71</a:t>
            </a:fld>
            <a:endParaRPr lang="en-US"/>
          </a:p>
        </p:txBody>
      </p:sp>
      <p:sp>
        <p:nvSpPr>
          <p:cNvPr id="6" name="Footer Placeholder 5">
            <a:extLst>
              <a:ext uri="{FF2B5EF4-FFF2-40B4-BE49-F238E27FC236}">
                <a16:creationId xmlns:a16="http://schemas.microsoft.com/office/drawing/2014/main" id="{E2B44062-820E-3CE4-E0C2-986CC087ABB8}"/>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11" name="TextBox 10">
            <a:extLst>
              <a:ext uri="{FF2B5EF4-FFF2-40B4-BE49-F238E27FC236}">
                <a16:creationId xmlns:a16="http://schemas.microsoft.com/office/drawing/2014/main" id="{240D1971-81A1-7D0F-73F5-3011307A5679}"/>
              </a:ext>
            </a:extLst>
          </p:cNvPr>
          <p:cNvSpPr txBox="1"/>
          <p:nvPr/>
        </p:nvSpPr>
        <p:spPr>
          <a:xfrm>
            <a:off x="457200" y="1570709"/>
            <a:ext cx="4861932" cy="1200329"/>
          </a:xfrm>
          <a:prstGeom prst="rect">
            <a:avLst/>
          </a:prstGeom>
          <a:noFill/>
        </p:spPr>
        <p:txBody>
          <a:bodyPr wrap="square">
            <a:spAutoFit/>
          </a:bodyPr>
          <a:lstStyle/>
          <a:p>
            <a:r>
              <a:rPr lang="en-US" sz="1800" b="0" i="0" dirty="0">
                <a:solidFill>
                  <a:srgbClr val="222222"/>
                </a:solidFill>
                <a:effectLst/>
              </a:rPr>
              <a:t>How would you describe your experience accessing the </a:t>
            </a:r>
            <a:r>
              <a:rPr kumimoji="0" lang="en-US" sz="1800" b="1" i="0" u="none" strike="noStrike" kern="1200" cap="none" spc="0" normalizeH="0" baseline="0" noProof="0" dirty="0">
                <a:ln>
                  <a:noFill/>
                </a:ln>
                <a:solidFill>
                  <a:srgbClr val="32363A"/>
                </a:solidFill>
                <a:effectLst/>
                <a:uLnTx/>
                <a:uFillTx/>
              </a:rPr>
              <a:t>child-care resource </a:t>
            </a:r>
            <a:r>
              <a:rPr lang="en-US" sz="1800" b="0" i="0" dirty="0">
                <a:solidFill>
                  <a:srgbClr val="222222"/>
                </a:solidFill>
                <a:effectLst/>
              </a:rPr>
              <a:t>programs?</a:t>
            </a:r>
          </a:p>
          <a:p>
            <a:endParaRPr lang="en-US" dirty="0"/>
          </a:p>
        </p:txBody>
      </p:sp>
      <p:graphicFrame>
        <p:nvGraphicFramePr>
          <p:cNvPr id="8" name="Диаграмма 1">
            <a:extLst>
              <a:ext uri="{FF2B5EF4-FFF2-40B4-BE49-F238E27FC236}">
                <a16:creationId xmlns:a16="http://schemas.microsoft.com/office/drawing/2014/main" id="{C1D8B9E3-62CA-3DE7-166B-613458C2A79A}"/>
              </a:ext>
            </a:extLst>
          </p:cNvPr>
          <p:cNvGraphicFramePr/>
          <p:nvPr>
            <p:extLst>
              <p:ext uri="{D42A27DB-BD31-4B8C-83A1-F6EECF244321}">
                <p14:modId xmlns:p14="http://schemas.microsoft.com/office/powerpoint/2010/main" val="2547506680"/>
              </p:ext>
            </p:extLst>
          </p:nvPr>
        </p:nvGraphicFramePr>
        <p:xfrm>
          <a:off x="3038419" y="2277910"/>
          <a:ext cx="768319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2531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5289-21A9-BE50-3419-44509580A7B9}"/>
              </a:ext>
            </a:extLst>
          </p:cNvPr>
          <p:cNvSpPr>
            <a:spLocks noGrp="1"/>
          </p:cNvSpPr>
          <p:nvPr>
            <p:ph type="title"/>
          </p:nvPr>
        </p:nvSpPr>
        <p:spPr/>
        <p:txBody>
          <a:bodyPr/>
          <a:lstStyle/>
          <a:p>
            <a:r>
              <a:rPr lang="en-US" dirty="0">
                <a:solidFill>
                  <a:srgbClr val="002060"/>
                </a:solidFill>
              </a:rPr>
              <a:t>Response Options for Child-care Resource</a:t>
            </a:r>
            <a:r>
              <a:rPr lang="en-US" b="1" dirty="0">
                <a:solidFill>
                  <a:srgbClr val="002060"/>
                </a:solidFill>
                <a:latin typeface="helvetica" panose="020B0604020202020204" pitchFamily="34" charset="0"/>
              </a:rPr>
              <a:t> </a:t>
            </a:r>
            <a:r>
              <a:rPr lang="en-US" dirty="0">
                <a:solidFill>
                  <a:srgbClr val="002060"/>
                </a:solidFill>
              </a:rPr>
              <a:t>Barriers</a:t>
            </a:r>
          </a:p>
        </p:txBody>
      </p:sp>
      <p:sp>
        <p:nvSpPr>
          <p:cNvPr id="3" name="Content Placeholder 2">
            <a:extLst>
              <a:ext uri="{FF2B5EF4-FFF2-40B4-BE49-F238E27FC236}">
                <a16:creationId xmlns:a16="http://schemas.microsoft.com/office/drawing/2014/main" id="{C4D80C62-6C64-CF12-AECE-8B4054303B2D}"/>
              </a:ext>
            </a:extLst>
          </p:cNvPr>
          <p:cNvSpPr>
            <a:spLocks noGrp="1"/>
          </p:cNvSpPr>
          <p:nvPr>
            <p:ph idx="1"/>
          </p:nvPr>
        </p:nvSpPr>
        <p:spPr>
          <a:xfrm>
            <a:off x="797859" y="1620620"/>
            <a:ext cx="11394141" cy="4351338"/>
          </a:xfrm>
        </p:spPr>
        <p:txBody>
          <a:bodyPr/>
          <a:lstStyle/>
          <a:p>
            <a:r>
              <a:rPr lang="en-US" sz="1800" dirty="0"/>
              <a:t>Clients are unaware of what is available</a:t>
            </a:r>
          </a:p>
          <a:p>
            <a:r>
              <a:rPr lang="en-US" sz="1800" dirty="0"/>
              <a:t>Cost</a:t>
            </a:r>
          </a:p>
          <a:p>
            <a:r>
              <a:rPr lang="en-US" sz="1800" dirty="0"/>
              <a:t>Finding facilities or providers that speak their language or understand their culture</a:t>
            </a:r>
          </a:p>
          <a:p>
            <a:r>
              <a:rPr lang="en-US" sz="1800" dirty="0"/>
              <a:t>Finding facilities or providers who are responsive to disabilities and accommodating to special needs</a:t>
            </a:r>
          </a:p>
          <a:p>
            <a:r>
              <a:rPr lang="en-US" sz="1800" dirty="0"/>
              <a:t>Lack of available facilities or providers in the community</a:t>
            </a:r>
          </a:p>
          <a:p>
            <a:r>
              <a:rPr lang="en-US" sz="1800" dirty="0"/>
              <a:t>Location</a:t>
            </a:r>
          </a:p>
          <a:p>
            <a:r>
              <a:rPr lang="en-US" sz="1800" dirty="0"/>
              <a:t>Transportation</a:t>
            </a:r>
          </a:p>
          <a:p>
            <a:r>
              <a:rPr lang="en-US" sz="1800" dirty="0"/>
              <a:t>Wait lists</a:t>
            </a:r>
          </a:p>
          <a:p>
            <a:r>
              <a:rPr lang="en-US" sz="1800" dirty="0"/>
              <a:t>Work schedule</a:t>
            </a:r>
          </a:p>
          <a:p>
            <a:r>
              <a:rPr lang="en-US" sz="1800" dirty="0"/>
              <a:t>Other</a:t>
            </a:r>
          </a:p>
          <a:p>
            <a:endParaRPr lang="en-US" dirty="0"/>
          </a:p>
        </p:txBody>
      </p:sp>
      <p:sp>
        <p:nvSpPr>
          <p:cNvPr id="4" name="Slide Number Placeholder 3">
            <a:extLst>
              <a:ext uri="{FF2B5EF4-FFF2-40B4-BE49-F238E27FC236}">
                <a16:creationId xmlns:a16="http://schemas.microsoft.com/office/drawing/2014/main" id="{A41D461E-B37A-1C03-1619-9CADAC105959}"/>
              </a:ext>
            </a:extLst>
          </p:cNvPr>
          <p:cNvSpPr>
            <a:spLocks noGrp="1"/>
          </p:cNvSpPr>
          <p:nvPr>
            <p:ph type="sldNum" sz="quarter" idx="12"/>
          </p:nvPr>
        </p:nvSpPr>
        <p:spPr/>
        <p:txBody>
          <a:bodyPr/>
          <a:lstStyle/>
          <a:p>
            <a:fld id="{DB7DDC46-2E90-8640-BEFE-F54DCCD857ED}" type="slidenum">
              <a:rPr lang="en-US" smtClean="0"/>
              <a:t>72</a:t>
            </a:fld>
            <a:endParaRPr lang="en-US"/>
          </a:p>
        </p:txBody>
      </p:sp>
      <p:sp>
        <p:nvSpPr>
          <p:cNvPr id="5" name="Footer Placeholder 4">
            <a:extLst>
              <a:ext uri="{FF2B5EF4-FFF2-40B4-BE49-F238E27FC236}">
                <a16:creationId xmlns:a16="http://schemas.microsoft.com/office/drawing/2014/main" id="{9F9B0C8E-1C57-DC25-1CD6-68CC449BDD5D}"/>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688219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Professional</a:t>
            </a:r>
            <a:r>
              <a:rPr lang="en-US" dirty="0"/>
              <a:t>: </a:t>
            </a:r>
            <a:r>
              <a:rPr lang="en-US" b="0" i="0" dirty="0">
                <a:solidFill>
                  <a:srgbClr val="32363A"/>
                </a:solidFill>
                <a:effectLst/>
              </a:rPr>
              <a:t>What do you think are the most significant barriers to accessing </a:t>
            </a:r>
            <a:r>
              <a:rPr lang="en-US" b="1" dirty="0">
                <a:solidFill>
                  <a:srgbClr val="222222"/>
                </a:solidFill>
              </a:rPr>
              <a:t>child-care resource </a:t>
            </a:r>
            <a:r>
              <a:rPr lang="en-US" b="0" i="0" dirty="0">
                <a:solidFill>
                  <a:srgbClr val="32363A"/>
                </a:solidFill>
                <a:effectLst/>
              </a:rPr>
              <a:t>programs?</a:t>
            </a: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73</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7" name="Диаграмма 1">
            <a:extLst>
              <a:ext uri="{FF2B5EF4-FFF2-40B4-BE49-F238E27FC236}">
                <a16:creationId xmlns:a16="http://schemas.microsoft.com/office/drawing/2014/main" id="{5AD8E2EC-05D2-534D-5649-BCEE20D95786}"/>
              </a:ext>
            </a:extLst>
          </p:cNvPr>
          <p:cNvGraphicFramePr/>
          <p:nvPr>
            <p:extLst>
              <p:ext uri="{D42A27DB-BD31-4B8C-83A1-F6EECF244321}">
                <p14:modId xmlns:p14="http://schemas.microsoft.com/office/powerpoint/2010/main" val="2120765840"/>
              </p:ext>
            </p:extLst>
          </p:nvPr>
        </p:nvGraphicFramePr>
        <p:xfrm>
          <a:off x="1507583" y="2027741"/>
          <a:ext cx="8999033"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7905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DF46-642A-7C2D-19BE-982180B1191F}"/>
              </a:ext>
            </a:extLst>
          </p:cNvPr>
          <p:cNvSpPr>
            <a:spLocks noGrp="1"/>
          </p:cNvSpPr>
          <p:nvPr>
            <p:ph type="title"/>
          </p:nvPr>
        </p:nvSpPr>
        <p:spPr/>
        <p:txBody>
          <a:bodyPr/>
          <a:lstStyle/>
          <a:p>
            <a:r>
              <a:rPr lang="en-US" sz="2400" dirty="0">
                <a:solidFill>
                  <a:srgbClr val="002060"/>
                </a:solidFill>
              </a:rPr>
              <a:t>Professional: </a:t>
            </a:r>
            <a:r>
              <a:rPr lang="en-US" sz="2400" b="0" i="0" dirty="0">
                <a:solidFill>
                  <a:srgbClr val="32363A"/>
                </a:solidFill>
                <a:effectLst/>
              </a:rPr>
              <a:t>What do you think are the most </a:t>
            </a:r>
            <a:r>
              <a:rPr lang="en-US" sz="2400" i="0" dirty="0">
                <a:solidFill>
                  <a:srgbClr val="32363A"/>
                </a:solidFill>
                <a:effectLst/>
              </a:rPr>
              <a:t>significant barriers </a:t>
            </a:r>
            <a:r>
              <a:rPr lang="en-US" sz="2400" b="0" i="0" dirty="0">
                <a:solidFill>
                  <a:srgbClr val="32363A"/>
                </a:solidFill>
                <a:effectLst/>
              </a:rPr>
              <a:t>to accessing </a:t>
            </a:r>
            <a:r>
              <a:rPr lang="en-US" sz="2400" b="1" dirty="0">
                <a:solidFill>
                  <a:srgbClr val="222222"/>
                </a:solidFill>
              </a:rPr>
              <a:t>child-care </a:t>
            </a:r>
            <a:r>
              <a:rPr lang="en-US" sz="2400" b="0" i="0" dirty="0">
                <a:solidFill>
                  <a:srgbClr val="32363A"/>
                </a:solidFill>
                <a:effectLst/>
              </a:rPr>
              <a:t>programs? (Other Text)</a:t>
            </a:r>
            <a:endParaRPr lang="en-US" dirty="0"/>
          </a:p>
        </p:txBody>
      </p:sp>
      <p:sp>
        <p:nvSpPr>
          <p:cNvPr id="3" name="Content Placeholder 2">
            <a:extLst>
              <a:ext uri="{FF2B5EF4-FFF2-40B4-BE49-F238E27FC236}">
                <a16:creationId xmlns:a16="http://schemas.microsoft.com/office/drawing/2014/main" id="{626FCF28-C99C-5B5D-1C81-60669AEE2905}"/>
              </a:ext>
            </a:extLst>
          </p:cNvPr>
          <p:cNvSpPr>
            <a:spLocks noGrp="1"/>
          </p:cNvSpPr>
          <p:nvPr>
            <p:ph idx="1"/>
          </p:nvPr>
        </p:nvSpPr>
        <p:spPr>
          <a:xfrm>
            <a:off x="711200" y="2027237"/>
            <a:ext cx="5384800" cy="4351338"/>
          </a:xfrm>
        </p:spPr>
        <p:txBody>
          <a:bodyPr/>
          <a:lstStyle/>
          <a:p>
            <a:pPr marL="0" indent="0">
              <a:buNone/>
            </a:pPr>
            <a:r>
              <a:rPr lang="en-US" sz="1800" b="1" dirty="0">
                <a:solidFill>
                  <a:schemeClr val="tx1">
                    <a:lumMod val="50000"/>
                  </a:schemeClr>
                </a:solidFill>
              </a:rPr>
              <a:t>Many professionals felt child-care programs were unobtainable to parents.</a:t>
            </a:r>
          </a:p>
          <a:p>
            <a:pPr lvl="1"/>
            <a:r>
              <a:rPr lang="en-US" sz="1800" dirty="0">
                <a:solidFill>
                  <a:schemeClr val="tx1">
                    <a:lumMod val="50000"/>
                  </a:schemeClr>
                </a:solidFill>
              </a:rPr>
              <a:t>Affordability</a:t>
            </a:r>
          </a:p>
          <a:p>
            <a:pPr lvl="1"/>
            <a:r>
              <a:rPr lang="en-US" sz="1800" dirty="0">
                <a:solidFill>
                  <a:schemeClr val="tx1">
                    <a:lumMod val="50000"/>
                  </a:schemeClr>
                </a:solidFill>
              </a:rPr>
              <a:t>Lack of facilities</a:t>
            </a:r>
          </a:p>
          <a:p>
            <a:pPr lvl="1"/>
            <a:r>
              <a:rPr lang="en-US" sz="1800" dirty="0">
                <a:solidFill>
                  <a:schemeClr val="tx1">
                    <a:lumMod val="50000"/>
                  </a:schemeClr>
                </a:solidFill>
              </a:rPr>
              <a:t>Closed during evening hours</a:t>
            </a:r>
          </a:p>
          <a:p>
            <a:pPr lvl="1"/>
            <a:r>
              <a:rPr lang="en-US" sz="1800" dirty="0">
                <a:solidFill>
                  <a:schemeClr val="tx1">
                    <a:lumMod val="50000"/>
                  </a:schemeClr>
                </a:solidFill>
              </a:rPr>
              <a:t>Income guidelines for help are too low, therefore, unobtainable by many.</a:t>
            </a:r>
          </a:p>
        </p:txBody>
      </p:sp>
      <p:sp>
        <p:nvSpPr>
          <p:cNvPr id="4" name="Slide Number Placeholder 3">
            <a:extLst>
              <a:ext uri="{FF2B5EF4-FFF2-40B4-BE49-F238E27FC236}">
                <a16:creationId xmlns:a16="http://schemas.microsoft.com/office/drawing/2014/main" id="{187D4DF5-2A08-BBC4-92C1-E6CA2CB19606}"/>
              </a:ext>
            </a:extLst>
          </p:cNvPr>
          <p:cNvSpPr>
            <a:spLocks noGrp="1"/>
          </p:cNvSpPr>
          <p:nvPr>
            <p:ph type="sldNum" sz="quarter" idx="12"/>
          </p:nvPr>
        </p:nvSpPr>
        <p:spPr/>
        <p:txBody>
          <a:bodyPr/>
          <a:lstStyle/>
          <a:p>
            <a:fld id="{DB7DDC46-2E90-8640-BEFE-F54DCCD857ED}" type="slidenum">
              <a:rPr lang="en-US" smtClean="0"/>
              <a:t>74</a:t>
            </a:fld>
            <a:endParaRPr lang="en-US"/>
          </a:p>
        </p:txBody>
      </p:sp>
      <p:sp>
        <p:nvSpPr>
          <p:cNvPr id="6" name="Footer Placeholder 5">
            <a:extLst>
              <a:ext uri="{FF2B5EF4-FFF2-40B4-BE49-F238E27FC236}">
                <a16:creationId xmlns:a16="http://schemas.microsoft.com/office/drawing/2014/main" id="{661AD072-030E-EA67-B757-9F216BEF6141}"/>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sp>
        <p:nvSpPr>
          <p:cNvPr id="7" name="Speech Bubble: Oval 6">
            <a:extLst>
              <a:ext uri="{FF2B5EF4-FFF2-40B4-BE49-F238E27FC236}">
                <a16:creationId xmlns:a16="http://schemas.microsoft.com/office/drawing/2014/main" id="{1AD724CE-C70A-BB72-88AC-03832C2B01D5}"/>
              </a:ext>
            </a:extLst>
          </p:cNvPr>
          <p:cNvSpPr/>
          <p:nvPr/>
        </p:nvSpPr>
        <p:spPr>
          <a:xfrm>
            <a:off x="6852062" y="1591294"/>
            <a:ext cx="4476998" cy="3681350"/>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chemeClr val="bg1"/>
                </a:solidFill>
                <a:effectLst/>
              </a:rPr>
              <a:t>“Many areas of high need do not have any services and reply on in home care which may not meet health, safety and education standards. These programs and homes need much more support and are not considered as the great support they are.”-</a:t>
            </a:r>
            <a:endParaRPr lang="en-US" dirty="0">
              <a:solidFill>
                <a:schemeClr val="bg1"/>
              </a:solidFill>
            </a:endParaRPr>
          </a:p>
        </p:txBody>
      </p:sp>
    </p:spTree>
    <p:extLst>
      <p:ext uri="{BB962C8B-B14F-4D97-AF65-F5344CB8AC3E}">
        <p14:creationId xmlns:p14="http://schemas.microsoft.com/office/powerpoint/2010/main" val="23065890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Parent: </a:t>
            </a:r>
            <a:r>
              <a:rPr lang="en-US" sz="2400" b="0" i="0" dirty="0">
                <a:solidFill>
                  <a:srgbClr val="222222"/>
                </a:solidFill>
                <a:effectLst/>
              </a:rPr>
              <a:t>What do you think are the biggest challenges that prevented you from being able to use </a:t>
            </a:r>
            <a:r>
              <a:rPr kumimoji="0" lang="en-US" sz="2400" b="1" i="0" u="none" strike="noStrike" kern="1200" cap="none" spc="0" normalizeH="0" baseline="0" noProof="0" dirty="0">
                <a:ln>
                  <a:noFill/>
                </a:ln>
                <a:solidFill>
                  <a:srgbClr val="32363A"/>
                </a:solidFill>
                <a:effectLst/>
                <a:uLnTx/>
                <a:uFillTx/>
                <a:ea typeface="+mn-ea"/>
                <a:cs typeface="+mn-cs"/>
              </a:rPr>
              <a:t>child-care resource </a:t>
            </a:r>
            <a:r>
              <a:rPr lang="en-US" sz="2400" b="0" i="0" dirty="0">
                <a:solidFill>
                  <a:srgbClr val="222222"/>
                </a:solidFill>
                <a:effectLst/>
              </a:rPr>
              <a:t>programs?</a:t>
            </a:r>
            <a:br>
              <a:rPr lang="en-US" sz="1800" b="0" i="0" dirty="0">
                <a:solidFill>
                  <a:srgbClr val="222222"/>
                </a:solidFill>
                <a:effectLst/>
                <a:latin typeface="helvetica" panose="020B0604020202020204" pitchFamily="34" charset="0"/>
              </a:rPr>
            </a:b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75</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5" name="Диаграмма 1">
            <a:extLst>
              <a:ext uri="{FF2B5EF4-FFF2-40B4-BE49-F238E27FC236}">
                <a16:creationId xmlns:a16="http://schemas.microsoft.com/office/drawing/2014/main" id="{5D9BBCBE-48B5-C73C-6874-C2EFF32EBF69}"/>
              </a:ext>
            </a:extLst>
          </p:cNvPr>
          <p:cNvGraphicFramePr/>
          <p:nvPr>
            <p:extLst>
              <p:ext uri="{D42A27DB-BD31-4B8C-83A1-F6EECF244321}">
                <p14:modId xmlns:p14="http://schemas.microsoft.com/office/powerpoint/2010/main" val="7266054"/>
              </p:ext>
            </p:extLst>
          </p:nvPr>
        </p:nvGraphicFramePr>
        <p:xfrm>
          <a:off x="1932878" y="1769186"/>
          <a:ext cx="8326244"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8648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16B8-17A9-BADC-3A45-4A09F0FCB118}"/>
              </a:ext>
            </a:extLst>
          </p:cNvPr>
          <p:cNvSpPr>
            <a:spLocks noGrp="1"/>
          </p:cNvSpPr>
          <p:nvPr>
            <p:ph type="title"/>
          </p:nvPr>
        </p:nvSpPr>
        <p:spPr/>
        <p:txBody>
          <a:bodyPr/>
          <a:lstStyle/>
          <a:p>
            <a:r>
              <a:rPr lang="en-US" dirty="0">
                <a:solidFill>
                  <a:srgbClr val="002060"/>
                </a:solidFill>
              </a:rPr>
              <a:t>Parent</a:t>
            </a:r>
            <a:r>
              <a:rPr lang="en-US" dirty="0"/>
              <a:t>: </a:t>
            </a:r>
            <a:r>
              <a:rPr lang="en-US" b="0" i="0" dirty="0">
                <a:solidFill>
                  <a:srgbClr val="32363A"/>
                </a:solidFill>
                <a:effectLst/>
              </a:rPr>
              <a:t>Do you know where to find </a:t>
            </a:r>
            <a:r>
              <a:rPr kumimoji="0" lang="en-US" sz="2400" b="1" i="0" u="none" strike="noStrike" kern="1200" cap="none" spc="0" normalizeH="0" baseline="0" noProof="0" dirty="0">
                <a:ln>
                  <a:noFill/>
                </a:ln>
                <a:solidFill>
                  <a:srgbClr val="32363A"/>
                </a:solidFill>
                <a:effectLst/>
                <a:uLnTx/>
                <a:uFillTx/>
                <a:ea typeface="+mn-ea"/>
                <a:cs typeface="+mn-cs"/>
              </a:rPr>
              <a:t>child-care resource </a:t>
            </a:r>
            <a:r>
              <a:rPr lang="en-US" b="0" i="0" dirty="0">
                <a:solidFill>
                  <a:srgbClr val="32363A"/>
                </a:solidFill>
                <a:effectLst/>
              </a:rPr>
              <a:t>programs?</a:t>
            </a:r>
            <a:endParaRPr lang="en-US" dirty="0"/>
          </a:p>
        </p:txBody>
      </p:sp>
      <p:sp>
        <p:nvSpPr>
          <p:cNvPr id="4" name="Slide Number Placeholder 3">
            <a:extLst>
              <a:ext uri="{FF2B5EF4-FFF2-40B4-BE49-F238E27FC236}">
                <a16:creationId xmlns:a16="http://schemas.microsoft.com/office/drawing/2014/main" id="{5F7CF8DE-3B59-52AB-2B4A-61D7EABDCEC6}"/>
              </a:ext>
            </a:extLst>
          </p:cNvPr>
          <p:cNvSpPr>
            <a:spLocks noGrp="1"/>
          </p:cNvSpPr>
          <p:nvPr>
            <p:ph type="sldNum" sz="quarter" idx="12"/>
          </p:nvPr>
        </p:nvSpPr>
        <p:spPr/>
        <p:txBody>
          <a:bodyPr/>
          <a:lstStyle/>
          <a:p>
            <a:fld id="{DB7DDC46-2E90-8640-BEFE-F54DCCD857ED}" type="slidenum">
              <a:rPr lang="en-US" smtClean="0"/>
              <a:t>76</a:t>
            </a:fld>
            <a:endParaRPr lang="en-US"/>
          </a:p>
        </p:txBody>
      </p:sp>
      <p:sp>
        <p:nvSpPr>
          <p:cNvPr id="6" name="Footer Placeholder 5">
            <a:extLst>
              <a:ext uri="{FF2B5EF4-FFF2-40B4-BE49-F238E27FC236}">
                <a16:creationId xmlns:a16="http://schemas.microsoft.com/office/drawing/2014/main" id="{EA004B65-8341-0F6E-C221-17D729626470}"/>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10" name="Диаграмма 1">
            <a:extLst>
              <a:ext uri="{FF2B5EF4-FFF2-40B4-BE49-F238E27FC236}">
                <a16:creationId xmlns:a16="http://schemas.microsoft.com/office/drawing/2014/main" id="{31A79056-C4B9-FE05-844B-2F2072F09B5C}"/>
              </a:ext>
            </a:extLst>
          </p:cNvPr>
          <p:cNvGraphicFramePr/>
          <p:nvPr/>
        </p:nvGraphicFramePr>
        <p:xfrm>
          <a:off x="1112025" y="2118809"/>
          <a:ext cx="10444975" cy="32261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3">
            <a:extLst>
              <a:ext uri="{FF2B5EF4-FFF2-40B4-BE49-F238E27FC236}">
                <a16:creationId xmlns:a16="http://schemas.microsoft.com/office/drawing/2014/main" id="{70183AB3-592B-534C-8B3E-76D211CA9029}"/>
              </a:ext>
            </a:extLst>
          </p:cNvPr>
          <p:cNvSpPr txBox="1">
            <a:spLocks/>
          </p:cNvSpPr>
          <p:nvPr/>
        </p:nvSpPr>
        <p:spPr>
          <a:xfrm>
            <a:off x="457200" y="1448886"/>
            <a:ext cx="11099800" cy="837374"/>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a:lstStyle>
          <a:p>
            <a:r>
              <a:rPr lang="en-US" sz="1800" dirty="0">
                <a:solidFill>
                  <a:srgbClr val="002060"/>
                </a:solidFill>
              </a:rPr>
              <a:t>					</a:t>
            </a:r>
          </a:p>
        </p:txBody>
      </p:sp>
      <p:graphicFrame>
        <p:nvGraphicFramePr>
          <p:cNvPr id="7" name="Диаграмма 1">
            <a:extLst>
              <a:ext uri="{FF2B5EF4-FFF2-40B4-BE49-F238E27FC236}">
                <a16:creationId xmlns:a16="http://schemas.microsoft.com/office/drawing/2014/main" id="{FF488002-86DD-A5E8-46B1-7FB7991E7C6B}"/>
              </a:ext>
            </a:extLst>
          </p:cNvPr>
          <p:cNvGraphicFramePr/>
          <p:nvPr>
            <p:extLst>
              <p:ext uri="{D42A27DB-BD31-4B8C-83A1-F6EECF244321}">
                <p14:modId xmlns:p14="http://schemas.microsoft.com/office/powerpoint/2010/main" val="3956523075"/>
              </p:ext>
            </p:extLst>
          </p:nvPr>
        </p:nvGraphicFramePr>
        <p:xfrm>
          <a:off x="1862255" y="1397000"/>
          <a:ext cx="906594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00309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Interesting Take Aways for Child-Care Resource Programs</a:t>
            </a:r>
          </a:p>
        </p:txBody>
      </p:sp>
      <p:sp>
        <p:nvSpPr>
          <p:cNvPr id="3" name="Content Placeholder 2">
            <a:extLst>
              <a:ext uri="{FF2B5EF4-FFF2-40B4-BE49-F238E27FC236}">
                <a16:creationId xmlns:a16="http://schemas.microsoft.com/office/drawing/2014/main" id="{1DC4FC8A-B4CE-C3EA-A034-79EF16E7E6D5}"/>
              </a:ext>
            </a:extLst>
          </p:cNvPr>
          <p:cNvSpPr>
            <a:spLocks noGrp="1"/>
          </p:cNvSpPr>
          <p:nvPr>
            <p:ph idx="1"/>
          </p:nvPr>
        </p:nvSpPr>
        <p:spPr>
          <a:xfrm>
            <a:off x="457200" y="1838151"/>
            <a:ext cx="11106616" cy="4351338"/>
          </a:xfrm>
        </p:spPr>
        <p:txBody>
          <a:bodyPr/>
          <a:lstStyle/>
          <a:p>
            <a:endParaRPr lang="en-US" dirty="0"/>
          </a:p>
          <a:p>
            <a:r>
              <a:rPr lang="en-US" sz="1800" dirty="0">
                <a:solidFill>
                  <a:schemeClr val="tx1">
                    <a:lumMod val="50000"/>
                  </a:schemeClr>
                </a:solidFill>
              </a:rPr>
              <a:t>41% of parents said they knew how to locate child-care resource programs.</a:t>
            </a:r>
          </a:p>
          <a:p>
            <a:r>
              <a:rPr lang="en-US" sz="1800" dirty="0">
                <a:solidFill>
                  <a:schemeClr val="tx1">
                    <a:lumMod val="50000"/>
                  </a:schemeClr>
                </a:solidFill>
              </a:rPr>
              <a:t>The response options listed for barriers seems to comprehensively cover all reasons for not accessing child-care programs.</a:t>
            </a:r>
          </a:p>
          <a:p>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77</a:t>
            </a:fld>
            <a:endParaRPr lang="en-US"/>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3"/>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2954355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BD4DD7-609F-06F4-82C5-8494E2CF6500}"/>
              </a:ext>
            </a:extLst>
          </p:cNvPr>
          <p:cNvSpPr>
            <a:spLocks noGrp="1"/>
          </p:cNvSpPr>
          <p:nvPr>
            <p:ph type="sldNum" sz="quarter" idx="12"/>
          </p:nvPr>
        </p:nvSpPr>
        <p:spPr/>
        <p:txBody>
          <a:bodyPr/>
          <a:lstStyle/>
          <a:p>
            <a:fld id="{DB7DDC46-2E90-8640-BEFE-F54DCCD857ED}" type="slidenum">
              <a:rPr lang="en-US" smtClean="0"/>
              <a:t>78</a:t>
            </a:fld>
            <a:endParaRPr lang="en-US"/>
          </a:p>
        </p:txBody>
      </p:sp>
      <p:sp>
        <p:nvSpPr>
          <p:cNvPr id="7" name="Text Placeholder 6">
            <a:extLst>
              <a:ext uri="{FF2B5EF4-FFF2-40B4-BE49-F238E27FC236}">
                <a16:creationId xmlns:a16="http://schemas.microsoft.com/office/drawing/2014/main" id="{30CB92AE-311A-507D-3DAE-6EB4CA359C73}"/>
              </a:ext>
            </a:extLst>
          </p:cNvPr>
          <p:cNvSpPr>
            <a:spLocks noGrp="1"/>
          </p:cNvSpPr>
          <p:nvPr>
            <p:ph type="body" sz="quarter" idx="14"/>
          </p:nvPr>
        </p:nvSpPr>
        <p:spPr/>
        <p:txBody>
          <a:bodyPr/>
          <a:lstStyle/>
          <a:p>
            <a:r>
              <a:rPr lang="en-US" dirty="0"/>
              <a:t>Experiences with Employment Programs</a:t>
            </a:r>
          </a:p>
        </p:txBody>
      </p:sp>
      <p:sp>
        <p:nvSpPr>
          <p:cNvPr id="6" name="Footer Placeholder 5">
            <a:extLst>
              <a:ext uri="{FF2B5EF4-FFF2-40B4-BE49-F238E27FC236}">
                <a16:creationId xmlns:a16="http://schemas.microsoft.com/office/drawing/2014/main" id="{AF30CB99-4098-23FD-788A-ECAA2BFF3EC2}"/>
              </a:ext>
            </a:extLst>
          </p:cNvPr>
          <p:cNvSpPr>
            <a:spLocks noGrp="1"/>
          </p:cNvSpPr>
          <p:nvPr>
            <p:ph type="ftr" sz="quarter" idx="15"/>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25112091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111FD-71AB-CB4D-C68E-CEACD213609B}"/>
              </a:ext>
            </a:extLst>
          </p:cNvPr>
          <p:cNvSpPr>
            <a:spLocks noGrp="1"/>
          </p:cNvSpPr>
          <p:nvPr>
            <p:ph type="sldNum" sz="quarter" idx="12"/>
          </p:nvPr>
        </p:nvSpPr>
        <p:spPr/>
        <p:txBody>
          <a:bodyPr/>
          <a:lstStyle/>
          <a:p>
            <a:fld id="{DB7DDC46-2E90-8640-BEFE-F54DCCD857ED}" type="slidenum">
              <a:rPr lang="en-US" smtClean="0"/>
              <a:t>79</a:t>
            </a:fld>
            <a:endParaRPr lang="en-US"/>
          </a:p>
        </p:txBody>
      </p:sp>
      <p:sp>
        <p:nvSpPr>
          <p:cNvPr id="6" name="Text Placeholder 5">
            <a:extLst>
              <a:ext uri="{FF2B5EF4-FFF2-40B4-BE49-F238E27FC236}">
                <a16:creationId xmlns:a16="http://schemas.microsoft.com/office/drawing/2014/main" id="{9CAD2231-722C-546E-A353-F2DC633A0916}"/>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Professionals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have </a:t>
            </a:r>
            <a:r>
              <a:rPr kumimoji="0" lang="en-US" sz="2800" b="1" i="0" u="none" strike="noStrike" kern="1200" cap="none" spc="0" normalizeH="0" baseline="0" noProof="0" dirty="0">
                <a:ln>
                  <a:noFill/>
                </a:ln>
                <a:solidFill>
                  <a:srgbClr val="32363A"/>
                </a:solidFill>
                <a:effectLst/>
                <a:uLnTx/>
                <a:uFillTx/>
                <a:latin typeface="72"/>
                <a:ea typeface="+mn-ea"/>
                <a:cs typeface="+mn-cs"/>
              </a:rPr>
              <a:t>REFERRED</a:t>
            </a:r>
            <a:r>
              <a:rPr kumimoji="0" lang="en-US" sz="2800" b="0" i="0" u="none" strike="noStrike" kern="1200" cap="none" spc="0" normalizeH="0" baseline="0" noProof="0" dirty="0">
                <a:ln>
                  <a:noFill/>
                </a:ln>
                <a:solidFill>
                  <a:srgbClr val="32363A"/>
                </a:solidFill>
                <a:effectLst/>
                <a:uLnTx/>
                <a:uFillTx/>
                <a:latin typeface="72"/>
                <a:ea typeface="+mn-ea"/>
                <a:cs typeface="+mn-cs"/>
              </a:rPr>
              <a:t> families to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employment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within the last</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three</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years:</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72"/>
              <a:ea typeface="+mn-ea"/>
              <a:cs typeface="+mn-cs"/>
            </a:endParaRP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Parents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are </a:t>
            </a:r>
            <a:r>
              <a:rPr kumimoji="0" lang="en-US" sz="2800" b="1" i="0" u="none" strike="noStrike" kern="1200" cap="none" spc="0" normalizeH="0" baseline="0" noProof="0" dirty="0">
                <a:ln>
                  <a:noFill/>
                </a:ln>
                <a:solidFill>
                  <a:srgbClr val="32363A"/>
                </a:solidFill>
                <a:effectLst/>
                <a:uLnTx/>
                <a:uFillTx/>
                <a:latin typeface="72"/>
                <a:ea typeface="+mn-ea"/>
                <a:cs typeface="+mn-cs"/>
              </a:rPr>
              <a:t>AWARE</a:t>
            </a:r>
            <a:r>
              <a:rPr kumimoji="0" lang="en-US" sz="2800" b="0" i="0" u="none" strike="noStrike" kern="1200" cap="none" spc="0" normalizeH="0" baseline="0" noProof="0" dirty="0">
                <a:ln>
                  <a:noFill/>
                </a:ln>
                <a:solidFill>
                  <a:srgbClr val="32363A"/>
                </a:solidFill>
                <a:effectLst/>
                <a:uLnTx/>
                <a:uFillTx/>
                <a:latin typeface="72"/>
                <a:ea typeface="+mn-ea"/>
                <a:cs typeface="+mn-cs"/>
              </a:rPr>
              <a:t> of or have </a:t>
            </a:r>
            <a:r>
              <a:rPr kumimoji="0" lang="en-US" sz="2800" b="1" i="0" u="none" strike="noStrike" kern="1200" cap="none" spc="0" normalizeH="0" baseline="0" noProof="0" dirty="0">
                <a:ln>
                  <a:noFill/>
                </a:ln>
                <a:solidFill>
                  <a:srgbClr val="32363A"/>
                </a:solidFill>
                <a:effectLst/>
                <a:uLnTx/>
                <a:uFillTx/>
                <a:latin typeface="72"/>
                <a:ea typeface="+mn-ea"/>
                <a:cs typeface="+mn-cs"/>
              </a:rPr>
              <a:t>USED</a:t>
            </a:r>
            <a:r>
              <a:rPr kumimoji="0" lang="en-US" sz="2800" b="0" i="0" u="none" strike="noStrike" kern="1200" cap="none" spc="0" normalizeH="0" baseline="0" noProof="0" dirty="0">
                <a:ln>
                  <a:noFill/>
                </a:ln>
                <a:solidFill>
                  <a:srgbClr val="32363A"/>
                </a:solidFill>
                <a:effectLst/>
                <a:uLnTx/>
                <a:uFillTx/>
                <a:latin typeface="72"/>
                <a:ea typeface="+mn-ea"/>
                <a:cs typeface="+mn-cs"/>
              </a:rPr>
              <a:t> any of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employment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endPar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endParaRPr lang="en-US" dirty="0"/>
          </a:p>
        </p:txBody>
      </p:sp>
      <p:sp>
        <p:nvSpPr>
          <p:cNvPr id="5" name="Footer Placeholder 4">
            <a:extLst>
              <a:ext uri="{FF2B5EF4-FFF2-40B4-BE49-F238E27FC236}">
                <a16:creationId xmlns:a16="http://schemas.microsoft.com/office/drawing/2014/main" id="{CBEA931D-5A19-2A25-8891-00BE99ED5B2F}"/>
              </a:ext>
            </a:extLst>
          </p:cNvPr>
          <p:cNvSpPr>
            <a:spLocks noGrp="1"/>
          </p:cNvSpPr>
          <p:nvPr>
            <p:ph type="ftr" sz="quarter" idx="15"/>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68458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E091B7-9FFD-7CA5-F456-5379F84AE7BB}"/>
              </a:ext>
            </a:extLst>
          </p:cNvPr>
          <p:cNvSpPr>
            <a:spLocks noGrp="1"/>
          </p:cNvSpPr>
          <p:nvPr>
            <p:ph type="title"/>
          </p:nvPr>
        </p:nvSpPr>
        <p:spPr/>
        <p:txBody>
          <a:bodyPr/>
          <a:lstStyle/>
          <a:p>
            <a:r>
              <a:rPr lang="en-US" dirty="0">
                <a:solidFill>
                  <a:srgbClr val="002060"/>
                </a:solidFill>
              </a:rPr>
              <a:t>Professionals Specific Questions</a:t>
            </a:r>
          </a:p>
        </p:txBody>
      </p:sp>
      <p:sp>
        <p:nvSpPr>
          <p:cNvPr id="6" name="Content Placeholder 5">
            <a:extLst>
              <a:ext uri="{FF2B5EF4-FFF2-40B4-BE49-F238E27FC236}">
                <a16:creationId xmlns:a16="http://schemas.microsoft.com/office/drawing/2014/main" id="{3BCEF94B-30D1-1DD5-3F20-68F2007DA992}"/>
              </a:ext>
            </a:extLst>
          </p:cNvPr>
          <p:cNvSpPr>
            <a:spLocks noGrp="1"/>
          </p:cNvSpPr>
          <p:nvPr>
            <p:ph idx="1"/>
          </p:nvPr>
        </p:nvSpPr>
        <p:spPr>
          <a:xfrm>
            <a:off x="702856" y="1799596"/>
            <a:ext cx="10317445" cy="4351338"/>
          </a:xfrm>
        </p:spPr>
        <p:txBody>
          <a:bodyPr/>
          <a:lstStyle/>
          <a:p>
            <a:r>
              <a:rPr lang="en-US" sz="1800" dirty="0">
                <a:solidFill>
                  <a:schemeClr val="tx1">
                    <a:lumMod val="50000"/>
                  </a:schemeClr>
                </a:solidFill>
              </a:rPr>
              <a:t>Training in last five years</a:t>
            </a:r>
          </a:p>
          <a:p>
            <a:r>
              <a:rPr lang="en-US" sz="1800" dirty="0">
                <a:solidFill>
                  <a:schemeClr val="tx1">
                    <a:lumMod val="50000"/>
                  </a:schemeClr>
                </a:solidFill>
              </a:rPr>
              <a:t>Child abuse and neglect training offered by their organization</a:t>
            </a:r>
          </a:p>
          <a:p>
            <a:r>
              <a:rPr lang="en-US" sz="1800" dirty="0">
                <a:solidFill>
                  <a:schemeClr val="tx1">
                    <a:lumMod val="50000"/>
                  </a:schemeClr>
                </a:solidFill>
              </a:rPr>
              <a:t>Confidence to identify, report, and refer victims or perpetrators of expected abuse or neglect</a:t>
            </a:r>
          </a:p>
          <a:p>
            <a:r>
              <a:rPr lang="en-US" sz="1800" dirty="0">
                <a:solidFill>
                  <a:schemeClr val="tx1">
                    <a:lumMod val="50000"/>
                  </a:schemeClr>
                </a:solidFill>
              </a:rPr>
              <a:t>Knowledge of ACES, PACES, Protective Factors</a:t>
            </a:r>
          </a:p>
          <a:p>
            <a:r>
              <a:rPr lang="en-US" sz="1800" dirty="0">
                <a:solidFill>
                  <a:schemeClr val="tx1">
                    <a:lumMod val="50000"/>
                  </a:schemeClr>
                </a:solidFill>
              </a:rPr>
              <a:t>Characteristics of services they provide</a:t>
            </a:r>
          </a:p>
          <a:p>
            <a:r>
              <a:rPr lang="en-US" sz="1800" dirty="0">
                <a:solidFill>
                  <a:schemeClr val="tx1">
                    <a:lumMod val="50000"/>
                  </a:schemeClr>
                </a:solidFill>
              </a:rPr>
              <a:t>Open-ended questions for beliefs about the biggest strengths for child abuse and neglect resources in their community.</a:t>
            </a:r>
          </a:p>
          <a:p>
            <a:endParaRPr lang="en-US" sz="1800" dirty="0">
              <a:solidFill>
                <a:schemeClr val="tx1">
                  <a:lumMod val="50000"/>
                </a:schemeClr>
              </a:solidFill>
            </a:endParaRPr>
          </a:p>
          <a:p>
            <a:pPr marL="261400" lvl="1"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78A65B0-CA70-EA80-9461-7636288522BA}"/>
              </a:ext>
            </a:extLst>
          </p:cNvPr>
          <p:cNvSpPr>
            <a:spLocks noGrp="1"/>
          </p:cNvSpPr>
          <p:nvPr>
            <p:ph type="sldNum" sz="quarter" idx="12"/>
          </p:nvPr>
        </p:nvSpPr>
        <p:spPr/>
        <p:txBody>
          <a:bodyPr/>
          <a:lstStyle/>
          <a:p>
            <a:fld id="{DB7DDC46-2E90-8640-BEFE-F54DCCD857ED}" type="slidenum">
              <a:rPr lang="en-US" smtClean="0"/>
              <a:pPr/>
              <a:t>8</a:t>
            </a:fld>
            <a:endParaRPr lang="en-US"/>
          </a:p>
        </p:txBody>
      </p:sp>
    </p:spTree>
    <p:extLst>
      <p:ext uri="{BB962C8B-B14F-4D97-AF65-F5344CB8AC3E}">
        <p14:creationId xmlns:p14="http://schemas.microsoft.com/office/powerpoint/2010/main" val="30063309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80</a:t>
            </a:fld>
            <a:endParaRPr lang="en-US"/>
          </a:p>
        </p:txBody>
      </p:sp>
      <p:sp>
        <p:nvSpPr>
          <p:cNvPr id="7" name="Title 3">
            <a:extLst>
              <a:ext uri="{FF2B5EF4-FFF2-40B4-BE49-F238E27FC236}">
                <a16:creationId xmlns:a16="http://schemas.microsoft.com/office/drawing/2014/main" id="{058167AC-DF0F-6539-2AD7-C4ADF583B118}"/>
              </a:ext>
            </a:extLst>
          </p:cNvPr>
          <p:cNvSpPr>
            <a:spLocks noGrp="1"/>
          </p:cNvSpPr>
          <p:nvPr>
            <p:ph type="title"/>
          </p:nvPr>
        </p:nvSpPr>
        <p:spPr>
          <a:xfrm>
            <a:off x="457200" y="415925"/>
            <a:ext cx="11099800" cy="836613"/>
          </a:xfrm>
        </p:spPr>
        <p:txBody>
          <a:bodyPr/>
          <a:lstStyle/>
          <a:p>
            <a:r>
              <a:rPr lang="en-US" sz="2400" dirty="0">
                <a:solidFill>
                  <a:srgbClr val="002060"/>
                </a:solidFill>
              </a:rPr>
              <a:t>Professional						Parent</a:t>
            </a:r>
          </a:p>
        </p:txBody>
      </p:sp>
      <p:pic>
        <p:nvPicPr>
          <p:cNvPr id="17" name="Picture 16">
            <a:extLst>
              <a:ext uri="{FF2B5EF4-FFF2-40B4-BE49-F238E27FC236}">
                <a16:creationId xmlns:a16="http://schemas.microsoft.com/office/drawing/2014/main" id="{62B3B9E2-24CF-788E-041E-723546D20081}"/>
              </a:ext>
            </a:extLst>
          </p:cNvPr>
          <p:cNvPicPr>
            <a:picLocks noChangeAspect="1"/>
          </p:cNvPicPr>
          <p:nvPr/>
        </p:nvPicPr>
        <p:blipFill>
          <a:blip r:embed="rId3"/>
          <a:stretch>
            <a:fillRect/>
          </a:stretch>
        </p:blipFill>
        <p:spPr>
          <a:xfrm>
            <a:off x="9726357" y="137924"/>
            <a:ext cx="1830643" cy="1539404"/>
          </a:xfrm>
          <a:prstGeom prst="rect">
            <a:avLst/>
          </a:prstGeom>
          <a:effectLst>
            <a:outerShdw blurRad="50800" dist="38100" dir="16200000" rotWithShape="0">
              <a:prstClr val="black">
                <a:alpha val="40000"/>
              </a:prstClr>
            </a:outerShdw>
          </a:effectLst>
        </p:spPr>
      </p:pic>
      <p:graphicFrame>
        <p:nvGraphicFramePr>
          <p:cNvPr id="6" name="Диаграмма 1">
            <a:extLst>
              <a:ext uri="{FF2B5EF4-FFF2-40B4-BE49-F238E27FC236}">
                <a16:creationId xmlns:a16="http://schemas.microsoft.com/office/drawing/2014/main" id="{995F4D27-0271-199E-B1EA-D82B346DA52B}"/>
              </a:ext>
            </a:extLst>
          </p:cNvPr>
          <p:cNvGraphicFramePr/>
          <p:nvPr>
            <p:extLst>
              <p:ext uri="{D42A27DB-BD31-4B8C-83A1-F6EECF244321}">
                <p14:modId xmlns:p14="http://schemas.microsoft.com/office/powerpoint/2010/main" val="1690399037"/>
              </p:ext>
            </p:extLst>
          </p:nvPr>
        </p:nvGraphicFramePr>
        <p:xfrm>
          <a:off x="159834" y="1849162"/>
          <a:ext cx="6096000"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1">
            <a:extLst>
              <a:ext uri="{FF2B5EF4-FFF2-40B4-BE49-F238E27FC236}">
                <a16:creationId xmlns:a16="http://schemas.microsoft.com/office/drawing/2014/main" id="{574B04F5-E524-CB7B-244B-309B23D996D5}"/>
              </a:ext>
            </a:extLst>
          </p:cNvPr>
          <p:cNvGraphicFramePr/>
          <p:nvPr>
            <p:extLst>
              <p:ext uri="{D42A27DB-BD31-4B8C-83A1-F6EECF244321}">
                <p14:modId xmlns:p14="http://schemas.microsoft.com/office/powerpoint/2010/main" val="1346000829"/>
              </p:ext>
            </p:extLst>
          </p:nvPr>
        </p:nvGraphicFramePr>
        <p:xfrm>
          <a:off x="6060141" y="1770305"/>
          <a:ext cx="6096000" cy="406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7237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Professional</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81</a:t>
            </a:fld>
            <a:endParaRPr lang="en-US"/>
          </a:p>
        </p:txBody>
      </p:sp>
      <p:sp>
        <p:nvSpPr>
          <p:cNvPr id="34" name="TextBox 33">
            <a:extLst>
              <a:ext uri="{FF2B5EF4-FFF2-40B4-BE49-F238E27FC236}">
                <a16:creationId xmlns:a16="http://schemas.microsoft.com/office/drawing/2014/main" id="{71FA05AA-CA50-550D-6392-69F123F62D88}"/>
              </a:ext>
            </a:extLst>
          </p:cNvPr>
          <p:cNvSpPr txBox="1"/>
          <p:nvPr/>
        </p:nvSpPr>
        <p:spPr>
          <a:xfrm>
            <a:off x="774700" y="1649113"/>
            <a:ext cx="4917688" cy="1200329"/>
          </a:xfrm>
          <a:prstGeom prst="rect">
            <a:avLst/>
          </a:prstGeom>
          <a:noFill/>
        </p:spPr>
        <p:txBody>
          <a:bodyPr wrap="square">
            <a:spAutoFit/>
          </a:bodyPr>
          <a:lstStyle/>
          <a:p>
            <a:r>
              <a:rPr lang="en-US" sz="1800" b="0" i="0" dirty="0">
                <a:solidFill>
                  <a:srgbClr val="222222"/>
                </a:solidFill>
                <a:effectLst/>
              </a:rPr>
              <a:t>How would you describe your clients' experience accessing the </a:t>
            </a:r>
            <a:r>
              <a:rPr kumimoji="0" lang="en-US" sz="1800" b="1" i="0" u="none" strike="noStrike" kern="1200" cap="none" spc="0" normalizeH="0" baseline="0" noProof="0" dirty="0">
                <a:ln>
                  <a:noFill/>
                </a:ln>
                <a:solidFill>
                  <a:srgbClr val="32363A"/>
                </a:solidFill>
                <a:effectLst/>
                <a:uLnTx/>
                <a:uFillTx/>
              </a:rPr>
              <a:t>employment </a:t>
            </a:r>
            <a:r>
              <a:rPr lang="en-US" sz="1800" b="0" i="0" dirty="0">
                <a:solidFill>
                  <a:srgbClr val="222222"/>
                </a:solidFill>
                <a:effectLst/>
              </a:rPr>
              <a:t>programs?</a:t>
            </a:r>
          </a:p>
          <a:p>
            <a:endParaRPr lang="en-US" dirty="0"/>
          </a:p>
        </p:txBody>
      </p:sp>
      <p:graphicFrame>
        <p:nvGraphicFramePr>
          <p:cNvPr id="6" name="Диаграмма 1">
            <a:extLst>
              <a:ext uri="{FF2B5EF4-FFF2-40B4-BE49-F238E27FC236}">
                <a16:creationId xmlns:a16="http://schemas.microsoft.com/office/drawing/2014/main" id="{EF2999C3-F72A-3459-24FE-2D46D8C86F10}"/>
              </a:ext>
            </a:extLst>
          </p:cNvPr>
          <p:cNvGraphicFramePr/>
          <p:nvPr>
            <p:extLst>
              <p:ext uri="{D42A27DB-BD31-4B8C-83A1-F6EECF244321}">
                <p14:modId xmlns:p14="http://schemas.microsoft.com/office/powerpoint/2010/main" val="3570179017"/>
              </p:ext>
            </p:extLst>
          </p:nvPr>
        </p:nvGraphicFramePr>
        <p:xfrm>
          <a:off x="2903654" y="2218748"/>
          <a:ext cx="835907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97135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EC3CE2-A7F6-22D4-DFC9-A5A1438A434A}"/>
              </a:ext>
            </a:extLst>
          </p:cNvPr>
          <p:cNvSpPr>
            <a:spLocks noGrp="1"/>
          </p:cNvSpPr>
          <p:nvPr>
            <p:ph type="title"/>
          </p:nvPr>
        </p:nvSpPr>
        <p:spPr/>
        <p:txBody>
          <a:bodyPr/>
          <a:lstStyle/>
          <a:p>
            <a:r>
              <a:rPr lang="en-US" dirty="0">
                <a:solidFill>
                  <a:srgbClr val="002060"/>
                </a:solidFill>
              </a:rPr>
              <a:t>Parent</a:t>
            </a:r>
          </a:p>
        </p:txBody>
      </p:sp>
      <p:sp>
        <p:nvSpPr>
          <p:cNvPr id="4" name="Slide Number Placeholder 3">
            <a:extLst>
              <a:ext uri="{FF2B5EF4-FFF2-40B4-BE49-F238E27FC236}">
                <a16:creationId xmlns:a16="http://schemas.microsoft.com/office/drawing/2014/main" id="{36995887-D0B6-3A03-6175-9A818AC30C63}"/>
              </a:ext>
            </a:extLst>
          </p:cNvPr>
          <p:cNvSpPr>
            <a:spLocks noGrp="1"/>
          </p:cNvSpPr>
          <p:nvPr>
            <p:ph type="sldNum" sz="quarter" idx="12"/>
          </p:nvPr>
        </p:nvSpPr>
        <p:spPr/>
        <p:txBody>
          <a:bodyPr/>
          <a:lstStyle/>
          <a:p>
            <a:fld id="{DB7DDC46-2E90-8640-BEFE-F54DCCD857ED}" type="slidenum">
              <a:rPr lang="en-US" smtClean="0"/>
              <a:t>82</a:t>
            </a:fld>
            <a:endParaRPr lang="en-US"/>
          </a:p>
        </p:txBody>
      </p:sp>
      <p:sp>
        <p:nvSpPr>
          <p:cNvPr id="6" name="Footer Placeholder 5">
            <a:extLst>
              <a:ext uri="{FF2B5EF4-FFF2-40B4-BE49-F238E27FC236}">
                <a16:creationId xmlns:a16="http://schemas.microsoft.com/office/drawing/2014/main" id="{E2B44062-820E-3CE4-E0C2-986CC087ABB8}"/>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11" name="TextBox 10">
            <a:extLst>
              <a:ext uri="{FF2B5EF4-FFF2-40B4-BE49-F238E27FC236}">
                <a16:creationId xmlns:a16="http://schemas.microsoft.com/office/drawing/2014/main" id="{240D1971-81A1-7D0F-73F5-3011307A5679}"/>
              </a:ext>
            </a:extLst>
          </p:cNvPr>
          <p:cNvSpPr txBox="1"/>
          <p:nvPr/>
        </p:nvSpPr>
        <p:spPr>
          <a:xfrm>
            <a:off x="450056" y="1570709"/>
            <a:ext cx="4861932" cy="1200329"/>
          </a:xfrm>
          <a:prstGeom prst="rect">
            <a:avLst/>
          </a:prstGeom>
          <a:noFill/>
        </p:spPr>
        <p:txBody>
          <a:bodyPr wrap="square">
            <a:spAutoFit/>
          </a:bodyPr>
          <a:lstStyle/>
          <a:p>
            <a:r>
              <a:rPr lang="en-US" sz="1800" b="0" i="0" dirty="0">
                <a:solidFill>
                  <a:srgbClr val="222222"/>
                </a:solidFill>
                <a:effectLst/>
              </a:rPr>
              <a:t>How would you describe your experience accessing the </a:t>
            </a:r>
            <a:r>
              <a:rPr kumimoji="0" lang="en-US" sz="1800" b="1" i="0" u="none" strike="noStrike" kern="1200" cap="none" spc="0" normalizeH="0" baseline="0" noProof="0" dirty="0">
                <a:ln>
                  <a:noFill/>
                </a:ln>
                <a:solidFill>
                  <a:srgbClr val="32363A"/>
                </a:solidFill>
                <a:effectLst/>
                <a:uLnTx/>
                <a:uFillTx/>
              </a:rPr>
              <a:t>employment </a:t>
            </a:r>
            <a:r>
              <a:rPr lang="en-US" sz="1800" b="0" i="0" dirty="0">
                <a:solidFill>
                  <a:srgbClr val="222222"/>
                </a:solidFill>
                <a:effectLst/>
              </a:rPr>
              <a:t>programs for yourself or for your child?</a:t>
            </a:r>
          </a:p>
          <a:p>
            <a:endParaRPr lang="en-US" dirty="0"/>
          </a:p>
        </p:txBody>
      </p:sp>
      <p:graphicFrame>
        <p:nvGraphicFramePr>
          <p:cNvPr id="8" name="Диаграмма 1">
            <a:extLst>
              <a:ext uri="{FF2B5EF4-FFF2-40B4-BE49-F238E27FC236}">
                <a16:creationId xmlns:a16="http://schemas.microsoft.com/office/drawing/2014/main" id="{80557F31-B569-79E8-8CEC-4BB62FEA03D2}"/>
              </a:ext>
            </a:extLst>
          </p:cNvPr>
          <p:cNvGraphicFramePr/>
          <p:nvPr>
            <p:extLst>
              <p:ext uri="{D42A27DB-BD31-4B8C-83A1-F6EECF244321}">
                <p14:modId xmlns:p14="http://schemas.microsoft.com/office/powerpoint/2010/main" val="3498330165"/>
              </p:ext>
            </p:extLst>
          </p:nvPr>
        </p:nvGraphicFramePr>
        <p:xfrm>
          <a:off x="2286001" y="2296996"/>
          <a:ext cx="9131299"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10874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5289-21A9-BE50-3419-44509580A7B9}"/>
              </a:ext>
            </a:extLst>
          </p:cNvPr>
          <p:cNvSpPr>
            <a:spLocks noGrp="1"/>
          </p:cNvSpPr>
          <p:nvPr>
            <p:ph type="title"/>
          </p:nvPr>
        </p:nvSpPr>
        <p:spPr/>
        <p:txBody>
          <a:bodyPr/>
          <a:lstStyle/>
          <a:p>
            <a:r>
              <a:rPr lang="en-US" dirty="0">
                <a:solidFill>
                  <a:srgbClr val="002060"/>
                </a:solidFill>
              </a:rPr>
              <a:t>Response Options for Employment Barriers</a:t>
            </a:r>
          </a:p>
        </p:txBody>
      </p:sp>
      <p:sp>
        <p:nvSpPr>
          <p:cNvPr id="3" name="Content Placeholder 2">
            <a:extLst>
              <a:ext uri="{FF2B5EF4-FFF2-40B4-BE49-F238E27FC236}">
                <a16:creationId xmlns:a16="http://schemas.microsoft.com/office/drawing/2014/main" id="{C4D80C62-6C64-CF12-AECE-8B4054303B2D}"/>
              </a:ext>
            </a:extLst>
          </p:cNvPr>
          <p:cNvSpPr>
            <a:spLocks noGrp="1"/>
          </p:cNvSpPr>
          <p:nvPr>
            <p:ph idx="1"/>
          </p:nvPr>
        </p:nvSpPr>
        <p:spPr>
          <a:xfrm>
            <a:off x="797859" y="1620620"/>
            <a:ext cx="11394141" cy="4351338"/>
          </a:xfrm>
        </p:spPr>
        <p:txBody>
          <a:bodyPr/>
          <a:lstStyle/>
          <a:p>
            <a:r>
              <a:rPr lang="en-US" sz="1800" dirty="0"/>
              <a:t>Clients are unaware of what is available</a:t>
            </a:r>
          </a:p>
          <a:p>
            <a:r>
              <a:rPr lang="en-US" sz="1800" dirty="0"/>
              <a:t>Cost</a:t>
            </a:r>
          </a:p>
          <a:p>
            <a:r>
              <a:rPr lang="en-US" sz="1800" dirty="0"/>
              <a:t>Finding facilities or providers that speak their language or understand their culture</a:t>
            </a:r>
          </a:p>
          <a:p>
            <a:r>
              <a:rPr lang="en-US" sz="1800" dirty="0"/>
              <a:t>Finding facilities or providers who are responsive to disabilities and accommodating to special needs</a:t>
            </a:r>
          </a:p>
          <a:p>
            <a:r>
              <a:rPr lang="en-US" sz="1800" dirty="0"/>
              <a:t>Lack of available facilities or providers in the community</a:t>
            </a:r>
          </a:p>
          <a:p>
            <a:r>
              <a:rPr lang="en-US" sz="1800" dirty="0"/>
              <a:t>Location</a:t>
            </a:r>
          </a:p>
          <a:p>
            <a:r>
              <a:rPr lang="en-US" sz="1800" dirty="0"/>
              <a:t>Transportation</a:t>
            </a:r>
          </a:p>
          <a:p>
            <a:r>
              <a:rPr lang="en-US" sz="1800" dirty="0"/>
              <a:t>Wait lists</a:t>
            </a:r>
          </a:p>
          <a:p>
            <a:r>
              <a:rPr lang="en-US" sz="1800" dirty="0"/>
              <a:t>Work schedule</a:t>
            </a:r>
          </a:p>
          <a:p>
            <a:r>
              <a:rPr lang="en-US" sz="1800" dirty="0"/>
              <a:t>Other</a:t>
            </a:r>
          </a:p>
          <a:p>
            <a:endParaRPr lang="en-US" dirty="0"/>
          </a:p>
        </p:txBody>
      </p:sp>
      <p:sp>
        <p:nvSpPr>
          <p:cNvPr id="4" name="Slide Number Placeholder 3">
            <a:extLst>
              <a:ext uri="{FF2B5EF4-FFF2-40B4-BE49-F238E27FC236}">
                <a16:creationId xmlns:a16="http://schemas.microsoft.com/office/drawing/2014/main" id="{A41D461E-B37A-1C03-1619-9CADAC105959}"/>
              </a:ext>
            </a:extLst>
          </p:cNvPr>
          <p:cNvSpPr>
            <a:spLocks noGrp="1"/>
          </p:cNvSpPr>
          <p:nvPr>
            <p:ph type="sldNum" sz="quarter" idx="12"/>
          </p:nvPr>
        </p:nvSpPr>
        <p:spPr/>
        <p:txBody>
          <a:bodyPr/>
          <a:lstStyle/>
          <a:p>
            <a:fld id="{DB7DDC46-2E90-8640-BEFE-F54DCCD857ED}" type="slidenum">
              <a:rPr lang="en-US" smtClean="0"/>
              <a:t>83</a:t>
            </a:fld>
            <a:endParaRPr lang="en-US"/>
          </a:p>
        </p:txBody>
      </p:sp>
      <p:sp>
        <p:nvSpPr>
          <p:cNvPr id="5" name="Footer Placeholder 4">
            <a:extLst>
              <a:ext uri="{FF2B5EF4-FFF2-40B4-BE49-F238E27FC236}">
                <a16:creationId xmlns:a16="http://schemas.microsoft.com/office/drawing/2014/main" id="{9F9B0C8E-1C57-DC25-1CD6-68CC449BDD5D}"/>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10186759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Professional: </a:t>
            </a:r>
            <a:r>
              <a:rPr lang="en-US" b="0" i="0" dirty="0">
                <a:solidFill>
                  <a:srgbClr val="32363A"/>
                </a:solidFill>
                <a:effectLst/>
              </a:rPr>
              <a:t>What do you think are the most significant barriers to accessing </a:t>
            </a:r>
            <a:r>
              <a:rPr lang="en-US" b="1" dirty="0">
                <a:solidFill>
                  <a:srgbClr val="222222"/>
                </a:solidFill>
              </a:rPr>
              <a:t>employment </a:t>
            </a:r>
            <a:r>
              <a:rPr lang="en-US" b="0" i="0" dirty="0">
                <a:solidFill>
                  <a:srgbClr val="32363A"/>
                </a:solidFill>
                <a:effectLst/>
              </a:rPr>
              <a:t>programs?</a:t>
            </a: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84</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5" name="Диаграмма 1">
            <a:extLst>
              <a:ext uri="{FF2B5EF4-FFF2-40B4-BE49-F238E27FC236}">
                <a16:creationId xmlns:a16="http://schemas.microsoft.com/office/drawing/2014/main" id="{7EED66BB-BEFA-5509-21DD-353D1B68352C}"/>
              </a:ext>
            </a:extLst>
          </p:cNvPr>
          <p:cNvGraphicFramePr/>
          <p:nvPr>
            <p:extLst>
              <p:ext uri="{D42A27DB-BD31-4B8C-83A1-F6EECF244321}">
                <p14:modId xmlns:p14="http://schemas.microsoft.com/office/powerpoint/2010/main" val="1987771744"/>
              </p:ext>
            </p:extLst>
          </p:nvPr>
        </p:nvGraphicFramePr>
        <p:xfrm>
          <a:off x="2029522" y="1769186"/>
          <a:ext cx="9244361"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82624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48E9C0-3708-CBA7-CEB9-D2D45FFCFF68}"/>
              </a:ext>
            </a:extLst>
          </p:cNvPr>
          <p:cNvPicPr>
            <a:picLocks noChangeAspect="1"/>
          </p:cNvPicPr>
          <p:nvPr/>
        </p:nvPicPr>
        <p:blipFill rotWithShape="1">
          <a:blip r:embed="rId3"/>
          <a:srcRect l="16869" t="10586" r="15208"/>
          <a:stretch/>
        </p:blipFill>
        <p:spPr>
          <a:xfrm>
            <a:off x="5908800" y="1911927"/>
            <a:ext cx="6038389" cy="3797839"/>
          </a:xfrm>
          <a:prstGeom prst="rect">
            <a:avLst/>
          </a:prstGeom>
        </p:spPr>
      </p:pic>
      <p:sp>
        <p:nvSpPr>
          <p:cNvPr id="2" name="Object 1"/>
          <p:cNvSpPr txBox="1"/>
          <p:nvPr/>
        </p:nvSpPr>
        <p:spPr>
          <a:xfrm>
            <a:off x="1794000" y="140000"/>
            <a:ext cx="8229600" cy="369332"/>
          </a:xfrm>
          <a:prstGeom prst="rect">
            <a:avLst/>
          </a:prstGeom>
          <a:noFill/>
        </p:spPr>
        <p:txBody>
          <a:bodyPr wrap="square" rtlCol="0"/>
          <a:lstStyle/>
          <a:p>
            <a:endParaRPr lang="en-US" sz="1600" dirty="0"/>
          </a:p>
        </p:txBody>
      </p:sp>
      <p:sp>
        <p:nvSpPr>
          <p:cNvPr id="3" name="Title 2">
            <a:extLst>
              <a:ext uri="{FF2B5EF4-FFF2-40B4-BE49-F238E27FC236}">
                <a16:creationId xmlns:a16="http://schemas.microsoft.com/office/drawing/2014/main" id="{B570307E-ADC7-16CF-7485-F7FE300543BA}"/>
              </a:ext>
            </a:extLst>
          </p:cNvPr>
          <p:cNvSpPr>
            <a:spLocks noGrp="1"/>
          </p:cNvSpPr>
          <p:nvPr>
            <p:ph type="title"/>
          </p:nvPr>
        </p:nvSpPr>
        <p:spPr/>
        <p:txBody>
          <a:bodyPr/>
          <a:lstStyle/>
          <a:p>
            <a:r>
              <a:rPr lang="en-US" sz="2800" dirty="0">
                <a:solidFill>
                  <a:srgbClr val="002060"/>
                </a:solidFill>
              </a:rPr>
              <a:t>Professional: </a:t>
            </a:r>
            <a:r>
              <a:rPr lang="en-US" sz="2800" b="0" i="0" dirty="0">
                <a:solidFill>
                  <a:srgbClr val="32363A"/>
                </a:solidFill>
                <a:effectLst/>
              </a:rPr>
              <a:t>What do you think are the most </a:t>
            </a:r>
            <a:r>
              <a:rPr lang="en-US" sz="2800" i="0" dirty="0">
                <a:solidFill>
                  <a:srgbClr val="32363A"/>
                </a:solidFill>
                <a:effectLst/>
              </a:rPr>
              <a:t>significant barriers </a:t>
            </a:r>
            <a:r>
              <a:rPr lang="en-US" sz="2800" b="0" i="0" dirty="0">
                <a:solidFill>
                  <a:srgbClr val="32363A"/>
                </a:solidFill>
                <a:effectLst/>
              </a:rPr>
              <a:t>to accessing </a:t>
            </a:r>
            <a:r>
              <a:rPr lang="en-US" sz="2800" b="1" dirty="0">
                <a:solidFill>
                  <a:srgbClr val="222222"/>
                </a:solidFill>
              </a:rPr>
              <a:t>employee </a:t>
            </a:r>
            <a:r>
              <a:rPr lang="en-US" sz="2800" b="0" i="0" dirty="0">
                <a:solidFill>
                  <a:srgbClr val="32363A"/>
                </a:solidFill>
                <a:effectLst/>
              </a:rPr>
              <a:t>programs? (Other Text)</a:t>
            </a:r>
            <a:endParaRPr lang="en-US" dirty="0"/>
          </a:p>
        </p:txBody>
      </p:sp>
      <p:sp>
        <p:nvSpPr>
          <p:cNvPr id="4" name="Content Placeholder 3">
            <a:extLst>
              <a:ext uri="{FF2B5EF4-FFF2-40B4-BE49-F238E27FC236}">
                <a16:creationId xmlns:a16="http://schemas.microsoft.com/office/drawing/2014/main" id="{2A575F08-306F-211E-CC24-32D072D037E2}"/>
              </a:ext>
            </a:extLst>
          </p:cNvPr>
          <p:cNvSpPr>
            <a:spLocks noGrp="1"/>
          </p:cNvSpPr>
          <p:nvPr>
            <p:ph idx="1"/>
          </p:nvPr>
        </p:nvSpPr>
        <p:spPr>
          <a:xfrm>
            <a:off x="814286" y="2565189"/>
            <a:ext cx="4707740" cy="4146933"/>
          </a:xfrm>
        </p:spPr>
        <p:txBody>
          <a:bodyPr/>
          <a:lstStyle/>
          <a:p>
            <a:pPr marL="0" indent="0">
              <a:buNone/>
            </a:pPr>
            <a:r>
              <a:rPr lang="en-US" sz="1800" b="1" dirty="0">
                <a:solidFill>
                  <a:schemeClr val="tx1">
                    <a:lumMod val="50000"/>
                  </a:schemeClr>
                </a:solidFill>
              </a:rPr>
              <a:t>Many professionals thought that issues with childcare was the most significant barrier to accessing employee programs.</a:t>
            </a:r>
          </a:p>
          <a:p>
            <a:pPr marL="0" indent="0">
              <a:buNone/>
            </a:pPr>
            <a:endParaRPr lang="en-US" sz="1800" b="1" dirty="0">
              <a:solidFill>
                <a:schemeClr val="tx1">
                  <a:lumMod val="50000"/>
                </a:schemeClr>
              </a:solidFill>
            </a:endParaRPr>
          </a:p>
          <a:p>
            <a:pPr marL="0" indent="0">
              <a:buNone/>
            </a:pPr>
            <a:r>
              <a:rPr lang="en-US" sz="1800" b="1" dirty="0">
                <a:solidFill>
                  <a:schemeClr val="tx1">
                    <a:lumMod val="50000"/>
                  </a:schemeClr>
                </a:solidFill>
              </a:rPr>
              <a:t>Lack of technical competency.</a:t>
            </a:r>
          </a:p>
          <a:p>
            <a:pPr lvl="1"/>
            <a:r>
              <a:rPr lang="en-US" sz="1800" dirty="0">
                <a:solidFill>
                  <a:schemeClr val="tx1">
                    <a:lumMod val="50000"/>
                  </a:schemeClr>
                </a:solidFill>
              </a:rPr>
              <a:t>Poor computer literacy</a:t>
            </a:r>
          </a:p>
          <a:p>
            <a:pPr lvl="1"/>
            <a:r>
              <a:rPr lang="en-US" sz="1800" dirty="0">
                <a:solidFill>
                  <a:schemeClr val="tx1">
                    <a:lumMod val="50000"/>
                  </a:schemeClr>
                </a:solidFill>
              </a:rPr>
              <a:t>Lack of training</a:t>
            </a:r>
          </a:p>
          <a:p>
            <a:pPr lvl="1"/>
            <a:endParaRPr lang="en-US" sz="1800" b="1" dirty="0">
              <a:solidFill>
                <a:schemeClr val="tx1">
                  <a:lumMod val="50000"/>
                </a:schemeClr>
              </a:solidFill>
            </a:endParaRPr>
          </a:p>
          <a:p>
            <a:pPr marL="0" indent="0">
              <a:buNone/>
            </a:pPr>
            <a:endParaRPr lang="en-US" sz="1800" b="1" dirty="0">
              <a:solidFill>
                <a:schemeClr val="tx1">
                  <a:lumMod val="50000"/>
                </a:schemeClr>
              </a:solidFill>
            </a:endParaRPr>
          </a:p>
          <a:p>
            <a:pPr marL="261400" lvl="1" indent="0">
              <a:buNone/>
            </a:pPr>
            <a:endParaRPr lang="en-US" dirty="0"/>
          </a:p>
        </p:txBody>
      </p:sp>
      <p:sp>
        <p:nvSpPr>
          <p:cNvPr id="7" name="TextBox 6">
            <a:extLst>
              <a:ext uri="{FF2B5EF4-FFF2-40B4-BE49-F238E27FC236}">
                <a16:creationId xmlns:a16="http://schemas.microsoft.com/office/drawing/2014/main" id="{6D2B7F92-469D-FE0A-E2B9-24E3F4A37585}"/>
              </a:ext>
            </a:extLst>
          </p:cNvPr>
          <p:cNvSpPr txBox="1"/>
          <p:nvPr/>
        </p:nvSpPr>
        <p:spPr>
          <a:xfrm>
            <a:off x="8170223" y="2476169"/>
            <a:ext cx="3123211" cy="369332"/>
          </a:xfrm>
          <a:prstGeom prst="rect">
            <a:avLst/>
          </a:prstGeom>
          <a:noFill/>
        </p:spPr>
        <p:txBody>
          <a:bodyPr wrap="square" rtlCol="0">
            <a:spAutoFit/>
          </a:bodyPr>
          <a:lstStyle/>
          <a:p>
            <a:pPr algn="ctr"/>
            <a:r>
              <a:rPr lang="en-US" dirty="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18513888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Parent</a:t>
            </a:r>
            <a:r>
              <a:rPr lang="en-US" dirty="0"/>
              <a:t>: </a:t>
            </a:r>
            <a:r>
              <a:rPr lang="en-US" sz="2400" b="0" i="0" dirty="0">
                <a:solidFill>
                  <a:srgbClr val="222222"/>
                </a:solidFill>
                <a:effectLst/>
              </a:rPr>
              <a:t>What do you think are the biggest challenges that prevented you from being able to use </a:t>
            </a:r>
            <a:r>
              <a:rPr kumimoji="0" lang="en-US" sz="2400" b="1" i="0" u="none" strike="noStrike" kern="1200" cap="none" spc="0" normalizeH="0" baseline="0" noProof="0" dirty="0">
                <a:ln>
                  <a:noFill/>
                </a:ln>
                <a:solidFill>
                  <a:srgbClr val="32363A"/>
                </a:solidFill>
                <a:effectLst/>
                <a:uLnTx/>
                <a:uFillTx/>
                <a:ea typeface="+mn-ea"/>
                <a:cs typeface="+mn-cs"/>
              </a:rPr>
              <a:t>employment </a:t>
            </a:r>
            <a:r>
              <a:rPr lang="en-US" sz="2400" b="0" i="0" dirty="0">
                <a:solidFill>
                  <a:srgbClr val="222222"/>
                </a:solidFill>
                <a:effectLst/>
              </a:rPr>
              <a:t>programs?</a:t>
            </a:r>
            <a:br>
              <a:rPr lang="en-US" sz="1800" b="0" i="0" dirty="0">
                <a:solidFill>
                  <a:srgbClr val="222222"/>
                </a:solidFill>
                <a:effectLst/>
                <a:latin typeface="helvetica" panose="020B0604020202020204" pitchFamily="34" charset="0"/>
              </a:rPr>
            </a:b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86</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5" name="Диаграмма 1">
            <a:extLst>
              <a:ext uri="{FF2B5EF4-FFF2-40B4-BE49-F238E27FC236}">
                <a16:creationId xmlns:a16="http://schemas.microsoft.com/office/drawing/2014/main" id="{E003EF0A-E538-E6EB-FF6E-D10DFE115EBF}"/>
              </a:ext>
            </a:extLst>
          </p:cNvPr>
          <p:cNvGraphicFramePr/>
          <p:nvPr>
            <p:extLst>
              <p:ext uri="{D42A27DB-BD31-4B8C-83A1-F6EECF244321}">
                <p14:modId xmlns:p14="http://schemas.microsoft.com/office/powerpoint/2010/main" val="968574518"/>
              </p:ext>
            </p:extLst>
          </p:nvPr>
        </p:nvGraphicFramePr>
        <p:xfrm>
          <a:off x="1418492" y="1724581"/>
          <a:ext cx="9847385"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36496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F4C405-5A6D-A6B9-B87D-97715D7DAC3D}"/>
              </a:ext>
            </a:extLst>
          </p:cNvPr>
          <p:cNvSpPr>
            <a:spLocks noGrp="1"/>
          </p:cNvSpPr>
          <p:nvPr>
            <p:ph type="title"/>
          </p:nvPr>
        </p:nvSpPr>
        <p:spPr/>
        <p:txBody>
          <a:bodyPr/>
          <a:lstStyle/>
          <a:p>
            <a:r>
              <a:rPr lang="en-US" dirty="0">
                <a:solidFill>
                  <a:srgbClr val="002060"/>
                </a:solidFill>
              </a:rPr>
              <a:t>Employment; </a:t>
            </a:r>
            <a:r>
              <a:rPr lang="en-US" b="0" dirty="0">
                <a:solidFill>
                  <a:schemeClr val="tx1">
                    <a:lumMod val="50000"/>
                  </a:schemeClr>
                </a:solidFill>
              </a:rPr>
              <a:t>and</a:t>
            </a:r>
            <a:r>
              <a:rPr lang="en-US" b="0" dirty="0">
                <a:solidFill>
                  <a:srgbClr val="002060"/>
                </a:solidFill>
              </a:rPr>
              <a:t> </a:t>
            </a:r>
            <a:r>
              <a:rPr lang="en-US" dirty="0">
                <a:solidFill>
                  <a:srgbClr val="002060"/>
                </a:solidFill>
              </a:rPr>
              <a:t>Parent: </a:t>
            </a:r>
            <a:r>
              <a:rPr lang="en-US" sz="2800" b="0" i="0" dirty="0">
                <a:solidFill>
                  <a:srgbClr val="222222"/>
                </a:solidFill>
                <a:effectLst/>
              </a:rPr>
              <a:t>What resources and services in your community are</a:t>
            </a:r>
            <a:r>
              <a:rPr lang="en-US" sz="2800" i="0" dirty="0">
                <a:solidFill>
                  <a:srgbClr val="222222"/>
                </a:solidFill>
                <a:effectLst/>
              </a:rPr>
              <a:t> most </a:t>
            </a:r>
            <a:r>
              <a:rPr lang="en-US" sz="2800" b="0" i="0" dirty="0">
                <a:solidFill>
                  <a:srgbClr val="222222"/>
                </a:solidFill>
                <a:effectLst/>
              </a:rPr>
              <a:t>effective at meeting you or child’s needs? </a:t>
            </a:r>
            <a:r>
              <a:rPr lang="en-US" sz="2000" b="0" i="0" dirty="0">
                <a:solidFill>
                  <a:srgbClr val="222222"/>
                </a:solidFill>
                <a:effectLst/>
              </a:rPr>
              <a:t>(an example of across data analysis)</a:t>
            </a:r>
            <a:endParaRPr lang="en-US" sz="2000" dirty="0"/>
          </a:p>
        </p:txBody>
      </p:sp>
      <p:sp>
        <p:nvSpPr>
          <p:cNvPr id="8" name="Content Placeholder 7">
            <a:extLst>
              <a:ext uri="{FF2B5EF4-FFF2-40B4-BE49-F238E27FC236}">
                <a16:creationId xmlns:a16="http://schemas.microsoft.com/office/drawing/2014/main" id="{89B978A6-8C32-4E7A-B364-A7DC54BCBC0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0F0D7F5-75CA-E893-B6FF-F844BE488566}"/>
              </a:ext>
            </a:extLst>
          </p:cNvPr>
          <p:cNvSpPr>
            <a:spLocks noGrp="1"/>
          </p:cNvSpPr>
          <p:nvPr>
            <p:ph type="sldNum" sz="quarter" idx="12"/>
          </p:nvPr>
        </p:nvSpPr>
        <p:spPr/>
        <p:txBody>
          <a:bodyPr/>
          <a:lstStyle/>
          <a:p>
            <a:fld id="{DB7DDC46-2E90-8640-BEFE-F54DCCD857ED}" type="slidenum">
              <a:rPr lang="en-US" smtClean="0"/>
              <a:t>87</a:t>
            </a:fld>
            <a:endParaRPr lang="en-US"/>
          </a:p>
        </p:txBody>
      </p:sp>
      <p:sp>
        <p:nvSpPr>
          <p:cNvPr id="6" name="Footer Placeholder 5">
            <a:extLst>
              <a:ext uri="{FF2B5EF4-FFF2-40B4-BE49-F238E27FC236}">
                <a16:creationId xmlns:a16="http://schemas.microsoft.com/office/drawing/2014/main" id="{6B0C6AE3-3727-CD65-6940-AED8C58D4D63}"/>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10" name="TextBox 9">
            <a:extLst>
              <a:ext uri="{FF2B5EF4-FFF2-40B4-BE49-F238E27FC236}">
                <a16:creationId xmlns:a16="http://schemas.microsoft.com/office/drawing/2014/main" id="{D74A0700-0C45-76DB-6B9F-8468651130D1}"/>
              </a:ext>
            </a:extLst>
          </p:cNvPr>
          <p:cNvSpPr txBox="1"/>
          <p:nvPr/>
        </p:nvSpPr>
        <p:spPr>
          <a:xfrm>
            <a:off x="7033846" y="2790092"/>
            <a:ext cx="4396154" cy="2554545"/>
          </a:xfrm>
          <a:prstGeom prst="rect">
            <a:avLst/>
          </a:prstGeom>
          <a:noFill/>
        </p:spPr>
        <p:txBody>
          <a:bodyPr wrap="square" rtlCol="0">
            <a:spAutoFit/>
          </a:bodyPr>
          <a:lstStyle/>
          <a:p>
            <a:pPr algn="just"/>
            <a:r>
              <a:rPr lang="en-US" sz="2000" dirty="0">
                <a:solidFill>
                  <a:schemeClr val="bg1"/>
                </a:solidFill>
              </a:rPr>
              <a:t>“We have both had to access unemployment services recently. The people there have been very helpful. But it was very difficult to get the money and we both were rejected because we didn’t jump through the right hoops (registering properly for the job hunting website).”</a:t>
            </a:r>
          </a:p>
        </p:txBody>
      </p:sp>
      <p:sp>
        <p:nvSpPr>
          <p:cNvPr id="11" name="Speech Bubble: Rectangle with Corners Rounded 10">
            <a:extLst>
              <a:ext uri="{FF2B5EF4-FFF2-40B4-BE49-F238E27FC236}">
                <a16:creationId xmlns:a16="http://schemas.microsoft.com/office/drawing/2014/main" id="{FE60AD49-3DAA-3C68-65B0-8F814F682C78}"/>
              </a:ext>
            </a:extLst>
          </p:cNvPr>
          <p:cNvSpPr/>
          <p:nvPr/>
        </p:nvSpPr>
        <p:spPr>
          <a:xfrm>
            <a:off x="631371" y="1992086"/>
            <a:ext cx="5116286" cy="3929743"/>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feel like I am living in extreme poverty, but have hardly any resources as someone who doesn't fall within the guidelines. It makes me not want to keep my job that pays decent. I want to improve my daughter's and I's life so that I do not have to rely on the government, but it is nearly impossible. I am not living a life, I am busting my tail end to just survive painfully and somewhat miserably, but I have to put on a good face to be a mother.”</a:t>
            </a:r>
          </a:p>
        </p:txBody>
      </p:sp>
      <p:sp>
        <p:nvSpPr>
          <p:cNvPr id="5" name="Speech Bubble: Rectangle with Corners Rounded 4">
            <a:extLst>
              <a:ext uri="{FF2B5EF4-FFF2-40B4-BE49-F238E27FC236}">
                <a16:creationId xmlns:a16="http://schemas.microsoft.com/office/drawing/2014/main" id="{F68CAA59-D3C2-FACD-C139-4E3E825A161B}"/>
              </a:ext>
            </a:extLst>
          </p:cNvPr>
          <p:cNvSpPr/>
          <p:nvPr/>
        </p:nvSpPr>
        <p:spPr>
          <a:xfrm rot="681513">
            <a:off x="7402286" y="1696801"/>
            <a:ext cx="4027714" cy="4136572"/>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 haven’t made use of many social services. So I don’t really know. We have both had to access unemployment services recently. The people there have been very helpful. But it was very difficult to get the money and we both were rejected because we didn’t jump through the right hoops (registering properly for the job hunting website).”</a:t>
            </a:r>
          </a:p>
        </p:txBody>
      </p:sp>
    </p:spTree>
    <p:extLst>
      <p:ext uri="{BB962C8B-B14F-4D97-AF65-F5344CB8AC3E}">
        <p14:creationId xmlns:p14="http://schemas.microsoft.com/office/powerpoint/2010/main" val="9066475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16B8-17A9-BADC-3A45-4A09F0FCB118}"/>
              </a:ext>
            </a:extLst>
          </p:cNvPr>
          <p:cNvSpPr>
            <a:spLocks noGrp="1"/>
          </p:cNvSpPr>
          <p:nvPr>
            <p:ph type="title"/>
          </p:nvPr>
        </p:nvSpPr>
        <p:spPr/>
        <p:txBody>
          <a:bodyPr/>
          <a:lstStyle/>
          <a:p>
            <a:r>
              <a:rPr lang="en-US" dirty="0">
                <a:solidFill>
                  <a:srgbClr val="002060"/>
                </a:solidFill>
              </a:rPr>
              <a:t>Parent</a:t>
            </a:r>
            <a:r>
              <a:rPr lang="en-US" dirty="0"/>
              <a:t>: </a:t>
            </a:r>
            <a:r>
              <a:rPr lang="en-US" b="0" i="0" dirty="0">
                <a:solidFill>
                  <a:srgbClr val="32363A"/>
                </a:solidFill>
                <a:effectLst/>
              </a:rPr>
              <a:t>Do you know where to find </a:t>
            </a:r>
            <a:r>
              <a:rPr kumimoji="0" lang="en-US" sz="2400" b="1" i="0" u="none" strike="noStrike" kern="1200" cap="none" spc="0" normalizeH="0" baseline="0" noProof="0" dirty="0">
                <a:ln>
                  <a:noFill/>
                </a:ln>
                <a:solidFill>
                  <a:srgbClr val="32363A"/>
                </a:solidFill>
                <a:effectLst/>
                <a:uLnTx/>
                <a:uFillTx/>
                <a:ea typeface="+mn-ea"/>
                <a:cs typeface="+mn-cs"/>
              </a:rPr>
              <a:t>employment </a:t>
            </a:r>
            <a:r>
              <a:rPr lang="en-US" b="0" i="0" dirty="0">
                <a:solidFill>
                  <a:srgbClr val="32363A"/>
                </a:solidFill>
                <a:effectLst/>
              </a:rPr>
              <a:t>programs?</a:t>
            </a:r>
            <a:endParaRPr lang="en-US" dirty="0"/>
          </a:p>
        </p:txBody>
      </p:sp>
      <p:sp>
        <p:nvSpPr>
          <p:cNvPr id="4" name="Slide Number Placeholder 3">
            <a:extLst>
              <a:ext uri="{FF2B5EF4-FFF2-40B4-BE49-F238E27FC236}">
                <a16:creationId xmlns:a16="http://schemas.microsoft.com/office/drawing/2014/main" id="{5F7CF8DE-3B59-52AB-2B4A-61D7EABDCEC6}"/>
              </a:ext>
            </a:extLst>
          </p:cNvPr>
          <p:cNvSpPr>
            <a:spLocks noGrp="1"/>
          </p:cNvSpPr>
          <p:nvPr>
            <p:ph type="sldNum" sz="quarter" idx="12"/>
          </p:nvPr>
        </p:nvSpPr>
        <p:spPr/>
        <p:txBody>
          <a:bodyPr/>
          <a:lstStyle/>
          <a:p>
            <a:fld id="{DB7DDC46-2E90-8640-BEFE-F54DCCD857ED}" type="slidenum">
              <a:rPr lang="en-US" smtClean="0"/>
              <a:t>88</a:t>
            </a:fld>
            <a:endParaRPr lang="en-US"/>
          </a:p>
        </p:txBody>
      </p:sp>
      <p:sp>
        <p:nvSpPr>
          <p:cNvPr id="6" name="Footer Placeholder 5">
            <a:extLst>
              <a:ext uri="{FF2B5EF4-FFF2-40B4-BE49-F238E27FC236}">
                <a16:creationId xmlns:a16="http://schemas.microsoft.com/office/drawing/2014/main" id="{EA004B65-8341-0F6E-C221-17D729626470}"/>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10" name="Диаграмма 1">
            <a:extLst>
              <a:ext uri="{FF2B5EF4-FFF2-40B4-BE49-F238E27FC236}">
                <a16:creationId xmlns:a16="http://schemas.microsoft.com/office/drawing/2014/main" id="{31A79056-C4B9-FE05-844B-2F2072F09B5C}"/>
              </a:ext>
            </a:extLst>
          </p:cNvPr>
          <p:cNvGraphicFramePr/>
          <p:nvPr/>
        </p:nvGraphicFramePr>
        <p:xfrm>
          <a:off x="1112025" y="2118809"/>
          <a:ext cx="10444975" cy="32261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3">
            <a:extLst>
              <a:ext uri="{FF2B5EF4-FFF2-40B4-BE49-F238E27FC236}">
                <a16:creationId xmlns:a16="http://schemas.microsoft.com/office/drawing/2014/main" id="{70183AB3-592B-534C-8B3E-76D211CA9029}"/>
              </a:ext>
            </a:extLst>
          </p:cNvPr>
          <p:cNvSpPr txBox="1">
            <a:spLocks/>
          </p:cNvSpPr>
          <p:nvPr/>
        </p:nvSpPr>
        <p:spPr>
          <a:xfrm>
            <a:off x="457200" y="1448886"/>
            <a:ext cx="11099800" cy="837374"/>
          </a:xfrm>
          <a:prstGeom prst="rect">
            <a:avLst/>
          </a:prstGeom>
        </p:spPr>
        <p:txBody>
          <a:bodyPr vert="horz" lIns="0" tIns="45720" rIns="91440" bIns="45720" rtlCol="0" anchor="t">
            <a:noAutofit/>
          </a:bodyPr>
          <a:lst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a:lstStyle>
          <a:p>
            <a:r>
              <a:rPr lang="en-US" sz="1800" dirty="0">
                <a:solidFill>
                  <a:srgbClr val="002060"/>
                </a:solidFill>
              </a:rPr>
              <a:t>					</a:t>
            </a:r>
          </a:p>
        </p:txBody>
      </p:sp>
      <p:graphicFrame>
        <p:nvGraphicFramePr>
          <p:cNvPr id="7" name="Диаграмма 1">
            <a:extLst>
              <a:ext uri="{FF2B5EF4-FFF2-40B4-BE49-F238E27FC236}">
                <a16:creationId xmlns:a16="http://schemas.microsoft.com/office/drawing/2014/main" id="{CB70674D-E427-8152-BC26-2437E39366AF}"/>
              </a:ext>
            </a:extLst>
          </p:cNvPr>
          <p:cNvGraphicFramePr/>
          <p:nvPr>
            <p:extLst>
              <p:ext uri="{D42A27DB-BD31-4B8C-83A1-F6EECF244321}">
                <p14:modId xmlns:p14="http://schemas.microsoft.com/office/powerpoint/2010/main" val="3396358562"/>
              </p:ext>
            </p:extLst>
          </p:nvPr>
        </p:nvGraphicFramePr>
        <p:xfrm>
          <a:off x="1873405" y="1397000"/>
          <a:ext cx="8709101"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04546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Interesting Take Aways for Employment Programs</a:t>
            </a:r>
          </a:p>
        </p:txBody>
      </p:sp>
      <p:sp>
        <p:nvSpPr>
          <p:cNvPr id="3" name="Content Placeholder 2">
            <a:extLst>
              <a:ext uri="{FF2B5EF4-FFF2-40B4-BE49-F238E27FC236}">
                <a16:creationId xmlns:a16="http://schemas.microsoft.com/office/drawing/2014/main" id="{1DC4FC8A-B4CE-C3EA-A034-79EF16E7E6D5}"/>
              </a:ext>
            </a:extLst>
          </p:cNvPr>
          <p:cNvSpPr>
            <a:spLocks noGrp="1"/>
          </p:cNvSpPr>
          <p:nvPr>
            <p:ph idx="1"/>
          </p:nvPr>
        </p:nvSpPr>
        <p:spPr>
          <a:xfrm>
            <a:off x="457200" y="1838151"/>
            <a:ext cx="11106616" cy="4351338"/>
          </a:xfrm>
        </p:spPr>
        <p:txBody>
          <a:bodyPr/>
          <a:lstStyle/>
          <a:p>
            <a:endParaRPr lang="en-US" dirty="0"/>
          </a:p>
          <a:p>
            <a:r>
              <a:rPr lang="en-US" dirty="0"/>
              <a:t>46% of parents felt that they knew how to locate employment programs</a:t>
            </a:r>
          </a:p>
          <a:p>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89</a:t>
            </a:fld>
            <a:endParaRPr lang="en-US"/>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3"/>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36210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6BC7-C138-48F3-7148-34099E4BE85D}"/>
              </a:ext>
            </a:extLst>
          </p:cNvPr>
          <p:cNvSpPr>
            <a:spLocks noGrp="1"/>
          </p:cNvSpPr>
          <p:nvPr>
            <p:ph type="title"/>
          </p:nvPr>
        </p:nvSpPr>
        <p:spPr/>
        <p:txBody>
          <a:bodyPr/>
          <a:lstStyle/>
          <a:p>
            <a:r>
              <a:rPr lang="en-US" dirty="0">
                <a:solidFill>
                  <a:srgbClr val="002060"/>
                </a:solidFill>
              </a:rPr>
              <a:t>Response by County</a:t>
            </a:r>
          </a:p>
        </p:txBody>
      </p:sp>
      <p:pic>
        <p:nvPicPr>
          <p:cNvPr id="7" name="Content Placeholder 6">
            <a:extLst>
              <a:ext uri="{FF2B5EF4-FFF2-40B4-BE49-F238E27FC236}">
                <a16:creationId xmlns:a16="http://schemas.microsoft.com/office/drawing/2014/main" id="{F0062F6F-F20B-CA21-905C-3085CFE84B8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934569" y="980530"/>
            <a:ext cx="10439401" cy="5268614"/>
          </a:xfrm>
          <a:prstGeom prst="rect">
            <a:avLst/>
          </a:prstGeom>
        </p:spPr>
      </p:pic>
      <p:sp>
        <p:nvSpPr>
          <p:cNvPr id="4" name="Slide Number Placeholder 3">
            <a:extLst>
              <a:ext uri="{FF2B5EF4-FFF2-40B4-BE49-F238E27FC236}">
                <a16:creationId xmlns:a16="http://schemas.microsoft.com/office/drawing/2014/main" id="{CA8F0140-DD1E-B42A-9686-206EAD427A3C}"/>
              </a:ext>
            </a:extLst>
          </p:cNvPr>
          <p:cNvSpPr>
            <a:spLocks noGrp="1"/>
          </p:cNvSpPr>
          <p:nvPr>
            <p:ph type="sldNum" sz="quarter" idx="12"/>
          </p:nvPr>
        </p:nvSpPr>
        <p:spPr/>
        <p:txBody>
          <a:bodyPr/>
          <a:lstStyle/>
          <a:p>
            <a:fld id="{DB7DDC46-2E90-8640-BEFE-F54DCCD857ED}" type="slidenum">
              <a:rPr lang="en-US" smtClean="0"/>
              <a:t>9</a:t>
            </a:fld>
            <a:endParaRPr lang="en-US"/>
          </a:p>
        </p:txBody>
      </p:sp>
      <p:sp>
        <p:nvSpPr>
          <p:cNvPr id="5" name="Footer Placeholder 4">
            <a:extLst>
              <a:ext uri="{FF2B5EF4-FFF2-40B4-BE49-F238E27FC236}">
                <a16:creationId xmlns:a16="http://schemas.microsoft.com/office/drawing/2014/main" id="{5CF7E1D5-A8F1-5A8C-AB96-44904A3310DE}"/>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17491203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BD4DD7-609F-06F4-82C5-8494E2CF6500}"/>
              </a:ext>
            </a:extLst>
          </p:cNvPr>
          <p:cNvSpPr>
            <a:spLocks noGrp="1"/>
          </p:cNvSpPr>
          <p:nvPr>
            <p:ph type="sldNum" sz="quarter" idx="12"/>
          </p:nvPr>
        </p:nvSpPr>
        <p:spPr/>
        <p:txBody>
          <a:bodyPr/>
          <a:lstStyle/>
          <a:p>
            <a:fld id="{DB7DDC46-2E90-8640-BEFE-F54DCCD857ED}" type="slidenum">
              <a:rPr lang="en-US" smtClean="0"/>
              <a:t>90</a:t>
            </a:fld>
            <a:endParaRPr lang="en-US"/>
          </a:p>
        </p:txBody>
      </p:sp>
      <p:sp>
        <p:nvSpPr>
          <p:cNvPr id="7" name="Text Placeholder 6">
            <a:extLst>
              <a:ext uri="{FF2B5EF4-FFF2-40B4-BE49-F238E27FC236}">
                <a16:creationId xmlns:a16="http://schemas.microsoft.com/office/drawing/2014/main" id="{30CB92AE-311A-507D-3DAE-6EB4CA359C73}"/>
              </a:ext>
            </a:extLst>
          </p:cNvPr>
          <p:cNvSpPr>
            <a:spLocks noGrp="1"/>
          </p:cNvSpPr>
          <p:nvPr>
            <p:ph type="body" sz="quarter" idx="14"/>
          </p:nvPr>
        </p:nvSpPr>
        <p:spPr/>
        <p:txBody>
          <a:bodyPr/>
          <a:lstStyle/>
          <a:p>
            <a:r>
              <a:rPr lang="en-US" dirty="0"/>
              <a:t>Experiences with Education Programs</a:t>
            </a:r>
          </a:p>
        </p:txBody>
      </p:sp>
      <p:sp>
        <p:nvSpPr>
          <p:cNvPr id="6" name="Footer Placeholder 5">
            <a:extLst>
              <a:ext uri="{FF2B5EF4-FFF2-40B4-BE49-F238E27FC236}">
                <a16:creationId xmlns:a16="http://schemas.microsoft.com/office/drawing/2014/main" id="{AF30CB99-4098-23FD-788A-ECAA2BFF3EC2}"/>
              </a:ext>
            </a:extLst>
          </p:cNvPr>
          <p:cNvSpPr>
            <a:spLocks noGrp="1"/>
          </p:cNvSpPr>
          <p:nvPr>
            <p:ph type="ftr" sz="quarter" idx="15"/>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26249663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111FD-71AB-CB4D-C68E-CEACD213609B}"/>
              </a:ext>
            </a:extLst>
          </p:cNvPr>
          <p:cNvSpPr>
            <a:spLocks noGrp="1"/>
          </p:cNvSpPr>
          <p:nvPr>
            <p:ph type="sldNum" sz="quarter" idx="12"/>
          </p:nvPr>
        </p:nvSpPr>
        <p:spPr/>
        <p:txBody>
          <a:bodyPr/>
          <a:lstStyle/>
          <a:p>
            <a:fld id="{DB7DDC46-2E90-8640-BEFE-F54DCCD857ED}" type="slidenum">
              <a:rPr lang="en-US" smtClean="0"/>
              <a:t>91</a:t>
            </a:fld>
            <a:endParaRPr lang="en-US"/>
          </a:p>
        </p:txBody>
      </p:sp>
      <p:sp>
        <p:nvSpPr>
          <p:cNvPr id="6" name="Text Placeholder 5">
            <a:extLst>
              <a:ext uri="{FF2B5EF4-FFF2-40B4-BE49-F238E27FC236}">
                <a16:creationId xmlns:a16="http://schemas.microsoft.com/office/drawing/2014/main" id="{9CAD2231-722C-546E-A353-F2DC633A0916}"/>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Professionals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have </a:t>
            </a:r>
            <a:r>
              <a:rPr kumimoji="0" lang="en-US" sz="2800" b="1" i="0" u="none" strike="noStrike" kern="1200" cap="none" spc="0" normalizeH="0" baseline="0" noProof="0" dirty="0">
                <a:ln>
                  <a:noFill/>
                </a:ln>
                <a:solidFill>
                  <a:srgbClr val="32363A"/>
                </a:solidFill>
                <a:effectLst/>
                <a:uLnTx/>
                <a:uFillTx/>
                <a:latin typeface="72"/>
                <a:ea typeface="+mn-ea"/>
                <a:cs typeface="+mn-cs"/>
              </a:rPr>
              <a:t>REFERRED</a:t>
            </a:r>
            <a:r>
              <a:rPr kumimoji="0" lang="en-US" sz="2800" b="0" i="0" u="none" strike="noStrike" kern="1200" cap="none" spc="0" normalizeH="0" baseline="0" noProof="0" dirty="0">
                <a:ln>
                  <a:noFill/>
                </a:ln>
                <a:solidFill>
                  <a:srgbClr val="32363A"/>
                </a:solidFill>
                <a:effectLst/>
                <a:uLnTx/>
                <a:uFillTx/>
                <a:latin typeface="72"/>
                <a:ea typeface="+mn-ea"/>
                <a:cs typeface="+mn-cs"/>
              </a:rPr>
              <a:t> families to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education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within the last</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three</a:t>
            </a:r>
            <a:r>
              <a:rPr kumimoji="0" lang="en-US" sz="2800" b="1" i="0" u="none" strike="noStrike" kern="1200" cap="none" spc="0" normalizeH="0" baseline="0" noProof="0" dirty="0">
                <a:ln>
                  <a:noFill/>
                </a:ln>
                <a:solidFill>
                  <a:srgbClr val="32363A"/>
                </a:solidFill>
                <a:effectLst/>
                <a:uLnTx/>
                <a:uFillTx/>
                <a:latin typeface="72"/>
                <a:ea typeface="+mn-ea"/>
                <a:cs typeface="+mn-cs"/>
              </a:rPr>
              <a:t> </a:t>
            </a:r>
            <a:r>
              <a:rPr kumimoji="0" lang="en-US" sz="2800" b="0" i="0" u="none" strike="noStrike" kern="1200" cap="none" spc="0" normalizeH="0" baseline="0" noProof="0" dirty="0">
                <a:ln>
                  <a:noFill/>
                </a:ln>
                <a:solidFill>
                  <a:srgbClr val="32363A"/>
                </a:solidFill>
                <a:effectLst/>
                <a:uLnTx/>
                <a:uFillTx/>
                <a:latin typeface="72"/>
                <a:ea typeface="+mn-ea"/>
                <a:cs typeface="+mn-cs"/>
              </a:rPr>
              <a:t>years:</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72"/>
              <a:ea typeface="+mn-ea"/>
              <a:cs typeface="+mn-cs"/>
            </a:endParaRP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rgbClr val="32363A"/>
                </a:solidFill>
                <a:effectLst/>
                <a:uLnTx/>
                <a:uFillTx/>
                <a:latin typeface="72"/>
                <a:ea typeface="+mn-ea"/>
                <a:cs typeface="+mn-cs"/>
              </a:rPr>
              <a:t>Parents</a:t>
            </a:r>
            <a:r>
              <a:rPr kumimoji="0" lang="en-US" sz="2800" b="0" i="0" u="none" strike="noStrike" kern="1200" cap="none" spc="0" normalizeH="0" baseline="0" noProof="0" dirty="0">
                <a:ln>
                  <a:noFill/>
                </a:ln>
                <a:solidFill>
                  <a:srgbClr val="32363A"/>
                </a:solidFill>
                <a:effectLst/>
                <a:uLnTx/>
                <a:uFillTx/>
                <a:latin typeface="72"/>
                <a:ea typeface="+mn-ea"/>
                <a:cs typeface="+mn-cs"/>
              </a:rPr>
              <a:t>: Please indicate if you are </a:t>
            </a:r>
            <a:r>
              <a:rPr kumimoji="0" lang="en-US" sz="2800" b="1" i="0" u="none" strike="noStrike" kern="1200" cap="none" spc="0" normalizeH="0" baseline="0" noProof="0" dirty="0">
                <a:ln>
                  <a:noFill/>
                </a:ln>
                <a:solidFill>
                  <a:srgbClr val="32363A"/>
                </a:solidFill>
                <a:effectLst/>
                <a:uLnTx/>
                <a:uFillTx/>
                <a:latin typeface="72"/>
                <a:ea typeface="+mn-ea"/>
                <a:cs typeface="+mn-cs"/>
              </a:rPr>
              <a:t>AWARE</a:t>
            </a:r>
            <a:r>
              <a:rPr kumimoji="0" lang="en-US" sz="2800" b="0" i="0" u="none" strike="noStrike" kern="1200" cap="none" spc="0" normalizeH="0" baseline="0" noProof="0" dirty="0">
                <a:ln>
                  <a:noFill/>
                </a:ln>
                <a:solidFill>
                  <a:srgbClr val="32363A"/>
                </a:solidFill>
                <a:effectLst/>
                <a:uLnTx/>
                <a:uFillTx/>
                <a:latin typeface="72"/>
                <a:ea typeface="+mn-ea"/>
                <a:cs typeface="+mn-cs"/>
              </a:rPr>
              <a:t> of or have </a:t>
            </a:r>
            <a:r>
              <a:rPr kumimoji="0" lang="en-US" sz="2800" b="1" i="0" u="none" strike="noStrike" kern="1200" cap="none" spc="0" normalizeH="0" baseline="0" noProof="0" dirty="0">
                <a:ln>
                  <a:noFill/>
                </a:ln>
                <a:solidFill>
                  <a:srgbClr val="32363A"/>
                </a:solidFill>
                <a:effectLst/>
                <a:uLnTx/>
                <a:uFillTx/>
                <a:latin typeface="72"/>
                <a:ea typeface="+mn-ea"/>
                <a:cs typeface="+mn-cs"/>
              </a:rPr>
              <a:t>USED</a:t>
            </a:r>
            <a:r>
              <a:rPr kumimoji="0" lang="en-US" sz="2800" b="0" i="0" u="none" strike="noStrike" kern="1200" cap="none" spc="0" normalizeH="0" baseline="0" noProof="0" dirty="0">
                <a:ln>
                  <a:noFill/>
                </a:ln>
                <a:solidFill>
                  <a:srgbClr val="32363A"/>
                </a:solidFill>
                <a:effectLst/>
                <a:uLnTx/>
                <a:uFillTx/>
                <a:latin typeface="72"/>
                <a:ea typeface="+mn-ea"/>
                <a:cs typeface="+mn-cs"/>
              </a:rPr>
              <a:t> any of the following </a:t>
            </a:r>
            <a:r>
              <a:rPr kumimoji="0" lang="en-US" sz="2800" b="1" i="0" u="none" strike="noStrike" kern="1200" cap="none" spc="0" normalizeH="0" baseline="0" noProof="0" dirty="0">
                <a:ln>
                  <a:noFill/>
                </a:ln>
                <a:solidFill>
                  <a:srgbClr val="32363A"/>
                </a:solidFill>
                <a:effectLst/>
                <a:uLnTx/>
                <a:uFillTx/>
                <a:latin typeface="72"/>
                <a:ea typeface="+mn-ea"/>
                <a:cs typeface="+mn-cs"/>
              </a:rPr>
              <a:t>education </a:t>
            </a:r>
            <a:r>
              <a:rPr kumimoji="0" lang="en-US" sz="2800" b="0" i="0" u="none" strike="noStrike" kern="1200" cap="none" spc="0" normalizeH="0" baseline="0" noProof="0" dirty="0">
                <a:ln>
                  <a:noFill/>
                </a:ln>
                <a:solidFill>
                  <a:srgbClr val="32363A"/>
                </a:solidFill>
                <a:effectLst/>
                <a:uLnTx/>
                <a:uFillTx/>
                <a:latin typeface="72"/>
                <a:ea typeface="+mn-ea"/>
                <a:cs typeface="+mn-cs"/>
              </a:rPr>
              <a:t>programs:</a:t>
            </a:r>
            <a:endPar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endParaRPr>
          </a:p>
          <a:p>
            <a:endParaRPr lang="en-US" dirty="0"/>
          </a:p>
        </p:txBody>
      </p:sp>
      <p:sp>
        <p:nvSpPr>
          <p:cNvPr id="5" name="Footer Placeholder 4">
            <a:extLst>
              <a:ext uri="{FF2B5EF4-FFF2-40B4-BE49-F238E27FC236}">
                <a16:creationId xmlns:a16="http://schemas.microsoft.com/office/drawing/2014/main" id="{CBEA931D-5A19-2A25-8891-00BE99ED5B2F}"/>
              </a:ext>
            </a:extLst>
          </p:cNvPr>
          <p:cNvSpPr>
            <a:spLocks noGrp="1"/>
          </p:cNvSpPr>
          <p:nvPr>
            <p:ph type="ftr" sz="quarter" idx="15"/>
          </p:nvPr>
        </p:nvSpPr>
        <p:spPr/>
        <p:txBody>
          <a:bodyPr/>
          <a:lstStyle/>
          <a:p>
            <a:r>
              <a:rPr lang="en-US" dirty="0"/>
              <a:t>Oklahoma State Department of Health | State Plan Community Survey| 06.09.2023</a:t>
            </a:r>
          </a:p>
        </p:txBody>
      </p:sp>
    </p:spTree>
    <p:extLst>
      <p:ext uri="{BB962C8B-B14F-4D97-AF65-F5344CB8AC3E}">
        <p14:creationId xmlns:p14="http://schemas.microsoft.com/office/powerpoint/2010/main" val="32614746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92</a:t>
            </a:fld>
            <a:endParaRPr lang="en-US"/>
          </a:p>
        </p:txBody>
      </p:sp>
      <p:sp>
        <p:nvSpPr>
          <p:cNvPr id="7" name="Title 3">
            <a:extLst>
              <a:ext uri="{FF2B5EF4-FFF2-40B4-BE49-F238E27FC236}">
                <a16:creationId xmlns:a16="http://schemas.microsoft.com/office/drawing/2014/main" id="{058167AC-DF0F-6539-2AD7-C4ADF583B118}"/>
              </a:ext>
            </a:extLst>
          </p:cNvPr>
          <p:cNvSpPr>
            <a:spLocks noGrp="1"/>
          </p:cNvSpPr>
          <p:nvPr>
            <p:ph type="title"/>
          </p:nvPr>
        </p:nvSpPr>
        <p:spPr>
          <a:xfrm>
            <a:off x="457200" y="415925"/>
            <a:ext cx="11099800" cy="836613"/>
          </a:xfrm>
        </p:spPr>
        <p:txBody>
          <a:bodyPr/>
          <a:lstStyle/>
          <a:p>
            <a:r>
              <a:rPr lang="en-US" sz="2400" dirty="0">
                <a:solidFill>
                  <a:srgbClr val="002060"/>
                </a:solidFill>
              </a:rPr>
              <a:t>Professional						Parent</a:t>
            </a:r>
          </a:p>
        </p:txBody>
      </p:sp>
      <p:pic>
        <p:nvPicPr>
          <p:cNvPr id="17" name="Picture 16">
            <a:extLst>
              <a:ext uri="{FF2B5EF4-FFF2-40B4-BE49-F238E27FC236}">
                <a16:creationId xmlns:a16="http://schemas.microsoft.com/office/drawing/2014/main" id="{62B3B9E2-24CF-788E-041E-723546D20081}"/>
              </a:ext>
            </a:extLst>
          </p:cNvPr>
          <p:cNvPicPr>
            <a:picLocks noChangeAspect="1"/>
          </p:cNvPicPr>
          <p:nvPr/>
        </p:nvPicPr>
        <p:blipFill>
          <a:blip r:embed="rId3"/>
          <a:stretch>
            <a:fillRect/>
          </a:stretch>
        </p:blipFill>
        <p:spPr>
          <a:xfrm>
            <a:off x="9726357" y="137924"/>
            <a:ext cx="1830643" cy="1539404"/>
          </a:xfrm>
          <a:prstGeom prst="rect">
            <a:avLst/>
          </a:prstGeom>
          <a:effectLst>
            <a:outerShdw blurRad="50800" dist="38100" dir="16200000" rotWithShape="0">
              <a:prstClr val="black">
                <a:alpha val="40000"/>
              </a:prstClr>
            </a:outerShdw>
          </a:effectLst>
        </p:spPr>
      </p:pic>
      <p:graphicFrame>
        <p:nvGraphicFramePr>
          <p:cNvPr id="6" name="Диаграмма 1">
            <a:extLst>
              <a:ext uri="{FF2B5EF4-FFF2-40B4-BE49-F238E27FC236}">
                <a16:creationId xmlns:a16="http://schemas.microsoft.com/office/drawing/2014/main" id="{14F2FEA2-2DFF-64BD-0D80-C4640B327664}"/>
              </a:ext>
            </a:extLst>
          </p:cNvPr>
          <p:cNvGraphicFramePr/>
          <p:nvPr>
            <p:extLst>
              <p:ext uri="{D42A27DB-BD31-4B8C-83A1-F6EECF244321}">
                <p14:modId xmlns:p14="http://schemas.microsoft.com/office/powerpoint/2010/main" val="3030434951"/>
              </p:ext>
            </p:extLst>
          </p:nvPr>
        </p:nvGraphicFramePr>
        <p:xfrm>
          <a:off x="0" y="1620823"/>
          <a:ext cx="6096000" cy="474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1">
            <a:extLst>
              <a:ext uri="{FF2B5EF4-FFF2-40B4-BE49-F238E27FC236}">
                <a16:creationId xmlns:a16="http://schemas.microsoft.com/office/drawing/2014/main" id="{93F48F46-89D9-493F-A54E-7DBB7C43730E}"/>
              </a:ext>
            </a:extLst>
          </p:cNvPr>
          <p:cNvGraphicFramePr/>
          <p:nvPr>
            <p:extLst>
              <p:ext uri="{D42A27DB-BD31-4B8C-83A1-F6EECF244321}">
                <p14:modId xmlns:p14="http://schemas.microsoft.com/office/powerpoint/2010/main" val="312610900"/>
              </p:ext>
            </p:extLst>
          </p:nvPr>
        </p:nvGraphicFramePr>
        <p:xfrm>
          <a:off x="5544012" y="1620823"/>
          <a:ext cx="6096000" cy="5197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00371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solidFill>
                  <a:srgbClr val="002060"/>
                </a:solidFill>
              </a:rPr>
              <a:t>Professional</a:t>
            </a:r>
          </a:p>
        </p:txBody>
      </p:sp>
      <p:sp>
        <p:nvSpPr>
          <p:cNvPr id="9" name="Footer Placeholder 8">
            <a:extLst>
              <a:ext uri="{FF2B5EF4-FFF2-40B4-BE49-F238E27FC236}">
                <a16:creationId xmlns:a16="http://schemas.microsoft.com/office/drawing/2014/main" id="{D190DD99-CF7F-E047-92C0-7BDEB603EFD1}"/>
              </a:ext>
            </a:extLst>
          </p:cNvPr>
          <p:cNvSpPr>
            <a:spLocks noGrp="1"/>
          </p:cNvSpPr>
          <p:nvPr>
            <p:ph type="ftr" sz="quarter" idx="14"/>
          </p:nvPr>
        </p:nvSpPr>
        <p:spPr>
          <a:xfrm>
            <a:off x="774700" y="6365323"/>
            <a:ext cx="8140697" cy="198338"/>
          </a:xfrm>
        </p:spPr>
        <p:txBody>
          <a:bodyPr/>
          <a:lstStyle/>
          <a:p>
            <a:r>
              <a:rPr lang="en-US"/>
              <a:t>Oklahoma State Department of Health | State Plan Community Survey| 06.09.2023</a:t>
            </a:r>
            <a:endParaRPr lang="en-US" dirty="0"/>
          </a:p>
        </p:txBody>
      </p:sp>
      <p:sp>
        <p:nvSpPr>
          <p:cNvPr id="2" name="Slide Number Placeholder 1">
            <a:extLst>
              <a:ext uri="{FF2B5EF4-FFF2-40B4-BE49-F238E27FC236}">
                <a16:creationId xmlns:a16="http://schemas.microsoft.com/office/drawing/2014/main" id="{5425F95F-A788-6447-A080-E20278CFA548}"/>
              </a:ext>
            </a:extLst>
          </p:cNvPr>
          <p:cNvSpPr>
            <a:spLocks noGrp="1"/>
          </p:cNvSpPr>
          <p:nvPr>
            <p:ph type="sldNum" sz="quarter" idx="12"/>
          </p:nvPr>
        </p:nvSpPr>
        <p:spPr/>
        <p:txBody>
          <a:bodyPr/>
          <a:lstStyle/>
          <a:p>
            <a:fld id="{DB7DDC46-2E90-8640-BEFE-F54DCCD857ED}" type="slidenum">
              <a:rPr lang="en-US" smtClean="0"/>
              <a:t>93</a:t>
            </a:fld>
            <a:endParaRPr lang="en-US"/>
          </a:p>
        </p:txBody>
      </p:sp>
      <p:sp>
        <p:nvSpPr>
          <p:cNvPr id="34" name="TextBox 33">
            <a:extLst>
              <a:ext uri="{FF2B5EF4-FFF2-40B4-BE49-F238E27FC236}">
                <a16:creationId xmlns:a16="http://schemas.microsoft.com/office/drawing/2014/main" id="{71FA05AA-CA50-550D-6392-69F123F62D88}"/>
              </a:ext>
            </a:extLst>
          </p:cNvPr>
          <p:cNvSpPr txBox="1"/>
          <p:nvPr/>
        </p:nvSpPr>
        <p:spPr>
          <a:xfrm>
            <a:off x="774700" y="1649113"/>
            <a:ext cx="4917688" cy="1200329"/>
          </a:xfrm>
          <a:prstGeom prst="rect">
            <a:avLst/>
          </a:prstGeom>
          <a:noFill/>
        </p:spPr>
        <p:txBody>
          <a:bodyPr wrap="square">
            <a:spAutoFit/>
          </a:bodyPr>
          <a:lstStyle/>
          <a:p>
            <a:r>
              <a:rPr lang="en-US" sz="1800" b="0" i="0" dirty="0">
                <a:solidFill>
                  <a:srgbClr val="222222"/>
                </a:solidFill>
                <a:effectLst/>
              </a:rPr>
              <a:t>How would you describe your clients' experience accessing the </a:t>
            </a:r>
            <a:r>
              <a:rPr kumimoji="0" lang="en-US" sz="1800" b="1" i="0" u="none" strike="noStrike" kern="1200" cap="none" spc="0" normalizeH="0" baseline="0" noProof="0" dirty="0">
                <a:ln>
                  <a:noFill/>
                </a:ln>
                <a:solidFill>
                  <a:srgbClr val="32363A"/>
                </a:solidFill>
                <a:effectLst/>
                <a:uLnTx/>
                <a:uFillTx/>
              </a:rPr>
              <a:t>education </a:t>
            </a:r>
            <a:r>
              <a:rPr lang="en-US" sz="1800" b="0" i="0" dirty="0">
                <a:solidFill>
                  <a:srgbClr val="222222"/>
                </a:solidFill>
                <a:effectLst/>
              </a:rPr>
              <a:t>programs?</a:t>
            </a:r>
          </a:p>
          <a:p>
            <a:endParaRPr lang="en-US" dirty="0"/>
          </a:p>
        </p:txBody>
      </p:sp>
      <p:graphicFrame>
        <p:nvGraphicFramePr>
          <p:cNvPr id="6" name="Диаграмма 1">
            <a:extLst>
              <a:ext uri="{FF2B5EF4-FFF2-40B4-BE49-F238E27FC236}">
                <a16:creationId xmlns:a16="http://schemas.microsoft.com/office/drawing/2014/main" id="{6613D302-CC55-9B56-07BF-EB3767A93494}"/>
              </a:ext>
            </a:extLst>
          </p:cNvPr>
          <p:cNvGraphicFramePr/>
          <p:nvPr>
            <p:extLst>
              <p:ext uri="{D42A27DB-BD31-4B8C-83A1-F6EECF244321}">
                <p14:modId xmlns:p14="http://schemas.microsoft.com/office/powerpoint/2010/main" val="2935992027"/>
              </p:ext>
            </p:extLst>
          </p:nvPr>
        </p:nvGraphicFramePr>
        <p:xfrm>
          <a:off x="3233544" y="2249277"/>
          <a:ext cx="8138841"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61112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EC3CE2-A7F6-22D4-DFC9-A5A1438A434A}"/>
              </a:ext>
            </a:extLst>
          </p:cNvPr>
          <p:cNvSpPr>
            <a:spLocks noGrp="1"/>
          </p:cNvSpPr>
          <p:nvPr>
            <p:ph type="title"/>
          </p:nvPr>
        </p:nvSpPr>
        <p:spPr/>
        <p:txBody>
          <a:bodyPr/>
          <a:lstStyle/>
          <a:p>
            <a:r>
              <a:rPr lang="en-US" dirty="0">
                <a:solidFill>
                  <a:srgbClr val="002060"/>
                </a:solidFill>
              </a:rPr>
              <a:t>Parent</a:t>
            </a:r>
          </a:p>
        </p:txBody>
      </p:sp>
      <p:sp>
        <p:nvSpPr>
          <p:cNvPr id="4" name="Slide Number Placeholder 3">
            <a:extLst>
              <a:ext uri="{FF2B5EF4-FFF2-40B4-BE49-F238E27FC236}">
                <a16:creationId xmlns:a16="http://schemas.microsoft.com/office/drawing/2014/main" id="{36995887-D0B6-3A03-6175-9A818AC30C63}"/>
              </a:ext>
            </a:extLst>
          </p:cNvPr>
          <p:cNvSpPr>
            <a:spLocks noGrp="1"/>
          </p:cNvSpPr>
          <p:nvPr>
            <p:ph type="sldNum" sz="quarter" idx="12"/>
          </p:nvPr>
        </p:nvSpPr>
        <p:spPr/>
        <p:txBody>
          <a:bodyPr/>
          <a:lstStyle/>
          <a:p>
            <a:fld id="{DB7DDC46-2E90-8640-BEFE-F54DCCD857ED}" type="slidenum">
              <a:rPr lang="en-US" smtClean="0"/>
              <a:t>94</a:t>
            </a:fld>
            <a:endParaRPr lang="en-US"/>
          </a:p>
        </p:txBody>
      </p:sp>
      <p:sp>
        <p:nvSpPr>
          <p:cNvPr id="6" name="Footer Placeholder 5">
            <a:extLst>
              <a:ext uri="{FF2B5EF4-FFF2-40B4-BE49-F238E27FC236}">
                <a16:creationId xmlns:a16="http://schemas.microsoft.com/office/drawing/2014/main" id="{E2B44062-820E-3CE4-E0C2-986CC087ABB8}"/>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
        <p:nvSpPr>
          <p:cNvPr id="11" name="TextBox 10">
            <a:extLst>
              <a:ext uri="{FF2B5EF4-FFF2-40B4-BE49-F238E27FC236}">
                <a16:creationId xmlns:a16="http://schemas.microsoft.com/office/drawing/2014/main" id="{240D1971-81A1-7D0F-73F5-3011307A5679}"/>
              </a:ext>
            </a:extLst>
          </p:cNvPr>
          <p:cNvSpPr txBox="1"/>
          <p:nvPr/>
        </p:nvSpPr>
        <p:spPr>
          <a:xfrm>
            <a:off x="450056" y="1570709"/>
            <a:ext cx="4861932" cy="923330"/>
          </a:xfrm>
          <a:prstGeom prst="rect">
            <a:avLst/>
          </a:prstGeom>
          <a:noFill/>
        </p:spPr>
        <p:txBody>
          <a:bodyPr wrap="square">
            <a:spAutoFit/>
          </a:bodyPr>
          <a:lstStyle/>
          <a:p>
            <a:r>
              <a:rPr lang="en-US" sz="1800" b="0" i="0" dirty="0">
                <a:solidFill>
                  <a:srgbClr val="222222"/>
                </a:solidFill>
                <a:effectLst/>
              </a:rPr>
              <a:t>How would you describe your experience accessing the </a:t>
            </a:r>
            <a:r>
              <a:rPr kumimoji="0" lang="en-US" sz="1800" b="1" i="0" u="none" strike="noStrike" kern="1200" cap="none" spc="0" normalizeH="0" baseline="0" noProof="0" dirty="0">
                <a:ln>
                  <a:noFill/>
                </a:ln>
                <a:solidFill>
                  <a:srgbClr val="32363A"/>
                </a:solidFill>
                <a:effectLst/>
                <a:uLnTx/>
                <a:uFillTx/>
              </a:rPr>
              <a:t>education </a:t>
            </a:r>
            <a:r>
              <a:rPr lang="en-US" sz="1800" b="0" i="0" dirty="0">
                <a:solidFill>
                  <a:srgbClr val="222222"/>
                </a:solidFill>
                <a:effectLst/>
              </a:rPr>
              <a:t>programs?</a:t>
            </a:r>
          </a:p>
          <a:p>
            <a:endParaRPr lang="en-US" dirty="0"/>
          </a:p>
        </p:txBody>
      </p:sp>
      <p:graphicFrame>
        <p:nvGraphicFramePr>
          <p:cNvPr id="8" name="Диаграмма 1">
            <a:extLst>
              <a:ext uri="{FF2B5EF4-FFF2-40B4-BE49-F238E27FC236}">
                <a16:creationId xmlns:a16="http://schemas.microsoft.com/office/drawing/2014/main" id="{41DE3F77-9E24-8E72-23EF-C55EEB4278D6}"/>
              </a:ext>
            </a:extLst>
          </p:cNvPr>
          <p:cNvGraphicFramePr/>
          <p:nvPr>
            <p:extLst>
              <p:ext uri="{D42A27DB-BD31-4B8C-83A1-F6EECF244321}">
                <p14:modId xmlns:p14="http://schemas.microsoft.com/office/powerpoint/2010/main" val="1618295853"/>
              </p:ext>
            </p:extLst>
          </p:nvPr>
        </p:nvGraphicFramePr>
        <p:xfrm>
          <a:off x="3393687" y="2127665"/>
          <a:ext cx="7768683"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33655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5289-21A9-BE50-3419-44509580A7B9}"/>
              </a:ext>
            </a:extLst>
          </p:cNvPr>
          <p:cNvSpPr>
            <a:spLocks noGrp="1"/>
          </p:cNvSpPr>
          <p:nvPr>
            <p:ph type="title"/>
          </p:nvPr>
        </p:nvSpPr>
        <p:spPr/>
        <p:txBody>
          <a:bodyPr/>
          <a:lstStyle/>
          <a:p>
            <a:r>
              <a:rPr lang="en-US" dirty="0">
                <a:solidFill>
                  <a:srgbClr val="002060"/>
                </a:solidFill>
              </a:rPr>
              <a:t>Response Options for Education Barriers</a:t>
            </a:r>
          </a:p>
        </p:txBody>
      </p:sp>
      <p:sp>
        <p:nvSpPr>
          <p:cNvPr id="3" name="Content Placeholder 2">
            <a:extLst>
              <a:ext uri="{FF2B5EF4-FFF2-40B4-BE49-F238E27FC236}">
                <a16:creationId xmlns:a16="http://schemas.microsoft.com/office/drawing/2014/main" id="{C4D80C62-6C64-CF12-AECE-8B4054303B2D}"/>
              </a:ext>
            </a:extLst>
          </p:cNvPr>
          <p:cNvSpPr>
            <a:spLocks noGrp="1"/>
          </p:cNvSpPr>
          <p:nvPr>
            <p:ph idx="1"/>
          </p:nvPr>
        </p:nvSpPr>
        <p:spPr>
          <a:xfrm>
            <a:off x="797859" y="1620620"/>
            <a:ext cx="11394141" cy="4351338"/>
          </a:xfrm>
        </p:spPr>
        <p:txBody>
          <a:bodyPr/>
          <a:lstStyle/>
          <a:p>
            <a:r>
              <a:rPr lang="en-US" sz="1800" dirty="0"/>
              <a:t>Clients are unaware of what is available</a:t>
            </a:r>
          </a:p>
          <a:p>
            <a:r>
              <a:rPr lang="en-US" sz="1800" dirty="0"/>
              <a:t>Cost</a:t>
            </a:r>
          </a:p>
          <a:p>
            <a:r>
              <a:rPr lang="en-US" sz="1800" dirty="0"/>
              <a:t>Finding facilities or providers that speak their language or understand their culture</a:t>
            </a:r>
          </a:p>
          <a:p>
            <a:r>
              <a:rPr lang="en-US" sz="1800" dirty="0"/>
              <a:t>Finding facilities or providers who are responsive to disabilities and accommodating to special needs</a:t>
            </a:r>
          </a:p>
          <a:p>
            <a:r>
              <a:rPr lang="en-US" sz="1800" dirty="0"/>
              <a:t>Lack of available facilities or providers in the community</a:t>
            </a:r>
          </a:p>
          <a:p>
            <a:r>
              <a:rPr lang="en-US" sz="1800" dirty="0"/>
              <a:t>Location</a:t>
            </a:r>
          </a:p>
          <a:p>
            <a:r>
              <a:rPr lang="en-US" sz="1800" dirty="0"/>
              <a:t>Transportation</a:t>
            </a:r>
          </a:p>
          <a:p>
            <a:r>
              <a:rPr lang="en-US" sz="1800" dirty="0"/>
              <a:t>Wait lists</a:t>
            </a:r>
          </a:p>
          <a:p>
            <a:r>
              <a:rPr lang="en-US" sz="1800" dirty="0"/>
              <a:t>Work schedule</a:t>
            </a:r>
          </a:p>
          <a:p>
            <a:r>
              <a:rPr lang="en-US" sz="1800" dirty="0"/>
              <a:t>Other</a:t>
            </a:r>
          </a:p>
          <a:p>
            <a:endParaRPr lang="en-US" dirty="0"/>
          </a:p>
        </p:txBody>
      </p:sp>
      <p:sp>
        <p:nvSpPr>
          <p:cNvPr id="4" name="Slide Number Placeholder 3">
            <a:extLst>
              <a:ext uri="{FF2B5EF4-FFF2-40B4-BE49-F238E27FC236}">
                <a16:creationId xmlns:a16="http://schemas.microsoft.com/office/drawing/2014/main" id="{A41D461E-B37A-1C03-1619-9CADAC105959}"/>
              </a:ext>
            </a:extLst>
          </p:cNvPr>
          <p:cNvSpPr>
            <a:spLocks noGrp="1"/>
          </p:cNvSpPr>
          <p:nvPr>
            <p:ph type="sldNum" sz="quarter" idx="12"/>
          </p:nvPr>
        </p:nvSpPr>
        <p:spPr/>
        <p:txBody>
          <a:bodyPr/>
          <a:lstStyle/>
          <a:p>
            <a:fld id="{DB7DDC46-2E90-8640-BEFE-F54DCCD857ED}" type="slidenum">
              <a:rPr lang="en-US" smtClean="0"/>
              <a:t>95</a:t>
            </a:fld>
            <a:endParaRPr lang="en-US"/>
          </a:p>
        </p:txBody>
      </p:sp>
      <p:sp>
        <p:nvSpPr>
          <p:cNvPr id="5" name="Footer Placeholder 4">
            <a:extLst>
              <a:ext uri="{FF2B5EF4-FFF2-40B4-BE49-F238E27FC236}">
                <a16:creationId xmlns:a16="http://schemas.microsoft.com/office/drawing/2014/main" id="{9F9B0C8E-1C57-DC25-1CD6-68CC449BDD5D}"/>
              </a:ext>
            </a:extLst>
          </p:cNvPr>
          <p:cNvSpPr>
            <a:spLocks noGrp="1"/>
          </p:cNvSpPr>
          <p:nvPr>
            <p:ph type="ftr" sz="quarter" idx="13"/>
          </p:nvPr>
        </p:nvSpPr>
        <p:spPr/>
        <p:txBody>
          <a:bodyPr/>
          <a:lstStyle/>
          <a:p>
            <a:r>
              <a:rPr lang="en-US"/>
              <a:t>Oklahoma State Department of Health | State Plan Community Survey| 06.09.2023</a:t>
            </a:r>
            <a:endParaRPr lang="en-US" dirty="0"/>
          </a:p>
        </p:txBody>
      </p:sp>
    </p:spTree>
    <p:extLst>
      <p:ext uri="{BB962C8B-B14F-4D97-AF65-F5344CB8AC3E}">
        <p14:creationId xmlns:p14="http://schemas.microsoft.com/office/powerpoint/2010/main" val="2265507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Professional</a:t>
            </a:r>
            <a:r>
              <a:rPr lang="en-US" dirty="0"/>
              <a:t>: </a:t>
            </a:r>
            <a:r>
              <a:rPr lang="en-US" b="0" i="0" dirty="0">
                <a:solidFill>
                  <a:srgbClr val="32363A"/>
                </a:solidFill>
                <a:effectLst/>
              </a:rPr>
              <a:t>What do you think are the most significant barriers to accessing </a:t>
            </a:r>
            <a:r>
              <a:rPr lang="en-US" b="1" dirty="0">
                <a:solidFill>
                  <a:srgbClr val="222222"/>
                </a:solidFill>
              </a:rPr>
              <a:t>education </a:t>
            </a:r>
            <a:r>
              <a:rPr lang="en-US" b="0" i="0" dirty="0">
                <a:solidFill>
                  <a:srgbClr val="32363A"/>
                </a:solidFill>
                <a:effectLst/>
              </a:rPr>
              <a:t>programs?</a:t>
            </a: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96</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5" name="Диаграмма 1">
            <a:extLst>
              <a:ext uri="{FF2B5EF4-FFF2-40B4-BE49-F238E27FC236}">
                <a16:creationId xmlns:a16="http://schemas.microsoft.com/office/drawing/2014/main" id="{1AC72C17-15FB-DACE-CFB5-E3674532158F}"/>
              </a:ext>
            </a:extLst>
          </p:cNvPr>
          <p:cNvGraphicFramePr/>
          <p:nvPr>
            <p:extLst>
              <p:ext uri="{D42A27DB-BD31-4B8C-83A1-F6EECF244321}">
                <p14:modId xmlns:p14="http://schemas.microsoft.com/office/powerpoint/2010/main" val="2844734248"/>
              </p:ext>
            </p:extLst>
          </p:nvPr>
        </p:nvGraphicFramePr>
        <p:xfrm>
          <a:off x="2557346" y="1746884"/>
          <a:ext cx="7501054"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72213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1794000" y="140000"/>
            <a:ext cx="8229600" cy="369332"/>
          </a:xfrm>
          <a:prstGeom prst="rect">
            <a:avLst/>
          </a:prstGeom>
          <a:noFill/>
        </p:spPr>
        <p:txBody>
          <a:bodyPr wrap="square" rtlCol="0"/>
          <a:lstStyle/>
          <a:p>
            <a:endParaRPr lang="en-US" sz="1600" dirty="0"/>
          </a:p>
        </p:txBody>
      </p:sp>
      <p:sp>
        <p:nvSpPr>
          <p:cNvPr id="3" name="Title 2">
            <a:extLst>
              <a:ext uri="{FF2B5EF4-FFF2-40B4-BE49-F238E27FC236}">
                <a16:creationId xmlns:a16="http://schemas.microsoft.com/office/drawing/2014/main" id="{B570307E-ADC7-16CF-7485-F7FE300543BA}"/>
              </a:ext>
            </a:extLst>
          </p:cNvPr>
          <p:cNvSpPr>
            <a:spLocks noGrp="1"/>
          </p:cNvSpPr>
          <p:nvPr>
            <p:ph type="title"/>
          </p:nvPr>
        </p:nvSpPr>
        <p:spPr/>
        <p:txBody>
          <a:bodyPr/>
          <a:lstStyle/>
          <a:p>
            <a:r>
              <a:rPr lang="en-US" sz="2800" dirty="0">
                <a:solidFill>
                  <a:srgbClr val="002060"/>
                </a:solidFill>
              </a:rPr>
              <a:t>Professional: </a:t>
            </a:r>
            <a:r>
              <a:rPr lang="en-US" sz="2800" b="0" i="0" dirty="0">
                <a:solidFill>
                  <a:srgbClr val="32363A"/>
                </a:solidFill>
                <a:effectLst/>
              </a:rPr>
              <a:t>What do you think are the most </a:t>
            </a:r>
            <a:r>
              <a:rPr lang="en-US" sz="2800" i="0" dirty="0">
                <a:solidFill>
                  <a:srgbClr val="32363A"/>
                </a:solidFill>
                <a:effectLst/>
              </a:rPr>
              <a:t>significant barriers </a:t>
            </a:r>
            <a:r>
              <a:rPr lang="en-US" sz="2800" b="0" i="0" dirty="0">
                <a:solidFill>
                  <a:srgbClr val="32363A"/>
                </a:solidFill>
                <a:effectLst/>
              </a:rPr>
              <a:t>to accessing </a:t>
            </a:r>
            <a:r>
              <a:rPr lang="en-US" sz="2800" b="1" dirty="0">
                <a:solidFill>
                  <a:srgbClr val="222222"/>
                </a:solidFill>
              </a:rPr>
              <a:t>education </a:t>
            </a:r>
            <a:r>
              <a:rPr lang="en-US" sz="2800" b="0" i="0" dirty="0">
                <a:solidFill>
                  <a:srgbClr val="32363A"/>
                </a:solidFill>
                <a:effectLst/>
              </a:rPr>
              <a:t>programs? (Other Text)</a:t>
            </a:r>
            <a:endParaRPr lang="en-US" dirty="0"/>
          </a:p>
        </p:txBody>
      </p:sp>
      <p:sp>
        <p:nvSpPr>
          <p:cNvPr id="4" name="Content Placeholder 3">
            <a:extLst>
              <a:ext uri="{FF2B5EF4-FFF2-40B4-BE49-F238E27FC236}">
                <a16:creationId xmlns:a16="http://schemas.microsoft.com/office/drawing/2014/main" id="{2A575F08-306F-211E-CC24-32D072D037E2}"/>
              </a:ext>
            </a:extLst>
          </p:cNvPr>
          <p:cNvSpPr>
            <a:spLocks noGrp="1"/>
          </p:cNvSpPr>
          <p:nvPr>
            <p:ph idx="1"/>
          </p:nvPr>
        </p:nvSpPr>
        <p:spPr>
          <a:xfrm>
            <a:off x="457199" y="2042555"/>
            <a:ext cx="6252359" cy="4146933"/>
          </a:xfrm>
        </p:spPr>
        <p:txBody>
          <a:bodyPr/>
          <a:lstStyle/>
          <a:p>
            <a:pPr marL="0" indent="0">
              <a:buNone/>
            </a:pPr>
            <a:r>
              <a:rPr lang="en-US" sz="1800" b="1" dirty="0">
                <a:solidFill>
                  <a:schemeClr val="tx1">
                    <a:lumMod val="50000"/>
                  </a:schemeClr>
                </a:solidFill>
              </a:rPr>
              <a:t>Some felt that there were systematic barriers that prevented parents from accessing education programs.</a:t>
            </a:r>
          </a:p>
          <a:p>
            <a:pPr lvl="1"/>
            <a:r>
              <a:rPr lang="en-US" sz="1800" dirty="0">
                <a:solidFill>
                  <a:schemeClr val="tx1">
                    <a:lumMod val="50000"/>
                  </a:schemeClr>
                </a:solidFill>
              </a:rPr>
              <a:t>Poor Internet connectivity</a:t>
            </a:r>
          </a:p>
          <a:p>
            <a:pPr lvl="1"/>
            <a:r>
              <a:rPr lang="en-US" sz="1800" dirty="0">
                <a:solidFill>
                  <a:schemeClr val="tx1">
                    <a:lumMod val="50000"/>
                  </a:schemeClr>
                </a:solidFill>
              </a:rPr>
              <a:t>Proof of residential requirements</a:t>
            </a:r>
          </a:p>
          <a:p>
            <a:pPr lvl="1"/>
            <a:r>
              <a:rPr lang="en-US" sz="1800" dirty="0">
                <a:solidFill>
                  <a:schemeClr val="tx1">
                    <a:lumMod val="50000"/>
                  </a:schemeClr>
                </a:solidFill>
              </a:rPr>
              <a:t>Changing back to in person classes</a:t>
            </a:r>
          </a:p>
          <a:p>
            <a:pPr marL="0" indent="0">
              <a:buNone/>
            </a:pPr>
            <a:r>
              <a:rPr lang="en-US" sz="1800" b="1" dirty="0">
                <a:solidFill>
                  <a:schemeClr val="tx1">
                    <a:lumMod val="50000"/>
                  </a:schemeClr>
                </a:solidFill>
              </a:rPr>
              <a:t>Many said that childcare was the most significant barrier to accessing education programs.</a:t>
            </a:r>
          </a:p>
          <a:p>
            <a:pPr lvl="1"/>
            <a:r>
              <a:rPr lang="en-US" sz="1800" dirty="0">
                <a:solidFill>
                  <a:schemeClr val="tx1">
                    <a:lumMod val="50000"/>
                  </a:schemeClr>
                </a:solidFill>
              </a:rPr>
              <a:t>Lack of childcare</a:t>
            </a:r>
          </a:p>
          <a:p>
            <a:pPr marL="0" indent="0">
              <a:buNone/>
            </a:pPr>
            <a:r>
              <a:rPr lang="en-US" sz="1800" b="1" dirty="0">
                <a:solidFill>
                  <a:schemeClr val="tx1">
                    <a:lumMod val="50000"/>
                  </a:schemeClr>
                </a:solidFill>
              </a:rPr>
              <a:t>Some also felt that there were intrapersonal barriers.</a:t>
            </a:r>
          </a:p>
          <a:p>
            <a:pPr lvl="1"/>
            <a:r>
              <a:rPr lang="en-US" sz="1800" dirty="0">
                <a:solidFill>
                  <a:schemeClr val="tx1">
                    <a:lumMod val="50000"/>
                  </a:schemeClr>
                </a:solidFill>
              </a:rPr>
              <a:t>Learning disabilities</a:t>
            </a:r>
          </a:p>
          <a:p>
            <a:pPr lvl="1"/>
            <a:r>
              <a:rPr lang="en-US" sz="1800" dirty="0">
                <a:solidFill>
                  <a:schemeClr val="tx1">
                    <a:lumMod val="50000"/>
                  </a:schemeClr>
                </a:solidFill>
              </a:rPr>
              <a:t>Low self-efficacy</a:t>
            </a:r>
          </a:p>
        </p:txBody>
      </p:sp>
      <p:sp>
        <p:nvSpPr>
          <p:cNvPr id="5" name="Speech Bubble: Oval 4">
            <a:extLst>
              <a:ext uri="{FF2B5EF4-FFF2-40B4-BE49-F238E27FC236}">
                <a16:creationId xmlns:a16="http://schemas.microsoft.com/office/drawing/2014/main" id="{09C79505-A4D6-5EF4-0550-328B633F90F3}"/>
              </a:ext>
            </a:extLst>
          </p:cNvPr>
          <p:cNvSpPr/>
          <p:nvPr/>
        </p:nvSpPr>
        <p:spPr>
          <a:xfrm>
            <a:off x="7255823" y="1838150"/>
            <a:ext cx="3277590" cy="2793227"/>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2B7F92-469D-FE0A-E2B9-24E3F4A37585}"/>
              </a:ext>
            </a:extLst>
          </p:cNvPr>
          <p:cNvSpPr txBox="1"/>
          <p:nvPr/>
        </p:nvSpPr>
        <p:spPr>
          <a:xfrm>
            <a:off x="7510729" y="2522221"/>
            <a:ext cx="2767777" cy="1477328"/>
          </a:xfrm>
          <a:prstGeom prst="rect">
            <a:avLst/>
          </a:prstGeom>
          <a:noFill/>
        </p:spPr>
        <p:txBody>
          <a:bodyPr wrap="square" rtlCol="0">
            <a:spAutoFit/>
          </a:bodyPr>
          <a:lstStyle/>
          <a:p>
            <a:pPr algn="ctr"/>
            <a:r>
              <a:rPr lang="en-US" dirty="0">
                <a:solidFill>
                  <a:schemeClr val="bg1"/>
                </a:solidFill>
              </a:rPr>
              <a:t>“Often in cycles of crisis [sic] make the stability required for education almost impossible”-</a:t>
            </a:r>
            <a:r>
              <a:rPr lang="en-US" b="1" dirty="0">
                <a:solidFill>
                  <a:schemeClr val="bg1"/>
                </a:solidFill>
              </a:rPr>
              <a:t>Systematic Barriers</a:t>
            </a:r>
          </a:p>
        </p:txBody>
      </p:sp>
      <p:sp>
        <p:nvSpPr>
          <p:cNvPr id="6" name="Speech Bubble: Oval 5">
            <a:extLst>
              <a:ext uri="{FF2B5EF4-FFF2-40B4-BE49-F238E27FC236}">
                <a16:creationId xmlns:a16="http://schemas.microsoft.com/office/drawing/2014/main" id="{002BC83C-6FC5-D51D-5379-EA1BB94BE98E}"/>
              </a:ext>
            </a:extLst>
          </p:cNvPr>
          <p:cNvSpPr/>
          <p:nvPr/>
        </p:nvSpPr>
        <p:spPr>
          <a:xfrm>
            <a:off x="8943273" y="4260898"/>
            <a:ext cx="2767777" cy="1971304"/>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“Believing they can do it.”- </a:t>
            </a:r>
            <a:r>
              <a:rPr lang="en-US" b="1" dirty="0"/>
              <a:t>Intrapersonal Barrier</a:t>
            </a:r>
          </a:p>
        </p:txBody>
      </p:sp>
    </p:spTree>
    <p:extLst>
      <p:ext uri="{BB962C8B-B14F-4D97-AF65-F5344CB8AC3E}">
        <p14:creationId xmlns:p14="http://schemas.microsoft.com/office/powerpoint/2010/main" val="31267272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3A05-300A-EB9D-D966-56FC9E077196}"/>
              </a:ext>
            </a:extLst>
          </p:cNvPr>
          <p:cNvSpPr>
            <a:spLocks noGrp="1"/>
          </p:cNvSpPr>
          <p:nvPr>
            <p:ph type="title"/>
          </p:nvPr>
        </p:nvSpPr>
        <p:spPr/>
        <p:txBody>
          <a:bodyPr/>
          <a:lstStyle/>
          <a:p>
            <a:r>
              <a:rPr lang="en-US" dirty="0">
                <a:solidFill>
                  <a:srgbClr val="002060"/>
                </a:solidFill>
              </a:rPr>
              <a:t>Parent</a:t>
            </a:r>
            <a:r>
              <a:rPr lang="en-US" dirty="0"/>
              <a:t>: </a:t>
            </a:r>
            <a:r>
              <a:rPr lang="en-US" sz="2400" b="0" i="0" dirty="0">
                <a:solidFill>
                  <a:srgbClr val="222222"/>
                </a:solidFill>
                <a:effectLst/>
              </a:rPr>
              <a:t>What do you think are the biggest challenges that prevented you from being able to use </a:t>
            </a:r>
            <a:r>
              <a:rPr kumimoji="0" lang="en-US" sz="2400" b="1" i="0" u="none" strike="noStrike" kern="1200" cap="none" spc="0" normalizeH="0" baseline="0" noProof="0" dirty="0">
                <a:ln>
                  <a:noFill/>
                </a:ln>
                <a:solidFill>
                  <a:srgbClr val="32363A"/>
                </a:solidFill>
                <a:effectLst/>
                <a:uLnTx/>
                <a:uFillTx/>
                <a:ea typeface="+mn-ea"/>
                <a:cs typeface="+mn-cs"/>
              </a:rPr>
              <a:t>education </a:t>
            </a:r>
            <a:r>
              <a:rPr lang="en-US" sz="2400" b="0" i="0" dirty="0">
                <a:solidFill>
                  <a:srgbClr val="222222"/>
                </a:solidFill>
                <a:effectLst/>
              </a:rPr>
              <a:t>programs?</a:t>
            </a:r>
            <a:br>
              <a:rPr lang="en-US" sz="1800" b="0" i="0" dirty="0">
                <a:solidFill>
                  <a:srgbClr val="222222"/>
                </a:solidFill>
                <a:effectLst/>
                <a:latin typeface="helvetica" panose="020B0604020202020204" pitchFamily="34" charset="0"/>
              </a:rPr>
            </a:br>
            <a:br>
              <a:rPr lang="en-US" b="0" i="0" dirty="0">
                <a:solidFill>
                  <a:srgbClr val="32363A"/>
                </a:solidFill>
                <a:effectLst/>
                <a:latin typeface="72"/>
              </a:rPr>
            </a:br>
            <a:r>
              <a:rPr lang="en-US" b="0" i="0" dirty="0">
                <a:solidFill>
                  <a:srgbClr val="32363A"/>
                </a:solidFill>
                <a:effectLst/>
                <a:latin typeface="72"/>
              </a:rPr>
              <a:t> </a:t>
            </a:r>
            <a:endParaRPr lang="en-US" dirty="0"/>
          </a:p>
        </p:txBody>
      </p:sp>
      <p:sp>
        <p:nvSpPr>
          <p:cNvPr id="4" name="Slide Number Placeholder 3">
            <a:extLst>
              <a:ext uri="{FF2B5EF4-FFF2-40B4-BE49-F238E27FC236}">
                <a16:creationId xmlns:a16="http://schemas.microsoft.com/office/drawing/2014/main" id="{EB45E30A-7A32-A5E5-AAA9-5338712263FC}"/>
              </a:ext>
            </a:extLst>
          </p:cNvPr>
          <p:cNvSpPr>
            <a:spLocks noGrp="1"/>
          </p:cNvSpPr>
          <p:nvPr>
            <p:ph type="sldNum" sz="quarter" idx="12"/>
          </p:nvPr>
        </p:nvSpPr>
        <p:spPr/>
        <p:txBody>
          <a:bodyPr/>
          <a:lstStyle/>
          <a:p>
            <a:fld id="{DB7DDC46-2E90-8640-BEFE-F54DCCD857ED}" type="slidenum">
              <a:rPr lang="en-US" smtClean="0"/>
              <a:t>98</a:t>
            </a:fld>
            <a:endParaRPr lang="en-US"/>
          </a:p>
        </p:txBody>
      </p:sp>
      <p:sp>
        <p:nvSpPr>
          <p:cNvPr id="6" name="Footer Placeholder 5">
            <a:extLst>
              <a:ext uri="{FF2B5EF4-FFF2-40B4-BE49-F238E27FC236}">
                <a16:creationId xmlns:a16="http://schemas.microsoft.com/office/drawing/2014/main" id="{373D2215-0889-011D-583D-D523FD28F36B}"/>
              </a:ext>
            </a:extLst>
          </p:cNvPr>
          <p:cNvSpPr>
            <a:spLocks noGrp="1"/>
          </p:cNvSpPr>
          <p:nvPr>
            <p:ph type="ftr" sz="quarter" idx="14"/>
          </p:nvPr>
        </p:nvSpPr>
        <p:spPr/>
        <p:txBody>
          <a:bodyPr/>
          <a:lstStyle/>
          <a:p>
            <a:r>
              <a:rPr lang="en-US"/>
              <a:t>Oklahoma State Department of Health | State Plan Community Survey| 06.09.2023</a:t>
            </a:r>
            <a:endParaRPr lang="en-US" dirty="0"/>
          </a:p>
        </p:txBody>
      </p:sp>
      <p:graphicFrame>
        <p:nvGraphicFramePr>
          <p:cNvPr id="5" name="Диаграмма 1">
            <a:extLst>
              <a:ext uri="{FF2B5EF4-FFF2-40B4-BE49-F238E27FC236}">
                <a16:creationId xmlns:a16="http://schemas.microsoft.com/office/drawing/2014/main" id="{D068FD39-526E-30B8-A6BD-A07A42205DF5}"/>
              </a:ext>
            </a:extLst>
          </p:cNvPr>
          <p:cNvGraphicFramePr/>
          <p:nvPr>
            <p:extLst>
              <p:ext uri="{D42A27DB-BD31-4B8C-83A1-F6EECF244321}">
                <p14:modId xmlns:p14="http://schemas.microsoft.com/office/powerpoint/2010/main" val="787183827"/>
              </p:ext>
            </p:extLst>
          </p:nvPr>
        </p:nvGraphicFramePr>
        <p:xfrm>
          <a:off x="1955180" y="1433551"/>
          <a:ext cx="8281639"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83074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1794000" y="140000"/>
            <a:ext cx="8229600" cy="369332"/>
          </a:xfrm>
          <a:prstGeom prst="rect">
            <a:avLst/>
          </a:prstGeom>
          <a:noFill/>
        </p:spPr>
        <p:txBody>
          <a:bodyPr wrap="square" rtlCol="0"/>
          <a:lstStyle/>
          <a:p>
            <a:endParaRPr lang="en-US" sz="1600" dirty="0"/>
          </a:p>
        </p:txBody>
      </p:sp>
      <p:sp>
        <p:nvSpPr>
          <p:cNvPr id="3" name="Title 2">
            <a:extLst>
              <a:ext uri="{FF2B5EF4-FFF2-40B4-BE49-F238E27FC236}">
                <a16:creationId xmlns:a16="http://schemas.microsoft.com/office/drawing/2014/main" id="{B570307E-ADC7-16CF-7485-F7FE300543BA}"/>
              </a:ext>
            </a:extLst>
          </p:cNvPr>
          <p:cNvSpPr>
            <a:spLocks noGrp="1"/>
          </p:cNvSpPr>
          <p:nvPr>
            <p:ph type="title"/>
          </p:nvPr>
        </p:nvSpPr>
        <p:spPr/>
        <p:txBody>
          <a:bodyPr/>
          <a:lstStyle/>
          <a:p>
            <a:r>
              <a:rPr lang="en-US" sz="2800" dirty="0">
                <a:solidFill>
                  <a:srgbClr val="002060"/>
                </a:solidFill>
              </a:rPr>
              <a:t>Parent: </a:t>
            </a:r>
            <a:r>
              <a:rPr lang="en-US" sz="2800" b="0" i="0" dirty="0">
                <a:solidFill>
                  <a:srgbClr val="222222"/>
                </a:solidFill>
                <a:effectLst/>
              </a:rPr>
              <a:t>What do you think are the </a:t>
            </a:r>
            <a:r>
              <a:rPr lang="en-US" sz="2800" i="0" dirty="0">
                <a:solidFill>
                  <a:srgbClr val="222222"/>
                </a:solidFill>
                <a:effectLst/>
              </a:rPr>
              <a:t>biggest challenges </a:t>
            </a:r>
            <a:r>
              <a:rPr lang="en-US" sz="2800" b="0" i="0" dirty="0">
                <a:solidFill>
                  <a:srgbClr val="222222"/>
                </a:solidFill>
                <a:effectLst/>
              </a:rPr>
              <a:t>that prevented you from being able to use </a:t>
            </a:r>
            <a:r>
              <a:rPr lang="en-US" sz="2800" i="0" dirty="0">
                <a:solidFill>
                  <a:srgbClr val="222222"/>
                </a:solidFill>
                <a:effectLst/>
              </a:rPr>
              <a:t>education </a:t>
            </a:r>
            <a:r>
              <a:rPr lang="en-US" sz="2800" b="0" i="0" dirty="0">
                <a:solidFill>
                  <a:srgbClr val="222222"/>
                </a:solidFill>
                <a:effectLst/>
              </a:rPr>
              <a:t>programs? (Other Text)</a:t>
            </a:r>
            <a:endParaRPr lang="en-US" dirty="0"/>
          </a:p>
        </p:txBody>
      </p:sp>
      <p:sp>
        <p:nvSpPr>
          <p:cNvPr id="4" name="Content Placeholder 3">
            <a:extLst>
              <a:ext uri="{FF2B5EF4-FFF2-40B4-BE49-F238E27FC236}">
                <a16:creationId xmlns:a16="http://schemas.microsoft.com/office/drawing/2014/main" id="{2A575F08-306F-211E-CC24-32D072D037E2}"/>
              </a:ext>
            </a:extLst>
          </p:cNvPr>
          <p:cNvSpPr>
            <a:spLocks noGrp="1"/>
          </p:cNvSpPr>
          <p:nvPr>
            <p:ph idx="1"/>
          </p:nvPr>
        </p:nvSpPr>
        <p:spPr>
          <a:xfrm>
            <a:off x="796799" y="2505670"/>
            <a:ext cx="6252359" cy="4146933"/>
          </a:xfrm>
        </p:spPr>
        <p:txBody>
          <a:bodyPr/>
          <a:lstStyle/>
          <a:p>
            <a:pPr marL="0" indent="0">
              <a:buNone/>
            </a:pPr>
            <a:r>
              <a:rPr lang="en-US" sz="1800" b="1" dirty="0">
                <a:solidFill>
                  <a:schemeClr val="tx1">
                    <a:lumMod val="50000"/>
                  </a:schemeClr>
                </a:solidFill>
              </a:rPr>
              <a:t>While few comments were made by parents, the few that were indicated feeling confused or that the process was too burdensome. </a:t>
            </a:r>
          </a:p>
          <a:p>
            <a:r>
              <a:rPr lang="en-US" sz="1800" dirty="0">
                <a:solidFill>
                  <a:schemeClr val="tx1">
                    <a:lumMod val="50000"/>
                  </a:schemeClr>
                </a:solidFill>
              </a:rPr>
              <a:t>Overwhelming</a:t>
            </a:r>
          </a:p>
          <a:p>
            <a:r>
              <a:rPr lang="en-US" sz="1800" dirty="0">
                <a:solidFill>
                  <a:schemeClr val="tx1">
                    <a:lumMod val="50000"/>
                  </a:schemeClr>
                </a:solidFill>
              </a:rPr>
              <a:t>Complicated</a:t>
            </a:r>
          </a:p>
          <a:p>
            <a:r>
              <a:rPr lang="en-US" sz="1800" dirty="0">
                <a:solidFill>
                  <a:schemeClr val="tx1">
                    <a:lumMod val="50000"/>
                  </a:schemeClr>
                </a:solidFill>
              </a:rPr>
              <a:t>Confusing</a:t>
            </a:r>
          </a:p>
          <a:p>
            <a:r>
              <a:rPr lang="en-US" sz="1800" dirty="0">
                <a:solidFill>
                  <a:schemeClr val="tx1">
                    <a:lumMod val="50000"/>
                  </a:schemeClr>
                </a:solidFill>
              </a:rPr>
              <a:t>Burdensome</a:t>
            </a:r>
          </a:p>
        </p:txBody>
      </p:sp>
      <p:sp>
        <p:nvSpPr>
          <p:cNvPr id="5" name="Speech Bubble: Oval 4">
            <a:extLst>
              <a:ext uri="{FF2B5EF4-FFF2-40B4-BE49-F238E27FC236}">
                <a16:creationId xmlns:a16="http://schemas.microsoft.com/office/drawing/2014/main" id="{09C79505-A4D6-5EF4-0550-328B633F90F3}"/>
              </a:ext>
            </a:extLst>
          </p:cNvPr>
          <p:cNvSpPr/>
          <p:nvPr/>
        </p:nvSpPr>
        <p:spPr>
          <a:xfrm>
            <a:off x="7148945" y="1852551"/>
            <a:ext cx="2874655" cy="2468510"/>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2B7F92-469D-FE0A-E2B9-24E3F4A37585}"/>
              </a:ext>
            </a:extLst>
          </p:cNvPr>
          <p:cNvSpPr txBox="1"/>
          <p:nvPr/>
        </p:nvSpPr>
        <p:spPr>
          <a:xfrm>
            <a:off x="7202383" y="2505670"/>
            <a:ext cx="2767777" cy="923330"/>
          </a:xfrm>
          <a:prstGeom prst="rect">
            <a:avLst/>
          </a:prstGeom>
          <a:noFill/>
        </p:spPr>
        <p:txBody>
          <a:bodyPr wrap="square" rtlCol="0">
            <a:spAutoFit/>
          </a:bodyPr>
          <a:lstStyle/>
          <a:p>
            <a:pPr algn="ctr"/>
            <a:r>
              <a:rPr lang="en-US" dirty="0">
                <a:solidFill>
                  <a:schemeClr val="bg1"/>
                </a:solidFill>
              </a:rPr>
              <a:t>“Too complicated-too much paperwork.” </a:t>
            </a:r>
            <a:r>
              <a:rPr lang="en-US" b="1" dirty="0">
                <a:solidFill>
                  <a:schemeClr val="bg1"/>
                </a:solidFill>
              </a:rPr>
              <a:t>Process</a:t>
            </a:r>
          </a:p>
        </p:txBody>
      </p:sp>
      <p:sp>
        <p:nvSpPr>
          <p:cNvPr id="6" name="Speech Bubble: Oval 5">
            <a:extLst>
              <a:ext uri="{FF2B5EF4-FFF2-40B4-BE49-F238E27FC236}">
                <a16:creationId xmlns:a16="http://schemas.microsoft.com/office/drawing/2014/main" id="{002BC83C-6FC5-D51D-5379-EA1BB94BE98E}"/>
              </a:ext>
            </a:extLst>
          </p:cNvPr>
          <p:cNvSpPr/>
          <p:nvPr/>
        </p:nvSpPr>
        <p:spPr>
          <a:xfrm>
            <a:off x="8943273" y="4260898"/>
            <a:ext cx="2767777" cy="1971304"/>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“Figuring out how to fill out the forms.”-  </a:t>
            </a:r>
            <a:r>
              <a:rPr lang="en-US" b="1" dirty="0"/>
              <a:t>Process</a:t>
            </a:r>
          </a:p>
        </p:txBody>
      </p:sp>
    </p:spTree>
    <p:extLst>
      <p:ext uri="{BB962C8B-B14F-4D97-AF65-F5344CB8AC3E}">
        <p14:creationId xmlns:p14="http://schemas.microsoft.com/office/powerpoint/2010/main" val="1827436970"/>
      </p:ext>
    </p:extLst>
  </p:cSld>
  <p:clrMapOvr>
    <a:masterClrMapping/>
  </p:clrMapOvr>
</p:sld>
</file>

<file path=ppt/theme/theme1.xml><?xml version="1.0" encoding="utf-8"?>
<a:theme xmlns:a="http://schemas.openxmlformats.org/drawingml/2006/main" name="Oklaholma ">
  <a:themeElements>
    <a:clrScheme name="Custom 7">
      <a:dk1>
        <a:srgbClr val="464646"/>
      </a:dk1>
      <a:lt1>
        <a:srgbClr val="FFFFFF"/>
      </a:lt1>
      <a:dk2>
        <a:srgbClr val="787878"/>
      </a:dk2>
      <a:lt2>
        <a:srgbClr val="E7E6E6"/>
      </a:lt2>
      <a:accent1>
        <a:srgbClr val="1CA6DE"/>
      </a:accent1>
      <a:accent2>
        <a:srgbClr val="669B41"/>
      </a:accent2>
      <a:accent3>
        <a:srgbClr val="D05320"/>
      </a:accent3>
      <a:accent4>
        <a:srgbClr val="DE9027"/>
      </a:accent4>
      <a:accent5>
        <a:srgbClr val="187BC0"/>
      </a:accent5>
      <a:accent6>
        <a:srgbClr val="004C9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d4f6857-864d-497f-b3c7-a8fe6264eacd">
      <UserInfo>
        <DisplayName>Michael A Zaleski</DisplayName>
        <AccountId>1550</AccountId>
        <AccountType/>
      </UserInfo>
      <UserInfo>
        <DisplayName>Myka N Saltsman</DisplayName>
        <AccountId>1452</AccountId>
        <AccountType/>
      </UserInfo>
      <UserInfo>
        <DisplayName>Jennifer Ramirez</DisplayName>
        <AccountId>1699</AccountId>
        <AccountType/>
      </UserInfo>
      <UserInfo>
        <DisplayName>Arron Constante</DisplayName>
        <AccountId>1906</AccountId>
        <AccountType/>
      </UserInfo>
      <UserInfo>
        <DisplayName>Lisa D. Jamison</DisplayName>
        <AccountId>814</AccountId>
        <AccountType/>
      </UserInfo>
      <UserInfo>
        <DisplayName>Pamela Caldwell</DisplayName>
        <AccountId>317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85A45CAB56042BDB92C87D3DC33AE" ma:contentTypeVersion="9" ma:contentTypeDescription="Create a new document." ma:contentTypeScope="" ma:versionID="dfaaf80f4fc10c30118272be709d817f">
  <xsd:schema xmlns:xsd="http://www.w3.org/2001/XMLSchema" xmlns:xs="http://www.w3.org/2001/XMLSchema" xmlns:p="http://schemas.microsoft.com/office/2006/metadata/properties" xmlns:ns2="c3e0ce54-cf16-405f-ae5e-ce26a637de37" xmlns:ns3="4d4f6857-864d-497f-b3c7-a8fe6264eacd" targetNamespace="http://schemas.microsoft.com/office/2006/metadata/properties" ma:root="true" ma:fieldsID="e909187d299d87ac8fa624048f244a07" ns2:_="" ns3:_="">
    <xsd:import namespace="c3e0ce54-cf16-405f-ae5e-ce26a637de37"/>
    <xsd:import namespace="4d4f6857-864d-497f-b3c7-a8fe6264ea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0ce54-cf16-405f-ae5e-ce26a637d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f6857-864d-497f-b3c7-a8fe6264eac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FDE501-20F8-4E10-8280-B37C378E4A84}">
  <ds:schemaRefs>
    <ds:schemaRef ds:uri="http://schemas.microsoft.com/sharepoint/v3/contenttype/forms"/>
  </ds:schemaRefs>
</ds:datastoreItem>
</file>

<file path=customXml/itemProps2.xml><?xml version="1.0" encoding="utf-8"?>
<ds:datastoreItem xmlns:ds="http://schemas.openxmlformats.org/officeDocument/2006/customXml" ds:itemID="{B58D6EE8-E803-41F1-8733-77150CF4704C}">
  <ds:schemaRefs>
    <ds:schemaRef ds:uri="http://purl.org/dc/elements/1.1/"/>
    <ds:schemaRef ds:uri="http://schemas.microsoft.com/office/2006/metadata/properties"/>
    <ds:schemaRef ds:uri="http://purl.org/dc/terms/"/>
    <ds:schemaRef ds:uri="http://schemas.openxmlformats.org/package/2006/metadata/core-properties"/>
    <ds:schemaRef ds:uri="c3e0ce54-cf16-405f-ae5e-ce26a637de37"/>
    <ds:schemaRef ds:uri="http://schemas.microsoft.com/office/2006/documentManagement/types"/>
    <ds:schemaRef ds:uri="http://schemas.microsoft.com/office/infopath/2007/PartnerControls"/>
    <ds:schemaRef ds:uri="4d4f6857-864d-497f-b3c7-a8fe6264eacd"/>
    <ds:schemaRef ds:uri="http://www.w3.org/XML/1998/namespace"/>
    <ds:schemaRef ds:uri="http://purl.org/dc/dcmitype/"/>
  </ds:schemaRefs>
</ds:datastoreItem>
</file>

<file path=customXml/itemProps3.xml><?xml version="1.0" encoding="utf-8"?>
<ds:datastoreItem xmlns:ds="http://schemas.openxmlformats.org/officeDocument/2006/customXml" ds:itemID="{BC092AC3-8C22-44CF-BC5F-625A0F635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0ce54-cf16-405f-ae5e-ce26a637de37"/>
    <ds:schemaRef ds:uri="4d4f6857-864d-497f-b3c7-a8fe6264e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TM03457444[[fn=Basis]]</Template>
  <TotalTime>3931</TotalTime>
  <Words>6741</Words>
  <Application>Microsoft Office PowerPoint</Application>
  <PresentationFormat>Widescreen</PresentationFormat>
  <Paragraphs>891</Paragraphs>
  <Slides>128</Slides>
  <Notes>128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128</vt:i4>
      </vt:variant>
    </vt:vector>
  </HeadingPairs>
  <TitlesOfParts>
    <vt:vector size="133" baseType="lpstr">
      <vt:lpstr>72</vt:lpstr>
      <vt:lpstr>Arial</vt:lpstr>
      <vt:lpstr>Calibri</vt:lpstr>
      <vt:lpstr>helvetica</vt:lpstr>
      <vt:lpstr>Oklaholma </vt:lpstr>
      <vt:lpstr>State Plan Community Survey</vt:lpstr>
      <vt:lpstr>Initial Data Analysis of the State Plan Community Survey</vt:lpstr>
      <vt:lpstr>Background</vt:lpstr>
      <vt:lpstr>Collaborators and Purpose</vt:lpstr>
      <vt:lpstr>Survey Fundamentals</vt:lpstr>
      <vt:lpstr>Example of Text</vt:lpstr>
      <vt:lpstr>Professionals</vt:lpstr>
      <vt:lpstr>Professionals Specific Questions</vt:lpstr>
      <vt:lpstr>Response by County</vt:lpstr>
      <vt:lpstr>Professionals Organizations and Roles</vt:lpstr>
      <vt:lpstr>Other Types of Organizations</vt:lpstr>
      <vt:lpstr>Other Types of Roles in Organization</vt:lpstr>
      <vt:lpstr>Professional Demographics</vt:lpstr>
      <vt:lpstr>Professional: How confident are you in your ability to do the following?</vt:lpstr>
      <vt:lpstr>Professional: How knowledgeable are you of the following?</vt:lpstr>
      <vt:lpstr>Professional: What is the biggest strength or resource in your community to help prevent child abuse and neglect?</vt:lpstr>
      <vt:lpstr>Professional: What is the biggest strength or resource in your community to help prevent child abuse and neglect? (Other Text)</vt:lpstr>
      <vt:lpstr>Parents</vt:lpstr>
      <vt:lpstr>Parent Specific Questions</vt:lpstr>
      <vt:lpstr>Parent Demographics</vt:lpstr>
      <vt:lpstr>Parent: Most parents agreed with the following statements.</vt:lpstr>
      <vt:lpstr>Parent: Most parents disagreed with the following statements:</vt:lpstr>
      <vt:lpstr>Parents: Please indicate how often you experience the following.</vt:lpstr>
      <vt:lpstr>Parents: Please indicate how often you experience the following.</vt:lpstr>
      <vt:lpstr>Parent: History of giving feedback to organizations/services they have engaged with.</vt:lpstr>
      <vt:lpstr>PowerPoint Presentation</vt:lpstr>
      <vt:lpstr>PowerPoint Presentation</vt:lpstr>
      <vt:lpstr>Professional      Parent</vt:lpstr>
      <vt:lpstr>Professional</vt:lpstr>
      <vt:lpstr>Parent</vt:lpstr>
      <vt:lpstr>Response Options for Home-based Program Barriers</vt:lpstr>
      <vt:lpstr>Professional: What do you think are the most significant barriers to accessing home-based programs?  </vt:lpstr>
      <vt:lpstr>Parent: What do you think are the most significant barriers to accessing home-based programs?</vt:lpstr>
      <vt:lpstr>Parent: Do you know where to find home-based programs?</vt:lpstr>
      <vt:lpstr>Interesting Take Aways for Home-based Programs</vt:lpstr>
      <vt:lpstr>PowerPoint Presentation</vt:lpstr>
      <vt:lpstr>PowerPoint Presentation</vt:lpstr>
      <vt:lpstr>Professional      Parent</vt:lpstr>
      <vt:lpstr>Professional</vt:lpstr>
      <vt:lpstr>Parent</vt:lpstr>
      <vt:lpstr>Response Options for to Parent-support Program Barriers</vt:lpstr>
      <vt:lpstr>Professional: What do you think are the most significant barriers to accessing parent-support programs?  </vt:lpstr>
      <vt:lpstr>Parent: What do you think are the biggest challenges that prevented you from being able to use parent-support programs?   </vt:lpstr>
      <vt:lpstr>Parent: Do you know where to find parent-support programs?</vt:lpstr>
      <vt:lpstr>Interesting Take Aways for Parent-Resource Programs</vt:lpstr>
      <vt:lpstr>PowerPoint Presentation</vt:lpstr>
      <vt:lpstr>PowerPoint Presentation</vt:lpstr>
      <vt:lpstr>Professional      Parent</vt:lpstr>
      <vt:lpstr>Professional</vt:lpstr>
      <vt:lpstr>Parent</vt:lpstr>
      <vt:lpstr>Response Options for Mental-health and Substance Abuse Treatment Program Barriers</vt:lpstr>
      <vt:lpstr>Professional: What do you think are the most significant barriers to accessing mental-health and substance abuse treatment programs?  </vt:lpstr>
      <vt:lpstr>Parent: What do you think are the biggest challenges that prevented you from being able to use mental-health and substance abuse treatment programs?   </vt:lpstr>
      <vt:lpstr>Parent: Do you know where to find mental-health and substance abuse treatment programs?</vt:lpstr>
      <vt:lpstr>PowerPoint Presentation</vt:lpstr>
      <vt:lpstr>PowerPoint Presentation</vt:lpstr>
      <vt:lpstr>Professional      Parent</vt:lpstr>
      <vt:lpstr>Professional</vt:lpstr>
      <vt:lpstr>Parent</vt:lpstr>
      <vt:lpstr>Response Options for Resource Barriers</vt:lpstr>
      <vt:lpstr>Professional: What do you think are the most significant barriers to accessing resource programs?  </vt:lpstr>
      <vt:lpstr>Professional: What do you think are the most significant barriers to accessing resource programs? (Other Text)</vt:lpstr>
      <vt:lpstr>Parent: What do you think are the biggest challenges that prevented you from being able to use resource programs?   </vt:lpstr>
      <vt:lpstr>Parent: What do you think are the biggest challenges that prevented you from being able to use resource programs? (Other Text)</vt:lpstr>
      <vt:lpstr>Parent: Do you know where to find resource programs?</vt:lpstr>
      <vt:lpstr>Interesting Take Aways for Resource Programs</vt:lpstr>
      <vt:lpstr>PowerPoint Presentation</vt:lpstr>
      <vt:lpstr>PowerPoint Presentation</vt:lpstr>
      <vt:lpstr>Professional      Parent</vt:lpstr>
      <vt:lpstr>Professional</vt:lpstr>
      <vt:lpstr>Parent</vt:lpstr>
      <vt:lpstr>Response Options for Child-care Resource Barriers</vt:lpstr>
      <vt:lpstr>Professional: What do you think are the most significant barriers to accessing child-care resource programs?  </vt:lpstr>
      <vt:lpstr>Professional: What do you think are the most significant barriers to accessing child-care programs? (Other Text)</vt:lpstr>
      <vt:lpstr>Parent: What do you think are the biggest challenges that prevented you from being able to use child-care resource programs?   </vt:lpstr>
      <vt:lpstr>Parent: Do you know where to find child-care resource programs?</vt:lpstr>
      <vt:lpstr>Interesting Take Aways for Child-Care Resource Programs</vt:lpstr>
      <vt:lpstr>PowerPoint Presentation</vt:lpstr>
      <vt:lpstr>PowerPoint Presentation</vt:lpstr>
      <vt:lpstr>Professional      Parent</vt:lpstr>
      <vt:lpstr>Professional</vt:lpstr>
      <vt:lpstr>Parent</vt:lpstr>
      <vt:lpstr>Response Options for Employment Barriers</vt:lpstr>
      <vt:lpstr>Professional: What do you think are the most significant barriers to accessing employment programs?  </vt:lpstr>
      <vt:lpstr>Professional: What do you think are the most significant barriers to accessing employee programs? (Other Text)</vt:lpstr>
      <vt:lpstr>Parent: What do you think are the biggest challenges that prevented you from being able to use employment programs?   </vt:lpstr>
      <vt:lpstr>Employment; and Parent: What resources and services in your community are most effective at meeting you or child’s needs? (an example of across data analysis)</vt:lpstr>
      <vt:lpstr>Parent: Do you know where to find employment programs?</vt:lpstr>
      <vt:lpstr>Interesting Take Aways for Employment Programs</vt:lpstr>
      <vt:lpstr>PowerPoint Presentation</vt:lpstr>
      <vt:lpstr>PowerPoint Presentation</vt:lpstr>
      <vt:lpstr>Professional      Parent</vt:lpstr>
      <vt:lpstr>Professional</vt:lpstr>
      <vt:lpstr>Parent</vt:lpstr>
      <vt:lpstr>Response Options for Education Barriers</vt:lpstr>
      <vt:lpstr>Professional: What do you think are the most significant barriers to accessing education programs?  </vt:lpstr>
      <vt:lpstr>Professional: What do you think are the most significant barriers to accessing education programs? (Other Text)</vt:lpstr>
      <vt:lpstr>Parent: What do you think are the biggest challenges that prevented you from being able to use education programs?   </vt:lpstr>
      <vt:lpstr>Parent: What do you think are the biggest challenges that prevented you from being able to use education programs? (Other Text)</vt:lpstr>
      <vt:lpstr>Parent: Do you know where to find education programs?</vt:lpstr>
      <vt:lpstr>Interesting Take Aways for Education Programs</vt:lpstr>
      <vt:lpstr>PowerPoint Presentation</vt:lpstr>
      <vt:lpstr>PowerPoint Presentation</vt:lpstr>
      <vt:lpstr>Professional      Parent</vt:lpstr>
      <vt:lpstr>Professional</vt:lpstr>
      <vt:lpstr>Parent</vt:lpstr>
      <vt:lpstr>Response Options for Insurance/Healthcare Barriers</vt:lpstr>
      <vt:lpstr>Professional: What do you think are the most significant barriers to accessing insurance/healthcare programs?  </vt:lpstr>
      <vt:lpstr>Parent: What do you think are the biggest challenges that prevented you from being able to use insurance/healthcare programs?   </vt:lpstr>
      <vt:lpstr>Parent: Do you know where to find insurance/healthcare programs?</vt:lpstr>
      <vt:lpstr>Interesting Take Aways for Insurance/Healthcare Programs</vt:lpstr>
      <vt:lpstr>PowerPoint Presentation</vt:lpstr>
      <vt:lpstr>PowerPoint Presentation</vt:lpstr>
      <vt:lpstr>Professional      Parent</vt:lpstr>
      <vt:lpstr>Professional</vt:lpstr>
      <vt:lpstr>Parent</vt:lpstr>
      <vt:lpstr>Response Options for Disability Program Barriers</vt:lpstr>
      <vt:lpstr>Professional: What do you think are the most significant barriers to accessing disability programs?  </vt:lpstr>
      <vt:lpstr>Professional: What do you think are the most significant barriers to accessing disability programs? (Other Text)</vt:lpstr>
      <vt:lpstr>Parent: What do you think are the biggest challenges that prevented you from being able to use disability programs?   </vt:lpstr>
      <vt:lpstr>Parent: Do you know where to find disability programs?</vt:lpstr>
      <vt:lpstr>Interesting Take Aways for Disability Programs</vt:lpstr>
      <vt:lpstr>PowerPoint Presentation</vt:lpstr>
      <vt:lpstr>Professional: What resources and services in your community are the most effective in meeting your community’s needs?</vt:lpstr>
      <vt:lpstr>Parent: What resources and services in your community are the most effective in meeting your community’s needs?</vt:lpstr>
      <vt:lpstr>Professional: What resources and services in your community are the least effective in meeting your community’s needs?</vt:lpstr>
      <vt:lpstr>Parent: What resources and services in your community are the least effective in meeting your community’s needs?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dc:creator>
  <cp:lastModifiedBy>Jennifer Wiens</cp:lastModifiedBy>
  <cp:revision>118</cp:revision>
  <cp:lastPrinted>2023-06-08T20:06:55Z</cp:lastPrinted>
  <dcterms:created xsi:type="dcterms:W3CDTF">2020-01-16T04:22:20Z</dcterms:created>
  <dcterms:modified xsi:type="dcterms:W3CDTF">2024-06-18T13:29:15Z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0x0101004AE85A45CAB56042BDB92C87D3DC33AE</vt:lpwstr>
  </property>
</Properties>
</file>