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76" r:id="rId5"/>
    <p:sldId id="283" r:id="rId6"/>
    <p:sldId id="290" r:id="rId7"/>
    <p:sldId id="284" r:id="rId8"/>
    <p:sldId id="297" r:id="rId9"/>
    <p:sldId id="298" r:id="rId10"/>
    <p:sldId id="287" r:id="rId11"/>
    <p:sldId id="294" r:id="rId12"/>
    <p:sldId id="291" r:id="rId13"/>
    <p:sldId id="292" r:id="rId14"/>
    <p:sldId id="296" r:id="rId15"/>
    <p:sldId id="299" r:id="rId16"/>
    <p:sldId id="288" r:id="rId17"/>
    <p:sldId id="289"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Brown" initials="DB" lastIdx="10" clrIdx="0">
    <p:extLst>
      <p:ext uri="{19B8F6BF-5375-455C-9EA6-DF929625EA0E}">
        <p15:presenceInfo xmlns:p15="http://schemas.microsoft.com/office/powerpoint/2012/main" userId="S::Diane.Brown@health.ok.gov::c63b16c9-b056-478c-a1fc-3b32cc1134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65" autoAdjust="0"/>
    <p:restoredTop sz="79650" autoAdjust="0"/>
  </p:normalViewPr>
  <p:slideViewPr>
    <p:cSldViewPr snapToGrid="0" snapToObjects="1">
      <p:cViewPr varScale="1">
        <p:scale>
          <a:sx n="69" d="100"/>
          <a:sy n="69" d="100"/>
        </p:scale>
        <p:origin x="1637" y="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EDEC5-D6AB-8643-A8B8-278794F4EB6C}"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40B08-8BBB-504C-BAD2-61931D34972B}" type="slidenum">
              <a:rPr lang="en-US" smtClean="0"/>
              <a:t>‹#›</a:t>
            </a:fld>
            <a:endParaRPr lang="en-US"/>
          </a:p>
        </p:txBody>
      </p:sp>
    </p:spTree>
    <p:extLst>
      <p:ext uri="{BB962C8B-B14F-4D97-AF65-F5344CB8AC3E}">
        <p14:creationId xmlns:p14="http://schemas.microsoft.com/office/powerpoint/2010/main" val="52323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a:t>
            </a:fld>
            <a:endParaRPr lang="en-US"/>
          </a:p>
        </p:txBody>
      </p:sp>
    </p:spTree>
    <p:extLst>
      <p:ext uri="{BB962C8B-B14F-4D97-AF65-F5344CB8AC3E}">
        <p14:creationId xmlns:p14="http://schemas.microsoft.com/office/powerpoint/2010/main" val="24671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a:t>
            </a:fld>
            <a:endParaRPr lang="en-US"/>
          </a:p>
        </p:txBody>
      </p:sp>
    </p:spTree>
    <p:extLst>
      <p:ext uri="{BB962C8B-B14F-4D97-AF65-F5344CB8AC3E}">
        <p14:creationId xmlns:p14="http://schemas.microsoft.com/office/powerpoint/2010/main" val="176218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12</a:t>
            </a:fld>
            <a:endParaRPr lang="en-US"/>
          </a:p>
        </p:txBody>
      </p:sp>
    </p:spTree>
    <p:extLst>
      <p:ext uri="{BB962C8B-B14F-4D97-AF65-F5344CB8AC3E}">
        <p14:creationId xmlns:p14="http://schemas.microsoft.com/office/powerpoint/2010/main" val="4142411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13</a:t>
            </a:fld>
            <a:endParaRPr lang="en-US"/>
          </a:p>
        </p:txBody>
      </p:sp>
    </p:spTree>
    <p:extLst>
      <p:ext uri="{BB962C8B-B14F-4D97-AF65-F5344CB8AC3E}">
        <p14:creationId xmlns:p14="http://schemas.microsoft.com/office/powerpoint/2010/main" val="2113329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14</a:t>
            </a:fld>
            <a:endParaRPr lang="en-US"/>
          </a:p>
        </p:txBody>
      </p:sp>
    </p:spTree>
    <p:extLst>
      <p:ext uri="{BB962C8B-B14F-4D97-AF65-F5344CB8AC3E}">
        <p14:creationId xmlns:p14="http://schemas.microsoft.com/office/powerpoint/2010/main" val="132752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15</a:t>
            </a:fld>
            <a:endParaRPr lang="en-US"/>
          </a:p>
        </p:txBody>
      </p:sp>
    </p:spTree>
    <p:extLst>
      <p:ext uri="{BB962C8B-B14F-4D97-AF65-F5344CB8AC3E}">
        <p14:creationId xmlns:p14="http://schemas.microsoft.com/office/powerpoint/2010/main" val="402466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a:p>
        </p:txBody>
      </p:sp>
    </p:spTree>
    <p:extLst>
      <p:ext uri="{BB962C8B-B14F-4D97-AF65-F5344CB8AC3E}">
        <p14:creationId xmlns:p14="http://schemas.microsoft.com/office/powerpoint/2010/main" val="342386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a:t>
            </a:fld>
            <a:endParaRPr lang="en-US"/>
          </a:p>
        </p:txBody>
      </p:sp>
    </p:spTree>
    <p:extLst>
      <p:ext uri="{BB962C8B-B14F-4D97-AF65-F5344CB8AC3E}">
        <p14:creationId xmlns:p14="http://schemas.microsoft.com/office/powerpoint/2010/main" val="345981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a:t>
            </a:fld>
            <a:endParaRPr lang="en-US"/>
          </a:p>
        </p:txBody>
      </p:sp>
    </p:spTree>
    <p:extLst>
      <p:ext uri="{BB962C8B-B14F-4D97-AF65-F5344CB8AC3E}">
        <p14:creationId xmlns:p14="http://schemas.microsoft.com/office/powerpoint/2010/main" val="300986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a:t>
            </a:fld>
            <a:endParaRPr lang="en-US"/>
          </a:p>
        </p:txBody>
      </p:sp>
    </p:spTree>
    <p:extLst>
      <p:ext uri="{BB962C8B-B14F-4D97-AF65-F5344CB8AC3E}">
        <p14:creationId xmlns:p14="http://schemas.microsoft.com/office/powerpoint/2010/main" val="380044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a:t>
            </a:fld>
            <a:endParaRPr lang="en-US"/>
          </a:p>
        </p:txBody>
      </p:sp>
    </p:spTree>
    <p:extLst>
      <p:ext uri="{BB962C8B-B14F-4D97-AF65-F5344CB8AC3E}">
        <p14:creationId xmlns:p14="http://schemas.microsoft.com/office/powerpoint/2010/main" val="261618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7</a:t>
            </a:fld>
            <a:endParaRPr lang="en-US"/>
          </a:p>
        </p:txBody>
      </p:sp>
    </p:spTree>
    <p:extLst>
      <p:ext uri="{BB962C8B-B14F-4D97-AF65-F5344CB8AC3E}">
        <p14:creationId xmlns:p14="http://schemas.microsoft.com/office/powerpoint/2010/main" val="414627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a:t>
            </a:fld>
            <a:endParaRPr lang="en-US"/>
          </a:p>
        </p:txBody>
      </p:sp>
    </p:spTree>
    <p:extLst>
      <p:ext uri="{BB962C8B-B14F-4D97-AF65-F5344CB8AC3E}">
        <p14:creationId xmlns:p14="http://schemas.microsoft.com/office/powerpoint/2010/main" val="107086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a:t>
            </a:fld>
            <a:endParaRPr lang="en-US"/>
          </a:p>
        </p:txBody>
      </p:sp>
    </p:spTree>
    <p:extLst>
      <p:ext uri="{BB962C8B-B14F-4D97-AF65-F5344CB8AC3E}">
        <p14:creationId xmlns:p14="http://schemas.microsoft.com/office/powerpoint/2010/main" val="2196045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18499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 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E887A04-1776-0A4B-9899-8EE0C579DABB}"/>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345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4885BB4E-3904-514B-85A9-2B96FECBF8DC}"/>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66103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picture containing street, traffic, clock&#10;&#10;Description automatically generated">
            <a:extLst>
              <a:ext uri="{FF2B5EF4-FFF2-40B4-BE49-F238E27FC236}">
                <a16:creationId xmlns:a16="http://schemas.microsoft.com/office/drawing/2014/main" id="{DB5EAB67-5EEE-9B47-B54C-B94833918FE8}"/>
              </a:ext>
            </a:extLst>
          </p:cNvPr>
          <p:cNvPicPr>
            <a:picLocks noChangeAspect="1"/>
          </p:cNvPicPr>
          <p:nvPr userDrawn="1"/>
        </p:nvPicPr>
        <p:blipFill>
          <a:blip r:embed="rId2"/>
          <a:stretch>
            <a:fillRect/>
          </a:stretch>
        </p:blipFill>
        <p:spPr>
          <a:xfrm>
            <a:off x="0" y="-3576"/>
            <a:ext cx="12185650" cy="6861576"/>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EE4D7C-1D46-A143-9887-FFD763471C94}"/>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40096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79B617A-DB22-E24F-8B89-DB124D547158}"/>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31409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C855-FEF1-1B4E-AADE-9F8AE28541C6}"/>
              </a:ext>
            </a:extLst>
          </p:cNvPr>
          <p:cNvSpPr>
            <a:spLocks noGrp="1"/>
          </p:cNvSpPr>
          <p:nvPr>
            <p:ph type="title"/>
          </p:nvPr>
        </p:nvSpPr>
        <p:spPr/>
        <p:txBody>
          <a:bodyPr>
            <a:noAutofit/>
          </a:bodyPr>
          <a:lstStyle/>
          <a:p>
            <a:r>
              <a:rPr lang="en-US"/>
              <a:t>Click to edit Master title style</a:t>
            </a:r>
          </a:p>
        </p:txBody>
      </p:sp>
      <p:sp>
        <p:nvSpPr>
          <p:cNvPr id="5" name="Slide Number Placeholder 4">
            <a:extLst>
              <a:ext uri="{FF2B5EF4-FFF2-40B4-BE49-F238E27FC236}">
                <a16:creationId xmlns:a16="http://schemas.microsoft.com/office/drawing/2014/main" id="{EE469A55-246C-7845-B504-186496D2AA0B}"/>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6" name="Footer Placeholder 5">
            <a:extLst>
              <a:ext uri="{FF2B5EF4-FFF2-40B4-BE49-F238E27FC236}">
                <a16:creationId xmlns:a16="http://schemas.microsoft.com/office/drawing/2014/main" id="{AEB1E00C-C96C-BF45-B40B-D26F90C5B949}"/>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95243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05AA0-182C-B843-BE95-BA38DD1989FF}"/>
              </a:ext>
            </a:extLst>
          </p:cNvPr>
          <p:cNvSpPr>
            <a:spLocks noGrp="1"/>
          </p:cNvSpPr>
          <p:nvPr>
            <p:ph type="sldNum" sz="quarter" idx="12"/>
          </p:nvPr>
        </p:nvSpPr>
        <p:spPr/>
        <p:txBody>
          <a:bodyPr/>
          <a:lstStyle/>
          <a:p>
            <a:fld id="{DB7DDC46-2E90-8640-BEFE-F54DCCD857ED}" type="slidenum">
              <a:rPr lang="en-US" smtClean="0"/>
              <a:t>‹#›</a:t>
            </a:fld>
            <a:endParaRPr lang="en-US"/>
          </a:p>
        </p:txBody>
      </p:sp>
      <p:sp>
        <p:nvSpPr>
          <p:cNvPr id="5" name="Footer Placeholder 4">
            <a:extLst>
              <a:ext uri="{FF2B5EF4-FFF2-40B4-BE49-F238E27FC236}">
                <a16:creationId xmlns:a16="http://schemas.microsoft.com/office/drawing/2014/main" id="{883AC1CC-3ED5-DE4E-B74C-9E2DD1923150}"/>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354223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iew of a city&#10;&#10;Description automatically generated">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dirty="0"/>
              <a:t>Date</a:t>
            </a:r>
          </a:p>
        </p:txBody>
      </p:sp>
      <p:pic>
        <p:nvPicPr>
          <p:cNvPr id="5" name="Picture 4" descr="A picture containing drawing&#10;&#10;Description automatically generated">
            <a:extLst>
              <a:ext uri="{FF2B5EF4-FFF2-40B4-BE49-F238E27FC236}">
                <a16:creationId xmlns:a16="http://schemas.microsoft.com/office/drawing/2014/main" id="{7ED97193-754B-A543-B435-C0753432B0CE}"/>
              </a:ext>
            </a:extLst>
          </p:cNvPr>
          <p:cNvPicPr>
            <a:picLocks noChangeAspect="1"/>
          </p:cNvPicPr>
          <p:nvPr userDrawn="1"/>
        </p:nvPicPr>
        <p:blipFill>
          <a:blip r:embed="rId3"/>
          <a:stretch>
            <a:fillRect/>
          </a:stretch>
        </p:blipFill>
        <p:spPr>
          <a:xfrm>
            <a:off x="9362183" y="5492003"/>
            <a:ext cx="2575775" cy="903194"/>
          </a:xfrm>
          <a:prstGeom prst="rect">
            <a:avLst/>
          </a:prstGeom>
        </p:spPr>
      </p:pic>
    </p:spTree>
    <p:extLst>
      <p:ext uri="{BB962C8B-B14F-4D97-AF65-F5344CB8AC3E}">
        <p14:creationId xmlns:p14="http://schemas.microsoft.com/office/powerpoint/2010/main" val="120122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Picture Placeholder 6">
            <a:extLst>
              <a:ext uri="{FF2B5EF4-FFF2-40B4-BE49-F238E27FC236}">
                <a16:creationId xmlns:a16="http://schemas.microsoft.com/office/drawing/2014/main" id="{E95F359D-F37A-5742-8D6F-89B4F001E2AB}"/>
              </a:ext>
            </a:extLst>
          </p:cNvPr>
          <p:cNvSpPr>
            <a:spLocks noGrp="1"/>
          </p:cNvSpPr>
          <p:nvPr>
            <p:ph type="pic" sz="quarter" idx="15" hasCustomPrompt="1"/>
          </p:nvPr>
        </p:nvSpPr>
        <p:spPr>
          <a:xfrm>
            <a:off x="1" y="0"/>
            <a:ext cx="12192000" cy="50292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A74935A3-2F19-BB47-A734-1541172B5B5B}"/>
              </a:ext>
            </a:extLst>
          </p:cNvPr>
          <p:cNvSpPr>
            <a:spLocks noGrp="1"/>
          </p:cNvSpPr>
          <p:nvPr>
            <p:ph type="title"/>
          </p:nvPr>
        </p:nvSpPr>
        <p:spPr>
          <a:xfrm>
            <a:off x="457199" y="5298055"/>
            <a:ext cx="8650942" cy="699333"/>
          </a:xfrm>
        </p:spPr>
        <p:txBody>
          <a:bodyPr anchor="b">
            <a:noAutofit/>
          </a:bodyPr>
          <a:lstStyle>
            <a:lvl1pPr>
              <a:defRPr sz="3500">
                <a:solidFill>
                  <a:schemeClr val="accent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spTree>
    <p:extLst>
      <p:ext uri="{BB962C8B-B14F-4D97-AF65-F5344CB8AC3E}">
        <p14:creationId xmlns:p14="http://schemas.microsoft.com/office/powerpoint/2010/main" val="211697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dirty="0"/>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413925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p>
            <a:r>
              <a:rPr lang="en-US" dirty="0"/>
              <a:t>Split 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8" name="Content Placeholder 2">
            <a:extLst>
              <a:ext uri="{FF2B5EF4-FFF2-40B4-BE49-F238E27FC236}">
                <a16:creationId xmlns:a16="http://schemas.microsoft.com/office/drawing/2014/main" id="{E17D3AE5-ADF3-8D43-871F-66ED09FE858D}"/>
              </a:ext>
            </a:extLst>
          </p:cNvPr>
          <p:cNvSpPr>
            <a:spLocks noGrp="1"/>
          </p:cNvSpPr>
          <p:nvPr>
            <p:ph idx="13"/>
          </p:nvPr>
        </p:nvSpPr>
        <p:spPr>
          <a:xfrm>
            <a:off x="6172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167032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1696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l">
              <a:buNone/>
              <a:defRPr sz="60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dirty="0"/>
              <a:t>Add Large Statement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800100" y="6359525"/>
            <a:ext cx="9926170" cy="223930"/>
          </a:xfrm>
        </p:spPr>
        <p:txBody>
          <a:bodyPr/>
          <a:lstStyle>
            <a:lvl1pPr>
              <a:defRPr>
                <a:solidFill>
                  <a:schemeClr val="bg1"/>
                </a:solidFill>
              </a:defRPr>
            </a:lvl1pPr>
          </a:lstStyle>
          <a:p>
            <a:r>
              <a:rPr lang="en-US"/>
              <a:t>Oklahoma State Department of Health | Presentation Title | Date </a:t>
            </a:r>
            <a:endParaRPr lang="en-US" dirty="0"/>
          </a:p>
        </p:txBody>
      </p:sp>
      <p:pic>
        <p:nvPicPr>
          <p:cNvPr id="7" name="Picture 6">
            <a:extLst>
              <a:ext uri="{FF2B5EF4-FFF2-40B4-BE49-F238E27FC236}">
                <a16:creationId xmlns:a16="http://schemas.microsoft.com/office/drawing/2014/main" id="{C16DA782-E25F-8445-AE24-1A23CAEFB29E}"/>
              </a:ext>
            </a:extLst>
          </p:cNvPr>
          <p:cNvPicPr>
            <a:picLocks noChangeAspect="1"/>
          </p:cNvPicPr>
          <p:nvPr userDrawn="1"/>
        </p:nvPicPr>
        <p:blipFill>
          <a:blip r:embed="rId2"/>
          <a:srcRect/>
          <a:stretch/>
        </p:blipFill>
        <p:spPr>
          <a:xfrm>
            <a:off x="340659" y="6252269"/>
            <a:ext cx="381002" cy="381002"/>
          </a:xfrm>
          <a:prstGeom prst="rect">
            <a:avLst/>
          </a:prstGeom>
        </p:spPr>
      </p:pic>
    </p:spTree>
    <p:extLst>
      <p:ext uri="{BB962C8B-B14F-4D97-AF65-F5344CB8AC3E}">
        <p14:creationId xmlns:p14="http://schemas.microsoft.com/office/powerpoint/2010/main" val="204829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ontent 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3281082" y="0"/>
            <a:ext cx="8910918" cy="685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Graph Page</a:t>
            </a:r>
            <a:br>
              <a:rPr lang="en-US" dirty="0"/>
            </a:br>
            <a:r>
              <a:rPr lang="en-US" dirty="0"/>
              <a:t>Example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7" name="Chart Placeholder 6">
            <a:extLst>
              <a:ext uri="{FF2B5EF4-FFF2-40B4-BE49-F238E27FC236}">
                <a16:creationId xmlns:a16="http://schemas.microsoft.com/office/drawing/2014/main" id="{DE8EFDEF-7F35-4E4F-AD99-938719A6DC54}"/>
              </a:ext>
            </a:extLst>
          </p:cNvPr>
          <p:cNvSpPr>
            <a:spLocks noGrp="1"/>
          </p:cNvSpPr>
          <p:nvPr>
            <p:ph type="chart" sz="quarter" idx="15" hasCustomPrompt="1"/>
          </p:nvPr>
        </p:nvSpPr>
        <p:spPr>
          <a:xfrm>
            <a:off x="3727309" y="1062038"/>
            <a:ext cx="8018463" cy="4827587"/>
          </a:xfrm>
        </p:spPr>
        <p:txBody>
          <a:bodyPr>
            <a:noAutofit/>
          </a:bodyPr>
          <a:lstStyle>
            <a:lvl1pPr marL="0" indent="0" algn="ctr">
              <a:buNone/>
              <a:defRPr sz="2000"/>
            </a:lvl1pPr>
          </a:lstStyle>
          <a:p>
            <a:r>
              <a:rPr lang="en-US" dirty="0"/>
              <a:t>Click Icon In The Center To Add a Graph</a:t>
            </a:r>
          </a:p>
        </p:txBody>
      </p:sp>
      <p:sp>
        <p:nvSpPr>
          <p:cNvPr id="11" name="Footer Placeholder 10">
            <a:extLst>
              <a:ext uri="{FF2B5EF4-FFF2-40B4-BE49-F238E27FC236}">
                <a16:creationId xmlns:a16="http://schemas.microsoft.com/office/drawing/2014/main" id="{C542ACA4-E23B-9740-AE2D-C78B70CBE348}"/>
              </a:ext>
            </a:extLst>
          </p:cNvPr>
          <p:cNvSpPr>
            <a:spLocks noGrp="1"/>
          </p:cNvSpPr>
          <p:nvPr>
            <p:ph type="ftr" sz="quarter" idx="16"/>
          </p:nvPr>
        </p:nvSpPr>
        <p:spPr>
          <a:xfrm>
            <a:off x="781050" y="6378575"/>
            <a:ext cx="233866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17221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clock, drawing&#10;&#10;Description automatically generated">
            <a:extLst>
              <a:ext uri="{FF2B5EF4-FFF2-40B4-BE49-F238E27FC236}">
                <a16:creationId xmlns:a16="http://schemas.microsoft.com/office/drawing/2014/main" id="{FE3F1E2E-F99E-8B49-92FE-61436D01743C}"/>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7CF2C4-C3BC-EB4B-88C7-548CF5811120}"/>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5124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8CEA2-5F55-2D48-BA3F-C9B13AF499EF}"/>
              </a:ext>
            </a:extLst>
          </p:cNvPr>
          <p:cNvSpPr>
            <a:spLocks noGrp="1"/>
          </p:cNvSpPr>
          <p:nvPr>
            <p:ph type="title"/>
          </p:nvPr>
        </p:nvSpPr>
        <p:spPr>
          <a:xfrm>
            <a:off x="457199" y="415230"/>
            <a:ext cx="11394141" cy="837374"/>
          </a:xfrm>
          <a:prstGeom prst="rect">
            <a:avLst/>
          </a:prstGeom>
        </p:spPr>
        <p:txBody>
          <a:bodyPr vert="horz" lIns="0" tIns="45720" rIns="91440" bIns="45720" rtlCol="0" anchor="t">
            <a:noAutofit/>
          </a:bodyPr>
          <a:lstStyle/>
          <a:p>
            <a:r>
              <a:rPr lang="en-US" dirty="0"/>
              <a:t>Content Page — Insert Title Here</a:t>
            </a:r>
          </a:p>
        </p:txBody>
      </p:sp>
      <p:sp>
        <p:nvSpPr>
          <p:cNvPr id="3" name="Text Placeholder 2">
            <a:extLst>
              <a:ext uri="{FF2B5EF4-FFF2-40B4-BE49-F238E27FC236}">
                <a16:creationId xmlns:a16="http://schemas.microsoft.com/office/drawing/2014/main" id="{FCCE648A-7202-1A45-A150-09C33B8DE1D5}"/>
              </a:ext>
            </a:extLst>
          </p:cNvPr>
          <p:cNvSpPr>
            <a:spLocks noGrp="1"/>
          </p:cNvSpPr>
          <p:nvPr>
            <p:ph type="body" idx="1"/>
          </p:nvPr>
        </p:nvSpPr>
        <p:spPr>
          <a:xfrm>
            <a:off x="457200" y="1838151"/>
            <a:ext cx="8458200" cy="4351338"/>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A16417-6275-E049-BABF-0D5B83FF647B}"/>
              </a:ext>
            </a:extLst>
          </p:cNvPr>
          <p:cNvSpPr>
            <a:spLocks noGrp="1"/>
          </p:cNvSpPr>
          <p:nvPr>
            <p:ph type="sldNum" sz="quarter" idx="4"/>
          </p:nvPr>
        </p:nvSpPr>
        <p:spPr>
          <a:xfrm>
            <a:off x="9108141" y="6378575"/>
            <a:ext cx="2743200" cy="198338"/>
          </a:xfrm>
          <a:prstGeom prst="rect">
            <a:avLst/>
          </a:prstGeom>
        </p:spPr>
        <p:txBody>
          <a:bodyPr vert="horz" lIns="91440" tIns="45720" rIns="91440" bIns="45720" rtlCol="0" anchor="ctr"/>
          <a:lstStyle>
            <a:lvl1pPr algn="r">
              <a:defRPr sz="1000">
                <a:solidFill>
                  <a:schemeClr val="tx1">
                    <a:tint val="75000"/>
                  </a:schemeClr>
                </a:solidFill>
              </a:defRPr>
            </a:lvl1pPr>
          </a:lstStyle>
          <a:p>
            <a:fld id="{DB7DDC46-2E90-8640-BEFE-F54DCCD857ED}" type="slidenum">
              <a:rPr lang="en-US" smtClean="0"/>
              <a:pPr/>
              <a:t>‹#›</a:t>
            </a:fld>
            <a:endParaRPr lang="en-US"/>
          </a:p>
        </p:txBody>
      </p:sp>
      <p:sp>
        <p:nvSpPr>
          <p:cNvPr id="5" name="Footer Placeholder 4">
            <a:extLst>
              <a:ext uri="{FF2B5EF4-FFF2-40B4-BE49-F238E27FC236}">
                <a16:creationId xmlns:a16="http://schemas.microsoft.com/office/drawing/2014/main" id="{471C6D8E-ECFE-5644-850D-BC83613EA3B2}"/>
              </a:ext>
            </a:extLst>
          </p:cNvPr>
          <p:cNvSpPr>
            <a:spLocks noGrp="1"/>
          </p:cNvSpPr>
          <p:nvPr>
            <p:ph type="ftr" sz="quarter" idx="3"/>
          </p:nvPr>
        </p:nvSpPr>
        <p:spPr>
          <a:xfrm>
            <a:off x="774700" y="6372225"/>
            <a:ext cx="8140697" cy="198338"/>
          </a:xfrm>
          <a:prstGeom prst="rect">
            <a:avLst/>
          </a:prstGeom>
        </p:spPr>
        <p:txBody>
          <a:bodyPr vert="horz" lIns="0" tIns="45720" rIns="91440" bIns="45720" rtlCol="0" anchor="ctr"/>
          <a:lstStyle>
            <a:lvl1pPr algn="l">
              <a:defRPr sz="1000">
                <a:solidFill>
                  <a:schemeClr val="tx1"/>
                </a:solidFill>
              </a:defRPr>
            </a:lvl1pPr>
          </a:lstStyle>
          <a:p>
            <a:r>
              <a:rPr lang="en-US" dirty="0"/>
              <a:t>Oklahoma State Department of Health | Presentation Title | Date </a:t>
            </a:r>
          </a:p>
        </p:txBody>
      </p:sp>
      <p:pic>
        <p:nvPicPr>
          <p:cNvPr id="7" name="Picture 6" descr="A close up of a logo&#10;&#10;Description automatically generated">
            <a:extLst>
              <a:ext uri="{FF2B5EF4-FFF2-40B4-BE49-F238E27FC236}">
                <a16:creationId xmlns:a16="http://schemas.microsoft.com/office/drawing/2014/main" id="{FB8B9CC6-71D1-DA4C-A2B5-3566A4A1B09C}"/>
              </a:ext>
            </a:extLst>
          </p:cNvPr>
          <p:cNvPicPr>
            <a:picLocks noChangeAspect="1"/>
          </p:cNvPicPr>
          <p:nvPr userDrawn="1"/>
        </p:nvPicPr>
        <p:blipFill>
          <a:blip r:embed="rId17"/>
          <a:stretch>
            <a:fillRect/>
          </a:stretch>
        </p:blipFill>
        <p:spPr>
          <a:xfrm>
            <a:off x="340659" y="6252269"/>
            <a:ext cx="381002" cy="381002"/>
          </a:xfrm>
          <a:prstGeom prst="rect">
            <a:avLst/>
          </a:prstGeom>
        </p:spPr>
      </p:pic>
    </p:spTree>
    <p:extLst>
      <p:ext uri="{BB962C8B-B14F-4D97-AF65-F5344CB8AC3E}">
        <p14:creationId xmlns:p14="http://schemas.microsoft.com/office/powerpoint/2010/main" val="408892723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73" r:id="rId4"/>
    <p:sldLayoutId id="2147483660" r:id="rId5"/>
    <p:sldLayoutId id="2147483661" r:id="rId6"/>
    <p:sldLayoutId id="2147483662" r:id="rId7"/>
    <p:sldLayoutId id="2147483669" r:id="rId8"/>
    <p:sldLayoutId id="2147483651" r:id="rId9"/>
    <p:sldLayoutId id="2147483670" r:id="rId10"/>
    <p:sldLayoutId id="2147483671" r:id="rId11"/>
    <p:sldLayoutId id="2147483672" r:id="rId12"/>
    <p:sldLayoutId id="2147483674" r:id="rId13"/>
    <p:sldLayoutId id="2147483654" r:id="rId14"/>
    <p:sldLayoutId id="2147483655" r:id="rId15"/>
  </p:sldLayoutIdLst>
  <p:hf hdr="0" dt="0"/>
  <p:txStyles>
    <p:title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gov.us/groups/me/reports/b77b12fa-e5d8-4e3a-93e9-872cfdd98ecb/ReportSection"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457199" y="2058500"/>
            <a:ext cx="5177118" cy="1370940"/>
          </a:xfrm>
        </p:spPr>
        <p:txBody>
          <a:bodyPr/>
          <a:lstStyle/>
          <a:p>
            <a:pPr algn="ctr"/>
            <a:r>
              <a:rPr lang="en-US" sz="2800" dirty="0"/>
              <a:t>Preventive Health and Health Services (PHHS) Block Grant</a:t>
            </a:r>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515567" y="3171210"/>
            <a:ext cx="5177118" cy="541337"/>
          </a:xfrm>
        </p:spPr>
        <p:txBody>
          <a:bodyPr/>
          <a:lstStyle/>
          <a:p>
            <a:pPr algn="ctr"/>
            <a:r>
              <a:rPr lang="en-US"/>
              <a:t>Advisory </a:t>
            </a:r>
            <a:r>
              <a:rPr lang="en-US" dirty="0"/>
              <a:t>Committee Meeting</a:t>
            </a:r>
          </a:p>
          <a:p>
            <a:pPr algn="ctr"/>
            <a:r>
              <a:rPr lang="en-US" dirty="0"/>
              <a:t>Public Hearing  </a:t>
            </a:r>
          </a:p>
          <a:p>
            <a:pPr algn="ctr"/>
            <a:endParaRPr lang="en-US" dirty="0"/>
          </a:p>
        </p:txBody>
      </p:sp>
      <p:sp>
        <p:nvSpPr>
          <p:cNvPr id="6" name="Text Placeholder 5">
            <a:extLst>
              <a:ext uri="{FF2B5EF4-FFF2-40B4-BE49-F238E27FC236}">
                <a16:creationId xmlns:a16="http://schemas.microsoft.com/office/drawing/2014/main" id="{9E8DAC8B-B1DC-5348-B0A6-238FC462030A}"/>
              </a:ext>
            </a:extLst>
          </p:cNvPr>
          <p:cNvSpPr>
            <a:spLocks noGrp="1"/>
          </p:cNvSpPr>
          <p:nvPr>
            <p:ph type="body" sz="quarter" idx="13"/>
          </p:nvPr>
        </p:nvSpPr>
        <p:spPr>
          <a:xfrm>
            <a:off x="1400782" y="4159990"/>
            <a:ext cx="3200401" cy="330200"/>
          </a:xfrm>
        </p:spPr>
        <p:txBody>
          <a:bodyPr/>
          <a:lstStyle/>
          <a:p>
            <a:pPr algn="ctr"/>
            <a:r>
              <a:rPr lang="en-US" dirty="0"/>
              <a:t>2:00 pm, December 14, 2022</a:t>
            </a:r>
          </a:p>
        </p:txBody>
      </p:sp>
      <p:sp>
        <p:nvSpPr>
          <p:cNvPr id="2" name="Slide Number Placeholder 1">
            <a:extLst>
              <a:ext uri="{FF2B5EF4-FFF2-40B4-BE49-F238E27FC236}">
                <a16:creationId xmlns:a16="http://schemas.microsoft.com/office/drawing/2014/main" id="{B572306F-2162-EF47-A9AD-A6C79339E7A3}"/>
              </a:ext>
            </a:extLst>
          </p:cNvPr>
          <p:cNvSpPr>
            <a:spLocks noGrp="1"/>
          </p:cNvSpPr>
          <p:nvPr>
            <p:ph type="sldNum" sz="quarter" idx="12"/>
          </p:nvPr>
        </p:nvSpPr>
        <p:spPr/>
        <p:txBody>
          <a:bodyPr/>
          <a:lstStyle/>
          <a:p>
            <a:fld id="{DB7DDC46-2E90-8640-BEFE-F54DCCD857ED}" type="slidenum">
              <a:rPr lang="en-US" smtClean="0"/>
              <a:pPr/>
              <a:t>1</a:t>
            </a:fld>
            <a:endParaRPr lang="en-US"/>
          </a:p>
        </p:txBody>
      </p:sp>
    </p:spTree>
    <p:extLst>
      <p:ext uri="{BB962C8B-B14F-4D97-AF65-F5344CB8AC3E}">
        <p14:creationId xmlns:p14="http://schemas.microsoft.com/office/powerpoint/2010/main" val="247891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5BA2C-58FC-5A2A-F6AC-CCE1BAA0B390}"/>
              </a:ext>
            </a:extLst>
          </p:cNvPr>
          <p:cNvSpPr>
            <a:spLocks noGrp="1"/>
          </p:cNvSpPr>
          <p:nvPr>
            <p:ph type="sldNum" sz="quarter" idx="12"/>
          </p:nvPr>
        </p:nvSpPr>
        <p:spPr/>
        <p:txBody>
          <a:bodyPr/>
          <a:lstStyle/>
          <a:p>
            <a:fld id="{DB7DDC46-2E90-8640-BEFE-F54DCCD857ED}" type="slidenum">
              <a:rPr lang="en-US" smtClean="0"/>
              <a:t>10</a:t>
            </a:fld>
            <a:endParaRPr lang="en-US"/>
          </a:p>
        </p:txBody>
      </p:sp>
      <p:sp>
        <p:nvSpPr>
          <p:cNvPr id="3" name="Footer Placeholder 2">
            <a:extLst>
              <a:ext uri="{FF2B5EF4-FFF2-40B4-BE49-F238E27FC236}">
                <a16:creationId xmlns:a16="http://schemas.microsoft.com/office/drawing/2014/main" id="{FCFDBEF0-D246-7189-F2D9-7C33D85CBB96}"/>
              </a:ext>
            </a:extLst>
          </p:cNvPr>
          <p:cNvSpPr>
            <a:spLocks noGrp="1"/>
          </p:cNvSpPr>
          <p:nvPr>
            <p:ph type="ftr" sz="quarter" idx="13"/>
          </p:nvPr>
        </p:nvSpPr>
        <p:spPr/>
        <p:txBody>
          <a:bodyPr/>
          <a:lstStyle/>
          <a:p>
            <a:r>
              <a:rPr lang="en-US" sz="1000" dirty="0"/>
              <a:t>Oklahoma State Department of Health | Preventive Health and Health Services Block Grant | 2022</a:t>
            </a:r>
          </a:p>
        </p:txBody>
      </p:sp>
      <p:sp>
        <p:nvSpPr>
          <p:cNvPr id="5" name="TextBox 4">
            <a:extLst>
              <a:ext uri="{FF2B5EF4-FFF2-40B4-BE49-F238E27FC236}">
                <a16:creationId xmlns:a16="http://schemas.microsoft.com/office/drawing/2014/main" id="{CF002D3A-1C28-4A12-8AF4-106EE9C78674}"/>
              </a:ext>
            </a:extLst>
          </p:cNvPr>
          <p:cNvSpPr txBox="1"/>
          <p:nvPr/>
        </p:nvSpPr>
        <p:spPr>
          <a:xfrm>
            <a:off x="774701" y="5754029"/>
            <a:ext cx="10699904" cy="461665"/>
          </a:xfrm>
          <a:prstGeom prst="rect">
            <a:avLst/>
          </a:prstGeom>
          <a:noFill/>
        </p:spPr>
        <p:txBody>
          <a:bodyPr wrap="square">
            <a:spAutoFit/>
          </a:bodyPr>
          <a:lstStyle/>
          <a:p>
            <a:pPr algn="ctr"/>
            <a:r>
              <a:rPr lang="en-US" sz="2400" dirty="0">
                <a:hlinkClick r:id="rId3"/>
              </a:rPr>
              <a:t>Ac meeting </a:t>
            </a:r>
            <a:r>
              <a:rPr lang="en-US" sz="1600" dirty="0">
                <a:hlinkClick r:id="rId3"/>
              </a:rPr>
              <a:t>dashboard</a:t>
            </a:r>
            <a:r>
              <a:rPr lang="en-US" sz="2400" dirty="0">
                <a:hlinkClick r:id="rId3"/>
              </a:rPr>
              <a:t> - Power BI (powerbigov.us)</a:t>
            </a:r>
            <a:endParaRPr lang="en-US" sz="2400" dirty="0"/>
          </a:p>
        </p:txBody>
      </p:sp>
      <p:pic>
        <p:nvPicPr>
          <p:cNvPr id="8" name="Picture 7">
            <a:extLst>
              <a:ext uri="{FF2B5EF4-FFF2-40B4-BE49-F238E27FC236}">
                <a16:creationId xmlns:a16="http://schemas.microsoft.com/office/drawing/2014/main" id="{52740054-FFA6-884C-E32F-C771CA557478}"/>
              </a:ext>
            </a:extLst>
          </p:cNvPr>
          <p:cNvPicPr>
            <a:picLocks noChangeAspect="1"/>
          </p:cNvPicPr>
          <p:nvPr/>
        </p:nvPicPr>
        <p:blipFill rotWithShape="1">
          <a:blip r:embed="rId4"/>
          <a:srcRect b="18780"/>
          <a:stretch/>
        </p:blipFill>
        <p:spPr>
          <a:xfrm>
            <a:off x="250488" y="352401"/>
            <a:ext cx="11590992" cy="5480806"/>
          </a:xfrm>
          <a:prstGeom prst="rect">
            <a:avLst/>
          </a:prstGeom>
        </p:spPr>
      </p:pic>
    </p:spTree>
    <p:extLst>
      <p:ext uri="{BB962C8B-B14F-4D97-AF65-F5344CB8AC3E}">
        <p14:creationId xmlns:p14="http://schemas.microsoft.com/office/powerpoint/2010/main" val="37432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dirty="0"/>
              <a:t>FY 2022 Budget Revisions and Work Plan Changes </a:t>
            </a:r>
            <a:endParaRPr lang="en-US" dirty="0"/>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261245"/>
            <a:ext cx="11394141" cy="4718041"/>
          </a:xfrm>
        </p:spPr>
        <p:txBody>
          <a:bodyPr/>
          <a:lstStyle/>
          <a:p>
            <a:pPr lvl="1"/>
            <a:r>
              <a:rPr lang="en-US" sz="2400" dirty="0"/>
              <a:t>IECHMH </a:t>
            </a:r>
          </a:p>
          <a:p>
            <a:pPr lvl="2"/>
            <a:r>
              <a:rPr lang="en-US" sz="2200" dirty="0"/>
              <a:t>Funding Returned ~ $119,900</a:t>
            </a:r>
          </a:p>
          <a:p>
            <a:pPr marL="436562" lvl="2" indent="0">
              <a:buNone/>
            </a:pPr>
            <a:endParaRPr lang="en-US" sz="2200" dirty="0"/>
          </a:p>
          <a:p>
            <a:pPr lvl="1"/>
            <a:r>
              <a:rPr lang="en-US" sz="2400" dirty="0"/>
              <a:t>CATCH </a:t>
            </a:r>
          </a:p>
          <a:p>
            <a:pPr lvl="2"/>
            <a:r>
              <a:rPr lang="en-US" sz="2200" dirty="0"/>
              <a:t>Expanding program into District 7 ~$40,000</a:t>
            </a:r>
          </a:p>
          <a:p>
            <a:pPr marL="436562" lvl="2" indent="0">
              <a:buNone/>
            </a:pPr>
            <a:endParaRPr lang="en-US" sz="2200" dirty="0"/>
          </a:p>
          <a:p>
            <a:pPr lvl="1"/>
            <a:r>
              <a:rPr lang="en-US" sz="2400" dirty="0"/>
              <a:t>Project CHAT </a:t>
            </a:r>
          </a:p>
          <a:p>
            <a:pPr lvl="2"/>
            <a:r>
              <a:rPr lang="en-US" sz="2200" dirty="0"/>
              <a:t>Services completed in November for approved revision in May ~$67,000</a:t>
            </a:r>
          </a:p>
          <a:p>
            <a:pPr lvl="1"/>
            <a:endParaRPr lang="en-US" sz="2200" dirty="0"/>
          </a:p>
          <a:p>
            <a:pPr marL="666750" lvl="3" indent="0">
              <a:buNone/>
            </a:pPr>
            <a:endParaRPr lang="en-US" sz="1800" dirty="0"/>
          </a:p>
          <a:p>
            <a:endParaRPr lang="en-US" sz="24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11</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2022</a:t>
            </a:r>
          </a:p>
        </p:txBody>
      </p:sp>
    </p:spTree>
    <p:extLst>
      <p:ext uri="{BB962C8B-B14F-4D97-AF65-F5344CB8AC3E}">
        <p14:creationId xmlns:p14="http://schemas.microsoft.com/office/powerpoint/2010/main" val="155348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dirty="0"/>
              <a:t>FY 2022 Budget Revisions and Work Plan Changes </a:t>
            </a:r>
            <a:endParaRPr lang="en-US" dirty="0"/>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261245"/>
            <a:ext cx="11394141" cy="4718041"/>
          </a:xfrm>
        </p:spPr>
        <p:txBody>
          <a:bodyPr/>
          <a:lstStyle/>
          <a:p>
            <a:pPr lvl="1"/>
            <a:r>
              <a:rPr lang="en-US" sz="2800" dirty="0"/>
              <a:t>Fluoride Varnish </a:t>
            </a:r>
          </a:p>
          <a:p>
            <a:pPr lvl="2"/>
            <a:r>
              <a:rPr lang="en-US" sz="2200" dirty="0"/>
              <a:t>Spent 2/3 of funding, will re-evaluate in new year, but could request ~$3,000</a:t>
            </a:r>
          </a:p>
          <a:p>
            <a:pPr marL="436562" lvl="2" indent="0">
              <a:buNone/>
            </a:pPr>
            <a:endParaRPr lang="en-US" sz="2200" dirty="0"/>
          </a:p>
          <a:p>
            <a:pPr lvl="1"/>
            <a:r>
              <a:rPr lang="en-US" sz="2800" dirty="0"/>
              <a:t>Nursing Services</a:t>
            </a:r>
          </a:p>
          <a:p>
            <a:pPr marL="261400" lvl="1" indent="0">
              <a:buNone/>
            </a:pPr>
            <a:endParaRPr lang="en-US" sz="2800" dirty="0"/>
          </a:p>
          <a:p>
            <a:pPr lvl="1"/>
            <a:r>
              <a:rPr lang="en-US" sz="2400" dirty="0"/>
              <a:t>Vacancies and/or delay in hiring</a:t>
            </a:r>
          </a:p>
          <a:p>
            <a:pPr lvl="2"/>
            <a:r>
              <a:rPr lang="en-US" sz="2200" dirty="0"/>
              <a:t>Potential funding may be identified in the Spring </a:t>
            </a:r>
          </a:p>
          <a:p>
            <a:pPr lvl="1"/>
            <a:endParaRPr lang="en-US" sz="2200" dirty="0"/>
          </a:p>
          <a:p>
            <a:pPr marL="666750" lvl="3" indent="0">
              <a:buNone/>
            </a:pPr>
            <a:endParaRPr lang="en-US" sz="1800" dirty="0"/>
          </a:p>
          <a:p>
            <a:endParaRPr lang="en-US" sz="24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12</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2022</a:t>
            </a:r>
          </a:p>
        </p:txBody>
      </p:sp>
    </p:spTree>
    <p:extLst>
      <p:ext uri="{BB962C8B-B14F-4D97-AF65-F5344CB8AC3E}">
        <p14:creationId xmlns:p14="http://schemas.microsoft.com/office/powerpoint/2010/main" val="286556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dirty="0"/>
              <a:t>FY 2023 PHHS Block Grant Program Updates</a:t>
            </a:r>
            <a:r>
              <a:rPr lang="en-US" dirty="0"/>
              <a:t>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471448"/>
            <a:ext cx="11394141" cy="4718041"/>
          </a:xfrm>
        </p:spPr>
        <p:txBody>
          <a:bodyPr/>
          <a:lstStyle/>
          <a:p>
            <a:pPr>
              <a:lnSpc>
                <a:spcPct val="150000"/>
              </a:lnSpc>
            </a:pPr>
            <a:r>
              <a:rPr lang="en-US" sz="2400" dirty="0"/>
              <a:t>January 2023 – FY23 Applications Open</a:t>
            </a:r>
          </a:p>
          <a:p>
            <a:pPr>
              <a:lnSpc>
                <a:spcPct val="150000"/>
              </a:lnSpc>
            </a:pPr>
            <a:r>
              <a:rPr lang="en-US" sz="2400" dirty="0"/>
              <a:t>February 2023 – FY23 Applications Due </a:t>
            </a:r>
          </a:p>
          <a:p>
            <a:pPr>
              <a:lnSpc>
                <a:spcPct val="150000"/>
              </a:lnSpc>
            </a:pPr>
            <a:r>
              <a:rPr lang="en-US" sz="2400" dirty="0"/>
              <a:t>March 2023 – Recommendations Made for FY23 Programs </a:t>
            </a:r>
          </a:p>
          <a:p>
            <a:pPr>
              <a:lnSpc>
                <a:spcPct val="150000"/>
              </a:lnSpc>
            </a:pPr>
            <a:r>
              <a:rPr lang="en-US" sz="2400" dirty="0"/>
              <a:t>May 2023 – Public Hearing to Present Approved FY23 Programs </a:t>
            </a:r>
          </a:p>
          <a:p>
            <a:pPr>
              <a:lnSpc>
                <a:spcPct val="150000"/>
              </a:lnSpc>
            </a:pPr>
            <a:r>
              <a:rPr lang="en-US" sz="2400" dirty="0"/>
              <a:t>July 2023 – FY23 Programs Project Period Begins  </a:t>
            </a:r>
          </a:p>
          <a:p>
            <a:pPr marL="0" indent="0">
              <a:buNone/>
            </a:pPr>
            <a:r>
              <a:rPr lang="en-US" sz="2400" dirty="0"/>
              <a:t> </a:t>
            </a:r>
          </a:p>
          <a:p>
            <a:endParaRPr lang="en-US" sz="24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13</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2022</a:t>
            </a:r>
          </a:p>
        </p:txBody>
      </p:sp>
    </p:spTree>
    <p:extLst>
      <p:ext uri="{BB962C8B-B14F-4D97-AF65-F5344CB8AC3E}">
        <p14:creationId xmlns:p14="http://schemas.microsoft.com/office/powerpoint/2010/main" val="357811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dirty="0"/>
              <a:t>2023 PHHS Block Grant Advisory Committee Dates </a:t>
            </a:r>
            <a:endParaRPr lang="en-US" dirty="0"/>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471448"/>
            <a:ext cx="11394141" cy="4718041"/>
          </a:xfrm>
        </p:spPr>
        <p:txBody>
          <a:bodyPr/>
          <a:lstStyle/>
          <a:p>
            <a:r>
              <a:rPr lang="en-US" sz="2400" b="1" dirty="0"/>
              <a:t>March 8, 2023 </a:t>
            </a:r>
          </a:p>
          <a:p>
            <a:pPr lvl="1"/>
            <a:r>
              <a:rPr lang="en-US" sz="2400" dirty="0"/>
              <a:t>FY23 Proposal Request Recommendations </a:t>
            </a:r>
          </a:p>
          <a:p>
            <a:pPr lvl="1"/>
            <a:r>
              <a:rPr lang="en-US" sz="2400" dirty="0"/>
              <a:t>FY22 Program and Budget Spend Down Update</a:t>
            </a:r>
          </a:p>
          <a:p>
            <a:r>
              <a:rPr lang="en-US" sz="2400" b="1" dirty="0"/>
              <a:t>May 10, 2023</a:t>
            </a:r>
          </a:p>
          <a:p>
            <a:pPr lvl="1"/>
            <a:r>
              <a:rPr lang="en-US" sz="2400" dirty="0"/>
              <a:t>Public Hearing of FY23 Work Plan</a:t>
            </a:r>
          </a:p>
          <a:p>
            <a:pPr lvl="1"/>
            <a:r>
              <a:rPr lang="en-US" sz="2400" dirty="0"/>
              <a:t>FY22 Program and Budget Spend Down Update </a:t>
            </a:r>
          </a:p>
          <a:p>
            <a:r>
              <a:rPr lang="en-US" sz="2400" b="1" dirty="0"/>
              <a:t>December 13, 2023</a:t>
            </a:r>
          </a:p>
          <a:p>
            <a:pPr lvl="1"/>
            <a:r>
              <a:rPr lang="en-US" sz="2400" dirty="0"/>
              <a:t>FY24 Update </a:t>
            </a:r>
          </a:p>
          <a:p>
            <a:pPr lvl="1"/>
            <a:r>
              <a:rPr lang="en-US" sz="2400" dirty="0"/>
              <a:t>Final APR FY22 Update </a:t>
            </a:r>
          </a:p>
          <a:p>
            <a:pPr lvl="1"/>
            <a:endParaRPr lang="en-US" sz="2400" dirty="0"/>
          </a:p>
          <a:p>
            <a:pPr marL="0" indent="0">
              <a:buNone/>
            </a:pPr>
            <a:r>
              <a:rPr lang="en-US" sz="2400" dirty="0"/>
              <a:t> </a:t>
            </a:r>
          </a:p>
          <a:p>
            <a:endParaRPr lang="en-US" sz="24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14</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2022</a:t>
            </a:r>
          </a:p>
        </p:txBody>
      </p:sp>
    </p:spTree>
    <p:extLst>
      <p:ext uri="{BB962C8B-B14F-4D97-AF65-F5344CB8AC3E}">
        <p14:creationId xmlns:p14="http://schemas.microsoft.com/office/powerpoint/2010/main" val="2593495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water, large, building&#10;&#10;Description automatically generated">
            <a:extLst>
              <a:ext uri="{FF2B5EF4-FFF2-40B4-BE49-F238E27FC236}">
                <a16:creationId xmlns:a16="http://schemas.microsoft.com/office/drawing/2014/main" id="{DD1454E9-ECCF-A544-9A41-03D868655FF5}"/>
              </a:ext>
            </a:extLst>
          </p:cNvPr>
          <p:cNvPicPr>
            <a:picLocks noGrp="1" noChangeAspect="1"/>
          </p:cNvPicPr>
          <p:nvPr>
            <p:ph type="pic" sz="quarter" idx="13"/>
          </p:nvPr>
        </p:nvPicPr>
        <p:blipFill>
          <a:blip r:embed="rId3"/>
          <a:srcRect l="27" r="27"/>
          <a:stretch>
            <a:fillRect/>
          </a:stretch>
        </p:blipFill>
        <p:spPr>
          <a:xfrm>
            <a:off x="3758084" y="0"/>
            <a:ext cx="8433916" cy="6858000"/>
          </a:xfrm>
        </p:spPr>
      </p:pic>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313764" y="415230"/>
            <a:ext cx="3444319" cy="2438502"/>
          </a:xfrm>
        </p:spPr>
        <p:txBody>
          <a:bodyPr/>
          <a:lstStyle/>
          <a:p>
            <a:r>
              <a:rPr lang="en-US" sz="3200" dirty="0"/>
              <a:t>Closing Remarks</a:t>
            </a:r>
            <a:br>
              <a:rPr lang="en-US" sz="3200" dirty="0"/>
            </a:br>
            <a:r>
              <a:rPr lang="en-US" sz="3200" dirty="0"/>
              <a:t>and Adjournment</a:t>
            </a:r>
            <a:endParaRPr lang="en-US" sz="3600" dirty="0"/>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idx="1"/>
          </p:nvPr>
        </p:nvSpPr>
        <p:spPr>
          <a:xfrm>
            <a:off x="800099" y="2876341"/>
            <a:ext cx="2662518" cy="2286000"/>
          </a:xfrm>
        </p:spPr>
        <p:txBody>
          <a:bodyPr/>
          <a:lstStyle/>
          <a:p>
            <a:pPr marL="0" indent="0" algn="ctr">
              <a:buNone/>
            </a:pPr>
            <a:r>
              <a:rPr lang="en-US" sz="2800" dirty="0"/>
              <a:t>Thank you! </a:t>
            </a:r>
          </a:p>
        </p:txBody>
      </p:sp>
      <p:sp>
        <p:nvSpPr>
          <p:cNvPr id="12" name="Footer Placeholder 11">
            <a:extLst>
              <a:ext uri="{FF2B5EF4-FFF2-40B4-BE49-F238E27FC236}">
                <a16:creationId xmlns:a16="http://schemas.microsoft.com/office/drawing/2014/main" id="{E39083CB-CCDE-BB49-B6C9-8CC24010F402}"/>
              </a:ext>
            </a:extLst>
          </p:cNvPr>
          <p:cNvSpPr>
            <a:spLocks noGrp="1"/>
          </p:cNvSpPr>
          <p:nvPr>
            <p:ph type="ftr" sz="quarter" idx="14"/>
          </p:nvPr>
        </p:nvSpPr>
        <p:spPr>
          <a:xfrm>
            <a:off x="800099" y="6391370"/>
            <a:ext cx="2319617" cy="198338"/>
          </a:xfrm>
        </p:spPr>
        <p:txBody>
          <a:bodyPr/>
          <a:lstStyle/>
          <a:p>
            <a:r>
              <a:rPr lang="en-US" sz="1000" dirty="0"/>
              <a:t>Oklahoma State Department of Health | Preventive Health and Health Services Block Grant | 2022</a:t>
            </a:r>
          </a:p>
        </p:txBody>
      </p:sp>
      <p:sp>
        <p:nvSpPr>
          <p:cNvPr id="4" name="Slide Number Placeholder 3">
            <a:extLst>
              <a:ext uri="{FF2B5EF4-FFF2-40B4-BE49-F238E27FC236}">
                <a16:creationId xmlns:a16="http://schemas.microsoft.com/office/drawing/2014/main" id="{987C3AF6-0FFA-274E-B150-FD9EE2687C05}"/>
              </a:ext>
            </a:extLst>
          </p:cNvPr>
          <p:cNvSpPr>
            <a:spLocks noGrp="1"/>
          </p:cNvSpPr>
          <p:nvPr>
            <p:ph type="sldNum" sz="quarter" idx="12"/>
          </p:nvPr>
        </p:nvSpPr>
        <p:spPr/>
        <p:txBody>
          <a:bodyPr/>
          <a:lstStyle/>
          <a:p>
            <a:fld id="{DB7DDC46-2E90-8640-BEFE-F54DCCD857ED}" type="slidenum">
              <a:rPr lang="en-US" smtClean="0"/>
              <a:pPr/>
              <a:t>15</a:t>
            </a:fld>
            <a:endParaRPr lang="en-US"/>
          </a:p>
        </p:txBody>
      </p:sp>
    </p:spTree>
    <p:extLst>
      <p:ext uri="{BB962C8B-B14F-4D97-AF65-F5344CB8AC3E}">
        <p14:creationId xmlns:p14="http://schemas.microsoft.com/office/powerpoint/2010/main" val="49295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41AF-89F9-45D8-9463-2A27B341B775}"/>
              </a:ext>
            </a:extLst>
          </p:cNvPr>
          <p:cNvSpPr>
            <a:spLocks noGrp="1"/>
          </p:cNvSpPr>
          <p:nvPr>
            <p:ph type="title"/>
          </p:nvPr>
        </p:nvSpPr>
        <p:spPr>
          <a:xfrm>
            <a:off x="207924" y="251107"/>
            <a:ext cx="11526875" cy="837374"/>
          </a:xfrm>
        </p:spPr>
        <p:txBody>
          <a:bodyPr/>
          <a:lstStyle/>
          <a:p>
            <a:r>
              <a:rPr lang="en-US" sz="3200" dirty="0"/>
              <a:t>Meeting Agenda </a:t>
            </a:r>
          </a:p>
        </p:txBody>
      </p:sp>
      <p:sp>
        <p:nvSpPr>
          <p:cNvPr id="3" name="Content Placeholder 2">
            <a:extLst>
              <a:ext uri="{FF2B5EF4-FFF2-40B4-BE49-F238E27FC236}">
                <a16:creationId xmlns:a16="http://schemas.microsoft.com/office/drawing/2014/main" id="{C0C37E77-7F02-4F71-A4FB-68DD3E700861}"/>
              </a:ext>
            </a:extLst>
          </p:cNvPr>
          <p:cNvSpPr>
            <a:spLocks noGrp="1"/>
          </p:cNvSpPr>
          <p:nvPr>
            <p:ph idx="1"/>
          </p:nvPr>
        </p:nvSpPr>
        <p:spPr>
          <a:xfrm>
            <a:off x="457201" y="1063151"/>
            <a:ext cx="4795735" cy="3424766"/>
          </a:xfrm>
        </p:spPr>
        <p:txBody>
          <a:bodyPr/>
          <a:lstStyle/>
          <a:p>
            <a:r>
              <a:rPr lang="en-US" sz="2400" dirty="0"/>
              <a:t>Welcome and Introductions</a:t>
            </a:r>
            <a:endParaRPr lang="en-US" sz="2000" dirty="0"/>
          </a:p>
          <a:p>
            <a:r>
              <a:rPr lang="en-US" sz="2400" dirty="0"/>
              <a:t>Review and Approve of Minutes </a:t>
            </a:r>
            <a:endParaRPr lang="en-US" sz="2000" dirty="0"/>
          </a:p>
          <a:p>
            <a:r>
              <a:rPr lang="en-US" sz="2400" dirty="0"/>
              <a:t>FY21 PHHSBG Updates </a:t>
            </a:r>
          </a:p>
          <a:p>
            <a:r>
              <a:rPr lang="en-US" sz="2400" dirty="0"/>
              <a:t>FY22 PHHSBG Updates </a:t>
            </a:r>
          </a:p>
          <a:p>
            <a:r>
              <a:rPr lang="en-US" sz="2400" dirty="0"/>
              <a:t>FY23 PHHSBG Updates </a:t>
            </a:r>
          </a:p>
          <a:p>
            <a:r>
              <a:rPr lang="en-US" sz="2400" dirty="0"/>
              <a:t>2023 Committee Meeting Dates </a:t>
            </a:r>
            <a:endParaRPr lang="en-US" sz="2000" dirty="0"/>
          </a:p>
          <a:p>
            <a:r>
              <a:rPr lang="en-US" sz="2400" dirty="0"/>
              <a:t>Closing Remarks and Adjournment</a:t>
            </a:r>
          </a:p>
        </p:txBody>
      </p:sp>
      <p:sp>
        <p:nvSpPr>
          <p:cNvPr id="4" name="Slide Number Placeholder 3">
            <a:extLst>
              <a:ext uri="{FF2B5EF4-FFF2-40B4-BE49-F238E27FC236}">
                <a16:creationId xmlns:a16="http://schemas.microsoft.com/office/drawing/2014/main" id="{686FE996-033C-4AD8-9D51-86E456D15570}"/>
              </a:ext>
            </a:extLst>
          </p:cNvPr>
          <p:cNvSpPr>
            <a:spLocks noGrp="1"/>
          </p:cNvSpPr>
          <p:nvPr>
            <p:ph type="sldNum" sz="quarter" idx="12"/>
          </p:nvPr>
        </p:nvSpPr>
        <p:spPr/>
        <p:txBody>
          <a:bodyPr/>
          <a:lstStyle/>
          <a:p>
            <a:fld id="{DB7DDC46-2E90-8640-BEFE-F54DCCD857ED}" type="slidenum">
              <a:rPr lang="en-US" smtClean="0"/>
              <a:t>2</a:t>
            </a:fld>
            <a:endParaRPr lang="en-US"/>
          </a:p>
        </p:txBody>
      </p:sp>
      <p:pic>
        <p:nvPicPr>
          <p:cNvPr id="7" name="Picture Placeholder 8" descr="A picture containing outdoor, water, large, building&#10;&#10;Description automatically generated">
            <a:extLst>
              <a:ext uri="{FF2B5EF4-FFF2-40B4-BE49-F238E27FC236}">
                <a16:creationId xmlns:a16="http://schemas.microsoft.com/office/drawing/2014/main" id="{7388FD11-08C0-4BF4-B6E5-3E54F2F90E91}"/>
              </a:ext>
            </a:extLst>
          </p:cNvPr>
          <p:cNvPicPr>
            <a:picLocks noChangeAspect="1"/>
          </p:cNvPicPr>
          <p:nvPr/>
        </p:nvPicPr>
        <p:blipFill>
          <a:blip r:embed="rId3"/>
          <a:srcRect l="27" r="27"/>
          <a:stretch>
            <a:fillRect/>
          </a:stretch>
        </p:blipFill>
        <p:spPr>
          <a:xfrm>
            <a:off x="5441431" y="993897"/>
            <a:ext cx="6014980" cy="4800952"/>
          </a:xfrm>
          <a:prstGeom prst="rect">
            <a:avLst/>
          </a:prstGeom>
        </p:spPr>
      </p:pic>
      <p:sp>
        <p:nvSpPr>
          <p:cNvPr id="9" name="Footer Placeholder 4">
            <a:extLst>
              <a:ext uri="{FF2B5EF4-FFF2-40B4-BE49-F238E27FC236}">
                <a16:creationId xmlns:a16="http://schemas.microsoft.com/office/drawing/2014/main" id="{7CFEE615-EC6F-422A-9C50-F4180D593B3A}"/>
              </a:ext>
            </a:extLst>
          </p:cNvPr>
          <p:cNvSpPr txBox="1">
            <a:spLocks/>
          </p:cNvSpPr>
          <p:nvPr/>
        </p:nvSpPr>
        <p:spPr>
          <a:xfrm>
            <a:off x="967444" y="64044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Oklahoma State Department of Health | Preventive Health and Health Services Block Grant | 2022</a:t>
            </a:r>
          </a:p>
        </p:txBody>
      </p:sp>
    </p:spTree>
    <p:extLst>
      <p:ext uri="{BB962C8B-B14F-4D97-AF65-F5344CB8AC3E}">
        <p14:creationId xmlns:p14="http://schemas.microsoft.com/office/powerpoint/2010/main" val="87108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3</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p:txBody>
          <a:bodyPr/>
          <a:lstStyle/>
          <a:p>
            <a:r>
              <a:rPr lang="en-US" sz="1000" dirty="0"/>
              <a:t>Oklahoma State Department of Health | Preventive Health and Health Services Block Grant | 2022</a:t>
            </a:r>
          </a:p>
        </p:txBody>
      </p:sp>
      <p:sp>
        <p:nvSpPr>
          <p:cNvPr id="2" name="Title 1">
            <a:extLst>
              <a:ext uri="{FF2B5EF4-FFF2-40B4-BE49-F238E27FC236}">
                <a16:creationId xmlns:a16="http://schemas.microsoft.com/office/drawing/2014/main" id="{6B1D9D42-64D2-474A-B01D-85986C521195}"/>
              </a:ext>
            </a:extLst>
          </p:cNvPr>
          <p:cNvSpPr>
            <a:spLocks noGrp="1"/>
          </p:cNvSpPr>
          <p:nvPr>
            <p:ph type="title" idx="4294967295"/>
          </p:nvPr>
        </p:nvSpPr>
        <p:spPr>
          <a:xfrm>
            <a:off x="1287462" y="2770942"/>
            <a:ext cx="9617075" cy="700088"/>
          </a:xfrm>
        </p:spPr>
        <p:txBody>
          <a:bodyPr/>
          <a:lstStyle/>
          <a:p>
            <a:pPr algn="ctr"/>
            <a:r>
              <a:rPr lang="en-US" sz="3200" dirty="0"/>
              <a:t>Review and Approval of Meeting Minutes </a:t>
            </a:r>
            <a:endParaRPr lang="en-US" dirty="0"/>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type="body" sz="quarter" idx="4294967295"/>
          </p:nvPr>
        </p:nvSpPr>
        <p:spPr>
          <a:xfrm>
            <a:off x="798513" y="1076325"/>
            <a:ext cx="11393487" cy="4773613"/>
          </a:xfrm>
        </p:spPr>
        <p:txBody>
          <a:bodyPr/>
          <a:lstStyle/>
          <a:p>
            <a:pPr marL="0" indent="0">
              <a:buNone/>
            </a:pPr>
            <a:r>
              <a:rPr lang="en-US" sz="2400" dirty="0"/>
              <a:t> </a:t>
            </a:r>
          </a:p>
          <a:p>
            <a:endParaRPr lang="en-US" sz="2400" dirty="0"/>
          </a:p>
        </p:txBody>
      </p:sp>
    </p:spTree>
    <p:extLst>
      <p:ext uri="{BB962C8B-B14F-4D97-AF65-F5344CB8AC3E}">
        <p14:creationId xmlns:p14="http://schemas.microsoft.com/office/powerpoint/2010/main" val="308938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dirty="0"/>
              <a:t>FY 2021 PHHS Block Grant Final APR Updates</a:t>
            </a:r>
            <a:r>
              <a:rPr lang="en-US" dirty="0"/>
              <a:t>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471448"/>
            <a:ext cx="11394141" cy="4718041"/>
          </a:xfrm>
        </p:spPr>
        <p:txBody>
          <a:bodyPr/>
          <a:lstStyle/>
          <a:p>
            <a:r>
              <a:rPr lang="en-US" sz="2400" dirty="0"/>
              <a:t>Success Stories </a:t>
            </a:r>
          </a:p>
          <a:p>
            <a:pPr lvl="1"/>
            <a:r>
              <a:rPr lang="en-US" sz="1400" dirty="0"/>
              <a:t>“The OMHHE Interpretation and Translation team provides outstanding translation and interpretation services in Spanish.  This group goes above and beyond to ensure that language is not a barrier to receiving quality healthcare services and resources. The Spanish interpretations improved the completion time from 7-21 business days to a 24-72 </a:t>
            </a:r>
            <a:r>
              <a:rPr lang="en-US" sz="1400" dirty="0" err="1"/>
              <a:t>hr</a:t>
            </a:r>
            <a:r>
              <a:rPr lang="en-US" sz="1400" dirty="0"/>
              <a:t> turnaround time (depending on the complexity of the translation, but for most, it’s 24-72 </a:t>
            </a:r>
            <a:r>
              <a:rPr lang="en-US" sz="1400" dirty="0" err="1"/>
              <a:t>hrs</a:t>
            </a:r>
            <a:r>
              <a:rPr lang="en-US" sz="1400" dirty="0"/>
              <a:t>). The OMHHE Interpreter/Translation team spent many hours supporting “back to school” events, and car seat installations and providing interpretations for clients participating in the maternity clinics in rural Oklahoma to include questions around routine vaccines, birth control, postpartum planning while attending listening sessions for different communities.”</a:t>
            </a:r>
          </a:p>
          <a:p>
            <a:pPr lvl="1"/>
            <a:r>
              <a:rPr lang="en-US" sz="1400" dirty="0"/>
              <a:t>“This Block Grant program has provided opportunity to increase Certified Healthy Oklahoma Certification for programs. One success to highlight is the work OSDH staff did with the City of Edmond, Oklahoma to update their tobacco policy. This town has a population of over 94,000 in 2020 per the U.S. Census Bureau. OSDH staff worked with a city council member from the City of Edmond to update their City Owned and Operated Property Tobacco Ordinance to cover more properties of the city and include all types of tobacco products, not just smoking. This Tobacco Ordinance will impact the over 94,000 residents and the numerous visitors to the city. Along with the Tobacco Ordinance change, OSDH staff connected them to more tobacco cessation resources to provide to city employees and residents interested in quitting tobacco. OSDH staff began working with Edmond July of 2021, but the Tobacco Ordinance was approved with no opposition on October 10, 2021.”</a:t>
            </a:r>
          </a:p>
          <a:p>
            <a:endParaRPr lang="en-US" sz="24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4</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2022</a:t>
            </a:r>
          </a:p>
        </p:txBody>
      </p:sp>
    </p:spTree>
    <p:extLst>
      <p:ext uri="{BB962C8B-B14F-4D97-AF65-F5344CB8AC3E}">
        <p14:creationId xmlns:p14="http://schemas.microsoft.com/office/powerpoint/2010/main" val="114907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dirty="0"/>
              <a:t>FY 2021 PHHS Block Grant Final APR Updates</a:t>
            </a:r>
            <a:r>
              <a:rPr lang="en-US" dirty="0"/>
              <a:t>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471448"/>
            <a:ext cx="11394141" cy="4718041"/>
          </a:xfrm>
        </p:spPr>
        <p:txBody>
          <a:bodyPr/>
          <a:lstStyle/>
          <a:p>
            <a:r>
              <a:rPr lang="en-US" sz="2400" dirty="0"/>
              <a:t>Success Stories Cont. </a:t>
            </a:r>
          </a:p>
          <a:p>
            <a:pPr lvl="1"/>
            <a:r>
              <a:rPr lang="en-US" sz="1300" dirty="0"/>
              <a:t>“Using the Preventive Health and Health Services Block funding we were able to provide access to the Association of Diabetes Care and Education Specialists (ADCES) Career Path certificate program entitled “Diabetes Community Care Coordinators” at no cost. OSDH staff (CHWs, WIC staff, Health Educators, Nursing Service staff, and others) as well as Diabetes partners across the state were invited to complete the certification program. At the end of the Block Grant budget period 80 individuals had completed certification training.”</a:t>
            </a:r>
          </a:p>
          <a:p>
            <a:pPr lvl="1"/>
            <a:r>
              <a:rPr lang="en-US" sz="1300" dirty="0"/>
              <a:t>“The condoms distribution program has been one that continues to grow from year to year. The rates of sexually transmitted infections (STIs) continue to rise in Oklahoma. Persons from ages 15 to 29 are the impacted with these infections. The reason why young adults seem to have to highest rates of STIs in Oklahoma could be attributed to so many different factors. The truth is that more innovative ways have to be employed by the Sexual Health and Harm Reduction Services (SHHRS) to prevent this age group from getting and transmitting such infections. One of the ways that SHHRS is through the Oklahoma HIV and Hepatitis Planning Council (OHHPC). Through the OHHPC, a website was launched; www.endinghivoklahoma.org. This website makes it very easy for young people who are more technologically driven to order condoms online and in the convenience of their homes to be very discretely mailed to them. This program increased the number of condoms distributed by the condom distribution program. In 2020, this program began amidst the COVID-19 pandemic, and we distributed a total of 1,420 condoms to individuals across Oklahoma. In 2021 this number increased to 2,360 condoms and by only the third quarter of 2022, we are already at 24,500 condoms distributed to individuals across the state of Oklahoma. This has well surpassed the amount distributed in 2020 and 2021 put together. Organizations can also use this site to order condoms, dispensers and lubricants.  In 2019, a total of 123,680 condoms were distributed. In 2020, a total of 120,120 condoms were distributed. In 2021, a total of 342,266 condoms were distributed to organizations across Oklahoma. Data collected in the third quarter of 2022 show that the total amount of condoms distributed thus far in 2022 total 471,368 and counting.  During the reporting period of 10/1/2021 to 9/31/2022, the program distributed a total of 563,768 condoms and 261,772 lubricants to both individuals and organizations in Oklahoma.”</a:t>
            </a:r>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5</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2022</a:t>
            </a:r>
          </a:p>
        </p:txBody>
      </p:sp>
    </p:spTree>
    <p:extLst>
      <p:ext uri="{BB962C8B-B14F-4D97-AF65-F5344CB8AC3E}">
        <p14:creationId xmlns:p14="http://schemas.microsoft.com/office/powerpoint/2010/main" val="180141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dirty="0"/>
              <a:t>FY 2021 PHHS Block Grant Final APR Updates</a:t>
            </a:r>
            <a:r>
              <a:rPr lang="en-US" dirty="0"/>
              <a:t> </a:t>
            </a:r>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6</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2022</a:t>
            </a:r>
          </a:p>
        </p:txBody>
      </p:sp>
      <p:pic>
        <p:nvPicPr>
          <p:cNvPr id="13" name="Picture 12">
            <a:extLst>
              <a:ext uri="{FF2B5EF4-FFF2-40B4-BE49-F238E27FC236}">
                <a16:creationId xmlns:a16="http://schemas.microsoft.com/office/drawing/2014/main" id="{03D019F8-101B-256E-2410-3AF0E53CB5D9}"/>
              </a:ext>
            </a:extLst>
          </p:cNvPr>
          <p:cNvPicPr>
            <a:picLocks noChangeAspect="1"/>
          </p:cNvPicPr>
          <p:nvPr/>
        </p:nvPicPr>
        <p:blipFill>
          <a:blip r:embed="rId3"/>
          <a:stretch>
            <a:fillRect/>
          </a:stretch>
        </p:blipFill>
        <p:spPr>
          <a:xfrm>
            <a:off x="1439917" y="1252604"/>
            <a:ext cx="9138521" cy="4921283"/>
          </a:xfrm>
          <a:prstGeom prst="rect">
            <a:avLst/>
          </a:prstGeom>
          <a:ln>
            <a:noFill/>
          </a:ln>
          <a:effectLst>
            <a:softEdge rad="112500"/>
          </a:effectLst>
        </p:spPr>
      </p:pic>
    </p:spTree>
    <p:extLst>
      <p:ext uri="{BB962C8B-B14F-4D97-AF65-F5344CB8AC3E}">
        <p14:creationId xmlns:p14="http://schemas.microsoft.com/office/powerpoint/2010/main" val="382799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dirty="0"/>
              <a:t>FY 2022 PHHS Block Grant Work Plan Updates</a:t>
            </a:r>
            <a:r>
              <a:rPr lang="en-US" dirty="0"/>
              <a:t>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252605"/>
            <a:ext cx="11394141" cy="5119620"/>
          </a:xfrm>
        </p:spPr>
        <p:txBody>
          <a:bodyPr/>
          <a:lstStyle/>
          <a:p>
            <a:r>
              <a:rPr lang="en-US" sz="2800" dirty="0"/>
              <a:t>Work Plan Updates </a:t>
            </a:r>
          </a:p>
          <a:p>
            <a:pPr lvl="1"/>
            <a:r>
              <a:rPr lang="en-US" sz="2400" dirty="0"/>
              <a:t>Successes and Challenges </a:t>
            </a:r>
          </a:p>
          <a:p>
            <a:pPr lvl="1"/>
            <a:r>
              <a:rPr lang="en-US" sz="2400" dirty="0"/>
              <a:t>Funding Map </a:t>
            </a:r>
          </a:p>
          <a:p>
            <a:pPr lvl="1"/>
            <a:r>
              <a:rPr lang="en-US" sz="2400" dirty="0"/>
              <a:t>Dashboard</a:t>
            </a:r>
          </a:p>
          <a:p>
            <a:pPr lvl="1"/>
            <a:r>
              <a:rPr lang="en-US" sz="2400" dirty="0"/>
              <a:t>Budget Revisions and Work Plan Changes</a:t>
            </a:r>
          </a:p>
          <a:p>
            <a:pPr lvl="2"/>
            <a:r>
              <a:rPr lang="en-US" sz="2000" dirty="0"/>
              <a:t>Project CHAT</a:t>
            </a:r>
          </a:p>
          <a:p>
            <a:pPr lvl="2"/>
            <a:r>
              <a:rPr lang="en-US" sz="2000" dirty="0"/>
              <a:t>Expanded CATCH program</a:t>
            </a:r>
          </a:p>
          <a:p>
            <a:pPr lvl="2"/>
            <a:r>
              <a:rPr lang="en-US" sz="2000" dirty="0"/>
              <a:t>Fluoride Varnish Outreach</a:t>
            </a:r>
          </a:p>
          <a:p>
            <a:pPr lvl="2"/>
            <a:r>
              <a:rPr lang="en-US" sz="2000" dirty="0"/>
              <a:t>Certified Healthy </a:t>
            </a:r>
          </a:p>
          <a:p>
            <a:pPr lvl="2"/>
            <a:r>
              <a:rPr lang="en-US" sz="2000" dirty="0"/>
              <a:t>Nursing Services </a:t>
            </a:r>
          </a:p>
          <a:p>
            <a:pPr lvl="2"/>
            <a:r>
              <a:rPr lang="en-US" sz="2000" dirty="0"/>
              <a:t>IECHMH</a:t>
            </a:r>
          </a:p>
          <a:p>
            <a:pPr lvl="2"/>
            <a:endParaRPr lang="en-US" sz="2400" dirty="0"/>
          </a:p>
          <a:p>
            <a:pPr marL="0" indent="0">
              <a:buNone/>
            </a:pPr>
            <a:r>
              <a:rPr lang="en-US" sz="2400" dirty="0"/>
              <a:t> </a:t>
            </a:r>
          </a:p>
          <a:p>
            <a:endParaRPr lang="en-US" sz="24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7</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2022</a:t>
            </a:r>
          </a:p>
        </p:txBody>
      </p:sp>
    </p:spTree>
    <p:extLst>
      <p:ext uri="{BB962C8B-B14F-4D97-AF65-F5344CB8AC3E}">
        <p14:creationId xmlns:p14="http://schemas.microsoft.com/office/powerpoint/2010/main" val="72302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dirty="0"/>
              <a:t>FY 2022 Successes and Challenges</a:t>
            </a:r>
            <a:endParaRPr lang="en-US" dirty="0"/>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471448"/>
            <a:ext cx="11394141" cy="4718041"/>
          </a:xfrm>
        </p:spPr>
        <p:txBody>
          <a:bodyPr/>
          <a:lstStyle/>
          <a:p>
            <a:pPr lvl="1"/>
            <a:r>
              <a:rPr lang="en-US" sz="2800" dirty="0"/>
              <a:t>Successes </a:t>
            </a:r>
          </a:p>
          <a:p>
            <a:pPr lvl="2"/>
            <a:r>
              <a:rPr lang="en-US" sz="2800" dirty="0"/>
              <a:t>New partnerships across several programs </a:t>
            </a:r>
          </a:p>
          <a:p>
            <a:pPr lvl="2"/>
            <a:r>
              <a:rPr lang="en-US" sz="2800" dirty="0"/>
              <a:t>254 Booster Seats have been distributed to date </a:t>
            </a:r>
          </a:p>
          <a:p>
            <a:pPr lvl="2"/>
            <a:r>
              <a:rPr lang="en-US" sz="2800" dirty="0"/>
              <a:t>Expanding evidence-based programs in rural areas </a:t>
            </a:r>
          </a:p>
          <a:p>
            <a:pPr lvl="2"/>
            <a:r>
              <a:rPr lang="en-US" sz="2800" dirty="0"/>
              <a:t>Distribution of equipment to schools in NE Oklahoma </a:t>
            </a:r>
          </a:p>
          <a:p>
            <a:pPr lvl="1"/>
            <a:r>
              <a:rPr lang="en-US" sz="2800" dirty="0"/>
              <a:t>Challenges </a:t>
            </a:r>
          </a:p>
          <a:p>
            <a:pPr lvl="2"/>
            <a:r>
              <a:rPr lang="en-US" sz="2800" dirty="0"/>
              <a:t>Staff/Volunteer capacity</a:t>
            </a:r>
          </a:p>
          <a:p>
            <a:pPr lvl="2"/>
            <a:r>
              <a:rPr lang="en-US" sz="2800" dirty="0"/>
              <a:t>Filling vacancies </a:t>
            </a:r>
          </a:p>
          <a:p>
            <a:pPr marL="0" indent="0">
              <a:buNone/>
            </a:pPr>
            <a:r>
              <a:rPr lang="en-US" sz="2400" dirty="0"/>
              <a:t> </a:t>
            </a:r>
          </a:p>
          <a:p>
            <a:endParaRPr lang="en-US" sz="24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8</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2022</a:t>
            </a:r>
          </a:p>
        </p:txBody>
      </p:sp>
    </p:spTree>
    <p:extLst>
      <p:ext uri="{BB962C8B-B14F-4D97-AF65-F5344CB8AC3E}">
        <p14:creationId xmlns:p14="http://schemas.microsoft.com/office/powerpoint/2010/main" val="344965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592C1D-04DF-4A43-DEC9-81A27AB47302}"/>
              </a:ext>
            </a:extLst>
          </p:cNvPr>
          <p:cNvSpPr>
            <a:spLocks noGrp="1"/>
          </p:cNvSpPr>
          <p:nvPr>
            <p:ph type="sldNum" sz="quarter" idx="12"/>
          </p:nvPr>
        </p:nvSpPr>
        <p:spPr/>
        <p:txBody>
          <a:bodyPr/>
          <a:lstStyle/>
          <a:p>
            <a:fld id="{DB7DDC46-2E90-8640-BEFE-F54DCCD857ED}" type="slidenum">
              <a:rPr lang="en-US" smtClean="0"/>
              <a:t>9</a:t>
            </a:fld>
            <a:endParaRPr lang="en-US"/>
          </a:p>
        </p:txBody>
      </p:sp>
      <p:sp>
        <p:nvSpPr>
          <p:cNvPr id="5" name="Footer Placeholder 4">
            <a:extLst>
              <a:ext uri="{FF2B5EF4-FFF2-40B4-BE49-F238E27FC236}">
                <a16:creationId xmlns:a16="http://schemas.microsoft.com/office/drawing/2014/main" id="{4A7170BD-1D34-0546-8A4F-C130E1A7DF34}"/>
              </a:ext>
            </a:extLst>
          </p:cNvPr>
          <p:cNvSpPr>
            <a:spLocks noGrp="1"/>
          </p:cNvSpPr>
          <p:nvPr>
            <p:ph type="ftr" sz="quarter" idx="13"/>
          </p:nvPr>
        </p:nvSpPr>
        <p:spPr/>
        <p:txBody>
          <a:bodyPr/>
          <a:lstStyle/>
          <a:p>
            <a:r>
              <a:rPr lang="en-US" sz="1000" dirty="0"/>
              <a:t>Oklahoma State Department of Health | Preventive Health and Health Services Block Grant | 2022</a:t>
            </a:r>
          </a:p>
        </p:txBody>
      </p:sp>
      <p:pic>
        <p:nvPicPr>
          <p:cNvPr id="7" name="Picture 6">
            <a:extLst>
              <a:ext uri="{FF2B5EF4-FFF2-40B4-BE49-F238E27FC236}">
                <a16:creationId xmlns:a16="http://schemas.microsoft.com/office/drawing/2014/main" id="{BAFC6B6C-62AA-8A93-7F9F-41338C5734A1}"/>
              </a:ext>
            </a:extLst>
          </p:cNvPr>
          <p:cNvPicPr>
            <a:picLocks noChangeAspect="1"/>
          </p:cNvPicPr>
          <p:nvPr/>
        </p:nvPicPr>
        <p:blipFill>
          <a:blip r:embed="rId2"/>
          <a:stretch>
            <a:fillRect/>
          </a:stretch>
        </p:blipFill>
        <p:spPr>
          <a:xfrm>
            <a:off x="1851102" y="-33454"/>
            <a:ext cx="9233210" cy="6140435"/>
          </a:xfrm>
          <a:prstGeom prst="rect">
            <a:avLst/>
          </a:prstGeom>
        </p:spPr>
      </p:pic>
    </p:spTree>
    <p:extLst>
      <p:ext uri="{BB962C8B-B14F-4D97-AF65-F5344CB8AC3E}">
        <p14:creationId xmlns:p14="http://schemas.microsoft.com/office/powerpoint/2010/main" val="4003014749"/>
      </p:ext>
    </p:extLst>
  </p:cSld>
  <p:clrMapOvr>
    <a:masterClrMapping/>
  </p:clrMapOvr>
</p:sld>
</file>

<file path=ppt/theme/theme1.xml><?xml version="1.0" encoding="utf-8"?>
<a:theme xmlns:a="http://schemas.openxmlformats.org/drawingml/2006/main" name="Oklaholma ">
  <a:themeElements>
    <a:clrScheme name="Custom 7">
      <a:dk1>
        <a:srgbClr val="464646"/>
      </a:dk1>
      <a:lt1>
        <a:srgbClr val="FFFFFF"/>
      </a:lt1>
      <a:dk2>
        <a:srgbClr val="787878"/>
      </a:dk2>
      <a:lt2>
        <a:srgbClr val="E7E6E6"/>
      </a:lt2>
      <a:accent1>
        <a:srgbClr val="1CA6DE"/>
      </a:accent1>
      <a:accent2>
        <a:srgbClr val="669B41"/>
      </a:accent2>
      <a:accent3>
        <a:srgbClr val="D05320"/>
      </a:accent3>
      <a:accent4>
        <a:srgbClr val="DE9027"/>
      </a:accent4>
      <a:accent5>
        <a:srgbClr val="187BC0"/>
      </a:accent5>
      <a:accent6>
        <a:srgbClr val="004C9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915a2e6-9d95-4edd-820d-8184dc4c215b" xsi:nil="true"/>
    <_ip_UnifiedCompliancePolicyUIAction xmlns="http://schemas.microsoft.com/sharepoint/v3" xsi:nil="true"/>
    <_ip_UnifiedCompliancePolicyProperties xmlns="http://schemas.microsoft.com/sharepoint/v3" xsi:nil="true"/>
    <lcf76f155ced4ddcb4097134ff3c332f xmlns="226f77a0-82b0-4203-9204-49be0881ee7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3EE0B79B9BC24C84C006433F2225FF" ma:contentTypeVersion="16" ma:contentTypeDescription="Create a new document." ma:contentTypeScope="" ma:versionID="7ce03d8d11a021af69525315ec3cdffa">
  <xsd:schema xmlns:xsd="http://www.w3.org/2001/XMLSchema" xmlns:xs="http://www.w3.org/2001/XMLSchema" xmlns:p="http://schemas.microsoft.com/office/2006/metadata/properties" xmlns:ns1="http://schemas.microsoft.com/sharepoint/v3" xmlns:ns2="226f77a0-82b0-4203-9204-49be0881ee7d" xmlns:ns3="e915a2e6-9d95-4edd-820d-8184dc4c215b" targetNamespace="http://schemas.microsoft.com/office/2006/metadata/properties" ma:root="true" ma:fieldsID="c72c268002d6d01da00c22a3c8916dde" ns1:_="" ns2:_="" ns3:_="">
    <xsd:import namespace="http://schemas.microsoft.com/sharepoint/v3"/>
    <xsd:import namespace="226f77a0-82b0-4203-9204-49be0881ee7d"/>
    <xsd:import namespace="e915a2e6-9d95-4edd-820d-8184dc4c21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6f77a0-82b0-4203-9204-49be0881ee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15a2e6-9d95-4edd-820d-8184dc4c215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8c8078-ffb1-435a-a76e-68674b2f7c98}" ma:internalName="TaxCatchAll" ma:showField="CatchAllData" ma:web="e915a2e6-9d95-4edd-820d-8184dc4c21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FDE501-20F8-4E10-8280-B37C378E4A84}">
  <ds:schemaRefs>
    <ds:schemaRef ds:uri="http://schemas.microsoft.com/sharepoint/v3/contenttype/forms"/>
  </ds:schemaRefs>
</ds:datastoreItem>
</file>

<file path=customXml/itemProps2.xml><?xml version="1.0" encoding="utf-8"?>
<ds:datastoreItem xmlns:ds="http://schemas.openxmlformats.org/officeDocument/2006/customXml" ds:itemID="{B58D6EE8-E803-41F1-8733-77150CF4704C}">
  <ds:schemaRefs>
    <ds:schemaRef ds:uri="http://schemas.microsoft.com/office/2006/metadata/properties"/>
    <ds:schemaRef ds:uri="http://schemas.microsoft.com/office/infopath/2007/PartnerControls"/>
    <ds:schemaRef ds:uri="e915a2e6-9d95-4edd-820d-8184dc4c215b"/>
    <ds:schemaRef ds:uri="http://schemas.microsoft.com/sharepoint/v3"/>
    <ds:schemaRef ds:uri="226f77a0-82b0-4203-9204-49be0881ee7d"/>
  </ds:schemaRefs>
</ds:datastoreItem>
</file>

<file path=customXml/itemProps3.xml><?xml version="1.0" encoding="utf-8"?>
<ds:datastoreItem xmlns:ds="http://schemas.openxmlformats.org/officeDocument/2006/customXml" ds:itemID="{69B816F1-6BE6-45C4-875F-9EEBEB347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6f77a0-82b0-4203-9204-49be0881ee7d"/>
    <ds:schemaRef ds:uri="e915a2e6-9d95-4edd-820d-8184dc4c21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1399</TotalTime>
  <Words>1343</Words>
  <Application>Microsoft Office PowerPoint</Application>
  <PresentationFormat>Widescreen</PresentationFormat>
  <Paragraphs>131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Oklaholma </vt:lpstr>
      <vt:lpstr>Preventive Health and Health Services (PHHS) Block Grant</vt:lpstr>
      <vt:lpstr>Meeting Agenda </vt:lpstr>
      <vt:lpstr>Review and Approval of Meeting Minutes </vt:lpstr>
      <vt:lpstr>FY 2021 PHHS Block Grant Final APR Updates </vt:lpstr>
      <vt:lpstr>FY 2021 PHHS Block Grant Final APR Updates </vt:lpstr>
      <vt:lpstr>FY 2021 PHHS Block Grant Final APR Updates </vt:lpstr>
      <vt:lpstr>FY 2022 PHHS Block Grant Work Plan Updates </vt:lpstr>
      <vt:lpstr>FY 2022 Successes and Challenges</vt:lpstr>
      <vt:lpstr>PowerPoint Presentation</vt:lpstr>
      <vt:lpstr>PowerPoint Presentation</vt:lpstr>
      <vt:lpstr>FY 2022 Budget Revisions and Work Plan Changes </vt:lpstr>
      <vt:lpstr>FY 2022 Budget Revisions and Work Plan Changes </vt:lpstr>
      <vt:lpstr>FY 2023 PHHS Block Grant Program Updates </vt:lpstr>
      <vt:lpstr>2023 PHHS Block Grant Advisory Committee Dates </vt:lpstr>
      <vt:lpstr>Closing Remarks and 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dc:creator>
  <cp:lastModifiedBy>Diane Brown</cp:lastModifiedBy>
  <cp:revision>115</cp:revision>
  <dcterms:created xsi:type="dcterms:W3CDTF">2020-01-16T04:22:20Z</dcterms:created>
  <dcterms:modified xsi:type="dcterms:W3CDTF">2023-01-09T19:22:05Z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0x010100B73EE0B79B9BC24C84C006433F2225FF</vt:lpwstr>
  </property>
  <property fmtid="{D5CDD505-2E9C-101B-9397-08002B2CF9AE}" pid="3" name="MediaServiceImageTags">
    <vt:lpwstr/>
  </property>
</Properties>
</file>