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71" r:id="rId6"/>
    <p:sldId id="389" r:id="rId7"/>
    <p:sldId id="368" r:id="rId8"/>
    <p:sldId id="373" r:id="rId9"/>
    <p:sldId id="375" r:id="rId10"/>
    <p:sldId id="376" r:id="rId11"/>
    <p:sldId id="387" r:id="rId12"/>
    <p:sldId id="388" r:id="rId13"/>
    <p:sldId id="378" r:id="rId14"/>
    <p:sldId id="386" r:id="rId15"/>
    <p:sldId id="379" r:id="rId16"/>
    <p:sldId id="380" r:id="rId17"/>
    <p:sldId id="390" r:id="rId18"/>
    <p:sldId id="3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y M Doran-Redus" initials="AMDR" lastIdx="1" clrIdx="0">
    <p:extLst>
      <p:ext uri="{19B8F6BF-5375-455C-9EA6-DF929625EA0E}">
        <p15:presenceInfo xmlns:p15="http://schemas.microsoft.com/office/powerpoint/2012/main" userId="S::AvyD@health.ok.gov::d78c5f50-6071-4c3b-a695-d139ffb083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6A6"/>
    <a:srgbClr val="DE9026"/>
    <a:srgbClr val="914014"/>
    <a:srgbClr val="454646"/>
    <a:srgbClr val="32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9"/>
    <p:restoredTop sz="96208"/>
  </p:normalViewPr>
  <p:slideViewPr>
    <p:cSldViewPr snapToGrid="0" snapToObjects="1">
      <p:cViewPr varScale="1">
        <p:scale>
          <a:sx n="82" d="100"/>
          <a:sy n="82" d="100"/>
        </p:scale>
        <p:origin x="946" y="67"/>
      </p:cViewPr>
      <p:guideLst>
        <p:guide orient="horz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F76E2A-6BFB-3740-8CE0-377F4A91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A8A56-B4AE-AA40-A39D-52AD46FF6C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63214-FC0D-0645-89FC-514B2A85B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E582-69A6-974C-BABA-4AE3739A9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DEC5-D6AB-8643-A8B8-278794F4EB6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0B08-8BBB-504C-BAD2-61931D34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40B08-8BBB-504C-BAD2-61931D3497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ari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374" y="622803"/>
            <a:ext cx="5782238" cy="13709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3A690F2-CC54-3C44-9BEF-D5ADE6DC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506" y="0"/>
            <a:ext cx="5589494" cy="568610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B4E0AA-C2D5-3E41-A7A6-2422E874B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83" y="5628933"/>
            <a:ext cx="3461190" cy="1213664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6FFCFE5-3D43-5A43-8CE6-706C2B4367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374" y="2248310"/>
            <a:ext cx="5180222" cy="389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 Goes Here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D59BE1CC-E1D0-BF4C-AF43-22DC1DED45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374" y="2691596"/>
            <a:ext cx="5234011" cy="6858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Oklahoma State Department of Health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Injury Prevention Service</a:t>
            </a:r>
            <a:endParaRPr lang="en-US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82C717E-59D4-2C4D-9E97-ACFC630511C6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74" y="72452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Statement">
    <p:bg>
      <p:bgPr>
        <a:solidFill>
          <a:srgbClr val="326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68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192" y="1041719"/>
            <a:ext cx="10658496" cy="51738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254553-3276-A749-A7DE-D9C7040B8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" y="1276108"/>
            <a:ext cx="555586" cy="5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Statement">
    <p:bg>
      <p:bgPr>
        <a:solidFill>
          <a:srgbClr val="914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40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192" y="1041719"/>
            <a:ext cx="10658496" cy="51738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254553-3276-A749-A7DE-D9C7040B8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" y="1276108"/>
            <a:ext cx="555586" cy="5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6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192" y="1041719"/>
            <a:ext cx="10658496" cy="51738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254553-3276-A749-A7DE-D9C7040B8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" y="1276108"/>
            <a:ext cx="555586" cy="5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192" y="1041719"/>
            <a:ext cx="10658496" cy="51738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254553-3276-A749-A7DE-D9C7040B8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" y="1276108"/>
            <a:ext cx="555586" cy="5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3603812" y="0"/>
            <a:ext cx="858818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A95818-1AE1-D046-B742-B117281C7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34" y="384048"/>
            <a:ext cx="2662518" cy="8373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en-US" dirty="0"/>
              <a:t>Graph Page Example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F90675-C399-9B4D-9A3E-3A05FA29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7" y="1475081"/>
            <a:ext cx="2662518" cy="3876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itchFamily="2" charset="2"/>
              <a:buChar char="§"/>
              <a:defRPr sz="1800" b="1"/>
            </a:lvl1pPr>
            <a:lvl2pPr marL="439200" indent="-177800">
              <a:buFont typeface="Wingdings" pitchFamily="2" charset="2"/>
              <a:buChar char="§"/>
              <a:defRPr sz="1600"/>
            </a:lvl2pPr>
            <a:lvl3pPr marL="666750" indent="-230188">
              <a:buFont typeface="Wingdings" pitchFamily="2" charset="2"/>
              <a:buChar char="§"/>
              <a:defRPr sz="1600"/>
            </a:lvl3pPr>
            <a:lvl4pPr marL="890588" indent="-223838">
              <a:buFont typeface="Wingdings" pitchFamily="2" charset="2"/>
              <a:buChar char="§"/>
              <a:defRPr sz="1600"/>
            </a:lvl4pPr>
            <a:lvl5pPr marL="1116013" indent="-225425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BFBE225-CEBD-914C-B3F9-DB3E29B69C63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28" y="397826"/>
            <a:ext cx="320040" cy="320510"/>
          </a:xfrm>
          <a:prstGeom prst="rect">
            <a:avLst/>
          </a:prstGeom>
        </p:spPr>
      </p:pic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0F5A6CF-A351-0441-A364-25E9FCD95A8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24300" y="358775"/>
            <a:ext cx="7893050" cy="5834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A5CFD756-2C73-1C40-82AE-95C446CEA8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21358" y="6378575"/>
            <a:ext cx="8458199" cy="198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415D4-D526-AE46-9764-BCB41366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2" t="11695" r="68265" b="11288"/>
          <a:stretch/>
        </p:blipFill>
        <p:spPr>
          <a:xfrm>
            <a:off x="335280" y="6268720"/>
            <a:ext cx="477519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E3F1E2E-F99E-8B49-92FE-61436D017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95124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D98A45-298D-4B4E-9BD0-7C743E630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 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93451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&#10;&#10;Description automatically generated">
            <a:extLst>
              <a:ext uri="{FF2B5EF4-FFF2-40B4-BE49-F238E27FC236}">
                <a16:creationId xmlns:a16="http://schemas.microsoft.com/office/drawing/2014/main" id="{72BC373A-DE29-0247-A234-93E1FEF2E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92000" cy="6865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03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reet, traffic, clock&#10;&#10;Description automatically generated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096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5EAB67-5EEE-9B47-B54C-B94833918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59"/>
            <a:ext cx="12185650" cy="68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935A3-2F19-BB47-A734-1541172B5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776973"/>
            <a:ext cx="5204013" cy="13709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—</a:t>
            </a:r>
            <a:br>
              <a:rPr lang="en-US" dirty="0"/>
            </a:br>
            <a:r>
              <a:rPr lang="en-US" dirty="0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F2F3-A2ED-DB43-B92B-B4FD232E8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5204012" cy="541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140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E02262EA-95AE-644C-89CE-0E067B63B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7687A5-EFC3-2343-90D0-C1F9DD98A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810" y="4996208"/>
            <a:ext cx="3461190" cy="1213664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C08B341-2F48-7840-8973-E295CEEEC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247" y="5594351"/>
            <a:ext cx="7516813" cy="456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 Goes Here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A1C9DF5-8A32-0045-8A8F-18FF914064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247" y="6104872"/>
            <a:ext cx="7624763" cy="577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Oklahoma State Department of Health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Injury Prevention Service</a:t>
            </a:r>
            <a:endParaRPr lang="en-US" dirty="0"/>
          </a:p>
        </p:txBody>
      </p:sp>
      <p:pic>
        <p:nvPicPr>
          <p:cNvPr id="34" name="Picture 3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328577F-55CB-0642-8184-3E3FC6066D9B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54" y="5221895"/>
            <a:ext cx="320040" cy="3205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6ADC2-E0B4-5749-8019-D69EA19F99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511" y="5111496"/>
            <a:ext cx="7973568" cy="4663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rgbClr val="0A6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0122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3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7687A5-EFC3-2343-90D0-C1F9DD98A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810" y="4996208"/>
            <a:ext cx="3461190" cy="1213664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61965971-6CE4-0441-A87D-919D299C7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24"/>
            <a:ext cx="12192000" cy="5029200"/>
          </a:xfrm>
          <a:prstGeom prst="rect">
            <a:avLst/>
          </a:prstGeom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2646791E-A8FE-9442-937B-614F1EF30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247" y="5594351"/>
            <a:ext cx="7516813" cy="456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 Goes Here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4833FBAA-2938-DB40-A34F-DD1ABAFC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247" y="6104872"/>
            <a:ext cx="7624763" cy="577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Oklahoma State Department of Health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Injury Prevention Service</a:t>
            </a:r>
            <a:endParaRPr lang="en-US" dirty="0"/>
          </a:p>
        </p:txBody>
      </p:sp>
      <p:pic>
        <p:nvPicPr>
          <p:cNvPr id="19" name="Picture 1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DC05A5D-29EE-B14A-9D04-3501A79EC60C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5221224"/>
            <a:ext cx="320040" cy="32051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C39D2-6799-FF41-98FC-9CE20FBEB3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400" y="5110163"/>
            <a:ext cx="7650163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0A6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7176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Vari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7687A5-EFC3-2343-90D0-C1F9DD98A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0810" y="4996208"/>
            <a:ext cx="3461190" cy="1213664"/>
          </a:xfrm>
          <a:prstGeom prst="rect">
            <a:avLst/>
          </a:prstGeom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2646791E-A8FE-9442-937B-614F1EF30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247" y="5594351"/>
            <a:ext cx="7516813" cy="456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 Goes Here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4833FBAA-2938-DB40-A34F-DD1ABAFC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247" y="6104872"/>
            <a:ext cx="7624763" cy="577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Oklahoma State Department of Health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Injury Prevention Service</a:t>
            </a:r>
            <a:endParaRPr lang="en-US" dirty="0"/>
          </a:p>
        </p:txBody>
      </p:sp>
      <p:pic>
        <p:nvPicPr>
          <p:cNvPr id="19" name="Picture 1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DC05A5D-29EE-B14A-9D04-3501A79EC60C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5221224"/>
            <a:ext cx="320040" cy="32051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52BC06-06BB-E943-ABAD-4C022D5AC9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88952" cy="502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40C0D-ABBE-0044-B039-87777D477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5110163"/>
            <a:ext cx="7973568" cy="4683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rgbClr val="0A6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6996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84048"/>
            <a:ext cx="10865224" cy="6460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u="none" baseline="0"/>
            </a:lvl1pPr>
          </a:lstStyle>
          <a:p>
            <a:r>
              <a:rPr lang="en-US" dirty="0"/>
              <a:t>Content Page — 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83" y="1332793"/>
            <a:ext cx="10869705" cy="4764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itchFamily="2" charset="2"/>
              <a:buChar char="§"/>
              <a:defRPr sz="1800" u="none" baseline="0">
                <a:latin typeface="+mj-lt"/>
              </a:defRPr>
            </a:lvl1pPr>
            <a:lvl2pPr marL="439200" indent="-177800">
              <a:buFont typeface="Wingdings" pitchFamily="2" charset="2"/>
              <a:buChar char="§"/>
              <a:defRPr sz="1600" u="none" baseline="0">
                <a:latin typeface="+mj-lt"/>
              </a:defRPr>
            </a:lvl2pPr>
            <a:lvl3pPr marL="666750" indent="-230188">
              <a:buFont typeface="Wingdings" pitchFamily="2" charset="2"/>
              <a:buChar char="§"/>
              <a:defRPr sz="1600" u="none" baseline="0">
                <a:latin typeface="+mj-lt"/>
              </a:defRPr>
            </a:lvl3pPr>
            <a:lvl4pPr marL="890588" indent="-223838">
              <a:buFont typeface="Wingdings" pitchFamily="2" charset="2"/>
              <a:buChar char="§"/>
              <a:defRPr sz="1600" u="none" baseline="0">
                <a:latin typeface="+mj-lt"/>
              </a:defRPr>
            </a:lvl4pPr>
            <a:lvl5pPr marL="1116013" indent="-225425">
              <a:buFont typeface="Wingdings" pitchFamily="2" charset="2"/>
              <a:buChar char="§"/>
              <a:defRPr sz="1600" u="none"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E08930F-C237-D149-85D9-25D01577A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3" y="539496"/>
            <a:ext cx="320040" cy="320040"/>
          </a:xfrm>
          <a:prstGeom prst="rect">
            <a:avLst/>
          </a:prstGeom>
        </p:spPr>
      </p:pic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7C44F5C-02A4-4B48-9989-7A5F236894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21358" y="6378575"/>
            <a:ext cx="8458199" cy="198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7733A6-8E63-B64C-B28B-865603292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2" t="11695" r="68265" b="11288"/>
          <a:stretch/>
        </p:blipFill>
        <p:spPr>
          <a:xfrm>
            <a:off x="335280" y="6268720"/>
            <a:ext cx="477519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5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59" y="1426464"/>
            <a:ext cx="53848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itchFamily="2" charset="2"/>
              <a:buChar char="§"/>
              <a:defRPr sz="1800" b="1"/>
            </a:lvl1pPr>
            <a:lvl2pPr marL="439200" indent="-177800">
              <a:buFont typeface="Wingdings" pitchFamily="2" charset="2"/>
              <a:buChar char="§"/>
              <a:defRPr sz="1600"/>
            </a:lvl2pPr>
            <a:lvl3pPr marL="666750" indent="-230188">
              <a:buFont typeface="Wingdings" pitchFamily="2" charset="2"/>
              <a:buChar char="§"/>
              <a:defRPr sz="1600"/>
            </a:lvl3pPr>
            <a:lvl4pPr marL="890588" indent="-223838">
              <a:buFont typeface="Wingdings" pitchFamily="2" charset="2"/>
              <a:buChar char="§"/>
              <a:defRPr sz="1600"/>
            </a:lvl4pPr>
            <a:lvl5pPr marL="1116013" indent="-225425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7D3AE5-ADF3-8D43-871F-66ED09FE85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426464"/>
            <a:ext cx="53848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itchFamily="2" charset="2"/>
              <a:buChar char="§"/>
              <a:defRPr sz="1800" b="1"/>
            </a:lvl1pPr>
            <a:lvl2pPr marL="439200" indent="-177800">
              <a:buFont typeface="Wingdings" pitchFamily="2" charset="2"/>
              <a:buChar char="§"/>
              <a:defRPr sz="1600"/>
            </a:lvl2pPr>
            <a:lvl3pPr marL="666750" indent="-230188">
              <a:buFont typeface="Wingdings" pitchFamily="2" charset="2"/>
              <a:buChar char="§"/>
              <a:defRPr sz="1600"/>
            </a:lvl3pPr>
            <a:lvl4pPr marL="890588" indent="-223838">
              <a:buFont typeface="Wingdings" pitchFamily="2" charset="2"/>
              <a:buChar char="§"/>
              <a:defRPr sz="1600"/>
            </a:lvl4pPr>
            <a:lvl5pPr marL="1116013" indent="-225425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44B4084-25B4-2F4C-A84C-4E6198690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3" y="536136"/>
            <a:ext cx="320040" cy="3200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FF11B0-41AB-544C-938D-D32B4C18C128}"/>
              </a:ext>
            </a:extLst>
          </p:cNvPr>
          <p:cNvCxnSpPr/>
          <p:nvPr userDrawn="1"/>
        </p:nvCxnSpPr>
        <p:spPr>
          <a:xfrm>
            <a:off x="5984111" y="1435261"/>
            <a:ext cx="0" cy="43752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18C80BE-9D7E-7B4A-99FD-C7F79E068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84048"/>
            <a:ext cx="10865224" cy="6460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u="none" baseline="0"/>
            </a:lvl1pPr>
          </a:lstStyle>
          <a:p>
            <a:r>
              <a:rPr lang="en-US" dirty="0"/>
              <a:t>Split Content Page — Insert Title Here</a:t>
            </a: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16854562-7D04-4841-B1E5-C86CB0E344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21358" y="6378575"/>
            <a:ext cx="8458199" cy="198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866C3D-C4DE-0842-B69A-E8C0CA86C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2" t="11695" r="68265" b="11288"/>
          <a:stretch/>
        </p:blipFill>
        <p:spPr>
          <a:xfrm>
            <a:off x="335280" y="6268720"/>
            <a:ext cx="477519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34" y="384048"/>
            <a:ext cx="2662518" cy="8373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7" y="1475081"/>
            <a:ext cx="2662518" cy="3876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itchFamily="2" charset="2"/>
              <a:buChar char="§"/>
              <a:defRPr sz="1800" b="1"/>
            </a:lvl1pPr>
            <a:lvl2pPr marL="439200" indent="-177800">
              <a:buFont typeface="Wingdings" pitchFamily="2" charset="2"/>
              <a:buChar char="§"/>
              <a:defRPr sz="1600"/>
            </a:lvl2pPr>
            <a:lvl3pPr marL="666750" indent="-230188">
              <a:buFont typeface="Wingdings" pitchFamily="2" charset="2"/>
              <a:buChar char="§"/>
              <a:defRPr sz="1600"/>
            </a:lvl3pPr>
            <a:lvl4pPr marL="890588" indent="-223838">
              <a:buFont typeface="Wingdings" pitchFamily="2" charset="2"/>
              <a:buChar char="§"/>
              <a:defRPr sz="1600"/>
            </a:lvl4pPr>
            <a:lvl5pPr marL="1116013" indent="-225425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57175C4-AA85-1F41-A031-0E92CEF75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28" y="397826"/>
            <a:ext cx="320040" cy="320510"/>
          </a:xfrm>
          <a:prstGeom prst="rect">
            <a:avLst/>
          </a:prstGeom>
        </p:spPr>
      </p:pic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77FB56E1-5FEB-8842-8F3B-426695B0A7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74" y="0"/>
            <a:ext cx="8198326" cy="6858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AE01DDAE-EB95-8D40-8E39-AB0BD66D6A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21358" y="6378575"/>
            <a:ext cx="8458199" cy="198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E1698B-85A1-A846-948E-6AF69ED95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2" t="11695" r="68265" b="11288"/>
          <a:stretch/>
        </p:blipFill>
        <p:spPr>
          <a:xfrm>
            <a:off x="335280" y="6268720"/>
            <a:ext cx="477519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r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7327E5-E7DA-634E-A846-E494BEF937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2400" y="0"/>
            <a:ext cx="8229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5ED16-5137-5246-9F82-8B6BEE4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034" y="384048"/>
            <a:ext cx="2662518" cy="83737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en-US" dirty="0"/>
              <a:t>Photo or Graphic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ED0-80F7-D646-AD27-65752926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7" y="1475081"/>
            <a:ext cx="2662518" cy="3876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itchFamily="2" charset="2"/>
              <a:buChar char="§"/>
              <a:defRPr sz="1800" b="1"/>
            </a:lvl1pPr>
            <a:lvl2pPr marL="439200" indent="-177800">
              <a:buFont typeface="Wingdings" pitchFamily="2" charset="2"/>
              <a:buChar char="§"/>
              <a:defRPr sz="1600"/>
            </a:lvl2pPr>
            <a:lvl3pPr marL="666750" indent="-230188">
              <a:buFont typeface="Wingdings" pitchFamily="2" charset="2"/>
              <a:buChar char="§"/>
              <a:defRPr sz="1600"/>
            </a:lvl3pPr>
            <a:lvl4pPr marL="890588" indent="-223838">
              <a:buFont typeface="Wingdings" pitchFamily="2" charset="2"/>
              <a:buChar char="§"/>
              <a:defRPr sz="1600"/>
            </a:lvl4pPr>
            <a:lvl5pPr marL="1116013" indent="-225425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57175C4-AA85-1F41-A031-0E92CEF75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28" y="397826"/>
            <a:ext cx="320040" cy="32051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7D61222-0233-D749-9F67-E95603C609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21358" y="6378575"/>
            <a:ext cx="8458199" cy="19833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Oklahoma State Department of Health | Presentation Title | Date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16E68D-A206-D442-9B65-1C7A4F1C5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2" t="11695" r="68265" b="11288"/>
          <a:stretch/>
        </p:blipFill>
        <p:spPr>
          <a:xfrm>
            <a:off x="335280" y="6268720"/>
            <a:ext cx="477519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0FB-0E30-3940-8CAB-8373A480E0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66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377C7-C83B-E847-9F25-B9672034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2192" y="1041719"/>
            <a:ext cx="10658496" cy="51738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6000" b="1">
                <a:solidFill>
                  <a:schemeClr val="bg1"/>
                </a:solidFill>
              </a:defRPr>
            </a:lvl1pPr>
            <a:lvl2pPr marL="261400" indent="0">
              <a:buNone/>
              <a:defRPr/>
            </a:lvl2pPr>
            <a:lvl3pPr marL="436562" indent="0">
              <a:buNone/>
              <a:defRPr/>
            </a:lvl3pPr>
            <a:lvl4pPr marL="666750" indent="0">
              <a:buNone/>
              <a:defRPr/>
            </a:lvl4pPr>
            <a:lvl5pPr marL="890588" indent="0">
              <a:buNone/>
              <a:defRPr/>
            </a:lvl5pPr>
          </a:lstStyle>
          <a:p>
            <a:pPr lvl="0"/>
            <a:r>
              <a:rPr lang="en-US" dirty="0"/>
              <a:t>Add Large Statement Here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254553-3276-A749-A7DE-D9C7040B8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" y="1276108"/>
            <a:ext cx="555586" cy="5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92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75" r:id="rId3"/>
    <p:sldLayoutId id="2147483706" r:id="rId4"/>
    <p:sldLayoutId id="2147483673" r:id="rId5"/>
    <p:sldLayoutId id="2147483660" r:id="rId6"/>
    <p:sldLayoutId id="2147483661" r:id="rId7"/>
    <p:sldLayoutId id="2147483707" r:id="rId8"/>
    <p:sldLayoutId id="2147483676" r:id="rId9"/>
    <p:sldLayoutId id="2147483677" r:id="rId10"/>
    <p:sldLayoutId id="2147483678" r:id="rId11"/>
    <p:sldLayoutId id="2147483679" r:id="rId12"/>
    <p:sldLayoutId id="2147483662" r:id="rId13"/>
    <p:sldLayoutId id="2147483669" r:id="rId14"/>
    <p:sldLayoutId id="2147483651" r:id="rId15"/>
    <p:sldLayoutId id="2147483670" r:id="rId16"/>
    <p:sldLayoutId id="2147483671" r:id="rId17"/>
    <p:sldLayoutId id="2147483672" r:id="rId18"/>
    <p:sldLayoutId id="2147483674" r:id="rId19"/>
    <p:sldLayoutId id="2147483655" r:id="rId20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3018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223838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13" indent="-2254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16647-C384-084D-91A8-2209F2D9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Aging and Falls Prevention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46330-EA77-4340-B21D-CDCD49093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374" y="2059709"/>
            <a:ext cx="5234011" cy="1644073"/>
          </a:xfrm>
        </p:spPr>
        <p:txBody>
          <a:bodyPr/>
          <a:lstStyle/>
          <a:p>
            <a:pPr lvl="0">
              <a:spcBef>
                <a:spcPts val="900"/>
              </a:spcBef>
            </a:pPr>
            <a:r>
              <a:rPr lang="en-US" b="1" dirty="0">
                <a:solidFill>
                  <a:srgbClr val="464646"/>
                </a:solidFill>
              </a:rPr>
              <a:t>Madelyn Maxwell, M.A.</a:t>
            </a:r>
          </a:p>
          <a:p>
            <a:pPr lvl="0"/>
            <a:r>
              <a:rPr lang="en-US" sz="1600" dirty="0">
                <a:solidFill>
                  <a:srgbClr val="464646"/>
                </a:solidFill>
              </a:rPr>
              <a:t>Healthy Aging and Falls Prevention Project Coordinator</a:t>
            </a:r>
          </a:p>
          <a:p>
            <a:pPr lvl="0"/>
            <a:r>
              <a:rPr lang="en-US" sz="1600" dirty="0">
                <a:solidFill>
                  <a:srgbClr val="464646"/>
                </a:solidFill>
              </a:rPr>
              <a:t>Injury Prevention Service</a:t>
            </a:r>
          </a:p>
          <a:p>
            <a:pPr lvl="0"/>
            <a:r>
              <a:rPr lang="en-US" sz="1600" dirty="0">
                <a:solidFill>
                  <a:srgbClr val="464646"/>
                </a:solidFill>
              </a:rPr>
              <a:t>Oklahoma State Department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08990"/>
            <a:ext cx="5204013" cy="1978962"/>
          </a:xfrm>
        </p:spPr>
        <p:txBody>
          <a:bodyPr/>
          <a:lstStyle/>
          <a:p>
            <a:r>
              <a:rPr lang="en-US" dirty="0"/>
              <a:t>Holistic Approach to Healthy Aging </a:t>
            </a:r>
          </a:p>
        </p:txBody>
      </p:sp>
    </p:spTree>
    <p:extLst>
      <p:ext uri="{BB962C8B-B14F-4D97-AF65-F5344CB8AC3E}">
        <p14:creationId xmlns:p14="http://schemas.microsoft.com/office/powerpoint/2010/main" val="127870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259" y="1760547"/>
            <a:ext cx="5384800" cy="3446153"/>
          </a:xfrm>
        </p:spPr>
        <p:txBody>
          <a:bodyPr/>
          <a:lstStyle/>
          <a:p>
            <a:r>
              <a:rPr lang="en-US" dirty="0"/>
              <a:t>Nutrition</a:t>
            </a:r>
          </a:p>
          <a:p>
            <a:pPr lvl="1"/>
            <a:r>
              <a:rPr lang="en-US" dirty="0"/>
              <a:t>1 in 10 Oklahomans 65 years and older are food insecure. </a:t>
            </a:r>
          </a:p>
          <a:p>
            <a:pPr lvl="1"/>
            <a:r>
              <a:rPr lang="en-US" dirty="0"/>
              <a:t>55 out 77 counties in Oklahoma contain food deserts. </a:t>
            </a:r>
          </a:p>
          <a:p>
            <a:pPr lvl="2"/>
            <a:r>
              <a:rPr lang="en-US" dirty="0"/>
              <a:t>Work with local foodbanks, nutrition sites, and faith-based communities to destigmatize food insecurity. </a:t>
            </a:r>
          </a:p>
          <a:p>
            <a:pPr lvl="2"/>
            <a:r>
              <a:rPr lang="en-US" dirty="0"/>
              <a:t>Work in partnership with the OSDH Chronic Disease Prevention Service and Community Analysis and Linkages and the Oklahoma Department of Human Services to advance knowledge of Supplemental Nutrition Programs (SNAP).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06995"/>
            <a:ext cx="5384800" cy="35916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Approach to Aging: Nutrition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Oklahoma State Department of Health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384048"/>
            <a:ext cx="11137392" cy="646099"/>
          </a:xfrm>
        </p:spPr>
        <p:txBody>
          <a:bodyPr/>
          <a:lstStyle/>
          <a:p>
            <a:r>
              <a:rPr lang="en-US" dirty="0"/>
              <a:t>A Holistic Approach to Healthy Aging: Mental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Oklahoma State Department of Health | Healthy Aging and Falls Prevention </a:t>
            </a:r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81C99B91-FCB4-44B7-AAFD-A8BB888E7F5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b="11440"/>
          <a:stretch/>
        </p:blipFill>
        <p:spPr>
          <a:xfrm>
            <a:off x="6253772" y="1427163"/>
            <a:ext cx="5221656" cy="4351337"/>
          </a:xfr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0259" y="1786234"/>
            <a:ext cx="5384800" cy="3824727"/>
          </a:xfrm>
        </p:spPr>
        <p:txBody>
          <a:bodyPr/>
          <a:lstStyle/>
          <a:p>
            <a:r>
              <a:rPr lang="en-US" dirty="0"/>
              <a:t>Mental Health  </a:t>
            </a:r>
          </a:p>
          <a:p>
            <a:pPr lvl="1"/>
            <a:r>
              <a:rPr lang="en-US" dirty="0"/>
              <a:t>Depression is not a normal part of aging. </a:t>
            </a:r>
          </a:p>
          <a:p>
            <a:pPr lvl="1"/>
            <a:r>
              <a:rPr lang="en-US" dirty="0"/>
              <a:t>Older adults have an increased risk of hospitalization and death due to COVID-19. As a result more Oklahomans 65 years and older have become socially isolated. </a:t>
            </a:r>
          </a:p>
          <a:p>
            <a:pPr lvl="2"/>
            <a:r>
              <a:rPr lang="en-US" dirty="0"/>
              <a:t>Work in partnership with the Oklahoma Mental Health and Aging Coalition to share resources on mental health. </a:t>
            </a:r>
          </a:p>
          <a:p>
            <a:pPr lvl="2"/>
            <a:r>
              <a:rPr lang="en-US" dirty="0"/>
              <a:t>Continue to educate older adults, providers, and partners on the importance of communication to reduce loneliness and social isolation among home bound older adults.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6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Cognitive Health </a:t>
            </a:r>
          </a:p>
          <a:p>
            <a:pPr lvl="1"/>
            <a:r>
              <a:rPr lang="en-US" dirty="0"/>
              <a:t>Currently, more than 67,000 Oklahomans are living with Alzheimer’s Disease, and over 129,000 family and friends are providing care. </a:t>
            </a:r>
          </a:p>
          <a:p>
            <a:r>
              <a:rPr lang="en-US" dirty="0"/>
              <a:t>Oklahoma Healthy Brain Initiative (OHBI)</a:t>
            </a:r>
          </a:p>
          <a:p>
            <a:pPr lvl="1"/>
            <a:r>
              <a:rPr lang="en-US" dirty="0"/>
              <a:t>The Oklahoma Healthy Brain Initiative Coalition is comprised of different organizations, caregivers, and people living with the disease from across the state. </a:t>
            </a:r>
          </a:p>
          <a:p>
            <a:pPr lvl="2"/>
            <a:r>
              <a:rPr lang="en-US" dirty="0"/>
              <a:t>The goal is to break silos of those working to provide better care and resources for Alzheimer’s disease and related dementias in Oklahoma. 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384048"/>
            <a:ext cx="11178032" cy="646099"/>
          </a:xfrm>
        </p:spPr>
        <p:txBody>
          <a:bodyPr/>
          <a:lstStyle/>
          <a:p>
            <a:r>
              <a:rPr lang="en-US" dirty="0"/>
              <a:t>Holistic Approach to Healthy Aging: Cognitive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Oklahoma State Department of Health | Healthy Aging and Falls Prevention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045552" y="1983784"/>
            <a:ext cx="3638095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6343886-A8D9-4467-9844-C5FD62EB2C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0312" y="0"/>
            <a:ext cx="5661687" cy="6858000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E64382-F210-4BF7-BA6C-F8B3A5AB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4" y="384048"/>
            <a:ext cx="3707206" cy="837374"/>
          </a:xfrm>
        </p:spPr>
        <p:txBody>
          <a:bodyPr/>
          <a:lstStyle/>
          <a:p>
            <a:r>
              <a:rPr lang="en-US" dirty="0"/>
              <a:t>Healthy Aging Newsletter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5CAB2-24F5-4B5E-9DD9-EF1C9CED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6" y="1383641"/>
            <a:ext cx="4299773" cy="3876849"/>
          </a:xfrm>
        </p:spPr>
        <p:txBody>
          <a:bodyPr/>
          <a:lstStyle/>
          <a:p>
            <a:r>
              <a:rPr lang="en-US" dirty="0"/>
              <a:t>Began August 2021</a:t>
            </a:r>
          </a:p>
          <a:p>
            <a:r>
              <a:rPr lang="en-US" dirty="0"/>
              <a:t>The purpose of this newsletter is to increase capacity for resource sharing across state and local community organizations/agencies to reduce morbidity and mortality among older adults in Oklahoma</a:t>
            </a:r>
          </a:p>
          <a:p>
            <a:r>
              <a:rPr lang="en-US" dirty="0"/>
              <a:t>Covered a variety of topics, including: </a:t>
            </a:r>
          </a:p>
          <a:p>
            <a:pPr lvl="1"/>
            <a:r>
              <a:rPr lang="en-US" dirty="0"/>
              <a:t>Falls prevention</a:t>
            </a:r>
          </a:p>
          <a:p>
            <a:pPr lvl="1"/>
            <a:r>
              <a:rPr lang="en-US" dirty="0"/>
              <a:t>OHBI</a:t>
            </a:r>
          </a:p>
          <a:p>
            <a:pPr lvl="1"/>
            <a:r>
              <a:rPr lang="en-US" dirty="0"/>
              <a:t>Weather-related prevention</a:t>
            </a:r>
          </a:p>
          <a:p>
            <a:pPr lvl="1"/>
            <a:r>
              <a:rPr lang="en-US" dirty="0"/>
              <a:t>COVID-19 and older adults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Older adult driver safety</a:t>
            </a:r>
          </a:p>
          <a:p>
            <a:pPr marL="2614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EF10-0B4B-4C56-89BC-18DB830F245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Healthy Aging and Falls Prevention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D086F-4C37-4840-8AC9-5D2098E9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0"/>
            <a:ext cx="5913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5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2677EBD0-F44C-CC46-8902-1E543CBB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280BFE-7D89-DA4A-BF04-891A32B795CE}"/>
              </a:ext>
            </a:extLst>
          </p:cNvPr>
          <p:cNvSpPr/>
          <p:nvPr/>
        </p:nvSpPr>
        <p:spPr>
          <a:xfrm>
            <a:off x="0" y="2965087"/>
            <a:ext cx="12188952" cy="3901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AC170-DFCF-0B49-AEBE-12BCFC59D2AD}"/>
              </a:ext>
            </a:extLst>
          </p:cNvPr>
          <p:cNvSpPr/>
          <p:nvPr/>
        </p:nvSpPr>
        <p:spPr>
          <a:xfrm>
            <a:off x="0" y="1"/>
            <a:ext cx="12188952" cy="2968668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E920CF-02BE-1E4B-A34F-D019760FE22F}"/>
              </a:ext>
            </a:extLst>
          </p:cNvPr>
          <p:cNvCxnSpPr/>
          <p:nvPr/>
        </p:nvCxnSpPr>
        <p:spPr>
          <a:xfrm>
            <a:off x="0" y="2957051"/>
            <a:ext cx="1219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9C50217-78AE-D14E-84C9-65564A14414B}"/>
              </a:ext>
            </a:extLst>
          </p:cNvPr>
          <p:cNvSpPr/>
          <p:nvPr/>
        </p:nvSpPr>
        <p:spPr>
          <a:xfrm>
            <a:off x="1276618" y="3185078"/>
            <a:ext cx="1033670" cy="1033670"/>
          </a:xfrm>
          <a:prstGeom prst="ellipse">
            <a:avLst/>
          </a:prstGeom>
          <a:solidFill>
            <a:srgbClr val="DE9026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DA1B63-3BB6-3048-BC1F-D425DBBF5015}"/>
              </a:ext>
            </a:extLst>
          </p:cNvPr>
          <p:cNvSpPr txBox="1"/>
          <p:nvPr/>
        </p:nvSpPr>
        <p:spPr>
          <a:xfrm>
            <a:off x="949725" y="4397000"/>
            <a:ext cx="1687457" cy="384313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405.426.8440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B52365-7EFC-E24A-A001-5AEC64EC2303}"/>
              </a:ext>
            </a:extLst>
          </p:cNvPr>
          <p:cNvSpPr txBox="1"/>
          <p:nvPr/>
        </p:nvSpPr>
        <p:spPr>
          <a:xfrm>
            <a:off x="4283900" y="4397000"/>
            <a:ext cx="3382484" cy="437322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MadelynM@health.ok.gov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FD524-E34A-C545-982A-4B6863D4899D}"/>
              </a:ext>
            </a:extLst>
          </p:cNvPr>
          <p:cNvSpPr txBox="1"/>
          <p:nvPr/>
        </p:nvSpPr>
        <p:spPr>
          <a:xfrm>
            <a:off x="9313103" y="4397000"/>
            <a:ext cx="2203040" cy="410817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falls.health.ok.gov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A4BA01-D944-8440-BBA5-7A8266A6D286}"/>
              </a:ext>
            </a:extLst>
          </p:cNvPr>
          <p:cNvSpPr txBox="1"/>
          <p:nvPr/>
        </p:nvSpPr>
        <p:spPr>
          <a:xfrm>
            <a:off x="2736574" y="780792"/>
            <a:ext cx="6718852" cy="64935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19FC2F-21DA-DA46-9411-22BBD243F6A1}"/>
              </a:ext>
            </a:extLst>
          </p:cNvPr>
          <p:cNvSpPr txBox="1"/>
          <p:nvPr/>
        </p:nvSpPr>
        <p:spPr>
          <a:xfrm>
            <a:off x="2736574" y="1612756"/>
            <a:ext cx="6718852" cy="1100674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Madelyn Maxwell, M.A.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Oklahoma State Department of Health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Prevention Service</a:t>
            </a:r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C12CF-ADD6-5540-940D-278F26D366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3141"/>
            <a:ext cx="2561875" cy="96607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FDACD6-E25A-1A41-96B3-5C42A9152CAD}"/>
              </a:ext>
            </a:extLst>
          </p:cNvPr>
          <p:cNvGrpSpPr/>
          <p:nvPr/>
        </p:nvGrpSpPr>
        <p:grpSpPr>
          <a:xfrm>
            <a:off x="5458307" y="3185078"/>
            <a:ext cx="1033670" cy="1033670"/>
            <a:chOff x="5458307" y="3185078"/>
            <a:chExt cx="1033670" cy="103367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E1630EE-6236-D541-92A8-D1D48B23F7AA}"/>
                </a:ext>
              </a:extLst>
            </p:cNvPr>
            <p:cNvSpPr/>
            <p:nvPr/>
          </p:nvSpPr>
          <p:spPr>
            <a:xfrm>
              <a:off x="5458307" y="3185078"/>
              <a:ext cx="1033670" cy="1033670"/>
            </a:xfrm>
            <a:prstGeom prst="ellipse">
              <a:avLst/>
            </a:prstGeom>
            <a:solidFill>
              <a:srgbClr val="DE9026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DCD96EDF-9B9D-B648-9628-DAF9A7FEE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421" y="3336388"/>
              <a:ext cx="688029" cy="62215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42FA4F1-7872-2F47-9AE6-8BB3E300F1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912" y="3328416"/>
            <a:ext cx="365760" cy="7485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8982A-5D8F-F94F-9E7A-CBE891B8C282}"/>
              </a:ext>
            </a:extLst>
          </p:cNvPr>
          <p:cNvGrpSpPr/>
          <p:nvPr/>
        </p:nvGrpSpPr>
        <p:grpSpPr>
          <a:xfrm>
            <a:off x="9897788" y="3185078"/>
            <a:ext cx="1033670" cy="1033670"/>
            <a:chOff x="9897788" y="4006880"/>
            <a:chExt cx="1033670" cy="103367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D47009-FF9E-3C47-B212-65918F122299}"/>
                </a:ext>
              </a:extLst>
            </p:cNvPr>
            <p:cNvSpPr/>
            <p:nvPr/>
          </p:nvSpPr>
          <p:spPr>
            <a:xfrm>
              <a:off x="9897788" y="4006880"/>
              <a:ext cx="1033670" cy="1033670"/>
            </a:xfrm>
            <a:prstGeom prst="ellipse">
              <a:avLst/>
            </a:prstGeom>
            <a:solidFill>
              <a:srgbClr val="DE9026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6072A8A5-AFF4-9B46-A09D-187D246A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5832" y="4259946"/>
              <a:ext cx="649224" cy="51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1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91765"/>
            <a:ext cx="5204013" cy="1910607"/>
          </a:xfrm>
        </p:spPr>
        <p:txBody>
          <a:bodyPr/>
          <a:lstStyle/>
          <a:p>
            <a:r>
              <a:rPr lang="en-US" dirty="0"/>
              <a:t>Healthy Aging and Falls Prevention Overview </a:t>
            </a:r>
          </a:p>
        </p:txBody>
      </p:sp>
    </p:spTree>
    <p:extLst>
      <p:ext uri="{BB962C8B-B14F-4D97-AF65-F5344CB8AC3E}">
        <p14:creationId xmlns:p14="http://schemas.microsoft.com/office/powerpoint/2010/main" val="26202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Aging and Falls Prevention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solidFill>
                  <a:srgbClr val="464646"/>
                </a:solidFill>
              </a:rPr>
              <a:t>Age without injury (older adults, caregivers, and providers)</a:t>
            </a:r>
          </a:p>
          <a:p>
            <a:pPr lvl="1"/>
            <a:r>
              <a:rPr lang="en-US" sz="1800" dirty="0">
                <a:solidFill>
                  <a:srgbClr val="464646"/>
                </a:solidFill>
              </a:rPr>
              <a:t>Falls prevention</a:t>
            </a:r>
          </a:p>
          <a:p>
            <a:pPr lvl="1"/>
            <a:r>
              <a:rPr lang="en-US" sz="1800" dirty="0">
                <a:solidFill>
                  <a:srgbClr val="464646"/>
                </a:solidFill>
              </a:rPr>
              <a:t>Motor vehicle crash prevention</a:t>
            </a:r>
          </a:p>
          <a:p>
            <a:pPr lvl="1"/>
            <a:r>
              <a:rPr lang="en-US" sz="1800" dirty="0">
                <a:solidFill>
                  <a:srgbClr val="464646"/>
                </a:solidFill>
              </a:rPr>
              <a:t>Traumatic brain injury prevention</a:t>
            </a:r>
          </a:p>
          <a:p>
            <a:pPr lvl="0"/>
            <a:r>
              <a:rPr lang="en-US" i="1" dirty="0">
                <a:solidFill>
                  <a:srgbClr val="464646"/>
                </a:solidFill>
              </a:rPr>
              <a:t>Healthy aging (holistic approach to injury prevention)</a:t>
            </a:r>
          </a:p>
          <a:p>
            <a:pPr lvl="1"/>
            <a:r>
              <a:rPr lang="en-US" sz="1800" dirty="0">
                <a:solidFill>
                  <a:srgbClr val="464646"/>
                </a:solidFill>
              </a:rPr>
              <a:t>Cognitive health</a:t>
            </a:r>
          </a:p>
          <a:p>
            <a:pPr lvl="1"/>
            <a:r>
              <a:rPr lang="en-US" sz="1800" dirty="0">
                <a:solidFill>
                  <a:srgbClr val="464646"/>
                </a:solidFill>
              </a:rPr>
              <a:t>Nutrition</a:t>
            </a:r>
          </a:p>
          <a:p>
            <a:pPr lvl="1"/>
            <a:r>
              <a:rPr lang="en-US" sz="1800" dirty="0">
                <a:solidFill>
                  <a:srgbClr val="464646"/>
                </a:solidFill>
              </a:rPr>
              <a:t>Mental health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Oklahoma State Department of Health | Presentation Title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7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1EF76B-45E6-4C01-B18B-6552DDFCC7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252" y="0"/>
            <a:ext cx="5981748" cy="6858000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4" y="384048"/>
            <a:ext cx="4052646" cy="837374"/>
          </a:xfrm>
        </p:spPr>
        <p:txBody>
          <a:bodyPr/>
          <a:lstStyle/>
          <a:p>
            <a:r>
              <a:rPr lang="en-US" dirty="0"/>
              <a:t>Older Adult Fastest Growing Nation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E70BA8-DC28-4ED6-8C30-95452E32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6" y="1475081"/>
            <a:ext cx="3466653" cy="3876849"/>
          </a:xfrm>
        </p:spPr>
        <p:txBody>
          <a:bodyPr/>
          <a:lstStyle/>
          <a:p>
            <a:r>
              <a:rPr lang="en-US" dirty="0"/>
              <a:t>65 and older population grows rapidly as Baby Boomers age</a:t>
            </a:r>
          </a:p>
          <a:p>
            <a:r>
              <a:rPr lang="en-US" dirty="0"/>
              <a:t>By 2030, more than 37 million people, or 60% are expected to be living with more than one chronic condition</a:t>
            </a:r>
          </a:p>
          <a:p>
            <a:r>
              <a:rPr lang="en-US" dirty="0"/>
              <a:t>Population aging presents new patterns of work and retirement and new social and economic challenges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Oklahoma State Department of Health | Healthy Aging and Falls Prevention</a:t>
            </a:r>
          </a:p>
          <a:p>
            <a:pPr lvl="0"/>
            <a:r>
              <a:rPr lang="en-US" dirty="0">
                <a:solidFill>
                  <a:srgbClr val="464646"/>
                </a:solidFill>
              </a:rPr>
              <a:t>Source: census.gov</a:t>
            </a:r>
          </a:p>
          <a:p>
            <a:endParaRPr lang="en-US" dirty="0"/>
          </a:p>
        </p:txBody>
      </p:sp>
      <p:pic>
        <p:nvPicPr>
          <p:cNvPr id="16" name="Picture 2" descr="https://www.census.gov/content/dam/Census/library/stories/2018/03/graying-america-pyramid-pillar.jpg">
            <a:extLst>
              <a:ext uri="{FF2B5EF4-FFF2-40B4-BE49-F238E27FC236}">
                <a16:creationId xmlns:a16="http://schemas.microsoft.com/office/drawing/2014/main" id="{32A313A9-1BC0-4564-AEF1-0596EC88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05" y="0"/>
            <a:ext cx="5995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5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8249"/>
            <a:ext cx="5204013" cy="891276"/>
          </a:xfrm>
        </p:spPr>
        <p:txBody>
          <a:bodyPr/>
          <a:lstStyle/>
          <a:p>
            <a:r>
              <a:rPr lang="en-US" dirty="0"/>
              <a:t>Age Without Injury </a:t>
            </a:r>
          </a:p>
        </p:txBody>
      </p:sp>
    </p:spTree>
    <p:extLst>
      <p:ext uri="{BB962C8B-B14F-4D97-AF65-F5344CB8AC3E}">
        <p14:creationId xmlns:p14="http://schemas.microsoft.com/office/powerpoint/2010/main" val="121725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259" y="2018233"/>
            <a:ext cx="5384800" cy="3321382"/>
          </a:xfrm>
        </p:spPr>
        <p:txBody>
          <a:bodyPr/>
          <a:lstStyle/>
          <a:p>
            <a:r>
              <a:rPr lang="en-US" dirty="0"/>
              <a:t>Falls Prevention </a:t>
            </a:r>
          </a:p>
          <a:p>
            <a:pPr lvl="1"/>
            <a:r>
              <a:rPr lang="en-US" dirty="0"/>
              <a:t>Develop and disseminate educational materials</a:t>
            </a:r>
          </a:p>
          <a:p>
            <a:pPr lvl="1"/>
            <a:r>
              <a:rPr lang="en-US" dirty="0"/>
              <a:t>Provide technical assistance to state and community partners</a:t>
            </a:r>
          </a:p>
          <a:p>
            <a:pPr lvl="1"/>
            <a:r>
              <a:rPr lang="en-US" dirty="0"/>
              <a:t>Champion Tai Chi: Moving for Better Balance and Matter of Balance</a:t>
            </a:r>
          </a:p>
          <a:p>
            <a:pPr lvl="1"/>
            <a:r>
              <a:rPr lang="en-US" dirty="0"/>
              <a:t>Provide home safety equipment to partners helping homebound older adults</a:t>
            </a:r>
          </a:p>
          <a:p>
            <a:pPr lvl="1"/>
            <a:r>
              <a:rPr lang="en-US" dirty="0"/>
              <a:t>Coordinate quarterly Oklahoma Older Adult Falls Prevention Coalition meetings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Without Injury: Falls Prevention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Oklahoma State Department of Health | Healthy Aging and Falls Prevention  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391BC27-FEB7-4123-9B2A-04496769FCAD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54" y="1275825"/>
            <a:ext cx="2468283" cy="32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0C857-B11E-4056-93A5-D0F9D9BCC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14" y="2113613"/>
            <a:ext cx="2776955" cy="33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B0587-58FA-4EB7-AB92-E82769B2A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436" y="2977018"/>
            <a:ext cx="2738606" cy="2852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2AE51-4AF1-47FE-970B-7FF09798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41" y="4060484"/>
            <a:ext cx="3228346" cy="213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8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259" y="2250923"/>
            <a:ext cx="5384800" cy="2336067"/>
          </a:xfrm>
        </p:spPr>
        <p:txBody>
          <a:bodyPr/>
          <a:lstStyle/>
          <a:p>
            <a:r>
              <a:rPr lang="en-US" dirty="0"/>
              <a:t>A Roadmap to Reducing Older Adult Falls </a:t>
            </a:r>
          </a:p>
          <a:p>
            <a:pPr lvl="1"/>
            <a:r>
              <a:rPr lang="en-US" dirty="0"/>
              <a:t>Increase Availability of Evidence-Based Fall Prevention Programming </a:t>
            </a:r>
          </a:p>
          <a:p>
            <a:pPr lvl="1"/>
            <a:r>
              <a:rPr lang="en-US" dirty="0"/>
              <a:t>Address Age-Related Social Determinants of Health </a:t>
            </a:r>
          </a:p>
          <a:p>
            <a:pPr lvl="1"/>
            <a:r>
              <a:rPr lang="en-US" dirty="0"/>
              <a:t>Engage and Support Providers and Health Systems </a:t>
            </a:r>
          </a:p>
          <a:p>
            <a:pPr lvl="1"/>
            <a:r>
              <a:rPr lang="en-US" dirty="0"/>
              <a:t>Enhance Communication to Expand Collaboration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95475" y="1107723"/>
            <a:ext cx="4332158" cy="52784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Without Injury: Falls Prevention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21358" y="6378575"/>
            <a:ext cx="8458199" cy="337018"/>
          </a:xfrm>
        </p:spPr>
        <p:txBody>
          <a:bodyPr/>
          <a:lstStyle/>
          <a:p>
            <a:r>
              <a:rPr lang="en-US" dirty="0"/>
              <a:t>Oklahoma State Department of Health | Healthy Aging and Falls Prevention </a:t>
            </a:r>
          </a:p>
        </p:txBody>
      </p:sp>
    </p:spTree>
    <p:extLst>
      <p:ext uri="{BB962C8B-B14F-4D97-AF65-F5344CB8AC3E}">
        <p14:creationId xmlns:p14="http://schemas.microsoft.com/office/powerpoint/2010/main" val="274609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197" y="2206866"/>
            <a:ext cx="5384800" cy="2790534"/>
          </a:xfrm>
        </p:spPr>
        <p:txBody>
          <a:bodyPr/>
          <a:lstStyle/>
          <a:p>
            <a:r>
              <a:rPr lang="en-US" dirty="0"/>
              <a:t>Motor Vehicle Crashes </a:t>
            </a:r>
          </a:p>
          <a:p>
            <a:pPr lvl="1"/>
            <a:r>
              <a:rPr lang="en-US" dirty="0"/>
              <a:t>In Oklahoma, from 2016-2020 there were 675 deaths among older adults to motor vehicle crashes.</a:t>
            </a:r>
          </a:p>
          <a:p>
            <a:pPr lvl="2"/>
            <a:r>
              <a:rPr lang="en-US" i="1" dirty="0"/>
              <a:t>CDC: Still Going Strong</a:t>
            </a:r>
          </a:p>
          <a:p>
            <a:pPr lvl="2"/>
            <a:r>
              <a:rPr lang="en-US" dirty="0"/>
              <a:t>Provide education on motor vehicle safety to older adults and their caregivers. </a:t>
            </a:r>
          </a:p>
          <a:p>
            <a:pPr lvl="2"/>
            <a:r>
              <a:rPr lang="en-US" dirty="0"/>
              <a:t>Collaborate with partners and organizations to address older adult motor vehicle safety. </a:t>
            </a:r>
          </a:p>
          <a:p>
            <a:pPr marL="666750" lvl="3" indent="0">
              <a:buNone/>
            </a:pPr>
            <a:endParaRPr lang="en-US" i="1" dirty="0"/>
          </a:p>
          <a:p>
            <a:pPr marL="261400" lvl="1" indent="0">
              <a:buNone/>
            </a:pPr>
            <a:r>
              <a:rPr lang="en-US" i="1" dirty="0"/>
              <a:t>	</a:t>
            </a:r>
            <a:endParaRPr lang="en-US" dirty="0"/>
          </a:p>
          <a:p>
            <a:pPr marL="2614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Without Injury: Motor Vehicle Crashes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21358" y="6378574"/>
            <a:ext cx="8458199" cy="387985"/>
          </a:xfrm>
        </p:spPr>
        <p:txBody>
          <a:bodyPr/>
          <a:lstStyle/>
          <a:p>
            <a:r>
              <a:rPr lang="en-US" dirty="0"/>
              <a:t>Oklahoma State Department of Health | Healthy Aging and Falls Prevention</a:t>
            </a:r>
          </a:p>
          <a:p>
            <a:r>
              <a:rPr lang="en-US" dirty="0"/>
              <a:t>Image Source: CDC Transportation Safety  </a:t>
            </a:r>
          </a:p>
        </p:txBody>
      </p:sp>
      <p:pic>
        <p:nvPicPr>
          <p:cNvPr id="1026" name="Picture 2" descr="older driver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12707"/>
            <a:ext cx="5384800" cy="35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8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40" y="2287076"/>
            <a:ext cx="5384800" cy="2414016"/>
          </a:xfrm>
        </p:spPr>
        <p:txBody>
          <a:bodyPr/>
          <a:lstStyle/>
          <a:p>
            <a:r>
              <a:rPr lang="en-US" dirty="0"/>
              <a:t>Traumatic Brain Injury</a:t>
            </a:r>
          </a:p>
          <a:p>
            <a:pPr lvl="1"/>
            <a:r>
              <a:rPr lang="en-US" dirty="0"/>
              <a:t> Falls and motor vehicle crashes are common causes of TBI in older adults.</a:t>
            </a:r>
          </a:p>
          <a:p>
            <a:pPr lvl="2"/>
            <a:r>
              <a:rPr lang="en-US" dirty="0"/>
              <a:t>Collaborate with internal and external partners to address TBI in adults 65 years and older. </a:t>
            </a:r>
          </a:p>
          <a:p>
            <a:pPr lvl="2"/>
            <a:r>
              <a:rPr lang="en-US" dirty="0"/>
              <a:t>Develop educational materials to disseminate to providers, caregivers, and older adults related to TBI.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Without Injury: Traumatic Brain Injury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Oklahoma State Department of Health | Healthy Aging and Falls Prevention  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650038" y="1834145"/>
            <a:ext cx="4404042" cy="36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4826"/>
      </p:ext>
    </p:extLst>
  </p:cSld>
  <p:clrMapOvr>
    <a:masterClrMapping/>
  </p:clrMapOvr>
</p:sld>
</file>

<file path=ppt/theme/theme1.xml><?xml version="1.0" encoding="utf-8"?>
<a:theme xmlns:a="http://schemas.openxmlformats.org/drawingml/2006/main" name="Oklaholma ">
  <a:themeElements>
    <a:clrScheme name="Custom 7">
      <a:dk1>
        <a:srgbClr val="464646"/>
      </a:dk1>
      <a:lt1>
        <a:srgbClr val="FFFFFF"/>
      </a:lt1>
      <a:dk2>
        <a:srgbClr val="787878"/>
      </a:dk2>
      <a:lt2>
        <a:srgbClr val="E7E6E6"/>
      </a:lt2>
      <a:accent1>
        <a:srgbClr val="1CA6DE"/>
      </a:accent1>
      <a:accent2>
        <a:srgbClr val="669B41"/>
      </a:accent2>
      <a:accent3>
        <a:srgbClr val="D05320"/>
      </a:accent3>
      <a:accent4>
        <a:srgbClr val="DE9027"/>
      </a:accent4>
      <a:accent5>
        <a:srgbClr val="187BC0"/>
      </a:accent5>
      <a:accent6>
        <a:srgbClr val="004C9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45720" rIns="91440" bIns="45720" rtlCol="0">
        <a:noAutofit/>
      </a:bodyPr>
      <a:lstStyle>
        <a:defPPr algn="l">
          <a:spcBef>
            <a:spcPts val="0"/>
          </a:spcBef>
          <a:defRPr sz="2400" b="1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88644D3B6D74AB5D3C71ECDA6992E" ma:contentTypeVersion="0" ma:contentTypeDescription="Create a new document." ma:contentTypeScope="" ma:versionID="f74aeca2d68317de113d5a13599b1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628d96b1d0195bda9db7a225d843e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Nam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D6EE8-E803-41F1-8733-77150CF4704C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FDE501-20F8-4E10-8280-B37C378E4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E5686-1642-422F-AF8A-7806D900E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4329</TotalTime>
  <Words>811</Words>
  <Application>Microsoft Office PowerPoint</Application>
  <PresentationFormat>Widescreen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Oklaholma </vt:lpstr>
      <vt:lpstr>Healthy Aging and Falls Prevention</vt:lpstr>
      <vt:lpstr>Healthy Aging and Falls Prevention Overview </vt:lpstr>
      <vt:lpstr>Healthy Aging and Falls Prevention Overview </vt:lpstr>
      <vt:lpstr>Older Adult Fastest Growing Nation </vt:lpstr>
      <vt:lpstr>Age Without Injury </vt:lpstr>
      <vt:lpstr>Age Without Injury: Falls Prevention </vt:lpstr>
      <vt:lpstr>Age Without Injury: Falls Prevention </vt:lpstr>
      <vt:lpstr>Age Without Injury: Motor Vehicle Crashes </vt:lpstr>
      <vt:lpstr>Age Without Injury: Traumatic Brain Injury </vt:lpstr>
      <vt:lpstr>Holistic Approach to Healthy Aging </vt:lpstr>
      <vt:lpstr>Holistic Approach to Aging: Nutrition</vt:lpstr>
      <vt:lpstr>A Holistic Approach to Healthy Aging: Mental Health</vt:lpstr>
      <vt:lpstr>Holistic Approach to Healthy Aging: Cognitive Health</vt:lpstr>
      <vt:lpstr>Healthy Aging Newsletter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R</dc:creator>
  <cp:lastModifiedBy>Diane Brown</cp:lastModifiedBy>
  <cp:revision>136</cp:revision>
  <dcterms:created xsi:type="dcterms:W3CDTF">2020-01-16T04:22:20Z</dcterms:created>
  <dcterms:modified xsi:type="dcterms:W3CDTF">2022-03-09T15:32:31Z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0x01010051D88644D3B6D74AB5D3C71ECDA6992E</vt:lpwstr>
  </property>
</Properties>
</file>