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300" r:id="rId5"/>
    <p:sldId id="301" r:id="rId6"/>
    <p:sldId id="276" r:id="rId7"/>
    <p:sldId id="283" r:id="rId8"/>
    <p:sldId id="302" r:id="rId9"/>
    <p:sldId id="279" r:id="rId10"/>
    <p:sldId id="282" r:id="rId11"/>
    <p:sldId id="286" r:id="rId12"/>
    <p:sldId id="269" r:id="rId13"/>
    <p:sldId id="293" r:id="rId14"/>
    <p:sldId id="299" r:id="rId15"/>
    <p:sldId id="290" r:id="rId16"/>
    <p:sldId id="297" r:id="rId17"/>
    <p:sldId id="292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e Brown" initials="DB" lastIdx="10" clrIdx="0">
    <p:extLst>
      <p:ext uri="{19B8F6BF-5375-455C-9EA6-DF929625EA0E}">
        <p15:presenceInfo xmlns:p15="http://schemas.microsoft.com/office/powerpoint/2012/main" userId="S::Diane.Brown@health.ok.gov::c63b16c9-b056-478c-a1fc-3b32cc1134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66042" autoAdjust="0"/>
  </p:normalViewPr>
  <p:slideViewPr>
    <p:cSldViewPr snapToGrid="0" snapToObjects="1">
      <p:cViewPr varScale="1">
        <p:scale>
          <a:sx n="57" d="100"/>
          <a:sy n="57" d="100"/>
        </p:scale>
        <p:origin x="20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e Brown" userId="c63b16c9-b056-478c-a1fc-3b32cc11343f" providerId="ADAL" clId="{F7EEEB70-164C-4A79-9740-C538A0A37234}"/>
    <pc:docChg chg="modSld">
      <pc:chgData name="Diane Brown" userId="c63b16c9-b056-478c-a1fc-3b32cc11343f" providerId="ADAL" clId="{F7EEEB70-164C-4A79-9740-C538A0A37234}" dt="2022-03-09T16:16:19.171" v="13" actId="20577"/>
      <pc:docMkLst>
        <pc:docMk/>
      </pc:docMkLst>
      <pc:sldChg chg="modNotesTx">
        <pc:chgData name="Diane Brown" userId="c63b16c9-b056-478c-a1fc-3b32cc11343f" providerId="ADAL" clId="{F7EEEB70-164C-4A79-9740-C538A0A37234}" dt="2022-03-09T16:16:19.171" v="13" actId="20577"/>
        <pc:sldMkLst>
          <pc:docMk/>
          <pc:sldMk cId="492954991" sldId="261"/>
        </pc:sldMkLst>
      </pc:sldChg>
      <pc:sldChg chg="modNotesTx">
        <pc:chgData name="Diane Brown" userId="c63b16c9-b056-478c-a1fc-3b32cc11343f" providerId="ADAL" clId="{F7EEEB70-164C-4A79-9740-C538A0A37234}" dt="2022-03-09T16:15:56.987" v="8" actId="20577"/>
        <pc:sldMkLst>
          <pc:docMk/>
          <pc:sldMk cId="4157048331" sldId="269"/>
        </pc:sldMkLst>
      </pc:sldChg>
      <pc:sldChg chg="modNotesTx">
        <pc:chgData name="Diane Brown" userId="c63b16c9-b056-478c-a1fc-3b32cc11343f" providerId="ADAL" clId="{F7EEEB70-164C-4A79-9740-C538A0A37234}" dt="2022-03-09T16:15:27.437" v="2" actId="20577"/>
        <pc:sldMkLst>
          <pc:docMk/>
          <pc:sldMk cId="2478915156" sldId="276"/>
        </pc:sldMkLst>
      </pc:sldChg>
      <pc:sldChg chg="modNotesTx">
        <pc:chgData name="Diane Brown" userId="c63b16c9-b056-478c-a1fc-3b32cc11343f" providerId="ADAL" clId="{F7EEEB70-164C-4A79-9740-C538A0A37234}" dt="2022-03-09T16:15:41.332" v="5" actId="20577"/>
        <pc:sldMkLst>
          <pc:docMk/>
          <pc:sldMk cId="1158408981" sldId="279"/>
        </pc:sldMkLst>
      </pc:sldChg>
      <pc:sldChg chg="modNotesTx">
        <pc:chgData name="Diane Brown" userId="c63b16c9-b056-478c-a1fc-3b32cc11343f" providerId="ADAL" clId="{F7EEEB70-164C-4A79-9740-C538A0A37234}" dt="2022-03-09T16:15:46.525" v="6" actId="20577"/>
        <pc:sldMkLst>
          <pc:docMk/>
          <pc:sldMk cId="1124812109" sldId="282"/>
        </pc:sldMkLst>
      </pc:sldChg>
      <pc:sldChg chg="modNotesTx">
        <pc:chgData name="Diane Brown" userId="c63b16c9-b056-478c-a1fc-3b32cc11343f" providerId="ADAL" clId="{F7EEEB70-164C-4A79-9740-C538A0A37234}" dt="2022-03-09T16:15:31.849" v="3" actId="20577"/>
        <pc:sldMkLst>
          <pc:docMk/>
          <pc:sldMk cId="871080097" sldId="283"/>
        </pc:sldMkLst>
      </pc:sldChg>
      <pc:sldChg chg="modNotesTx">
        <pc:chgData name="Diane Brown" userId="c63b16c9-b056-478c-a1fc-3b32cc11343f" providerId="ADAL" clId="{F7EEEB70-164C-4A79-9740-C538A0A37234}" dt="2022-03-09T16:15:51.288" v="7" actId="20577"/>
        <pc:sldMkLst>
          <pc:docMk/>
          <pc:sldMk cId="3220671778" sldId="286"/>
        </pc:sldMkLst>
      </pc:sldChg>
      <pc:sldChg chg="modNotesTx">
        <pc:chgData name="Diane Brown" userId="c63b16c9-b056-478c-a1fc-3b32cc11343f" providerId="ADAL" clId="{F7EEEB70-164C-4A79-9740-C538A0A37234}" dt="2022-03-09T16:16:06.863" v="10" actId="20577"/>
        <pc:sldMkLst>
          <pc:docMk/>
          <pc:sldMk cId="266108397" sldId="290"/>
        </pc:sldMkLst>
      </pc:sldChg>
      <pc:sldChg chg="modNotesTx">
        <pc:chgData name="Diane Brown" userId="c63b16c9-b056-478c-a1fc-3b32cc11343f" providerId="ADAL" clId="{F7EEEB70-164C-4A79-9740-C538A0A37234}" dt="2022-03-09T16:16:15.573" v="12" actId="20577"/>
        <pc:sldMkLst>
          <pc:docMk/>
          <pc:sldMk cId="974518105" sldId="292"/>
        </pc:sldMkLst>
      </pc:sldChg>
      <pc:sldChg chg="modNotesTx">
        <pc:chgData name="Diane Brown" userId="c63b16c9-b056-478c-a1fc-3b32cc11343f" providerId="ADAL" clId="{F7EEEB70-164C-4A79-9740-C538A0A37234}" dt="2022-03-09T16:16:11.579" v="11" actId="20577"/>
        <pc:sldMkLst>
          <pc:docMk/>
          <pc:sldMk cId="2281099201" sldId="297"/>
        </pc:sldMkLst>
      </pc:sldChg>
      <pc:sldChg chg="modNotesTx">
        <pc:chgData name="Diane Brown" userId="c63b16c9-b056-478c-a1fc-3b32cc11343f" providerId="ADAL" clId="{F7EEEB70-164C-4A79-9740-C538A0A37234}" dt="2022-03-09T16:16:02.655" v="9" actId="20577"/>
        <pc:sldMkLst>
          <pc:docMk/>
          <pc:sldMk cId="4089794577" sldId="299"/>
        </pc:sldMkLst>
      </pc:sldChg>
      <pc:sldChg chg="modNotesTx">
        <pc:chgData name="Diane Brown" userId="c63b16c9-b056-478c-a1fc-3b32cc11343f" providerId="ADAL" clId="{F7EEEB70-164C-4A79-9740-C538A0A37234}" dt="2022-03-09T16:15:19.539" v="1" actId="20577"/>
        <pc:sldMkLst>
          <pc:docMk/>
          <pc:sldMk cId="3473100596" sldId="301"/>
        </pc:sldMkLst>
      </pc:sldChg>
      <pc:sldChg chg="modNotesTx">
        <pc:chgData name="Diane Brown" userId="c63b16c9-b056-478c-a1fc-3b32cc11343f" providerId="ADAL" clId="{F7EEEB70-164C-4A79-9740-C538A0A37234}" dt="2022-03-09T16:15:35.704" v="4" actId="20577"/>
        <pc:sldMkLst>
          <pc:docMk/>
          <pc:sldMk cId="3210160684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EDEC5-D6AB-8643-A8B8-278794F4EB6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40B08-8BBB-504C-BAD2-61931D34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3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92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Diane - The first update is regarding a proposal to revise a program budget.  </a:t>
            </a:r>
          </a:p>
          <a:p>
            <a:r>
              <a:rPr lang="en-US" dirty="0"/>
              <a:t>Please welcome Buffy Heater.  - Call Buffy on the phone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She is here to provide information on the proposal for the Budget Revision Request.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(MENDY) Once Buffy is finished, AC members to Vote on Proposal </a:t>
            </a:r>
          </a:p>
          <a:p>
            <a:r>
              <a:rPr lang="en-US" dirty="0"/>
              <a:t>Diane - Let’s change gears and talk about the FY22 Block Grant Application.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Review Application - The link for the application will open once it has been approved by the Advisory Committee; programs will receive notification with their application details once they submit.  When the AC approves in May, I’ll go in and approve/deny the applications and they will receive another email notifying them they were either approved or denied.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(MENDY) Approve Application</a:t>
            </a:r>
          </a:p>
          <a:p>
            <a:r>
              <a:rPr lang="en-US" dirty="0"/>
              <a:t>Diane - Key dates to remember.  These are the upcoming Advisory Committee meeting dates.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Calendar holds have been sent for the May and June meetings.  A calendar invite for December will be sent later this summer.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next slide is an overview of the process timeline that we will tentatively follow regarding the submission of the FY22 PHHS Block Grant Work Plan.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2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1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86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62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72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6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4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7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6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3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2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0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11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669397"/>
            <a:ext cx="5177118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Insert 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3334871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3A690F2-CC54-3C44-9BEF-D5ADE6DC9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13" r="15473"/>
          <a:stretch/>
        </p:blipFill>
        <p:spPr>
          <a:xfrm>
            <a:off x="5986465" y="0"/>
            <a:ext cx="6205535" cy="6312796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85A7243-0DC8-E148-9F97-5A788A1A2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594"/>
          <a:stretch/>
        </p:blipFill>
        <p:spPr>
          <a:xfrm>
            <a:off x="254000" y="5841519"/>
            <a:ext cx="3282949" cy="9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CD98A45-298D-4B4E-9BD0-7C743E630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 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E887A04-1776-0A4B-9899-8EE0C579DA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reet&#10;&#10;Description automatically generated">
            <a:extLst>
              <a:ext uri="{FF2B5EF4-FFF2-40B4-BE49-F238E27FC236}">
                <a16:creationId xmlns:a16="http://schemas.microsoft.com/office/drawing/2014/main" id="{72BC373A-DE29-0247-A234-93E1FEF2E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85BB4E-3904-514B-85A9-2B96FECBF8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37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reet, traffic, clock&#10;&#10;Description automatically generated">
            <a:extLst>
              <a:ext uri="{FF2B5EF4-FFF2-40B4-BE49-F238E27FC236}">
                <a16:creationId xmlns:a16="http://schemas.microsoft.com/office/drawing/2014/main" id="{DB5EAB67-5EEE-9B47-B54C-B94833918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85650" cy="6861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4EE4D7C-1D46-A143-9887-FFD763471C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5EAB67-5EEE-9B47-B54C-B94833918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59"/>
            <a:ext cx="12185650" cy="6856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79B617A-DB22-E24F-8B89-DB124D5471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C855-FEF1-1B4E-AADE-9F8AE285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69A55-246C-7845-B504-186496D2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1E00C-C96C-BF45-B40B-D26F90C5B9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Oklahoma State Department of Health | Presentation Title | Date </a:t>
            </a:r>
          </a:p>
        </p:txBody>
      </p:sp>
    </p:spTree>
    <p:extLst>
      <p:ext uri="{BB962C8B-B14F-4D97-AF65-F5344CB8AC3E}">
        <p14:creationId xmlns:p14="http://schemas.microsoft.com/office/powerpoint/2010/main" val="95243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05AA0-182C-B843-BE95-BA38DD19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AC1CC-3ED5-DE4E-B74C-9E2DD19231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Oklahoma State Department of Health | Presentation Title | Date </a:t>
            </a:r>
          </a:p>
        </p:txBody>
      </p:sp>
    </p:spTree>
    <p:extLst>
      <p:ext uri="{BB962C8B-B14F-4D97-AF65-F5344CB8AC3E}">
        <p14:creationId xmlns:p14="http://schemas.microsoft.com/office/powerpoint/2010/main" val="354223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view of a city&#10;&#10;Description automatically generated">
            <a:extLst>
              <a:ext uri="{FF2B5EF4-FFF2-40B4-BE49-F238E27FC236}">
                <a16:creationId xmlns:a16="http://schemas.microsoft.com/office/drawing/2014/main" id="{E02262EA-95AE-644C-89CE-0E067B63B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98055"/>
            <a:ext cx="8650942" cy="699333"/>
          </a:xfrm>
        </p:spPr>
        <p:txBody>
          <a:bodyPr anchor="b">
            <a:noAutofit/>
          </a:bodyPr>
          <a:lstStyle>
            <a:lvl1pPr>
              <a:defRPr sz="3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Insert 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6107906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D97193-754B-A543-B435-C0753432B0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2183" y="5492003"/>
            <a:ext cx="2575775" cy="9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2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95F359D-F37A-5742-8D6F-89B4F001E2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2192000" cy="5029200"/>
          </a:xfrm>
          <a:solidFill>
            <a:schemeClr val="tx2"/>
          </a:solidFill>
        </p:spPr>
        <p:txBody>
          <a:bodyPr tIns="57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picture click icon in the center of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98055"/>
            <a:ext cx="8650942" cy="699333"/>
          </a:xfrm>
        </p:spPr>
        <p:txBody>
          <a:bodyPr anchor="b">
            <a:noAutofit/>
          </a:bodyPr>
          <a:lstStyle>
            <a:lvl1pPr>
              <a:defRPr sz="3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6107906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1697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11394140" cy="837374"/>
          </a:xfrm>
        </p:spPr>
        <p:txBody>
          <a:bodyPr>
            <a:noAutofit/>
          </a:bodyPr>
          <a:lstStyle/>
          <a:p>
            <a:r>
              <a:rPr lang="en-US" dirty="0"/>
              <a:t>Content Page — Insert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38151"/>
            <a:ext cx="11394141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E15990-551A-CF41-8FB5-20F066FBFB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Oklahoma State Department of Health | Presentation Title | Date </a:t>
            </a:r>
          </a:p>
        </p:txBody>
      </p:sp>
    </p:spTree>
    <p:extLst>
      <p:ext uri="{BB962C8B-B14F-4D97-AF65-F5344CB8AC3E}">
        <p14:creationId xmlns:p14="http://schemas.microsoft.com/office/powerpoint/2010/main" val="413925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11099800" cy="837374"/>
          </a:xfrm>
        </p:spPr>
        <p:txBody>
          <a:bodyPr>
            <a:noAutofit/>
          </a:bodyPr>
          <a:lstStyle/>
          <a:p>
            <a:r>
              <a:rPr lang="en-US" dirty="0"/>
              <a:t>Split Content Page — Insert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53848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7D3AE5-ADF3-8D43-871F-66ED09FE85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0" y="1838151"/>
            <a:ext cx="53848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369CDA-1C54-C44F-A2BE-9DBB36FBA6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Oklahoma State Department of Health | Presentation Title | Date </a:t>
            </a:r>
          </a:p>
        </p:txBody>
      </p:sp>
    </p:spTree>
    <p:extLst>
      <p:ext uri="{BB962C8B-B14F-4D97-AF65-F5344CB8AC3E}">
        <p14:creationId xmlns:p14="http://schemas.microsoft.com/office/powerpoint/2010/main" val="167032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F3AEAD-1C37-4649-AC36-D4AB1B39BD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81363" y="0"/>
            <a:ext cx="8910637" cy="6858000"/>
          </a:xfrm>
          <a:solidFill>
            <a:schemeClr val="tx2"/>
          </a:solidFill>
        </p:spPr>
        <p:txBody>
          <a:bodyPr tIns="57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picture click icon in the center of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2662518" cy="837374"/>
          </a:xfrm>
        </p:spPr>
        <p:txBody>
          <a:bodyPr>
            <a:noAutofit/>
          </a:bodyPr>
          <a:lstStyle/>
          <a:p>
            <a:r>
              <a:rPr lang="en-US" dirty="0"/>
              <a:t>Photo or Graphic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2662518" cy="38768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2B914-8F51-0844-8C95-68D180BE5B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00099" y="6378575"/>
            <a:ext cx="2319617" cy="198338"/>
          </a:xfrm>
        </p:spPr>
        <p:txBody>
          <a:bodyPr/>
          <a:lstStyle/>
          <a:p>
            <a:r>
              <a:rPr lang="en-US" dirty="0"/>
              <a:t>Oklahoma State Department of Health | Presentation Title | Date </a:t>
            </a:r>
          </a:p>
        </p:txBody>
      </p:sp>
    </p:spTree>
    <p:extLst>
      <p:ext uri="{BB962C8B-B14F-4D97-AF65-F5344CB8AC3E}">
        <p14:creationId xmlns:p14="http://schemas.microsoft.com/office/powerpoint/2010/main" val="16962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B377C7-C83B-E847-9F25-B96720348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8" y="1076325"/>
            <a:ext cx="11393490" cy="4773613"/>
          </a:xfrm>
        </p:spPr>
        <p:txBody>
          <a:bodyPr anchor="ctr">
            <a:noAutofit/>
          </a:bodyPr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261400" indent="0">
              <a:buNone/>
              <a:defRPr/>
            </a:lvl2pPr>
            <a:lvl3pPr marL="436562" indent="0">
              <a:buNone/>
              <a:defRPr/>
            </a:lvl3pPr>
            <a:lvl4pPr marL="666750" indent="0">
              <a:buNone/>
              <a:defRPr/>
            </a:lvl4pPr>
            <a:lvl5pPr marL="890588" indent="0">
              <a:buNone/>
              <a:defRPr/>
            </a:lvl5pPr>
          </a:lstStyle>
          <a:p>
            <a:pPr lvl="0"/>
            <a:r>
              <a:rPr lang="en-US" dirty="0"/>
              <a:t>Add Large Statement Here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5539E7C-4C59-C945-8CD1-0234C0BB46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0100" y="6359525"/>
            <a:ext cx="9926170" cy="2239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Oklahoma State Department of Health | Presentation Title | Date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DA782-E25F-8445-AE24-1A23CAEFB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0659" y="6252269"/>
            <a:ext cx="381002" cy="3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9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3281082" y="0"/>
            <a:ext cx="891091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2662518" cy="837374"/>
          </a:xfrm>
        </p:spPr>
        <p:txBody>
          <a:bodyPr>
            <a:noAutofit/>
          </a:bodyPr>
          <a:lstStyle/>
          <a:p>
            <a:r>
              <a:rPr lang="en-US" dirty="0"/>
              <a:t>Graph Page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2662518" cy="38768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E8EFDEF-7F35-4E4F-AD99-938719A6DC5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27309" y="1062038"/>
            <a:ext cx="8018463" cy="4827587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In The Center To Add a Graph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542ACA4-E23B-9740-AE2D-C78B70CBE3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81050" y="6378575"/>
            <a:ext cx="2338667" cy="198338"/>
          </a:xfrm>
        </p:spPr>
        <p:txBody>
          <a:bodyPr/>
          <a:lstStyle/>
          <a:p>
            <a:r>
              <a:rPr lang="en-US" dirty="0"/>
              <a:t>Oklahoma State Department of Health | Presentation Title | Date </a:t>
            </a:r>
          </a:p>
        </p:txBody>
      </p:sp>
    </p:spTree>
    <p:extLst>
      <p:ext uri="{BB962C8B-B14F-4D97-AF65-F5344CB8AC3E}">
        <p14:creationId xmlns:p14="http://schemas.microsoft.com/office/powerpoint/2010/main" val="172217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FE3F1E2E-F99E-8B49-92FE-61436D017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47CF2C4-C3BC-EB4B-88C7-548CF5811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4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8CEA2-5F55-2D48-BA3F-C9B13AF4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15230"/>
            <a:ext cx="11394141" cy="83737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/>
              <a:t>Content Page — 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E648A-7202-1A45-A150-09C33B8D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38151"/>
            <a:ext cx="84582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16417-6275-E049-BABF-0D5B83FF6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8141" y="6378575"/>
            <a:ext cx="2743200" cy="198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C6D8E-ECFE-5644-850D-BC83613EA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700" y="6372225"/>
            <a:ext cx="8140697" cy="198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Oklahoma State Department of Health | Presentation Title | Date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B8B9CC6-71D1-DA4C-A2B5-3566A4A1B09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40659" y="6252269"/>
            <a:ext cx="381002" cy="3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2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73" r:id="rId4"/>
    <p:sldLayoutId id="2147483660" r:id="rId5"/>
    <p:sldLayoutId id="2147483661" r:id="rId6"/>
    <p:sldLayoutId id="2147483662" r:id="rId7"/>
    <p:sldLayoutId id="2147483669" r:id="rId8"/>
    <p:sldLayoutId id="2147483651" r:id="rId9"/>
    <p:sldLayoutId id="2147483670" r:id="rId10"/>
    <p:sldLayoutId id="2147483671" r:id="rId11"/>
    <p:sldLayoutId id="2147483672" r:id="rId12"/>
    <p:sldLayoutId id="2147483674" r:id="rId13"/>
    <p:sldLayoutId id="2147483654" r:id="rId14"/>
    <p:sldLayoutId id="2147483655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9200" indent="-1778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30188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223838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13" indent="-225425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6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ZHgwmpg-CE-5CnKLYs8yxazlYHesXLNLmHj-aYe_1eNUQllZTU5LR0M4SVU2SkNCMEVRS1RWMVdZRi4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BF0C-90D9-48A4-9119-FB1AA1AA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Order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3254B-DD9E-41E8-AA08-2EB8D795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EFDD2-3919-4A15-8837-D90E3A9CF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March 9, 2022</a:t>
            </a:r>
          </a:p>
        </p:txBody>
      </p:sp>
    </p:spTree>
    <p:extLst>
      <p:ext uri="{BB962C8B-B14F-4D97-AF65-F5344CB8AC3E}">
        <p14:creationId xmlns:p14="http://schemas.microsoft.com/office/powerpoint/2010/main" val="81855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EF442-074E-435C-8EA0-5BA4821C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PHHSBG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2F318-D0B2-4463-92FF-3F3BE2941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30" y="1418253"/>
            <a:ext cx="10802470" cy="4771236"/>
          </a:xfrm>
        </p:spPr>
        <p:txBody>
          <a:bodyPr/>
          <a:lstStyle/>
          <a:p>
            <a:pPr lvl="1"/>
            <a:r>
              <a:rPr lang="en-US" sz="2800" dirty="0"/>
              <a:t>Budget Revision Request </a:t>
            </a:r>
          </a:p>
          <a:p>
            <a:pPr lvl="2"/>
            <a:r>
              <a:rPr lang="en-US" sz="2800" dirty="0"/>
              <a:t>Proposal for Salary Change for the QI position</a:t>
            </a:r>
          </a:p>
          <a:p>
            <a:pPr lvl="2"/>
            <a:r>
              <a:rPr lang="en-US" sz="2800" dirty="0"/>
              <a:t>Vote on Proposed Budget Revision </a:t>
            </a:r>
          </a:p>
          <a:p>
            <a:pPr lvl="1"/>
            <a:r>
              <a:rPr lang="en-US" sz="2800" dirty="0"/>
              <a:t>Review and Approval of </a:t>
            </a:r>
            <a:r>
              <a:rPr lang="en-US" sz="2800" dirty="0">
                <a:hlinkClick r:id="rId3"/>
              </a:rPr>
              <a:t>FY22 Application</a:t>
            </a:r>
            <a:endParaRPr lang="en-US" sz="2800" dirty="0"/>
          </a:p>
          <a:p>
            <a:pPr lvl="1"/>
            <a:r>
              <a:rPr lang="en-US" sz="2800" dirty="0"/>
              <a:t>Key Dates to Remember</a:t>
            </a:r>
          </a:p>
          <a:p>
            <a:pPr lvl="2"/>
            <a:r>
              <a:rPr lang="en-US" sz="2000" dirty="0"/>
              <a:t>May 11, 2022</a:t>
            </a:r>
          </a:p>
          <a:p>
            <a:pPr lvl="2"/>
            <a:r>
              <a:rPr lang="en-US" sz="2000" dirty="0"/>
              <a:t>June 15, 2022</a:t>
            </a:r>
          </a:p>
          <a:p>
            <a:pPr lvl="2"/>
            <a:r>
              <a:rPr lang="en-US" sz="2000" dirty="0"/>
              <a:t>December 14, 2022</a:t>
            </a:r>
          </a:p>
          <a:p>
            <a:pPr lvl="1"/>
            <a:r>
              <a:rPr lang="en-US" sz="2800" dirty="0"/>
              <a:t>Process Timeline </a:t>
            </a:r>
          </a:p>
          <a:p>
            <a:pPr marL="261400" lvl="1" indent="0">
              <a:buNone/>
            </a:pPr>
            <a:endParaRPr lang="en-US" sz="2800" dirty="0"/>
          </a:p>
          <a:p>
            <a:pPr marL="436562" lvl="2" indent="0">
              <a:buNone/>
            </a:pPr>
            <a:endParaRPr lang="en-US" sz="2800" dirty="0"/>
          </a:p>
          <a:p>
            <a:pPr lvl="1"/>
            <a:endParaRPr lang="en-US" sz="2800" b="1" u="sng" dirty="0"/>
          </a:p>
          <a:p>
            <a:pPr lvl="1"/>
            <a:endParaRPr lang="en-US" sz="2800" dirty="0"/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DCB0F-3354-499A-AEA2-F394EC67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0A9680-4687-4A0C-A89E-68314342F2BE}"/>
              </a:ext>
            </a:extLst>
          </p:cNvPr>
          <p:cNvSpPr txBox="1">
            <a:spLocks/>
          </p:cNvSpPr>
          <p:nvPr/>
        </p:nvSpPr>
        <p:spPr>
          <a:xfrm>
            <a:off x="918457" y="6376778"/>
            <a:ext cx="8140697" cy="198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Oklahoma State Department of Health | Preventive Health and Health Services | March 9, 2022 </a:t>
            </a:r>
          </a:p>
        </p:txBody>
      </p:sp>
    </p:spTree>
    <p:extLst>
      <p:ext uri="{BB962C8B-B14F-4D97-AF65-F5344CB8AC3E}">
        <p14:creationId xmlns:p14="http://schemas.microsoft.com/office/powerpoint/2010/main" val="385161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EF442-074E-435C-8EA0-5BA4821C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PHHSBG Process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DCB0F-3354-499A-AEA2-F394EC67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0A9680-4687-4A0C-A89E-68314342F2BE}"/>
              </a:ext>
            </a:extLst>
          </p:cNvPr>
          <p:cNvSpPr txBox="1">
            <a:spLocks/>
          </p:cNvSpPr>
          <p:nvPr/>
        </p:nvSpPr>
        <p:spPr>
          <a:xfrm>
            <a:off x="918457" y="6376778"/>
            <a:ext cx="8140697" cy="198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Oklahoma State Department of Health | Preventive Health and Health Services | March 9, 2022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B00EB1-0F1E-4930-A0C7-DC180DD80F04}"/>
              </a:ext>
            </a:extLst>
          </p:cNvPr>
          <p:cNvSpPr/>
          <p:nvPr/>
        </p:nvSpPr>
        <p:spPr>
          <a:xfrm>
            <a:off x="304800" y="3352800"/>
            <a:ext cx="11582400" cy="244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7E6B5-53B6-4225-B72F-4D36D6C4A969}"/>
              </a:ext>
            </a:extLst>
          </p:cNvPr>
          <p:cNvCxnSpPr>
            <a:cxnSpLocks/>
          </p:cNvCxnSpPr>
          <p:nvPr/>
        </p:nvCxnSpPr>
        <p:spPr>
          <a:xfrm flipV="1">
            <a:off x="838200" y="2501251"/>
            <a:ext cx="0" cy="830694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1597B7-FC1E-49BC-8282-167D6D6B6C72}"/>
              </a:ext>
            </a:extLst>
          </p:cNvPr>
          <p:cNvSpPr txBox="1"/>
          <p:nvPr/>
        </p:nvSpPr>
        <p:spPr>
          <a:xfrm>
            <a:off x="740869" y="3942185"/>
            <a:ext cx="144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Potential</a:t>
            </a:r>
            <a:r>
              <a:rPr lang="en-US" sz="900" b="1" i="1" dirty="0">
                <a:solidFill>
                  <a:schemeClr val="accent1"/>
                </a:solidFill>
              </a:rPr>
              <a:t> </a:t>
            </a:r>
            <a:r>
              <a:rPr lang="en-US" sz="900" dirty="0"/>
              <a:t>Applicants complete &amp; submit Proposal Questionnaire </a:t>
            </a:r>
            <a:r>
              <a:rPr lang="en-US" sz="900" b="1" dirty="0"/>
              <a:t>March 10</a:t>
            </a:r>
            <a:r>
              <a:rPr lang="en-US" sz="900" b="1" baseline="30000" dirty="0"/>
              <a:t>th</a:t>
            </a:r>
            <a:r>
              <a:rPr lang="en-US" sz="900" b="1" dirty="0"/>
              <a:t> – April 7</a:t>
            </a:r>
            <a:r>
              <a:rPr lang="en-US" sz="900" b="1" baseline="30000" dirty="0"/>
              <a:t>th</a:t>
            </a:r>
            <a:r>
              <a:rPr lang="en-US" sz="900" b="1" dirty="0"/>
              <a:t>   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39D86BD5-1000-4566-AF0A-FD59284E8EC3}"/>
              </a:ext>
            </a:extLst>
          </p:cNvPr>
          <p:cNvSpPr/>
          <p:nvPr/>
        </p:nvSpPr>
        <p:spPr>
          <a:xfrm rot="5400000">
            <a:off x="8262620" y="3649424"/>
            <a:ext cx="646331" cy="693672"/>
          </a:xfrm>
          <a:prstGeom prst="rightBrace">
            <a:avLst>
              <a:gd name="adj1" fmla="val 8333"/>
              <a:gd name="adj2" fmla="val 520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95169C-3A3F-47A5-8410-E58166C61FD9}"/>
              </a:ext>
            </a:extLst>
          </p:cNvPr>
          <p:cNvSpPr txBox="1"/>
          <p:nvPr/>
        </p:nvSpPr>
        <p:spPr>
          <a:xfrm>
            <a:off x="4684722" y="2074794"/>
            <a:ext cx="12865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Notify Programs</a:t>
            </a:r>
            <a:r>
              <a:rPr lang="en-US" sz="900" b="1" i="1" dirty="0">
                <a:solidFill>
                  <a:schemeClr val="accent1"/>
                </a:solidFill>
              </a:rPr>
              <a:t> </a:t>
            </a:r>
            <a:r>
              <a:rPr lang="en-US" sz="900" dirty="0"/>
              <a:t>Approved for Funding </a:t>
            </a:r>
          </a:p>
          <a:p>
            <a:pPr algn="ctr"/>
            <a:r>
              <a:rPr lang="en-US" sz="900" b="1" dirty="0"/>
              <a:t>May 13</a:t>
            </a:r>
            <a:r>
              <a:rPr lang="en-US" sz="900" b="1" baseline="30000" dirty="0"/>
              <a:t>th</a:t>
            </a:r>
            <a:r>
              <a:rPr lang="en-US" sz="900" b="1" dirty="0"/>
              <a:t> </a:t>
            </a:r>
            <a:endParaRPr lang="en-US" sz="900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E5745177-4117-4ACE-AE84-7F75B9BB75E9}"/>
              </a:ext>
            </a:extLst>
          </p:cNvPr>
          <p:cNvSpPr/>
          <p:nvPr/>
        </p:nvSpPr>
        <p:spPr>
          <a:xfrm rot="16200000">
            <a:off x="2216142" y="2860874"/>
            <a:ext cx="303853" cy="564902"/>
          </a:xfrm>
          <a:prstGeom prst="rightBrace">
            <a:avLst>
              <a:gd name="adj1" fmla="val 63452"/>
              <a:gd name="adj2" fmla="val 533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D52A5-E014-44C5-9BAD-4D43B3C79CA4}"/>
              </a:ext>
            </a:extLst>
          </p:cNvPr>
          <p:cNvSpPr txBox="1"/>
          <p:nvPr/>
        </p:nvSpPr>
        <p:spPr>
          <a:xfrm>
            <a:off x="8620615" y="1620610"/>
            <a:ext cx="1549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FY 2022 Work </a:t>
            </a:r>
          </a:p>
          <a:p>
            <a:pPr algn="ctr"/>
            <a:r>
              <a:rPr lang="en-US" sz="900" dirty="0"/>
              <a:t>Plan reviewed at </a:t>
            </a:r>
          </a:p>
          <a:p>
            <a:pPr algn="ctr"/>
            <a:r>
              <a:rPr lang="en-US" sz="900" dirty="0"/>
              <a:t>Public Hearing of Advisory Committee / Discuss FY21 remaining funds  </a:t>
            </a:r>
          </a:p>
          <a:p>
            <a:pPr algn="ctr"/>
            <a:r>
              <a:rPr lang="en-US" sz="900" dirty="0"/>
              <a:t>    </a:t>
            </a:r>
            <a:r>
              <a:rPr lang="en-US" sz="900" b="1" dirty="0"/>
              <a:t>June 15</a:t>
            </a:r>
            <a:r>
              <a:rPr lang="en-US" sz="900" b="1" baseline="30000" dirty="0"/>
              <a:t>th</a:t>
            </a:r>
            <a:r>
              <a:rPr lang="en-US" sz="900" b="1" dirty="0"/>
              <a:t> 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7264861-544B-4906-AC2F-E2C332B45461}"/>
              </a:ext>
            </a:extLst>
          </p:cNvPr>
          <p:cNvCxnSpPr>
            <a:cxnSpLocks/>
          </p:cNvCxnSpPr>
          <p:nvPr/>
        </p:nvCxnSpPr>
        <p:spPr>
          <a:xfrm>
            <a:off x="304800" y="3581528"/>
            <a:ext cx="0" cy="110456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C0674CF-472A-4814-8224-BF31CDF8D039}"/>
              </a:ext>
            </a:extLst>
          </p:cNvPr>
          <p:cNvSpPr txBox="1"/>
          <p:nvPr/>
        </p:nvSpPr>
        <p:spPr>
          <a:xfrm>
            <a:off x="152400" y="4724400"/>
            <a:ext cx="11445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PHHSBG Advisory Committee </a:t>
            </a:r>
          </a:p>
          <a:p>
            <a:r>
              <a:rPr lang="en-US" sz="900" dirty="0"/>
              <a:t>Approves FY22 Application </a:t>
            </a:r>
          </a:p>
          <a:p>
            <a:r>
              <a:rPr lang="en-US" sz="900" b="1" dirty="0"/>
              <a:t>March 9</a:t>
            </a:r>
            <a:r>
              <a:rPr lang="en-US" sz="900" b="1" baseline="30000" dirty="0"/>
              <a:t>th</a:t>
            </a:r>
            <a:r>
              <a:rPr lang="en-US" sz="900" b="1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965D1A-C276-4F3B-843F-DF4D3AB2CF70}"/>
              </a:ext>
            </a:extLst>
          </p:cNvPr>
          <p:cNvSpPr txBox="1"/>
          <p:nvPr/>
        </p:nvSpPr>
        <p:spPr>
          <a:xfrm>
            <a:off x="3880420" y="4436797"/>
            <a:ext cx="14243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Meet with Budget Staff to discuss FY22 Allocation and FY22 Requested Amounts </a:t>
            </a:r>
          </a:p>
          <a:p>
            <a:pPr algn="ctr"/>
            <a:r>
              <a:rPr lang="en-US" sz="900" b="1" dirty="0"/>
              <a:t>May 12</a:t>
            </a:r>
            <a:r>
              <a:rPr lang="en-US" sz="900" b="1" baseline="30000" dirty="0"/>
              <a:t>th</a:t>
            </a:r>
            <a:r>
              <a:rPr lang="en-US" sz="900" b="1" dirty="0"/>
              <a:t> </a:t>
            </a:r>
            <a:endParaRPr lang="en-US" sz="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50A0B-C9B6-45AB-A1B7-C439B04D1150}"/>
              </a:ext>
            </a:extLst>
          </p:cNvPr>
          <p:cNvSpPr txBox="1"/>
          <p:nvPr/>
        </p:nvSpPr>
        <p:spPr>
          <a:xfrm>
            <a:off x="3068856" y="1469100"/>
            <a:ext cx="1720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Advisory Committee enters executive session </a:t>
            </a:r>
          </a:p>
          <a:p>
            <a:pPr algn="ctr"/>
            <a:r>
              <a:rPr lang="en-US" sz="900" dirty="0"/>
              <a:t>at May meeting to reach consensus on funding recommendations</a:t>
            </a:r>
          </a:p>
          <a:p>
            <a:pPr algn="ctr"/>
            <a:r>
              <a:rPr lang="en-US" sz="900" b="1" dirty="0"/>
              <a:t>May 11</a:t>
            </a:r>
            <a:r>
              <a:rPr lang="en-US" sz="900" b="1" baseline="30000" dirty="0"/>
              <a:t>th</a:t>
            </a:r>
            <a:r>
              <a:rPr lang="en-US" sz="900" b="1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3434C9-5F5D-433E-ACDF-7F726099A2D4}"/>
              </a:ext>
            </a:extLst>
          </p:cNvPr>
          <p:cNvSpPr txBox="1"/>
          <p:nvPr/>
        </p:nvSpPr>
        <p:spPr>
          <a:xfrm>
            <a:off x="10633556" y="1440842"/>
            <a:ext cx="14441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FY22 Work Plan Submission to CDC Deadline  </a:t>
            </a:r>
            <a:r>
              <a:rPr lang="en-US" sz="900" b="1" dirty="0"/>
              <a:t>July 1</a:t>
            </a:r>
            <a:r>
              <a:rPr lang="en-US" sz="900" b="1" baseline="30000" dirty="0"/>
              <a:t>st</a:t>
            </a:r>
            <a:r>
              <a:rPr lang="en-US" sz="900" b="1" dirty="0"/>
              <a:t>, 2022 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75E41B57-0ECC-4BF2-A345-1ECE7DFF8E0C}"/>
              </a:ext>
            </a:extLst>
          </p:cNvPr>
          <p:cNvSpPr/>
          <p:nvPr/>
        </p:nvSpPr>
        <p:spPr>
          <a:xfrm rot="5400000">
            <a:off x="6103620" y="3237014"/>
            <a:ext cx="340803" cy="13819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D437FC-3826-4185-8026-C10F2AC94920}"/>
              </a:ext>
            </a:extLst>
          </p:cNvPr>
          <p:cNvSpPr txBox="1"/>
          <p:nvPr/>
        </p:nvSpPr>
        <p:spPr>
          <a:xfrm>
            <a:off x="1606463" y="2039586"/>
            <a:ext cx="1549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BG Coordinator performs initial review and completes Scorecard Cover Sheet for Advisory Members</a:t>
            </a:r>
          </a:p>
          <a:p>
            <a:pPr algn="ctr"/>
            <a:r>
              <a:rPr lang="en-US" sz="900" b="1" dirty="0"/>
              <a:t>April 7</a:t>
            </a:r>
            <a:r>
              <a:rPr lang="en-US" sz="900" b="1" baseline="30000" dirty="0"/>
              <a:t>th</a:t>
            </a:r>
            <a:r>
              <a:rPr lang="en-US" sz="900" b="1" dirty="0"/>
              <a:t>  – April 8</a:t>
            </a:r>
            <a:r>
              <a:rPr lang="en-US" sz="900" b="1" baseline="30000" dirty="0"/>
              <a:t>th</a:t>
            </a:r>
            <a:r>
              <a:rPr lang="en-US" sz="900" b="1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50FD82-BDA4-45E0-890D-7889B9058ADC}"/>
              </a:ext>
            </a:extLst>
          </p:cNvPr>
          <p:cNvSpPr txBox="1"/>
          <p:nvPr/>
        </p:nvSpPr>
        <p:spPr>
          <a:xfrm>
            <a:off x="5676484" y="4268091"/>
            <a:ext cx="142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Programs</a:t>
            </a:r>
            <a:r>
              <a:rPr lang="en-US" sz="900" b="1" i="1" dirty="0">
                <a:solidFill>
                  <a:schemeClr val="accent1"/>
                </a:solidFill>
              </a:rPr>
              <a:t> </a:t>
            </a:r>
            <a:r>
              <a:rPr lang="en-US" sz="900" dirty="0"/>
              <a:t>selected for funding initiate drafts of FY 2022 Work Plans </a:t>
            </a:r>
          </a:p>
          <a:p>
            <a:pPr algn="ctr"/>
            <a:r>
              <a:rPr lang="en-US" sz="900" b="1" dirty="0"/>
              <a:t>May 13</a:t>
            </a:r>
            <a:r>
              <a:rPr lang="en-US" sz="900" b="1" baseline="30000" dirty="0"/>
              <a:t>th</a:t>
            </a:r>
            <a:r>
              <a:rPr lang="en-US" sz="900" b="1" dirty="0"/>
              <a:t> - May 27</a:t>
            </a:r>
            <a:r>
              <a:rPr lang="en-US" sz="900" b="1" baseline="30000" dirty="0"/>
              <a:t>th</a:t>
            </a:r>
            <a:r>
              <a:rPr lang="en-US" sz="900" b="1" dirty="0"/>
              <a:t> 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871DD480-0BC0-48CE-9652-D05576A7CA30}"/>
              </a:ext>
            </a:extLst>
          </p:cNvPr>
          <p:cNvSpPr/>
          <p:nvPr/>
        </p:nvSpPr>
        <p:spPr>
          <a:xfrm rot="5400000">
            <a:off x="7396958" y="2460160"/>
            <a:ext cx="340804" cy="1005513"/>
          </a:xfrm>
          <a:prstGeom prst="rightBrace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9A2C7AF-7F1D-4122-8AFB-1F48DB2683E8}"/>
              </a:ext>
            </a:extLst>
          </p:cNvPr>
          <p:cNvSpPr/>
          <p:nvPr/>
        </p:nvSpPr>
        <p:spPr>
          <a:xfrm rot="16200000">
            <a:off x="1264128" y="3161568"/>
            <a:ext cx="319948" cy="1159613"/>
          </a:xfrm>
          <a:prstGeom prst="rightBrace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A72308-009B-48C7-95A3-5FE2293F65D2}"/>
              </a:ext>
            </a:extLst>
          </p:cNvPr>
          <p:cNvSpPr txBox="1"/>
          <p:nvPr/>
        </p:nvSpPr>
        <p:spPr>
          <a:xfrm>
            <a:off x="6689506" y="2028660"/>
            <a:ext cx="15494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BG Coordinator prepares  FY 2022 Work Plan, Budget Justification, and other administrative forms </a:t>
            </a:r>
          </a:p>
          <a:p>
            <a:pPr algn="ctr"/>
            <a:r>
              <a:rPr lang="en-US" sz="900" b="1" dirty="0"/>
              <a:t>May 30</a:t>
            </a:r>
            <a:r>
              <a:rPr lang="en-US" sz="900" b="1" baseline="30000" dirty="0"/>
              <a:t>th</a:t>
            </a:r>
            <a:r>
              <a:rPr lang="en-US" sz="900" b="1" dirty="0"/>
              <a:t>  – June 3</a:t>
            </a:r>
            <a:r>
              <a:rPr lang="en-US" sz="900" b="1" baseline="30000" dirty="0"/>
              <a:t>rd</a:t>
            </a:r>
            <a:r>
              <a:rPr lang="en-US" sz="900" b="1" dirty="0"/>
              <a:t> </a:t>
            </a:r>
            <a:endParaRPr lang="en-US" sz="9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EDB6D5-0B98-4281-B559-F65CE4B0330E}"/>
              </a:ext>
            </a:extLst>
          </p:cNvPr>
          <p:cNvCxnSpPr>
            <a:cxnSpLocks/>
          </p:cNvCxnSpPr>
          <p:nvPr/>
        </p:nvCxnSpPr>
        <p:spPr>
          <a:xfrm flipV="1">
            <a:off x="9453866" y="2602461"/>
            <a:ext cx="16101" cy="790455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14A83DE-2954-4558-B555-9B8F0E836577}"/>
              </a:ext>
            </a:extLst>
          </p:cNvPr>
          <p:cNvSpPr txBox="1"/>
          <p:nvPr/>
        </p:nvSpPr>
        <p:spPr>
          <a:xfrm>
            <a:off x="9614689" y="4036892"/>
            <a:ext cx="1459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Meet with Budget Staff and F/U with Programs, if necessary to finalize FY22 Work Plan </a:t>
            </a:r>
          </a:p>
          <a:p>
            <a:pPr algn="ctr"/>
            <a:r>
              <a:rPr lang="en-US" sz="900" b="1" dirty="0"/>
              <a:t>June 16</a:t>
            </a:r>
            <a:r>
              <a:rPr lang="en-US" sz="900" b="1" baseline="30000" dirty="0"/>
              <a:t>th</a:t>
            </a:r>
            <a:r>
              <a:rPr lang="en-US" sz="900" b="1" dirty="0"/>
              <a:t> – June 22</a:t>
            </a:r>
            <a:r>
              <a:rPr lang="en-US" sz="900" b="1" baseline="30000" dirty="0"/>
              <a:t>nd</a:t>
            </a:r>
            <a:r>
              <a:rPr lang="en-US" sz="900" b="1" dirty="0"/>
              <a:t>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957B94-7D80-4CB5-979B-20271328C9D3}"/>
              </a:ext>
            </a:extLst>
          </p:cNvPr>
          <p:cNvCxnSpPr>
            <a:cxnSpLocks/>
          </p:cNvCxnSpPr>
          <p:nvPr/>
        </p:nvCxnSpPr>
        <p:spPr>
          <a:xfrm flipV="1">
            <a:off x="11387421" y="2087173"/>
            <a:ext cx="8136" cy="1291932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e 30">
            <a:extLst>
              <a:ext uri="{FF2B5EF4-FFF2-40B4-BE49-F238E27FC236}">
                <a16:creationId xmlns:a16="http://schemas.microsoft.com/office/drawing/2014/main" id="{F2A56AC0-01D8-4961-96D4-D3B11BFF42D4}"/>
              </a:ext>
            </a:extLst>
          </p:cNvPr>
          <p:cNvSpPr/>
          <p:nvPr/>
        </p:nvSpPr>
        <p:spPr>
          <a:xfrm rot="16200000">
            <a:off x="10145277" y="3248782"/>
            <a:ext cx="319948" cy="1126646"/>
          </a:xfrm>
          <a:prstGeom prst="rightBrace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1C65398-07AD-48D0-BA24-5C7D236D532A}"/>
              </a:ext>
            </a:extLst>
          </p:cNvPr>
          <p:cNvSpPr txBox="1"/>
          <p:nvPr/>
        </p:nvSpPr>
        <p:spPr>
          <a:xfrm>
            <a:off x="-18504" y="1440842"/>
            <a:ext cx="1823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BG Coordinator sends out Notice of Funding Opportunity </a:t>
            </a:r>
          </a:p>
          <a:p>
            <a:pPr algn="ctr"/>
            <a:r>
              <a:rPr lang="en-US" sz="900" dirty="0"/>
              <a:t>&amp; Proposal Questionnaire through Communications and share link on Health Hub. </a:t>
            </a:r>
          </a:p>
          <a:p>
            <a:pPr algn="ctr"/>
            <a:r>
              <a:rPr lang="en-US" sz="900" b="1" dirty="0"/>
              <a:t>March 10</a:t>
            </a:r>
            <a:r>
              <a:rPr lang="en-US" sz="900" b="1" baseline="30000" dirty="0"/>
              <a:t>th</a:t>
            </a:r>
            <a:r>
              <a:rPr lang="en-US" sz="900" b="1" dirty="0"/>
              <a:t>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0E412F8-6619-4BC9-A1E1-53E303FDFC18}"/>
              </a:ext>
            </a:extLst>
          </p:cNvPr>
          <p:cNvCxnSpPr>
            <a:cxnSpLocks/>
          </p:cNvCxnSpPr>
          <p:nvPr/>
        </p:nvCxnSpPr>
        <p:spPr>
          <a:xfrm flipV="1">
            <a:off x="3866457" y="2501251"/>
            <a:ext cx="0" cy="877855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E6A6CE0-2BEC-4796-AABA-AE44E126E096}"/>
              </a:ext>
            </a:extLst>
          </p:cNvPr>
          <p:cNvSpPr txBox="1"/>
          <p:nvPr/>
        </p:nvSpPr>
        <p:spPr>
          <a:xfrm>
            <a:off x="7707661" y="4392241"/>
            <a:ext cx="162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Meet with Budget Staff and FY21 Programs to discuss money remaining for FY21 </a:t>
            </a:r>
          </a:p>
          <a:p>
            <a:pPr algn="ctr"/>
            <a:r>
              <a:rPr lang="en-US" sz="900" b="1" dirty="0"/>
              <a:t>June 6</a:t>
            </a:r>
            <a:r>
              <a:rPr lang="en-US" sz="900" b="1" baseline="30000" dirty="0"/>
              <a:t>th</a:t>
            </a:r>
            <a:r>
              <a:rPr lang="en-US" sz="900" b="1" dirty="0"/>
              <a:t> – June 7</a:t>
            </a:r>
            <a:r>
              <a:rPr lang="en-US" sz="900" b="1" baseline="30000" dirty="0"/>
              <a:t>th</a:t>
            </a:r>
            <a:r>
              <a:rPr lang="en-US" sz="900" b="1" dirty="0"/>
              <a:t> </a:t>
            </a:r>
            <a:endParaRPr lang="en-US" sz="900" dirty="0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D9190D61-B34F-4814-8291-E2D4FE97C7D5}"/>
              </a:ext>
            </a:extLst>
          </p:cNvPr>
          <p:cNvSpPr/>
          <p:nvPr/>
        </p:nvSpPr>
        <p:spPr>
          <a:xfrm rot="16200000">
            <a:off x="3086254" y="3299431"/>
            <a:ext cx="319948" cy="946841"/>
          </a:xfrm>
          <a:prstGeom prst="rightBrace">
            <a:avLst>
              <a:gd name="adj1" fmla="val 0"/>
              <a:gd name="adj2" fmla="val 50000"/>
            </a:avLst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8F541C-FA1B-412E-9F12-57F1E12E9BE1}"/>
              </a:ext>
            </a:extLst>
          </p:cNvPr>
          <p:cNvSpPr txBox="1"/>
          <p:nvPr/>
        </p:nvSpPr>
        <p:spPr>
          <a:xfrm>
            <a:off x="2408520" y="3948207"/>
            <a:ext cx="16225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Advisory Committee Reviews Applications </a:t>
            </a:r>
          </a:p>
          <a:p>
            <a:pPr algn="ctr"/>
            <a:r>
              <a:rPr lang="en-US" sz="900" b="1" dirty="0"/>
              <a:t>April 11</a:t>
            </a:r>
            <a:r>
              <a:rPr lang="en-US" sz="900" b="1" baseline="30000" dirty="0"/>
              <a:t>th</a:t>
            </a:r>
            <a:r>
              <a:rPr lang="en-US" sz="900" b="1" dirty="0"/>
              <a:t> – May 6</a:t>
            </a:r>
            <a:r>
              <a:rPr lang="en-US" sz="900" b="1" baseline="30000" dirty="0"/>
              <a:t>th</a:t>
            </a:r>
            <a:r>
              <a:rPr lang="en-US" sz="900" b="1" dirty="0"/>
              <a:t> </a:t>
            </a:r>
            <a:endParaRPr lang="en-US" sz="9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DEAE6C1-43A4-42C3-9315-E15E490AC637}"/>
              </a:ext>
            </a:extLst>
          </p:cNvPr>
          <p:cNvCxnSpPr>
            <a:cxnSpLocks/>
          </p:cNvCxnSpPr>
          <p:nvPr/>
        </p:nvCxnSpPr>
        <p:spPr>
          <a:xfrm flipV="1">
            <a:off x="5314257" y="2733139"/>
            <a:ext cx="0" cy="688657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DDA8E-9360-4E50-8BE2-246AEF7C62B1}"/>
              </a:ext>
            </a:extLst>
          </p:cNvPr>
          <p:cNvCxnSpPr>
            <a:cxnSpLocks/>
          </p:cNvCxnSpPr>
          <p:nvPr/>
        </p:nvCxnSpPr>
        <p:spPr>
          <a:xfrm>
            <a:off x="4538418" y="3581400"/>
            <a:ext cx="0" cy="738026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79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0FBC5-3394-4364-81B1-E68AD9530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776973"/>
            <a:ext cx="5437415" cy="1370940"/>
          </a:xfrm>
        </p:spPr>
        <p:txBody>
          <a:bodyPr/>
          <a:lstStyle/>
          <a:p>
            <a:r>
              <a:rPr lang="en-US" sz="3600" dirty="0"/>
              <a:t>FY21 PHHSBG Program Presentations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2567A-8178-4771-835C-576DE2E9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EF442-074E-435C-8EA0-5BA4821C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FY21 PHHSBG Program Presentations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2F318-D0B2-4463-92FF-3F3BE2941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29" y="1569308"/>
            <a:ext cx="10697439" cy="4620181"/>
          </a:xfrm>
        </p:spPr>
        <p:txBody>
          <a:bodyPr/>
          <a:lstStyle/>
          <a:p>
            <a:pPr lvl="1"/>
            <a:r>
              <a:rPr lang="en-US" sz="2400" u="sng" dirty="0"/>
              <a:t>Today’s Program Presentations </a:t>
            </a:r>
          </a:p>
          <a:p>
            <a:pPr lvl="2"/>
            <a:r>
              <a:rPr lang="en-US" sz="2400" dirty="0"/>
              <a:t>Sexual Violence Prevention – Michelle Stansel </a:t>
            </a:r>
          </a:p>
          <a:p>
            <a:pPr lvl="2"/>
            <a:r>
              <a:rPr lang="en-US" sz="2400" dirty="0"/>
              <a:t>Falls Prevention – Madelyn Maxwell </a:t>
            </a:r>
          </a:p>
          <a:p>
            <a:pPr lvl="1"/>
            <a:r>
              <a:rPr lang="en-US" sz="2400" u="sng" dirty="0"/>
              <a:t>Future Program Presentations </a:t>
            </a:r>
          </a:p>
          <a:p>
            <a:pPr lvl="2"/>
            <a:r>
              <a:rPr lang="en-US" sz="2400" dirty="0"/>
              <a:t>May 2022 </a:t>
            </a:r>
          </a:p>
          <a:p>
            <a:pPr lvl="3"/>
            <a:r>
              <a:rPr lang="en-US" sz="2400" dirty="0"/>
              <a:t>Statewide Condom Distribution </a:t>
            </a:r>
          </a:p>
          <a:p>
            <a:pPr lvl="3"/>
            <a:r>
              <a:rPr lang="en-US" sz="2400" dirty="0"/>
              <a:t>Advancing Health Equity and Strengthening Minority Health</a:t>
            </a:r>
          </a:p>
          <a:p>
            <a:pPr lvl="2"/>
            <a:r>
              <a:rPr lang="en-US" sz="2400" dirty="0"/>
              <a:t>June 2022 </a:t>
            </a:r>
          </a:p>
          <a:p>
            <a:pPr lvl="3"/>
            <a:r>
              <a:rPr lang="en-US" sz="2400" dirty="0"/>
              <a:t>Health Communications in Oklahoma </a:t>
            </a:r>
          </a:p>
          <a:p>
            <a:pPr lvl="1"/>
            <a:endParaRPr lang="en-US" sz="32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DCB0F-3354-499A-AEA2-F394EC67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0A9680-4687-4A0C-A89E-68314342F2BE}"/>
              </a:ext>
            </a:extLst>
          </p:cNvPr>
          <p:cNvSpPr txBox="1">
            <a:spLocks/>
          </p:cNvSpPr>
          <p:nvPr/>
        </p:nvSpPr>
        <p:spPr>
          <a:xfrm>
            <a:off x="918457" y="6376778"/>
            <a:ext cx="8140697" cy="198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Oklahoma State Department of Health | Preventive Health and Health Services | March 9, 2022 </a:t>
            </a:r>
          </a:p>
        </p:txBody>
      </p:sp>
    </p:spTree>
    <p:extLst>
      <p:ext uri="{BB962C8B-B14F-4D97-AF65-F5344CB8AC3E}">
        <p14:creationId xmlns:p14="http://schemas.microsoft.com/office/powerpoint/2010/main" val="228109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DFBA38-3B88-4B0D-8924-3870C3F6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1415A-68D6-4547-9D3C-E1F63B7307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/>
              <a:t>Public Comment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7908C-C200-4B05-B093-2B52F9564659}"/>
              </a:ext>
            </a:extLst>
          </p:cNvPr>
          <p:cNvSpPr txBox="1">
            <a:spLocks/>
          </p:cNvSpPr>
          <p:nvPr/>
        </p:nvSpPr>
        <p:spPr>
          <a:xfrm>
            <a:off x="776088" y="6372677"/>
            <a:ext cx="8140697" cy="198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</a:rPr>
              <a:t>Oklahoma State Department of Health | Preventive Health and Health Services | March 9, 2022 </a:t>
            </a:r>
          </a:p>
        </p:txBody>
      </p:sp>
    </p:spTree>
    <p:extLst>
      <p:ext uri="{BB962C8B-B14F-4D97-AF65-F5344CB8AC3E}">
        <p14:creationId xmlns:p14="http://schemas.microsoft.com/office/powerpoint/2010/main" val="97451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outdoor, water, large, building&#10;&#10;Description automatically generated">
            <a:extLst>
              <a:ext uri="{FF2B5EF4-FFF2-40B4-BE49-F238E27FC236}">
                <a16:creationId xmlns:a16="http://schemas.microsoft.com/office/drawing/2014/main" id="{DD1454E9-ECCF-A544-9A41-03D868655F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7" r="27"/>
          <a:stretch>
            <a:fillRect/>
          </a:stretch>
        </p:blipFill>
        <p:spPr>
          <a:xfrm>
            <a:off x="3758084" y="0"/>
            <a:ext cx="8433916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24B5A5-1EA9-9D46-8706-B46B02489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4" y="415230"/>
            <a:ext cx="3444319" cy="2438502"/>
          </a:xfrm>
        </p:spPr>
        <p:txBody>
          <a:bodyPr/>
          <a:lstStyle/>
          <a:p>
            <a:r>
              <a:rPr lang="en-US" sz="3200" dirty="0"/>
              <a:t>Closing Remarks, Questions, </a:t>
            </a:r>
            <a:br>
              <a:rPr lang="en-US" sz="3200" dirty="0"/>
            </a:br>
            <a:r>
              <a:rPr lang="en-US" sz="3200" dirty="0"/>
              <a:t>and Adjournment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87B5E-9A7B-7F4C-87F1-A58C460A6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876341"/>
            <a:ext cx="2662518" cy="2286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Thank you! 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39083CB-CCDE-BB49-B6C9-8CC24010F4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00099" y="6391370"/>
            <a:ext cx="2319617" cy="198338"/>
          </a:xfrm>
        </p:spPr>
        <p:txBody>
          <a:bodyPr/>
          <a:lstStyle/>
          <a:p>
            <a:r>
              <a:rPr lang="en-US" dirty="0"/>
              <a:t>Oklahoma State Department of Health | Preventive Health and Health Services | March 9, 2022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C3AF6-0FFA-274E-B150-FD9EE268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5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91ADC9-9CBE-4689-B413-96B3C7D6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 Call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396AA-45C8-49B9-A848-E2F64D6E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0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016647-C384-084D-91A8-2209F2D9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Health and Health Services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E9049-9A90-A44E-9372-628E820C9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Advisory Committee Meeting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8DAC8B-B1DC-5348-B0A6-238FC46203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March 9,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2306F-2162-EF47-A9AD-A6C793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1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41AF-89F9-45D8-9463-2A27B341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24" y="251107"/>
            <a:ext cx="11526875" cy="837374"/>
          </a:xfrm>
        </p:spPr>
        <p:txBody>
          <a:bodyPr/>
          <a:lstStyle/>
          <a:p>
            <a:r>
              <a:rPr lang="en-US" sz="4000" dirty="0"/>
              <a:t>Meeting 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37E77-7F02-4F71-A4FB-68DD3E700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63151"/>
            <a:ext cx="4984230" cy="5251428"/>
          </a:xfrm>
        </p:spPr>
        <p:txBody>
          <a:bodyPr/>
          <a:lstStyle/>
          <a:p>
            <a:r>
              <a:rPr lang="en-US" sz="2800" dirty="0"/>
              <a:t>Call to Order</a:t>
            </a:r>
          </a:p>
          <a:p>
            <a:r>
              <a:rPr lang="en-US" sz="2800" dirty="0"/>
              <a:t>Roll Call </a:t>
            </a:r>
          </a:p>
          <a:p>
            <a:r>
              <a:rPr lang="en-US" sz="2800" dirty="0"/>
              <a:t>Review and Approval of the June 2021 Meeting Minutes </a:t>
            </a:r>
          </a:p>
          <a:p>
            <a:r>
              <a:rPr lang="en-US" sz="2800" dirty="0"/>
              <a:t>Advisory Committee Updates </a:t>
            </a:r>
          </a:p>
          <a:p>
            <a:r>
              <a:rPr lang="en-US" sz="2800" dirty="0"/>
              <a:t>PHHSBG Updates</a:t>
            </a:r>
            <a:endParaRPr lang="en-US" sz="1800" dirty="0"/>
          </a:p>
          <a:p>
            <a:r>
              <a:rPr lang="en-US" sz="2800" dirty="0"/>
              <a:t>Program Presentations </a:t>
            </a:r>
          </a:p>
          <a:p>
            <a:r>
              <a:rPr lang="en-US" sz="2800" dirty="0"/>
              <a:t>Public Comment </a:t>
            </a:r>
          </a:p>
          <a:p>
            <a:r>
              <a:rPr lang="en-US" sz="2800" dirty="0"/>
              <a:t>Closing Remarks, Questions, and Adjournment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E996-033C-4AD8-9D51-86E456D1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Placeholder 8" descr="A picture containing outdoor, water, large, building&#10;&#10;Description automatically generated">
            <a:extLst>
              <a:ext uri="{FF2B5EF4-FFF2-40B4-BE49-F238E27FC236}">
                <a16:creationId xmlns:a16="http://schemas.microsoft.com/office/drawing/2014/main" id="{7388FD11-08C0-4BF4-B6E5-3E54F2F90E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" r="27"/>
          <a:stretch>
            <a:fillRect/>
          </a:stretch>
        </p:blipFill>
        <p:spPr>
          <a:xfrm>
            <a:off x="5441431" y="993897"/>
            <a:ext cx="6014980" cy="480095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CFEE615-EC6F-422A-9C50-F4180D593B3A}"/>
              </a:ext>
            </a:extLst>
          </p:cNvPr>
          <p:cNvSpPr txBox="1">
            <a:spLocks/>
          </p:cNvSpPr>
          <p:nvPr/>
        </p:nvSpPr>
        <p:spPr>
          <a:xfrm>
            <a:off x="967444" y="6404423"/>
            <a:ext cx="8140697" cy="198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Oklahoma State Department of Health | Preventive Health and Health Services | March 9, 2022 </a:t>
            </a:r>
          </a:p>
        </p:txBody>
      </p:sp>
    </p:spTree>
    <p:extLst>
      <p:ext uri="{BB962C8B-B14F-4D97-AF65-F5344CB8AC3E}">
        <p14:creationId xmlns:p14="http://schemas.microsoft.com/office/powerpoint/2010/main" val="87108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1868A1-6AC2-4B26-A4AC-50062F45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and Approval of Minutes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7D9DB7-A1A4-4D49-AFDE-21C29A641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08, 2021 Meeting Minutes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8D179-2DDF-4450-B34A-A983947F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6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BA25-2EED-2549-9BF9-D5772779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Advisory Committee  Updates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810F0-D7B2-AB4F-8388-B079B08C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0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3211-6C39-441C-AC8E-6B6A3745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60" y="268537"/>
            <a:ext cx="11394140" cy="837374"/>
          </a:xfrm>
        </p:spPr>
        <p:txBody>
          <a:bodyPr/>
          <a:lstStyle/>
          <a:p>
            <a:r>
              <a:rPr lang="en-US" dirty="0"/>
              <a:t>PHHSBG Advisory Committee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ADFEE-4021-4414-A5C7-E55DCCD3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409541"/>
            <a:ext cx="2743200" cy="198338"/>
          </a:xfrm>
        </p:spPr>
        <p:txBody>
          <a:bodyPr/>
          <a:lstStyle/>
          <a:p>
            <a:fld id="{DB7DDC46-2E90-8640-BEFE-F54DCCD857ED}" type="slidenum">
              <a:rPr lang="en-US" sz="900" smtClean="0"/>
              <a:t>7</a:t>
            </a:fld>
            <a:endParaRPr lang="en-US" sz="9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773C2-4D15-42CA-8A51-670AFE7B86D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90388" y="6404423"/>
            <a:ext cx="8140697" cy="198338"/>
          </a:xfrm>
        </p:spPr>
        <p:txBody>
          <a:bodyPr/>
          <a:lstStyle/>
          <a:p>
            <a:r>
              <a:rPr lang="en-US" sz="900" dirty="0"/>
              <a:t>Oklahoma State Department of Health | Preventive Health and Health Services | March 9, 2022 </a:t>
            </a:r>
          </a:p>
        </p:txBody>
      </p:sp>
      <p:sp>
        <p:nvSpPr>
          <p:cNvPr id="6" name="Star: 4 Points 5">
            <a:extLst>
              <a:ext uri="{FF2B5EF4-FFF2-40B4-BE49-F238E27FC236}">
                <a16:creationId xmlns:a16="http://schemas.microsoft.com/office/drawing/2014/main" id="{72ACF4E7-AB61-45C8-ADD7-B16D5EE6D6F5}"/>
              </a:ext>
            </a:extLst>
          </p:cNvPr>
          <p:cNvSpPr/>
          <p:nvPr/>
        </p:nvSpPr>
        <p:spPr>
          <a:xfrm>
            <a:off x="351545" y="2623858"/>
            <a:ext cx="522512" cy="494140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Star: 4 Points 6">
            <a:extLst>
              <a:ext uri="{FF2B5EF4-FFF2-40B4-BE49-F238E27FC236}">
                <a16:creationId xmlns:a16="http://schemas.microsoft.com/office/drawing/2014/main" id="{ADB25FB5-8C92-4879-8FCC-6B2BB3EBCB59}"/>
              </a:ext>
            </a:extLst>
          </p:cNvPr>
          <p:cNvSpPr/>
          <p:nvPr/>
        </p:nvSpPr>
        <p:spPr>
          <a:xfrm>
            <a:off x="340658" y="3209070"/>
            <a:ext cx="549729" cy="494140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5E967726-635A-421D-8D84-C1BA785FFE62}"/>
              </a:ext>
            </a:extLst>
          </p:cNvPr>
          <p:cNvSpPr/>
          <p:nvPr/>
        </p:nvSpPr>
        <p:spPr>
          <a:xfrm>
            <a:off x="340659" y="3764242"/>
            <a:ext cx="549729" cy="494140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E0E15B66-A803-4C3A-98F0-096F9023D3CB}"/>
              </a:ext>
            </a:extLst>
          </p:cNvPr>
          <p:cNvSpPr/>
          <p:nvPr/>
        </p:nvSpPr>
        <p:spPr>
          <a:xfrm>
            <a:off x="351544" y="4334582"/>
            <a:ext cx="522513" cy="454317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06A97589-93A2-4CBD-AD8A-C0354459A4AA}"/>
              </a:ext>
            </a:extLst>
          </p:cNvPr>
          <p:cNvSpPr/>
          <p:nvPr/>
        </p:nvSpPr>
        <p:spPr>
          <a:xfrm>
            <a:off x="367874" y="4965954"/>
            <a:ext cx="495299" cy="400110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28490C86-9323-44D4-A257-FACCC3CA7695}"/>
              </a:ext>
            </a:extLst>
          </p:cNvPr>
          <p:cNvSpPr/>
          <p:nvPr/>
        </p:nvSpPr>
        <p:spPr>
          <a:xfrm>
            <a:off x="338418" y="1992486"/>
            <a:ext cx="478011" cy="489457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12DAE0-8235-4C66-B3F9-E7453D6DE405}"/>
              </a:ext>
            </a:extLst>
          </p:cNvPr>
          <p:cNvSpPr txBox="1"/>
          <p:nvPr/>
        </p:nvSpPr>
        <p:spPr>
          <a:xfrm>
            <a:off x="874057" y="796873"/>
            <a:ext cx="5627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COMMITTEE MEMBERS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0BA4A-2980-4EDA-857A-2449066C8346}"/>
              </a:ext>
            </a:extLst>
          </p:cNvPr>
          <p:cNvSpPr txBox="1"/>
          <p:nvPr/>
        </p:nvSpPr>
        <p:spPr>
          <a:xfrm>
            <a:off x="1298596" y="1393105"/>
            <a:ext cx="855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Interim Chair - Mendy Spohn, MPH, Deputy Commissioner for Community Health Promotion and Protection, OSDH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A3BD8C-4444-44CE-89EB-01A38744ECFB}"/>
              </a:ext>
            </a:extLst>
          </p:cNvPr>
          <p:cNvSpPr txBox="1"/>
          <p:nvPr/>
        </p:nvSpPr>
        <p:spPr>
          <a:xfrm>
            <a:off x="1298594" y="2842356"/>
            <a:ext cx="8556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Member - Kelly Baker, </a:t>
            </a:r>
            <a:r>
              <a:rPr lang="en-US" sz="2000" b="0" i="0" dirty="0">
                <a:solidFill>
                  <a:srgbClr val="464646"/>
                </a:solidFill>
                <a:effectLst/>
              </a:rPr>
              <a:t>MPH, State Registrar of Vital Records, OSDH  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ADD15F-97E7-4620-B50C-69E8880196C3}"/>
              </a:ext>
            </a:extLst>
          </p:cNvPr>
          <p:cNvSpPr txBox="1"/>
          <p:nvPr/>
        </p:nvSpPr>
        <p:spPr>
          <a:xfrm>
            <a:off x="1298594" y="3307982"/>
            <a:ext cx="10127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Member - Melissa Blanton, </a:t>
            </a:r>
            <a:r>
              <a:rPr lang="en-US" sz="2000" b="0" i="0" dirty="0">
                <a:solidFill>
                  <a:srgbClr val="464646"/>
                </a:solidFill>
                <a:effectLst/>
              </a:rPr>
              <a:t>JD, Assistant Attorney General; Chief, Victim Services Unit Chief, Office of the Attorney General </a:t>
            </a:r>
            <a:r>
              <a:rPr lang="en-US" sz="20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BCE5EC-210B-4EFD-B8AA-5BDB7442FE3F}"/>
              </a:ext>
            </a:extLst>
          </p:cNvPr>
          <p:cNvSpPr txBox="1"/>
          <p:nvPr/>
        </p:nvSpPr>
        <p:spPr>
          <a:xfrm>
            <a:off x="1298594" y="4071981"/>
            <a:ext cx="10283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Member - Dr. David Gahn, </a:t>
            </a:r>
            <a:r>
              <a:rPr lang="en-US" sz="2000" b="0" i="0" dirty="0">
                <a:solidFill>
                  <a:srgbClr val="464646"/>
                </a:solidFill>
                <a:effectLst/>
              </a:rPr>
              <a:t>MD, MPH, FACOG</a:t>
            </a:r>
            <a:r>
              <a:rPr lang="en-US" sz="2000" b="0" i="0">
                <a:solidFill>
                  <a:srgbClr val="464646"/>
                </a:solidFill>
                <a:effectLst/>
              </a:rPr>
              <a:t>, Medical </a:t>
            </a:r>
            <a:r>
              <a:rPr lang="en-US" sz="2000" b="0" i="0" dirty="0">
                <a:solidFill>
                  <a:srgbClr val="464646"/>
                </a:solidFill>
                <a:effectLst/>
              </a:rPr>
              <a:t>Director, Cherokee Nation Public Health 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97BAA9-9761-435D-8342-0D2746E583AB}"/>
              </a:ext>
            </a:extLst>
          </p:cNvPr>
          <p:cNvSpPr txBox="1"/>
          <p:nvPr/>
        </p:nvSpPr>
        <p:spPr>
          <a:xfrm>
            <a:off x="1298593" y="4814866"/>
            <a:ext cx="855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Member - Jan Fox, </a:t>
            </a:r>
            <a:r>
              <a:rPr lang="pt-BR" sz="2000" b="0" i="0" dirty="0">
                <a:solidFill>
                  <a:srgbClr val="464646"/>
                </a:solidFill>
                <a:effectLst/>
              </a:rPr>
              <a:t>RN, MPH, </a:t>
            </a:r>
            <a:r>
              <a:rPr lang="pt-BR" sz="2000" dirty="0">
                <a:effectLst/>
                <a:ea typeface="Calibri" panose="020F0502020204030204" pitchFamily="34" charset="0"/>
              </a:rPr>
              <a:t>Deputy Commissioner Health Preparedness, OSHD</a:t>
            </a:r>
            <a:endParaRPr lang="en-US" sz="2000" dirty="0"/>
          </a:p>
        </p:txBody>
      </p:sp>
      <p:sp>
        <p:nvSpPr>
          <p:cNvPr id="21" name="Star: 4 Points 20">
            <a:extLst>
              <a:ext uri="{FF2B5EF4-FFF2-40B4-BE49-F238E27FC236}">
                <a16:creationId xmlns:a16="http://schemas.microsoft.com/office/drawing/2014/main" id="{CD7E1A39-B11E-4076-B4B1-2C3C70CA9898}"/>
              </a:ext>
            </a:extLst>
          </p:cNvPr>
          <p:cNvSpPr/>
          <p:nvPr/>
        </p:nvSpPr>
        <p:spPr>
          <a:xfrm>
            <a:off x="340660" y="1368628"/>
            <a:ext cx="475770" cy="547658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65953C-A132-4AC2-B2D6-8908D7AC84C1}"/>
              </a:ext>
            </a:extLst>
          </p:cNvPr>
          <p:cNvSpPr txBox="1"/>
          <p:nvPr/>
        </p:nvSpPr>
        <p:spPr>
          <a:xfrm>
            <a:off x="1298601" y="2113653"/>
            <a:ext cx="1012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Member - Michael Peercy, </a:t>
            </a:r>
            <a:r>
              <a:rPr lang="en-US" sz="2000" b="0" i="0" dirty="0">
                <a:solidFill>
                  <a:srgbClr val="464646"/>
                </a:solidFill>
                <a:effectLst/>
              </a:rPr>
              <a:t>MPH, MT(ASCP)H, Epidemiologist and IRB Administrator, Chickasaw Nation Department of Health </a:t>
            </a:r>
            <a:r>
              <a:rPr lang="en-US" sz="20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FBA57C-5A20-48AC-A44B-E46AF6751348}"/>
              </a:ext>
            </a:extLst>
          </p:cNvPr>
          <p:cNvSpPr txBox="1"/>
          <p:nvPr/>
        </p:nvSpPr>
        <p:spPr>
          <a:xfrm>
            <a:off x="1298592" y="5594272"/>
            <a:ext cx="8556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Member - Cara Gluck, MPH,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Chief, Community Health Services,</a:t>
            </a:r>
            <a:r>
              <a:rPr lang="en-US" sz="2000" dirty="0"/>
              <a:t> OCCHD </a:t>
            </a:r>
          </a:p>
        </p:txBody>
      </p:sp>
      <p:sp>
        <p:nvSpPr>
          <p:cNvPr id="24" name="Star: 4 Points 23">
            <a:extLst>
              <a:ext uri="{FF2B5EF4-FFF2-40B4-BE49-F238E27FC236}">
                <a16:creationId xmlns:a16="http://schemas.microsoft.com/office/drawing/2014/main" id="{C0C26404-D3A9-4AA5-B61D-1C008297D591}"/>
              </a:ext>
            </a:extLst>
          </p:cNvPr>
          <p:cNvSpPr/>
          <p:nvPr/>
        </p:nvSpPr>
        <p:spPr>
          <a:xfrm>
            <a:off x="384203" y="5485369"/>
            <a:ext cx="478970" cy="509013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2481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48762A-976C-4BD2-96C5-C7654B46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Advisory Committee Updates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32775-3EB2-416C-AF68-7B629EC2F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33385"/>
            <a:ext cx="9798909" cy="4793175"/>
          </a:xfrm>
        </p:spPr>
        <p:txBody>
          <a:bodyPr/>
          <a:lstStyle/>
          <a:p>
            <a:pPr lvl="1"/>
            <a:r>
              <a:rPr lang="en-US" sz="3200" dirty="0"/>
              <a:t>Nominations and/or appointments for a New Chair</a:t>
            </a:r>
          </a:p>
          <a:p>
            <a:pPr lvl="1"/>
            <a:r>
              <a:rPr lang="en-US" sz="3200" dirty="0"/>
              <a:t>Discussion for New Advisory Committee Members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3DD77-34F6-42E7-A822-D1D63553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72141E-AD13-43B6-B21A-6312ED21511A}"/>
              </a:ext>
            </a:extLst>
          </p:cNvPr>
          <p:cNvSpPr txBox="1">
            <a:spLocks/>
          </p:cNvSpPr>
          <p:nvPr/>
        </p:nvSpPr>
        <p:spPr>
          <a:xfrm>
            <a:off x="918457" y="6376778"/>
            <a:ext cx="8140697" cy="198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Oklahoma State Department of Health | Preventive Health and Health Services | March 9, 2022 </a:t>
            </a:r>
          </a:p>
        </p:txBody>
      </p:sp>
    </p:spTree>
    <p:extLst>
      <p:ext uri="{BB962C8B-B14F-4D97-AF65-F5344CB8AC3E}">
        <p14:creationId xmlns:p14="http://schemas.microsoft.com/office/powerpoint/2010/main" val="322067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F947-A292-7E4A-9CD2-F6F6668F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PHHSBG Updates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C48-774D-1C42-98A8-46733B15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48331"/>
      </p:ext>
    </p:extLst>
  </p:cSld>
  <p:clrMapOvr>
    <a:masterClrMapping/>
  </p:clrMapOvr>
</p:sld>
</file>

<file path=ppt/theme/theme1.xml><?xml version="1.0" encoding="utf-8"?>
<a:theme xmlns:a="http://schemas.openxmlformats.org/drawingml/2006/main" name="Oklaholma ">
  <a:themeElements>
    <a:clrScheme name="Custom 7">
      <a:dk1>
        <a:srgbClr val="464646"/>
      </a:dk1>
      <a:lt1>
        <a:srgbClr val="FFFFFF"/>
      </a:lt1>
      <a:dk2>
        <a:srgbClr val="787878"/>
      </a:dk2>
      <a:lt2>
        <a:srgbClr val="E7E6E6"/>
      </a:lt2>
      <a:accent1>
        <a:srgbClr val="1CA6DE"/>
      </a:accent1>
      <a:accent2>
        <a:srgbClr val="669B41"/>
      </a:accent2>
      <a:accent3>
        <a:srgbClr val="D05320"/>
      </a:accent3>
      <a:accent4>
        <a:srgbClr val="DE9027"/>
      </a:accent4>
      <a:accent5>
        <a:srgbClr val="187BC0"/>
      </a:accent5>
      <a:accent6>
        <a:srgbClr val="004C9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85A45CAB56042BDB92C87D3DC33AE" ma:contentTypeVersion="9" ma:contentTypeDescription="Create a new document." ma:contentTypeScope="" ma:versionID="dfaaf80f4fc10c30118272be709d817f">
  <xsd:schema xmlns:xsd="http://www.w3.org/2001/XMLSchema" xmlns:xs="http://www.w3.org/2001/XMLSchema" xmlns:p="http://schemas.microsoft.com/office/2006/metadata/properties" xmlns:ns2="c3e0ce54-cf16-405f-ae5e-ce26a637de37" xmlns:ns3="4d4f6857-864d-497f-b3c7-a8fe6264eacd" targetNamespace="http://schemas.microsoft.com/office/2006/metadata/properties" ma:root="true" ma:fieldsID="e909187d299d87ac8fa624048f244a07" ns2:_="" ns3:_="">
    <xsd:import namespace="c3e0ce54-cf16-405f-ae5e-ce26a637de37"/>
    <xsd:import namespace="4d4f6857-864d-497f-b3c7-a8fe6264ea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0ce54-cf16-405f-ae5e-ce26a637d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f6857-864d-497f-b3c7-a8fe6264eac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8D6EE8-E803-41F1-8733-77150CF4704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FDE501-20F8-4E10-8280-B37C378E4A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092AC3-8C22-44CF-BC5F-625A0F635B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e0ce54-cf16-405f-ae5e-ce26a637de37"/>
    <ds:schemaRef ds:uri="4d4f6857-864d-497f-b3c7-a8fe6264ea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896</Words>
  <Application>Microsoft Office PowerPoint</Application>
  <PresentationFormat>Widescreen</PresentationFormat>
  <Paragraphs>139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Oklaholma </vt:lpstr>
      <vt:lpstr>Call To Order </vt:lpstr>
      <vt:lpstr>Roll Call </vt:lpstr>
      <vt:lpstr>Preventive Health and Health Services </vt:lpstr>
      <vt:lpstr>Meeting Agenda </vt:lpstr>
      <vt:lpstr>Review and Approval of Minutes </vt:lpstr>
      <vt:lpstr>Advisory Committee  Updates </vt:lpstr>
      <vt:lpstr>PHHSBG Advisory Committee </vt:lpstr>
      <vt:lpstr>Advisory Committee Updates </vt:lpstr>
      <vt:lpstr>PHHSBG Updates </vt:lpstr>
      <vt:lpstr>PHHSBG Updates </vt:lpstr>
      <vt:lpstr>PHHSBG Process Timeline</vt:lpstr>
      <vt:lpstr>FY21 PHHSBG Program Presentations </vt:lpstr>
      <vt:lpstr>FY21 PHHSBG Program Presentations </vt:lpstr>
      <vt:lpstr>PowerPoint Presentation</vt:lpstr>
      <vt:lpstr>Closing Remarks, Questions,  and Adjournment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R</dc:creator>
  <cp:lastModifiedBy>Diane Brown</cp:lastModifiedBy>
  <cp:revision>72</cp:revision>
  <dcterms:created xsi:type="dcterms:W3CDTF">2020-01-16T04:22:20Z</dcterms:created>
  <dcterms:modified xsi:type="dcterms:W3CDTF">2022-03-09T16:16:23Z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0x0101004AE85A45CAB56042BDB92C87D3DC33AE</vt:lpwstr>
  </property>
</Properties>
</file>