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296" r:id="rId6"/>
    <p:sldId id="308" r:id="rId7"/>
    <p:sldId id="304" r:id="rId8"/>
    <p:sldId id="306" r:id="rId9"/>
    <p:sldId id="305" r:id="rId10"/>
    <p:sldId id="307" r:id="rId11"/>
    <p:sldId id="303" r:id="rId12"/>
    <p:sldId id="297" r:id="rId13"/>
    <p:sldId id="301" r:id="rId14"/>
    <p:sldId id="300" r:id="rId15"/>
    <p:sldId id="309"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X Stansel" initials="MXS" lastIdx="0" clrIdx="0">
    <p:extLst>
      <p:ext uri="{19B8F6BF-5375-455C-9EA6-DF929625EA0E}">
        <p15:presenceInfo xmlns:p15="http://schemas.microsoft.com/office/powerpoint/2012/main" userId="S-1-5-21-152507984-1434608828-1139810728-69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6A6"/>
    <a:srgbClr val="DE9026"/>
    <a:srgbClr val="914014"/>
    <a:srgbClr val="454646"/>
    <a:srgbClr val="3268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A560B-6DAE-420D-B63C-B1037DD76DE8}" v="16" dt="2022-03-09T01:48:48.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9"/>
    <p:restoredTop sz="78010" autoAdjust="0"/>
  </p:normalViewPr>
  <p:slideViewPr>
    <p:cSldViewPr snapToGrid="0" snapToObjects="1">
      <p:cViewPr varScale="1">
        <p:scale>
          <a:sx n="67" d="100"/>
          <a:sy n="67" d="100"/>
        </p:scale>
        <p:origin x="1522" y="62"/>
      </p:cViewPr>
      <p:guideLst>
        <p:guide orient="horz"/>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F76E2A-6BFB-3740-8CE0-377F4A91E5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C8EA8A56-B4AE-AA40-A39D-52AD46FF6C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C63214-FC0D-0645-89FC-514B2A85B0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30E582-69A6-974C-BABA-4AE3739A9FBB}" type="slidenum">
              <a:rPr lang="en-US" smtClean="0"/>
              <a:t>‹#›</a:t>
            </a:fld>
            <a:endParaRPr lang="en-US"/>
          </a:p>
        </p:txBody>
      </p:sp>
    </p:spTree>
    <p:extLst>
      <p:ext uri="{BB962C8B-B14F-4D97-AF65-F5344CB8AC3E}">
        <p14:creationId xmlns:p14="http://schemas.microsoft.com/office/powerpoint/2010/main" val="3973891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EC5-D6AB-8643-A8B8-278794F4EB6C}"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0B08-8BBB-504C-BAD2-61931D34972B}" type="slidenum">
              <a:rPr lang="en-US" smtClean="0"/>
              <a:t>‹#›</a:t>
            </a:fld>
            <a:endParaRPr lang="en-US"/>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2</a:t>
            </a:fld>
            <a:endParaRPr lang="en-US"/>
          </a:p>
        </p:txBody>
      </p:sp>
    </p:spTree>
    <p:extLst>
      <p:ext uri="{BB962C8B-B14F-4D97-AF65-F5344CB8AC3E}">
        <p14:creationId xmlns:p14="http://schemas.microsoft.com/office/powerpoint/2010/main" val="105123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contractor in position (October 2021)- attempting to build her capacity to do work in community</a:t>
            </a:r>
          </a:p>
          <a:p>
            <a:pPr marL="171450" indent="-171450">
              <a:buFont typeface="Arial" panose="020B0604020202020204" pitchFamily="34" charset="0"/>
              <a:buChar char="•"/>
            </a:pPr>
            <a:r>
              <a:rPr lang="en-US" dirty="0"/>
              <a:t>Choctaw Nation- YAB</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Faith based communities- Possibly created a coalition b/n 3 major churches to then work with their congregation. Plans to administer a needs assessment the caregivers/parents and kids on healthy relationship. Will be working evaluator. Next steps could be to develop a Healthy Relationship Youth Leadership Group. (Strong faith ties = connectedness, which can be a huge protective factors, sadly in the church it can be a risk factor if there isn’t education, awareness and prevention efforts discussed w/n the church.)</a:t>
            </a:r>
          </a:p>
          <a:p>
            <a:pPr marL="171450" indent="-171450">
              <a:buFont typeface="Arial" panose="020B0604020202020204" pitchFamily="34" charset="0"/>
              <a:buChar char="•"/>
            </a:pPr>
            <a:endParaRPr lang="en-US" sz="1200" dirty="0"/>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Work in progress- Choctaw Nation- DV prevention- That advocate has invited the Prevention Educator to come to local colleges and tech schools – Forming coalitions with those college student (youth leadership development) evaluation/assessment and having them look at policy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YAB- Get to know them and go from there. Possibly, pick their brains to help her shape a youth advisory for her agency </a:t>
            </a:r>
          </a:p>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11</a:t>
            </a:fld>
            <a:endParaRPr lang="en-US"/>
          </a:p>
        </p:txBody>
      </p:sp>
    </p:spTree>
    <p:extLst>
      <p:ext uri="{BB962C8B-B14F-4D97-AF65-F5344CB8AC3E}">
        <p14:creationId xmlns:p14="http://schemas.microsoft.com/office/powerpoint/2010/main" val="38768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BRFSS includes intervention and prevention </a:t>
            </a:r>
          </a:p>
        </p:txBody>
      </p:sp>
      <p:sp>
        <p:nvSpPr>
          <p:cNvPr id="4" name="Slide Number Placeholder 3"/>
          <p:cNvSpPr>
            <a:spLocks noGrp="1"/>
          </p:cNvSpPr>
          <p:nvPr>
            <p:ph type="sldNum" sz="quarter" idx="5"/>
          </p:nvPr>
        </p:nvSpPr>
        <p:spPr/>
        <p:txBody>
          <a:bodyPr/>
          <a:lstStyle/>
          <a:p>
            <a:fld id="{D8B40B08-8BBB-504C-BAD2-61931D34972B}" type="slidenum">
              <a:rPr lang="en-US" smtClean="0"/>
              <a:t>12</a:t>
            </a:fld>
            <a:endParaRPr lang="en-US"/>
          </a:p>
        </p:txBody>
      </p:sp>
    </p:spTree>
    <p:extLst>
      <p:ext uri="{BB962C8B-B14F-4D97-AF65-F5344CB8AC3E}">
        <p14:creationId xmlns:p14="http://schemas.microsoft.com/office/powerpoint/2010/main" val="56359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13</a:t>
            </a:fld>
            <a:endParaRPr lang="en-US"/>
          </a:p>
        </p:txBody>
      </p:sp>
    </p:spTree>
    <p:extLst>
      <p:ext uri="{BB962C8B-B14F-4D97-AF65-F5344CB8AC3E}">
        <p14:creationId xmlns:p14="http://schemas.microsoft.com/office/powerpoint/2010/main" val="259663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Shift from individual level work to community level work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Oppression in all of its forms is among the root causes of sexual violence. Sexual violence is preventable through collaborations of community members at multiple levels of society—in our homes, neighborhoods, schools, faith settings, workplaces, and other settings. We all play a role in preventing sexual violence and establishing norms of respect, safety, equality, and helping others.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Sexual violence does not occur in isolation. Victims of sexual violence are affected by many forms of oppression</a:t>
            </a:r>
          </a:p>
          <a:p>
            <a:pPr marL="0" indent="0">
              <a:buFont typeface="Arial" panose="020B0604020202020204" pitchFamily="34" charset="0"/>
              <a:buNone/>
            </a:pPr>
            <a:endParaRPr lang="en-US" u="sng" dirty="0"/>
          </a:p>
          <a:p>
            <a:pPr marL="0" indent="0">
              <a:buFont typeface="Arial" panose="020B0604020202020204" pitchFamily="34" charset="0"/>
              <a:buNone/>
            </a:pPr>
            <a:r>
              <a:rPr lang="en-US" u="sng" dirty="0"/>
              <a:t>Oppression is both a cause and effect of sexual violence.</a:t>
            </a:r>
          </a:p>
          <a:p>
            <a:pPr marL="171450" indent="-171450">
              <a:buFont typeface="Arial" panose="020B0604020202020204" pitchFamily="34" charset="0"/>
              <a:buChar char="•"/>
            </a:pPr>
            <a:r>
              <a:rPr lang="en-US" dirty="0"/>
              <a:t>Sexual violence is tied to inequality. People who commit sexual violence may target people who may have less power in the world. This can make it hard for a person to report sexual assault or get help.</a:t>
            </a:r>
          </a:p>
        </p:txBody>
      </p:sp>
      <p:sp>
        <p:nvSpPr>
          <p:cNvPr id="4" name="Slide Number Placeholder 3"/>
          <p:cNvSpPr>
            <a:spLocks noGrp="1"/>
          </p:cNvSpPr>
          <p:nvPr>
            <p:ph type="sldNum" sz="quarter" idx="5"/>
          </p:nvPr>
        </p:nvSpPr>
        <p:spPr/>
        <p:txBody>
          <a:bodyPr/>
          <a:lstStyle/>
          <a:p>
            <a:fld id="{D8B40B08-8BBB-504C-BAD2-61931D34972B}" type="slidenum">
              <a:rPr lang="en-US" smtClean="0"/>
              <a:t>3</a:t>
            </a:fld>
            <a:endParaRPr lang="en-US"/>
          </a:p>
        </p:txBody>
      </p:sp>
    </p:spTree>
    <p:extLst>
      <p:ext uri="{BB962C8B-B14F-4D97-AF65-F5344CB8AC3E}">
        <p14:creationId xmlns:p14="http://schemas.microsoft.com/office/powerpoint/2010/main" val="1082748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Beth Anderson came to the Community Crisis Center as RPE  April of 2018.  She has a background in education, office administration and independent business.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Beth is a longtime resident of Miami, OK and raised her family in rural Miami.  She knows firsthand of the need for meaningful SVP through her personal lived experiences. </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a:t>
            </a:fld>
            <a:endParaRPr lang="en-US"/>
          </a:p>
        </p:txBody>
      </p:sp>
    </p:spTree>
    <p:extLst>
      <p:ext uri="{BB962C8B-B14F-4D97-AF65-F5344CB8AC3E}">
        <p14:creationId xmlns:p14="http://schemas.microsoft.com/office/powerpoint/2010/main" val="129015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Rural silos</a:t>
            </a:r>
          </a:p>
          <a:p>
            <a:pPr marL="171450" indent="-171450">
              <a:buFont typeface="Arial" panose="020B0604020202020204" pitchFamily="34" charset="0"/>
              <a:buChar char="•"/>
            </a:pPr>
            <a:r>
              <a:rPr lang="en-US" dirty="0"/>
              <a:t>Relationship building during COVID</a:t>
            </a:r>
          </a:p>
          <a:p>
            <a:pPr marL="171450" indent="-171450">
              <a:buFont typeface="Arial" panose="020B0604020202020204" pitchFamily="34" charset="0"/>
              <a:buChar char="•"/>
            </a:pPr>
            <a:r>
              <a:rPr lang="en-US" dirty="0"/>
              <a:t>Turnover with partners and within agency </a:t>
            </a:r>
          </a:p>
          <a:p>
            <a:pPr marL="171450" indent="-171450">
              <a:buFont typeface="Arial" panose="020B0604020202020204" pitchFamily="34" charset="0"/>
              <a:buChar char="•"/>
            </a:pPr>
            <a:r>
              <a:rPr lang="en-US" dirty="0"/>
              <a:t>Spread out</a:t>
            </a:r>
          </a:p>
          <a:p>
            <a:pPr marL="171450" indent="-171450">
              <a:buFont typeface="Arial" panose="020B0604020202020204" pitchFamily="34" charset="0"/>
              <a:buChar char="•"/>
            </a:pPr>
            <a:r>
              <a:rPr lang="en-US" dirty="0"/>
              <a:t>Very closed off rural areas (not wanting to have these conversations) </a:t>
            </a:r>
          </a:p>
          <a:p>
            <a:pPr marL="171450" indent="-171450">
              <a:buFont typeface="Arial" panose="020B0604020202020204" pitchFamily="34" charset="0"/>
              <a:buChar char="•"/>
            </a:pPr>
            <a:r>
              <a:rPr lang="en-US" dirty="0"/>
              <a:t>Recent well known sexual assault case involving a teen – In fact, her agency had a protest happening outside her office involving this case. We might be seeing more people reach out to Beth, b/c unfortunately it takes something really bad to happen, before people are ready and wanting to make change. </a:t>
            </a:r>
          </a:p>
          <a:p>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5</a:t>
            </a:fld>
            <a:endParaRPr lang="en-US"/>
          </a:p>
        </p:txBody>
      </p:sp>
    </p:spTree>
    <p:extLst>
      <p:ext uri="{BB962C8B-B14F-4D97-AF65-F5344CB8AC3E}">
        <p14:creationId xmlns:p14="http://schemas.microsoft.com/office/powerpoint/2010/main" val="236016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Increasing agency capacity and internal understanding of community level prevention – CDC has changed what they want us to focus on, a lot of unpacking for CCC and the rest of the RPE Team</a:t>
            </a:r>
          </a:p>
          <a:p>
            <a:pPr marL="171450" indent="-171450">
              <a:buFont typeface="Arial" panose="020B0604020202020204" pitchFamily="34" charset="0"/>
              <a:buChar char="•"/>
            </a:pPr>
            <a:r>
              <a:rPr lang="en-US" dirty="0"/>
              <a:t>Increased communication between agency and state RPE Team </a:t>
            </a:r>
          </a:p>
          <a:p>
            <a:pPr marL="171450" indent="-171450">
              <a:buFont typeface="Arial" panose="020B0604020202020204" pitchFamily="34" charset="0"/>
              <a:buChar char="•"/>
            </a:pPr>
            <a:r>
              <a:rPr lang="en-US" dirty="0"/>
              <a:t>Policy review internally – opportunity came up</a:t>
            </a:r>
          </a:p>
          <a:p>
            <a:pPr marL="171450" indent="-171450">
              <a:buFont typeface="Arial" panose="020B0604020202020204" pitchFamily="34" charset="0"/>
              <a:buChar char="•"/>
            </a:pPr>
            <a:r>
              <a:rPr lang="en-US" dirty="0"/>
              <a:t>Length of program continuity – 5+ years  </a:t>
            </a:r>
          </a:p>
          <a:p>
            <a:pPr marL="171450" indent="-171450">
              <a:buFont typeface="Arial" panose="020B0604020202020204" pitchFamily="34" charset="0"/>
              <a:buChar char="•"/>
            </a:pPr>
            <a:r>
              <a:rPr lang="en-US" dirty="0"/>
              <a:t>RPE subcontractor needs to be cooperative, collaborative and creative in order to do community level work </a:t>
            </a:r>
          </a:p>
        </p:txBody>
      </p:sp>
      <p:sp>
        <p:nvSpPr>
          <p:cNvPr id="4" name="Slide Number Placeholder 3"/>
          <p:cNvSpPr>
            <a:spLocks noGrp="1"/>
          </p:cNvSpPr>
          <p:nvPr>
            <p:ph type="sldNum" sz="quarter" idx="5"/>
          </p:nvPr>
        </p:nvSpPr>
        <p:spPr/>
        <p:txBody>
          <a:bodyPr/>
          <a:lstStyle/>
          <a:p>
            <a:fld id="{D8B40B08-8BBB-504C-BAD2-61931D34972B}" type="slidenum">
              <a:rPr lang="en-US" smtClean="0"/>
              <a:t>6</a:t>
            </a:fld>
            <a:endParaRPr lang="en-US"/>
          </a:p>
        </p:txBody>
      </p:sp>
    </p:spTree>
    <p:extLst>
      <p:ext uri="{BB962C8B-B14F-4D97-AF65-F5344CB8AC3E}">
        <p14:creationId xmlns:p14="http://schemas.microsoft.com/office/powerpoint/2010/main" val="28333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NEO and CCC are partnering more than they ever have before. They will now have a CCC Advocate on campus 1x/month </a:t>
            </a:r>
          </a:p>
          <a:p>
            <a:pPr marL="171450" indent="-171450">
              <a:buFont typeface="Arial" panose="020B0604020202020204" pitchFamily="34" charset="0"/>
              <a:buChar char="•"/>
            </a:pPr>
            <a:r>
              <a:rPr lang="en-US" dirty="0"/>
              <a:t>RA Training to start and goal is to do prevention work more campus wide (faculty, staff, PD) </a:t>
            </a:r>
          </a:p>
          <a:p>
            <a:pPr marL="171450" indent="-171450">
              <a:buFont typeface="Arial" panose="020B0604020202020204" pitchFamily="34" charset="0"/>
              <a:buChar char="•"/>
            </a:pPr>
            <a:r>
              <a:rPr lang="en-US" dirty="0"/>
              <a:t>Next steps- Campus Climate Survey, creating and implementing a successful committee/taskforce, creating a youth advisory </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7</a:t>
            </a:fld>
            <a:endParaRPr lang="en-US"/>
          </a:p>
        </p:txBody>
      </p:sp>
    </p:spTree>
    <p:extLst>
      <p:ext uri="{BB962C8B-B14F-4D97-AF65-F5344CB8AC3E}">
        <p14:creationId xmlns:p14="http://schemas.microsoft.com/office/powerpoint/2010/main" val="299405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is about 12 miles (19 km) west of the Oklahoma-Arkansas border.[9]</a:t>
            </a:r>
          </a:p>
        </p:txBody>
      </p:sp>
      <p:sp>
        <p:nvSpPr>
          <p:cNvPr id="4" name="Slide Number Placeholder 3"/>
          <p:cNvSpPr>
            <a:spLocks noGrp="1"/>
          </p:cNvSpPr>
          <p:nvPr>
            <p:ph type="sldNum" sz="quarter" idx="10"/>
          </p:nvPr>
        </p:nvSpPr>
        <p:spPr/>
        <p:txBody>
          <a:bodyPr/>
          <a:lstStyle/>
          <a:p>
            <a:fld id="{D8B40B08-8BBB-504C-BAD2-61931D34972B}" type="slidenum">
              <a:rPr lang="en-US" smtClean="0"/>
              <a:t>8</a:t>
            </a:fld>
            <a:endParaRPr lang="en-US"/>
          </a:p>
        </p:txBody>
      </p:sp>
    </p:spTree>
    <p:extLst>
      <p:ext uri="{BB962C8B-B14F-4D97-AF65-F5344CB8AC3E}">
        <p14:creationId xmlns:p14="http://schemas.microsoft.com/office/powerpoint/2010/main" val="1129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She is a pastor in her community- strong faith-based ties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Built connections to the faith based community (Covenant- Recovery &amp; Church of Nazarene- Upward Sports &amp; First Baptist) – Drug recovery, court ordered (drug &amp; alcohol) open to the public, losing a spouse, depression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Upward- 4 years old through 12 years old, coaches are caregivers/parents, 180 kids (Wants to get in and talk to the coaches) CBIM supplemented w/additional programming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Built relationship with Chamber of Commerce- Was asked to speak with the board in January (Empower Project in Poteau- faith community &amp; school system) – (Previously, Project SAFE in Talihina) – Empower Project is still being developed. </a:t>
            </a:r>
          </a:p>
        </p:txBody>
      </p:sp>
      <p:sp>
        <p:nvSpPr>
          <p:cNvPr id="4" name="Slide Number Placeholder 3"/>
          <p:cNvSpPr>
            <a:spLocks noGrp="1"/>
          </p:cNvSpPr>
          <p:nvPr>
            <p:ph type="sldNum" sz="quarter" idx="10"/>
          </p:nvPr>
        </p:nvSpPr>
        <p:spPr/>
        <p:txBody>
          <a:bodyPr/>
          <a:lstStyle/>
          <a:p>
            <a:fld id="{D8B40B08-8BBB-504C-BAD2-61931D34972B}" type="slidenum">
              <a:rPr lang="en-US" smtClean="0"/>
              <a:t>9</a:t>
            </a:fld>
            <a:endParaRPr lang="en-US"/>
          </a:p>
        </p:txBody>
      </p:sp>
    </p:spTree>
    <p:extLst>
      <p:ext uri="{BB962C8B-B14F-4D97-AF65-F5344CB8AC3E}">
        <p14:creationId xmlns:p14="http://schemas.microsoft.com/office/powerpoint/2010/main" val="145313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Prevention in a rural area </a:t>
            </a:r>
          </a:p>
          <a:p>
            <a:pPr marL="171450" indent="-171450">
              <a:buFont typeface="Arial" panose="020B0604020202020204" pitchFamily="34" charset="0"/>
              <a:buChar char="•"/>
            </a:pPr>
            <a:r>
              <a:rPr lang="en-US" dirty="0"/>
              <a:t>Relationships</a:t>
            </a:r>
          </a:p>
          <a:p>
            <a:pPr marL="171450" indent="-171450">
              <a:buFont typeface="Arial" panose="020B0604020202020204" pitchFamily="34" charset="0"/>
              <a:buChar char="•"/>
            </a:pPr>
            <a:r>
              <a:rPr lang="en-US" dirty="0"/>
              <a:t>Good ole boy system </a:t>
            </a:r>
          </a:p>
          <a:p>
            <a:pPr marL="171450" indent="-171450">
              <a:buFont typeface="Arial" panose="020B0604020202020204" pitchFamily="34" charset="0"/>
              <a:buChar char="•"/>
            </a:pPr>
            <a:r>
              <a:rPr lang="en-US" dirty="0"/>
              <a:t>Don’t want to talk about things</a:t>
            </a:r>
          </a:p>
          <a:p>
            <a:pPr marL="171450" indent="-171450">
              <a:buFont typeface="Arial" panose="020B0604020202020204" pitchFamily="34" charset="0"/>
              <a:buChar char="•"/>
            </a:pPr>
            <a:r>
              <a:rPr lang="en-US" dirty="0"/>
              <a:t>Strong family ties and privacy *(huge issue: keep it within the family) – Easy to do, b/c it is so rural and very few if any opportunities to seek help or talk to someone else – This can lead to gaslighting/feelings of anger  </a:t>
            </a:r>
          </a:p>
          <a:p>
            <a:pPr marL="171450" indent="-171450">
              <a:buFont typeface="Arial" panose="020B0604020202020204" pitchFamily="34" charset="0"/>
              <a:buChar char="•"/>
            </a:pPr>
            <a:endParaRPr lang="en-US" dirty="0"/>
          </a:p>
          <a:p>
            <a:r>
              <a:rPr lang="en-US" b="1" u="sng" dirty="0"/>
              <a:t>Additional Challenges</a:t>
            </a:r>
          </a:p>
          <a:p>
            <a:pPr marL="171450" indent="-171450">
              <a:buFont typeface="Arial" panose="020B0604020202020204" pitchFamily="34" charset="0"/>
              <a:buChar char="•"/>
            </a:pPr>
            <a:r>
              <a:rPr lang="en-US" dirty="0"/>
              <a:t>Can take an hour drive to get to any major resources like groceries, healthcare etc. </a:t>
            </a:r>
          </a:p>
          <a:p>
            <a:pPr marL="171450" indent="-171450">
              <a:buFont typeface="Arial" panose="020B0604020202020204" pitchFamily="34" charset="0"/>
              <a:buChar char="•"/>
            </a:pPr>
            <a:r>
              <a:rPr lang="en-US" dirty="0"/>
              <a:t>It’s a food desert </a:t>
            </a:r>
          </a:p>
          <a:p>
            <a:pPr marL="171450" indent="-171450">
              <a:buFont typeface="Arial" panose="020B0604020202020204" pitchFamily="34" charset="0"/>
              <a:buChar char="•"/>
            </a:pPr>
            <a:r>
              <a:rPr lang="en-US" dirty="0"/>
              <a:t>Internet access is sparse – That poses challenges for virtual Zoom meetings </a:t>
            </a:r>
          </a:p>
          <a:p>
            <a:pPr marL="171450" indent="-171450">
              <a:buFont typeface="Arial" panose="020B0604020202020204" pitchFamily="34" charset="0"/>
              <a:buChar char="•"/>
            </a:pPr>
            <a:r>
              <a:rPr lang="en-US" dirty="0"/>
              <a:t>Understanding what Prevention is both internally within the agencies and externally in the communities (Intervention/direct services is what a lot of people know and what people know as prevention is not actually prevention it’s awareness) </a:t>
            </a:r>
          </a:p>
          <a:p>
            <a:endParaRPr lang="en-US" dirty="0"/>
          </a:p>
          <a:p>
            <a:endParaRPr lang="en-US" dirty="0"/>
          </a:p>
          <a:p>
            <a:pPr marL="0" lvl="0" indent="0" algn="l" rtl="0">
              <a:spcBef>
                <a:spcPts val="0"/>
              </a:spcBef>
              <a:spcAft>
                <a:spcPts val="0"/>
              </a:spcAft>
              <a:buNone/>
            </a:pPr>
            <a:r>
              <a:rPr lang="en-US" b="1" dirty="0"/>
              <a:t>Picture 1</a:t>
            </a:r>
            <a:r>
              <a:rPr lang="en-US" dirty="0"/>
              <a:t>- is being stretched too thin and just one person. The</a:t>
            </a:r>
            <a:r>
              <a:rPr lang="en-US" baseline="0" dirty="0"/>
              <a:t> Prevention Specialist (not just w/LCCS) but they </a:t>
            </a:r>
            <a:r>
              <a:rPr lang="en-US" dirty="0"/>
              <a:t>often want to do all the things asked of them, but they can’t push themselves to burnout</a:t>
            </a:r>
            <a:r>
              <a:rPr lang="en-US" baseline="0" dirty="0"/>
              <a:t> </a:t>
            </a:r>
            <a:endParaRPr lang="en-US" dirty="0"/>
          </a:p>
          <a:p>
            <a:pPr marL="0" lvl="0" indent="0" algn="l" rtl="0">
              <a:spcBef>
                <a:spcPts val="0"/>
              </a:spcBef>
              <a:spcAft>
                <a:spcPts val="0"/>
              </a:spcAft>
              <a:buNone/>
            </a:pPr>
            <a:r>
              <a:rPr lang="en-US" b="1" dirty="0"/>
              <a:t>Picture 2 </a:t>
            </a:r>
            <a:r>
              <a:rPr lang="en-US" dirty="0"/>
              <a:t>-Unequal services and funding. A lot of money and resources go to Intervention and direct services, which is absolutely needed AND it can also be true that Prevention is a massive part of the solution to preventing the issues from happening in the first place. </a:t>
            </a:r>
          </a:p>
          <a:p>
            <a:endParaRPr lang="en-US" dirty="0"/>
          </a:p>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10</a:t>
            </a:fld>
            <a:endParaRPr lang="en-US"/>
          </a:p>
        </p:txBody>
      </p:sp>
    </p:spTree>
    <p:extLst>
      <p:ext uri="{BB962C8B-B14F-4D97-AF65-F5344CB8AC3E}">
        <p14:creationId xmlns:p14="http://schemas.microsoft.com/office/powerpoint/2010/main" val="4099787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aria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688374" y="622803"/>
            <a:ext cx="5782238" cy="1370940"/>
          </a:xfrm>
          <a:prstGeom prst="rect">
            <a:avLst/>
          </a:prstGeom>
        </p:spPr>
        <p:txBody>
          <a:bodyPr anchor="t">
            <a:noAutofit/>
          </a:bodyPr>
          <a:lstStyle>
            <a:lvl1pPr>
              <a:lnSpc>
                <a:spcPts val="5200"/>
              </a:lnSpc>
              <a:defRPr sz="4800">
                <a:solidFill>
                  <a:schemeClr val="accent3"/>
                </a:solidFill>
              </a:defRPr>
            </a:lvl1pPr>
          </a:lstStyle>
          <a:p>
            <a:r>
              <a:rPr lang="en-US" dirty="0"/>
              <a:t>Insert Presentation Title Here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02506" y="0"/>
            <a:ext cx="5589494" cy="568610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3B4E0AA-C2D5-3E41-A7A6-2422E874B1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783" y="5628933"/>
            <a:ext cx="3461190" cy="1213664"/>
          </a:xfrm>
          <a:prstGeom prst="rect">
            <a:avLst/>
          </a:prstGeom>
        </p:spPr>
      </p:pic>
      <p:sp>
        <p:nvSpPr>
          <p:cNvPr id="13" name="Text Placeholder 25">
            <a:extLst>
              <a:ext uri="{FF2B5EF4-FFF2-40B4-BE49-F238E27FC236}">
                <a16:creationId xmlns:a16="http://schemas.microsoft.com/office/drawing/2014/main" id="{06FFCFE5-3D43-5A43-8CE6-706C2B4367B5}"/>
              </a:ext>
            </a:extLst>
          </p:cNvPr>
          <p:cNvSpPr>
            <a:spLocks noGrp="1"/>
          </p:cNvSpPr>
          <p:nvPr>
            <p:ph type="body" sz="quarter" idx="10" hasCustomPrompt="1"/>
          </p:nvPr>
        </p:nvSpPr>
        <p:spPr>
          <a:xfrm>
            <a:off x="688374" y="2248310"/>
            <a:ext cx="5180222" cy="389590"/>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4" name="Text Placeholder 31">
            <a:extLst>
              <a:ext uri="{FF2B5EF4-FFF2-40B4-BE49-F238E27FC236}">
                <a16:creationId xmlns:a16="http://schemas.microsoft.com/office/drawing/2014/main" id="{D59BE1CC-E1D0-BF4C-AF43-22DC1DED45C1}"/>
              </a:ext>
            </a:extLst>
          </p:cNvPr>
          <p:cNvSpPr>
            <a:spLocks noGrp="1"/>
          </p:cNvSpPr>
          <p:nvPr>
            <p:ph type="body" sz="quarter" idx="11" hasCustomPrompt="1"/>
          </p:nvPr>
        </p:nvSpPr>
        <p:spPr>
          <a:xfrm>
            <a:off x="688374" y="2691596"/>
            <a:ext cx="5234011" cy="685892"/>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5" name="Picture 14" descr="A close up of a logo&#10;&#10;Description automatically generated">
            <a:extLst>
              <a:ext uri="{FF2B5EF4-FFF2-40B4-BE49-F238E27FC236}">
                <a16:creationId xmlns:a16="http://schemas.microsoft.com/office/drawing/2014/main" id="{B82C717E-59D4-2C4D-9E97-ACFC630511C6}"/>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74874" y="724523"/>
            <a:ext cx="457200" cy="457200"/>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arge Statement">
    <p:bg>
      <p:bgPr>
        <a:solidFill>
          <a:srgbClr val="32681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3268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374080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arge Statement">
    <p:bg>
      <p:bgPr>
        <a:solidFill>
          <a:srgbClr val="91401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9140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2869124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4546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125011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603812" y="0"/>
            <a:ext cx="858818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Title 1">
            <a:extLst>
              <a:ext uri="{FF2B5EF4-FFF2-40B4-BE49-F238E27FC236}">
                <a16:creationId xmlns:a16="http://schemas.microsoft.com/office/drawing/2014/main" id="{A2A95818-1AE1-D046-B742-B117281C7CEC}"/>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Graph Page Example</a:t>
            </a:r>
          </a:p>
        </p:txBody>
      </p:sp>
      <p:sp>
        <p:nvSpPr>
          <p:cNvPr id="15" name="Content Placeholder 2">
            <a:extLst>
              <a:ext uri="{FF2B5EF4-FFF2-40B4-BE49-F238E27FC236}">
                <a16:creationId xmlns:a16="http://schemas.microsoft.com/office/drawing/2014/main" id="{D5F90675-C399-9B4D-9A3E-3A05FA29700B}"/>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A picture containing computer&#10;&#10;Description automatically generated">
            <a:extLst>
              <a:ext uri="{FF2B5EF4-FFF2-40B4-BE49-F238E27FC236}">
                <a16:creationId xmlns:a16="http://schemas.microsoft.com/office/drawing/2014/main" id="{7BFBE225-CEBD-914C-B3F9-DB3E29B69C63}"/>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sp>
        <p:nvSpPr>
          <p:cNvPr id="7" name="Chart Placeholder 6">
            <a:extLst>
              <a:ext uri="{FF2B5EF4-FFF2-40B4-BE49-F238E27FC236}">
                <a16:creationId xmlns:a16="http://schemas.microsoft.com/office/drawing/2014/main" id="{10F5A6CF-A351-0441-A364-25E9FCD95A84}"/>
              </a:ext>
            </a:extLst>
          </p:cNvPr>
          <p:cNvSpPr>
            <a:spLocks noGrp="1"/>
          </p:cNvSpPr>
          <p:nvPr>
            <p:ph type="chart" sz="quarter" idx="14"/>
          </p:nvPr>
        </p:nvSpPr>
        <p:spPr>
          <a:xfrm>
            <a:off x="3924300" y="358775"/>
            <a:ext cx="7893050" cy="5834063"/>
          </a:xfrm>
          <a:prstGeom prst="rect">
            <a:avLst/>
          </a:prstGeom>
        </p:spPr>
        <p:txBody>
          <a:bodyPr/>
          <a:lstStyle/>
          <a:p>
            <a:endParaRPr lang="en-US"/>
          </a:p>
        </p:txBody>
      </p:sp>
      <p:sp>
        <p:nvSpPr>
          <p:cNvPr id="8" name="Footer Placeholder 9">
            <a:extLst>
              <a:ext uri="{FF2B5EF4-FFF2-40B4-BE49-F238E27FC236}">
                <a16:creationId xmlns:a16="http://schemas.microsoft.com/office/drawing/2014/main" id="{A5CFD756-2C73-1C40-82AE-95C446CEA865}"/>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9" name="Picture 8" descr="A picture containing drawing&#10;&#10;Description automatically generated">
            <a:extLst>
              <a:ext uri="{FF2B5EF4-FFF2-40B4-BE49-F238E27FC236}">
                <a16:creationId xmlns:a16="http://schemas.microsoft.com/office/drawing/2014/main" id="{F7D415D4-D526-AE46-9764-BCB413662E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722175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95124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934514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66103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400969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31409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ariation 2">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50292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sp>
        <p:nvSpPr>
          <p:cNvPr id="26" name="Text Placeholder 25">
            <a:extLst>
              <a:ext uri="{FF2B5EF4-FFF2-40B4-BE49-F238E27FC236}">
                <a16:creationId xmlns:a16="http://schemas.microsoft.com/office/drawing/2014/main" id="{BC08B341-2F48-7840-8973-E295CEEEC02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32" name="Text Placeholder 31">
            <a:extLst>
              <a:ext uri="{FF2B5EF4-FFF2-40B4-BE49-F238E27FC236}">
                <a16:creationId xmlns:a16="http://schemas.microsoft.com/office/drawing/2014/main" id="{DA1C9DF5-8A32-0045-8A8F-18FF91406431}"/>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34" name="Picture 33" descr="A picture containing computer&#10;&#10;Description automatically generated">
            <a:extLst>
              <a:ext uri="{FF2B5EF4-FFF2-40B4-BE49-F238E27FC236}">
                <a16:creationId xmlns:a16="http://schemas.microsoft.com/office/drawing/2014/main" id="{2328577F-55CB-0642-8184-3E3FC6066D9B}"/>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02854" y="5221895"/>
            <a:ext cx="320040" cy="320511"/>
          </a:xfrm>
          <a:prstGeom prst="rect">
            <a:avLst/>
          </a:prstGeom>
        </p:spPr>
      </p:pic>
      <p:sp>
        <p:nvSpPr>
          <p:cNvPr id="3" name="Text Placeholder 2">
            <a:extLst>
              <a:ext uri="{FF2B5EF4-FFF2-40B4-BE49-F238E27FC236}">
                <a16:creationId xmlns:a16="http://schemas.microsoft.com/office/drawing/2014/main" id="{9276ADC2-E0B4-5749-8019-D69EA19F99D9}"/>
              </a:ext>
            </a:extLst>
          </p:cNvPr>
          <p:cNvSpPr>
            <a:spLocks noGrp="1"/>
          </p:cNvSpPr>
          <p:nvPr>
            <p:ph type="body" sz="quarter" idx="12" hasCustomPrompt="1"/>
          </p:nvPr>
        </p:nvSpPr>
        <p:spPr>
          <a:xfrm>
            <a:off x="667511" y="5111496"/>
            <a:ext cx="7973568" cy="466344"/>
          </a:xfrm>
          <a:prstGeom prst="rect">
            <a:avLst/>
          </a:prstGeom>
        </p:spPr>
        <p:txBody>
          <a:bodyPr/>
          <a:lstStyle>
            <a:lvl1pPr marL="0" indent="0">
              <a:buFontTx/>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3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aria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pic>
        <p:nvPicPr>
          <p:cNvPr id="3" name="Picture 2" descr="A person in a blue shirt&#10;&#10;Description automatically generated">
            <a:extLst>
              <a:ext uri="{FF2B5EF4-FFF2-40B4-BE49-F238E27FC236}">
                <a16:creationId xmlns:a16="http://schemas.microsoft.com/office/drawing/2014/main" id="{61965971-6CE4-0441-A87D-919D299C7A1C}"/>
              </a:ext>
            </a:extLst>
          </p:cNvPr>
          <p:cNvPicPr>
            <a:picLocks noChangeAspect="1"/>
          </p:cNvPicPr>
          <p:nvPr userDrawn="1"/>
        </p:nvPicPr>
        <p:blipFill>
          <a:blip r:embed="rId3"/>
          <a:stretch>
            <a:fillRect/>
          </a:stretch>
        </p:blipFill>
        <p:spPr>
          <a:xfrm>
            <a:off x="0" y="1624"/>
            <a:ext cx="12192000" cy="5029200"/>
          </a:xfrm>
          <a:prstGeom prst="rect">
            <a:avLst/>
          </a:prstGeom>
        </p:spPr>
      </p:pic>
      <p:sp>
        <p:nvSpPr>
          <p:cNvPr id="17" name="Text Placeholder 25">
            <a:extLst>
              <a:ext uri="{FF2B5EF4-FFF2-40B4-BE49-F238E27FC236}">
                <a16:creationId xmlns:a16="http://schemas.microsoft.com/office/drawing/2014/main" id="{2646791E-A8FE-9442-937B-614F1EF3086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8" name="Text Placeholder 31">
            <a:extLst>
              <a:ext uri="{FF2B5EF4-FFF2-40B4-BE49-F238E27FC236}">
                <a16:creationId xmlns:a16="http://schemas.microsoft.com/office/drawing/2014/main" id="{4833FBAA-2938-DB40-A34F-DD1ABAFC4986}"/>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9" name="Picture 18" descr="A picture containing computer&#10;&#10;Description automatically generated">
            <a:extLst>
              <a:ext uri="{FF2B5EF4-FFF2-40B4-BE49-F238E27FC236}">
                <a16:creationId xmlns:a16="http://schemas.microsoft.com/office/drawing/2014/main" id="{FDC05A5D-29EE-B14A-9D04-3501A79EC60C}"/>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01752" y="5221224"/>
            <a:ext cx="320040" cy="320511"/>
          </a:xfrm>
          <a:prstGeom prst="rect">
            <a:avLst/>
          </a:prstGeom>
        </p:spPr>
      </p:pic>
      <p:sp>
        <p:nvSpPr>
          <p:cNvPr id="5" name="Text Placeholder 4">
            <a:extLst>
              <a:ext uri="{FF2B5EF4-FFF2-40B4-BE49-F238E27FC236}">
                <a16:creationId xmlns:a16="http://schemas.microsoft.com/office/drawing/2014/main" id="{F97C39D2-6799-FF41-98FC-9CE20FBEB345}"/>
              </a:ext>
            </a:extLst>
          </p:cNvPr>
          <p:cNvSpPr>
            <a:spLocks noGrp="1"/>
          </p:cNvSpPr>
          <p:nvPr>
            <p:ph type="body" sz="quarter" idx="12" hasCustomPrompt="1"/>
          </p:nvPr>
        </p:nvSpPr>
        <p:spPr>
          <a:xfrm>
            <a:off x="660400" y="5110163"/>
            <a:ext cx="7650163" cy="508000"/>
          </a:xfrm>
          <a:prstGeom prst="rect">
            <a:avLst/>
          </a:prstGeom>
        </p:spPr>
        <p:txBody>
          <a:bodyPr/>
          <a:lstStyle>
            <a:lvl1pPr marL="0" indent="0">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287176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Varia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sp>
        <p:nvSpPr>
          <p:cNvPr id="17" name="Text Placeholder 25">
            <a:extLst>
              <a:ext uri="{FF2B5EF4-FFF2-40B4-BE49-F238E27FC236}">
                <a16:creationId xmlns:a16="http://schemas.microsoft.com/office/drawing/2014/main" id="{2646791E-A8FE-9442-937B-614F1EF3086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8" name="Text Placeholder 31">
            <a:extLst>
              <a:ext uri="{FF2B5EF4-FFF2-40B4-BE49-F238E27FC236}">
                <a16:creationId xmlns:a16="http://schemas.microsoft.com/office/drawing/2014/main" id="{4833FBAA-2938-DB40-A34F-DD1ABAFC4986}"/>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9" name="Picture 18" descr="A picture containing computer&#10;&#10;Description automatically generated">
            <a:extLst>
              <a:ext uri="{FF2B5EF4-FFF2-40B4-BE49-F238E27FC236}">
                <a16:creationId xmlns:a16="http://schemas.microsoft.com/office/drawing/2014/main" id="{FDC05A5D-29EE-B14A-9D04-3501A79EC60C}"/>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01752" y="5221224"/>
            <a:ext cx="320040" cy="320511"/>
          </a:xfrm>
          <a:prstGeom prst="rect">
            <a:avLst/>
          </a:prstGeom>
        </p:spPr>
      </p:pic>
      <p:sp>
        <p:nvSpPr>
          <p:cNvPr id="4" name="Picture Placeholder 3">
            <a:extLst>
              <a:ext uri="{FF2B5EF4-FFF2-40B4-BE49-F238E27FC236}">
                <a16:creationId xmlns:a16="http://schemas.microsoft.com/office/drawing/2014/main" id="{0D52BC06-06BB-E943-ABAD-4C022D5AC9E4}"/>
              </a:ext>
            </a:extLst>
          </p:cNvPr>
          <p:cNvSpPr>
            <a:spLocks noGrp="1"/>
          </p:cNvSpPr>
          <p:nvPr>
            <p:ph type="pic" sz="quarter" idx="12"/>
          </p:nvPr>
        </p:nvSpPr>
        <p:spPr>
          <a:xfrm>
            <a:off x="0" y="0"/>
            <a:ext cx="12188952" cy="5029200"/>
          </a:xfrm>
          <a:prstGeom prst="rect">
            <a:avLst/>
          </a:prstGeom>
        </p:spPr>
        <p:txBody>
          <a:bodyPr/>
          <a:lstStyle/>
          <a:p>
            <a:endParaRPr lang="en-US"/>
          </a:p>
        </p:txBody>
      </p:sp>
      <p:sp>
        <p:nvSpPr>
          <p:cNvPr id="3" name="Text Placeholder 2">
            <a:extLst>
              <a:ext uri="{FF2B5EF4-FFF2-40B4-BE49-F238E27FC236}">
                <a16:creationId xmlns:a16="http://schemas.microsoft.com/office/drawing/2014/main" id="{32040C0D-ABBE-0044-B039-87777D477FB8}"/>
              </a:ext>
            </a:extLst>
          </p:cNvPr>
          <p:cNvSpPr>
            <a:spLocks noGrp="1"/>
          </p:cNvSpPr>
          <p:nvPr>
            <p:ph type="body" sz="quarter" idx="13" hasCustomPrompt="1"/>
          </p:nvPr>
        </p:nvSpPr>
        <p:spPr>
          <a:xfrm>
            <a:off x="660400" y="5110163"/>
            <a:ext cx="7973568" cy="468312"/>
          </a:xfrm>
          <a:prstGeom prst="rect">
            <a:avLst/>
          </a:prstGeom>
        </p:spPr>
        <p:txBody>
          <a:bodyPr/>
          <a:lstStyle>
            <a:lvl1pPr marL="0" indent="0">
              <a:buFontTx/>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166996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49808" y="384048"/>
            <a:ext cx="10865224" cy="646099"/>
          </a:xfrm>
          <a:prstGeom prst="rect">
            <a:avLst/>
          </a:prstGeom>
        </p:spPr>
        <p:txBody>
          <a:bodyPr>
            <a:noAutofit/>
          </a:bodyPr>
          <a:lstStyle>
            <a:lvl1pPr>
              <a:defRPr sz="3400" u="none" baseline="0"/>
            </a:lvl1p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61383" y="1332793"/>
            <a:ext cx="10869705" cy="4764101"/>
          </a:xfrm>
          <a:prstGeom prst="rect">
            <a:avLst/>
          </a:prstGeom>
        </p:spPr>
        <p:txBody>
          <a:bodyPr>
            <a:noAutofit/>
          </a:bodyPr>
          <a:lstStyle>
            <a:lvl1pPr marL="228600" indent="-228600">
              <a:buFont typeface="Wingdings" pitchFamily="2" charset="2"/>
              <a:buChar char="§"/>
              <a:defRPr sz="1800" u="none" baseline="0">
                <a:latin typeface="+mj-lt"/>
              </a:defRPr>
            </a:lvl1pPr>
            <a:lvl2pPr marL="439200" indent="-177800">
              <a:buFont typeface="Wingdings" pitchFamily="2" charset="2"/>
              <a:buChar char="§"/>
              <a:defRPr sz="1600" u="none" baseline="0">
                <a:latin typeface="+mj-lt"/>
              </a:defRPr>
            </a:lvl2pPr>
            <a:lvl3pPr marL="666750" indent="-230188">
              <a:buFont typeface="Wingdings" pitchFamily="2" charset="2"/>
              <a:buChar char="§"/>
              <a:defRPr sz="1600" u="none" baseline="0">
                <a:latin typeface="+mj-lt"/>
              </a:defRPr>
            </a:lvl3pPr>
            <a:lvl4pPr marL="890588" indent="-223838">
              <a:buFont typeface="Wingdings" pitchFamily="2" charset="2"/>
              <a:buChar char="§"/>
              <a:defRPr sz="1600" u="none" baseline="0">
                <a:latin typeface="+mj-lt"/>
              </a:defRPr>
            </a:lvl4pPr>
            <a:lvl5pPr marL="1116013" indent="-225425">
              <a:buFont typeface="Wingdings" pitchFamily="2" charset="2"/>
              <a:buChar char="§"/>
              <a:defRPr sz="1600" u="none"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A picture containing computer&#10;&#10;Description automatically generated">
            <a:extLst>
              <a:ext uri="{FF2B5EF4-FFF2-40B4-BE49-F238E27FC236}">
                <a16:creationId xmlns:a16="http://schemas.microsoft.com/office/drawing/2014/main" id="{7E08930F-C237-D149-85D9-25D01577AD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3" y="539496"/>
            <a:ext cx="320040" cy="320040"/>
          </a:xfrm>
          <a:prstGeom prst="rect">
            <a:avLst/>
          </a:prstGeom>
        </p:spPr>
      </p:pic>
      <p:sp>
        <p:nvSpPr>
          <p:cNvPr id="5" name="Footer Placeholder 9">
            <a:extLst>
              <a:ext uri="{FF2B5EF4-FFF2-40B4-BE49-F238E27FC236}">
                <a16:creationId xmlns:a16="http://schemas.microsoft.com/office/drawing/2014/main" id="{C7C44F5C-02A4-4B48-9989-7A5F236894DA}"/>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6" name="Picture 5" descr="A picture containing drawing&#10;&#10;Description automatically generated">
            <a:extLst>
              <a:ext uri="{FF2B5EF4-FFF2-40B4-BE49-F238E27FC236}">
                <a16:creationId xmlns:a16="http://schemas.microsoft.com/office/drawing/2014/main" id="{AE7733A6-8E63-B64C-B28B-8656032922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413925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20259" y="1426464"/>
            <a:ext cx="5384800" cy="4351338"/>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426464"/>
            <a:ext cx="5384800" cy="4351338"/>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computer&#10;&#10;Description automatically generated">
            <a:extLst>
              <a:ext uri="{FF2B5EF4-FFF2-40B4-BE49-F238E27FC236}">
                <a16:creationId xmlns:a16="http://schemas.microsoft.com/office/drawing/2014/main" id="{644B4084-25B4-2F4C-A84C-4E61986900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3" y="536136"/>
            <a:ext cx="320040" cy="320040"/>
          </a:xfrm>
          <a:prstGeom prst="rect">
            <a:avLst/>
          </a:prstGeom>
        </p:spPr>
      </p:pic>
      <p:cxnSp>
        <p:nvCxnSpPr>
          <p:cNvPr id="5" name="Straight Connector 4">
            <a:extLst>
              <a:ext uri="{FF2B5EF4-FFF2-40B4-BE49-F238E27FC236}">
                <a16:creationId xmlns:a16="http://schemas.microsoft.com/office/drawing/2014/main" id="{D9FF11B0-41AB-544C-938D-D32B4C18C128}"/>
              </a:ext>
            </a:extLst>
          </p:cNvPr>
          <p:cNvCxnSpPr/>
          <p:nvPr userDrawn="1"/>
        </p:nvCxnSpPr>
        <p:spPr>
          <a:xfrm>
            <a:off x="5984111" y="1435261"/>
            <a:ext cx="0" cy="43752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8C80BE-9D7E-7B4A-99FD-C7F79E0685A1}"/>
              </a:ext>
            </a:extLst>
          </p:cNvPr>
          <p:cNvSpPr>
            <a:spLocks noGrp="1"/>
          </p:cNvSpPr>
          <p:nvPr>
            <p:ph type="title" hasCustomPrompt="1"/>
          </p:nvPr>
        </p:nvSpPr>
        <p:spPr>
          <a:xfrm>
            <a:off x="749808" y="384048"/>
            <a:ext cx="10865224" cy="646099"/>
          </a:xfrm>
          <a:prstGeom prst="rect">
            <a:avLst/>
          </a:prstGeom>
        </p:spPr>
        <p:txBody>
          <a:bodyPr>
            <a:noAutofit/>
          </a:bodyPr>
          <a:lstStyle>
            <a:lvl1pPr>
              <a:defRPr sz="3400" u="none" baseline="0"/>
            </a:lvl1pPr>
          </a:lstStyle>
          <a:p>
            <a:r>
              <a:rPr lang="en-US" dirty="0"/>
              <a:t>Split Content Page — Insert Title Here</a:t>
            </a:r>
          </a:p>
        </p:txBody>
      </p:sp>
      <p:sp>
        <p:nvSpPr>
          <p:cNvPr id="9" name="Footer Placeholder 9">
            <a:extLst>
              <a:ext uri="{FF2B5EF4-FFF2-40B4-BE49-F238E27FC236}">
                <a16:creationId xmlns:a16="http://schemas.microsoft.com/office/drawing/2014/main" id="{16854562-7D04-4841-B1E5-C86CB0E34466}"/>
              </a:ext>
            </a:extLst>
          </p:cNvPr>
          <p:cNvSpPr>
            <a:spLocks noGrp="1"/>
          </p:cNvSpPr>
          <p:nvPr>
            <p:ph type="ftr" sz="quarter" idx="14"/>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2" name="Picture 11" descr="A picture containing drawing&#10;&#10;Description automatically generated">
            <a:extLst>
              <a:ext uri="{FF2B5EF4-FFF2-40B4-BE49-F238E27FC236}">
                <a16:creationId xmlns:a16="http://schemas.microsoft.com/office/drawing/2014/main" id="{12866C3D-C4DE-0842-B69A-E8C0CA86CB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67032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computer&#10;&#10;Description automatically generated">
            <a:extLst>
              <a:ext uri="{FF2B5EF4-FFF2-40B4-BE49-F238E27FC236}">
                <a16:creationId xmlns:a16="http://schemas.microsoft.com/office/drawing/2014/main" id="{157175C4-AA85-1F41-A031-0E92CEF75E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77FB56E1-5FEB-8842-8F3B-426695B0A7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93674" y="0"/>
            <a:ext cx="8198326" cy="6858000"/>
          </a:xfrm>
          <a:prstGeom prst="rect">
            <a:avLst/>
          </a:prstGeom>
        </p:spPr>
      </p:pic>
      <p:sp>
        <p:nvSpPr>
          <p:cNvPr id="8" name="Footer Placeholder 9">
            <a:extLst>
              <a:ext uri="{FF2B5EF4-FFF2-40B4-BE49-F238E27FC236}">
                <a16:creationId xmlns:a16="http://schemas.microsoft.com/office/drawing/2014/main" id="{AE01DDAE-EB95-8D40-8E39-AB0BD66D6AE1}"/>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0" name="Picture 9" descr="A picture containing drawing&#10;&#10;Description automatically generated">
            <a:extLst>
              <a:ext uri="{FF2B5EF4-FFF2-40B4-BE49-F238E27FC236}">
                <a16:creationId xmlns:a16="http://schemas.microsoft.com/office/drawing/2014/main" id="{59E1698B-85A1-A846-948E-6AF69ED957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6962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Large 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7327E5-E7DA-634E-A846-E494BEF93754}"/>
              </a:ext>
            </a:extLst>
          </p:cNvPr>
          <p:cNvSpPr>
            <a:spLocks noGrp="1"/>
          </p:cNvSpPr>
          <p:nvPr>
            <p:ph type="pic" sz="quarter" idx="14"/>
          </p:nvPr>
        </p:nvSpPr>
        <p:spPr>
          <a:xfrm>
            <a:off x="3962400" y="0"/>
            <a:ext cx="8229600" cy="6858000"/>
          </a:xfrm>
          <a:prstGeom prst="rect">
            <a:avLst/>
          </a:prstGeom>
        </p:spPr>
        <p:txBody>
          <a:bodyPr/>
          <a:lstStyle/>
          <a:p>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computer&#10;&#10;Description automatically generated">
            <a:extLst>
              <a:ext uri="{FF2B5EF4-FFF2-40B4-BE49-F238E27FC236}">
                <a16:creationId xmlns:a16="http://schemas.microsoft.com/office/drawing/2014/main" id="{157175C4-AA85-1F41-A031-0E92CEF75E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sp>
        <p:nvSpPr>
          <p:cNvPr id="8" name="Footer Placeholder 9">
            <a:extLst>
              <a:ext uri="{FF2B5EF4-FFF2-40B4-BE49-F238E27FC236}">
                <a16:creationId xmlns:a16="http://schemas.microsoft.com/office/drawing/2014/main" id="{F7D61222-0233-D749-9F67-E95603C6099F}"/>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0" name="Picture 9" descr="A picture containing drawing&#10;&#10;Description automatically generated">
            <a:extLst>
              <a:ext uri="{FF2B5EF4-FFF2-40B4-BE49-F238E27FC236}">
                <a16:creationId xmlns:a16="http://schemas.microsoft.com/office/drawing/2014/main" id="{8C16E68D-A206-D442-9B65-1C7A4F1C5F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99647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0A6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121327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75" r:id="rId3"/>
    <p:sldLayoutId id="2147483706" r:id="rId4"/>
    <p:sldLayoutId id="2147483673" r:id="rId5"/>
    <p:sldLayoutId id="2147483660" r:id="rId6"/>
    <p:sldLayoutId id="2147483661" r:id="rId7"/>
    <p:sldLayoutId id="2147483707" r:id="rId8"/>
    <p:sldLayoutId id="2147483676" r:id="rId9"/>
    <p:sldLayoutId id="2147483677" r:id="rId10"/>
    <p:sldLayoutId id="2147483678" r:id="rId11"/>
    <p:sldLayoutId id="2147483679" r:id="rId12"/>
    <p:sldLayoutId id="2147483662" r:id="rId13"/>
    <p:sldLayoutId id="2147483669" r:id="rId14"/>
    <p:sldLayoutId id="2147483651" r:id="rId15"/>
    <p:sldLayoutId id="2147483670" r:id="rId16"/>
    <p:sldLayoutId id="2147483671" r:id="rId17"/>
    <p:sldLayoutId id="2147483672" r:id="rId18"/>
    <p:sldLayoutId id="2147483674" r:id="rId19"/>
    <p:sldLayoutId id="2147483655" r:id="rId20"/>
  </p:sldLayoutIdLst>
  <p:hf sldNum="0"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mailto:michellexs@health.ok.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p:txBody>
          <a:bodyPr/>
          <a:lstStyle/>
          <a:p>
            <a:r>
              <a:rPr lang="en-US" sz="4000" dirty="0"/>
              <a:t>Prevention Work in Rural Oklahoma: Two Block Grant Stories </a:t>
            </a:r>
          </a:p>
        </p:txBody>
      </p:sp>
      <p:sp>
        <p:nvSpPr>
          <p:cNvPr id="5" name="Text Placeholder 4">
            <a:extLst>
              <a:ext uri="{FF2B5EF4-FFF2-40B4-BE49-F238E27FC236}">
                <a16:creationId xmlns:a16="http://schemas.microsoft.com/office/drawing/2014/main" id="{4955D38B-0F30-934B-A8F9-B399D156EA70}"/>
              </a:ext>
            </a:extLst>
          </p:cNvPr>
          <p:cNvSpPr>
            <a:spLocks noGrp="1"/>
          </p:cNvSpPr>
          <p:nvPr>
            <p:ph type="body" sz="quarter" idx="10"/>
          </p:nvPr>
        </p:nvSpPr>
        <p:spPr>
          <a:xfrm>
            <a:off x="634585" y="3219155"/>
            <a:ext cx="5180222" cy="389590"/>
          </a:xfrm>
        </p:spPr>
        <p:txBody>
          <a:bodyPr/>
          <a:lstStyle/>
          <a:p>
            <a:r>
              <a:rPr lang="en-US" dirty="0"/>
              <a:t>Michelle Stansel,  </a:t>
            </a:r>
            <a:r>
              <a:rPr lang="en-US" dirty="0" err="1"/>
              <a:t>MEd.</a:t>
            </a:r>
            <a:r>
              <a:rPr lang="en-US" dirty="0"/>
              <a:t> </a:t>
            </a:r>
          </a:p>
        </p:txBody>
      </p:sp>
      <p:sp>
        <p:nvSpPr>
          <p:cNvPr id="6" name="Text Placeholder 5">
            <a:extLst>
              <a:ext uri="{FF2B5EF4-FFF2-40B4-BE49-F238E27FC236}">
                <a16:creationId xmlns:a16="http://schemas.microsoft.com/office/drawing/2014/main" id="{3F246330-EA77-4340-B21D-CDCD49093372}"/>
              </a:ext>
            </a:extLst>
          </p:cNvPr>
          <p:cNvSpPr>
            <a:spLocks noGrp="1"/>
          </p:cNvSpPr>
          <p:nvPr>
            <p:ph type="body" sz="quarter" idx="11"/>
          </p:nvPr>
        </p:nvSpPr>
        <p:spPr>
          <a:xfrm>
            <a:off x="634585" y="3741462"/>
            <a:ext cx="5234011" cy="685892"/>
          </a:xfrm>
        </p:spPr>
        <p:txBody>
          <a:bodyPr/>
          <a:lstStyle/>
          <a:p>
            <a:r>
              <a:rPr lang="en-US" dirty="0"/>
              <a:t>Rape Prevention Coordinator </a:t>
            </a:r>
          </a:p>
          <a:p>
            <a:r>
              <a:rPr lang="en-US" dirty="0"/>
              <a:t>Injury Prevention Services </a:t>
            </a:r>
          </a:p>
        </p:txBody>
      </p:sp>
    </p:spTree>
    <p:extLst>
      <p:ext uri="{BB962C8B-B14F-4D97-AF65-F5344CB8AC3E}">
        <p14:creationId xmlns:p14="http://schemas.microsoft.com/office/powerpoint/2010/main" val="127611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a:t>
            </a:r>
          </a:p>
        </p:txBody>
      </p:sp>
      <p:pic>
        <p:nvPicPr>
          <p:cNvPr id="5" name="Content Placeholder 4"/>
          <p:cNvPicPr>
            <a:picLocks noGrp="1" noChangeAspect="1"/>
          </p:cNvPicPr>
          <p:nvPr>
            <p:ph idx="1"/>
          </p:nvPr>
        </p:nvPicPr>
        <p:blipFill rotWithShape="1">
          <a:blip r:embed="rId3"/>
          <a:srcRect t="19265"/>
          <a:stretch/>
        </p:blipFill>
        <p:spPr>
          <a:xfrm>
            <a:off x="1219199" y="1219200"/>
            <a:ext cx="10126134" cy="4598641"/>
          </a:xfrm>
          <a:prstGeom prst="rect">
            <a:avLst/>
          </a:prstGeom>
        </p:spPr>
      </p:pic>
      <p:pic>
        <p:nvPicPr>
          <p:cNvPr id="4" name="Picture 3">
            <a:extLst>
              <a:ext uri="{FF2B5EF4-FFF2-40B4-BE49-F238E27FC236}">
                <a16:creationId xmlns:a16="http://schemas.microsoft.com/office/drawing/2014/main" id="{5B9277EA-3818-442F-AB4B-690C2FE4F61D}"/>
              </a:ext>
            </a:extLst>
          </p:cNvPr>
          <p:cNvPicPr>
            <a:picLocks noChangeAspect="1"/>
          </p:cNvPicPr>
          <p:nvPr/>
        </p:nvPicPr>
        <p:blipFill>
          <a:blip r:embed="rId4"/>
          <a:stretch>
            <a:fillRect/>
          </a:stretch>
        </p:blipFill>
        <p:spPr>
          <a:xfrm>
            <a:off x="896821" y="6312394"/>
            <a:ext cx="8461981" cy="323116"/>
          </a:xfrm>
          <a:prstGeom prst="rect">
            <a:avLst/>
          </a:prstGeom>
        </p:spPr>
      </p:pic>
      <p:pic>
        <p:nvPicPr>
          <p:cNvPr id="6" name="Picture 5">
            <a:extLst>
              <a:ext uri="{FF2B5EF4-FFF2-40B4-BE49-F238E27FC236}">
                <a16:creationId xmlns:a16="http://schemas.microsoft.com/office/drawing/2014/main" id="{E43EAD47-5680-454C-9872-BC399D00787C}"/>
              </a:ext>
            </a:extLst>
          </p:cNvPr>
          <p:cNvPicPr>
            <a:picLocks noChangeAspect="1"/>
          </p:cNvPicPr>
          <p:nvPr/>
        </p:nvPicPr>
        <p:blipFill>
          <a:blip r:embed="rId5"/>
          <a:stretch>
            <a:fillRect/>
          </a:stretch>
        </p:blipFill>
        <p:spPr>
          <a:xfrm>
            <a:off x="1588771" y="1351204"/>
            <a:ext cx="6210438" cy="4334632"/>
          </a:xfrm>
          <a:prstGeom prst="rect">
            <a:avLst/>
          </a:prstGeom>
        </p:spPr>
      </p:pic>
    </p:spTree>
    <p:extLst>
      <p:ext uri="{BB962C8B-B14F-4D97-AF65-F5344CB8AC3E}">
        <p14:creationId xmlns:p14="http://schemas.microsoft.com/office/powerpoint/2010/main" val="412003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Opportunities for community level work: </a:t>
            </a:r>
          </a:p>
        </p:txBody>
      </p:sp>
      <p:pic>
        <p:nvPicPr>
          <p:cNvPr id="9" name="Content Placeholder 8">
            <a:extLst>
              <a:ext uri="{FF2B5EF4-FFF2-40B4-BE49-F238E27FC236}">
                <a16:creationId xmlns:a16="http://schemas.microsoft.com/office/drawing/2014/main" id="{559AED33-5B60-4D5D-9960-7544DD48446B}"/>
              </a:ext>
            </a:extLst>
          </p:cNvPr>
          <p:cNvPicPr>
            <a:picLocks noGrp="1" noChangeAspect="1"/>
          </p:cNvPicPr>
          <p:nvPr>
            <p:ph idx="1"/>
          </p:nvPr>
        </p:nvPicPr>
        <p:blipFill>
          <a:blip r:embed="rId3"/>
          <a:stretch>
            <a:fillRect/>
          </a:stretch>
        </p:blipFill>
        <p:spPr>
          <a:xfrm>
            <a:off x="1018071" y="1674287"/>
            <a:ext cx="2919227" cy="2919227"/>
          </a:xfrm>
          <a:prstGeom prst="rect">
            <a:avLst/>
          </a:prstGeom>
        </p:spPr>
      </p:pic>
      <p:pic>
        <p:nvPicPr>
          <p:cNvPr id="10" name="Picture 9">
            <a:extLst>
              <a:ext uri="{FF2B5EF4-FFF2-40B4-BE49-F238E27FC236}">
                <a16:creationId xmlns:a16="http://schemas.microsoft.com/office/drawing/2014/main" id="{2BC527EF-6A0D-44B1-A144-9EE62D26A646}"/>
              </a:ext>
            </a:extLst>
          </p:cNvPr>
          <p:cNvPicPr>
            <a:picLocks noChangeAspect="1"/>
          </p:cNvPicPr>
          <p:nvPr/>
        </p:nvPicPr>
        <p:blipFill rotWithShape="1">
          <a:blip r:embed="rId4"/>
          <a:srcRect l="39176" r="2500"/>
          <a:stretch/>
        </p:blipFill>
        <p:spPr>
          <a:xfrm>
            <a:off x="4428246" y="1669219"/>
            <a:ext cx="7110806" cy="2820416"/>
          </a:xfrm>
          <a:prstGeom prst="rect">
            <a:avLst/>
          </a:prstGeom>
        </p:spPr>
      </p:pic>
      <p:pic>
        <p:nvPicPr>
          <p:cNvPr id="11" name="Picture 10">
            <a:extLst>
              <a:ext uri="{FF2B5EF4-FFF2-40B4-BE49-F238E27FC236}">
                <a16:creationId xmlns:a16="http://schemas.microsoft.com/office/drawing/2014/main" id="{D7A05E16-0EE5-47BF-B016-59234D5BDDCD}"/>
              </a:ext>
            </a:extLst>
          </p:cNvPr>
          <p:cNvPicPr>
            <a:picLocks noChangeAspect="1"/>
          </p:cNvPicPr>
          <p:nvPr/>
        </p:nvPicPr>
        <p:blipFill>
          <a:blip r:embed="rId5"/>
          <a:stretch>
            <a:fillRect/>
          </a:stretch>
        </p:blipFill>
        <p:spPr>
          <a:xfrm>
            <a:off x="1111974" y="6312394"/>
            <a:ext cx="8461981" cy="323116"/>
          </a:xfrm>
          <a:prstGeom prst="rect">
            <a:avLst/>
          </a:prstGeom>
        </p:spPr>
      </p:pic>
    </p:spTree>
    <p:extLst>
      <p:ext uri="{BB962C8B-B14F-4D97-AF65-F5344CB8AC3E}">
        <p14:creationId xmlns:p14="http://schemas.microsoft.com/office/powerpoint/2010/main" val="3550643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ABAD0-672D-41DA-9595-1FEF8ADC5C5D}"/>
              </a:ext>
            </a:extLst>
          </p:cNvPr>
          <p:cNvSpPr>
            <a:spLocks noGrp="1"/>
          </p:cNvSpPr>
          <p:nvPr>
            <p:ph idx="1"/>
          </p:nvPr>
        </p:nvSpPr>
        <p:spPr>
          <a:xfrm>
            <a:off x="6487157" y="1522362"/>
            <a:ext cx="5384800" cy="4688586"/>
          </a:xfrm>
        </p:spPr>
        <p:txBody>
          <a:bodyPr/>
          <a:lstStyle/>
          <a:p>
            <a:r>
              <a:rPr lang="en-US" b="0" dirty="0"/>
              <a:t>RPE is a formula grant, which means funds are limited </a:t>
            </a:r>
          </a:p>
          <a:p>
            <a:pPr marL="0" indent="0">
              <a:buNone/>
            </a:pPr>
            <a:endParaRPr lang="en-US" b="0" dirty="0"/>
          </a:p>
          <a:p>
            <a:r>
              <a:rPr lang="en-US" b="0" dirty="0"/>
              <a:t>The Block grant allows us to expand work into rural communities</a:t>
            </a:r>
          </a:p>
          <a:p>
            <a:pPr marL="0" indent="0">
              <a:buNone/>
            </a:pPr>
            <a:endParaRPr lang="en-US" b="0" dirty="0"/>
          </a:p>
          <a:p>
            <a:r>
              <a:rPr lang="en-US" b="0" dirty="0"/>
              <a:t>If we did not have the Block Grant, we would not be able to do the work that is very needed in these areas </a:t>
            </a:r>
          </a:p>
          <a:p>
            <a:pPr marL="0" indent="0">
              <a:buNone/>
            </a:pPr>
            <a:endParaRPr lang="en-US" b="0" dirty="0"/>
          </a:p>
          <a:p>
            <a:r>
              <a:rPr lang="en-US" b="0" dirty="0"/>
              <a:t>The Block grant also helps use know the depth of the problems here in Oklahoma through the Behavioral Risk Factor Surveillance System (BRFSS) Data. </a:t>
            </a:r>
          </a:p>
        </p:txBody>
      </p:sp>
      <p:pic>
        <p:nvPicPr>
          <p:cNvPr id="6" name="Content Placeholder 5">
            <a:extLst>
              <a:ext uri="{FF2B5EF4-FFF2-40B4-BE49-F238E27FC236}">
                <a16:creationId xmlns:a16="http://schemas.microsoft.com/office/drawing/2014/main" id="{8B948479-1D41-419C-9AAC-7685D1C1468D}"/>
              </a:ext>
            </a:extLst>
          </p:cNvPr>
          <p:cNvPicPr>
            <a:picLocks noGrp="1" noChangeAspect="1"/>
          </p:cNvPicPr>
          <p:nvPr>
            <p:ph idx="13"/>
          </p:nvPr>
        </p:nvPicPr>
        <p:blipFill>
          <a:blip r:embed="rId3"/>
          <a:stretch>
            <a:fillRect/>
          </a:stretch>
        </p:blipFill>
        <p:spPr>
          <a:xfrm>
            <a:off x="431913" y="1953166"/>
            <a:ext cx="5384800" cy="2951668"/>
          </a:xfrm>
          <a:prstGeom prst="rect">
            <a:avLst/>
          </a:prstGeom>
        </p:spPr>
      </p:pic>
      <p:sp>
        <p:nvSpPr>
          <p:cNvPr id="2" name="Title 1">
            <a:extLst>
              <a:ext uri="{FF2B5EF4-FFF2-40B4-BE49-F238E27FC236}">
                <a16:creationId xmlns:a16="http://schemas.microsoft.com/office/drawing/2014/main" id="{D02628AD-2CA3-4592-AF03-25C525D501BE}"/>
              </a:ext>
            </a:extLst>
          </p:cNvPr>
          <p:cNvSpPr>
            <a:spLocks noGrp="1"/>
          </p:cNvSpPr>
          <p:nvPr>
            <p:ph type="title"/>
          </p:nvPr>
        </p:nvSpPr>
        <p:spPr>
          <a:xfrm>
            <a:off x="721358" y="60998"/>
            <a:ext cx="10865224" cy="646099"/>
          </a:xfrm>
        </p:spPr>
        <p:txBody>
          <a:bodyPr/>
          <a:lstStyle/>
          <a:p>
            <a:pPr algn="ctr"/>
            <a:r>
              <a:rPr lang="en-US" dirty="0"/>
              <a:t>Impact of how the Block Grant Contributes to RPE efforts:</a:t>
            </a:r>
          </a:p>
        </p:txBody>
      </p:sp>
      <p:pic>
        <p:nvPicPr>
          <p:cNvPr id="7" name="Picture 6">
            <a:extLst>
              <a:ext uri="{FF2B5EF4-FFF2-40B4-BE49-F238E27FC236}">
                <a16:creationId xmlns:a16="http://schemas.microsoft.com/office/drawing/2014/main" id="{C980ADD9-5861-49EF-BB20-BB155FCD6396}"/>
              </a:ext>
            </a:extLst>
          </p:cNvPr>
          <p:cNvPicPr>
            <a:picLocks noChangeAspect="1"/>
          </p:cNvPicPr>
          <p:nvPr/>
        </p:nvPicPr>
        <p:blipFill>
          <a:blip r:embed="rId4"/>
          <a:stretch>
            <a:fillRect/>
          </a:stretch>
        </p:blipFill>
        <p:spPr>
          <a:xfrm>
            <a:off x="870599" y="6417482"/>
            <a:ext cx="8461981" cy="329213"/>
          </a:xfrm>
          <a:prstGeom prst="rect">
            <a:avLst/>
          </a:prstGeom>
        </p:spPr>
      </p:pic>
    </p:spTree>
    <p:extLst>
      <p:ext uri="{BB962C8B-B14F-4D97-AF65-F5344CB8AC3E}">
        <p14:creationId xmlns:p14="http://schemas.microsoft.com/office/powerpoint/2010/main" val="295926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10;&#10;Description automatically generated">
            <a:extLst>
              <a:ext uri="{FF2B5EF4-FFF2-40B4-BE49-F238E27FC236}">
                <a16:creationId xmlns:a16="http://schemas.microsoft.com/office/drawing/2014/main" id="{2677EBD0-F44C-CC46-8902-1E543CBB6E43}"/>
              </a:ext>
            </a:extLst>
          </p:cNvPr>
          <p:cNvPicPr>
            <a:picLocks noChangeAspect="1"/>
          </p:cNvPicPr>
          <p:nvPr/>
        </p:nvPicPr>
        <p:blipFill>
          <a:blip r:embed="rId3"/>
          <a:stretch>
            <a:fillRect/>
          </a:stretch>
        </p:blipFill>
        <p:spPr>
          <a:xfrm>
            <a:off x="0" y="0"/>
            <a:ext cx="12192000" cy="3429000"/>
          </a:xfrm>
          <a:prstGeom prst="rect">
            <a:avLst/>
          </a:prstGeom>
        </p:spPr>
      </p:pic>
      <p:sp>
        <p:nvSpPr>
          <p:cNvPr id="2" name="Rectangle 1">
            <a:extLst>
              <a:ext uri="{FF2B5EF4-FFF2-40B4-BE49-F238E27FC236}">
                <a16:creationId xmlns:a16="http://schemas.microsoft.com/office/drawing/2014/main" id="{5F280BFE-7D89-DA4A-BF04-891A32B795CE}"/>
              </a:ext>
            </a:extLst>
          </p:cNvPr>
          <p:cNvSpPr/>
          <p:nvPr/>
        </p:nvSpPr>
        <p:spPr>
          <a:xfrm>
            <a:off x="3048" y="2957051"/>
            <a:ext cx="12188952" cy="39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36AC170-DFCF-0B49-AEBE-12BCFC59D2AD}"/>
              </a:ext>
            </a:extLst>
          </p:cNvPr>
          <p:cNvSpPr/>
          <p:nvPr/>
        </p:nvSpPr>
        <p:spPr>
          <a:xfrm>
            <a:off x="0" y="1"/>
            <a:ext cx="12188952" cy="2968668"/>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FE920CF-02BE-1E4B-A34F-D019760FE22F}"/>
              </a:ext>
            </a:extLst>
          </p:cNvPr>
          <p:cNvCxnSpPr/>
          <p:nvPr/>
        </p:nvCxnSpPr>
        <p:spPr>
          <a:xfrm>
            <a:off x="0" y="2957051"/>
            <a:ext cx="12192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9C50217-78AE-D14E-84C9-65564A14414B}"/>
              </a:ext>
            </a:extLst>
          </p:cNvPr>
          <p:cNvSpPr/>
          <p:nvPr/>
        </p:nvSpPr>
        <p:spPr>
          <a:xfrm>
            <a:off x="1276618" y="3185078"/>
            <a:ext cx="1033670" cy="1033670"/>
          </a:xfrm>
          <a:prstGeom prst="ellipse">
            <a:avLst/>
          </a:prstGeom>
          <a:solidFill>
            <a:srgbClr val="DE9026"/>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1DA1B63-3BB6-3048-BC1F-D425DBBF5015}"/>
              </a:ext>
            </a:extLst>
          </p:cNvPr>
          <p:cNvSpPr txBox="1"/>
          <p:nvPr/>
        </p:nvSpPr>
        <p:spPr>
          <a:xfrm>
            <a:off x="674255" y="4397000"/>
            <a:ext cx="1962927" cy="384313"/>
          </a:xfrm>
          <a:prstGeom prst="rect">
            <a:avLst/>
          </a:prstGeom>
        </p:spPr>
        <p:txBody>
          <a:bodyPr vert="horz" wrap="square" lIns="0" tIns="45720" rIns="91440" bIns="45720" rtlCol="0">
            <a:noAutofit/>
          </a:bodyPr>
          <a:lstStyle/>
          <a:p>
            <a:pPr algn="ctr">
              <a:spcBef>
                <a:spcPts val="0"/>
              </a:spcBef>
            </a:pPr>
            <a:r>
              <a:rPr lang="en-US" sz="2000" dirty="0">
                <a:solidFill>
                  <a:schemeClr val="bg1"/>
                </a:solidFill>
                <a:latin typeface="+mj-lt"/>
              </a:rPr>
              <a:t>(405) 426-8440</a:t>
            </a:r>
          </a:p>
        </p:txBody>
      </p:sp>
      <p:sp>
        <p:nvSpPr>
          <p:cNvPr id="30" name="TextBox 29">
            <a:extLst>
              <a:ext uri="{FF2B5EF4-FFF2-40B4-BE49-F238E27FC236}">
                <a16:creationId xmlns:a16="http://schemas.microsoft.com/office/drawing/2014/main" id="{9CB52365-7EFC-E24A-A001-5AEC64EC2303}"/>
              </a:ext>
            </a:extLst>
          </p:cNvPr>
          <p:cNvSpPr txBox="1"/>
          <p:nvPr/>
        </p:nvSpPr>
        <p:spPr>
          <a:xfrm>
            <a:off x="4283900" y="4397000"/>
            <a:ext cx="3382484" cy="437322"/>
          </a:xfrm>
          <a:prstGeom prst="rect">
            <a:avLst/>
          </a:prstGeom>
        </p:spPr>
        <p:txBody>
          <a:bodyPr vert="horz" wrap="square" lIns="0" tIns="45720" rIns="91440" bIns="45720" rtlCol="0">
            <a:noAutofit/>
          </a:bodyPr>
          <a:lstStyle/>
          <a:p>
            <a:pPr algn="ctr">
              <a:spcBef>
                <a:spcPts val="0"/>
              </a:spcBef>
            </a:pPr>
            <a:r>
              <a:rPr lang="en-US" sz="2000" dirty="0">
                <a:solidFill>
                  <a:schemeClr val="bg1"/>
                </a:solidFill>
                <a:latin typeface="+mj-lt"/>
                <a:hlinkClick r:id="rId4"/>
              </a:rPr>
              <a:t>michellexs@health.ok.gov</a:t>
            </a:r>
            <a:r>
              <a:rPr lang="en-US" sz="2000" dirty="0">
                <a:solidFill>
                  <a:schemeClr val="bg1"/>
                </a:solidFill>
                <a:latin typeface="+mj-lt"/>
              </a:rPr>
              <a:t> </a:t>
            </a:r>
          </a:p>
        </p:txBody>
      </p:sp>
      <p:sp>
        <p:nvSpPr>
          <p:cNvPr id="32" name="TextBox 31">
            <a:extLst>
              <a:ext uri="{FF2B5EF4-FFF2-40B4-BE49-F238E27FC236}">
                <a16:creationId xmlns:a16="http://schemas.microsoft.com/office/drawing/2014/main" id="{0D0FD524-E34A-C545-982A-4B6863D4899D}"/>
              </a:ext>
            </a:extLst>
          </p:cNvPr>
          <p:cNvSpPr txBox="1"/>
          <p:nvPr/>
        </p:nvSpPr>
        <p:spPr>
          <a:xfrm>
            <a:off x="9313103" y="4397000"/>
            <a:ext cx="2203040" cy="410817"/>
          </a:xfrm>
          <a:prstGeom prst="rect">
            <a:avLst/>
          </a:prstGeom>
        </p:spPr>
        <p:txBody>
          <a:bodyPr vert="horz" wrap="square" lIns="0" tIns="45720" rIns="91440" bIns="45720" rtlCol="0">
            <a:noAutofit/>
          </a:bodyPr>
          <a:lstStyle/>
          <a:p>
            <a:pPr algn="ctr">
              <a:spcBef>
                <a:spcPts val="0"/>
              </a:spcBef>
            </a:pPr>
            <a:r>
              <a:rPr lang="en-US" sz="2000" dirty="0">
                <a:solidFill>
                  <a:schemeClr val="bg1"/>
                </a:solidFill>
                <a:latin typeface="+mj-lt"/>
              </a:rPr>
              <a:t>www.osdh.gov</a:t>
            </a:r>
          </a:p>
        </p:txBody>
      </p:sp>
      <p:sp>
        <p:nvSpPr>
          <p:cNvPr id="36" name="TextBox 35">
            <a:extLst>
              <a:ext uri="{FF2B5EF4-FFF2-40B4-BE49-F238E27FC236}">
                <a16:creationId xmlns:a16="http://schemas.microsoft.com/office/drawing/2014/main" id="{ADA4BA01-D944-8440-BBA5-7A8266A6D286}"/>
              </a:ext>
            </a:extLst>
          </p:cNvPr>
          <p:cNvSpPr txBox="1"/>
          <p:nvPr/>
        </p:nvSpPr>
        <p:spPr>
          <a:xfrm>
            <a:off x="2736574" y="780792"/>
            <a:ext cx="6718852" cy="649356"/>
          </a:xfrm>
          <a:prstGeom prst="rect">
            <a:avLst/>
          </a:prstGeom>
        </p:spPr>
        <p:txBody>
          <a:bodyPr vert="horz" wrap="square" lIns="0" tIns="45720" rIns="91440" bIns="45720" rtlCol="0">
            <a:noAutofit/>
          </a:bodyPr>
          <a:lstStyle/>
          <a:p>
            <a:pPr algn="ctr">
              <a:spcBef>
                <a:spcPts val="0"/>
              </a:spcBef>
            </a:pPr>
            <a:r>
              <a:rPr lang="en-US" sz="4000" b="1" dirty="0">
                <a:solidFill>
                  <a:schemeClr val="bg1"/>
                </a:solidFill>
                <a:latin typeface="+mj-lt"/>
              </a:rPr>
              <a:t>Questions?</a:t>
            </a:r>
          </a:p>
        </p:txBody>
      </p:sp>
      <p:sp>
        <p:nvSpPr>
          <p:cNvPr id="37" name="TextBox 36">
            <a:extLst>
              <a:ext uri="{FF2B5EF4-FFF2-40B4-BE49-F238E27FC236}">
                <a16:creationId xmlns:a16="http://schemas.microsoft.com/office/drawing/2014/main" id="{9019FC2F-21DA-DA46-9411-22BBD243F6A1}"/>
              </a:ext>
            </a:extLst>
          </p:cNvPr>
          <p:cNvSpPr txBox="1"/>
          <p:nvPr/>
        </p:nvSpPr>
        <p:spPr>
          <a:xfrm>
            <a:off x="2736574" y="1612756"/>
            <a:ext cx="6718852" cy="1100674"/>
          </a:xfrm>
          <a:prstGeom prst="rect">
            <a:avLst/>
          </a:prstGeom>
        </p:spPr>
        <p:txBody>
          <a:bodyPr vert="horz" wrap="square" lIns="0" tIns="45720" rIns="91440" bIns="45720" rtlCol="0">
            <a:noAutofit/>
          </a:bodyPr>
          <a:lstStyle/>
          <a:p>
            <a:pPr algn="ctr"/>
            <a:r>
              <a:rPr lang="en-US" sz="2000" dirty="0">
                <a:solidFill>
                  <a:schemeClr val="bg1"/>
                </a:solidFill>
                <a:latin typeface="Arial" panose="020B0604020202020204" pitchFamily="34" charset="0"/>
                <a:cs typeface="Arial" panose="020B0604020202020204" pitchFamily="34" charset="0"/>
              </a:rPr>
              <a:t>Michelle Stansel, </a:t>
            </a:r>
            <a:r>
              <a:rPr lang="en-US" sz="2000" dirty="0" err="1">
                <a:solidFill>
                  <a:schemeClr val="bg1"/>
                </a:solidFill>
                <a:latin typeface="Arial" panose="020B0604020202020204" pitchFamily="34" charset="0"/>
                <a:cs typeface="Arial" panose="020B0604020202020204" pitchFamily="34" charset="0"/>
              </a:rPr>
              <a:t>MEd.</a:t>
            </a:r>
            <a:r>
              <a:rPr lang="en-US" sz="2000" dirty="0">
                <a:solidFill>
                  <a:schemeClr val="bg1"/>
                </a:solidFill>
                <a:latin typeface="Arial" panose="020B0604020202020204" pitchFamily="34" charset="0"/>
                <a:cs typeface="Arial" panose="020B0604020202020204" pitchFamily="34" charset="0"/>
              </a:rPr>
              <a:t> </a:t>
            </a:r>
          </a:p>
          <a:p>
            <a:pPr algn="ctr"/>
            <a:r>
              <a:rPr lang="en-US" sz="2000" dirty="0">
                <a:solidFill>
                  <a:schemeClr val="bg1"/>
                </a:solidFill>
                <a:latin typeface="Arial" panose="020B0604020202020204" pitchFamily="34" charset="0"/>
                <a:cs typeface="Arial" panose="020B0604020202020204" pitchFamily="34" charset="0"/>
              </a:rPr>
              <a:t>Oklahoma State Department of Health</a:t>
            </a:r>
          </a:p>
          <a:p>
            <a:pPr algn="ctr"/>
            <a:r>
              <a:rPr lang="en-US" sz="2000" dirty="0">
                <a:solidFill>
                  <a:schemeClr val="bg1"/>
                </a:solidFill>
                <a:latin typeface="Arial" panose="020B0604020202020204" pitchFamily="34" charset="0"/>
                <a:cs typeface="Arial" panose="020B0604020202020204" pitchFamily="34" charset="0"/>
              </a:rPr>
              <a:t>Injury Prevention Service</a:t>
            </a:r>
          </a:p>
        </p:txBody>
      </p:sp>
      <p:pic>
        <p:nvPicPr>
          <p:cNvPr id="41" name="Picture 40" descr="A picture containing drawing&#10;&#10;Description automatically generated">
            <a:extLst>
              <a:ext uri="{FF2B5EF4-FFF2-40B4-BE49-F238E27FC236}">
                <a16:creationId xmlns:a16="http://schemas.microsoft.com/office/drawing/2014/main" id="{D36C12CF-ADD6-5540-940D-278F26D366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873141"/>
            <a:ext cx="2561875" cy="966070"/>
          </a:xfrm>
          <a:prstGeom prst="rect">
            <a:avLst/>
          </a:prstGeom>
        </p:spPr>
      </p:pic>
      <p:grpSp>
        <p:nvGrpSpPr>
          <p:cNvPr id="15" name="Group 14">
            <a:extLst>
              <a:ext uri="{FF2B5EF4-FFF2-40B4-BE49-F238E27FC236}">
                <a16:creationId xmlns:a16="http://schemas.microsoft.com/office/drawing/2014/main" id="{31FDACD6-E25A-1A41-96B3-5C42A9152CAD}"/>
              </a:ext>
            </a:extLst>
          </p:cNvPr>
          <p:cNvGrpSpPr/>
          <p:nvPr/>
        </p:nvGrpSpPr>
        <p:grpSpPr>
          <a:xfrm>
            <a:off x="5458307" y="3185078"/>
            <a:ext cx="1033670" cy="1033670"/>
            <a:chOff x="5458307" y="3185078"/>
            <a:chExt cx="1033670" cy="1033670"/>
          </a:xfrm>
        </p:grpSpPr>
        <p:sp>
          <p:nvSpPr>
            <p:cNvPr id="24" name="Oval 23">
              <a:extLst>
                <a:ext uri="{FF2B5EF4-FFF2-40B4-BE49-F238E27FC236}">
                  <a16:creationId xmlns:a16="http://schemas.microsoft.com/office/drawing/2014/main" id="{EE1630EE-6236-D541-92A8-D1D48B23F7AA}"/>
                </a:ext>
              </a:extLst>
            </p:cNvPr>
            <p:cNvSpPr/>
            <p:nvPr/>
          </p:nvSpPr>
          <p:spPr>
            <a:xfrm>
              <a:off x="5458307" y="3185078"/>
              <a:ext cx="1033670" cy="1033670"/>
            </a:xfrm>
            <a:prstGeom prst="ellipse">
              <a:avLst/>
            </a:prstGeom>
            <a:solidFill>
              <a:srgbClr val="DE9026"/>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DCD96EDF-9B9D-B648-9628-DAF9A7FEE2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6421" y="3336388"/>
              <a:ext cx="688029" cy="622153"/>
            </a:xfrm>
            <a:prstGeom prst="rect">
              <a:avLst/>
            </a:prstGeom>
          </p:spPr>
        </p:pic>
      </p:grpSp>
      <p:pic>
        <p:nvPicPr>
          <p:cNvPr id="10" name="Picture 9">
            <a:extLst>
              <a:ext uri="{FF2B5EF4-FFF2-40B4-BE49-F238E27FC236}">
                <a16:creationId xmlns:a16="http://schemas.microsoft.com/office/drawing/2014/main" id="{B42FA4F1-7872-2F47-9AE6-8BB3E300F1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1912" y="3328416"/>
            <a:ext cx="365760" cy="748533"/>
          </a:xfrm>
          <a:prstGeom prst="rect">
            <a:avLst/>
          </a:prstGeom>
        </p:spPr>
      </p:pic>
      <p:grpSp>
        <p:nvGrpSpPr>
          <p:cNvPr id="13" name="Group 12">
            <a:extLst>
              <a:ext uri="{FF2B5EF4-FFF2-40B4-BE49-F238E27FC236}">
                <a16:creationId xmlns:a16="http://schemas.microsoft.com/office/drawing/2014/main" id="{7158982A-5D8F-F94F-9E7A-CBE891B8C282}"/>
              </a:ext>
            </a:extLst>
          </p:cNvPr>
          <p:cNvGrpSpPr/>
          <p:nvPr/>
        </p:nvGrpSpPr>
        <p:grpSpPr>
          <a:xfrm>
            <a:off x="9897788" y="3185078"/>
            <a:ext cx="1033670" cy="1033670"/>
            <a:chOff x="9897788" y="4006880"/>
            <a:chExt cx="1033670" cy="1033670"/>
          </a:xfrm>
        </p:grpSpPr>
        <p:sp>
          <p:nvSpPr>
            <p:cNvPr id="27" name="Oval 26">
              <a:extLst>
                <a:ext uri="{FF2B5EF4-FFF2-40B4-BE49-F238E27FC236}">
                  <a16:creationId xmlns:a16="http://schemas.microsoft.com/office/drawing/2014/main" id="{CAD47009-FF9E-3C47-B212-65918F122299}"/>
                </a:ext>
              </a:extLst>
            </p:cNvPr>
            <p:cNvSpPr/>
            <p:nvPr/>
          </p:nvSpPr>
          <p:spPr>
            <a:xfrm>
              <a:off x="9897788" y="4006880"/>
              <a:ext cx="1033670" cy="1033670"/>
            </a:xfrm>
            <a:prstGeom prst="ellipse">
              <a:avLst/>
            </a:prstGeom>
            <a:solidFill>
              <a:srgbClr val="DE9026"/>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6072A8A5-AFF4-9B46-A09D-187D246A51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85832" y="4259946"/>
              <a:ext cx="649224" cy="518288"/>
            </a:xfrm>
            <a:prstGeom prst="rect">
              <a:avLst/>
            </a:prstGeom>
          </p:spPr>
        </p:pic>
      </p:grpSp>
    </p:spTree>
    <p:extLst>
      <p:ext uri="{BB962C8B-B14F-4D97-AF65-F5344CB8AC3E}">
        <p14:creationId xmlns:p14="http://schemas.microsoft.com/office/powerpoint/2010/main" val="35669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51479"/>
            <a:ext cx="10865224" cy="646099"/>
          </a:xfrm>
        </p:spPr>
        <p:txBody>
          <a:bodyPr/>
          <a:lstStyle/>
          <a:p>
            <a:pPr algn="ctr"/>
            <a:r>
              <a:rPr lang="en-US" dirty="0"/>
              <a:t>Objectives:</a:t>
            </a:r>
            <a:br>
              <a:rPr lang="en-US" dirty="0"/>
            </a:br>
            <a:br>
              <a:rPr lang="en-US" dirty="0"/>
            </a:b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07579" y="688202"/>
            <a:ext cx="10869705" cy="5255539"/>
          </a:xfrm>
        </p:spPr>
        <p:txBody>
          <a:bodyPr/>
          <a:lstStyle/>
          <a:p>
            <a:pPr marL="0" indent="0">
              <a:buNone/>
            </a:pPr>
            <a:r>
              <a:rPr lang="en-US" sz="2800" u="sng" dirty="0"/>
              <a:t>At the end of this presentation participants will be able to:</a:t>
            </a:r>
          </a:p>
          <a:p>
            <a:pPr marL="0" indent="0">
              <a:buNone/>
            </a:pPr>
            <a:endParaRPr lang="en-US" sz="2400" u="sng" dirty="0"/>
          </a:p>
          <a:p>
            <a:pPr marL="514350" indent="-514350">
              <a:buFont typeface="+mj-lt"/>
              <a:buAutoNum type="arabicPeriod"/>
            </a:pPr>
            <a:r>
              <a:rPr lang="en-US" sz="2400" dirty="0"/>
              <a:t>Recognize CDC changes to Rape Prevention Education and how those changes affect the scope of the work the grantees do </a:t>
            </a:r>
          </a:p>
          <a:p>
            <a:pPr marL="457200" indent="-457200">
              <a:buFont typeface="+mj-lt"/>
              <a:buAutoNum type="arabicPeriod"/>
            </a:pPr>
            <a:endParaRPr lang="en-US" sz="2400" dirty="0"/>
          </a:p>
          <a:p>
            <a:pPr marL="514350" indent="-514350">
              <a:buFont typeface="+mj-lt"/>
              <a:buAutoNum type="arabicPeriod"/>
            </a:pPr>
            <a:r>
              <a:rPr lang="en-US" sz="2400" dirty="0"/>
              <a:t>Describe challenges and successes that the grantees have experienced</a:t>
            </a:r>
          </a:p>
          <a:p>
            <a:pPr marL="514350" indent="-514350">
              <a:buFont typeface="+mj-lt"/>
              <a:buAutoNum type="arabicPeriod"/>
            </a:pPr>
            <a:endParaRPr lang="en-US" sz="2400" dirty="0"/>
          </a:p>
          <a:p>
            <a:pPr marL="514350" indent="-514350">
              <a:buFont typeface="+mj-lt"/>
              <a:buAutoNum type="arabicPeriod"/>
            </a:pPr>
            <a:r>
              <a:rPr lang="en-US" sz="2400" dirty="0"/>
              <a:t>Demonstrate opportunities the grantees have had to implement community level work</a:t>
            </a:r>
          </a:p>
          <a:p>
            <a:pPr marL="457200" indent="-457200">
              <a:buFont typeface="+mj-lt"/>
              <a:buAutoNum type="arabicPeriod"/>
            </a:pPr>
            <a:endParaRPr lang="en-US" sz="2400" dirty="0"/>
          </a:p>
          <a:p>
            <a:pPr marL="457200" indent="-457200">
              <a:buFont typeface="+mj-lt"/>
              <a:buAutoNum type="arabicPeriod"/>
            </a:pPr>
            <a:r>
              <a:rPr lang="en-US" sz="2400" dirty="0"/>
              <a:t>Discuss the overall impact of how the block grant contributes to rape prevention education efforts</a:t>
            </a:r>
          </a:p>
          <a:p>
            <a:pPr marL="514350" indent="-514350">
              <a:buFont typeface="+mj-lt"/>
              <a:buAutoNum type="arabicPeriod"/>
            </a:pPr>
            <a:endParaRPr lang="en-US" sz="2800" dirty="0"/>
          </a:p>
        </p:txBody>
      </p:sp>
      <p:pic>
        <p:nvPicPr>
          <p:cNvPr id="4" name="Picture 3">
            <a:extLst>
              <a:ext uri="{FF2B5EF4-FFF2-40B4-BE49-F238E27FC236}">
                <a16:creationId xmlns:a16="http://schemas.microsoft.com/office/drawing/2014/main" id="{65E72396-D729-4F79-86CE-307A77355ACD}"/>
              </a:ext>
            </a:extLst>
          </p:cNvPr>
          <p:cNvPicPr>
            <a:picLocks noChangeAspect="1"/>
          </p:cNvPicPr>
          <p:nvPr/>
        </p:nvPicPr>
        <p:blipFill>
          <a:blip r:embed="rId3"/>
          <a:stretch>
            <a:fillRect/>
          </a:stretch>
        </p:blipFill>
        <p:spPr>
          <a:xfrm>
            <a:off x="907579" y="6312394"/>
            <a:ext cx="8461981" cy="323116"/>
          </a:xfrm>
          <a:prstGeom prst="rect">
            <a:avLst/>
          </a:prstGeom>
        </p:spPr>
      </p:pic>
    </p:spTree>
    <p:extLst>
      <p:ext uri="{BB962C8B-B14F-4D97-AF65-F5344CB8AC3E}">
        <p14:creationId xmlns:p14="http://schemas.microsoft.com/office/powerpoint/2010/main" val="4390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FC14FEA-B4FB-47AB-91CE-5BF2FC7BA478}"/>
              </a:ext>
            </a:extLst>
          </p:cNvPr>
          <p:cNvPicPr>
            <a:picLocks noGrp="1" noChangeAspect="1"/>
          </p:cNvPicPr>
          <p:nvPr>
            <p:ph idx="1"/>
          </p:nvPr>
        </p:nvPicPr>
        <p:blipFill>
          <a:blip r:embed="rId3"/>
          <a:stretch>
            <a:fillRect/>
          </a:stretch>
        </p:blipFill>
        <p:spPr>
          <a:xfrm>
            <a:off x="445770" y="961787"/>
            <a:ext cx="5238464" cy="5238464"/>
          </a:xfrm>
          <a:prstGeom prst="rect">
            <a:avLst/>
          </a:prstGeom>
        </p:spPr>
      </p:pic>
      <p:sp>
        <p:nvSpPr>
          <p:cNvPr id="10" name="Content Placeholder 9">
            <a:extLst>
              <a:ext uri="{FF2B5EF4-FFF2-40B4-BE49-F238E27FC236}">
                <a16:creationId xmlns:a16="http://schemas.microsoft.com/office/drawing/2014/main" id="{0D502806-F445-4480-99EE-0308FD40C56E}"/>
              </a:ext>
            </a:extLst>
          </p:cNvPr>
          <p:cNvSpPr>
            <a:spLocks noGrp="1"/>
          </p:cNvSpPr>
          <p:nvPr>
            <p:ph idx="13"/>
          </p:nvPr>
        </p:nvSpPr>
        <p:spPr>
          <a:xfrm>
            <a:off x="6143812" y="617220"/>
            <a:ext cx="5384800" cy="5959693"/>
          </a:xfrm>
        </p:spPr>
        <p:txBody>
          <a:bodyPr/>
          <a:lstStyle/>
          <a:p>
            <a:pPr marL="0" indent="0">
              <a:buNone/>
            </a:pPr>
            <a:r>
              <a:rPr lang="en-US" sz="1750" u="sng" dirty="0"/>
              <a:t>Focus is on the deeper level root causes of sexual violence in society, which include:</a:t>
            </a:r>
          </a:p>
          <a:p>
            <a:r>
              <a:rPr lang="en-US" sz="1750" dirty="0"/>
              <a:t> </a:t>
            </a:r>
            <a:r>
              <a:rPr lang="en-US" sz="1750" b="0" dirty="0"/>
              <a:t>Oppression- Racism, sexism, classism, heterosexism, ageism, ableism</a:t>
            </a:r>
          </a:p>
          <a:p>
            <a:pPr marL="0" indent="0">
              <a:buNone/>
            </a:pPr>
            <a:r>
              <a:rPr lang="en-US" sz="1750" u="sng" dirty="0"/>
              <a:t>Who it impacts:</a:t>
            </a:r>
          </a:p>
          <a:p>
            <a:r>
              <a:rPr lang="en-US" sz="1750" b="0" dirty="0"/>
              <a:t>Everyone, but especially marginalized communities.</a:t>
            </a:r>
          </a:p>
          <a:p>
            <a:r>
              <a:rPr lang="en-US" sz="1750" b="0" dirty="0"/>
              <a:t> People of color, people living in poverty, those is the LBGTQIA+ community, elders, people with disabilities and other diverse persons are affected by sexual violence in unique and devastating ways. </a:t>
            </a:r>
          </a:p>
          <a:p>
            <a:pPr marL="0" indent="0">
              <a:buNone/>
            </a:pPr>
            <a:r>
              <a:rPr lang="en-US" sz="1750" u="sng" dirty="0"/>
              <a:t>What does this change mean for the scope of work?</a:t>
            </a:r>
          </a:p>
          <a:p>
            <a:r>
              <a:rPr lang="en-US" sz="1750" b="0" dirty="0"/>
              <a:t>Moving from in class presentations about consent, bodily autonomy, healthy relationships etc. to more active engagement with the community. </a:t>
            </a:r>
          </a:p>
          <a:p>
            <a:r>
              <a:rPr lang="en-US" sz="1750" b="0" dirty="0"/>
              <a:t>(Ex) Climate surveys, needs assessments, community readiness, developing task forces, creating youth leadership opportunities </a:t>
            </a:r>
          </a:p>
          <a:p>
            <a:endParaRPr lang="en-US" dirty="0"/>
          </a:p>
        </p:txBody>
      </p:sp>
      <p:sp>
        <p:nvSpPr>
          <p:cNvPr id="2" name="Title 1">
            <a:extLst>
              <a:ext uri="{FF2B5EF4-FFF2-40B4-BE49-F238E27FC236}">
                <a16:creationId xmlns:a16="http://schemas.microsoft.com/office/drawing/2014/main" id="{5A663F46-E09E-4F09-931F-572DE780FD68}"/>
              </a:ext>
            </a:extLst>
          </p:cNvPr>
          <p:cNvSpPr>
            <a:spLocks noGrp="1"/>
          </p:cNvSpPr>
          <p:nvPr>
            <p:ph type="title"/>
          </p:nvPr>
        </p:nvSpPr>
        <p:spPr>
          <a:xfrm>
            <a:off x="663388" y="60998"/>
            <a:ext cx="10865224" cy="646099"/>
          </a:xfrm>
        </p:spPr>
        <p:txBody>
          <a:bodyPr/>
          <a:lstStyle/>
          <a:p>
            <a:pPr algn="ctr"/>
            <a:r>
              <a:rPr lang="en-US" dirty="0"/>
              <a:t>CDC Changes to RPE: </a:t>
            </a:r>
          </a:p>
        </p:txBody>
      </p:sp>
      <p:sp>
        <p:nvSpPr>
          <p:cNvPr id="4" name="Footer Placeholder 3">
            <a:extLst>
              <a:ext uri="{FF2B5EF4-FFF2-40B4-BE49-F238E27FC236}">
                <a16:creationId xmlns:a16="http://schemas.microsoft.com/office/drawing/2014/main" id="{D7055918-6B9D-4E82-A0E9-5D5021930C9B}"/>
              </a:ext>
            </a:extLst>
          </p:cNvPr>
          <p:cNvSpPr>
            <a:spLocks noGrp="1"/>
          </p:cNvSpPr>
          <p:nvPr>
            <p:ph type="ftr" sz="quarter" idx="14"/>
          </p:nvPr>
        </p:nvSpPr>
        <p:spPr/>
        <p:txBody>
          <a:bodyPr/>
          <a:lstStyle/>
          <a:p>
            <a:r>
              <a:rPr lang="en-US"/>
              <a:t>Oklahoma State Department of Health | Presentation Title | Date </a:t>
            </a:r>
            <a:endParaRPr lang="en-US" dirty="0"/>
          </a:p>
        </p:txBody>
      </p:sp>
    </p:spTree>
    <p:extLst>
      <p:ext uri="{BB962C8B-B14F-4D97-AF65-F5344CB8AC3E}">
        <p14:creationId xmlns:p14="http://schemas.microsoft.com/office/powerpoint/2010/main" val="2523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B69B-32DB-497A-B251-AB94963C95BD}"/>
              </a:ext>
            </a:extLst>
          </p:cNvPr>
          <p:cNvSpPr>
            <a:spLocks noGrp="1"/>
          </p:cNvSpPr>
          <p:nvPr>
            <p:ph type="title"/>
          </p:nvPr>
        </p:nvSpPr>
        <p:spPr>
          <a:xfrm>
            <a:off x="749808" y="60998"/>
            <a:ext cx="10865224" cy="646099"/>
          </a:xfrm>
        </p:spPr>
        <p:txBody>
          <a:bodyPr/>
          <a:lstStyle/>
          <a:p>
            <a:pPr algn="ctr"/>
            <a:r>
              <a:rPr lang="en-US" dirty="0"/>
              <a:t>Community Crisis Center (CCC):</a:t>
            </a:r>
            <a:br>
              <a:rPr lang="en-US" dirty="0"/>
            </a:br>
            <a:r>
              <a:rPr lang="en-US" sz="2000" dirty="0"/>
              <a:t>(Areas served: Mayes, Delaware, Rogers Counties in Miami- NE Oklahoma) </a:t>
            </a:r>
            <a:r>
              <a:rPr lang="en-US" sz="4400" dirty="0"/>
              <a:t> </a:t>
            </a:r>
            <a:endParaRPr lang="en-US" dirty="0"/>
          </a:p>
        </p:txBody>
      </p:sp>
      <p:sp>
        <p:nvSpPr>
          <p:cNvPr id="4" name="Footer Placeholder 3">
            <a:extLst>
              <a:ext uri="{FF2B5EF4-FFF2-40B4-BE49-F238E27FC236}">
                <a16:creationId xmlns:a16="http://schemas.microsoft.com/office/drawing/2014/main" id="{C2049680-8AD9-4620-AC4A-8B3F392B8266}"/>
              </a:ext>
            </a:extLst>
          </p:cNvPr>
          <p:cNvSpPr>
            <a:spLocks noGrp="1"/>
          </p:cNvSpPr>
          <p:nvPr>
            <p:ph type="ftr" sz="quarter" idx="13"/>
          </p:nvPr>
        </p:nvSpPr>
        <p:spPr>
          <a:xfrm>
            <a:off x="968784" y="6374783"/>
            <a:ext cx="8458199" cy="198338"/>
          </a:xfrm>
        </p:spPr>
        <p:txBody>
          <a:bodyPr/>
          <a:lstStyle/>
          <a:p>
            <a:r>
              <a:rPr lang="en-US" dirty="0"/>
              <a:t>Oklahoma State Department of Health | Two Block Grant Stories | 2022</a:t>
            </a:r>
          </a:p>
        </p:txBody>
      </p:sp>
      <p:pic>
        <p:nvPicPr>
          <p:cNvPr id="9" name="Content Placeholder 8">
            <a:extLst>
              <a:ext uri="{FF2B5EF4-FFF2-40B4-BE49-F238E27FC236}">
                <a16:creationId xmlns:a16="http://schemas.microsoft.com/office/drawing/2014/main" id="{7361F7B9-139C-409E-BD7E-56086F4F9DBD}"/>
              </a:ext>
            </a:extLst>
          </p:cNvPr>
          <p:cNvPicPr>
            <a:picLocks noGrp="1" noChangeAspect="1"/>
          </p:cNvPicPr>
          <p:nvPr>
            <p:ph idx="1"/>
          </p:nvPr>
        </p:nvPicPr>
        <p:blipFill>
          <a:blip r:embed="rId3"/>
          <a:stretch>
            <a:fillRect/>
          </a:stretch>
        </p:blipFill>
        <p:spPr>
          <a:xfrm>
            <a:off x="1232733" y="1496430"/>
            <a:ext cx="3573066" cy="4764088"/>
          </a:xfrm>
        </p:spPr>
      </p:pic>
      <p:sp>
        <p:nvSpPr>
          <p:cNvPr id="11" name="TextBox 10">
            <a:extLst>
              <a:ext uri="{FF2B5EF4-FFF2-40B4-BE49-F238E27FC236}">
                <a16:creationId xmlns:a16="http://schemas.microsoft.com/office/drawing/2014/main" id="{D212AF68-41A4-4C49-B113-30BE7A56965A}"/>
              </a:ext>
            </a:extLst>
          </p:cNvPr>
          <p:cNvSpPr txBox="1"/>
          <p:nvPr/>
        </p:nvSpPr>
        <p:spPr>
          <a:xfrm>
            <a:off x="5357108" y="3479006"/>
            <a:ext cx="6097904" cy="1477328"/>
          </a:xfrm>
          <a:prstGeom prst="rect">
            <a:avLst/>
          </a:prstGeom>
          <a:noFill/>
        </p:spPr>
        <p:txBody>
          <a:bodyPr wrap="square">
            <a:spAutoFit/>
          </a:bodyPr>
          <a:lstStyle/>
          <a:p>
            <a:r>
              <a:rPr lang="en-US" b="1" i="1" dirty="0">
                <a:latin typeface="Calibri" panose="020F0502020204030204" pitchFamily="34" charset="0"/>
                <a:cs typeface="Calibri" panose="020F0502020204030204" pitchFamily="34" charset="0"/>
              </a:rPr>
              <a:t>"Whether its empowering individuals and families, collaborating with community partners, or providing public awareness on Sexual Violence, our collective efforts can lead to a safer, healthier and more equitable future.  Together we can end violence."</a:t>
            </a:r>
          </a:p>
        </p:txBody>
      </p:sp>
      <p:sp>
        <p:nvSpPr>
          <p:cNvPr id="7" name="TextBox 6">
            <a:extLst>
              <a:ext uri="{FF2B5EF4-FFF2-40B4-BE49-F238E27FC236}">
                <a16:creationId xmlns:a16="http://schemas.microsoft.com/office/drawing/2014/main" id="{3F430635-A928-4A63-B614-27B73A20A98B}"/>
              </a:ext>
            </a:extLst>
          </p:cNvPr>
          <p:cNvSpPr txBox="1"/>
          <p:nvPr/>
        </p:nvSpPr>
        <p:spPr>
          <a:xfrm>
            <a:off x="5197883" y="1496430"/>
            <a:ext cx="6097904" cy="1477328"/>
          </a:xfrm>
          <a:prstGeom prst="rect">
            <a:avLst/>
          </a:prstGeom>
          <a:noFill/>
        </p:spPr>
        <p:txBody>
          <a:bodyPr wrap="square">
            <a:spAutoFit/>
          </a:bodyPr>
          <a:lstStyle/>
          <a:p>
            <a:r>
              <a:rPr lang="en-US" b="1" u="sng" dirty="0"/>
              <a:t>Beth Anderson, RPE</a:t>
            </a:r>
          </a:p>
          <a:p>
            <a:r>
              <a:rPr lang="en-US" dirty="0"/>
              <a:t>Pronouns (She, her) </a:t>
            </a:r>
          </a:p>
          <a:p>
            <a:r>
              <a:rPr lang="en-US" dirty="0"/>
              <a:t>Sexual Violence Prevention Coordinator</a:t>
            </a:r>
          </a:p>
          <a:p>
            <a:r>
              <a:rPr lang="en-US" dirty="0"/>
              <a:t>office: (918) 540-2275</a:t>
            </a:r>
          </a:p>
          <a:p>
            <a:r>
              <a:rPr lang="en-US" dirty="0"/>
              <a:t>email: Beth@getmeout.org</a:t>
            </a:r>
          </a:p>
        </p:txBody>
      </p:sp>
    </p:spTree>
    <p:extLst>
      <p:ext uri="{BB962C8B-B14F-4D97-AF65-F5344CB8AC3E}">
        <p14:creationId xmlns:p14="http://schemas.microsoft.com/office/powerpoint/2010/main" val="409372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95CB-2142-46F9-9048-7D164E53D3AE}"/>
              </a:ext>
            </a:extLst>
          </p:cNvPr>
          <p:cNvSpPr>
            <a:spLocks noGrp="1"/>
          </p:cNvSpPr>
          <p:nvPr>
            <p:ph type="title"/>
          </p:nvPr>
        </p:nvSpPr>
        <p:spPr/>
        <p:txBody>
          <a:bodyPr/>
          <a:lstStyle/>
          <a:p>
            <a:pPr algn="ctr"/>
            <a:r>
              <a:rPr lang="en-US" dirty="0"/>
              <a:t>Challenges: </a:t>
            </a:r>
          </a:p>
        </p:txBody>
      </p:sp>
      <p:sp>
        <p:nvSpPr>
          <p:cNvPr id="4" name="Footer Placeholder 3">
            <a:extLst>
              <a:ext uri="{FF2B5EF4-FFF2-40B4-BE49-F238E27FC236}">
                <a16:creationId xmlns:a16="http://schemas.microsoft.com/office/drawing/2014/main" id="{67B700EE-2EA4-429B-A11D-079671EB6E4D}"/>
              </a:ext>
            </a:extLst>
          </p:cNvPr>
          <p:cNvSpPr>
            <a:spLocks noGrp="1"/>
          </p:cNvSpPr>
          <p:nvPr>
            <p:ph type="ftr" sz="quarter" idx="13"/>
          </p:nvPr>
        </p:nvSpPr>
        <p:spPr>
          <a:xfrm>
            <a:off x="968784" y="6415922"/>
            <a:ext cx="8458199" cy="198338"/>
          </a:xfrm>
        </p:spPr>
        <p:txBody>
          <a:bodyPr/>
          <a:lstStyle/>
          <a:p>
            <a:r>
              <a:rPr lang="en-US" dirty="0"/>
              <a:t>Oklahoma State Department of Health | Two Block Grant Stories| 2022</a:t>
            </a:r>
          </a:p>
        </p:txBody>
      </p:sp>
      <p:pic>
        <p:nvPicPr>
          <p:cNvPr id="5" name="Picture 4">
            <a:extLst>
              <a:ext uri="{FF2B5EF4-FFF2-40B4-BE49-F238E27FC236}">
                <a16:creationId xmlns:a16="http://schemas.microsoft.com/office/drawing/2014/main" id="{4E858D92-729E-4B35-A245-C229228CC200}"/>
              </a:ext>
            </a:extLst>
          </p:cNvPr>
          <p:cNvPicPr>
            <a:picLocks noChangeAspect="1"/>
          </p:cNvPicPr>
          <p:nvPr/>
        </p:nvPicPr>
        <p:blipFill>
          <a:blip r:embed="rId3"/>
          <a:stretch>
            <a:fillRect/>
          </a:stretch>
        </p:blipFill>
        <p:spPr>
          <a:xfrm>
            <a:off x="7002830" y="1332793"/>
            <a:ext cx="4109819" cy="2371568"/>
          </a:xfrm>
          <a:prstGeom prst="rect">
            <a:avLst/>
          </a:prstGeom>
        </p:spPr>
      </p:pic>
      <p:pic>
        <p:nvPicPr>
          <p:cNvPr id="6" name="Picture 5">
            <a:extLst>
              <a:ext uri="{FF2B5EF4-FFF2-40B4-BE49-F238E27FC236}">
                <a16:creationId xmlns:a16="http://schemas.microsoft.com/office/drawing/2014/main" id="{57A39E02-5418-4C61-ABF7-633F48556BDB}"/>
              </a:ext>
            </a:extLst>
          </p:cNvPr>
          <p:cNvPicPr>
            <a:picLocks noChangeAspect="1"/>
          </p:cNvPicPr>
          <p:nvPr/>
        </p:nvPicPr>
        <p:blipFill>
          <a:blip r:embed="rId4"/>
          <a:stretch>
            <a:fillRect/>
          </a:stretch>
        </p:blipFill>
        <p:spPr>
          <a:xfrm>
            <a:off x="4931147" y="3919240"/>
            <a:ext cx="4753732" cy="1998885"/>
          </a:xfrm>
          <a:prstGeom prst="rect">
            <a:avLst/>
          </a:prstGeom>
        </p:spPr>
      </p:pic>
      <p:pic>
        <p:nvPicPr>
          <p:cNvPr id="7" name="Picture 6">
            <a:extLst>
              <a:ext uri="{FF2B5EF4-FFF2-40B4-BE49-F238E27FC236}">
                <a16:creationId xmlns:a16="http://schemas.microsoft.com/office/drawing/2014/main" id="{CCC18897-7EE3-427B-AF0F-A6F4D14A5DF8}"/>
              </a:ext>
            </a:extLst>
          </p:cNvPr>
          <p:cNvPicPr>
            <a:picLocks noChangeAspect="1"/>
          </p:cNvPicPr>
          <p:nvPr/>
        </p:nvPicPr>
        <p:blipFill>
          <a:blip r:embed="rId5"/>
          <a:stretch>
            <a:fillRect/>
          </a:stretch>
        </p:blipFill>
        <p:spPr>
          <a:xfrm>
            <a:off x="2507121" y="3786254"/>
            <a:ext cx="2367536" cy="2377442"/>
          </a:xfrm>
          <a:prstGeom prst="rect">
            <a:avLst/>
          </a:prstGeom>
        </p:spPr>
      </p:pic>
      <p:pic>
        <p:nvPicPr>
          <p:cNvPr id="11" name="Content Placeholder 10">
            <a:extLst>
              <a:ext uri="{FF2B5EF4-FFF2-40B4-BE49-F238E27FC236}">
                <a16:creationId xmlns:a16="http://schemas.microsoft.com/office/drawing/2014/main" id="{893A333B-C6F5-40B5-8213-512E22037FC4}"/>
              </a:ext>
            </a:extLst>
          </p:cNvPr>
          <p:cNvPicPr>
            <a:picLocks noGrp="1" noChangeAspect="1"/>
          </p:cNvPicPr>
          <p:nvPr>
            <p:ph idx="1"/>
          </p:nvPr>
        </p:nvPicPr>
        <p:blipFill>
          <a:blip r:embed="rId6"/>
          <a:stretch>
            <a:fillRect/>
          </a:stretch>
        </p:blipFill>
        <p:spPr>
          <a:xfrm>
            <a:off x="1079351" y="1327495"/>
            <a:ext cx="4753732" cy="2376866"/>
          </a:xfrm>
          <a:prstGeom prst="rect">
            <a:avLst/>
          </a:prstGeom>
        </p:spPr>
      </p:pic>
    </p:spTree>
    <p:extLst>
      <p:ext uri="{BB962C8B-B14F-4D97-AF65-F5344CB8AC3E}">
        <p14:creationId xmlns:p14="http://schemas.microsoft.com/office/powerpoint/2010/main" val="369741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9DBF0A36-B295-47AA-BEE3-5A1494BB2654}"/>
              </a:ext>
            </a:extLst>
          </p:cNvPr>
          <p:cNvPicPr>
            <a:picLocks noGrp="1" noChangeAspect="1"/>
          </p:cNvPicPr>
          <p:nvPr>
            <p:ph idx="1"/>
          </p:nvPr>
        </p:nvPicPr>
        <p:blipFill>
          <a:blip r:embed="rId3"/>
          <a:stretch>
            <a:fillRect/>
          </a:stretch>
        </p:blipFill>
        <p:spPr>
          <a:xfrm>
            <a:off x="1235019" y="1426464"/>
            <a:ext cx="3795616" cy="2135034"/>
          </a:xfrm>
          <a:prstGeom prst="rect">
            <a:avLst/>
          </a:prstGeom>
        </p:spPr>
      </p:pic>
      <p:pic>
        <p:nvPicPr>
          <p:cNvPr id="13" name="Content Placeholder 12">
            <a:extLst>
              <a:ext uri="{FF2B5EF4-FFF2-40B4-BE49-F238E27FC236}">
                <a16:creationId xmlns:a16="http://schemas.microsoft.com/office/drawing/2014/main" id="{4D79343F-973C-485E-83A2-F824881FB2E5}"/>
              </a:ext>
            </a:extLst>
          </p:cNvPr>
          <p:cNvPicPr>
            <a:picLocks noGrp="1" noChangeAspect="1"/>
          </p:cNvPicPr>
          <p:nvPr>
            <p:ph idx="13"/>
          </p:nvPr>
        </p:nvPicPr>
        <p:blipFill>
          <a:blip r:embed="rId4"/>
          <a:stretch>
            <a:fillRect/>
          </a:stretch>
        </p:blipFill>
        <p:spPr>
          <a:xfrm>
            <a:off x="6723530" y="1382769"/>
            <a:ext cx="4488688" cy="2222423"/>
          </a:xfrm>
          <a:prstGeom prst="rect">
            <a:avLst/>
          </a:prstGeom>
        </p:spPr>
      </p:pic>
      <p:sp>
        <p:nvSpPr>
          <p:cNvPr id="2" name="Title 1">
            <a:extLst>
              <a:ext uri="{FF2B5EF4-FFF2-40B4-BE49-F238E27FC236}">
                <a16:creationId xmlns:a16="http://schemas.microsoft.com/office/drawing/2014/main" id="{7C6E9D01-E231-424F-9FA4-EAF339C74711}"/>
              </a:ext>
            </a:extLst>
          </p:cNvPr>
          <p:cNvSpPr>
            <a:spLocks noGrp="1"/>
          </p:cNvSpPr>
          <p:nvPr>
            <p:ph type="title"/>
          </p:nvPr>
        </p:nvSpPr>
        <p:spPr/>
        <p:txBody>
          <a:bodyPr/>
          <a:lstStyle/>
          <a:p>
            <a:pPr algn="ctr"/>
            <a:r>
              <a:rPr lang="en-US" dirty="0"/>
              <a:t>Successes:</a:t>
            </a:r>
          </a:p>
        </p:txBody>
      </p:sp>
      <p:sp>
        <p:nvSpPr>
          <p:cNvPr id="4" name="Footer Placeholder 3">
            <a:extLst>
              <a:ext uri="{FF2B5EF4-FFF2-40B4-BE49-F238E27FC236}">
                <a16:creationId xmlns:a16="http://schemas.microsoft.com/office/drawing/2014/main" id="{203EBF8E-1A6F-415F-A7BC-34EEB8B4B8EF}"/>
              </a:ext>
            </a:extLst>
          </p:cNvPr>
          <p:cNvSpPr>
            <a:spLocks noGrp="1"/>
          </p:cNvSpPr>
          <p:nvPr>
            <p:ph type="ftr" sz="quarter" idx="14"/>
          </p:nvPr>
        </p:nvSpPr>
        <p:spPr>
          <a:xfrm>
            <a:off x="914996" y="6378575"/>
            <a:ext cx="8458199" cy="198338"/>
          </a:xfrm>
        </p:spPr>
        <p:txBody>
          <a:bodyPr/>
          <a:lstStyle/>
          <a:p>
            <a:r>
              <a:rPr lang="en-US" dirty="0"/>
              <a:t>Oklahoma State Department of Health | Two Block Grant Stories| 2022</a:t>
            </a:r>
          </a:p>
        </p:txBody>
      </p:sp>
      <p:pic>
        <p:nvPicPr>
          <p:cNvPr id="14" name="Picture 13">
            <a:extLst>
              <a:ext uri="{FF2B5EF4-FFF2-40B4-BE49-F238E27FC236}">
                <a16:creationId xmlns:a16="http://schemas.microsoft.com/office/drawing/2014/main" id="{49A076DB-3D32-4360-8E4B-E549EBED9250}"/>
              </a:ext>
            </a:extLst>
          </p:cNvPr>
          <p:cNvPicPr>
            <a:picLocks noChangeAspect="1"/>
          </p:cNvPicPr>
          <p:nvPr/>
        </p:nvPicPr>
        <p:blipFill>
          <a:blip r:embed="rId5"/>
          <a:stretch>
            <a:fillRect/>
          </a:stretch>
        </p:blipFill>
        <p:spPr>
          <a:xfrm>
            <a:off x="1817930" y="3847224"/>
            <a:ext cx="2381250" cy="1981200"/>
          </a:xfrm>
          <a:prstGeom prst="rect">
            <a:avLst/>
          </a:prstGeom>
        </p:spPr>
      </p:pic>
      <p:pic>
        <p:nvPicPr>
          <p:cNvPr id="15" name="Picture 14">
            <a:extLst>
              <a:ext uri="{FF2B5EF4-FFF2-40B4-BE49-F238E27FC236}">
                <a16:creationId xmlns:a16="http://schemas.microsoft.com/office/drawing/2014/main" id="{B0104F74-7B19-40C7-AC13-5DED9816D367}"/>
              </a:ext>
            </a:extLst>
          </p:cNvPr>
          <p:cNvPicPr>
            <a:picLocks noChangeAspect="1"/>
          </p:cNvPicPr>
          <p:nvPr/>
        </p:nvPicPr>
        <p:blipFill rotWithShape="1">
          <a:blip r:embed="rId6"/>
          <a:srcRect l="4771" t="4098" r="4810" b="13726"/>
          <a:stretch/>
        </p:blipFill>
        <p:spPr>
          <a:xfrm>
            <a:off x="6913874" y="4143947"/>
            <a:ext cx="2972404" cy="2107112"/>
          </a:xfrm>
          <a:prstGeom prst="rect">
            <a:avLst/>
          </a:prstGeom>
        </p:spPr>
      </p:pic>
    </p:spTree>
    <p:extLst>
      <p:ext uri="{BB962C8B-B14F-4D97-AF65-F5344CB8AC3E}">
        <p14:creationId xmlns:p14="http://schemas.microsoft.com/office/powerpoint/2010/main" val="236249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F144-BA64-426F-9270-AA63549747EB}"/>
              </a:ext>
            </a:extLst>
          </p:cNvPr>
          <p:cNvSpPr>
            <a:spLocks noGrp="1"/>
          </p:cNvSpPr>
          <p:nvPr>
            <p:ph type="title"/>
          </p:nvPr>
        </p:nvSpPr>
        <p:spPr/>
        <p:txBody>
          <a:bodyPr/>
          <a:lstStyle/>
          <a:p>
            <a:pPr algn="ctr"/>
            <a:r>
              <a:rPr lang="en-US" dirty="0"/>
              <a:t>Opportunities for Community Level Work: </a:t>
            </a:r>
          </a:p>
        </p:txBody>
      </p:sp>
      <p:pic>
        <p:nvPicPr>
          <p:cNvPr id="5" name="Content Placeholder 4">
            <a:extLst>
              <a:ext uri="{FF2B5EF4-FFF2-40B4-BE49-F238E27FC236}">
                <a16:creationId xmlns:a16="http://schemas.microsoft.com/office/drawing/2014/main" id="{BED8E262-E384-43BE-B314-CFB8BDC9F0E1}"/>
              </a:ext>
            </a:extLst>
          </p:cNvPr>
          <p:cNvPicPr>
            <a:picLocks noGrp="1" noChangeAspect="1"/>
          </p:cNvPicPr>
          <p:nvPr>
            <p:ph idx="1"/>
          </p:nvPr>
        </p:nvPicPr>
        <p:blipFill>
          <a:blip r:embed="rId3"/>
          <a:stretch>
            <a:fillRect/>
          </a:stretch>
        </p:blipFill>
        <p:spPr>
          <a:xfrm>
            <a:off x="3550023" y="1270809"/>
            <a:ext cx="4867103" cy="4867103"/>
          </a:xfrm>
          <a:prstGeom prst="rect">
            <a:avLst/>
          </a:prstGeom>
        </p:spPr>
      </p:pic>
      <p:sp>
        <p:nvSpPr>
          <p:cNvPr id="4" name="Footer Placeholder 3">
            <a:extLst>
              <a:ext uri="{FF2B5EF4-FFF2-40B4-BE49-F238E27FC236}">
                <a16:creationId xmlns:a16="http://schemas.microsoft.com/office/drawing/2014/main" id="{48AB3DFF-5BC1-4C5E-8BCF-5E4C578CD690}"/>
              </a:ext>
            </a:extLst>
          </p:cNvPr>
          <p:cNvSpPr>
            <a:spLocks noGrp="1"/>
          </p:cNvSpPr>
          <p:nvPr>
            <p:ph type="ftr" sz="quarter" idx="13"/>
          </p:nvPr>
        </p:nvSpPr>
        <p:spPr>
          <a:xfrm>
            <a:off x="1054845" y="6399381"/>
            <a:ext cx="8458199" cy="198338"/>
          </a:xfrm>
        </p:spPr>
        <p:txBody>
          <a:bodyPr/>
          <a:lstStyle/>
          <a:p>
            <a:r>
              <a:rPr lang="en-US" dirty="0"/>
              <a:t>Oklahoma State Department of Health | Two Block Grant Stories| 2022</a:t>
            </a:r>
          </a:p>
        </p:txBody>
      </p:sp>
    </p:spTree>
    <p:extLst>
      <p:ext uri="{BB962C8B-B14F-4D97-AF65-F5344CB8AC3E}">
        <p14:creationId xmlns:p14="http://schemas.microsoft.com/office/powerpoint/2010/main" val="91551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pPr algn="ctr"/>
            <a:r>
              <a:rPr lang="en-US" dirty="0"/>
              <a:t>Leflore Crisis County Services (LCCS):</a:t>
            </a:r>
            <a:br>
              <a:rPr lang="en-US" dirty="0"/>
            </a:br>
            <a:br>
              <a:rPr lang="en-US" dirty="0"/>
            </a:br>
            <a:r>
              <a:rPr lang="en-US" sz="2000" dirty="0"/>
              <a:t>(Areas served: Leflore, Poteau and Talihina- Poteau, OK. Borders Arkansas)</a:t>
            </a:r>
            <a:endParaRPr lang="en-US" dirty="0"/>
          </a:p>
        </p:txBody>
      </p:sp>
      <p:sp>
        <p:nvSpPr>
          <p:cNvPr id="6" name="TextBox 5"/>
          <p:cNvSpPr txBox="1"/>
          <p:nvPr/>
        </p:nvSpPr>
        <p:spPr>
          <a:xfrm>
            <a:off x="1219200" y="5881511"/>
            <a:ext cx="5712178" cy="191911"/>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7" name="TextBox 6"/>
          <p:cNvSpPr txBox="1"/>
          <p:nvPr/>
        </p:nvSpPr>
        <p:spPr>
          <a:xfrm>
            <a:off x="721358" y="5125156"/>
            <a:ext cx="4539264" cy="852310"/>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12" name="TextBox 11"/>
          <p:cNvSpPr txBox="1"/>
          <p:nvPr/>
        </p:nvSpPr>
        <p:spPr>
          <a:xfrm>
            <a:off x="7089422" y="5125156"/>
            <a:ext cx="4525610" cy="1352638"/>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pic>
        <p:nvPicPr>
          <p:cNvPr id="3" name="Content Placeholder 2">
            <a:extLst>
              <a:ext uri="{FF2B5EF4-FFF2-40B4-BE49-F238E27FC236}">
                <a16:creationId xmlns:a16="http://schemas.microsoft.com/office/drawing/2014/main" id="{BCA6D7C6-FDF6-4E14-883C-D4E3E9197046}"/>
              </a:ext>
            </a:extLst>
          </p:cNvPr>
          <p:cNvPicPr>
            <a:picLocks noGrp="1" noChangeAspect="1"/>
          </p:cNvPicPr>
          <p:nvPr>
            <p:ph idx="1"/>
          </p:nvPr>
        </p:nvPicPr>
        <p:blipFill>
          <a:blip r:embed="rId3"/>
          <a:stretch>
            <a:fillRect/>
          </a:stretch>
        </p:blipFill>
        <p:spPr>
          <a:xfrm>
            <a:off x="1479630" y="2028954"/>
            <a:ext cx="3022719" cy="4030292"/>
          </a:xfrm>
          <a:prstGeom prst="rect">
            <a:avLst/>
          </a:prstGeom>
        </p:spPr>
      </p:pic>
      <p:pic>
        <p:nvPicPr>
          <p:cNvPr id="5" name="Picture 4">
            <a:extLst>
              <a:ext uri="{FF2B5EF4-FFF2-40B4-BE49-F238E27FC236}">
                <a16:creationId xmlns:a16="http://schemas.microsoft.com/office/drawing/2014/main" id="{571CB686-AC20-4300-940F-B6852686B3CA}"/>
              </a:ext>
            </a:extLst>
          </p:cNvPr>
          <p:cNvPicPr>
            <a:picLocks noChangeAspect="1"/>
          </p:cNvPicPr>
          <p:nvPr/>
        </p:nvPicPr>
        <p:blipFill>
          <a:blip r:embed="rId4"/>
          <a:stretch>
            <a:fillRect/>
          </a:stretch>
        </p:blipFill>
        <p:spPr>
          <a:xfrm>
            <a:off x="1029631" y="6312394"/>
            <a:ext cx="8461981" cy="323116"/>
          </a:xfrm>
          <a:prstGeom prst="rect">
            <a:avLst/>
          </a:prstGeom>
        </p:spPr>
      </p:pic>
      <p:sp>
        <p:nvSpPr>
          <p:cNvPr id="10" name="TextBox 9">
            <a:extLst>
              <a:ext uri="{FF2B5EF4-FFF2-40B4-BE49-F238E27FC236}">
                <a16:creationId xmlns:a16="http://schemas.microsoft.com/office/drawing/2014/main" id="{3F9BCD9A-244B-4E87-8176-5A702890D31F}"/>
              </a:ext>
            </a:extLst>
          </p:cNvPr>
          <p:cNvSpPr txBox="1"/>
          <p:nvPr/>
        </p:nvSpPr>
        <p:spPr>
          <a:xfrm>
            <a:off x="4999835" y="3423400"/>
            <a:ext cx="6097904" cy="2862322"/>
          </a:xfrm>
          <a:prstGeom prst="rect">
            <a:avLst/>
          </a:prstGeom>
          <a:noFill/>
        </p:spPr>
        <p:txBody>
          <a:bodyPr wrap="square">
            <a:spAutoFit/>
          </a:bodyPr>
          <a:lstStyle/>
          <a:p>
            <a:r>
              <a:rPr lang="en-US" sz="2000" b="1" i="1" dirty="0">
                <a:latin typeface="Calibri" panose="020F0502020204030204" pitchFamily="34" charset="0"/>
                <a:cs typeface="Calibri" panose="020F0502020204030204" pitchFamily="34" charset="0"/>
              </a:rPr>
              <a:t>“Prevention work is important to me personally, because I come from a place where prevention knowledge would have been helpful, now that I have the opportunity to be an educator and help the community know and understand how we all can be the change, and use our voices to help prevent rape. I want to be a change agent in perspective and openness in my communities and pave a path as a pioneer to prevention.”</a:t>
            </a:r>
          </a:p>
        </p:txBody>
      </p:sp>
      <p:sp>
        <p:nvSpPr>
          <p:cNvPr id="11" name="TextBox 10">
            <a:extLst>
              <a:ext uri="{FF2B5EF4-FFF2-40B4-BE49-F238E27FC236}">
                <a16:creationId xmlns:a16="http://schemas.microsoft.com/office/drawing/2014/main" id="{C9AC8EAC-A422-4E8B-8757-D4AF5A398D0E}"/>
              </a:ext>
            </a:extLst>
          </p:cNvPr>
          <p:cNvSpPr txBox="1"/>
          <p:nvPr/>
        </p:nvSpPr>
        <p:spPr>
          <a:xfrm>
            <a:off x="5260621" y="2095607"/>
            <a:ext cx="6097904" cy="1200329"/>
          </a:xfrm>
          <a:prstGeom prst="rect">
            <a:avLst/>
          </a:prstGeom>
          <a:noFill/>
        </p:spPr>
        <p:txBody>
          <a:bodyPr wrap="square">
            <a:spAutoFit/>
          </a:bodyPr>
          <a:lstStyle/>
          <a:p>
            <a:r>
              <a:rPr lang="en-US" dirty="0"/>
              <a:t>Crissy D Keeton M.A.</a:t>
            </a:r>
          </a:p>
          <a:p>
            <a:r>
              <a:rPr lang="en-US" dirty="0"/>
              <a:t>Community Educator &amp; Coordinator</a:t>
            </a:r>
          </a:p>
          <a:p>
            <a:r>
              <a:rPr lang="en-US" dirty="0"/>
              <a:t>Rape Prevention &amp; Education Specialist</a:t>
            </a:r>
          </a:p>
          <a:p>
            <a:r>
              <a:rPr lang="en-US" dirty="0"/>
              <a:t>Leflore County Crisis Services | 918-658-5665</a:t>
            </a:r>
          </a:p>
        </p:txBody>
      </p:sp>
    </p:spTree>
    <p:extLst>
      <p:ext uri="{BB962C8B-B14F-4D97-AF65-F5344CB8AC3E}">
        <p14:creationId xmlns:p14="http://schemas.microsoft.com/office/powerpoint/2010/main" val="1016709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Successes:</a:t>
            </a:r>
          </a:p>
        </p:txBody>
      </p:sp>
      <p:pic>
        <p:nvPicPr>
          <p:cNvPr id="9" name="Picture 8">
            <a:extLst>
              <a:ext uri="{FF2B5EF4-FFF2-40B4-BE49-F238E27FC236}">
                <a16:creationId xmlns:a16="http://schemas.microsoft.com/office/drawing/2014/main" id="{1B456AAA-5AF6-439D-9613-44379B7B8FF1}"/>
              </a:ext>
            </a:extLst>
          </p:cNvPr>
          <p:cNvPicPr>
            <a:picLocks noChangeAspect="1"/>
          </p:cNvPicPr>
          <p:nvPr/>
        </p:nvPicPr>
        <p:blipFill>
          <a:blip r:embed="rId3"/>
          <a:stretch>
            <a:fillRect/>
          </a:stretch>
        </p:blipFill>
        <p:spPr>
          <a:xfrm>
            <a:off x="6226679" y="1968649"/>
            <a:ext cx="5432612" cy="3189016"/>
          </a:xfrm>
          <a:prstGeom prst="rect">
            <a:avLst/>
          </a:prstGeom>
        </p:spPr>
      </p:pic>
      <p:pic>
        <p:nvPicPr>
          <p:cNvPr id="12" name="Picture 11">
            <a:extLst>
              <a:ext uri="{FF2B5EF4-FFF2-40B4-BE49-F238E27FC236}">
                <a16:creationId xmlns:a16="http://schemas.microsoft.com/office/drawing/2014/main" id="{950104B7-2465-4595-A442-9B2D119F885A}"/>
              </a:ext>
            </a:extLst>
          </p:cNvPr>
          <p:cNvPicPr>
            <a:picLocks noChangeAspect="1"/>
          </p:cNvPicPr>
          <p:nvPr/>
        </p:nvPicPr>
        <p:blipFill>
          <a:blip r:embed="rId4"/>
          <a:stretch>
            <a:fillRect/>
          </a:stretch>
        </p:blipFill>
        <p:spPr>
          <a:xfrm>
            <a:off x="886063" y="6320807"/>
            <a:ext cx="8461981" cy="323116"/>
          </a:xfrm>
          <a:prstGeom prst="rect">
            <a:avLst/>
          </a:prstGeom>
        </p:spPr>
      </p:pic>
      <p:pic>
        <p:nvPicPr>
          <p:cNvPr id="3" name="Picture 2">
            <a:extLst>
              <a:ext uri="{FF2B5EF4-FFF2-40B4-BE49-F238E27FC236}">
                <a16:creationId xmlns:a16="http://schemas.microsoft.com/office/drawing/2014/main" id="{478BCFD9-BFB6-40E1-B1FF-D7E217CCCA6A}"/>
              </a:ext>
            </a:extLst>
          </p:cNvPr>
          <p:cNvPicPr>
            <a:picLocks noChangeAspect="1"/>
          </p:cNvPicPr>
          <p:nvPr/>
        </p:nvPicPr>
        <p:blipFill>
          <a:blip r:embed="rId5"/>
          <a:stretch>
            <a:fillRect/>
          </a:stretch>
        </p:blipFill>
        <p:spPr>
          <a:xfrm>
            <a:off x="1097281" y="1030147"/>
            <a:ext cx="3727132" cy="2501723"/>
          </a:xfrm>
          <a:prstGeom prst="rect">
            <a:avLst/>
          </a:prstGeom>
        </p:spPr>
      </p:pic>
      <p:pic>
        <p:nvPicPr>
          <p:cNvPr id="4" name="Picture 3">
            <a:extLst>
              <a:ext uri="{FF2B5EF4-FFF2-40B4-BE49-F238E27FC236}">
                <a16:creationId xmlns:a16="http://schemas.microsoft.com/office/drawing/2014/main" id="{800AABA8-3D0A-466D-AD8F-2DEDCF6B2CC4}"/>
              </a:ext>
            </a:extLst>
          </p:cNvPr>
          <p:cNvPicPr>
            <a:picLocks noChangeAspect="1"/>
          </p:cNvPicPr>
          <p:nvPr/>
        </p:nvPicPr>
        <p:blipFill>
          <a:blip r:embed="rId6"/>
          <a:stretch>
            <a:fillRect/>
          </a:stretch>
        </p:blipFill>
        <p:spPr>
          <a:xfrm>
            <a:off x="384810" y="3767560"/>
            <a:ext cx="5432612" cy="2059617"/>
          </a:xfrm>
          <a:prstGeom prst="rect">
            <a:avLst/>
          </a:prstGeom>
        </p:spPr>
      </p:pic>
    </p:spTree>
    <p:extLst>
      <p:ext uri="{BB962C8B-B14F-4D97-AF65-F5344CB8AC3E}">
        <p14:creationId xmlns:p14="http://schemas.microsoft.com/office/powerpoint/2010/main" val="2070684497"/>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45720" rIns="91440" bIns="45720" rtlCol="0">
        <a:noAutofit/>
      </a:bodyPr>
      <a:lstStyle>
        <a:defPPr algn="l">
          <a:spcBef>
            <a:spcPts val="0"/>
          </a:spcBef>
          <a:defRPr sz="2400" b="1"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D88644D3B6D74AB5D3C71ECDA6992E" ma:contentTypeVersion="0" ma:contentTypeDescription="Create a new document." ma:contentTypeScope="" ma:versionID="f74aeca2d68317de113d5a13599b1221">
  <xsd:schema xmlns:xsd="http://www.w3.org/2001/XMLSchema" xmlns:xs="http://www.w3.org/2001/XMLSchema" xmlns:p="http://schemas.microsoft.com/office/2006/metadata/properties" targetNamespace="http://schemas.microsoft.com/office/2006/metadata/properties" ma:root="true" ma:fieldsID="5628d96b1d0195bda9db7a225d843ec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Name of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3E5686-1642-422F-AF8A-7806D900E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58D6EE8-E803-41F1-8733-77150CF4704C}">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76FDE501-20F8-4E10-8280-B37C378E4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16403</TotalTime>
  <Words>1655</Words>
  <Application>Microsoft Office PowerPoint</Application>
  <PresentationFormat>Widescreen</PresentationFormat>
  <Paragraphs>133</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Oklaholma </vt:lpstr>
      <vt:lpstr>Prevention Work in Rural Oklahoma: Two Block Grant Stories </vt:lpstr>
      <vt:lpstr>Objectives:  </vt:lpstr>
      <vt:lpstr>CDC Changes to RPE: </vt:lpstr>
      <vt:lpstr>Community Crisis Center (CCC): (Areas served: Mayes, Delaware, Rogers Counties in Miami- NE Oklahoma)  </vt:lpstr>
      <vt:lpstr>Challenges: </vt:lpstr>
      <vt:lpstr>Successes:</vt:lpstr>
      <vt:lpstr>Opportunities for Community Level Work: </vt:lpstr>
      <vt:lpstr>Leflore Crisis County Services (LCCS):  (Areas served: Leflore, Poteau and Talihina- Poteau, OK. Borders Arkansas)</vt:lpstr>
      <vt:lpstr>Successes:</vt:lpstr>
      <vt:lpstr>Challenges: </vt:lpstr>
      <vt:lpstr>Opportunities for community level work: </vt:lpstr>
      <vt:lpstr>Impact of how the Block Grant Contributes to RPE efforts: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Diane Brown</cp:lastModifiedBy>
  <cp:revision>140</cp:revision>
  <dcterms:created xsi:type="dcterms:W3CDTF">2020-01-16T04:22:20Z</dcterms:created>
  <dcterms:modified xsi:type="dcterms:W3CDTF">2022-03-09T15:29:18Z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0x01010051D88644D3B6D74AB5D3C71ECDA6992E</vt:lpwstr>
  </property>
</Properties>
</file>