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6" r:id="rId5"/>
    <p:sldId id="282" r:id="rId6"/>
    <p:sldId id="283" r:id="rId7"/>
    <p:sldId id="290" r:id="rId8"/>
    <p:sldId id="294" r:id="rId9"/>
    <p:sldId id="284" r:id="rId10"/>
    <p:sldId id="291" r:id="rId11"/>
    <p:sldId id="293" r:id="rId12"/>
    <p:sldId id="292" r:id="rId13"/>
    <p:sldId id="285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Brown" initials="DB" lastIdx="10" clrIdx="0">
    <p:extLst>
      <p:ext uri="{19B8F6BF-5375-455C-9EA6-DF929625EA0E}">
        <p15:presenceInfo xmlns:p15="http://schemas.microsoft.com/office/powerpoint/2012/main" userId="S::Diane.Brown@health.ok.gov::c63b16c9-b056-478c-a1fc-3b32cc1134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29" autoAdjust="0"/>
  </p:normalViewPr>
  <p:slideViewPr>
    <p:cSldViewPr snapToGrid="0" snapToObjects="1">
      <p:cViewPr varScale="1">
        <p:scale>
          <a:sx n="66" d="100"/>
          <a:sy n="66" d="100"/>
        </p:scale>
        <p:origin x="12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Brown" userId="c63b16c9-b056-478c-a1fc-3b32cc11343f" providerId="ADAL" clId="{9EC71F5C-95B0-4A20-8B4B-D278FEEE347F}"/>
    <pc:docChg chg="undo custSel addSld modSld">
      <pc:chgData name="Diane Brown" userId="c63b16c9-b056-478c-a1fc-3b32cc11343f" providerId="ADAL" clId="{9EC71F5C-95B0-4A20-8B4B-D278FEEE347F}" dt="2022-05-24T16:49:15.738" v="2982" actId="207"/>
      <pc:docMkLst>
        <pc:docMk/>
      </pc:docMkLst>
      <pc:sldChg chg="addSp delSp modSp mod modClrScheme chgLayout">
        <pc:chgData name="Diane Brown" userId="c63b16c9-b056-478c-a1fc-3b32cc11343f" providerId="ADAL" clId="{9EC71F5C-95B0-4A20-8B4B-D278FEEE347F}" dt="2022-05-20T13:58:13.392" v="35" actId="20577"/>
        <pc:sldMkLst>
          <pc:docMk/>
          <pc:sldMk cId="492954991" sldId="261"/>
        </pc:sldMkLst>
        <pc:spChg chg="mod ord">
          <ac:chgData name="Diane Brown" userId="c63b16c9-b056-478c-a1fc-3b32cc11343f" providerId="ADAL" clId="{9EC71F5C-95B0-4A20-8B4B-D278FEEE347F}" dt="2022-05-20T13:57:45.711" v="10" actId="14100"/>
          <ac:spMkLst>
            <pc:docMk/>
            <pc:sldMk cId="492954991" sldId="261"/>
            <ac:spMk id="2" creationId="{3724B5A5-1EA9-9D46-8706-B46B02489DD0}"/>
          </ac:spMkLst>
        </pc:spChg>
        <pc:spChg chg="mod ord">
          <ac:chgData name="Diane Brown" userId="c63b16c9-b056-478c-a1fc-3b32cc11343f" providerId="ADAL" clId="{9EC71F5C-95B0-4A20-8B4B-D278FEEE347F}" dt="2022-05-20T13:58:13.392" v="35" actId="20577"/>
          <ac:spMkLst>
            <pc:docMk/>
            <pc:sldMk cId="492954991" sldId="261"/>
            <ac:spMk id="3" creationId="{DB087B5E-9A7B-7F4C-87F1-A58C460A69AF}"/>
          </ac:spMkLst>
        </pc:spChg>
        <pc:spChg chg="mod ord">
          <ac:chgData name="Diane Brown" userId="c63b16c9-b056-478c-a1fc-3b32cc11343f" providerId="ADAL" clId="{9EC71F5C-95B0-4A20-8B4B-D278FEEE347F}" dt="2022-05-20T13:56:57.461" v="0" actId="700"/>
          <ac:spMkLst>
            <pc:docMk/>
            <pc:sldMk cId="492954991" sldId="261"/>
            <ac:spMk id="4" creationId="{987C3AF6-0FFA-274E-B150-FD9EE2687C05}"/>
          </ac:spMkLst>
        </pc:spChg>
        <pc:spChg chg="add del mod ord">
          <ac:chgData name="Diane Brown" userId="c63b16c9-b056-478c-a1fc-3b32cc11343f" providerId="ADAL" clId="{9EC71F5C-95B0-4A20-8B4B-D278FEEE347F}" dt="2022-05-20T13:57:29.385" v="6" actId="478"/>
          <ac:spMkLst>
            <pc:docMk/>
            <pc:sldMk cId="492954991" sldId="261"/>
            <ac:spMk id="5" creationId="{CD9F6057-CEE0-45A7-AD15-A372041A1E69}"/>
          </ac:spMkLst>
        </pc:spChg>
        <pc:spChg chg="mod ord">
          <ac:chgData name="Diane Brown" userId="c63b16c9-b056-478c-a1fc-3b32cc11343f" providerId="ADAL" clId="{9EC71F5C-95B0-4A20-8B4B-D278FEEE347F}" dt="2022-05-20T13:57:11.942" v="4" actId="1076"/>
          <ac:spMkLst>
            <pc:docMk/>
            <pc:sldMk cId="492954991" sldId="261"/>
            <ac:spMk id="12" creationId="{E39083CB-CCDE-BB49-B6C9-8CC24010F402}"/>
          </ac:spMkLst>
        </pc:spChg>
        <pc:picChg chg="del mod ord">
          <ac:chgData name="Diane Brown" userId="c63b16c9-b056-478c-a1fc-3b32cc11343f" providerId="ADAL" clId="{9EC71F5C-95B0-4A20-8B4B-D278FEEE347F}" dt="2022-05-20T13:56:59.716" v="1" actId="478"/>
          <ac:picMkLst>
            <pc:docMk/>
            <pc:sldMk cId="492954991" sldId="261"/>
            <ac:picMk id="9" creationId="{DD1454E9-ECCF-A544-9A41-03D868655FF5}"/>
          </ac:picMkLst>
        </pc:picChg>
      </pc:sldChg>
      <pc:sldChg chg="modSp mod">
        <pc:chgData name="Diane Brown" userId="c63b16c9-b056-478c-a1fc-3b32cc11343f" providerId="ADAL" clId="{9EC71F5C-95B0-4A20-8B4B-D278FEEE347F}" dt="2022-05-23T13:19:35.849" v="42" actId="20577"/>
        <pc:sldMkLst>
          <pc:docMk/>
          <pc:sldMk cId="2478915156" sldId="276"/>
        </pc:sldMkLst>
        <pc:spChg chg="mod">
          <ac:chgData name="Diane Brown" userId="c63b16c9-b056-478c-a1fc-3b32cc11343f" providerId="ADAL" clId="{9EC71F5C-95B0-4A20-8B4B-D278FEEE347F}" dt="2022-05-23T13:19:35.849" v="42" actId="20577"/>
          <ac:spMkLst>
            <pc:docMk/>
            <pc:sldMk cId="2478915156" sldId="276"/>
            <ac:spMk id="5" creationId="{0F4E9049-9A90-A44E-9372-628E820C9552}"/>
          </ac:spMkLst>
        </pc:spChg>
      </pc:sldChg>
      <pc:sldChg chg="modSp mod">
        <pc:chgData name="Diane Brown" userId="c63b16c9-b056-478c-a1fc-3b32cc11343f" providerId="ADAL" clId="{9EC71F5C-95B0-4A20-8B4B-D278FEEE347F}" dt="2022-05-24T16:31:01.312" v="2972" actId="255"/>
        <pc:sldMkLst>
          <pc:docMk/>
          <pc:sldMk cId="1124812109" sldId="282"/>
        </pc:sldMkLst>
        <pc:spChg chg="mod">
          <ac:chgData name="Diane Brown" userId="c63b16c9-b056-478c-a1fc-3b32cc11343f" providerId="ADAL" clId="{9EC71F5C-95B0-4A20-8B4B-D278FEEE347F}" dt="2022-05-24T16:31:01.312" v="2972" actId="255"/>
          <ac:spMkLst>
            <pc:docMk/>
            <pc:sldMk cId="1124812109" sldId="282"/>
            <ac:spMk id="16" creationId="{A9A3BD8C-4444-44CE-89EB-01A38744ECFB}"/>
          </ac:spMkLst>
        </pc:spChg>
      </pc:sldChg>
      <pc:sldChg chg="modSp mod">
        <pc:chgData name="Diane Brown" userId="c63b16c9-b056-478c-a1fc-3b32cc11343f" providerId="ADAL" clId="{9EC71F5C-95B0-4A20-8B4B-D278FEEE347F}" dt="2022-05-24T16:29:37.045" v="2968" actId="5793"/>
        <pc:sldMkLst>
          <pc:docMk/>
          <pc:sldMk cId="871080097" sldId="283"/>
        </pc:sldMkLst>
        <pc:spChg chg="mod">
          <ac:chgData name="Diane Brown" userId="c63b16c9-b056-478c-a1fc-3b32cc11343f" providerId="ADAL" clId="{9EC71F5C-95B0-4A20-8B4B-D278FEEE347F}" dt="2022-05-24T16:29:37.045" v="2968" actId="5793"/>
          <ac:spMkLst>
            <pc:docMk/>
            <pc:sldMk cId="871080097" sldId="283"/>
            <ac:spMk id="3" creationId="{C0C37E77-7F02-4F71-A4FB-68DD3E700861}"/>
          </ac:spMkLst>
        </pc:spChg>
      </pc:sldChg>
      <pc:sldChg chg="addSp delSp modSp mod modNotesTx">
        <pc:chgData name="Diane Brown" userId="c63b16c9-b056-478c-a1fc-3b32cc11343f" providerId="ADAL" clId="{9EC71F5C-95B0-4A20-8B4B-D278FEEE347F}" dt="2022-05-24T16:29:52.573" v="2970" actId="20577"/>
        <pc:sldMkLst>
          <pc:docMk/>
          <pc:sldMk cId="1149075783" sldId="284"/>
        </pc:sldMkLst>
        <pc:spChg chg="mod">
          <ac:chgData name="Diane Brown" userId="c63b16c9-b056-478c-a1fc-3b32cc11343f" providerId="ADAL" clId="{9EC71F5C-95B0-4A20-8B4B-D278FEEE347F}" dt="2022-05-23T19:47:05.388" v="864" actId="403"/>
          <ac:spMkLst>
            <pc:docMk/>
            <pc:sldMk cId="1149075783" sldId="284"/>
            <ac:spMk id="3" creationId="{14D6D38D-D467-4E34-8157-001379A173E1}"/>
          </ac:spMkLst>
        </pc:spChg>
        <pc:spChg chg="add del mod">
          <ac:chgData name="Diane Brown" userId="c63b16c9-b056-478c-a1fc-3b32cc11343f" providerId="ADAL" clId="{9EC71F5C-95B0-4A20-8B4B-D278FEEE347F}" dt="2022-05-23T19:39:25.976" v="792" actId="478"/>
          <ac:spMkLst>
            <pc:docMk/>
            <pc:sldMk cId="1149075783" sldId="284"/>
            <ac:spMk id="9" creationId="{C5CF3AF2-D7BB-4B07-B142-4EE19B2B0A90}"/>
          </ac:spMkLst>
        </pc:spChg>
        <pc:graphicFrameChg chg="add mod modGraphic">
          <ac:chgData name="Diane Brown" userId="c63b16c9-b056-478c-a1fc-3b32cc11343f" providerId="ADAL" clId="{9EC71F5C-95B0-4A20-8B4B-D278FEEE347F}" dt="2022-05-23T19:40:32.373" v="855" actId="1076"/>
          <ac:graphicFrameMkLst>
            <pc:docMk/>
            <pc:sldMk cId="1149075783" sldId="284"/>
            <ac:graphicFrameMk id="6" creationId="{FAD8959A-2185-4BC6-A0E3-109EADD52C03}"/>
          </ac:graphicFrameMkLst>
        </pc:graphicFrameChg>
        <pc:graphicFrameChg chg="add mod modGraphic">
          <ac:chgData name="Diane Brown" userId="c63b16c9-b056-478c-a1fc-3b32cc11343f" providerId="ADAL" clId="{9EC71F5C-95B0-4A20-8B4B-D278FEEE347F}" dt="2022-05-23T19:40:45.244" v="860" actId="1076"/>
          <ac:graphicFrameMkLst>
            <pc:docMk/>
            <pc:sldMk cId="1149075783" sldId="284"/>
            <ac:graphicFrameMk id="7" creationId="{0EBD9551-9AD5-47BC-8180-F7AACF7EB8BC}"/>
          </ac:graphicFrameMkLst>
        </pc:graphicFrameChg>
        <pc:picChg chg="del mod">
          <ac:chgData name="Diane Brown" userId="c63b16c9-b056-478c-a1fc-3b32cc11343f" providerId="ADAL" clId="{9EC71F5C-95B0-4A20-8B4B-D278FEEE347F}" dt="2022-05-23T13:24:22.538" v="205" actId="478"/>
          <ac:picMkLst>
            <pc:docMk/>
            <pc:sldMk cId="1149075783" sldId="284"/>
            <ac:picMk id="7" creationId="{50356C23-F091-496A-99C4-15E87AAEBAB3}"/>
          </ac:picMkLst>
        </pc:picChg>
      </pc:sldChg>
      <pc:sldChg chg="addSp delSp modSp mod modNotesTx">
        <pc:chgData name="Diane Brown" userId="c63b16c9-b056-478c-a1fc-3b32cc11343f" providerId="ADAL" clId="{9EC71F5C-95B0-4A20-8B4B-D278FEEE347F}" dt="2022-05-24T16:29:46.072" v="2969" actId="20577"/>
        <pc:sldMkLst>
          <pc:docMk/>
          <pc:sldMk cId="244990450" sldId="290"/>
        </pc:sldMkLst>
        <pc:spChg chg="mod">
          <ac:chgData name="Diane Brown" userId="c63b16c9-b056-478c-a1fc-3b32cc11343f" providerId="ADAL" clId="{9EC71F5C-95B0-4A20-8B4B-D278FEEE347F}" dt="2022-05-24T16:25:43.619" v="2805" actId="20577"/>
          <ac:spMkLst>
            <pc:docMk/>
            <pc:sldMk cId="244990450" sldId="290"/>
            <ac:spMk id="3" creationId="{14D6D38D-D467-4E34-8157-001379A173E1}"/>
          </ac:spMkLst>
        </pc:spChg>
        <pc:spChg chg="add del mod">
          <ac:chgData name="Diane Brown" userId="c63b16c9-b056-478c-a1fc-3b32cc11343f" providerId="ADAL" clId="{9EC71F5C-95B0-4A20-8B4B-D278FEEE347F}" dt="2022-05-24T15:52:58.353" v="1259" actId="478"/>
          <ac:spMkLst>
            <pc:docMk/>
            <pc:sldMk cId="244990450" sldId="290"/>
            <ac:spMk id="8" creationId="{74C1EBFB-2A21-4CF9-BA78-07F3FC233034}"/>
          </ac:spMkLst>
        </pc:spChg>
        <pc:picChg chg="add mod">
          <ac:chgData name="Diane Brown" userId="c63b16c9-b056-478c-a1fc-3b32cc11343f" providerId="ADAL" clId="{9EC71F5C-95B0-4A20-8B4B-D278FEEE347F}" dt="2022-05-24T16:25:52.143" v="2807" actId="14100"/>
          <ac:picMkLst>
            <pc:docMk/>
            <pc:sldMk cId="244990450" sldId="290"/>
            <ac:picMk id="10" creationId="{7F0314B5-9C84-45C5-9976-B20CE16D096A}"/>
          </ac:picMkLst>
        </pc:picChg>
        <pc:picChg chg="add mod">
          <ac:chgData name="Diane Brown" userId="c63b16c9-b056-478c-a1fc-3b32cc11343f" providerId="ADAL" clId="{9EC71F5C-95B0-4A20-8B4B-D278FEEE347F}" dt="2022-05-24T16:25:48.509" v="2806" actId="14100"/>
          <ac:picMkLst>
            <pc:docMk/>
            <pc:sldMk cId="244990450" sldId="290"/>
            <ac:picMk id="12" creationId="{920F78BB-A73C-4EB6-90EE-39612DD3CFBC}"/>
          </ac:picMkLst>
        </pc:picChg>
        <pc:cxnChg chg="del mod">
          <ac:chgData name="Diane Brown" userId="c63b16c9-b056-478c-a1fc-3b32cc11343f" providerId="ADAL" clId="{9EC71F5C-95B0-4A20-8B4B-D278FEEE347F}" dt="2022-05-24T16:01:09.152" v="1975" actId="478"/>
          <ac:cxnSpMkLst>
            <pc:docMk/>
            <pc:sldMk cId="244990450" sldId="290"/>
            <ac:cxnSpMk id="7" creationId="{AD52BB0A-ADD7-4FA5-A60B-BC5C2C826DED}"/>
          </ac:cxnSpMkLst>
        </pc:cxnChg>
      </pc:sldChg>
      <pc:sldChg chg="addSp delSp modSp mod">
        <pc:chgData name="Diane Brown" userId="c63b16c9-b056-478c-a1fc-3b32cc11343f" providerId="ADAL" clId="{9EC71F5C-95B0-4A20-8B4B-D278FEEE347F}" dt="2022-05-24T16:49:15.738" v="2982" actId="207"/>
        <pc:sldMkLst>
          <pc:docMk/>
          <pc:sldMk cId="2354134698" sldId="291"/>
        </pc:sldMkLst>
        <pc:spChg chg="mod">
          <ac:chgData name="Diane Brown" userId="c63b16c9-b056-478c-a1fc-3b32cc11343f" providerId="ADAL" clId="{9EC71F5C-95B0-4A20-8B4B-D278FEEE347F}" dt="2022-05-24T15:34:55.058" v="1105" actId="14100"/>
          <ac:spMkLst>
            <pc:docMk/>
            <pc:sldMk cId="2354134698" sldId="291"/>
            <ac:spMk id="3" creationId="{14D6D38D-D467-4E34-8157-001379A173E1}"/>
          </ac:spMkLst>
        </pc:spChg>
        <pc:spChg chg="del">
          <ac:chgData name="Diane Brown" userId="c63b16c9-b056-478c-a1fc-3b32cc11343f" providerId="ADAL" clId="{9EC71F5C-95B0-4A20-8B4B-D278FEEE347F}" dt="2022-05-24T15:34:28.499" v="1101" actId="478"/>
          <ac:spMkLst>
            <pc:docMk/>
            <pc:sldMk cId="2354134698" sldId="291"/>
            <ac:spMk id="6" creationId="{1383D387-6945-4A26-AB08-FD0328F0E4C2}"/>
          </ac:spMkLst>
        </pc:spChg>
        <pc:graphicFrameChg chg="add mod modGraphic">
          <ac:chgData name="Diane Brown" userId="c63b16c9-b056-478c-a1fc-3b32cc11343f" providerId="ADAL" clId="{9EC71F5C-95B0-4A20-8B4B-D278FEEE347F}" dt="2022-05-24T16:49:15.738" v="2982" actId="207"/>
          <ac:graphicFrameMkLst>
            <pc:docMk/>
            <pc:sldMk cId="2354134698" sldId="291"/>
            <ac:graphicFrameMk id="7" creationId="{E1424928-0944-4361-8CD5-8D9C37922341}"/>
          </ac:graphicFrameMkLst>
        </pc:graphicFrameChg>
      </pc:sldChg>
      <pc:sldChg chg="addSp delSp modSp add mod">
        <pc:chgData name="Diane Brown" userId="c63b16c9-b056-478c-a1fc-3b32cc11343f" providerId="ADAL" clId="{9EC71F5C-95B0-4A20-8B4B-D278FEEE347F}" dt="2022-05-24T15:48:46.467" v="1211" actId="20577"/>
        <pc:sldMkLst>
          <pc:docMk/>
          <pc:sldMk cId="3555604494" sldId="292"/>
        </pc:sldMkLst>
        <pc:spChg chg="mod">
          <ac:chgData name="Diane Brown" userId="c63b16c9-b056-478c-a1fc-3b32cc11343f" providerId="ADAL" clId="{9EC71F5C-95B0-4A20-8B4B-D278FEEE347F}" dt="2022-05-24T15:45:46.106" v="1173" actId="14100"/>
          <ac:spMkLst>
            <pc:docMk/>
            <pc:sldMk cId="3555604494" sldId="292"/>
            <ac:spMk id="3" creationId="{14D6D38D-D467-4E34-8157-001379A173E1}"/>
          </ac:spMkLst>
        </pc:spChg>
        <pc:spChg chg="del">
          <ac:chgData name="Diane Brown" userId="c63b16c9-b056-478c-a1fc-3b32cc11343f" providerId="ADAL" clId="{9EC71F5C-95B0-4A20-8B4B-D278FEEE347F}" dt="2022-05-23T13:30:28.401" v="242" actId="478"/>
          <ac:spMkLst>
            <pc:docMk/>
            <pc:sldMk cId="3555604494" sldId="292"/>
            <ac:spMk id="6" creationId="{1383D387-6945-4A26-AB08-FD0328F0E4C2}"/>
          </ac:spMkLst>
        </pc:spChg>
        <pc:spChg chg="add mod">
          <ac:chgData name="Diane Brown" userId="c63b16c9-b056-478c-a1fc-3b32cc11343f" providerId="ADAL" clId="{9EC71F5C-95B0-4A20-8B4B-D278FEEE347F}" dt="2022-05-24T15:48:46.467" v="1211" actId="20577"/>
          <ac:spMkLst>
            <pc:docMk/>
            <pc:sldMk cId="3555604494" sldId="292"/>
            <ac:spMk id="8" creationId="{15A58E20-1BB4-4184-921E-F6360E88E14E}"/>
          </ac:spMkLst>
        </pc:spChg>
      </pc:sldChg>
      <pc:sldChg chg="delSp modSp add mod">
        <pc:chgData name="Diane Brown" userId="c63b16c9-b056-478c-a1fc-3b32cc11343f" providerId="ADAL" clId="{9EC71F5C-95B0-4A20-8B4B-D278FEEE347F}" dt="2022-05-24T15:45:08.881" v="1170" actId="403"/>
        <pc:sldMkLst>
          <pc:docMk/>
          <pc:sldMk cId="4163669987" sldId="293"/>
        </pc:sldMkLst>
        <pc:spChg chg="mod">
          <ac:chgData name="Diane Brown" userId="c63b16c9-b056-478c-a1fc-3b32cc11343f" providerId="ADAL" clId="{9EC71F5C-95B0-4A20-8B4B-D278FEEE347F}" dt="2022-05-24T15:45:08.881" v="1170" actId="403"/>
          <ac:spMkLst>
            <pc:docMk/>
            <pc:sldMk cId="4163669987" sldId="293"/>
            <ac:spMk id="3" creationId="{14D6D38D-D467-4E34-8157-001379A173E1}"/>
          </ac:spMkLst>
        </pc:spChg>
        <pc:spChg chg="mod">
          <ac:chgData name="Diane Brown" userId="c63b16c9-b056-478c-a1fc-3b32cc11343f" providerId="ADAL" clId="{9EC71F5C-95B0-4A20-8B4B-D278FEEE347F}" dt="2022-05-24T15:45:03.575" v="1168" actId="1076"/>
          <ac:spMkLst>
            <pc:docMk/>
            <pc:sldMk cId="4163669987" sldId="293"/>
            <ac:spMk id="6" creationId="{1383D387-6945-4A26-AB08-FD0328F0E4C2}"/>
          </ac:spMkLst>
        </pc:spChg>
        <pc:graphicFrameChg chg="del modGraphic">
          <ac:chgData name="Diane Brown" userId="c63b16c9-b056-478c-a1fc-3b32cc11343f" providerId="ADAL" clId="{9EC71F5C-95B0-4A20-8B4B-D278FEEE347F}" dt="2022-05-24T15:30:25.344" v="886" actId="478"/>
          <ac:graphicFrameMkLst>
            <pc:docMk/>
            <pc:sldMk cId="4163669987" sldId="293"/>
            <ac:graphicFrameMk id="7" creationId="{E1424928-0944-4361-8CD5-8D9C37922341}"/>
          </ac:graphicFrameMkLst>
        </pc:graphicFrameChg>
      </pc:sldChg>
      <pc:sldChg chg="addSp delSp modSp add mod">
        <pc:chgData name="Diane Brown" userId="c63b16c9-b056-478c-a1fc-3b32cc11343f" providerId="ADAL" clId="{9EC71F5C-95B0-4A20-8B4B-D278FEEE347F}" dt="2022-05-24T16:23:36.113" v="2571" actId="255"/>
        <pc:sldMkLst>
          <pc:docMk/>
          <pc:sldMk cId="4070777116" sldId="294"/>
        </pc:sldMkLst>
        <pc:spChg chg="mod">
          <ac:chgData name="Diane Brown" userId="c63b16c9-b056-478c-a1fc-3b32cc11343f" providerId="ADAL" clId="{9EC71F5C-95B0-4A20-8B4B-D278FEEE347F}" dt="2022-05-24T16:21:19.181" v="2548"/>
          <ac:spMkLst>
            <pc:docMk/>
            <pc:sldMk cId="4070777116" sldId="294"/>
            <ac:spMk id="2" creationId="{6B1D9D42-64D2-474A-B01D-85986C521195}"/>
          </ac:spMkLst>
        </pc:spChg>
        <pc:spChg chg="del mod">
          <ac:chgData name="Diane Brown" userId="c63b16c9-b056-478c-a1fc-3b32cc11343f" providerId="ADAL" clId="{9EC71F5C-95B0-4A20-8B4B-D278FEEE347F}" dt="2022-05-24T16:21:15.035" v="2546" actId="478"/>
          <ac:spMkLst>
            <pc:docMk/>
            <pc:sldMk cId="4070777116" sldId="294"/>
            <ac:spMk id="3" creationId="{14D6D38D-D467-4E34-8157-001379A173E1}"/>
          </ac:spMkLst>
        </pc:spChg>
        <pc:spChg chg="add mod">
          <ac:chgData name="Diane Brown" userId="c63b16c9-b056-478c-a1fc-3b32cc11343f" providerId="ADAL" clId="{9EC71F5C-95B0-4A20-8B4B-D278FEEE347F}" dt="2022-05-24T16:23:02.322" v="2564" actId="255"/>
          <ac:spMkLst>
            <pc:docMk/>
            <pc:sldMk cId="4070777116" sldId="294"/>
            <ac:spMk id="6" creationId="{0E36EEE4-B4F2-4DE5-9D7E-D06E27D03FCC}"/>
          </ac:spMkLst>
        </pc:spChg>
        <pc:spChg chg="add mod">
          <ac:chgData name="Diane Brown" userId="c63b16c9-b056-478c-a1fc-3b32cc11343f" providerId="ADAL" clId="{9EC71F5C-95B0-4A20-8B4B-D278FEEE347F}" dt="2022-05-24T16:23:12.600" v="2566" actId="255"/>
          <ac:spMkLst>
            <pc:docMk/>
            <pc:sldMk cId="4070777116" sldId="294"/>
            <ac:spMk id="7" creationId="{31C94C3C-8D7A-4CAF-B7C1-8A6BCEB09E81}"/>
          </ac:spMkLst>
        </pc:spChg>
        <pc:spChg chg="add mod">
          <ac:chgData name="Diane Brown" userId="c63b16c9-b056-478c-a1fc-3b32cc11343f" providerId="ADAL" clId="{9EC71F5C-95B0-4A20-8B4B-D278FEEE347F}" dt="2022-05-24T16:23:36.113" v="2571" actId="255"/>
          <ac:spMkLst>
            <pc:docMk/>
            <pc:sldMk cId="4070777116" sldId="294"/>
            <ac:spMk id="8" creationId="{08309660-CB59-4250-BBA7-D01FE8804EB2}"/>
          </ac:spMkLst>
        </pc:spChg>
        <pc:picChg chg="del">
          <ac:chgData name="Diane Brown" userId="c63b16c9-b056-478c-a1fc-3b32cc11343f" providerId="ADAL" clId="{9EC71F5C-95B0-4A20-8B4B-D278FEEE347F}" dt="2022-05-24T16:21:09.582" v="2544" actId="478"/>
          <ac:picMkLst>
            <pc:docMk/>
            <pc:sldMk cId="4070777116" sldId="294"/>
            <ac:picMk id="10" creationId="{7F0314B5-9C84-45C5-9976-B20CE16D096A}"/>
          </ac:picMkLst>
        </pc:picChg>
        <pc:picChg chg="del">
          <ac:chgData name="Diane Brown" userId="c63b16c9-b056-478c-a1fc-3b32cc11343f" providerId="ADAL" clId="{9EC71F5C-95B0-4A20-8B4B-D278FEEE347F}" dt="2022-05-24T16:21:11.070" v="2545" actId="478"/>
          <ac:picMkLst>
            <pc:docMk/>
            <pc:sldMk cId="4070777116" sldId="294"/>
            <ac:picMk id="12" creationId="{920F78BB-A73C-4EB6-90EE-39612DD3CF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5A7243-0DC8-E148-9F97-5A788A1A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594"/>
          <a:stretch/>
        </p:blipFill>
        <p:spPr>
          <a:xfrm>
            <a:off x="254000" y="5841519"/>
            <a:ext cx="3282949" cy="9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E887A04-1776-0A4B-9899-8EE0C579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85BB4E-3904-514B-85A9-2B96FECBF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EE4D7C-1D46-A143-9887-FFD763471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79B617A-DB22-E24F-8B89-DB124D547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D97193-754B-A543-B435-C0753432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183" y="5492003"/>
            <a:ext cx="2575775" cy="9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 dirty="0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0099" y="6378575"/>
            <a:ext cx="2319617" cy="198338"/>
          </a:xfrm>
        </p:spPr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0100" y="6359525"/>
            <a:ext cx="9926170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State Department of Health | Presentation Title | Date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DA782-E25F-8445-AE24-1A23CAEFB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Graph Page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81050" y="6378575"/>
            <a:ext cx="2338667" cy="198338"/>
          </a:xfrm>
        </p:spPr>
        <p:txBody>
          <a:bodyPr/>
          <a:lstStyle/>
          <a:p>
            <a:r>
              <a:rPr lang="en-US" dirty="0"/>
              <a:t>Oklahoma State Department of Health | Presentation Title | Date </a:t>
            </a:r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7CF2C4-C3BC-EB4B-88C7-548CF5811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700" y="6372225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8B9CC6-71D1-DA4C-A2B5-3566A4A1B0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8500"/>
            <a:ext cx="5177118" cy="1370940"/>
          </a:xfrm>
        </p:spPr>
        <p:txBody>
          <a:bodyPr/>
          <a:lstStyle/>
          <a:p>
            <a:pPr algn="ctr"/>
            <a:r>
              <a:rPr lang="en-US" sz="2800" dirty="0"/>
              <a:t>Preventive Health and Health Services Block Grant (PHHSBG)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E9049-9A90-A44E-9372-628E820C9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67" y="3441879"/>
            <a:ext cx="5177118" cy="541337"/>
          </a:xfrm>
        </p:spPr>
        <p:txBody>
          <a:bodyPr/>
          <a:lstStyle/>
          <a:p>
            <a:pPr algn="ctr"/>
            <a:r>
              <a:rPr lang="en-US" dirty="0"/>
              <a:t>Special Advisory Committee Meeting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8DAC8B-B1DC-5348-B0A6-238FC4620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782" y="3952369"/>
            <a:ext cx="3200401" cy="330200"/>
          </a:xfrm>
        </p:spPr>
        <p:txBody>
          <a:bodyPr/>
          <a:lstStyle/>
          <a:p>
            <a:pPr algn="ctr"/>
            <a:r>
              <a:rPr lang="en-US" dirty="0"/>
              <a:t>2:00 pm, May 25,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2306F-2162-EF47-A9AD-A6C793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Dates to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38D-D467-4E34-8157-001379A1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68" y="1353272"/>
            <a:ext cx="10377182" cy="4258963"/>
          </a:xfrm>
        </p:spPr>
        <p:txBody>
          <a:bodyPr/>
          <a:lstStyle/>
          <a:p>
            <a:r>
              <a:rPr lang="en-US" sz="1800" dirty="0"/>
              <a:t>June 15, 2022</a:t>
            </a:r>
          </a:p>
          <a:p>
            <a:pPr lvl="1"/>
            <a:r>
              <a:rPr lang="en-US" sz="1800" dirty="0"/>
              <a:t>PHHSBG Advisory Committee Meeting/Public Hearing to present approved State Work Plan </a:t>
            </a:r>
          </a:p>
          <a:p>
            <a:pPr marL="261400" lvl="1" indent="0">
              <a:buNone/>
            </a:pPr>
            <a:endParaRPr lang="en-US" sz="1800" dirty="0"/>
          </a:p>
          <a:p>
            <a:r>
              <a:rPr lang="en-US" sz="1800" dirty="0"/>
              <a:t>July 1, 2022</a:t>
            </a:r>
          </a:p>
          <a:p>
            <a:pPr lvl="1"/>
            <a:r>
              <a:rPr lang="en-US" sz="1800" dirty="0"/>
              <a:t>State Work Plan due to CDC </a:t>
            </a:r>
          </a:p>
          <a:p>
            <a:pPr marL="261400" lvl="1" indent="0">
              <a:buNone/>
            </a:pPr>
            <a:endParaRPr lang="en-US" sz="1800" dirty="0"/>
          </a:p>
          <a:p>
            <a:r>
              <a:rPr lang="en-US" sz="1800" dirty="0"/>
              <a:t>December 14, 2022</a:t>
            </a:r>
          </a:p>
          <a:p>
            <a:pPr lvl="1"/>
            <a:r>
              <a:rPr lang="en-US" sz="1800" dirty="0"/>
              <a:t>PHHSBG Advisory Committee Meeting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</p:spTree>
    <p:extLst>
      <p:ext uri="{BB962C8B-B14F-4D97-AF65-F5344CB8AC3E}">
        <p14:creationId xmlns:p14="http://schemas.microsoft.com/office/powerpoint/2010/main" val="166701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5A5-1EA9-9D46-8706-B46B0248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08" y="5344427"/>
            <a:ext cx="3426904" cy="699333"/>
          </a:xfrm>
        </p:spPr>
        <p:txBody>
          <a:bodyPr/>
          <a:lstStyle/>
          <a:p>
            <a:r>
              <a:rPr lang="en-US" sz="3200" dirty="0"/>
              <a:t>Adjournment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7B5E-9A7B-7F4C-87F1-A58C460A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55" y="389822"/>
            <a:ext cx="5177118" cy="541337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/>
              <a:t>Thank You!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C3AF6-0FFA-274E-B150-FD9EE268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39083CB-CCDE-BB49-B6C9-8CC24010F40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4892" y="6424416"/>
            <a:ext cx="9211112" cy="1856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</p:spTree>
    <p:extLst>
      <p:ext uri="{BB962C8B-B14F-4D97-AF65-F5344CB8AC3E}">
        <p14:creationId xmlns:p14="http://schemas.microsoft.com/office/powerpoint/2010/main" val="49295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3211-6C39-441C-AC8E-6B6A3745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0" y="235083"/>
            <a:ext cx="11394140" cy="837374"/>
          </a:xfrm>
        </p:spPr>
        <p:txBody>
          <a:bodyPr/>
          <a:lstStyle/>
          <a:p>
            <a:pPr algn="ctr"/>
            <a:r>
              <a:rPr lang="en-US" dirty="0"/>
              <a:t>PHHSBG Advisory Committee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DFEE-4021-4414-A5C7-E55DCCD3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409541"/>
            <a:ext cx="2743200" cy="198338"/>
          </a:xfrm>
        </p:spPr>
        <p:txBody>
          <a:bodyPr/>
          <a:lstStyle/>
          <a:p>
            <a:fld id="{DB7DDC46-2E90-8640-BEFE-F54DCCD857ED}" type="slidenum">
              <a:rPr lang="en-US" sz="900" smtClean="0"/>
              <a:t>2</a:t>
            </a:fld>
            <a:endParaRPr lang="en-US" sz="9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73C2-4D15-42CA-8A51-670AFE7B86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88" y="6404423"/>
            <a:ext cx="8140697" cy="198338"/>
          </a:xfrm>
        </p:spPr>
        <p:txBody>
          <a:bodyPr/>
          <a:lstStyle/>
          <a:p>
            <a:r>
              <a:rPr lang="en-US" sz="900" dirty="0"/>
              <a:t>Oklahoma State Department of Health | Preventive Health and Health Services Block Grant | May 2022</a:t>
            </a:r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72ACF4E7-AB61-45C8-ADD7-B16D5EE6D6F5}"/>
              </a:ext>
            </a:extLst>
          </p:cNvPr>
          <p:cNvSpPr/>
          <p:nvPr/>
        </p:nvSpPr>
        <p:spPr>
          <a:xfrm>
            <a:off x="351545" y="2623858"/>
            <a:ext cx="522512" cy="49414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ADB25FB5-8C92-4879-8FCC-6B2BB3EBCB59}"/>
              </a:ext>
            </a:extLst>
          </p:cNvPr>
          <p:cNvSpPr/>
          <p:nvPr/>
        </p:nvSpPr>
        <p:spPr>
          <a:xfrm>
            <a:off x="340658" y="3209070"/>
            <a:ext cx="549729" cy="49414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5E967726-635A-421D-8D84-C1BA785FFE62}"/>
              </a:ext>
            </a:extLst>
          </p:cNvPr>
          <p:cNvSpPr/>
          <p:nvPr/>
        </p:nvSpPr>
        <p:spPr>
          <a:xfrm>
            <a:off x="340659" y="3764242"/>
            <a:ext cx="549729" cy="49414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E0E15B66-A803-4C3A-98F0-096F9023D3CB}"/>
              </a:ext>
            </a:extLst>
          </p:cNvPr>
          <p:cNvSpPr/>
          <p:nvPr/>
        </p:nvSpPr>
        <p:spPr>
          <a:xfrm>
            <a:off x="351544" y="4334582"/>
            <a:ext cx="522513" cy="454317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06A97589-93A2-4CBD-AD8A-C0354459A4AA}"/>
              </a:ext>
            </a:extLst>
          </p:cNvPr>
          <p:cNvSpPr/>
          <p:nvPr/>
        </p:nvSpPr>
        <p:spPr>
          <a:xfrm>
            <a:off x="367874" y="4965954"/>
            <a:ext cx="495299" cy="400110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28490C86-9323-44D4-A257-FACCC3CA7695}"/>
              </a:ext>
            </a:extLst>
          </p:cNvPr>
          <p:cNvSpPr/>
          <p:nvPr/>
        </p:nvSpPr>
        <p:spPr>
          <a:xfrm>
            <a:off x="338418" y="1992486"/>
            <a:ext cx="478011" cy="489457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12DAE0-8235-4C66-B3F9-E7453D6DE405}"/>
              </a:ext>
            </a:extLst>
          </p:cNvPr>
          <p:cNvSpPr txBox="1"/>
          <p:nvPr/>
        </p:nvSpPr>
        <p:spPr>
          <a:xfrm>
            <a:off x="874057" y="863211"/>
            <a:ext cx="992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COMMITTEE MEMBERS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0BA4A-2980-4EDA-857A-2449066C8346}"/>
              </a:ext>
            </a:extLst>
          </p:cNvPr>
          <p:cNvSpPr txBox="1"/>
          <p:nvPr/>
        </p:nvSpPr>
        <p:spPr>
          <a:xfrm>
            <a:off x="1298590" y="1401669"/>
            <a:ext cx="85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Chair – Danielle Durkee, Deputy Chief Financial Officer, OSDH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3BD8C-4444-44CE-89EB-01A38744ECFB}"/>
              </a:ext>
            </a:extLst>
          </p:cNvPr>
          <p:cNvSpPr txBox="1"/>
          <p:nvPr/>
        </p:nvSpPr>
        <p:spPr>
          <a:xfrm>
            <a:off x="1298593" y="2431766"/>
            <a:ext cx="992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– Cara Gluck,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MPH, Chief Public Health Strategist – Community Health Administration, OCCHD 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DD15F-97E7-4620-B50C-69E8880196C3}"/>
              </a:ext>
            </a:extLst>
          </p:cNvPr>
          <p:cNvSpPr txBox="1"/>
          <p:nvPr/>
        </p:nvSpPr>
        <p:spPr>
          <a:xfrm>
            <a:off x="1298600" y="2900199"/>
            <a:ext cx="1028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- Melissa Blanton, </a:t>
            </a:r>
            <a:r>
              <a:rPr lang="en-US" sz="1600" b="0" i="0" dirty="0">
                <a:solidFill>
                  <a:srgbClr val="464646"/>
                </a:solidFill>
                <a:effectLst/>
              </a:rPr>
              <a:t>JD, Assistant Attorney General; Chief, Victim Services Unit Chief, Office of the Attorney General </a:t>
            </a:r>
            <a:r>
              <a:rPr lang="en-US" sz="1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CE5EC-210B-4EFD-B8AA-5BDB7442FE3F}"/>
              </a:ext>
            </a:extLst>
          </p:cNvPr>
          <p:cNvSpPr txBox="1"/>
          <p:nvPr/>
        </p:nvSpPr>
        <p:spPr>
          <a:xfrm>
            <a:off x="1298587" y="3554178"/>
            <a:ext cx="1028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- Dr. David Gahn, </a:t>
            </a:r>
            <a:r>
              <a:rPr lang="en-US" sz="1600" b="0" i="0" dirty="0">
                <a:solidFill>
                  <a:srgbClr val="464646"/>
                </a:solidFill>
                <a:effectLst/>
              </a:rPr>
              <a:t>MD, MPH, FACOG, Medical Director, Cherokee Nation Public Health 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7BAA9-9761-435D-8342-0D2746E583AB}"/>
              </a:ext>
            </a:extLst>
          </p:cNvPr>
          <p:cNvSpPr txBox="1"/>
          <p:nvPr/>
        </p:nvSpPr>
        <p:spPr>
          <a:xfrm>
            <a:off x="1298585" y="4417432"/>
            <a:ext cx="85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– Halley Reeves, MPH, MCP, Lecturer, Hudson College of Public Health, OUHSC</a:t>
            </a:r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CD7E1A39-B11E-4076-B4B1-2C3C70CA9898}"/>
              </a:ext>
            </a:extLst>
          </p:cNvPr>
          <p:cNvSpPr/>
          <p:nvPr/>
        </p:nvSpPr>
        <p:spPr>
          <a:xfrm>
            <a:off x="340660" y="1368628"/>
            <a:ext cx="475770" cy="547658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5953C-A132-4AC2-B2D6-8908D7AC84C1}"/>
              </a:ext>
            </a:extLst>
          </p:cNvPr>
          <p:cNvSpPr txBox="1"/>
          <p:nvPr/>
        </p:nvSpPr>
        <p:spPr>
          <a:xfrm>
            <a:off x="1298590" y="1785970"/>
            <a:ext cx="1028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- Michael Peercy, </a:t>
            </a:r>
            <a:r>
              <a:rPr lang="en-US" sz="1600" b="0" i="0" dirty="0">
                <a:solidFill>
                  <a:srgbClr val="464646"/>
                </a:solidFill>
                <a:effectLst/>
              </a:rPr>
              <a:t>MPH, MT(ASCP)H, Epidemiologist and IRB Administrator, Chickasaw Nation Department of Health </a:t>
            </a:r>
            <a:r>
              <a:rPr lang="en-US" sz="1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BA57C-5A20-48AC-A44B-E46AF6751348}"/>
              </a:ext>
            </a:extLst>
          </p:cNvPr>
          <p:cNvSpPr txBox="1"/>
          <p:nvPr/>
        </p:nvSpPr>
        <p:spPr>
          <a:xfrm>
            <a:off x="1298592" y="5594272"/>
            <a:ext cx="85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– Dr. Tracy Wendling, DrPH, Director of Injury Prevention Service, OSDH </a:t>
            </a:r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C0C26404-D3A9-4AA5-B61D-1C008297D591}"/>
              </a:ext>
            </a:extLst>
          </p:cNvPr>
          <p:cNvSpPr/>
          <p:nvPr/>
        </p:nvSpPr>
        <p:spPr>
          <a:xfrm>
            <a:off x="384203" y="5485369"/>
            <a:ext cx="478970" cy="509013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EE8987-5FF7-4C98-9624-307931F48357}"/>
              </a:ext>
            </a:extLst>
          </p:cNvPr>
          <p:cNvSpPr txBox="1"/>
          <p:nvPr/>
        </p:nvSpPr>
        <p:spPr>
          <a:xfrm>
            <a:off x="1298586" y="3945835"/>
            <a:ext cx="9705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– Floritta Pope, MSM, Director of Offices of Minority Health and Health Equity, OSDH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63FCDB-8611-4828-A3BE-5EA3D61FD8F8}"/>
              </a:ext>
            </a:extLst>
          </p:cNvPr>
          <p:cNvSpPr txBox="1"/>
          <p:nvPr/>
        </p:nvSpPr>
        <p:spPr>
          <a:xfrm>
            <a:off x="1298584" y="4878293"/>
            <a:ext cx="10147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– Raffaella Espinoza, MPH, Analytics and Dissemination Administrative Program Manager, OSDH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241386-AD5B-4CC6-B9DD-BDB6163AEF17}"/>
              </a:ext>
            </a:extLst>
          </p:cNvPr>
          <p:cNvSpPr txBox="1"/>
          <p:nvPr/>
        </p:nvSpPr>
        <p:spPr>
          <a:xfrm>
            <a:off x="1298600" y="5227583"/>
            <a:ext cx="85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Member – Theodore Noel, President/CEO of Guiding Right, Inc. </a:t>
            </a:r>
          </a:p>
        </p:txBody>
      </p:sp>
    </p:spTree>
    <p:extLst>
      <p:ext uri="{BB962C8B-B14F-4D97-AF65-F5344CB8AC3E}">
        <p14:creationId xmlns:p14="http://schemas.microsoft.com/office/powerpoint/2010/main" val="112481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41AF-89F9-45D8-9463-2A27B341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24" y="251107"/>
            <a:ext cx="11526875" cy="837374"/>
          </a:xfrm>
        </p:spPr>
        <p:txBody>
          <a:bodyPr/>
          <a:lstStyle/>
          <a:p>
            <a:r>
              <a:rPr lang="en-US" sz="4000" dirty="0"/>
              <a:t>Meeting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7E77-7F02-4F71-A4FB-68DD3E700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63151"/>
            <a:ext cx="4795735" cy="3424766"/>
          </a:xfrm>
        </p:spPr>
        <p:txBody>
          <a:bodyPr/>
          <a:lstStyle/>
          <a:p>
            <a:r>
              <a:rPr lang="en-US" sz="2400" dirty="0"/>
              <a:t>Call to Order, Welcome, and Introductions</a:t>
            </a:r>
          </a:p>
          <a:p>
            <a:r>
              <a:rPr lang="en-US" sz="2400" dirty="0"/>
              <a:t>Review and Approval of Minutes </a:t>
            </a:r>
          </a:p>
          <a:p>
            <a:r>
              <a:rPr lang="en-US" sz="2400" dirty="0"/>
              <a:t>PHHSBG Update – Work Plan Revision Request </a:t>
            </a:r>
          </a:p>
          <a:p>
            <a:r>
              <a:rPr lang="en-US" sz="2400" dirty="0"/>
              <a:t>PHHSBG Update – FFY 2022 Funding Allocation  </a:t>
            </a:r>
          </a:p>
          <a:p>
            <a:r>
              <a:rPr lang="en-US" sz="2400" dirty="0"/>
              <a:t>FFY 2022 PHHSBG Funding</a:t>
            </a:r>
          </a:p>
          <a:p>
            <a:r>
              <a:rPr lang="en-US" sz="2400" dirty="0"/>
              <a:t>Adjournment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E996-033C-4AD8-9D51-86E456D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Placeholder 8" descr="A picture containing outdoor, water, large, building&#10;&#10;Description automatically generated">
            <a:extLst>
              <a:ext uri="{FF2B5EF4-FFF2-40B4-BE49-F238E27FC236}">
                <a16:creationId xmlns:a16="http://schemas.microsoft.com/office/drawing/2014/main" id="{7388FD11-08C0-4BF4-B6E5-3E54F2F9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" r="27"/>
          <a:stretch>
            <a:fillRect/>
          </a:stretch>
        </p:blipFill>
        <p:spPr>
          <a:xfrm>
            <a:off x="5441431" y="993897"/>
            <a:ext cx="6014980" cy="480095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FEE615-EC6F-422A-9C50-F4180D593B3A}"/>
              </a:ext>
            </a:extLst>
          </p:cNvPr>
          <p:cNvSpPr txBox="1">
            <a:spLocks/>
          </p:cNvSpPr>
          <p:nvPr/>
        </p:nvSpPr>
        <p:spPr>
          <a:xfrm>
            <a:off x="967444" y="6404423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Oklahoma State Department of Health | Preventive Health and Health Services Block Grant | May 2022</a:t>
            </a:r>
          </a:p>
        </p:txBody>
      </p:sp>
    </p:spTree>
    <p:extLst>
      <p:ext uri="{BB962C8B-B14F-4D97-AF65-F5344CB8AC3E}">
        <p14:creationId xmlns:p14="http://schemas.microsoft.com/office/powerpoint/2010/main" val="87108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FFY 2021 PHHSBG Work Plan Revision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38D-D467-4E34-8157-001379A1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2604"/>
            <a:ext cx="4097046" cy="1801314"/>
          </a:xfrm>
        </p:spPr>
        <p:txBody>
          <a:bodyPr/>
          <a:lstStyle/>
          <a:p>
            <a:r>
              <a:rPr lang="en-US" sz="1800" dirty="0"/>
              <a:t>Sub-recipient, Project CHAT, would like to use funds available ($67,353) to work with Saxum</a:t>
            </a:r>
          </a:p>
          <a:p>
            <a:r>
              <a:rPr lang="en-US" sz="1800" dirty="0"/>
              <a:t>Support and enhance the launch of the OSDH validate website by promoting it to key target audiences (retailers) </a:t>
            </a:r>
          </a:p>
          <a:p>
            <a:r>
              <a:rPr lang="en-US" sz="1800" dirty="0"/>
              <a:t>Goal is to raise awareness that a new website exists and drive traffic to it.  </a:t>
            </a:r>
          </a:p>
          <a:p>
            <a:r>
              <a:rPr lang="en-US" sz="1800" dirty="0"/>
              <a:t>Current activity description for community capacity building is complete so this proposal will add an additional activity within this Program SMART Objective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314B5-9C84-45C5-9976-B20CE16D0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13" y="1252604"/>
            <a:ext cx="4914900" cy="2176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F78BB-A73C-4EB6-90EE-39612DD3C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313" y="3510242"/>
            <a:ext cx="5010150" cy="22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FFY 2021 PHHSBG Work Plan Revision Request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6EEE4-B4F2-4DE5-9D7E-D06E27D03FCC}"/>
              </a:ext>
            </a:extLst>
          </p:cNvPr>
          <p:cNvSpPr txBox="1"/>
          <p:nvPr/>
        </p:nvSpPr>
        <p:spPr>
          <a:xfrm>
            <a:off x="731520" y="1447800"/>
            <a:ext cx="4358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51C2C"/>
                </a:solidFill>
              </a:rPr>
              <a:t>Paid Media Services*</a:t>
            </a:r>
          </a:p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</a:rPr>
              <a:t>● Media Strategy &amp; Planning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Research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Media mix strategy and recommendations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Audience and targeting strategy and recommendations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Channel and platform strategy and recommendations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Media measurement, tracking, media KPIs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Reporting cadence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Final gross media budget recommendations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Timeline, milestones and Flowcharts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Walkthrough and finalization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94C3C-8D7A-4CAF-B7C1-8A6BCEB09E81}"/>
              </a:ext>
            </a:extLst>
          </p:cNvPr>
          <p:cNvSpPr txBox="1"/>
          <p:nvPr/>
        </p:nvSpPr>
        <p:spPr>
          <a:xfrm>
            <a:off x="5090159" y="1447800"/>
            <a:ext cx="39408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</a:rPr>
              <a:t>● Campaign Management - Delivery Fee Subscription Terms TBD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(Client will be assigned a Media Delivery</a:t>
            </a:r>
          </a:p>
          <a:p>
            <a:pPr algn="l"/>
            <a:r>
              <a:rPr lang="en-US" b="0" i="1" u="none" strike="noStrike" baseline="0" dirty="0">
                <a:solidFill>
                  <a:srgbClr val="000000"/>
                </a:solidFill>
              </a:rPr>
              <a:t>Fee Tier based on the projected average monthly gross media spend at the start of the contract period or</a:t>
            </a:r>
          </a:p>
          <a:p>
            <a:pPr algn="l"/>
            <a:r>
              <a:rPr lang="en-US" b="0" i="1" u="none" strike="noStrike" baseline="0" dirty="0">
                <a:solidFill>
                  <a:srgbClr val="000000"/>
                </a:solidFill>
              </a:rPr>
              <a:t>the total length of the contract period (whichever tier is lowest).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Flowchart Maintenance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Buying (RFPs, Avails, I/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Os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Trafficking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Ad operations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Monitoring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Optimization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Working media delivery (gross)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09660-CB59-4250-BBA7-D01FE8804EB2}"/>
              </a:ext>
            </a:extLst>
          </p:cNvPr>
          <p:cNvSpPr txBox="1"/>
          <p:nvPr/>
        </p:nvSpPr>
        <p:spPr>
          <a:xfrm>
            <a:off x="9108140" y="1447800"/>
            <a:ext cx="2743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</a:rPr>
              <a:t>● Media Performance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Reconciliation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Reporting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○ Insights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7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PHHSBG FFY 2022 Funding Allocation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38D-D467-4E34-8157-001379A1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52604"/>
            <a:ext cx="11394141" cy="4936885"/>
          </a:xfrm>
        </p:spPr>
        <p:txBody>
          <a:bodyPr/>
          <a:lstStyle/>
          <a:p>
            <a:r>
              <a:rPr lang="en-US" sz="1800" dirty="0"/>
              <a:t>FFY 2021 Allocation Breakdown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FFY 2022 Allocation Breakdown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AD8959A-2185-4BC6-A0E3-109EADD52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5303"/>
              </p:ext>
            </p:extLst>
          </p:nvPr>
        </p:nvGraphicFramePr>
        <p:xfrm>
          <a:off x="1046578" y="1700521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367333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4090103"/>
                    </a:ext>
                  </a:extLst>
                </a:gridCol>
              </a:tblGrid>
              <a:tr h="309271">
                <a:tc gridSpan="2">
                  <a:txBody>
                    <a:bodyPr/>
                    <a:lstStyle/>
                    <a:p>
                      <a:r>
                        <a:rPr lang="en-US" dirty="0"/>
                        <a:t>Budget Detail for Oklahoma – Federal Fiscal Year 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1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A. FFY 2021 Award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$1,437,401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Basic Allocation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$1,353,524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5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 Offense Allocation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$83,877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86397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BD9551-9AD5-47BC-8180-F7AACF7EB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40375"/>
              </p:ext>
            </p:extLst>
          </p:nvPr>
        </p:nvGraphicFramePr>
        <p:xfrm>
          <a:off x="1046578" y="4127116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367333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4090103"/>
                    </a:ext>
                  </a:extLst>
                </a:gridCol>
              </a:tblGrid>
              <a:tr h="309271">
                <a:tc gridSpan="2">
                  <a:txBody>
                    <a:bodyPr/>
                    <a:lstStyle/>
                    <a:p>
                      <a:r>
                        <a:rPr lang="en-US" dirty="0"/>
                        <a:t>Budget Detail for Oklahoma – Federal Fiscal Year 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1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A. FFY 2022 Award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$1,445,519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Basic Allocation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$1,362,863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5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 Offense Allocation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$82,656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8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07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823"/>
            <a:ext cx="11394140" cy="837374"/>
          </a:xfrm>
        </p:spPr>
        <p:txBody>
          <a:bodyPr/>
          <a:lstStyle/>
          <a:p>
            <a:pPr algn="ctr"/>
            <a:r>
              <a:rPr lang="en-US" sz="3600" dirty="0"/>
              <a:t>FFY 2022 PHHSBG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38D-D467-4E34-8157-001379A1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063916"/>
            <a:ext cx="2343706" cy="1945614"/>
          </a:xfrm>
        </p:spPr>
        <p:txBody>
          <a:bodyPr/>
          <a:lstStyle/>
          <a:p>
            <a:r>
              <a:rPr lang="en-US" sz="1400" dirty="0"/>
              <a:t>26 proposal requests submitted for FFY 2022 </a:t>
            </a:r>
          </a:p>
          <a:p>
            <a:pPr lvl="1"/>
            <a:r>
              <a:rPr lang="en-US" sz="1400" dirty="0"/>
              <a:t>Previously Funded: 12 </a:t>
            </a:r>
          </a:p>
          <a:p>
            <a:pPr lvl="1"/>
            <a:r>
              <a:rPr lang="en-US" sz="1400" dirty="0"/>
              <a:t>New Requests: 14 </a:t>
            </a:r>
          </a:p>
          <a:p>
            <a:pPr lvl="1"/>
            <a:r>
              <a:rPr lang="en-US" sz="1400" dirty="0"/>
              <a:t>$4,510,567.85 in Total Requests </a:t>
            </a:r>
          </a:p>
          <a:p>
            <a:pPr marL="261400" lvl="1" indent="0">
              <a:buNone/>
            </a:pPr>
            <a:endParaRPr lang="en-US" sz="1400" dirty="0"/>
          </a:p>
          <a:p>
            <a:pPr marL="261400" lvl="1" indent="0">
              <a:buNone/>
            </a:pPr>
            <a:endParaRPr lang="en-US" sz="12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424928-0944-4361-8CD5-8D9C37922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30780"/>
              </p:ext>
            </p:extLst>
          </p:nvPr>
        </p:nvGraphicFramePr>
        <p:xfrm>
          <a:off x="2893671" y="1063916"/>
          <a:ext cx="8957670" cy="5070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4654">
                  <a:extLst>
                    <a:ext uri="{9D8B030D-6E8A-4147-A177-3AD203B41FA5}">
                      <a16:colId xmlns:a16="http://schemas.microsoft.com/office/drawing/2014/main" val="3206176944"/>
                    </a:ext>
                  </a:extLst>
                </a:gridCol>
                <a:gridCol w="1273016">
                  <a:extLst>
                    <a:ext uri="{9D8B030D-6E8A-4147-A177-3AD203B41FA5}">
                      <a16:colId xmlns:a16="http://schemas.microsoft.com/office/drawing/2014/main" val="3065254216"/>
                    </a:ext>
                  </a:extLst>
                </a:gridCol>
              </a:tblGrid>
              <a:tr h="18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Proposal Title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Past Recipient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489241207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Sexual Assault Prevention &amp; Surveillance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843113538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Drug Overdose Prevention Program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3032755993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Prescription Drug Monitoring Program Training and Education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3280955653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Healthy Aging and Falls Prevention Program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069079324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Child Passenger Safety Program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1016442711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Partner Inflicted Brain Injury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44308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Congenital Syphilis Identification Initiative – Clinical Services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98108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Fluoride Varnish Outreach Project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503577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Statewide Condom Distribution Program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040063976"/>
                  </a:ext>
                </a:extLst>
              </a:tr>
              <a:tr h="11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Navigating Pregnancy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16882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Northeastern Oklahoma CATCH Coordinated School Health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477334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Oklahoma Youth Sports Coalition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57303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OSDH LiveWell: Employee Wellness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78527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Certified Healthy Communities and Early Childhood Programs Consultation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3467395575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Certified Healthy Business Outcome Evaluation Project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899032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 BMI Registry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53369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Obesity in the State of Oklahoma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86697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OSDH Pediatric Audiology Program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58469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Birth Partners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536701650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Infant and Early Childhood Mental Health Consultation (1-ECMHC) Program Expansion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27086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Advancing Health Equity and Strengthening Minority Health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821959804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Diabetes and Heart Disease (Pharmacy Focused Practice Transformation)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63768"/>
                  </a:ext>
                </a:extLst>
              </a:tr>
              <a:tr h="354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Region 5 Mobile Clinics and SWOSU MTM Program (Community Pharmacist Targeted Medication Review for Patients with Chronic Conditions)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30692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Comprehensive Quality Improvement Initiative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4073641050"/>
                  </a:ext>
                </a:extLst>
              </a:tr>
              <a:tr h="118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Prevent Block (Human Resources)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041649236"/>
                  </a:ext>
                </a:extLst>
              </a:tr>
              <a:tr h="23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Personnel, partial - Community Relations Manager (Office of Communications)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301" marR="44301" marT="0" marB="0" anchor="b"/>
                </a:tc>
                <a:extLst>
                  <a:ext uri="{0D108BD9-81ED-4DB2-BD59-A6C34878D82A}">
                    <a16:rowId xmlns:a16="http://schemas.microsoft.com/office/drawing/2014/main" val="274789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13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823"/>
            <a:ext cx="11394140" cy="837374"/>
          </a:xfrm>
        </p:spPr>
        <p:txBody>
          <a:bodyPr/>
          <a:lstStyle/>
          <a:p>
            <a:pPr algn="ctr"/>
            <a:r>
              <a:rPr lang="en-US" sz="3600" dirty="0"/>
              <a:t>FFY 2022 PHHSBG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38D-D467-4E34-8157-001379A1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0904"/>
            <a:ext cx="11394141" cy="504858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Things to remember when reviewing the proposal requests: </a:t>
            </a:r>
          </a:p>
          <a:p>
            <a:pPr lvl="1"/>
            <a:r>
              <a:rPr lang="en-US" dirty="0"/>
              <a:t>Evaluate based on criteria including Population Reach, Address Health Disparities, SMART Objective, Budget, Evaluation, application answered completely and correctly</a:t>
            </a:r>
          </a:p>
          <a:p>
            <a:pPr lvl="2"/>
            <a:r>
              <a:rPr lang="en-US" dirty="0"/>
              <a:t>SMART Objective Example: </a:t>
            </a:r>
            <a:r>
              <a:rPr lang="en-US" b="0" i="0" u="none" strike="noStrike" baseline="0" dirty="0"/>
              <a:t>Between 10/2019 and 06/2020, (</a:t>
            </a:r>
            <a:r>
              <a:rPr lang="en-US" b="1" i="0" u="none" strike="noStrike" baseline="0" dirty="0"/>
              <a:t>time-bound)</a:t>
            </a:r>
            <a:r>
              <a:rPr lang="en-US" b="0" i="0" u="none" strike="noStrike" baseline="0" dirty="0"/>
              <a:t>, program staff will provide reading curriculum and resources to 5 schools in the central region (</a:t>
            </a:r>
            <a:r>
              <a:rPr lang="en-US" b="1" i="0" u="none" strike="noStrike" baseline="0" dirty="0"/>
              <a:t>measurable &amp; achievable</a:t>
            </a:r>
            <a:r>
              <a:rPr lang="en-US" b="0" i="0" u="none" strike="noStrike" baseline="0" dirty="0"/>
              <a:t>) in order to increase jurisdiction-level health literacy levels by 10%. (</a:t>
            </a:r>
            <a:r>
              <a:rPr lang="en-US" b="1" i="0" u="none" strike="noStrike" baseline="0" dirty="0"/>
              <a:t>specific &amp; relevant</a:t>
            </a:r>
            <a:r>
              <a:rPr lang="en-US" b="0" i="0" u="none" strike="noStrike" baseline="0" dirty="0"/>
              <a:t>). </a:t>
            </a:r>
            <a:endParaRPr lang="en-US" dirty="0"/>
          </a:p>
          <a:p>
            <a:pPr lvl="1"/>
            <a:r>
              <a:rPr lang="en-US" dirty="0"/>
              <a:t>Does the request address at least one of the following areas? </a:t>
            </a:r>
          </a:p>
          <a:p>
            <a:pPr lvl="2"/>
            <a:r>
              <a:rPr lang="en-US" dirty="0"/>
              <a:t>Address emerging health issues and gaps in Oklahoma</a:t>
            </a:r>
          </a:p>
          <a:p>
            <a:pPr lvl="2"/>
            <a:r>
              <a:rPr lang="en-US" dirty="0"/>
              <a:t>Decrease premature death and disabilities by focusing on the leading preventable risk factors</a:t>
            </a:r>
          </a:p>
          <a:p>
            <a:pPr lvl="2"/>
            <a:r>
              <a:rPr lang="en-US" dirty="0"/>
              <a:t>Work to achieve health equity and eliminate health disparities by addressing the social determinants of health</a:t>
            </a:r>
          </a:p>
          <a:p>
            <a:pPr lvl="2"/>
            <a:r>
              <a:rPr lang="en-US" dirty="0"/>
              <a:t>Support local programs to achieve healthy communities</a:t>
            </a:r>
          </a:p>
          <a:p>
            <a:pPr lvl="2"/>
            <a:r>
              <a:rPr lang="en-US" dirty="0"/>
              <a:t>Establish data and surveillance systems to monitor the health status of targeted populations</a:t>
            </a:r>
          </a:p>
          <a:p>
            <a:pPr lvl="1"/>
            <a:r>
              <a:rPr lang="en-US" dirty="0"/>
              <a:t>Mandatory - Does it Align with a Healthy People 2030 objective?  </a:t>
            </a:r>
          </a:p>
          <a:p>
            <a:pPr lvl="2"/>
            <a:r>
              <a:rPr lang="en-US" b="0" i="0" dirty="0">
                <a:effectLst/>
              </a:rPr>
              <a:t>Exa</a:t>
            </a:r>
            <a:r>
              <a:rPr lang="en-US" dirty="0"/>
              <a:t>mple: </a:t>
            </a:r>
            <a:r>
              <a:rPr lang="en-US" b="0" i="0" dirty="0">
                <a:effectLst/>
              </a:rPr>
              <a:t>Increase the proportion of adult heart attack survivors who are referred to a rehabilitation program — HDS‑D03</a:t>
            </a:r>
            <a:endParaRPr lang="en-US" dirty="0"/>
          </a:p>
          <a:p>
            <a:pPr marL="261400" lvl="1" indent="0">
              <a:buNone/>
            </a:pPr>
            <a:endParaRPr lang="en-US" sz="12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83D387-6945-4A26-AB08-FD0328F0E4C2}"/>
              </a:ext>
            </a:extLst>
          </p:cNvPr>
          <p:cNvSpPr/>
          <p:nvPr/>
        </p:nvSpPr>
        <p:spPr>
          <a:xfrm>
            <a:off x="10346047" y="5087922"/>
            <a:ext cx="1107346" cy="62917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6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D42-64D2-474A-B01D-85986C52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823"/>
            <a:ext cx="11394140" cy="837374"/>
          </a:xfrm>
        </p:spPr>
        <p:txBody>
          <a:bodyPr/>
          <a:lstStyle/>
          <a:p>
            <a:pPr algn="ctr"/>
            <a:r>
              <a:rPr lang="en-US" sz="3600" dirty="0"/>
              <a:t>FFY 2022 PHHSBG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38D-D467-4E34-8157-001379A1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0904"/>
            <a:ext cx="11394141" cy="4407640"/>
          </a:xfrm>
        </p:spPr>
        <p:txBody>
          <a:bodyPr/>
          <a:lstStyle/>
          <a:p>
            <a:pPr marL="261400" lvl="1" indent="0">
              <a:buNone/>
            </a:pPr>
            <a:endParaRPr lang="en-US" sz="12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77DE-2009-4E5C-9EC1-53461A0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BA34-38BE-4B90-B49D-64684877F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0314" y="6372225"/>
            <a:ext cx="8140697" cy="198338"/>
          </a:xfrm>
        </p:spPr>
        <p:txBody>
          <a:bodyPr/>
          <a:lstStyle/>
          <a:p>
            <a:r>
              <a:rPr lang="en-US" sz="1000" dirty="0"/>
              <a:t>Oklahoma State Department of Health | Preventive Health and Health Services Block Grant | May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58E20-1BB4-4184-921E-F6360E88E14E}"/>
              </a:ext>
            </a:extLst>
          </p:cNvPr>
          <p:cNvSpPr txBox="1"/>
          <p:nvPr/>
        </p:nvSpPr>
        <p:spPr>
          <a:xfrm>
            <a:off x="457200" y="950342"/>
            <a:ext cx="113941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cs typeface="Calibri" panose="020F0502020204030204" pitchFamily="34" charset="0"/>
              </a:rPr>
              <a:t>Things to remember when reviewing budget requests: </a:t>
            </a:r>
          </a:p>
          <a:p>
            <a:endParaRPr lang="en-US" b="0" i="0" dirty="0">
              <a:effectLst/>
              <a:cs typeface="Calibri" panose="020F0502020204030204" pitchFamily="34" charset="0"/>
            </a:endParaRPr>
          </a:p>
          <a:p>
            <a:r>
              <a:rPr lang="en-US" sz="1400" b="0" i="0" dirty="0">
                <a:effectLst/>
                <a:cs typeface="Calibri" panose="020F0502020204030204" pitchFamily="34" charset="0"/>
              </a:rPr>
              <a:t>(b) Prohibited uses of PHHSBG Funding </a:t>
            </a:r>
          </a:p>
          <a:p>
            <a:r>
              <a:rPr lang="en-US" sz="1400" b="0" i="0" dirty="0">
                <a:effectLst/>
                <a:cs typeface="Calibri" panose="020F0502020204030204" pitchFamily="34" charset="0"/>
              </a:rPr>
              <a:t>A State may not use amounts paid to it under section 300w-2 of this title to – </a:t>
            </a:r>
          </a:p>
          <a:p>
            <a:endParaRPr lang="en-US" sz="1400" b="0" i="0" dirty="0"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cs typeface="Calibri" panose="020F0502020204030204" pitchFamily="34" charset="0"/>
              </a:rPr>
              <a:t>provide inpatient services,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cs typeface="Calibri" panose="020F0502020204030204" pitchFamily="34" charset="0"/>
              </a:rPr>
              <a:t>make cash payments to intended recipients of health services, </a:t>
            </a:r>
            <a:endParaRPr lang="en-US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cs typeface="Calibri" panose="020F0502020204030204" pitchFamily="34" charset="0"/>
              </a:rPr>
              <a:t>purchase or improve land, purchase, construct, or permanently improve (other than minor remodeling) any building or other facility, or purchase major medical equipment,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cs typeface="Calibri" panose="020F0502020204030204" pitchFamily="34" charset="0"/>
              </a:rPr>
              <a:t>satisfy any requirement for the expenditure of non-Federal funds as a condition for the receipt of Federal funds,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cs typeface="Calibri" panose="020F0502020204030204" pitchFamily="34" charset="0"/>
              </a:rPr>
              <a:t>provide financial assistance to any entity other than a public or nonprofit private entity. </a:t>
            </a:r>
          </a:p>
          <a:p>
            <a:endParaRPr lang="en-US" sz="1400" b="0" i="0" dirty="0">
              <a:effectLst/>
              <a:cs typeface="Calibri" panose="020F0502020204030204" pitchFamily="34" charset="0"/>
            </a:endParaRPr>
          </a:p>
          <a:p>
            <a:r>
              <a:rPr lang="en-US" sz="1400" b="0" i="0" dirty="0">
                <a:effectLst/>
              </a:rPr>
              <a:t>(d) Limitation on administrative costs Of the amount paid to any State under section 300w-2 of this title, not more than 10 percent paid from each of its allotments under subsections (a) and (b) of section 300w-1 of this title may be used for administering the funds made available under section 300w-2 of this title. The State will pay from non-Federal sources the remaining costs of administering such funds. </a:t>
            </a:r>
          </a:p>
          <a:p>
            <a:endParaRPr lang="en-US" sz="1400" b="0" i="0" dirty="0">
              <a:effectLst/>
            </a:endParaRPr>
          </a:p>
          <a:p>
            <a:pPr lvl="1"/>
            <a:r>
              <a:rPr lang="en-US" sz="1400" dirty="0">
                <a:effectLst/>
                <a:ea typeface="Calibri" panose="020F0502020204030204" pitchFamily="34" charset="0"/>
              </a:rPr>
              <a:t>Q: If subrecipients are awarded PHHS Block Grant funds and they use a portion of the funds for personnel, is the IDC from the funded personnel included in the ‘no more than 10% of administrative costs’?  </a:t>
            </a:r>
          </a:p>
          <a:p>
            <a:pPr lvl="1"/>
            <a:endParaRPr lang="en-US" sz="1400" dirty="0">
              <a:effectLst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effectLst/>
                <a:ea typeface="Calibri" panose="020F0502020204030204" pitchFamily="34" charset="0"/>
              </a:rPr>
              <a:t>A: Regulations flow down from the prime to the sub, yes, the 10% applies.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5604494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85A45CAB56042BDB92C87D3DC33AE" ma:contentTypeVersion="9" ma:contentTypeDescription="Create a new document." ma:contentTypeScope="" ma:versionID="dfaaf80f4fc10c30118272be709d817f">
  <xsd:schema xmlns:xsd="http://www.w3.org/2001/XMLSchema" xmlns:xs="http://www.w3.org/2001/XMLSchema" xmlns:p="http://schemas.microsoft.com/office/2006/metadata/properties" xmlns:ns2="c3e0ce54-cf16-405f-ae5e-ce26a637de37" xmlns:ns3="4d4f6857-864d-497f-b3c7-a8fe6264eacd" targetNamespace="http://schemas.microsoft.com/office/2006/metadata/properties" ma:root="true" ma:fieldsID="e909187d299d87ac8fa624048f244a07" ns2:_="" ns3:_="">
    <xsd:import namespace="c3e0ce54-cf16-405f-ae5e-ce26a637de37"/>
    <xsd:import namespace="4d4f6857-864d-497f-b3c7-a8fe6264e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0ce54-cf16-405f-ae5e-ce26a637d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f6857-864d-497f-b3c7-a8fe6264e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092AC3-8C22-44CF-BC5F-625A0F635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0ce54-cf16-405f-ae5e-ce26a637de37"/>
    <ds:schemaRef ds:uri="4d4f6857-864d-497f-b3c7-a8fe6264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1412</Words>
  <Application>Microsoft Office PowerPoint</Application>
  <PresentationFormat>Widescreen</PresentationFormat>
  <Paragraphs>206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Oklaholma </vt:lpstr>
      <vt:lpstr>Preventive Health and Health Services Block Grant (PHHSBG)  </vt:lpstr>
      <vt:lpstr>PHHSBG Advisory Committee </vt:lpstr>
      <vt:lpstr>Meeting Agenda </vt:lpstr>
      <vt:lpstr>FFY 2021 PHHSBG Work Plan Revision Request</vt:lpstr>
      <vt:lpstr>FFY 2021 PHHSBG Work Plan Revision Request</vt:lpstr>
      <vt:lpstr>PHHSBG FFY 2022 Funding Allocation </vt:lpstr>
      <vt:lpstr>FFY 2022 PHHSBG Funding </vt:lpstr>
      <vt:lpstr>FFY 2022 PHHSBG Funding </vt:lpstr>
      <vt:lpstr>FFY 2022 PHHSBG Funding </vt:lpstr>
      <vt:lpstr>Dates to Remember </vt:lpstr>
      <vt:lpstr>Adjournment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Diane Brown</cp:lastModifiedBy>
  <cp:revision>105</cp:revision>
  <dcterms:created xsi:type="dcterms:W3CDTF">2020-01-16T04:22:20Z</dcterms:created>
  <dcterms:modified xsi:type="dcterms:W3CDTF">2022-05-24T16:49:36Z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0x0101004AE85A45CAB56042BDB92C87D3DC33AE</vt:lpwstr>
  </property>
</Properties>
</file>