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276" r:id="rId5"/>
    <p:sldId id="283" r:id="rId6"/>
    <p:sldId id="290" r:id="rId7"/>
    <p:sldId id="326" r:id="rId8"/>
    <p:sldId id="287" r:id="rId9"/>
    <p:sldId id="295" r:id="rId10"/>
    <p:sldId id="321" r:id="rId11"/>
    <p:sldId id="323" r:id="rId12"/>
    <p:sldId id="320" r:id="rId13"/>
    <p:sldId id="325" r:id="rId14"/>
    <p:sldId id="351" r:id="rId15"/>
    <p:sldId id="328" r:id="rId16"/>
    <p:sldId id="329" r:id="rId17"/>
    <p:sldId id="363" r:id="rId18"/>
    <p:sldId id="361" r:id="rId19"/>
    <p:sldId id="332" r:id="rId20"/>
    <p:sldId id="333" r:id="rId21"/>
    <p:sldId id="352" r:id="rId22"/>
    <p:sldId id="353" r:id="rId23"/>
    <p:sldId id="362" r:id="rId24"/>
    <p:sldId id="364" r:id="rId25"/>
    <p:sldId id="365" r:id="rId26"/>
    <p:sldId id="340" r:id="rId27"/>
    <p:sldId id="354" r:id="rId28"/>
    <p:sldId id="355" r:id="rId29"/>
    <p:sldId id="356" r:id="rId30"/>
    <p:sldId id="344" r:id="rId31"/>
    <p:sldId id="357" r:id="rId32"/>
    <p:sldId id="358" r:id="rId33"/>
    <p:sldId id="348" r:id="rId34"/>
    <p:sldId id="366" r:id="rId35"/>
    <p:sldId id="359" r:id="rId36"/>
    <p:sldId id="350" r:id="rId37"/>
    <p:sldId id="289" r:id="rId38"/>
    <p:sldId id="26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e Brown" initials="DB" lastIdx="10" clrIdx="0">
    <p:extLst>
      <p:ext uri="{19B8F6BF-5375-455C-9EA6-DF929625EA0E}">
        <p15:presenceInfo xmlns:p15="http://schemas.microsoft.com/office/powerpoint/2012/main" userId="S::Diane.Brown@health.ok.gov::c63b16c9-b056-478c-a1fc-3b32cc1134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458D8-3109-E65D-3022-4C2A6B1FC7EE}" v="77" dt="2023-03-08T00:02:38.013"/>
    <p1510:client id="{16F26347-FC20-488C-AD9F-199C7077D983}" v="1" dt="2023-03-06T20:00:06.552"/>
    <p1510:client id="{2DE17B2F-0F21-4253-BF81-9CE7F6E88E9C}" v="7" dt="2023-03-07T18:25:23.022"/>
    <p1510:client id="{2E74A012-4251-4FA6-8667-54FF192D6558}" v="5" dt="2023-03-07T16:54:44.069"/>
    <p1510:client id="{3BDDDEC2-8B4D-4F39-81D2-C6DC924654BF}" v="3" dt="2023-03-07T23:05:23.639"/>
    <p1510:client id="{51BE9961-5E1E-469C-9491-01BE532D7BF0}" v="1" dt="2023-03-07T18:06:29.781"/>
    <p1510:client id="{52C6C840-03DC-43CE-9348-A035B3CB362B}" v="6" dt="2023-02-28T20:23:21.998"/>
    <p1510:client id="{67EF0BA1-203B-4487-9489-25B1B3A686AE}" v="1" dt="2023-03-07T18:04:26.335"/>
    <p1510:client id="{A1C4D036-D4B8-4D71-BD70-646FEDE2024F}" v="248" dt="2023-02-28T16:36:08.514"/>
    <p1510:client id="{A35499C0-40E5-494A-BD82-5B9FBE7E7446}" v="109" dt="2023-03-07T22:54:15.406"/>
    <p1510:client id="{AF4F7662-9AFD-4C99-93E0-EA45221F9A94}" v="8" dt="2023-03-07T23:12:44.508"/>
    <p1510:client id="{B1627132-020E-4714-8310-8B840A1DAD57}" v="477" dt="2023-03-06T16:45:57.285"/>
    <p1510:client id="{B4D4B8B4-8E10-4502-88C2-BB20F2A27436}" v="345" dt="2023-03-06T19:51:57.623"/>
    <p1510:client id="{BCB2DF7F-881A-4B15-8A07-175F9B00E080}" v="8" dt="2023-03-08T00:06:58.595"/>
    <p1510:client id="{C6440E16-2515-4917-9C64-880C88527AE1}" v="86" dt="2023-03-06T18:49:31.462"/>
    <p1510:client id="{FA0431C5-B4E8-4A74-8844-F931F202454F}" v="1737" dt="2023-03-06T15:13:57.476"/>
    <p1510:client id="{FE22837A-0091-44E0-952F-7DDC9301CC8D}" v="20" dt="2023-03-07T22:33:56.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EDEC5-D6AB-8643-A8B8-278794F4EB6C}"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40B08-8BBB-504C-BAD2-61931D34972B}" type="slidenum">
              <a:rPr lang="en-US" smtClean="0"/>
              <a:t>‹#›</a:t>
            </a:fld>
            <a:endParaRPr lang="en-US"/>
          </a:p>
        </p:txBody>
      </p:sp>
    </p:spTree>
    <p:extLst>
      <p:ext uri="{BB962C8B-B14F-4D97-AF65-F5344CB8AC3E}">
        <p14:creationId xmlns:p14="http://schemas.microsoft.com/office/powerpoint/2010/main" val="52323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B40B08-8BBB-504C-BAD2-61931D34972B}" type="slidenum">
              <a:rPr lang="en-US" smtClean="0"/>
              <a:t>1</a:t>
            </a:fld>
            <a:endParaRPr lang="en-US"/>
          </a:p>
        </p:txBody>
      </p:sp>
    </p:spTree>
    <p:extLst>
      <p:ext uri="{BB962C8B-B14F-4D97-AF65-F5344CB8AC3E}">
        <p14:creationId xmlns:p14="http://schemas.microsoft.com/office/powerpoint/2010/main" val="246717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11</a:t>
            </a:fld>
            <a:endParaRPr lang="en-US"/>
          </a:p>
        </p:txBody>
      </p:sp>
    </p:spTree>
    <p:extLst>
      <p:ext uri="{BB962C8B-B14F-4D97-AF65-F5344CB8AC3E}">
        <p14:creationId xmlns:p14="http://schemas.microsoft.com/office/powerpoint/2010/main" val="105739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B40B08-8BBB-504C-BAD2-61931D34972B}" type="slidenum">
              <a:rPr lang="en-US" smtClean="0"/>
              <a:t>12</a:t>
            </a:fld>
            <a:endParaRPr lang="en-US"/>
          </a:p>
        </p:txBody>
      </p:sp>
    </p:spTree>
    <p:extLst>
      <p:ext uri="{BB962C8B-B14F-4D97-AF65-F5344CB8AC3E}">
        <p14:creationId xmlns:p14="http://schemas.microsoft.com/office/powerpoint/2010/main" val="3129362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B40B08-8BBB-504C-BAD2-61931D34972B}" type="slidenum">
              <a:rPr lang="en-US" smtClean="0"/>
              <a:t>14</a:t>
            </a:fld>
            <a:endParaRPr lang="en-US"/>
          </a:p>
        </p:txBody>
      </p:sp>
    </p:spTree>
    <p:extLst>
      <p:ext uri="{BB962C8B-B14F-4D97-AF65-F5344CB8AC3E}">
        <p14:creationId xmlns:p14="http://schemas.microsoft.com/office/powerpoint/2010/main" val="516575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D8B40B08-8BBB-504C-BAD2-61931D34972B}" type="slidenum">
              <a:rPr lang="en-US" smtClean="0"/>
              <a:t>22</a:t>
            </a:fld>
            <a:endParaRPr lang="en-US"/>
          </a:p>
        </p:txBody>
      </p:sp>
    </p:spTree>
    <p:extLst>
      <p:ext uri="{BB962C8B-B14F-4D97-AF65-F5344CB8AC3E}">
        <p14:creationId xmlns:p14="http://schemas.microsoft.com/office/powerpoint/2010/main" val="245226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B40B08-8BBB-504C-BAD2-61931D34972B}" type="slidenum">
              <a:rPr lang="en-US" smtClean="0"/>
              <a:t>27</a:t>
            </a:fld>
            <a:endParaRPr lang="en-US"/>
          </a:p>
        </p:txBody>
      </p:sp>
    </p:spTree>
    <p:extLst>
      <p:ext uri="{BB962C8B-B14F-4D97-AF65-F5344CB8AC3E}">
        <p14:creationId xmlns:p14="http://schemas.microsoft.com/office/powerpoint/2010/main" val="2503944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B40B08-8BBB-504C-BAD2-61931D34972B}" type="slidenum">
              <a:rPr lang="en-US" smtClean="0"/>
              <a:t>31</a:t>
            </a:fld>
            <a:endParaRPr lang="en-US"/>
          </a:p>
        </p:txBody>
      </p:sp>
    </p:spTree>
    <p:extLst>
      <p:ext uri="{BB962C8B-B14F-4D97-AF65-F5344CB8AC3E}">
        <p14:creationId xmlns:p14="http://schemas.microsoft.com/office/powerpoint/2010/main" val="715017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40B08-8BBB-504C-BAD2-61931D34972B}" type="slidenum">
              <a:rPr lang="en-US" smtClean="0"/>
              <a:t>34</a:t>
            </a:fld>
            <a:endParaRPr lang="en-US"/>
          </a:p>
        </p:txBody>
      </p:sp>
    </p:spTree>
    <p:extLst>
      <p:ext uri="{BB962C8B-B14F-4D97-AF65-F5344CB8AC3E}">
        <p14:creationId xmlns:p14="http://schemas.microsoft.com/office/powerpoint/2010/main" val="1327525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B40B08-8BBB-504C-BAD2-61931D34972B}" type="slidenum">
              <a:rPr lang="en-US" smtClean="0"/>
              <a:t>35</a:t>
            </a:fld>
            <a:endParaRPr lang="en-US"/>
          </a:p>
        </p:txBody>
      </p:sp>
    </p:spTree>
    <p:extLst>
      <p:ext uri="{BB962C8B-B14F-4D97-AF65-F5344CB8AC3E}">
        <p14:creationId xmlns:p14="http://schemas.microsoft.com/office/powerpoint/2010/main" val="402466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2</a:t>
            </a:fld>
            <a:endParaRPr lang="en-US"/>
          </a:p>
        </p:txBody>
      </p:sp>
    </p:spTree>
    <p:extLst>
      <p:ext uri="{BB962C8B-B14F-4D97-AF65-F5344CB8AC3E}">
        <p14:creationId xmlns:p14="http://schemas.microsoft.com/office/powerpoint/2010/main" val="3423866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3</a:t>
            </a:fld>
            <a:endParaRPr lang="en-US"/>
          </a:p>
        </p:txBody>
      </p:sp>
    </p:spTree>
    <p:extLst>
      <p:ext uri="{BB962C8B-B14F-4D97-AF65-F5344CB8AC3E}">
        <p14:creationId xmlns:p14="http://schemas.microsoft.com/office/powerpoint/2010/main" val="3459811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5</a:t>
            </a:fld>
            <a:endParaRPr lang="en-US"/>
          </a:p>
        </p:txBody>
      </p:sp>
    </p:spTree>
    <p:extLst>
      <p:ext uri="{BB962C8B-B14F-4D97-AF65-F5344CB8AC3E}">
        <p14:creationId xmlns:p14="http://schemas.microsoft.com/office/powerpoint/2010/main" val="4146277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B40B08-8BBB-504C-BAD2-61931D34972B}" type="slidenum">
              <a:rPr lang="en-US" smtClean="0"/>
              <a:t>6</a:t>
            </a:fld>
            <a:endParaRPr lang="en-US"/>
          </a:p>
        </p:txBody>
      </p:sp>
    </p:spTree>
    <p:extLst>
      <p:ext uri="{BB962C8B-B14F-4D97-AF65-F5344CB8AC3E}">
        <p14:creationId xmlns:p14="http://schemas.microsoft.com/office/powerpoint/2010/main" val="3555633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7</a:t>
            </a:fld>
            <a:endParaRPr lang="en-US"/>
          </a:p>
        </p:txBody>
      </p:sp>
    </p:spTree>
    <p:extLst>
      <p:ext uri="{BB962C8B-B14F-4D97-AF65-F5344CB8AC3E}">
        <p14:creationId xmlns:p14="http://schemas.microsoft.com/office/powerpoint/2010/main" val="207044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B40B08-8BBB-504C-BAD2-61931D34972B}" type="slidenum">
              <a:rPr lang="en-US" smtClean="0"/>
              <a:t>8</a:t>
            </a:fld>
            <a:endParaRPr lang="en-US"/>
          </a:p>
        </p:txBody>
      </p:sp>
    </p:spTree>
    <p:extLst>
      <p:ext uri="{BB962C8B-B14F-4D97-AF65-F5344CB8AC3E}">
        <p14:creationId xmlns:p14="http://schemas.microsoft.com/office/powerpoint/2010/main" val="152030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B40B08-8BBB-504C-BAD2-61931D34972B}" type="slidenum">
              <a:rPr lang="en-US" smtClean="0"/>
              <a:t>9</a:t>
            </a:fld>
            <a:endParaRPr lang="en-US"/>
          </a:p>
        </p:txBody>
      </p:sp>
    </p:spTree>
    <p:extLst>
      <p:ext uri="{BB962C8B-B14F-4D97-AF65-F5344CB8AC3E}">
        <p14:creationId xmlns:p14="http://schemas.microsoft.com/office/powerpoint/2010/main" val="2518779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B40B08-8BBB-504C-BAD2-61931D34972B}" type="slidenum">
              <a:rPr lang="en-US" smtClean="0"/>
              <a:t>10</a:t>
            </a:fld>
            <a:endParaRPr lang="en-US"/>
          </a:p>
        </p:txBody>
      </p:sp>
    </p:spTree>
    <p:extLst>
      <p:ext uri="{BB962C8B-B14F-4D97-AF65-F5344CB8AC3E}">
        <p14:creationId xmlns:p14="http://schemas.microsoft.com/office/powerpoint/2010/main" val="1621022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669397"/>
            <a:ext cx="5177118" cy="1370940"/>
          </a:xfrm>
        </p:spPr>
        <p:txBody>
          <a:bodyPr anchor="t">
            <a:noAutofit/>
          </a:bodyPr>
          <a:lstStyle>
            <a:lvl1pPr>
              <a:defRPr sz="4000">
                <a:solidFill>
                  <a:schemeClr val="accent6"/>
                </a:solidFill>
              </a:defRPr>
            </a:lvl1pPr>
          </a:lstStyle>
          <a:p>
            <a:r>
              <a:rPr lang="en-US"/>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3334871"/>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a:t>Date</a:t>
            </a:r>
          </a:p>
        </p:txBody>
      </p:sp>
      <p:pic>
        <p:nvPicPr>
          <p:cNvPr id="9" name="Picture 8" descr="A close up of a logo&#10;&#10;Description automatically generated">
            <a:extLst>
              <a:ext uri="{FF2B5EF4-FFF2-40B4-BE49-F238E27FC236}">
                <a16:creationId xmlns:a16="http://schemas.microsoft.com/office/drawing/2014/main" id="{93A690F2-CC54-3C44-9BEF-D5ADE6DC9C80}"/>
              </a:ext>
            </a:extLst>
          </p:cNvPr>
          <p:cNvPicPr>
            <a:picLocks noChangeAspect="1"/>
          </p:cNvPicPr>
          <p:nvPr userDrawn="1"/>
        </p:nvPicPr>
        <p:blipFill rotWithShape="1">
          <a:blip r:embed="rId2"/>
          <a:srcRect t="14013" r="15473"/>
          <a:stretch/>
        </p:blipFill>
        <p:spPr>
          <a:xfrm>
            <a:off x="5986465" y="0"/>
            <a:ext cx="6205535" cy="6312796"/>
          </a:xfrm>
          <a:prstGeom prst="rect">
            <a:avLst/>
          </a:prstGeom>
        </p:spPr>
      </p:pic>
      <p:pic>
        <p:nvPicPr>
          <p:cNvPr id="7" name="Picture 6" descr="A close up of a logo&#10;&#10;Description automatically generated">
            <a:extLst>
              <a:ext uri="{FF2B5EF4-FFF2-40B4-BE49-F238E27FC236}">
                <a16:creationId xmlns:a16="http://schemas.microsoft.com/office/drawing/2014/main" id="{085A7243-0DC8-E148-9F97-5A788A1A2AD2}"/>
              </a:ext>
            </a:extLst>
          </p:cNvPr>
          <p:cNvPicPr>
            <a:picLocks noChangeAspect="1"/>
          </p:cNvPicPr>
          <p:nvPr userDrawn="1"/>
        </p:nvPicPr>
        <p:blipFill rotWithShape="1">
          <a:blip r:embed="rId3"/>
          <a:srcRect l="20594"/>
          <a:stretch/>
        </p:blipFill>
        <p:spPr>
          <a:xfrm>
            <a:off x="254000" y="5841519"/>
            <a:ext cx="3282949" cy="942553"/>
          </a:xfrm>
          <a:prstGeom prst="rect">
            <a:avLst/>
          </a:prstGeom>
        </p:spPr>
      </p:pic>
    </p:spTree>
    <p:extLst>
      <p:ext uri="{BB962C8B-B14F-4D97-AF65-F5344CB8AC3E}">
        <p14:creationId xmlns:p14="http://schemas.microsoft.com/office/powerpoint/2010/main" val="3184990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ECD98A45-298D-4B4E-9BD0-7C743E630761}"/>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a:t>Section Divider — 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CE887A04-1776-0A4B-9899-8EE0C579DABB}"/>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93451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descr="A picture containing street&#10;&#10;Description automatically generated">
            <a:extLst>
              <a:ext uri="{FF2B5EF4-FFF2-40B4-BE49-F238E27FC236}">
                <a16:creationId xmlns:a16="http://schemas.microsoft.com/office/drawing/2014/main" id="{72BC373A-DE29-0247-A234-93E1FEF2E40E}"/>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a:t>Section Divider —</a:t>
            </a:r>
            <a:br>
              <a:rPr lang="en-US"/>
            </a:br>
            <a:r>
              <a:rPr lang="en-US"/>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4885BB4E-3904-514B-85A9-2B96FECBF8DC}"/>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661037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7" name="Picture 6" descr="A picture containing street, traffic, clock&#10;&#10;Description automatically generated">
            <a:extLst>
              <a:ext uri="{FF2B5EF4-FFF2-40B4-BE49-F238E27FC236}">
                <a16:creationId xmlns:a16="http://schemas.microsoft.com/office/drawing/2014/main" id="{DB5EAB67-5EEE-9B47-B54C-B94833918FE8}"/>
              </a:ext>
            </a:extLst>
          </p:cNvPr>
          <p:cNvPicPr>
            <a:picLocks noChangeAspect="1"/>
          </p:cNvPicPr>
          <p:nvPr userDrawn="1"/>
        </p:nvPicPr>
        <p:blipFill>
          <a:blip r:embed="rId2"/>
          <a:stretch>
            <a:fillRect/>
          </a:stretch>
        </p:blipFill>
        <p:spPr>
          <a:xfrm>
            <a:off x="0" y="-3576"/>
            <a:ext cx="12185650" cy="6861576"/>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a:t>Section Divider —</a:t>
            </a:r>
            <a:br>
              <a:rPr lang="en-US"/>
            </a:br>
            <a:r>
              <a:rPr lang="en-US"/>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A4EE4D7C-1D46-A143-9887-FFD763471C94}"/>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400969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5EAB67-5EEE-9B47-B54C-B94833918FE8}"/>
              </a:ext>
            </a:extLst>
          </p:cNvPr>
          <p:cNvPicPr>
            <a:picLocks noChangeAspect="1"/>
          </p:cNvPicPr>
          <p:nvPr userDrawn="1"/>
        </p:nvPicPr>
        <p:blipFill>
          <a:blip r:embed="rId2"/>
          <a:srcRect/>
          <a:stretch/>
        </p:blipFill>
        <p:spPr>
          <a:xfrm>
            <a:off x="0" y="-859"/>
            <a:ext cx="12185650" cy="685614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a:t>Section Divider —</a:t>
            </a:r>
            <a:br>
              <a:rPr lang="en-US"/>
            </a:br>
            <a:r>
              <a:rPr lang="en-US"/>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679B617A-DB22-E24F-8B89-DB124D547158}"/>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314094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EC855-FEF1-1B4E-AADE-9F8AE28541C6}"/>
              </a:ext>
            </a:extLst>
          </p:cNvPr>
          <p:cNvSpPr>
            <a:spLocks noGrp="1"/>
          </p:cNvSpPr>
          <p:nvPr>
            <p:ph type="title"/>
          </p:nvPr>
        </p:nvSpPr>
        <p:spPr/>
        <p:txBody>
          <a:bodyPr>
            <a:noAutofit/>
          </a:bodyPr>
          <a:lstStyle/>
          <a:p>
            <a:r>
              <a:rPr lang="en-US"/>
              <a:t>Click to edit Master title style</a:t>
            </a:r>
          </a:p>
        </p:txBody>
      </p:sp>
      <p:sp>
        <p:nvSpPr>
          <p:cNvPr id="5" name="Slide Number Placeholder 4">
            <a:extLst>
              <a:ext uri="{FF2B5EF4-FFF2-40B4-BE49-F238E27FC236}">
                <a16:creationId xmlns:a16="http://schemas.microsoft.com/office/drawing/2014/main" id="{EE469A55-246C-7845-B504-186496D2AA0B}"/>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6" name="Footer Placeholder 5">
            <a:extLst>
              <a:ext uri="{FF2B5EF4-FFF2-40B4-BE49-F238E27FC236}">
                <a16:creationId xmlns:a16="http://schemas.microsoft.com/office/drawing/2014/main" id="{AEB1E00C-C96C-BF45-B40B-D26F90C5B949}"/>
              </a:ext>
            </a:extLst>
          </p:cNvPr>
          <p:cNvSpPr>
            <a:spLocks noGrp="1"/>
          </p:cNvSpPr>
          <p:nvPr>
            <p:ph type="ftr" sz="quarter" idx="13"/>
          </p:nvPr>
        </p:nvSpPr>
        <p:spPr/>
        <p:txBody>
          <a:bodyPr/>
          <a:lstStyle/>
          <a:p>
            <a:r>
              <a:rPr lang="en-US"/>
              <a:t>Oklahoma State Department of Health | Presentation Title | Date </a:t>
            </a:r>
          </a:p>
        </p:txBody>
      </p:sp>
    </p:spTree>
    <p:extLst>
      <p:ext uri="{BB962C8B-B14F-4D97-AF65-F5344CB8AC3E}">
        <p14:creationId xmlns:p14="http://schemas.microsoft.com/office/powerpoint/2010/main" val="952431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B05AA0-182C-B843-BE95-BA38DD1989FF}"/>
              </a:ext>
            </a:extLst>
          </p:cNvPr>
          <p:cNvSpPr>
            <a:spLocks noGrp="1"/>
          </p:cNvSpPr>
          <p:nvPr>
            <p:ph type="sldNum" sz="quarter" idx="12"/>
          </p:nvPr>
        </p:nvSpPr>
        <p:spPr/>
        <p:txBody>
          <a:bodyPr/>
          <a:lstStyle/>
          <a:p>
            <a:fld id="{DB7DDC46-2E90-8640-BEFE-F54DCCD857ED}" type="slidenum">
              <a:rPr lang="en-US" smtClean="0"/>
              <a:t>‹#›</a:t>
            </a:fld>
            <a:endParaRPr lang="en-US"/>
          </a:p>
        </p:txBody>
      </p:sp>
      <p:sp>
        <p:nvSpPr>
          <p:cNvPr id="5" name="Footer Placeholder 4">
            <a:extLst>
              <a:ext uri="{FF2B5EF4-FFF2-40B4-BE49-F238E27FC236}">
                <a16:creationId xmlns:a16="http://schemas.microsoft.com/office/drawing/2014/main" id="{883AC1CC-3ED5-DE4E-B74C-9E2DD1923150}"/>
              </a:ext>
            </a:extLst>
          </p:cNvPr>
          <p:cNvSpPr>
            <a:spLocks noGrp="1"/>
          </p:cNvSpPr>
          <p:nvPr>
            <p:ph type="ftr" sz="quarter" idx="13"/>
          </p:nvPr>
        </p:nvSpPr>
        <p:spPr/>
        <p:txBody>
          <a:bodyPr/>
          <a:lstStyle/>
          <a:p>
            <a:r>
              <a:rPr lang="en-US"/>
              <a:t>Oklahoma State Department of Health | Presentation Title | Date </a:t>
            </a:r>
          </a:p>
        </p:txBody>
      </p:sp>
    </p:spTree>
    <p:extLst>
      <p:ext uri="{BB962C8B-B14F-4D97-AF65-F5344CB8AC3E}">
        <p14:creationId xmlns:p14="http://schemas.microsoft.com/office/powerpoint/2010/main" val="354223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le Picture Slid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view of a city&#10;&#10;Description automatically generated">
            <a:extLst>
              <a:ext uri="{FF2B5EF4-FFF2-40B4-BE49-F238E27FC236}">
                <a16:creationId xmlns:a16="http://schemas.microsoft.com/office/drawing/2014/main" id="{E02262EA-95AE-644C-89CE-0E067B63B521}"/>
              </a:ext>
            </a:extLst>
          </p:cNvPr>
          <p:cNvPicPr>
            <a:picLocks noChangeAspect="1"/>
          </p:cNvPicPr>
          <p:nvPr userDrawn="1"/>
        </p:nvPicPr>
        <p:blipFill>
          <a:blip r:embed="rId2"/>
          <a:stretch>
            <a:fillRect/>
          </a:stretch>
        </p:blipFill>
        <p:spPr>
          <a:xfrm>
            <a:off x="0" y="0"/>
            <a:ext cx="12192000" cy="5029200"/>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5298055"/>
            <a:ext cx="8650942" cy="699333"/>
          </a:xfrm>
        </p:spPr>
        <p:txBody>
          <a:bodyPr anchor="b">
            <a:noAutofit/>
          </a:bodyPr>
          <a:lstStyle>
            <a:lvl1pPr>
              <a:defRPr sz="3500">
                <a:solidFill>
                  <a:schemeClr val="accent6"/>
                </a:solidFill>
              </a:defRPr>
            </a:lvl1pPr>
          </a:lstStyle>
          <a:p>
            <a:r>
              <a:rPr lang="en-US"/>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6107906"/>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lstStyle>
            <a:lvl1pPr marL="0" indent="0">
              <a:buNone/>
              <a:defRPr/>
            </a:lvl1pPr>
          </a:lstStyle>
          <a:p>
            <a:pPr lvl="0"/>
            <a:r>
              <a:rPr lang="en-US"/>
              <a:t>Date</a:t>
            </a:r>
          </a:p>
        </p:txBody>
      </p:sp>
      <p:pic>
        <p:nvPicPr>
          <p:cNvPr id="5" name="Picture 4" descr="A picture containing drawing&#10;&#10;Description automatically generated">
            <a:extLst>
              <a:ext uri="{FF2B5EF4-FFF2-40B4-BE49-F238E27FC236}">
                <a16:creationId xmlns:a16="http://schemas.microsoft.com/office/drawing/2014/main" id="{7ED97193-754B-A543-B435-C0753432B0CE}"/>
              </a:ext>
            </a:extLst>
          </p:cNvPr>
          <p:cNvPicPr>
            <a:picLocks noChangeAspect="1"/>
          </p:cNvPicPr>
          <p:nvPr userDrawn="1"/>
        </p:nvPicPr>
        <p:blipFill>
          <a:blip r:embed="rId3"/>
          <a:stretch>
            <a:fillRect/>
          </a:stretch>
        </p:blipFill>
        <p:spPr>
          <a:xfrm>
            <a:off x="9362183" y="5492003"/>
            <a:ext cx="2575775" cy="903194"/>
          </a:xfrm>
          <a:prstGeom prst="rect">
            <a:avLst/>
          </a:prstGeom>
        </p:spPr>
      </p:pic>
    </p:spTree>
    <p:extLst>
      <p:ext uri="{BB962C8B-B14F-4D97-AF65-F5344CB8AC3E}">
        <p14:creationId xmlns:p14="http://schemas.microsoft.com/office/powerpoint/2010/main" val="1201220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Picture Slid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Picture Placeholder 6">
            <a:extLst>
              <a:ext uri="{FF2B5EF4-FFF2-40B4-BE49-F238E27FC236}">
                <a16:creationId xmlns:a16="http://schemas.microsoft.com/office/drawing/2014/main" id="{E95F359D-F37A-5742-8D6F-89B4F001E2AB}"/>
              </a:ext>
            </a:extLst>
          </p:cNvPr>
          <p:cNvSpPr>
            <a:spLocks noGrp="1"/>
          </p:cNvSpPr>
          <p:nvPr>
            <p:ph type="pic" sz="quarter" idx="15" hasCustomPrompt="1"/>
          </p:nvPr>
        </p:nvSpPr>
        <p:spPr>
          <a:xfrm>
            <a:off x="1" y="0"/>
            <a:ext cx="12192000" cy="5029200"/>
          </a:xfrm>
          <a:solidFill>
            <a:schemeClr val="tx2"/>
          </a:solidFill>
        </p:spPr>
        <p:txBody>
          <a:bodyPr tIns="576000">
            <a:noAutofit/>
          </a:bodyPr>
          <a:lstStyle>
            <a:lvl1pPr marL="0" indent="0" algn="ctr">
              <a:buNone/>
              <a:defRPr sz="2000">
                <a:solidFill>
                  <a:schemeClr val="bg1"/>
                </a:solidFill>
              </a:defRPr>
            </a:lvl1pPr>
          </a:lstStyle>
          <a:p>
            <a:r>
              <a:rPr lang="en-US"/>
              <a:t>To add picture click icon in the center of this box</a:t>
            </a:r>
          </a:p>
        </p:txBody>
      </p:sp>
      <p:sp>
        <p:nvSpPr>
          <p:cNvPr id="2" name="Title 1">
            <a:extLst>
              <a:ext uri="{FF2B5EF4-FFF2-40B4-BE49-F238E27FC236}">
                <a16:creationId xmlns:a16="http://schemas.microsoft.com/office/drawing/2014/main" id="{A74935A3-2F19-BB47-A734-1541172B5B5B}"/>
              </a:ext>
            </a:extLst>
          </p:cNvPr>
          <p:cNvSpPr>
            <a:spLocks noGrp="1"/>
          </p:cNvSpPr>
          <p:nvPr>
            <p:ph type="title"/>
          </p:nvPr>
        </p:nvSpPr>
        <p:spPr>
          <a:xfrm>
            <a:off x="457199" y="5298055"/>
            <a:ext cx="8650942" cy="699333"/>
          </a:xfrm>
        </p:spPr>
        <p:txBody>
          <a:bodyPr anchor="b">
            <a:noAutofit/>
          </a:bodyPr>
          <a:lstStyle>
            <a:lvl1pPr>
              <a:defRPr sz="3500">
                <a:solidFill>
                  <a:schemeClr val="accent6"/>
                </a:solidFill>
              </a:defRPr>
            </a:lvl1pPr>
          </a:lstStyle>
          <a:p>
            <a:r>
              <a:rPr lang="en-US"/>
              <a:t>Click to edit Master title style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p:nvPr>
        </p:nvSpPr>
        <p:spPr>
          <a:xfrm>
            <a:off x="457199" y="6107906"/>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a:t>Date</a:t>
            </a:r>
          </a:p>
        </p:txBody>
      </p:sp>
    </p:spTree>
    <p:extLst>
      <p:ext uri="{BB962C8B-B14F-4D97-AF65-F5344CB8AC3E}">
        <p14:creationId xmlns:p14="http://schemas.microsoft.com/office/powerpoint/2010/main" val="211697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394140" cy="837374"/>
          </a:xfrm>
        </p:spPr>
        <p:txBody>
          <a:bodyPr>
            <a:noAutofit/>
          </a:bodyPr>
          <a:lstStyle/>
          <a:p>
            <a:r>
              <a:rPr lang="en-US"/>
              <a:t>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199" y="1838151"/>
            <a:ext cx="11394141"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7" name="Footer Placeholder 6">
            <a:extLst>
              <a:ext uri="{FF2B5EF4-FFF2-40B4-BE49-F238E27FC236}">
                <a16:creationId xmlns:a16="http://schemas.microsoft.com/office/drawing/2014/main" id="{64E15990-551A-CF41-8FB5-20F066FBFBCC}"/>
              </a:ext>
            </a:extLst>
          </p:cNvPr>
          <p:cNvSpPr>
            <a:spLocks noGrp="1"/>
          </p:cNvSpPr>
          <p:nvPr>
            <p:ph type="ftr" sz="quarter" idx="13"/>
          </p:nvPr>
        </p:nvSpPr>
        <p:spPr/>
        <p:txBody>
          <a:bodyPr/>
          <a:lstStyle/>
          <a:p>
            <a:r>
              <a:rPr lang="en-US"/>
              <a:t>Oklahoma State Department of Health | Presentation Title | Date </a:t>
            </a:r>
          </a:p>
        </p:txBody>
      </p:sp>
    </p:spTree>
    <p:extLst>
      <p:ext uri="{BB962C8B-B14F-4D97-AF65-F5344CB8AC3E}">
        <p14:creationId xmlns:p14="http://schemas.microsoft.com/office/powerpoint/2010/main" val="413925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099800" cy="837374"/>
          </a:xfrm>
        </p:spPr>
        <p:txBody>
          <a:bodyPr>
            <a:noAutofit/>
          </a:bodyPr>
          <a:lstStyle/>
          <a:p>
            <a:r>
              <a:rPr lang="en-US"/>
              <a:t>Split 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53848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8" name="Content Placeholder 2">
            <a:extLst>
              <a:ext uri="{FF2B5EF4-FFF2-40B4-BE49-F238E27FC236}">
                <a16:creationId xmlns:a16="http://schemas.microsoft.com/office/drawing/2014/main" id="{E17D3AE5-ADF3-8D43-871F-66ED09FE858D}"/>
              </a:ext>
            </a:extLst>
          </p:cNvPr>
          <p:cNvSpPr>
            <a:spLocks noGrp="1"/>
          </p:cNvSpPr>
          <p:nvPr>
            <p:ph idx="13"/>
          </p:nvPr>
        </p:nvSpPr>
        <p:spPr>
          <a:xfrm>
            <a:off x="6172200" y="1838151"/>
            <a:ext cx="53848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6B369CDA-1C54-C44F-A2BE-9DBB36FBA65D}"/>
              </a:ext>
            </a:extLst>
          </p:cNvPr>
          <p:cNvSpPr>
            <a:spLocks noGrp="1"/>
          </p:cNvSpPr>
          <p:nvPr>
            <p:ph type="ftr" sz="quarter" idx="14"/>
          </p:nvPr>
        </p:nvSpPr>
        <p:spPr/>
        <p:txBody>
          <a:bodyPr/>
          <a:lstStyle/>
          <a:p>
            <a:r>
              <a:rPr lang="en-US"/>
              <a:t>Oklahoma State Department of Health | Presentation Title | Date </a:t>
            </a:r>
          </a:p>
        </p:txBody>
      </p:sp>
    </p:spTree>
    <p:extLst>
      <p:ext uri="{BB962C8B-B14F-4D97-AF65-F5344CB8AC3E}">
        <p14:creationId xmlns:p14="http://schemas.microsoft.com/office/powerpoint/2010/main" val="167032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ictur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8F3AEAD-1C37-4649-AC36-D4AB1B39BD24}"/>
              </a:ext>
            </a:extLst>
          </p:cNvPr>
          <p:cNvSpPr>
            <a:spLocks noGrp="1"/>
          </p:cNvSpPr>
          <p:nvPr>
            <p:ph type="pic" sz="quarter" idx="13" hasCustomPrompt="1"/>
          </p:nvPr>
        </p:nvSpPr>
        <p:spPr>
          <a:xfrm>
            <a:off x="3281363" y="0"/>
            <a:ext cx="8910637" cy="6858000"/>
          </a:xfrm>
          <a:solidFill>
            <a:schemeClr val="tx2"/>
          </a:solidFill>
        </p:spPr>
        <p:txBody>
          <a:bodyPr tIns="576000">
            <a:noAutofit/>
          </a:bodyPr>
          <a:lstStyle>
            <a:lvl1pPr marL="0" indent="0" algn="ctr">
              <a:buNone/>
              <a:defRPr sz="2000">
                <a:solidFill>
                  <a:schemeClr val="bg1"/>
                </a:solidFill>
              </a:defRPr>
            </a:lvl1pPr>
          </a:lstStyle>
          <a:p>
            <a:r>
              <a:rPr lang="en-US"/>
              <a:t>To add picture click icon in the center of this box</a:t>
            </a:r>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a:t>Photo or Graphic Page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8" name="Footer Placeholder 7">
            <a:extLst>
              <a:ext uri="{FF2B5EF4-FFF2-40B4-BE49-F238E27FC236}">
                <a16:creationId xmlns:a16="http://schemas.microsoft.com/office/drawing/2014/main" id="{F402B914-8F51-0844-8C95-68D180BE5B5C}"/>
              </a:ext>
            </a:extLst>
          </p:cNvPr>
          <p:cNvSpPr>
            <a:spLocks noGrp="1"/>
          </p:cNvSpPr>
          <p:nvPr>
            <p:ph type="ftr" sz="quarter" idx="14"/>
          </p:nvPr>
        </p:nvSpPr>
        <p:spPr>
          <a:xfrm>
            <a:off x="800099" y="6378575"/>
            <a:ext cx="2319617" cy="198338"/>
          </a:xfrm>
        </p:spPr>
        <p:txBody>
          <a:bodyPr/>
          <a:lstStyle/>
          <a:p>
            <a:r>
              <a:rPr lang="en-US"/>
              <a:t>Oklahoma State Department of Health | Presentation Title | Date </a:t>
            </a:r>
          </a:p>
        </p:txBody>
      </p:sp>
    </p:spTree>
    <p:extLst>
      <p:ext uri="{BB962C8B-B14F-4D97-AF65-F5344CB8AC3E}">
        <p14:creationId xmlns:p14="http://schemas.microsoft.com/office/powerpoint/2010/main" val="16962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0" y="0"/>
            <a:ext cx="12192000" cy="685800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9" name="Text Placeholder 8">
            <a:extLst>
              <a:ext uri="{FF2B5EF4-FFF2-40B4-BE49-F238E27FC236}">
                <a16:creationId xmlns:a16="http://schemas.microsoft.com/office/drawing/2014/main" id="{13B377C7-C83B-E847-9F25-B96720348E01}"/>
              </a:ext>
            </a:extLst>
          </p:cNvPr>
          <p:cNvSpPr>
            <a:spLocks noGrp="1"/>
          </p:cNvSpPr>
          <p:nvPr>
            <p:ph type="body" sz="quarter" idx="14" hasCustomPrompt="1"/>
          </p:nvPr>
        </p:nvSpPr>
        <p:spPr>
          <a:xfrm>
            <a:off x="457198" y="1076325"/>
            <a:ext cx="11393490" cy="4773613"/>
          </a:xfrm>
        </p:spPr>
        <p:txBody>
          <a:bodyPr anchor="ctr">
            <a:noAutofit/>
          </a:bodyPr>
          <a:lstStyle>
            <a:lvl1pPr marL="0" indent="0" algn="l">
              <a:buNone/>
              <a:defRPr sz="6000">
                <a:solidFill>
                  <a:schemeClr val="bg1"/>
                </a:solidFill>
              </a:defRPr>
            </a:lvl1pPr>
            <a:lvl2pPr marL="261400" indent="0">
              <a:buNone/>
              <a:defRPr/>
            </a:lvl2pPr>
            <a:lvl3pPr marL="436562" indent="0">
              <a:buNone/>
              <a:defRPr/>
            </a:lvl3pPr>
            <a:lvl4pPr marL="666750" indent="0">
              <a:buNone/>
              <a:defRPr/>
            </a:lvl4pPr>
            <a:lvl5pPr marL="890588" indent="0">
              <a:buNone/>
              <a:defRPr/>
            </a:lvl5pPr>
          </a:lstStyle>
          <a:p>
            <a:pPr lvl="0"/>
            <a:r>
              <a:rPr lang="en-US"/>
              <a:t>Add Large Statement Here</a:t>
            </a:r>
          </a:p>
        </p:txBody>
      </p:sp>
      <p:sp>
        <p:nvSpPr>
          <p:cNvPr id="12" name="Footer Placeholder 11">
            <a:extLst>
              <a:ext uri="{FF2B5EF4-FFF2-40B4-BE49-F238E27FC236}">
                <a16:creationId xmlns:a16="http://schemas.microsoft.com/office/drawing/2014/main" id="{C5539E7C-4C59-C945-8CD1-0234C0BB4640}"/>
              </a:ext>
            </a:extLst>
          </p:cNvPr>
          <p:cNvSpPr>
            <a:spLocks noGrp="1"/>
          </p:cNvSpPr>
          <p:nvPr>
            <p:ph type="ftr" sz="quarter" idx="15"/>
          </p:nvPr>
        </p:nvSpPr>
        <p:spPr>
          <a:xfrm>
            <a:off x="800100" y="6359525"/>
            <a:ext cx="9926170" cy="223930"/>
          </a:xfrm>
        </p:spPr>
        <p:txBody>
          <a:bodyPr/>
          <a:lstStyle>
            <a:lvl1pPr>
              <a:defRPr>
                <a:solidFill>
                  <a:schemeClr val="bg1"/>
                </a:solidFill>
              </a:defRPr>
            </a:lvl1pPr>
          </a:lstStyle>
          <a:p>
            <a:r>
              <a:rPr lang="en-US"/>
              <a:t>Oklahoma State Department of Health | Presentation Title | Date </a:t>
            </a:r>
          </a:p>
        </p:txBody>
      </p:sp>
      <p:pic>
        <p:nvPicPr>
          <p:cNvPr id="7" name="Picture 6">
            <a:extLst>
              <a:ext uri="{FF2B5EF4-FFF2-40B4-BE49-F238E27FC236}">
                <a16:creationId xmlns:a16="http://schemas.microsoft.com/office/drawing/2014/main" id="{C16DA782-E25F-8445-AE24-1A23CAEFB29E}"/>
              </a:ext>
            </a:extLst>
          </p:cNvPr>
          <p:cNvPicPr>
            <a:picLocks noChangeAspect="1"/>
          </p:cNvPicPr>
          <p:nvPr userDrawn="1"/>
        </p:nvPicPr>
        <p:blipFill>
          <a:blip r:embed="rId2"/>
          <a:srcRect/>
          <a:stretch/>
        </p:blipFill>
        <p:spPr>
          <a:xfrm>
            <a:off x="340659" y="6252269"/>
            <a:ext cx="381002" cy="381002"/>
          </a:xfrm>
          <a:prstGeom prst="rect">
            <a:avLst/>
          </a:prstGeom>
        </p:spPr>
      </p:pic>
    </p:spTree>
    <p:extLst>
      <p:ext uri="{BB962C8B-B14F-4D97-AF65-F5344CB8AC3E}">
        <p14:creationId xmlns:p14="http://schemas.microsoft.com/office/powerpoint/2010/main" val="204829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Content Grap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3281082" y="0"/>
            <a:ext cx="8910918" cy="68580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a:t>Graph Page</a:t>
            </a:r>
            <a:br>
              <a:rPr lang="en-US"/>
            </a:br>
            <a:r>
              <a:rPr lang="en-US"/>
              <a:t>Example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7" name="Chart Placeholder 6">
            <a:extLst>
              <a:ext uri="{FF2B5EF4-FFF2-40B4-BE49-F238E27FC236}">
                <a16:creationId xmlns:a16="http://schemas.microsoft.com/office/drawing/2014/main" id="{DE8EFDEF-7F35-4E4F-AD99-938719A6DC54}"/>
              </a:ext>
            </a:extLst>
          </p:cNvPr>
          <p:cNvSpPr>
            <a:spLocks noGrp="1"/>
          </p:cNvSpPr>
          <p:nvPr>
            <p:ph type="chart" sz="quarter" idx="15" hasCustomPrompt="1"/>
          </p:nvPr>
        </p:nvSpPr>
        <p:spPr>
          <a:xfrm>
            <a:off x="3727309" y="1062038"/>
            <a:ext cx="8018463" cy="4827587"/>
          </a:xfrm>
        </p:spPr>
        <p:txBody>
          <a:bodyPr>
            <a:noAutofit/>
          </a:bodyPr>
          <a:lstStyle>
            <a:lvl1pPr marL="0" indent="0" algn="ctr">
              <a:buNone/>
              <a:defRPr sz="2000"/>
            </a:lvl1pPr>
          </a:lstStyle>
          <a:p>
            <a:r>
              <a:rPr lang="en-US"/>
              <a:t>Click Icon In The Center To Add a Graph</a:t>
            </a:r>
          </a:p>
        </p:txBody>
      </p:sp>
      <p:sp>
        <p:nvSpPr>
          <p:cNvPr id="11" name="Footer Placeholder 10">
            <a:extLst>
              <a:ext uri="{FF2B5EF4-FFF2-40B4-BE49-F238E27FC236}">
                <a16:creationId xmlns:a16="http://schemas.microsoft.com/office/drawing/2014/main" id="{C542ACA4-E23B-9740-AE2D-C78B70CBE348}"/>
              </a:ext>
            </a:extLst>
          </p:cNvPr>
          <p:cNvSpPr>
            <a:spLocks noGrp="1"/>
          </p:cNvSpPr>
          <p:nvPr>
            <p:ph type="ftr" sz="quarter" idx="16"/>
          </p:nvPr>
        </p:nvSpPr>
        <p:spPr>
          <a:xfrm>
            <a:off x="781050" y="6378575"/>
            <a:ext cx="2338667" cy="198338"/>
          </a:xfrm>
        </p:spPr>
        <p:txBody>
          <a:bodyPr/>
          <a:lstStyle/>
          <a:p>
            <a:r>
              <a:rPr lang="en-US"/>
              <a:t>Oklahoma State Department of Health | Presentation Title | Date </a:t>
            </a:r>
          </a:p>
        </p:txBody>
      </p:sp>
    </p:spTree>
    <p:extLst>
      <p:ext uri="{BB962C8B-B14F-4D97-AF65-F5344CB8AC3E}">
        <p14:creationId xmlns:p14="http://schemas.microsoft.com/office/powerpoint/2010/main" val="172217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picture containing clock, drawing&#10;&#10;Description automatically generated">
            <a:extLst>
              <a:ext uri="{FF2B5EF4-FFF2-40B4-BE49-F238E27FC236}">
                <a16:creationId xmlns:a16="http://schemas.microsoft.com/office/drawing/2014/main" id="{FE3F1E2E-F99E-8B49-92FE-61436D01743C}"/>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a:t>Section Divider —</a:t>
            </a:r>
            <a:br>
              <a:rPr lang="en-US"/>
            </a:br>
            <a:r>
              <a:rPr lang="en-US"/>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A47CF2C4-C3BC-EB4B-88C7-548CF5811120}"/>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951246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8CEA2-5F55-2D48-BA3F-C9B13AF499EF}"/>
              </a:ext>
            </a:extLst>
          </p:cNvPr>
          <p:cNvSpPr>
            <a:spLocks noGrp="1"/>
          </p:cNvSpPr>
          <p:nvPr>
            <p:ph type="title"/>
          </p:nvPr>
        </p:nvSpPr>
        <p:spPr>
          <a:xfrm>
            <a:off x="457199" y="415230"/>
            <a:ext cx="11394141" cy="837374"/>
          </a:xfrm>
          <a:prstGeom prst="rect">
            <a:avLst/>
          </a:prstGeom>
        </p:spPr>
        <p:txBody>
          <a:bodyPr vert="horz" lIns="0" tIns="45720" rIns="91440" bIns="45720" rtlCol="0" anchor="t">
            <a:noAutofit/>
          </a:bodyPr>
          <a:lstStyle/>
          <a:p>
            <a:r>
              <a:rPr lang="en-US"/>
              <a:t>Content Page — Insert Title Here</a:t>
            </a:r>
          </a:p>
        </p:txBody>
      </p:sp>
      <p:sp>
        <p:nvSpPr>
          <p:cNvPr id="3" name="Text Placeholder 2">
            <a:extLst>
              <a:ext uri="{FF2B5EF4-FFF2-40B4-BE49-F238E27FC236}">
                <a16:creationId xmlns:a16="http://schemas.microsoft.com/office/drawing/2014/main" id="{FCCE648A-7202-1A45-A150-09C33B8DE1D5}"/>
              </a:ext>
            </a:extLst>
          </p:cNvPr>
          <p:cNvSpPr>
            <a:spLocks noGrp="1"/>
          </p:cNvSpPr>
          <p:nvPr>
            <p:ph type="body" idx="1"/>
          </p:nvPr>
        </p:nvSpPr>
        <p:spPr>
          <a:xfrm>
            <a:off x="457200" y="1838151"/>
            <a:ext cx="8458200" cy="4351338"/>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DA16417-6275-E049-BABF-0D5B83FF647B}"/>
              </a:ext>
            </a:extLst>
          </p:cNvPr>
          <p:cNvSpPr>
            <a:spLocks noGrp="1"/>
          </p:cNvSpPr>
          <p:nvPr>
            <p:ph type="sldNum" sz="quarter" idx="4"/>
          </p:nvPr>
        </p:nvSpPr>
        <p:spPr>
          <a:xfrm>
            <a:off x="9108141" y="6378575"/>
            <a:ext cx="2743200" cy="198338"/>
          </a:xfrm>
          <a:prstGeom prst="rect">
            <a:avLst/>
          </a:prstGeom>
        </p:spPr>
        <p:txBody>
          <a:bodyPr vert="horz" lIns="91440" tIns="45720" rIns="91440" bIns="45720" rtlCol="0" anchor="ctr"/>
          <a:lstStyle>
            <a:lvl1pPr algn="r">
              <a:defRPr sz="1000">
                <a:solidFill>
                  <a:schemeClr val="tx1">
                    <a:tint val="75000"/>
                  </a:schemeClr>
                </a:solidFill>
              </a:defRPr>
            </a:lvl1pPr>
          </a:lstStyle>
          <a:p>
            <a:fld id="{DB7DDC46-2E90-8640-BEFE-F54DCCD857ED}" type="slidenum">
              <a:rPr lang="en-US" smtClean="0"/>
              <a:pPr/>
              <a:t>‹#›</a:t>
            </a:fld>
            <a:endParaRPr lang="en-US"/>
          </a:p>
        </p:txBody>
      </p:sp>
      <p:sp>
        <p:nvSpPr>
          <p:cNvPr id="5" name="Footer Placeholder 4">
            <a:extLst>
              <a:ext uri="{FF2B5EF4-FFF2-40B4-BE49-F238E27FC236}">
                <a16:creationId xmlns:a16="http://schemas.microsoft.com/office/drawing/2014/main" id="{471C6D8E-ECFE-5644-850D-BC83613EA3B2}"/>
              </a:ext>
            </a:extLst>
          </p:cNvPr>
          <p:cNvSpPr>
            <a:spLocks noGrp="1"/>
          </p:cNvSpPr>
          <p:nvPr>
            <p:ph type="ftr" sz="quarter" idx="3"/>
          </p:nvPr>
        </p:nvSpPr>
        <p:spPr>
          <a:xfrm>
            <a:off x="774700" y="6372225"/>
            <a:ext cx="8140697" cy="198338"/>
          </a:xfrm>
          <a:prstGeom prst="rect">
            <a:avLst/>
          </a:prstGeom>
        </p:spPr>
        <p:txBody>
          <a:bodyPr vert="horz" lIns="0" tIns="45720" rIns="91440" bIns="45720" rtlCol="0" anchor="ctr"/>
          <a:lstStyle>
            <a:lvl1pPr algn="l">
              <a:defRPr sz="1000">
                <a:solidFill>
                  <a:schemeClr val="tx1"/>
                </a:solidFill>
              </a:defRPr>
            </a:lvl1pPr>
          </a:lstStyle>
          <a:p>
            <a:r>
              <a:rPr lang="en-US"/>
              <a:t>Oklahoma State Department of Health | Presentation Title | Date </a:t>
            </a:r>
          </a:p>
        </p:txBody>
      </p:sp>
      <p:pic>
        <p:nvPicPr>
          <p:cNvPr id="7" name="Picture 6" descr="A close up of a logo&#10;&#10;Description automatically generated">
            <a:extLst>
              <a:ext uri="{FF2B5EF4-FFF2-40B4-BE49-F238E27FC236}">
                <a16:creationId xmlns:a16="http://schemas.microsoft.com/office/drawing/2014/main" id="{FB8B9CC6-71D1-DA4C-A2B5-3566A4A1B09C}"/>
              </a:ext>
            </a:extLst>
          </p:cNvPr>
          <p:cNvPicPr>
            <a:picLocks noChangeAspect="1"/>
          </p:cNvPicPr>
          <p:nvPr userDrawn="1"/>
        </p:nvPicPr>
        <p:blipFill>
          <a:blip r:embed="rId17"/>
          <a:stretch>
            <a:fillRect/>
          </a:stretch>
        </p:blipFill>
        <p:spPr>
          <a:xfrm>
            <a:off x="340659" y="6252269"/>
            <a:ext cx="381002" cy="381002"/>
          </a:xfrm>
          <a:prstGeom prst="rect">
            <a:avLst/>
          </a:prstGeom>
        </p:spPr>
      </p:pic>
    </p:spTree>
    <p:extLst>
      <p:ext uri="{BB962C8B-B14F-4D97-AF65-F5344CB8AC3E}">
        <p14:creationId xmlns:p14="http://schemas.microsoft.com/office/powerpoint/2010/main" val="4088927233"/>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4" r:id="rId3"/>
    <p:sldLayoutId id="2147483673" r:id="rId4"/>
    <p:sldLayoutId id="2147483660" r:id="rId5"/>
    <p:sldLayoutId id="2147483661" r:id="rId6"/>
    <p:sldLayoutId id="2147483662" r:id="rId7"/>
    <p:sldLayoutId id="2147483669" r:id="rId8"/>
    <p:sldLayoutId id="2147483651" r:id="rId9"/>
    <p:sldLayoutId id="2147483670" r:id="rId10"/>
    <p:sldLayoutId id="2147483671" r:id="rId11"/>
    <p:sldLayoutId id="2147483672" r:id="rId12"/>
    <p:sldLayoutId id="2147483674" r:id="rId13"/>
    <p:sldLayoutId id="2147483654" r:id="rId14"/>
    <p:sldLayoutId id="2147483655" r:id="rId15"/>
  </p:sldLayoutIdLst>
  <p:hf hdr="0" dt="0"/>
  <p:txStyles>
    <p:titleStyle>
      <a:lvl1pPr algn="l" defTabSz="914400" rtl="0" eaLnBrk="1" latinLnBrk="0" hangingPunct="1">
        <a:lnSpc>
          <a:spcPct val="100000"/>
        </a:lnSpc>
        <a:spcBef>
          <a:spcPct val="0"/>
        </a:spcBef>
        <a:buNone/>
        <a:defRPr sz="2500" b="1" kern="1200">
          <a:solidFill>
            <a:schemeClr val="accent6"/>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439200" indent="-177800"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2pPr>
      <a:lvl3pPr marL="666750" indent="-23018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3pPr>
      <a:lvl4pPr marL="890588" indent="-22383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4pPr>
      <a:lvl5pPr marL="1116013" indent="-225425"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60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16647-C384-084D-91A8-2209F2D962BC}"/>
              </a:ext>
            </a:extLst>
          </p:cNvPr>
          <p:cNvSpPr>
            <a:spLocks noGrp="1"/>
          </p:cNvSpPr>
          <p:nvPr>
            <p:ph type="title"/>
          </p:nvPr>
        </p:nvSpPr>
        <p:spPr>
          <a:xfrm>
            <a:off x="457199" y="2058500"/>
            <a:ext cx="5177118" cy="1370940"/>
          </a:xfrm>
        </p:spPr>
        <p:txBody>
          <a:bodyPr/>
          <a:lstStyle/>
          <a:p>
            <a:pPr algn="ctr"/>
            <a:r>
              <a:rPr lang="en-US" sz="2800"/>
              <a:t>Preventive Health and Health Services (PHHS) Block Grant</a:t>
            </a:r>
          </a:p>
        </p:txBody>
      </p:sp>
      <p:sp>
        <p:nvSpPr>
          <p:cNvPr id="5" name="Text Placeholder 4">
            <a:extLst>
              <a:ext uri="{FF2B5EF4-FFF2-40B4-BE49-F238E27FC236}">
                <a16:creationId xmlns:a16="http://schemas.microsoft.com/office/drawing/2014/main" id="{0F4E9049-9A90-A44E-9372-628E820C9552}"/>
              </a:ext>
            </a:extLst>
          </p:cNvPr>
          <p:cNvSpPr>
            <a:spLocks noGrp="1"/>
          </p:cNvSpPr>
          <p:nvPr>
            <p:ph type="body" idx="1"/>
          </p:nvPr>
        </p:nvSpPr>
        <p:spPr>
          <a:xfrm>
            <a:off x="515567" y="3171210"/>
            <a:ext cx="5177118" cy="541337"/>
          </a:xfrm>
        </p:spPr>
        <p:txBody>
          <a:bodyPr/>
          <a:lstStyle/>
          <a:p>
            <a:pPr algn="ctr"/>
            <a:r>
              <a:rPr lang="en-US"/>
              <a:t>Advisory Committee Meeting</a:t>
            </a:r>
          </a:p>
          <a:p>
            <a:pPr algn="ctr"/>
            <a:r>
              <a:rPr lang="en-US"/>
              <a:t>Public Hearing  </a:t>
            </a:r>
          </a:p>
          <a:p>
            <a:pPr algn="ctr"/>
            <a:endParaRPr lang="en-US"/>
          </a:p>
        </p:txBody>
      </p:sp>
      <p:sp>
        <p:nvSpPr>
          <p:cNvPr id="6" name="Text Placeholder 5">
            <a:extLst>
              <a:ext uri="{FF2B5EF4-FFF2-40B4-BE49-F238E27FC236}">
                <a16:creationId xmlns:a16="http://schemas.microsoft.com/office/drawing/2014/main" id="{9E8DAC8B-B1DC-5348-B0A6-238FC462030A}"/>
              </a:ext>
            </a:extLst>
          </p:cNvPr>
          <p:cNvSpPr>
            <a:spLocks noGrp="1"/>
          </p:cNvSpPr>
          <p:nvPr>
            <p:ph type="body" sz="quarter" idx="13"/>
          </p:nvPr>
        </p:nvSpPr>
        <p:spPr>
          <a:xfrm>
            <a:off x="1400782" y="4159990"/>
            <a:ext cx="3200401" cy="330200"/>
          </a:xfrm>
        </p:spPr>
        <p:txBody>
          <a:bodyPr/>
          <a:lstStyle/>
          <a:p>
            <a:pPr algn="ctr"/>
            <a:r>
              <a:rPr lang="en-US"/>
              <a:t>2:00 pm, March 8, 2023</a:t>
            </a:r>
          </a:p>
        </p:txBody>
      </p:sp>
      <p:sp>
        <p:nvSpPr>
          <p:cNvPr id="2" name="Slide Number Placeholder 1">
            <a:extLst>
              <a:ext uri="{FF2B5EF4-FFF2-40B4-BE49-F238E27FC236}">
                <a16:creationId xmlns:a16="http://schemas.microsoft.com/office/drawing/2014/main" id="{B572306F-2162-EF47-A9AD-A6C79339E7A3}"/>
              </a:ext>
            </a:extLst>
          </p:cNvPr>
          <p:cNvSpPr>
            <a:spLocks noGrp="1"/>
          </p:cNvSpPr>
          <p:nvPr>
            <p:ph type="sldNum" sz="quarter" idx="12"/>
          </p:nvPr>
        </p:nvSpPr>
        <p:spPr/>
        <p:txBody>
          <a:bodyPr/>
          <a:lstStyle/>
          <a:p>
            <a:fld id="{DB7DDC46-2E90-8640-BEFE-F54DCCD857ED}" type="slidenum">
              <a:rPr lang="en-US" smtClean="0"/>
              <a:pPr/>
              <a:t>1</a:t>
            </a:fld>
            <a:endParaRPr lang="en-US"/>
          </a:p>
        </p:txBody>
      </p:sp>
    </p:spTree>
    <p:extLst>
      <p:ext uri="{BB962C8B-B14F-4D97-AF65-F5344CB8AC3E}">
        <p14:creationId xmlns:p14="http://schemas.microsoft.com/office/powerpoint/2010/main" val="2478915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8C8F1-4260-B840-0D3A-337D5F736818}"/>
              </a:ext>
            </a:extLst>
          </p:cNvPr>
          <p:cNvSpPr>
            <a:spLocks noGrp="1"/>
          </p:cNvSpPr>
          <p:nvPr>
            <p:ph type="title"/>
          </p:nvPr>
        </p:nvSpPr>
        <p:spPr/>
        <p:txBody>
          <a:bodyPr/>
          <a:lstStyle/>
          <a:p>
            <a:r>
              <a:rPr lang="en-US">
                <a:cs typeface="Arial"/>
              </a:rPr>
              <a:t>FY23 Proposal Requests </a:t>
            </a:r>
            <a:endParaRPr lang="en-US"/>
          </a:p>
        </p:txBody>
      </p:sp>
      <p:sp>
        <p:nvSpPr>
          <p:cNvPr id="4" name="Slide Number Placeholder 3">
            <a:extLst>
              <a:ext uri="{FF2B5EF4-FFF2-40B4-BE49-F238E27FC236}">
                <a16:creationId xmlns:a16="http://schemas.microsoft.com/office/drawing/2014/main" id="{523261E0-AF85-B947-B839-245F56B74535}"/>
              </a:ext>
            </a:extLst>
          </p:cNvPr>
          <p:cNvSpPr>
            <a:spLocks noGrp="1"/>
          </p:cNvSpPr>
          <p:nvPr>
            <p:ph type="sldNum" sz="quarter" idx="12"/>
          </p:nvPr>
        </p:nvSpPr>
        <p:spPr/>
        <p:txBody>
          <a:bodyPr/>
          <a:lstStyle/>
          <a:p>
            <a:fld id="{DB7DDC46-2E90-8640-BEFE-F54DCCD857ED}" type="slidenum">
              <a:rPr lang="en-US" smtClean="0"/>
              <a:pPr/>
              <a:t>10</a:t>
            </a:fld>
            <a:endParaRPr lang="en-US"/>
          </a:p>
        </p:txBody>
      </p:sp>
    </p:spTree>
    <p:extLst>
      <p:ext uri="{BB962C8B-B14F-4D97-AF65-F5344CB8AC3E}">
        <p14:creationId xmlns:p14="http://schemas.microsoft.com/office/powerpoint/2010/main" val="4184255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655"/>
            <a:ext cx="11394140" cy="837374"/>
          </a:xfrm>
        </p:spPr>
        <p:txBody>
          <a:bodyPr/>
          <a:lstStyle/>
          <a:p>
            <a:r>
              <a:rPr lang="en-US"/>
              <a:t>State and Tribal Public Health Learning Collaborative                              </a:t>
            </a:r>
            <a:endParaRPr lang="en-US" sz="1400"/>
          </a:p>
        </p:txBody>
      </p:sp>
      <p:sp>
        <p:nvSpPr>
          <p:cNvPr id="3" name="Content Placeholder 2"/>
          <p:cNvSpPr>
            <a:spLocks noGrp="1"/>
          </p:cNvSpPr>
          <p:nvPr>
            <p:ph idx="1"/>
          </p:nvPr>
        </p:nvSpPr>
        <p:spPr>
          <a:xfrm>
            <a:off x="457199" y="1446835"/>
            <a:ext cx="11394141" cy="4742654"/>
          </a:xfrm>
        </p:spPr>
        <p:txBody>
          <a:bodyPr/>
          <a:lstStyle/>
          <a:p>
            <a:r>
              <a:rPr lang="en-US"/>
              <a:t>Funding Amount Requested: $37,662.70</a:t>
            </a:r>
          </a:p>
          <a:p>
            <a:r>
              <a:rPr lang="en-US"/>
              <a:t>New Program</a:t>
            </a:r>
          </a:p>
          <a:p>
            <a:r>
              <a:rPr lang="en-US"/>
              <a:t>HP2030 Goal: Community, Public Health Infrastructure - Explore the impact of community health assessment and improvement planning efforts</a:t>
            </a:r>
          </a:p>
          <a:p>
            <a:r>
              <a:rPr lang="en-US"/>
              <a:t>Establish a tribal/state platform for collaboration around public health priorities to identify common priorities. This will help align and allocate resources, plan strategic interventions, avoid duplicative efforts in tribal jurisdictions, and bring tribal partners to the table in implementing statewide strategies.  </a:t>
            </a:r>
          </a:p>
          <a:p>
            <a:pPr lvl="1"/>
            <a:r>
              <a:rPr lang="en-US"/>
              <a:t>Recruit four tribes and one tribal-serving entity. The recruitment process will be flexible (first come, first serve, or competitive) until all opportunities are filled</a:t>
            </a:r>
          </a:p>
          <a:p>
            <a:pPr lvl="1"/>
            <a:r>
              <a:rPr lang="en-US"/>
              <a:t>complete five (5) tribal listening sessions to establish shared priorities, identify potential collaborative projects and present a road map for further collaboration</a:t>
            </a:r>
          </a:p>
          <a:p>
            <a:pPr lvl="1"/>
            <a:r>
              <a:rPr lang="en-US"/>
              <a:t>The program will use surveys to gather collaboration ideas and will be used to identify priority needs among the collaborative. </a:t>
            </a:r>
          </a:p>
          <a:p>
            <a:pPr lvl="1"/>
            <a:r>
              <a:rPr lang="en-US"/>
              <a:t>Findings from surveys and listening sessions will be presented at the Tribal Public Health Conference and used to develop a future roadmap of priorities and strategies.</a:t>
            </a:r>
          </a:p>
        </p:txBody>
      </p:sp>
      <p:sp>
        <p:nvSpPr>
          <p:cNvPr id="4" name="Slide Number Placeholder 3"/>
          <p:cNvSpPr>
            <a:spLocks noGrp="1"/>
          </p:cNvSpPr>
          <p:nvPr>
            <p:ph type="sldNum" sz="quarter" idx="12"/>
          </p:nvPr>
        </p:nvSpPr>
        <p:spPr/>
        <p:txBody>
          <a:bodyPr/>
          <a:lstStyle/>
          <a:p>
            <a:fld id="{DB7DDC46-2E90-8640-BEFE-F54DCCD857ED}" type="slidenum">
              <a:rPr lang="en-US" smtClean="0"/>
              <a:t>11</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endParaRPr lang="en-US"/>
          </a:p>
        </p:txBody>
      </p:sp>
    </p:spTree>
    <p:extLst>
      <p:ext uri="{BB962C8B-B14F-4D97-AF65-F5344CB8AC3E}">
        <p14:creationId xmlns:p14="http://schemas.microsoft.com/office/powerpoint/2010/main" val="1164575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Advancing Health Equity and Strengthening Minority Health 1 &amp; 2         </a:t>
            </a:r>
            <a:endParaRPr lang="en-US" sz="1400"/>
          </a:p>
        </p:txBody>
      </p:sp>
      <p:sp>
        <p:nvSpPr>
          <p:cNvPr id="3" name="Content Placeholder 2"/>
          <p:cNvSpPr>
            <a:spLocks noGrp="1"/>
          </p:cNvSpPr>
          <p:nvPr>
            <p:ph idx="1"/>
          </p:nvPr>
        </p:nvSpPr>
        <p:spPr>
          <a:xfrm>
            <a:off x="457199" y="1470454"/>
            <a:ext cx="11394141" cy="4719035"/>
          </a:xfrm>
        </p:spPr>
        <p:txBody>
          <a:bodyPr vert="horz" lIns="0" tIns="45720" rIns="91440" bIns="45720" rtlCol="0" anchor="t">
            <a:noAutofit/>
          </a:bodyPr>
          <a:lstStyle/>
          <a:p>
            <a:r>
              <a:rPr lang="en-US"/>
              <a:t>Funding Amount Requested: $196,504.42</a:t>
            </a:r>
          </a:p>
          <a:p>
            <a:r>
              <a:rPr lang="en-US"/>
              <a:t>Role of Funding; To enhance or expand the program</a:t>
            </a:r>
          </a:p>
          <a:p>
            <a:r>
              <a:rPr lang="en-US"/>
              <a:t>HP2030 Goal: Reduce the proportion of people who can’t get medical care when they need it.</a:t>
            </a:r>
          </a:p>
          <a:p>
            <a:r>
              <a:rPr lang="en-US"/>
              <a:t>2 Main Objectives </a:t>
            </a:r>
          </a:p>
          <a:p>
            <a:pPr lvl="1"/>
            <a:r>
              <a:rPr lang="en-US"/>
              <a:t>Capacity Building services via training and staff development on minority health and health equity to improve access to healthcare for minority or underserved populations</a:t>
            </a:r>
          </a:p>
          <a:p>
            <a:pPr lvl="2"/>
            <a:r>
              <a:rPr lang="en-US"/>
              <a:t>Mini Grants: Mobilize community members, outreach, promotional materials, community events, media campaign, translation services, etc. </a:t>
            </a:r>
          </a:p>
          <a:p>
            <a:pPr lvl="1"/>
            <a:r>
              <a:rPr lang="en-US"/>
              <a:t>Interpretation and document translation</a:t>
            </a:r>
          </a:p>
          <a:p>
            <a:pPr lvl="2"/>
            <a:r>
              <a:rPr lang="en-US"/>
              <a:t>Provide training for culturally and linguistically appropriate policies and practices</a:t>
            </a:r>
          </a:p>
        </p:txBody>
      </p:sp>
      <p:sp>
        <p:nvSpPr>
          <p:cNvPr id="4" name="Slide Number Placeholder 3"/>
          <p:cNvSpPr>
            <a:spLocks noGrp="1"/>
          </p:cNvSpPr>
          <p:nvPr>
            <p:ph type="sldNum" sz="quarter" idx="12"/>
          </p:nvPr>
        </p:nvSpPr>
        <p:spPr/>
        <p:txBody>
          <a:bodyPr/>
          <a:lstStyle/>
          <a:p>
            <a:fld id="{DB7DDC46-2E90-8640-BEFE-F54DCCD857ED}" type="slidenum">
              <a:rPr lang="en-US" smtClean="0"/>
              <a:t>12</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r>
              <a:rPr lang="en-US"/>
              <a:t> </a:t>
            </a:r>
            <a:endParaRPr lang="en-US">
              <a:cs typeface="Arial"/>
            </a:endParaRPr>
          </a:p>
        </p:txBody>
      </p:sp>
    </p:spTree>
    <p:extLst>
      <p:ext uri="{BB962C8B-B14F-4D97-AF65-F5344CB8AC3E}">
        <p14:creationId xmlns:p14="http://schemas.microsoft.com/office/powerpoint/2010/main" val="3722528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Addressing Chronic Disease Prevalence Using a Multidisciplinary Team</a:t>
            </a:r>
            <a:endParaRPr lang="en-US" sz="1400"/>
          </a:p>
        </p:txBody>
      </p:sp>
      <p:sp>
        <p:nvSpPr>
          <p:cNvPr id="3" name="Content Placeholder 2"/>
          <p:cNvSpPr>
            <a:spLocks noGrp="1"/>
          </p:cNvSpPr>
          <p:nvPr>
            <p:ph idx="1"/>
          </p:nvPr>
        </p:nvSpPr>
        <p:spPr>
          <a:xfrm>
            <a:off x="457199" y="1400938"/>
            <a:ext cx="11394141" cy="4788551"/>
          </a:xfrm>
        </p:spPr>
        <p:txBody>
          <a:bodyPr/>
          <a:lstStyle/>
          <a:p>
            <a:r>
              <a:rPr lang="en-US"/>
              <a:t>Funding Amount Requested: $5,690</a:t>
            </a:r>
          </a:p>
          <a:p>
            <a:r>
              <a:rPr lang="en-US"/>
              <a:t>Role of Funding; Start up of a new program</a:t>
            </a:r>
          </a:p>
          <a:p>
            <a:r>
              <a:rPr lang="en-US"/>
              <a:t>HP2030 Goal: Increase control of high blood pressure in adults</a:t>
            </a:r>
          </a:p>
          <a:p>
            <a:r>
              <a:rPr lang="en-US"/>
              <a:t>District 5 - Greer and Kiowa County are piloting this project with the mobile unit as the patient access point into the project. The protocol received IRB approval.</a:t>
            </a:r>
          </a:p>
          <a:p>
            <a:pPr lvl="1"/>
            <a:r>
              <a:rPr lang="en-US"/>
              <a:t>Both these areas are primarily rural areas and are designated health professional shortage areas.</a:t>
            </a:r>
          </a:p>
          <a:p>
            <a:r>
              <a:rPr lang="en-US"/>
              <a:t>Provide additional resources to patients affected by these conditions through provision of education, development of goals and referrals to community programs, will assist them in learning skills necessary to better manage their health status.</a:t>
            </a:r>
          </a:p>
          <a:p>
            <a:r>
              <a:rPr lang="en-US"/>
              <a:t>This program relates to the agency mission of protecting and promoting health, preventing disease and injury, and cultivating conditions by which Oklahomans can thrive. It also relates to the agency vision of leading Oklahomans to prosperity through health. </a:t>
            </a:r>
          </a:p>
        </p:txBody>
      </p:sp>
      <p:sp>
        <p:nvSpPr>
          <p:cNvPr id="4" name="Slide Number Placeholder 3"/>
          <p:cNvSpPr>
            <a:spLocks noGrp="1"/>
          </p:cNvSpPr>
          <p:nvPr>
            <p:ph type="sldNum" sz="quarter" idx="12"/>
          </p:nvPr>
        </p:nvSpPr>
        <p:spPr/>
        <p:txBody>
          <a:bodyPr/>
          <a:lstStyle/>
          <a:p>
            <a:fld id="{DB7DDC46-2E90-8640-BEFE-F54DCCD857ED}" type="slidenum">
              <a:rPr lang="en-US" smtClean="0"/>
              <a:t>13</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endParaRPr lang="en-US"/>
          </a:p>
        </p:txBody>
      </p:sp>
    </p:spTree>
    <p:extLst>
      <p:ext uri="{BB962C8B-B14F-4D97-AF65-F5344CB8AC3E}">
        <p14:creationId xmlns:p14="http://schemas.microsoft.com/office/powerpoint/2010/main" val="988150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STI At-Home Testing Program Pilot</a:t>
            </a:r>
            <a:endParaRPr lang="en-US" sz="1400"/>
          </a:p>
        </p:txBody>
      </p:sp>
      <p:sp>
        <p:nvSpPr>
          <p:cNvPr id="3" name="Content Placeholder 2"/>
          <p:cNvSpPr>
            <a:spLocks noGrp="1"/>
          </p:cNvSpPr>
          <p:nvPr>
            <p:ph idx="1"/>
          </p:nvPr>
        </p:nvSpPr>
        <p:spPr>
          <a:xfrm>
            <a:off x="457199" y="1375955"/>
            <a:ext cx="11394141" cy="4813534"/>
          </a:xfrm>
        </p:spPr>
        <p:txBody>
          <a:bodyPr/>
          <a:lstStyle/>
          <a:p>
            <a:r>
              <a:rPr lang="en-US"/>
              <a:t>Funding Amount Requested: $199,909.00 </a:t>
            </a:r>
          </a:p>
          <a:p>
            <a:r>
              <a:rPr lang="en-US"/>
              <a:t>Role of Funding; Start up of a new program</a:t>
            </a:r>
          </a:p>
          <a:p>
            <a:r>
              <a:rPr lang="en-US"/>
              <a:t>HP2030 Goal: Increase knowledge of HIV status, Increase the proportion of sexually active female adolescents and young women who get screened for chlamydia</a:t>
            </a:r>
          </a:p>
          <a:p>
            <a:r>
              <a:rPr lang="en-US"/>
              <a:t>Promotes health by ensuring individuals know their STI status, Prevents disease by actively following up on positive tests results, treating, and intervening in the spread of infection, and Cultivates conditions by which Oklahomans can thrive by educating and empowering individuals to know their status.</a:t>
            </a:r>
          </a:p>
          <a:p>
            <a:r>
              <a:rPr lang="en-US"/>
              <a:t>Six-month pilot which would include three county health departments, one tribal facility, two SHHRS contracted community-based organizations, and Sexual Health and Harm Reduction Service (SHHRS) prevention program to increase access to STI testing in Oklahoma residents. </a:t>
            </a:r>
          </a:p>
          <a:p>
            <a:pPr marL="0" indent="0">
              <a:buNone/>
            </a:pPr>
            <a:endParaRPr lang="en-US"/>
          </a:p>
        </p:txBody>
      </p:sp>
      <p:sp>
        <p:nvSpPr>
          <p:cNvPr id="4" name="Slide Number Placeholder 3"/>
          <p:cNvSpPr>
            <a:spLocks noGrp="1"/>
          </p:cNvSpPr>
          <p:nvPr>
            <p:ph type="sldNum" sz="quarter" idx="12"/>
          </p:nvPr>
        </p:nvSpPr>
        <p:spPr/>
        <p:txBody>
          <a:bodyPr/>
          <a:lstStyle/>
          <a:p>
            <a:fld id="{DB7DDC46-2E90-8640-BEFE-F54DCCD857ED}" type="slidenum">
              <a:rPr lang="en-US" smtClean="0"/>
              <a:t>14</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r>
              <a:rPr lang="en-US"/>
              <a:t> </a:t>
            </a:r>
            <a:endParaRPr lang="en-US">
              <a:cs typeface="Arial"/>
            </a:endParaRPr>
          </a:p>
        </p:txBody>
      </p:sp>
    </p:spTree>
    <p:extLst>
      <p:ext uri="{BB962C8B-B14F-4D97-AF65-F5344CB8AC3E}">
        <p14:creationId xmlns:p14="http://schemas.microsoft.com/office/powerpoint/2010/main" val="2941219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Health Literacy for ESL</a:t>
            </a:r>
            <a:endParaRPr lang="en-US" sz="1400"/>
          </a:p>
        </p:txBody>
      </p:sp>
      <p:sp>
        <p:nvSpPr>
          <p:cNvPr id="3" name="Content Placeholder 2"/>
          <p:cNvSpPr>
            <a:spLocks noGrp="1"/>
          </p:cNvSpPr>
          <p:nvPr>
            <p:ph idx="1"/>
          </p:nvPr>
        </p:nvSpPr>
        <p:spPr>
          <a:xfrm>
            <a:off x="457199" y="1438414"/>
            <a:ext cx="11394141" cy="4751075"/>
          </a:xfrm>
        </p:spPr>
        <p:txBody>
          <a:bodyPr/>
          <a:lstStyle/>
          <a:p>
            <a:r>
              <a:rPr lang="en-US"/>
              <a:t>Funding Amount Requested: $5,000.00</a:t>
            </a:r>
          </a:p>
          <a:p>
            <a:r>
              <a:rPr lang="en-US"/>
              <a:t>Role of Funding; Start up of a new program </a:t>
            </a:r>
          </a:p>
          <a:p>
            <a:r>
              <a:rPr lang="en-US"/>
              <a:t>HP2030 Goal: Increase the proportion of adults with limited English proficiency who say their providers explain things clearly</a:t>
            </a:r>
          </a:p>
          <a:p>
            <a:r>
              <a:rPr lang="en-US"/>
              <a:t>Program will bridge the gap of those who have English as a second language providing them with a fair opportunity to be able to communicate with their health care providers which is teaching them medical and health terminology. </a:t>
            </a:r>
          </a:p>
          <a:p>
            <a:r>
              <a:rPr lang="en-US"/>
              <a:t>By June 30, 2024, two contract employees will provide and promote four sessions of Health Literacy for ESL classes that consist of 15 lessons to those who speak Spanish and Marshallese. Both Spanish and Marshallese classes to be offered by the Fall of 2023 and Spring of 2024.  Classes will improve the capability to interact in different health-related environments.</a:t>
            </a:r>
          </a:p>
          <a:p>
            <a:endParaRPr lang="en-US"/>
          </a:p>
        </p:txBody>
      </p:sp>
      <p:sp>
        <p:nvSpPr>
          <p:cNvPr id="4" name="Slide Number Placeholder 3"/>
          <p:cNvSpPr>
            <a:spLocks noGrp="1"/>
          </p:cNvSpPr>
          <p:nvPr>
            <p:ph type="sldNum" sz="quarter" idx="12"/>
          </p:nvPr>
        </p:nvSpPr>
        <p:spPr/>
        <p:txBody>
          <a:bodyPr/>
          <a:lstStyle/>
          <a:p>
            <a:fld id="{DB7DDC46-2E90-8640-BEFE-F54DCCD857ED}" type="slidenum">
              <a:rPr lang="en-US" smtClean="0"/>
              <a:t>15</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endParaRPr lang="en-US"/>
          </a:p>
        </p:txBody>
      </p:sp>
    </p:spTree>
    <p:extLst>
      <p:ext uri="{BB962C8B-B14F-4D97-AF65-F5344CB8AC3E}">
        <p14:creationId xmlns:p14="http://schemas.microsoft.com/office/powerpoint/2010/main" val="2864353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Obesity in the state of Oklahoma Community Analysis and Linkages</a:t>
            </a:r>
            <a:endParaRPr lang="en-US" sz="1400"/>
          </a:p>
        </p:txBody>
      </p:sp>
      <p:sp>
        <p:nvSpPr>
          <p:cNvPr id="3" name="Content Placeholder 2"/>
          <p:cNvSpPr>
            <a:spLocks noGrp="1"/>
          </p:cNvSpPr>
          <p:nvPr>
            <p:ph idx="1"/>
          </p:nvPr>
        </p:nvSpPr>
        <p:spPr>
          <a:xfrm>
            <a:off x="457199" y="1350971"/>
            <a:ext cx="11394141" cy="4838518"/>
          </a:xfrm>
        </p:spPr>
        <p:txBody>
          <a:bodyPr/>
          <a:lstStyle/>
          <a:p>
            <a:r>
              <a:rPr lang="en-US"/>
              <a:t>Funding Amount Requested: $90,000</a:t>
            </a:r>
          </a:p>
          <a:p>
            <a:r>
              <a:rPr lang="en-US"/>
              <a:t>Role of Funding; Start up of a new program</a:t>
            </a:r>
          </a:p>
          <a:p>
            <a:r>
              <a:rPr lang="en-US"/>
              <a:t>HP2030 Goal: Reduce overweight and obesity by helping people eat healthily and get physically active.</a:t>
            </a:r>
          </a:p>
          <a:p>
            <a:r>
              <a:rPr lang="en-US"/>
              <a:t>The goal of the state obesity plan is the statewide reduction of obesity rates in adults by 1% and the reduction in statewide obesity rates in children by 3% by 2026. This will be done by targeting disparate populations and communities that are marginalized.   Specifically, the development and execution of a communication plan will increase awareness of statewide efforts undertaken by stakeholders, increase enrollment in </a:t>
            </a:r>
            <a:r>
              <a:rPr lang="en-US" err="1"/>
              <a:t>SoonerCare</a:t>
            </a:r>
            <a:r>
              <a:rPr lang="en-US"/>
              <a:t> in the aforementioned populations and increase utilization of resources in the treatment and prevention of obesity.</a:t>
            </a:r>
          </a:p>
          <a:p>
            <a:r>
              <a:rPr lang="en-US"/>
              <a:t>This project aligns with the mission to protect and promote health, prevent disease and injury, and cultivate conditions by which Oklahomans can thrive. By addressing inequity hotspots this program will address obesity and weight stigma to improve the health of all Oklahomans. By utilizing respectful messaging in collaboration with the Communications team we lean into the values of the Oklahoma State Department of Health.</a:t>
            </a:r>
          </a:p>
        </p:txBody>
      </p:sp>
      <p:sp>
        <p:nvSpPr>
          <p:cNvPr id="4" name="Slide Number Placeholder 3"/>
          <p:cNvSpPr>
            <a:spLocks noGrp="1"/>
          </p:cNvSpPr>
          <p:nvPr>
            <p:ph type="sldNum" sz="quarter" idx="12"/>
          </p:nvPr>
        </p:nvSpPr>
        <p:spPr/>
        <p:txBody>
          <a:bodyPr/>
          <a:lstStyle/>
          <a:p>
            <a:fld id="{DB7DDC46-2E90-8640-BEFE-F54DCCD857ED}" type="slidenum">
              <a:rPr lang="en-US" smtClean="0"/>
              <a:t>16</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endParaRPr lang="en-US"/>
          </a:p>
        </p:txBody>
      </p:sp>
    </p:spTree>
    <p:extLst>
      <p:ext uri="{BB962C8B-B14F-4D97-AF65-F5344CB8AC3E}">
        <p14:creationId xmlns:p14="http://schemas.microsoft.com/office/powerpoint/2010/main" val="209581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 NAPSACC Statewide Implementation</a:t>
            </a:r>
            <a:endParaRPr lang="en-US" sz="1400"/>
          </a:p>
        </p:txBody>
      </p:sp>
      <p:sp>
        <p:nvSpPr>
          <p:cNvPr id="3" name="Content Placeholder 2"/>
          <p:cNvSpPr>
            <a:spLocks noGrp="1"/>
          </p:cNvSpPr>
          <p:nvPr>
            <p:ph idx="1"/>
          </p:nvPr>
        </p:nvSpPr>
        <p:spPr>
          <a:xfrm>
            <a:off x="457199" y="1438414"/>
            <a:ext cx="11394141" cy="4751075"/>
          </a:xfrm>
        </p:spPr>
        <p:txBody>
          <a:bodyPr/>
          <a:lstStyle/>
          <a:p>
            <a:r>
              <a:rPr lang="en-US"/>
              <a:t>Funding Amount Requested: $79,260.00</a:t>
            </a:r>
          </a:p>
          <a:p>
            <a:r>
              <a:rPr lang="en-US"/>
              <a:t>Role of Funding; Enhance or expand the program </a:t>
            </a:r>
          </a:p>
          <a:p>
            <a:r>
              <a:rPr lang="en-US"/>
              <a:t>HP2030 Goal: Reduce the proportion of children and adolescents with obesity </a:t>
            </a:r>
          </a:p>
          <a:p>
            <a:r>
              <a:rPr lang="en-US"/>
              <a:t>The Oklahoma State Department of Health (OSDH) has adopted the Go Nutrition and Physical Activity Self-Assessment for Child Care (Go NAPSACC) online toolkit in efforts to enhance nutrition and physical activity practices in early care and education (ECE) programs in Oklahoma. The platform will provide assistance to childcare providers to improve the health of young children through education, practices, policies, and environments that support healthy eating, physical activity, and oral health. </a:t>
            </a:r>
          </a:p>
          <a:p>
            <a:r>
              <a:rPr lang="en-US"/>
              <a:t>OSDH will recruit other stakeholders to become GO NAPSACC consultants to increase the reach of in-depth consultation to early childcare providers to implement evidence-based strategies to increase physical activity and nutrition in their environments.</a:t>
            </a:r>
          </a:p>
        </p:txBody>
      </p:sp>
      <p:sp>
        <p:nvSpPr>
          <p:cNvPr id="4" name="Slide Number Placeholder 3"/>
          <p:cNvSpPr>
            <a:spLocks noGrp="1"/>
          </p:cNvSpPr>
          <p:nvPr>
            <p:ph type="sldNum" sz="quarter" idx="12"/>
          </p:nvPr>
        </p:nvSpPr>
        <p:spPr/>
        <p:txBody>
          <a:bodyPr/>
          <a:lstStyle/>
          <a:p>
            <a:fld id="{DB7DDC46-2E90-8640-BEFE-F54DCCD857ED}" type="slidenum">
              <a:rPr lang="en-US" smtClean="0"/>
              <a:t>17</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endParaRPr lang="en-US"/>
          </a:p>
        </p:txBody>
      </p:sp>
    </p:spTree>
    <p:extLst>
      <p:ext uri="{BB962C8B-B14F-4D97-AF65-F5344CB8AC3E}">
        <p14:creationId xmlns:p14="http://schemas.microsoft.com/office/powerpoint/2010/main" val="740683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Creating Healthy Environments in Schools                                         </a:t>
            </a:r>
            <a:endParaRPr lang="en-US" sz="1400">
              <a:cs typeface="Arial"/>
            </a:endParaRPr>
          </a:p>
        </p:txBody>
      </p:sp>
      <p:sp>
        <p:nvSpPr>
          <p:cNvPr id="3" name="Content Placeholder 2"/>
          <p:cNvSpPr>
            <a:spLocks noGrp="1"/>
          </p:cNvSpPr>
          <p:nvPr>
            <p:ph idx="1"/>
          </p:nvPr>
        </p:nvSpPr>
        <p:spPr>
          <a:xfrm>
            <a:off x="457199" y="1350971"/>
            <a:ext cx="11394141" cy="4838518"/>
          </a:xfrm>
        </p:spPr>
        <p:txBody>
          <a:bodyPr/>
          <a:lstStyle/>
          <a:p>
            <a:r>
              <a:rPr lang="en-US"/>
              <a:t>Amount Requested: $157,975.00</a:t>
            </a:r>
          </a:p>
          <a:p>
            <a:r>
              <a:rPr lang="en-US"/>
              <a:t>Role of Funding; Enhance or expand the program</a:t>
            </a:r>
          </a:p>
          <a:p>
            <a:pPr lvl="1"/>
            <a:r>
              <a:rPr lang="en-US"/>
              <a:t>Project funded by the CDC for the last 10 years - agency no long has that funding to carry on the work. </a:t>
            </a:r>
          </a:p>
          <a:p>
            <a:r>
              <a:rPr lang="en-US"/>
              <a:t>HP2030 Goal: Reduce the proportion of children and adolescents with obesity </a:t>
            </a:r>
          </a:p>
          <a:p>
            <a:r>
              <a:rPr lang="en-US"/>
              <a:t>By 2028 at least 25 schools (5 per year) will receive technical assistance and consultation to implement healthy policy, systems and environments based on results from the School Health Index and Wellness Policy in Action Tool.</a:t>
            </a:r>
          </a:p>
          <a:p>
            <a:pPr lvl="1"/>
            <a:r>
              <a:rPr lang="en-US" sz="1200"/>
              <a:t>1) Continue state-level health and education partner co-action to support dissemination of best practices, professional development standards, and inclusion of health and wellness as a priority for state and local programs and grants such as Title IV; </a:t>
            </a:r>
          </a:p>
          <a:p>
            <a:pPr lvl="1"/>
            <a:r>
              <a:rPr lang="en-US" sz="1200"/>
              <a:t>2) Continue to increase access to evidence-based school health services, which have been found to give students care when they need it, keeping them in school and out of more costly care settings; </a:t>
            </a:r>
          </a:p>
          <a:p>
            <a:pPr lvl="1"/>
            <a:r>
              <a:rPr lang="en-US" sz="1200"/>
              <a:t>3) Integrate school health practices, programs, and policies into education accountability measures (for example, using health data to inform School Improvement Plans and updating the school accountability measures for health and wellness) while specifically addressing chronic health conditions; </a:t>
            </a:r>
          </a:p>
          <a:p>
            <a:pPr lvl="1"/>
            <a:r>
              <a:rPr lang="en-US" sz="1200"/>
              <a:t>4) Continue to enhance the collection of health and wellness data in schools through health assessments and measures; </a:t>
            </a:r>
          </a:p>
          <a:p>
            <a:pPr lvl="1"/>
            <a:r>
              <a:rPr lang="en-US" sz="1200"/>
              <a:t>5) Ongoing evaluation for monitoring progress made towards promoting and reinforcing healthy behaviors among students and staff.</a:t>
            </a:r>
          </a:p>
          <a:p>
            <a:endParaRPr lang="en-US"/>
          </a:p>
          <a:p>
            <a:endParaRPr lang="en-US"/>
          </a:p>
        </p:txBody>
      </p:sp>
      <p:sp>
        <p:nvSpPr>
          <p:cNvPr id="4" name="Slide Number Placeholder 3"/>
          <p:cNvSpPr>
            <a:spLocks noGrp="1"/>
          </p:cNvSpPr>
          <p:nvPr>
            <p:ph type="sldNum" sz="quarter" idx="12"/>
          </p:nvPr>
        </p:nvSpPr>
        <p:spPr/>
        <p:txBody>
          <a:bodyPr/>
          <a:lstStyle/>
          <a:p>
            <a:fld id="{DB7DDC46-2E90-8640-BEFE-F54DCCD857ED}" type="slidenum">
              <a:rPr lang="en-US" smtClean="0"/>
              <a:t>18</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endParaRPr lang="en-US"/>
          </a:p>
        </p:txBody>
      </p:sp>
    </p:spTree>
    <p:extLst>
      <p:ext uri="{BB962C8B-B14F-4D97-AF65-F5344CB8AC3E}">
        <p14:creationId xmlns:p14="http://schemas.microsoft.com/office/powerpoint/2010/main" val="1244891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District 3 Communication and Health Literacy Project</a:t>
            </a:r>
            <a:endParaRPr lang="en-US" sz="1400"/>
          </a:p>
        </p:txBody>
      </p:sp>
      <p:sp>
        <p:nvSpPr>
          <p:cNvPr id="3" name="Content Placeholder 2"/>
          <p:cNvSpPr>
            <a:spLocks noGrp="1"/>
          </p:cNvSpPr>
          <p:nvPr>
            <p:ph idx="1"/>
          </p:nvPr>
        </p:nvSpPr>
        <p:spPr>
          <a:xfrm>
            <a:off x="457199" y="1252604"/>
            <a:ext cx="11394141" cy="4936885"/>
          </a:xfrm>
        </p:spPr>
        <p:txBody>
          <a:bodyPr/>
          <a:lstStyle/>
          <a:p>
            <a:r>
              <a:rPr lang="en-US"/>
              <a:t>Funding Amount Requested: $199,959.13</a:t>
            </a:r>
          </a:p>
          <a:p>
            <a:r>
              <a:rPr lang="en-US"/>
              <a:t>Role of Funding; Enhance or expand the program</a:t>
            </a:r>
          </a:p>
          <a:p>
            <a:pPr lvl="1"/>
            <a:r>
              <a:rPr lang="en-US"/>
              <a:t> staffing allocations will be negatively impacted and cannot be sustained</a:t>
            </a:r>
          </a:p>
          <a:p>
            <a:r>
              <a:rPr lang="en-US"/>
              <a:t>HP2030 Goal: Increase the health literacy of the population.</a:t>
            </a:r>
          </a:p>
          <a:p>
            <a:r>
              <a:rPr lang="en-US"/>
              <a:t>Develop a 3-5 year strategic plan with a central theme and focus on resilience, trauma informed practices, and enhancing equitable access for all to our health care services. </a:t>
            </a:r>
          </a:p>
          <a:p>
            <a:r>
              <a:rPr lang="en-US"/>
              <a:t>Develop and disseminate health and safety information that is accurate, accessible, and suited appropriately to various audience needs across the district. </a:t>
            </a:r>
          </a:p>
          <a:p>
            <a:r>
              <a:rPr lang="en-US"/>
              <a:t>Support and expand local efforts to provide adult health education including culturally and linguistically appropriate health information services in the community. </a:t>
            </a:r>
          </a:p>
          <a:p>
            <a:r>
              <a:rPr lang="en-US"/>
              <a:t>Mobilize partners and collaborators to advance health equity and address social determinants of health as they relate to health literacy among populations at higher risk and that are underserved</a:t>
            </a:r>
          </a:p>
          <a:p>
            <a:r>
              <a:rPr lang="en-US"/>
              <a:t>Develop a training program for District 3 staff focused on being a trauma informed, health literate workplace aware of the health disparities and factors impacting health equity in the communities and populations served.  </a:t>
            </a:r>
          </a:p>
        </p:txBody>
      </p:sp>
      <p:sp>
        <p:nvSpPr>
          <p:cNvPr id="4" name="Slide Number Placeholder 3"/>
          <p:cNvSpPr>
            <a:spLocks noGrp="1"/>
          </p:cNvSpPr>
          <p:nvPr>
            <p:ph type="sldNum" sz="quarter" idx="12"/>
          </p:nvPr>
        </p:nvSpPr>
        <p:spPr/>
        <p:txBody>
          <a:bodyPr/>
          <a:lstStyle/>
          <a:p>
            <a:fld id="{DB7DDC46-2E90-8640-BEFE-F54DCCD857ED}" type="slidenum">
              <a:rPr lang="en-US" smtClean="0"/>
              <a:t>19</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r>
              <a:rPr lang="en-US"/>
              <a:t> </a:t>
            </a:r>
            <a:endParaRPr lang="en-US">
              <a:cs typeface="Arial"/>
            </a:endParaRPr>
          </a:p>
        </p:txBody>
      </p:sp>
    </p:spTree>
    <p:extLst>
      <p:ext uri="{BB962C8B-B14F-4D97-AF65-F5344CB8AC3E}">
        <p14:creationId xmlns:p14="http://schemas.microsoft.com/office/powerpoint/2010/main" val="330998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41AF-89F9-45D8-9463-2A27B341B775}"/>
              </a:ext>
            </a:extLst>
          </p:cNvPr>
          <p:cNvSpPr>
            <a:spLocks noGrp="1"/>
          </p:cNvSpPr>
          <p:nvPr>
            <p:ph type="title"/>
          </p:nvPr>
        </p:nvSpPr>
        <p:spPr>
          <a:xfrm>
            <a:off x="207924" y="251107"/>
            <a:ext cx="11526875" cy="837374"/>
          </a:xfrm>
        </p:spPr>
        <p:txBody>
          <a:bodyPr/>
          <a:lstStyle/>
          <a:p>
            <a:r>
              <a:rPr lang="en-US" sz="3200"/>
              <a:t>Meeting Agenda </a:t>
            </a:r>
          </a:p>
        </p:txBody>
      </p:sp>
      <p:sp>
        <p:nvSpPr>
          <p:cNvPr id="3" name="Content Placeholder 2">
            <a:extLst>
              <a:ext uri="{FF2B5EF4-FFF2-40B4-BE49-F238E27FC236}">
                <a16:creationId xmlns:a16="http://schemas.microsoft.com/office/drawing/2014/main" id="{C0C37E77-7F02-4F71-A4FB-68DD3E700861}"/>
              </a:ext>
            </a:extLst>
          </p:cNvPr>
          <p:cNvSpPr>
            <a:spLocks noGrp="1"/>
          </p:cNvSpPr>
          <p:nvPr>
            <p:ph idx="1"/>
          </p:nvPr>
        </p:nvSpPr>
        <p:spPr>
          <a:xfrm>
            <a:off x="457201" y="1063151"/>
            <a:ext cx="4795735" cy="3424766"/>
          </a:xfrm>
        </p:spPr>
        <p:txBody>
          <a:bodyPr vert="horz" lIns="0" tIns="45720" rIns="91440" bIns="45720" rtlCol="0" anchor="t">
            <a:noAutofit/>
          </a:bodyPr>
          <a:lstStyle/>
          <a:p>
            <a:r>
              <a:rPr lang="en-US" sz="2400"/>
              <a:t>Call to Order, Welcome and Introductions </a:t>
            </a:r>
            <a:endParaRPr lang="en-US" sz="2000"/>
          </a:p>
          <a:p>
            <a:r>
              <a:rPr lang="en-US" sz="2400"/>
              <a:t>Review and Approve of Minutes </a:t>
            </a:r>
            <a:endParaRPr lang="en-US" sz="2000">
              <a:cs typeface="Arial"/>
            </a:endParaRPr>
          </a:p>
          <a:p>
            <a:r>
              <a:rPr lang="en-US" sz="2400"/>
              <a:t>FY22 PHHSBG Updates </a:t>
            </a:r>
          </a:p>
          <a:p>
            <a:r>
              <a:rPr lang="en-US" sz="2400"/>
              <a:t>FY23 Proposal Request Discussion and Recommendations</a:t>
            </a:r>
            <a:endParaRPr lang="en-US" sz="2400">
              <a:cs typeface="Arial"/>
            </a:endParaRPr>
          </a:p>
          <a:p>
            <a:r>
              <a:rPr lang="en-US" sz="2400"/>
              <a:t>2023 Advisory Committee Dates  </a:t>
            </a:r>
            <a:endParaRPr lang="en-US" sz="2400">
              <a:cs typeface="Arial"/>
            </a:endParaRPr>
          </a:p>
          <a:p>
            <a:r>
              <a:rPr lang="en-US" sz="2400"/>
              <a:t>Closing Remarks and Adjournment</a:t>
            </a:r>
            <a:endParaRPr lang="en-US" sz="2400">
              <a:cs typeface="Arial"/>
            </a:endParaRPr>
          </a:p>
        </p:txBody>
      </p:sp>
      <p:sp>
        <p:nvSpPr>
          <p:cNvPr id="4" name="Slide Number Placeholder 3">
            <a:extLst>
              <a:ext uri="{FF2B5EF4-FFF2-40B4-BE49-F238E27FC236}">
                <a16:creationId xmlns:a16="http://schemas.microsoft.com/office/drawing/2014/main" id="{686FE996-033C-4AD8-9D51-86E456D15570}"/>
              </a:ext>
            </a:extLst>
          </p:cNvPr>
          <p:cNvSpPr>
            <a:spLocks noGrp="1"/>
          </p:cNvSpPr>
          <p:nvPr>
            <p:ph type="sldNum" sz="quarter" idx="12"/>
          </p:nvPr>
        </p:nvSpPr>
        <p:spPr/>
        <p:txBody>
          <a:bodyPr/>
          <a:lstStyle/>
          <a:p>
            <a:fld id="{DB7DDC46-2E90-8640-BEFE-F54DCCD857ED}" type="slidenum">
              <a:rPr lang="en-US" smtClean="0"/>
              <a:t>2</a:t>
            </a:fld>
            <a:endParaRPr lang="en-US"/>
          </a:p>
        </p:txBody>
      </p:sp>
      <p:pic>
        <p:nvPicPr>
          <p:cNvPr id="7" name="Picture Placeholder 8" descr="A picture containing outdoor, water, large, building&#10;&#10;Description automatically generated">
            <a:extLst>
              <a:ext uri="{FF2B5EF4-FFF2-40B4-BE49-F238E27FC236}">
                <a16:creationId xmlns:a16="http://schemas.microsoft.com/office/drawing/2014/main" id="{7388FD11-08C0-4BF4-B6E5-3E54F2F90E91}"/>
              </a:ext>
            </a:extLst>
          </p:cNvPr>
          <p:cNvPicPr>
            <a:picLocks noChangeAspect="1"/>
          </p:cNvPicPr>
          <p:nvPr/>
        </p:nvPicPr>
        <p:blipFill>
          <a:blip r:embed="rId3"/>
          <a:srcRect l="27" r="27"/>
          <a:stretch>
            <a:fillRect/>
          </a:stretch>
        </p:blipFill>
        <p:spPr>
          <a:xfrm>
            <a:off x="5441431" y="993897"/>
            <a:ext cx="6014980" cy="4800952"/>
          </a:xfrm>
          <a:prstGeom prst="rect">
            <a:avLst/>
          </a:prstGeom>
        </p:spPr>
      </p:pic>
      <p:sp>
        <p:nvSpPr>
          <p:cNvPr id="9" name="Footer Placeholder 4">
            <a:extLst>
              <a:ext uri="{FF2B5EF4-FFF2-40B4-BE49-F238E27FC236}">
                <a16:creationId xmlns:a16="http://schemas.microsoft.com/office/drawing/2014/main" id="{7CFEE615-EC6F-422A-9C50-F4180D593B3A}"/>
              </a:ext>
            </a:extLst>
          </p:cNvPr>
          <p:cNvSpPr txBox="1">
            <a:spLocks/>
          </p:cNvSpPr>
          <p:nvPr/>
        </p:nvSpPr>
        <p:spPr>
          <a:xfrm>
            <a:off x="967444" y="64044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Oklahoma State Department of Health | Preventive Health and Health Services Block Grant | 2023</a:t>
            </a:r>
          </a:p>
        </p:txBody>
      </p:sp>
    </p:spTree>
    <p:extLst>
      <p:ext uri="{BB962C8B-B14F-4D97-AF65-F5344CB8AC3E}">
        <p14:creationId xmlns:p14="http://schemas.microsoft.com/office/powerpoint/2010/main" val="871080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Office of Primary Care, Health Workforce Development</a:t>
            </a:r>
            <a:endParaRPr lang="en-US" sz="1400"/>
          </a:p>
        </p:txBody>
      </p:sp>
      <p:sp>
        <p:nvSpPr>
          <p:cNvPr id="3" name="Content Placeholder 2"/>
          <p:cNvSpPr>
            <a:spLocks noGrp="1"/>
          </p:cNvSpPr>
          <p:nvPr>
            <p:ph idx="1"/>
          </p:nvPr>
        </p:nvSpPr>
        <p:spPr>
          <a:xfrm>
            <a:off x="457199" y="1375955"/>
            <a:ext cx="11394141" cy="4813534"/>
          </a:xfrm>
        </p:spPr>
        <p:txBody>
          <a:bodyPr/>
          <a:lstStyle/>
          <a:p>
            <a:r>
              <a:rPr lang="en-US"/>
              <a:t>Funding Amount Requested: $161,480.00 </a:t>
            </a:r>
          </a:p>
          <a:p>
            <a:r>
              <a:rPr lang="en-US"/>
              <a:t>Role of Funding; Enhance or expand the program</a:t>
            </a:r>
          </a:p>
          <a:p>
            <a:r>
              <a:rPr lang="en-US"/>
              <a:t>HP2030 Goal: Health Care Access and Quality, Reduce the proportion of people who can't get medical care when they need it </a:t>
            </a:r>
          </a:p>
          <a:p>
            <a:r>
              <a:rPr lang="en-US"/>
              <a:t>Increase the number of primary care clinicians accessible to underserved populations,</a:t>
            </a:r>
          </a:p>
          <a:p>
            <a:pPr lvl="1"/>
            <a:r>
              <a:rPr lang="en-US"/>
              <a:t>Perform process improvement interventions to enhance the procedures for the J1 Visa Program to maximize automation and communication with applicants by December 31, 2023. </a:t>
            </a:r>
          </a:p>
          <a:p>
            <a:pPr lvl="1"/>
            <a:r>
              <a:rPr lang="en-US"/>
              <a:t>Perform process improvement interventions to enhance the process and procedures for J1 Visa Program to maximize automation and communication with applicants by December 31, 2023.</a:t>
            </a:r>
          </a:p>
          <a:p>
            <a:r>
              <a:rPr lang="en-US"/>
              <a:t>The proposed project targets access to primary care providers and primary and prevention services. The program will enhance current contracting efforts that provide Tort coverage to volunteer providers in Oklahoma’s free clinics, place physicians on J1 Visa Waivers in health professional shortage areas, manage and monitor contracts for state appropriations for community health centers, and improve statewide health workforce data collection and analysis.  </a:t>
            </a:r>
          </a:p>
        </p:txBody>
      </p:sp>
      <p:sp>
        <p:nvSpPr>
          <p:cNvPr id="4" name="Slide Number Placeholder 3"/>
          <p:cNvSpPr>
            <a:spLocks noGrp="1"/>
          </p:cNvSpPr>
          <p:nvPr>
            <p:ph type="sldNum" sz="quarter" idx="12"/>
          </p:nvPr>
        </p:nvSpPr>
        <p:spPr/>
        <p:txBody>
          <a:bodyPr/>
          <a:lstStyle/>
          <a:p>
            <a:fld id="{DB7DDC46-2E90-8640-BEFE-F54DCCD857ED}" type="slidenum">
              <a:rPr lang="en-US" smtClean="0"/>
              <a:t>20</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endParaRPr lang="en-US"/>
          </a:p>
        </p:txBody>
      </p:sp>
    </p:spTree>
    <p:extLst>
      <p:ext uri="{BB962C8B-B14F-4D97-AF65-F5344CB8AC3E}">
        <p14:creationId xmlns:p14="http://schemas.microsoft.com/office/powerpoint/2010/main" val="450142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Healthy Aging and Injury Prevention</a:t>
            </a:r>
            <a:endParaRPr lang="en-US" sz="1400"/>
          </a:p>
        </p:txBody>
      </p:sp>
      <p:sp>
        <p:nvSpPr>
          <p:cNvPr id="3" name="Content Placeholder 2"/>
          <p:cNvSpPr>
            <a:spLocks noGrp="1"/>
          </p:cNvSpPr>
          <p:nvPr>
            <p:ph idx="1"/>
          </p:nvPr>
        </p:nvSpPr>
        <p:spPr>
          <a:xfrm>
            <a:off x="457199" y="1325988"/>
            <a:ext cx="11394141" cy="4863501"/>
          </a:xfrm>
        </p:spPr>
        <p:txBody>
          <a:bodyPr/>
          <a:lstStyle/>
          <a:p>
            <a:r>
              <a:rPr lang="en-US"/>
              <a:t>Funding Amount Requested: $187,209.90</a:t>
            </a:r>
          </a:p>
          <a:p>
            <a:r>
              <a:rPr lang="en-US"/>
              <a:t>Role of Funding; Enhance or expand the program</a:t>
            </a:r>
          </a:p>
          <a:p>
            <a:pPr lvl="1"/>
            <a:r>
              <a:rPr lang="en-US"/>
              <a:t>If not approved/funded, the IPS would have no funding for healthy aging or fall prevention efforts</a:t>
            </a:r>
          </a:p>
          <a:p>
            <a:r>
              <a:rPr lang="en-US"/>
              <a:t>HP2030 Goal: Reduce fall-related deaths among older adults</a:t>
            </a:r>
          </a:p>
          <a:p>
            <a:r>
              <a:rPr lang="en-US"/>
              <a:t>IPS will work with community partners, including county health departments, senior centers, health care facilities, nonprofits, coalitions, and other local organizations, to identify opportunities to increase understanding and application of prevention strategies to reduce fall and MVC-related injury and death, and improve quality of life for older adults in Oklahoma.. </a:t>
            </a:r>
          </a:p>
        </p:txBody>
      </p:sp>
      <p:sp>
        <p:nvSpPr>
          <p:cNvPr id="4" name="Slide Number Placeholder 3"/>
          <p:cNvSpPr>
            <a:spLocks noGrp="1"/>
          </p:cNvSpPr>
          <p:nvPr>
            <p:ph type="sldNum" sz="quarter" idx="12"/>
          </p:nvPr>
        </p:nvSpPr>
        <p:spPr/>
        <p:txBody>
          <a:bodyPr/>
          <a:lstStyle/>
          <a:p>
            <a:fld id="{DB7DDC46-2E90-8640-BEFE-F54DCCD857ED}" type="slidenum">
              <a:rPr lang="en-US" smtClean="0"/>
              <a:t>21</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r>
              <a:rPr lang="en-US"/>
              <a:t> </a:t>
            </a:r>
            <a:endParaRPr lang="en-US">
              <a:cs typeface="Arial"/>
            </a:endParaRPr>
          </a:p>
        </p:txBody>
      </p:sp>
    </p:spTree>
    <p:extLst>
      <p:ext uri="{BB962C8B-B14F-4D97-AF65-F5344CB8AC3E}">
        <p14:creationId xmlns:p14="http://schemas.microsoft.com/office/powerpoint/2010/main" val="3375046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15230"/>
            <a:ext cx="11394140" cy="696878"/>
          </a:xfrm>
        </p:spPr>
        <p:txBody>
          <a:bodyPr/>
          <a:lstStyle/>
          <a:p>
            <a:r>
              <a:rPr lang="en-US"/>
              <a:t>Child Passenger Safety Program </a:t>
            </a:r>
            <a:br>
              <a:rPr lang="en-US"/>
            </a:br>
            <a:br>
              <a:rPr lang="en-US" sz="1200"/>
            </a:br>
            <a:br>
              <a:rPr lang="en-US" sz="1400"/>
            </a:br>
            <a:br>
              <a:rPr lang="en-US"/>
            </a:br>
            <a:br>
              <a:rPr lang="en-US"/>
            </a:br>
            <a:endParaRPr lang="en-US"/>
          </a:p>
        </p:txBody>
      </p:sp>
      <p:sp>
        <p:nvSpPr>
          <p:cNvPr id="3" name="Content Placeholder 2"/>
          <p:cNvSpPr>
            <a:spLocks noGrp="1"/>
          </p:cNvSpPr>
          <p:nvPr>
            <p:ph idx="1"/>
          </p:nvPr>
        </p:nvSpPr>
        <p:spPr>
          <a:xfrm>
            <a:off x="457199" y="1235676"/>
            <a:ext cx="11394141" cy="4953813"/>
          </a:xfrm>
        </p:spPr>
        <p:txBody>
          <a:bodyPr vert="horz" lIns="0" tIns="45720" rIns="91440" bIns="45720" rtlCol="0" anchor="t">
            <a:noAutofit/>
          </a:bodyPr>
          <a:lstStyle/>
          <a:p>
            <a:r>
              <a:rPr lang="en-US" dirty="0"/>
              <a:t>Funding Amount Requested: $199,981.53** </a:t>
            </a:r>
          </a:p>
          <a:p>
            <a:r>
              <a:rPr lang="en-US" dirty="0"/>
              <a:t>Role of Funding; Enhance or expand the program</a:t>
            </a:r>
            <a:endParaRPr lang="en-US" dirty="0">
              <a:cs typeface="Arial"/>
            </a:endParaRPr>
          </a:p>
          <a:p>
            <a:r>
              <a:rPr lang="en-US" dirty="0"/>
              <a:t>HP2030 Goal: Reduce the proportion of deaths of car passengers who weren’t buckled in</a:t>
            </a:r>
            <a:endParaRPr lang="en-US" dirty="0">
              <a:cs typeface="Arial"/>
            </a:endParaRPr>
          </a:p>
          <a:p>
            <a:pPr marL="0" indent="0">
              <a:buNone/>
            </a:pPr>
            <a:r>
              <a:rPr lang="en-US" dirty="0"/>
              <a:t>To increase child safety seat usage rates in Oklahoma and reduce crash-related injuries and deaths to child occupants, the Injury Prevention Service (IPS) will administer a comprehensive child safety seat installation and education program, including the following components: </a:t>
            </a:r>
          </a:p>
          <a:p>
            <a:pPr marL="0" indent="0">
              <a:buNone/>
            </a:pPr>
            <a:r>
              <a:rPr lang="en-US" dirty="0"/>
              <a:t>Free car seat/booster seat checks and education to the general public by appointment, </a:t>
            </a:r>
            <a:endParaRPr lang="en-US" dirty="0">
              <a:cs typeface="Arial"/>
            </a:endParaRPr>
          </a:p>
          <a:p>
            <a:r>
              <a:rPr lang="en-US" dirty="0"/>
              <a:t>Distribution and installation of free car seats/booster seats and education to eligible low-income families by appointment, Certified technician training classes,</a:t>
            </a:r>
            <a:endParaRPr lang="en-US" dirty="0">
              <a:cs typeface="Arial"/>
            </a:endParaRPr>
          </a:p>
          <a:p>
            <a:r>
              <a:rPr lang="en-US" dirty="0"/>
              <a:t>Education and basic training courses for professional partners (e.g., home visiting nurses, child welfare workers, law enforcement, perinatal nurses, childbirth instructors), </a:t>
            </a:r>
            <a:endParaRPr lang="en-US" dirty="0">
              <a:cs typeface="Arial"/>
            </a:endParaRPr>
          </a:p>
          <a:p>
            <a:r>
              <a:rPr lang="en-US" dirty="0"/>
              <a:t>Public education on child passenger safety (CPS) best practices and Oklahoma's law,</a:t>
            </a:r>
            <a:endParaRPr lang="en-US" dirty="0">
              <a:cs typeface="Arial"/>
            </a:endParaRPr>
          </a:p>
          <a:p>
            <a:r>
              <a:rPr lang="en-US" dirty="0"/>
              <a:t>Sharing best practices and education to inform legislative and organizational decision-making, and (7) coordination of county health department installation sites, including the provision of seats and technical assistance, and maintaining statewide capacity for CPS.</a:t>
            </a:r>
            <a:endParaRPr lang="en-US" dirty="0">
              <a:cs typeface="Arial"/>
            </a:endParaRPr>
          </a:p>
        </p:txBody>
      </p:sp>
      <p:sp>
        <p:nvSpPr>
          <p:cNvPr id="4" name="Slide Number Placeholder 3"/>
          <p:cNvSpPr>
            <a:spLocks noGrp="1"/>
          </p:cNvSpPr>
          <p:nvPr>
            <p:ph type="sldNum" sz="quarter" idx="12"/>
          </p:nvPr>
        </p:nvSpPr>
        <p:spPr/>
        <p:txBody>
          <a:bodyPr/>
          <a:lstStyle/>
          <a:p>
            <a:fld id="{DB7DDC46-2E90-8640-BEFE-F54DCCD857ED}" type="slidenum">
              <a:rPr lang="en-US" smtClean="0"/>
              <a:t>22</a:t>
            </a:fld>
            <a:endParaRPr lang="en-US"/>
          </a:p>
        </p:txBody>
      </p:sp>
      <p:sp>
        <p:nvSpPr>
          <p:cNvPr id="5" name="Footer Placeholder 4"/>
          <p:cNvSpPr>
            <a:spLocks noGrp="1"/>
          </p:cNvSpPr>
          <p:nvPr>
            <p:ph type="ftr" sz="quarter" idx="13"/>
          </p:nvPr>
        </p:nvSpPr>
        <p:spPr/>
        <p:txBody>
          <a:bodyPr/>
          <a:lstStyle/>
          <a:p>
            <a:r>
              <a:rPr lang="en-US"/>
              <a:t>Oklahoma State Department of Health | Preventive Health and Health Services Block Grant | 2023 </a:t>
            </a:r>
            <a:endParaRPr lang="en-US">
              <a:cs typeface="Arial"/>
            </a:endParaRPr>
          </a:p>
        </p:txBody>
      </p:sp>
    </p:spTree>
    <p:extLst>
      <p:ext uri="{BB962C8B-B14F-4D97-AF65-F5344CB8AC3E}">
        <p14:creationId xmlns:p14="http://schemas.microsoft.com/office/powerpoint/2010/main" val="2905023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Certified Healthy Oklahoma Consultation</a:t>
            </a:r>
            <a:br>
              <a:rPr lang="en-US"/>
            </a:br>
            <a:endParaRPr lang="en-US"/>
          </a:p>
        </p:txBody>
      </p:sp>
      <p:sp>
        <p:nvSpPr>
          <p:cNvPr id="3" name="Content Placeholder 2"/>
          <p:cNvSpPr>
            <a:spLocks noGrp="1"/>
          </p:cNvSpPr>
          <p:nvPr>
            <p:ph idx="1"/>
          </p:nvPr>
        </p:nvSpPr>
        <p:spPr>
          <a:xfrm>
            <a:off x="457199" y="1263529"/>
            <a:ext cx="11394141" cy="4925960"/>
          </a:xfrm>
        </p:spPr>
        <p:txBody>
          <a:bodyPr/>
          <a:lstStyle/>
          <a:p>
            <a:r>
              <a:rPr lang="en-US"/>
              <a:t>Funding Amount Requested: $100,359.93 </a:t>
            </a:r>
          </a:p>
          <a:p>
            <a:r>
              <a:rPr lang="en-US"/>
              <a:t>Role of Funding; Enhance or expand the program </a:t>
            </a:r>
          </a:p>
          <a:p>
            <a:pPr lvl="1"/>
            <a:r>
              <a:rPr lang="en-US"/>
              <a:t>If not approved consultation and technical assistance would be limited</a:t>
            </a:r>
          </a:p>
          <a:p>
            <a:r>
              <a:rPr lang="en-US"/>
              <a:t>HP2030 Goal:  Reduce the proportion of adults with obesity  </a:t>
            </a:r>
          </a:p>
          <a:p>
            <a:endParaRPr lang="en-US"/>
          </a:p>
          <a:p>
            <a:r>
              <a:rPr lang="en-US"/>
              <a:t>The primary health concern being targeted is adult obesity. This program focuses on providing targeted technical assistance and in-depth consultation to Certified Healthy Oklahoma Community and Congregation applicants. The CHO application will serve as a baseline to the organization. Based on the identified gaps in the organization’s application, a customized consultation plan will be created in partnership with the organizations to grow to the next Certified Healthy Oklahoma certification level. Through this deeper consultation the organizations we are working with will implement policy, environmental and systems change that will create healthier environments that will lead to adopting behaviors that will prevent and reduce adult obesity. </a:t>
            </a:r>
          </a:p>
        </p:txBody>
      </p:sp>
      <p:sp>
        <p:nvSpPr>
          <p:cNvPr id="4" name="Slide Number Placeholder 3"/>
          <p:cNvSpPr>
            <a:spLocks noGrp="1"/>
          </p:cNvSpPr>
          <p:nvPr>
            <p:ph type="sldNum" sz="quarter" idx="12"/>
          </p:nvPr>
        </p:nvSpPr>
        <p:spPr/>
        <p:txBody>
          <a:bodyPr/>
          <a:lstStyle/>
          <a:p>
            <a:fld id="{DB7DDC46-2E90-8640-BEFE-F54DCCD857ED}" type="slidenum">
              <a:rPr lang="en-US" smtClean="0"/>
              <a:t>23</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endParaRPr lang="en-US"/>
          </a:p>
        </p:txBody>
      </p:sp>
    </p:spTree>
    <p:extLst>
      <p:ext uri="{BB962C8B-B14F-4D97-AF65-F5344CB8AC3E}">
        <p14:creationId xmlns:p14="http://schemas.microsoft.com/office/powerpoint/2010/main" val="977718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Fluoride Outreach Project                                                                  </a:t>
            </a:r>
            <a:endParaRPr lang="en-US" sz="1400"/>
          </a:p>
        </p:txBody>
      </p:sp>
      <p:sp>
        <p:nvSpPr>
          <p:cNvPr id="3" name="Content Placeholder 2"/>
          <p:cNvSpPr>
            <a:spLocks noGrp="1"/>
          </p:cNvSpPr>
          <p:nvPr>
            <p:ph idx="1"/>
          </p:nvPr>
        </p:nvSpPr>
        <p:spPr>
          <a:xfrm>
            <a:off x="457199" y="1252604"/>
            <a:ext cx="11394141" cy="4936885"/>
          </a:xfrm>
        </p:spPr>
        <p:txBody>
          <a:bodyPr vert="horz" lIns="0" tIns="45720" rIns="91440" bIns="45720" rtlCol="0" anchor="t">
            <a:noAutofit/>
          </a:bodyPr>
          <a:lstStyle/>
          <a:p>
            <a:r>
              <a:rPr lang="en-US"/>
              <a:t>Funding Amount Requested: $15,000</a:t>
            </a:r>
          </a:p>
          <a:p>
            <a:r>
              <a:rPr lang="en-US"/>
              <a:t>Role of Funding; Enhance or expand the program</a:t>
            </a:r>
          </a:p>
          <a:p>
            <a:r>
              <a:rPr lang="en-US"/>
              <a:t>HP2030 Goal: Reduce the proportion of children and adolescents with lifetime tooth decay</a:t>
            </a:r>
          </a:p>
          <a:p>
            <a:pPr marL="0" indent="0">
              <a:buNone/>
            </a:pPr>
            <a:r>
              <a:rPr lang="en-US"/>
              <a:t>OSDH/Dental Health plans to purchase 7,500 single-use 5% sodium fluoride varnish packets. We will distribute the fluoride varnish to partners who will apply the product to the teeth of children. Fluoride varnish prevents or reduces caries on primary and permanent teeth. The frequency of applications is not firmly established, however two or more applications per year is recommended by the CDC, depending on the risk of dental decay.</a:t>
            </a:r>
            <a:br>
              <a:rPr lang="en-US"/>
            </a:br>
            <a:br>
              <a:rPr lang="en-US"/>
            </a:br>
            <a:r>
              <a:rPr lang="en-US"/>
              <a:t>Specific outcomes:</a:t>
            </a:r>
          </a:p>
          <a:p>
            <a:pPr lvl="0"/>
            <a:r>
              <a:rPr lang="en-US"/>
              <a:t>Distributing the fluoride product to partners with access to children, ability to apply the product. </a:t>
            </a:r>
          </a:p>
          <a:p>
            <a:pPr lvl="0"/>
            <a:r>
              <a:rPr lang="en-US"/>
              <a:t>We will track the number of children served and the number of applications. </a:t>
            </a:r>
          </a:p>
          <a:p>
            <a:pPr lvl="0"/>
            <a:r>
              <a:rPr lang="en-US"/>
              <a:t>Partners will relay oral health education to parents/caregivers.</a:t>
            </a:r>
          </a:p>
          <a:p>
            <a:r>
              <a:rPr lang="en-US"/>
              <a:t>The primary health concern is dental caries in children. Dental decay in children may cause pain and infections that lead to problems with eating, speaking, playing, and learning. Poor oral health can affect school readiness and performance.</a:t>
            </a:r>
          </a:p>
        </p:txBody>
      </p:sp>
      <p:sp>
        <p:nvSpPr>
          <p:cNvPr id="4" name="Slide Number Placeholder 3"/>
          <p:cNvSpPr>
            <a:spLocks noGrp="1"/>
          </p:cNvSpPr>
          <p:nvPr>
            <p:ph type="sldNum" sz="quarter" idx="12"/>
          </p:nvPr>
        </p:nvSpPr>
        <p:spPr/>
        <p:txBody>
          <a:bodyPr/>
          <a:lstStyle/>
          <a:p>
            <a:fld id="{DB7DDC46-2E90-8640-BEFE-F54DCCD857ED}" type="slidenum">
              <a:rPr lang="en-US" smtClean="0"/>
              <a:t>24</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r>
              <a:rPr lang="en-US"/>
              <a:t> </a:t>
            </a:r>
            <a:endParaRPr lang="en-US">
              <a:cs typeface="Arial"/>
            </a:endParaRPr>
          </a:p>
        </p:txBody>
      </p:sp>
    </p:spTree>
    <p:extLst>
      <p:ext uri="{BB962C8B-B14F-4D97-AF65-F5344CB8AC3E}">
        <p14:creationId xmlns:p14="http://schemas.microsoft.com/office/powerpoint/2010/main" val="1366153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Northeastern Oklahoma CATCH Coordinated School Health Initiative</a:t>
            </a:r>
          </a:p>
        </p:txBody>
      </p:sp>
      <p:sp>
        <p:nvSpPr>
          <p:cNvPr id="3" name="Content Placeholder 2"/>
          <p:cNvSpPr>
            <a:spLocks noGrp="1"/>
          </p:cNvSpPr>
          <p:nvPr>
            <p:ph idx="1"/>
          </p:nvPr>
        </p:nvSpPr>
        <p:spPr>
          <a:xfrm>
            <a:off x="457199" y="1433384"/>
            <a:ext cx="11394141" cy="4756105"/>
          </a:xfrm>
        </p:spPr>
        <p:txBody>
          <a:bodyPr vert="horz" lIns="0" tIns="45720" rIns="91440" bIns="45720" rtlCol="0" anchor="t">
            <a:noAutofit/>
          </a:bodyPr>
          <a:lstStyle/>
          <a:p>
            <a:r>
              <a:rPr lang="en-US"/>
              <a:t>Funding Amount Requested: $119,240</a:t>
            </a:r>
          </a:p>
          <a:p>
            <a:r>
              <a:rPr lang="en-US"/>
              <a:t>Role of Funding; Enhance or expand the program</a:t>
            </a:r>
          </a:p>
          <a:p>
            <a:r>
              <a:rPr lang="en-US"/>
              <a:t>HP2030 Goal: Increase the proportion of children who do enough aerobic physical activity</a:t>
            </a:r>
          </a:p>
          <a:p>
            <a:r>
              <a:rPr lang="en-US"/>
              <a:t>The goal of the Northeastern Oklahoma CATCH Coordinated School Health Initiative, is to increase the amount of rural and low-income middle school and elementary school aged students in District 4 participating in an evidence based physical activity and exercise CATCH program.</a:t>
            </a:r>
          </a:p>
          <a:p>
            <a:r>
              <a:rPr lang="en-US"/>
              <a:t>If award the grant, we will have the opportunity to expand the program into middle schools within the same school districts, encouraging students to continue following the CATCH philosophy, cementing those healthy habits in place, and encouraging lifelong participation in physical activity.</a:t>
            </a:r>
          </a:p>
          <a:p>
            <a:r>
              <a:rPr lang="en-US"/>
              <a:t>purpose of funding is to purchase CATCH curriculum, equipment supplies, provide training, and technical assistance to implement whole child wellness programs across District 4.</a:t>
            </a:r>
            <a:br>
              <a:rPr lang="en-US"/>
            </a:br>
            <a:endParaRPr lang="en-US"/>
          </a:p>
        </p:txBody>
      </p:sp>
      <p:sp>
        <p:nvSpPr>
          <p:cNvPr id="4" name="Slide Number Placeholder 3"/>
          <p:cNvSpPr>
            <a:spLocks noGrp="1"/>
          </p:cNvSpPr>
          <p:nvPr>
            <p:ph type="sldNum" sz="quarter" idx="12"/>
          </p:nvPr>
        </p:nvSpPr>
        <p:spPr/>
        <p:txBody>
          <a:bodyPr/>
          <a:lstStyle/>
          <a:p>
            <a:fld id="{DB7DDC46-2E90-8640-BEFE-F54DCCD857ED}" type="slidenum">
              <a:rPr lang="en-US" smtClean="0"/>
              <a:t>25</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r>
              <a:rPr lang="en-US"/>
              <a:t> </a:t>
            </a:r>
            <a:endParaRPr lang="en-US">
              <a:cs typeface="Arial"/>
            </a:endParaRPr>
          </a:p>
        </p:txBody>
      </p:sp>
    </p:spTree>
    <p:extLst>
      <p:ext uri="{BB962C8B-B14F-4D97-AF65-F5344CB8AC3E}">
        <p14:creationId xmlns:p14="http://schemas.microsoft.com/office/powerpoint/2010/main" val="3774350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Marijuana and Injury Prevention</a:t>
            </a:r>
            <a:endParaRPr lang="en-US" sz="1400"/>
          </a:p>
        </p:txBody>
      </p:sp>
      <p:sp>
        <p:nvSpPr>
          <p:cNvPr id="3" name="Content Placeholder 2"/>
          <p:cNvSpPr>
            <a:spLocks noGrp="1"/>
          </p:cNvSpPr>
          <p:nvPr>
            <p:ph idx="1"/>
          </p:nvPr>
        </p:nvSpPr>
        <p:spPr>
          <a:xfrm>
            <a:off x="457199" y="963827"/>
            <a:ext cx="11394141" cy="5225662"/>
          </a:xfrm>
        </p:spPr>
        <p:txBody>
          <a:bodyPr vert="horz" lIns="0" tIns="45720" rIns="91440" bIns="45720" rtlCol="0" anchor="t">
            <a:noAutofit/>
          </a:bodyPr>
          <a:lstStyle/>
          <a:p>
            <a:pPr marL="0" indent="0">
              <a:buNone/>
            </a:pPr>
            <a:r>
              <a:rPr lang="en-US"/>
              <a:t>Funding Amount Requested: $88,032.19</a:t>
            </a:r>
          </a:p>
          <a:p>
            <a:pPr marL="0" indent="0">
              <a:buNone/>
            </a:pPr>
            <a:r>
              <a:rPr lang="en-US"/>
              <a:t>Role of Funding; Start up of a new program </a:t>
            </a:r>
          </a:p>
          <a:p>
            <a:pPr marL="0" indent="0">
              <a:buNone/>
            </a:pPr>
            <a:r>
              <a:rPr lang="en-US"/>
              <a:t>HP2030 Goal: Reduce the proportion of adults who used drugs in the past month</a:t>
            </a:r>
          </a:p>
          <a:p>
            <a:pPr marL="0" indent="0">
              <a:buNone/>
            </a:pPr>
            <a:r>
              <a:rPr lang="en-US"/>
              <a:t>As marijuana access and use increases in Oklahoma, there is a need to identify the public health impacts and assess what role marijuana use plays as a risk factor for various types of injuries. </a:t>
            </a:r>
          </a:p>
          <a:p>
            <a:pPr marL="0" indent="0">
              <a:buNone/>
            </a:pPr>
            <a:r>
              <a:rPr lang="en-US"/>
              <a:t>To increase understanding of these impacts and reduce potential negative health outcomes related to marijuana. Injury Prevention Service (IPS) will begin with some foundational activities that build on the findings throughout the project period, which include: </a:t>
            </a:r>
          </a:p>
          <a:p>
            <a:pPr lvl="0"/>
            <a:r>
              <a:rPr lang="en-US" sz="1400"/>
              <a:t>To review current literature on marijuana, including its effectiveness as a medical treatment, safety concerns, risks for other types of injuries, and relationship to other forms of substance use. </a:t>
            </a:r>
          </a:p>
          <a:p>
            <a:pPr lvl="0"/>
            <a:r>
              <a:rPr lang="en-US" sz="1400"/>
              <a:t>Examine available data to explore magnitude and trends. The IPS has access to a variety of rich data sources that can be used to inform this project, including emergency department and inpatient hospitalization data, death certificates and medical examiner reports, prescription monitoring program data, and a variety of representative surveys. </a:t>
            </a:r>
          </a:p>
          <a:p>
            <a:pPr lvl="0"/>
            <a:r>
              <a:rPr lang="en-US" sz="1400"/>
              <a:t>Identify, convene, and collaborate with experts and partners to synthesize ongoing work in the state and incorporate differing perspectives and information. </a:t>
            </a:r>
          </a:p>
          <a:p>
            <a:pPr lvl="0"/>
            <a:r>
              <a:rPr lang="en-US" sz="1400"/>
              <a:t>Utilize the information learned to develop materials, resources, and public messaging to increase the knowledge of injury prevention partners and the general public and awareness of marijuana-related impacts. </a:t>
            </a:r>
          </a:p>
          <a:p>
            <a:r>
              <a:rPr lang="en-US" sz="1400"/>
              <a:t>Assess existing gaps and how needs can be met with defined next steps, which may include coalition building around the issue, dissemination and awareness strategies, additional data and evaluation, or other things.</a:t>
            </a:r>
          </a:p>
        </p:txBody>
      </p:sp>
      <p:sp>
        <p:nvSpPr>
          <p:cNvPr id="4" name="Slide Number Placeholder 3"/>
          <p:cNvSpPr>
            <a:spLocks noGrp="1"/>
          </p:cNvSpPr>
          <p:nvPr>
            <p:ph type="sldNum" sz="quarter" idx="12"/>
          </p:nvPr>
        </p:nvSpPr>
        <p:spPr/>
        <p:txBody>
          <a:bodyPr/>
          <a:lstStyle/>
          <a:p>
            <a:fld id="{DB7DDC46-2E90-8640-BEFE-F54DCCD857ED}" type="slidenum">
              <a:rPr lang="en-US" smtClean="0"/>
              <a:t>26</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endParaRPr lang="en-US"/>
          </a:p>
        </p:txBody>
      </p:sp>
    </p:spTree>
    <p:extLst>
      <p:ext uri="{BB962C8B-B14F-4D97-AF65-F5344CB8AC3E}">
        <p14:creationId xmlns:p14="http://schemas.microsoft.com/office/powerpoint/2010/main" val="4087229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Partner Inflicted Brain Injury</a:t>
            </a:r>
            <a:endParaRPr lang="en-US" sz="1400"/>
          </a:p>
        </p:txBody>
      </p:sp>
      <p:sp>
        <p:nvSpPr>
          <p:cNvPr id="3" name="Content Placeholder 2"/>
          <p:cNvSpPr>
            <a:spLocks noGrp="1"/>
          </p:cNvSpPr>
          <p:nvPr>
            <p:ph idx="1"/>
          </p:nvPr>
        </p:nvSpPr>
        <p:spPr>
          <a:xfrm>
            <a:off x="457199" y="1346886"/>
            <a:ext cx="11394141" cy="4842603"/>
          </a:xfrm>
        </p:spPr>
        <p:txBody>
          <a:bodyPr/>
          <a:lstStyle/>
          <a:p>
            <a:pPr marL="0" indent="0">
              <a:buNone/>
            </a:pPr>
            <a:r>
              <a:rPr lang="en-US"/>
              <a:t>Funding Amount Requested: $51,434.69</a:t>
            </a:r>
          </a:p>
          <a:p>
            <a:pPr marL="0" indent="0">
              <a:buNone/>
            </a:pPr>
            <a:r>
              <a:rPr lang="en-US"/>
              <a:t>Role of Funding; Enhance or expand the program</a:t>
            </a:r>
          </a:p>
          <a:p>
            <a:pPr marL="0" indent="0">
              <a:buNone/>
            </a:pPr>
            <a:r>
              <a:rPr lang="en-US"/>
              <a:t>HP2030 Goal: Reduce intimate partner violence  </a:t>
            </a:r>
          </a:p>
          <a:p>
            <a:pPr marL="0" indent="0">
              <a:buNone/>
            </a:pPr>
            <a:endParaRPr lang="en-US"/>
          </a:p>
          <a:p>
            <a:pPr marL="0" indent="0">
              <a:buNone/>
            </a:pPr>
            <a:r>
              <a:rPr lang="en-US"/>
              <a:t>The program is designed to build the capacity of domestic violence service (DVS) agencies and allied service areas to serve clients who have experienced partner-inflicted brain injury (PIBI). By providing:</a:t>
            </a:r>
          </a:p>
          <a:p>
            <a:pPr lvl="0"/>
            <a:r>
              <a:rPr lang="en-US"/>
              <a:t>Training, </a:t>
            </a:r>
          </a:p>
          <a:p>
            <a:pPr lvl="0"/>
            <a:r>
              <a:rPr lang="en-US"/>
              <a:t>Program support, </a:t>
            </a:r>
          </a:p>
          <a:p>
            <a:pPr lvl="0"/>
            <a:r>
              <a:rPr lang="en-US"/>
              <a:t>Resources, </a:t>
            </a:r>
          </a:p>
          <a:p>
            <a:pPr lvl="0"/>
            <a:r>
              <a:rPr lang="en-US"/>
              <a:t>Increase awareness, and </a:t>
            </a:r>
          </a:p>
          <a:p>
            <a:pPr lvl="0"/>
            <a:r>
              <a:rPr lang="en-US"/>
              <a:t>Use of appropriate accommodations for clients with this disability.  </a:t>
            </a:r>
          </a:p>
          <a:p>
            <a:pPr marL="0" indent="0">
              <a:buNone/>
            </a:pPr>
            <a:r>
              <a:rPr lang="en-US"/>
              <a:t>Additionally, staff will conduct focus groups/listening sessions with identified populations experiencing health disparities to determine if materials and/or training should be adapted to better serve the identified population.</a:t>
            </a:r>
          </a:p>
          <a:p>
            <a:endParaRPr lang="en-US"/>
          </a:p>
        </p:txBody>
      </p:sp>
      <p:sp>
        <p:nvSpPr>
          <p:cNvPr id="4" name="Slide Number Placeholder 3"/>
          <p:cNvSpPr>
            <a:spLocks noGrp="1"/>
          </p:cNvSpPr>
          <p:nvPr>
            <p:ph type="sldNum" sz="quarter" idx="12"/>
          </p:nvPr>
        </p:nvSpPr>
        <p:spPr/>
        <p:txBody>
          <a:bodyPr/>
          <a:lstStyle/>
          <a:p>
            <a:fld id="{DB7DDC46-2E90-8640-BEFE-F54DCCD857ED}" type="slidenum">
              <a:rPr lang="en-US" smtClean="0"/>
              <a:t>27</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r>
              <a:rPr lang="en-US"/>
              <a:t> </a:t>
            </a:r>
            <a:endParaRPr lang="en-US">
              <a:cs typeface="Arial"/>
            </a:endParaRPr>
          </a:p>
        </p:txBody>
      </p:sp>
    </p:spTree>
    <p:extLst>
      <p:ext uri="{BB962C8B-B14F-4D97-AF65-F5344CB8AC3E}">
        <p14:creationId xmlns:p14="http://schemas.microsoft.com/office/powerpoint/2010/main" val="2985424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Suicide Prevention</a:t>
            </a:r>
            <a:endParaRPr lang="en-US" sz="1400"/>
          </a:p>
        </p:txBody>
      </p:sp>
      <p:sp>
        <p:nvSpPr>
          <p:cNvPr id="3" name="Content Placeholder 2"/>
          <p:cNvSpPr>
            <a:spLocks noGrp="1"/>
          </p:cNvSpPr>
          <p:nvPr>
            <p:ph idx="1"/>
          </p:nvPr>
        </p:nvSpPr>
        <p:spPr>
          <a:xfrm>
            <a:off x="457199" y="1252604"/>
            <a:ext cx="11394141" cy="4936885"/>
          </a:xfrm>
        </p:spPr>
        <p:txBody>
          <a:bodyPr/>
          <a:lstStyle/>
          <a:p>
            <a:pPr marL="0" indent="0">
              <a:buNone/>
            </a:pPr>
            <a:r>
              <a:rPr lang="en-US"/>
              <a:t>Funding Amount Requested: $130,781.48</a:t>
            </a:r>
          </a:p>
          <a:p>
            <a:pPr marL="0" indent="0">
              <a:buNone/>
            </a:pPr>
            <a:r>
              <a:rPr lang="en-US"/>
              <a:t>Role of Funding; Start up of a new program </a:t>
            </a:r>
          </a:p>
          <a:p>
            <a:pPr marL="0" indent="0">
              <a:buNone/>
            </a:pPr>
            <a:r>
              <a:rPr lang="en-US"/>
              <a:t>HP2030 Goal: Reduce the suicide rate </a:t>
            </a:r>
          </a:p>
          <a:p>
            <a:pPr marL="0" indent="0">
              <a:buNone/>
            </a:pPr>
            <a:r>
              <a:rPr lang="en-US"/>
              <a:t>The Injury Prevention Service (IPS) has collected, analyzed, and disseminated suicide data as part of the Oklahoma Violent Death Reporting System for nearly 20 years and has partnered closely with the Oklahoma Department of Mental Health and Substance Abuse Services (ODMHSAS) Suicide Prevention area during that time.  Over the years, there have been numerous discussions regarding the development of a suicide prevention program within the IPS to complement the work of ODMHSAS and to better support the county health departments (CHDs) and other public interfacing programs at OSDH in this area.  This proposal will provide dedicated staff time for building a suicide prevention program tailored to OSDH and the CHDs.  </a:t>
            </a:r>
          </a:p>
          <a:p>
            <a:pPr marL="0" indent="0">
              <a:buNone/>
            </a:pPr>
            <a:r>
              <a:rPr lang="en-US"/>
              <a:t>The IPS will use the project period to:</a:t>
            </a:r>
          </a:p>
          <a:p>
            <a:pPr lvl="0"/>
            <a:r>
              <a:rPr lang="en-US"/>
              <a:t>Develop infrastructure in suicide prevention, </a:t>
            </a:r>
          </a:p>
          <a:p>
            <a:pPr lvl="0"/>
            <a:r>
              <a:rPr lang="en-US"/>
              <a:t>Determine modalities that are best suited to the CHDs,  </a:t>
            </a:r>
          </a:p>
          <a:p>
            <a:pPr lvl="0"/>
            <a:r>
              <a:rPr lang="en-US"/>
              <a:t>Build capacity among the CHDs and other public interfacing OSDH programs to implement suicide prevention strategies and best serve our clients.</a:t>
            </a:r>
          </a:p>
          <a:p>
            <a:endParaRPr lang="en-US"/>
          </a:p>
        </p:txBody>
      </p:sp>
      <p:sp>
        <p:nvSpPr>
          <p:cNvPr id="4" name="Slide Number Placeholder 3"/>
          <p:cNvSpPr>
            <a:spLocks noGrp="1"/>
          </p:cNvSpPr>
          <p:nvPr>
            <p:ph type="sldNum" sz="quarter" idx="12"/>
          </p:nvPr>
        </p:nvSpPr>
        <p:spPr/>
        <p:txBody>
          <a:bodyPr/>
          <a:lstStyle/>
          <a:p>
            <a:fld id="{DB7DDC46-2E90-8640-BEFE-F54DCCD857ED}" type="slidenum">
              <a:rPr lang="en-US" smtClean="0"/>
              <a:t>28</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endParaRPr lang="en-US"/>
          </a:p>
        </p:txBody>
      </p:sp>
    </p:spTree>
    <p:extLst>
      <p:ext uri="{BB962C8B-B14F-4D97-AF65-F5344CB8AC3E}">
        <p14:creationId xmlns:p14="http://schemas.microsoft.com/office/powerpoint/2010/main" val="2109048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Sexual Assault Prevention &amp; Surveillance                                                 </a:t>
            </a:r>
            <a:r>
              <a:rPr lang="en-US" sz="1400"/>
              <a:t>                             </a:t>
            </a:r>
            <a:br>
              <a:rPr lang="en-US"/>
            </a:br>
            <a:endParaRPr lang="en-US"/>
          </a:p>
        </p:txBody>
      </p:sp>
      <p:sp>
        <p:nvSpPr>
          <p:cNvPr id="3" name="Content Placeholder 2"/>
          <p:cNvSpPr>
            <a:spLocks noGrp="1"/>
          </p:cNvSpPr>
          <p:nvPr>
            <p:ph idx="1"/>
          </p:nvPr>
        </p:nvSpPr>
        <p:spPr>
          <a:xfrm>
            <a:off x="457199" y="926758"/>
            <a:ext cx="11394141" cy="5262732"/>
          </a:xfrm>
        </p:spPr>
        <p:txBody>
          <a:bodyPr/>
          <a:lstStyle/>
          <a:p>
            <a:pPr marL="0" indent="0">
              <a:buNone/>
            </a:pPr>
            <a:r>
              <a:rPr lang="en-US"/>
              <a:t>Funding Amount Requested: $109,000</a:t>
            </a:r>
          </a:p>
          <a:p>
            <a:pPr marL="0" indent="0">
              <a:buNone/>
            </a:pPr>
            <a:r>
              <a:rPr lang="en-US"/>
              <a:t>Role of Funding; Maintain existing program </a:t>
            </a:r>
          </a:p>
          <a:p>
            <a:pPr marL="0" indent="0">
              <a:buNone/>
            </a:pPr>
            <a:r>
              <a:rPr lang="en-US"/>
              <a:t>HP2030 Goal: Reduce contact sexual violence </a:t>
            </a:r>
          </a:p>
          <a:p>
            <a:pPr marL="0" indent="0">
              <a:buNone/>
            </a:pPr>
            <a:r>
              <a:rPr lang="en-US"/>
              <a:t>The program is designed to reduce the first-time occurrence of sexual violence perpetration and reduce risk factors and enhance protective factors linked to sexual violence perpetration and victimization.  To do this, the Injury Prevention Service (IPS) will:</a:t>
            </a:r>
          </a:p>
          <a:p>
            <a:pPr lvl="0"/>
            <a:r>
              <a:rPr lang="en-US"/>
              <a:t>Provide two contracts to support two community-based sexual violence prevention educators,</a:t>
            </a:r>
          </a:p>
          <a:p>
            <a:pPr lvl="0"/>
            <a:r>
              <a:rPr lang="en-US"/>
              <a:t>Conduct surveillance of sexual violence through the Behavioral Risk Factor Surveillance System (BRFSS).  </a:t>
            </a:r>
          </a:p>
          <a:p>
            <a:pPr marL="0" indent="0">
              <a:buNone/>
            </a:pPr>
            <a:r>
              <a:rPr lang="en-US"/>
              <a:t>The community-based sexual violence prevention educators will implement prevention strategies across the social-ecological model based on the Centers for Disease Control and Prevention’s STOP SV: A Technical Package to Prevent Sexual Violence. The technical package identifies five strategies to help communities prevent sexual violence: </a:t>
            </a:r>
          </a:p>
          <a:p>
            <a:pPr lvl="0"/>
            <a:r>
              <a:rPr lang="en-US"/>
              <a:t>Promote social norms that protect against violence </a:t>
            </a:r>
          </a:p>
          <a:p>
            <a:pPr lvl="0"/>
            <a:r>
              <a:rPr lang="en-US"/>
              <a:t>Teach skills to prevent sexual violence </a:t>
            </a:r>
          </a:p>
          <a:p>
            <a:pPr lvl="0"/>
            <a:r>
              <a:rPr lang="en-US"/>
              <a:t>Provide opportunities to empower and support girls and women; </a:t>
            </a:r>
          </a:p>
          <a:p>
            <a:pPr lvl="0"/>
            <a:r>
              <a:rPr lang="en-US"/>
              <a:t>Create protective environments; and </a:t>
            </a:r>
          </a:p>
          <a:p>
            <a:pPr lvl="0"/>
            <a:r>
              <a:rPr lang="en-US"/>
              <a:t>Support victims/survivors to lessen harms.</a:t>
            </a:r>
          </a:p>
          <a:p>
            <a:endParaRPr lang="en-US"/>
          </a:p>
        </p:txBody>
      </p:sp>
      <p:sp>
        <p:nvSpPr>
          <p:cNvPr id="4" name="Slide Number Placeholder 3"/>
          <p:cNvSpPr>
            <a:spLocks noGrp="1"/>
          </p:cNvSpPr>
          <p:nvPr>
            <p:ph type="sldNum" sz="quarter" idx="12"/>
          </p:nvPr>
        </p:nvSpPr>
        <p:spPr/>
        <p:txBody>
          <a:bodyPr/>
          <a:lstStyle/>
          <a:p>
            <a:fld id="{DB7DDC46-2E90-8640-BEFE-F54DCCD857ED}" type="slidenum">
              <a:rPr lang="en-US" smtClean="0"/>
              <a:t>29</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r>
              <a:rPr lang="en-US"/>
              <a:t>e </a:t>
            </a:r>
            <a:endParaRPr lang="en-US">
              <a:cs typeface="Arial"/>
            </a:endParaRPr>
          </a:p>
        </p:txBody>
      </p:sp>
    </p:spTree>
    <p:extLst>
      <p:ext uri="{BB962C8B-B14F-4D97-AF65-F5344CB8AC3E}">
        <p14:creationId xmlns:p14="http://schemas.microsoft.com/office/powerpoint/2010/main" val="355589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3</a:t>
            </a:fld>
            <a:endParaRPr lang="en-US"/>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p:txBody>
          <a:bodyPr/>
          <a:lstStyle/>
          <a:p>
            <a:r>
              <a:rPr lang="en-US" sz="1000"/>
              <a:t>Oklahoma State Department of Health | Preventive Health and Health Services Block Grant | 2023</a:t>
            </a:r>
          </a:p>
        </p:txBody>
      </p:sp>
      <p:sp>
        <p:nvSpPr>
          <p:cNvPr id="2" name="Title 1">
            <a:extLst>
              <a:ext uri="{FF2B5EF4-FFF2-40B4-BE49-F238E27FC236}">
                <a16:creationId xmlns:a16="http://schemas.microsoft.com/office/drawing/2014/main" id="{6B1D9D42-64D2-474A-B01D-85986C521195}"/>
              </a:ext>
            </a:extLst>
          </p:cNvPr>
          <p:cNvSpPr>
            <a:spLocks noGrp="1"/>
          </p:cNvSpPr>
          <p:nvPr>
            <p:ph type="title" idx="4294967295"/>
          </p:nvPr>
        </p:nvSpPr>
        <p:spPr>
          <a:xfrm>
            <a:off x="1287462" y="2770942"/>
            <a:ext cx="9617075" cy="700088"/>
          </a:xfrm>
        </p:spPr>
        <p:txBody>
          <a:bodyPr/>
          <a:lstStyle/>
          <a:p>
            <a:pPr algn="ctr"/>
            <a:r>
              <a:rPr lang="en-US" sz="3200"/>
              <a:t>Review and Approval of Meeting Minutes </a:t>
            </a:r>
            <a:endParaRPr lang="en-US"/>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type="body" sz="quarter" idx="4294967295"/>
          </p:nvPr>
        </p:nvSpPr>
        <p:spPr>
          <a:xfrm>
            <a:off x="798513" y="1076325"/>
            <a:ext cx="11393487" cy="4773613"/>
          </a:xfrm>
        </p:spPr>
        <p:txBody>
          <a:bodyPr/>
          <a:lstStyle/>
          <a:p>
            <a:pPr marL="0" indent="0">
              <a:buNone/>
            </a:pPr>
            <a:r>
              <a:rPr lang="en-US" sz="2400"/>
              <a:t> </a:t>
            </a:r>
          </a:p>
          <a:p>
            <a:endParaRPr lang="en-US" sz="2400"/>
          </a:p>
        </p:txBody>
      </p:sp>
    </p:spTree>
    <p:extLst>
      <p:ext uri="{BB962C8B-B14F-4D97-AF65-F5344CB8AC3E}">
        <p14:creationId xmlns:p14="http://schemas.microsoft.com/office/powerpoint/2010/main" val="3089389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Healthy Lifestyles Program </a:t>
            </a:r>
            <a:endParaRPr lang="en-US" sz="1400"/>
          </a:p>
        </p:txBody>
      </p:sp>
      <p:sp>
        <p:nvSpPr>
          <p:cNvPr id="3" name="Content Placeholder 2"/>
          <p:cNvSpPr>
            <a:spLocks noGrp="1"/>
          </p:cNvSpPr>
          <p:nvPr>
            <p:ph idx="1"/>
          </p:nvPr>
        </p:nvSpPr>
        <p:spPr>
          <a:xfrm>
            <a:off x="457199" y="1252604"/>
            <a:ext cx="11394141" cy="4936885"/>
          </a:xfrm>
        </p:spPr>
        <p:txBody>
          <a:bodyPr vert="horz" lIns="0" tIns="45720" rIns="91440" bIns="45720" rtlCol="0" anchor="t">
            <a:noAutofit/>
          </a:bodyPr>
          <a:lstStyle/>
          <a:p>
            <a:pPr marL="0" indent="0">
              <a:buNone/>
            </a:pPr>
            <a:r>
              <a:rPr lang="en-US"/>
              <a:t>Funding Amount Requested: $</a:t>
            </a:r>
            <a:r>
              <a:rPr lang="en-US">
                <a:ea typeface="+mn-lt"/>
                <a:cs typeface="+mn-lt"/>
              </a:rPr>
              <a:t>10,567.36</a:t>
            </a:r>
            <a:endParaRPr lang="en-US"/>
          </a:p>
          <a:p>
            <a:pPr marL="0" indent="0">
              <a:buNone/>
            </a:pPr>
            <a:r>
              <a:rPr lang="en-US"/>
              <a:t>Role of Funding; </a:t>
            </a:r>
            <a:endParaRPr lang="en-US">
              <a:cs typeface="Arial"/>
            </a:endParaRPr>
          </a:p>
          <a:p>
            <a:pPr marL="0" indent="0">
              <a:buNone/>
            </a:pPr>
            <a:r>
              <a:rPr lang="en-US"/>
              <a:t>HP2030 Goal: </a:t>
            </a:r>
            <a:r>
              <a:rPr lang="en-US">
                <a:ea typeface="+mn-lt"/>
                <a:cs typeface="+mn-lt"/>
              </a:rPr>
              <a:t>Heart Disease and Stoke – Improve Cardiovascular Health in Adults – HDS-01 </a:t>
            </a:r>
            <a:endParaRPr lang="en-US">
              <a:cs typeface="Arial" panose="020B0604020202020204"/>
            </a:endParaRPr>
          </a:p>
          <a:p>
            <a:pPr marL="0" indent="0">
              <a:buNone/>
            </a:pPr>
            <a:endParaRPr lang="en-US"/>
          </a:p>
          <a:p>
            <a:r>
              <a:rPr lang="en-US"/>
              <a:t>Program Strategy Summary: </a:t>
            </a:r>
            <a:endParaRPr lang="en-US">
              <a:cs typeface="Arial"/>
            </a:endParaRPr>
          </a:p>
          <a:p>
            <a:pPr marL="438150" lvl="2" indent="0">
              <a:buNone/>
            </a:pPr>
            <a:r>
              <a:rPr lang="en-US">
                <a:ea typeface="+mn-lt"/>
                <a:cs typeface="+mn-lt"/>
              </a:rPr>
              <a:t>Week 1: Introduction to program</a:t>
            </a:r>
            <a:br>
              <a:rPr lang="en-US">
                <a:ea typeface="+mn-lt"/>
                <a:cs typeface="+mn-lt"/>
              </a:rPr>
            </a:br>
            <a:r>
              <a:rPr lang="en-US">
                <a:ea typeface="+mn-lt"/>
                <a:cs typeface="+mn-lt"/>
              </a:rPr>
              <a:t> Week 2: Participants will learn about healthy nutrition, how to read food labels, and how to identify differences between fresh foods and processed foods.</a:t>
            </a:r>
            <a:br>
              <a:rPr lang="en-US">
                <a:ea typeface="+mn-lt"/>
                <a:cs typeface="+mn-lt"/>
              </a:rPr>
            </a:br>
            <a:r>
              <a:rPr lang="en-US">
                <a:ea typeface="+mn-lt"/>
                <a:cs typeface="+mn-lt"/>
              </a:rPr>
              <a:t> Week 3: Participants will learn about physical activity and exercise, target heart rate, frequency and duration.</a:t>
            </a:r>
            <a:br>
              <a:rPr lang="en-US">
                <a:ea typeface="+mn-lt"/>
                <a:cs typeface="+mn-lt"/>
              </a:rPr>
            </a:br>
            <a:r>
              <a:rPr lang="en-US">
                <a:ea typeface="+mn-lt"/>
                <a:cs typeface="+mn-lt"/>
              </a:rPr>
              <a:t> Week 4: Participants will learn about mental health, services available, and reducing mental health stigma.</a:t>
            </a:r>
            <a:br>
              <a:rPr lang="en-US">
                <a:ea typeface="+mn-lt"/>
                <a:cs typeface="+mn-lt"/>
              </a:rPr>
            </a:br>
            <a:r>
              <a:rPr lang="en-US">
                <a:ea typeface="+mn-lt"/>
                <a:cs typeface="+mn-lt"/>
              </a:rPr>
              <a:t> Week 5: Participants will learn about pre-diabetes and how it relates to nutrition and exercise.</a:t>
            </a:r>
            <a:br>
              <a:rPr lang="en-US">
                <a:ea typeface="+mn-lt"/>
                <a:cs typeface="+mn-lt"/>
              </a:rPr>
            </a:br>
            <a:r>
              <a:rPr lang="en-US">
                <a:ea typeface="+mn-lt"/>
                <a:cs typeface="+mn-lt"/>
              </a:rPr>
              <a:t> Week 6: Participants will learn about basic pain management, rest and recovery and daily living.</a:t>
            </a:r>
            <a:endParaRPr lang="en-US">
              <a:cs typeface="Arial"/>
            </a:endParaRPr>
          </a:p>
          <a:p>
            <a:pPr marL="438150" lvl="2" indent="0">
              <a:buNone/>
            </a:pPr>
            <a:endParaRPr lang="en-US">
              <a:cs typeface="Arial"/>
            </a:endParaRPr>
          </a:p>
          <a:p>
            <a:pPr>
              <a:buNone/>
            </a:pPr>
            <a:r>
              <a:rPr lang="en-US">
                <a:ea typeface="+mn-lt"/>
                <a:cs typeface="+mn-lt"/>
              </a:rPr>
              <a:t> All interventions provided through the classes are evidence based to improve health outcomes and improve quality of life while lowering prevalence of heart disease and stroke.</a:t>
            </a:r>
            <a:endParaRPr lang="en-US">
              <a:cs typeface="Arial" panose="020B0604020202020204"/>
            </a:endParaRPr>
          </a:p>
          <a:p>
            <a:pPr marL="210185" lvl="1">
              <a:buNone/>
            </a:pPr>
            <a:endParaRPr lang="en-US">
              <a:cs typeface="Arial" panose="020B0604020202020204"/>
            </a:endParaRPr>
          </a:p>
          <a:p>
            <a:endParaRPr lang="en-US">
              <a:cs typeface="Arial" panose="020B0604020202020204"/>
            </a:endParaRPr>
          </a:p>
          <a:p>
            <a:pPr marL="0" indent="0">
              <a:buNone/>
            </a:pPr>
            <a:endParaRPr lang="en-US">
              <a:cs typeface="Arial" panose="020B0604020202020204"/>
            </a:endParaRPr>
          </a:p>
          <a:p>
            <a:endParaRPr lang="en-US">
              <a:cs typeface="Arial" panose="020B0604020202020204"/>
            </a:endParaRPr>
          </a:p>
          <a:p>
            <a:endParaRPr lang="en-US">
              <a:cs typeface="Arial" panose="020B0604020202020204"/>
            </a:endParaRPr>
          </a:p>
        </p:txBody>
      </p:sp>
      <p:sp>
        <p:nvSpPr>
          <p:cNvPr id="4" name="Slide Number Placeholder 3"/>
          <p:cNvSpPr>
            <a:spLocks noGrp="1"/>
          </p:cNvSpPr>
          <p:nvPr>
            <p:ph type="sldNum" sz="quarter" idx="12"/>
          </p:nvPr>
        </p:nvSpPr>
        <p:spPr/>
        <p:txBody>
          <a:bodyPr/>
          <a:lstStyle/>
          <a:p>
            <a:fld id="{DB7DDC46-2E90-8640-BEFE-F54DCCD857ED}" type="slidenum">
              <a:rPr lang="en-US" smtClean="0"/>
              <a:t>30</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endParaRPr lang="en-US"/>
          </a:p>
        </p:txBody>
      </p:sp>
    </p:spTree>
    <p:extLst>
      <p:ext uri="{BB962C8B-B14F-4D97-AF65-F5344CB8AC3E}">
        <p14:creationId xmlns:p14="http://schemas.microsoft.com/office/powerpoint/2010/main" val="4017319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Parents as Teachers (PAT)</a:t>
            </a:r>
            <a:endParaRPr lang="en-US" dirty="0">
              <a:cs typeface="Arial"/>
            </a:endParaRPr>
          </a:p>
        </p:txBody>
      </p:sp>
      <p:sp>
        <p:nvSpPr>
          <p:cNvPr id="3" name="Content Placeholder 2"/>
          <p:cNvSpPr>
            <a:spLocks noGrp="1"/>
          </p:cNvSpPr>
          <p:nvPr>
            <p:ph idx="1"/>
          </p:nvPr>
        </p:nvSpPr>
        <p:spPr>
          <a:xfrm>
            <a:off x="457199" y="1252604"/>
            <a:ext cx="11394141" cy="4936885"/>
          </a:xfrm>
        </p:spPr>
        <p:txBody>
          <a:bodyPr vert="horz" lIns="0" tIns="45720" rIns="91440" bIns="45720" rtlCol="0" anchor="t">
            <a:noAutofit/>
          </a:bodyPr>
          <a:lstStyle/>
          <a:p>
            <a:pPr marL="0" indent="0">
              <a:buNone/>
            </a:pPr>
            <a:r>
              <a:rPr lang="en-US"/>
              <a:t>Funding Amount Requested: </a:t>
            </a:r>
          </a:p>
          <a:p>
            <a:r>
              <a:rPr lang="en-US">
                <a:cs typeface="Arial" panose="020B0604020202020204"/>
              </a:rPr>
              <a:t>Central Office $48,753.75</a:t>
            </a:r>
          </a:p>
          <a:p>
            <a:r>
              <a:rPr lang="en-US">
                <a:cs typeface="Arial" panose="020B0604020202020204"/>
              </a:rPr>
              <a:t>District 1 $199,059.24</a:t>
            </a:r>
          </a:p>
          <a:p>
            <a:r>
              <a:rPr lang="en-US">
                <a:cs typeface="Arial" panose="020B0604020202020204"/>
              </a:rPr>
              <a:t>District 3 $199,164.64 </a:t>
            </a:r>
          </a:p>
          <a:p>
            <a:endParaRPr lang="en-US"/>
          </a:p>
          <a:p>
            <a:pPr marL="0" indent="0">
              <a:buNone/>
            </a:pPr>
            <a:r>
              <a:rPr lang="en-US"/>
              <a:t>Role of Funding; Enhance or expand the program</a:t>
            </a:r>
          </a:p>
          <a:p>
            <a:pPr marL="0" indent="0">
              <a:buNone/>
            </a:pPr>
            <a:r>
              <a:rPr lang="en-US"/>
              <a:t>HP2030 Goal: Increase the proportion of children who are developmentally on track and ready for school</a:t>
            </a:r>
            <a:endParaRPr lang="en-US">
              <a:cs typeface="Arial"/>
            </a:endParaRPr>
          </a:p>
          <a:p>
            <a:r>
              <a:rPr lang="en-US"/>
              <a:t>Program Strategy Summary: The PAT model focuses on the early years of a child’s life for optimal development and provides the foundation for success in school and life, not only for the enrolled child but the whole family. The PEs are equipped with the training and knowledge to not only screen for developmental delays, but focus on the family as a whole to provide support to the parents as they are their children’s first and most influential teacher.</a:t>
            </a:r>
            <a:endParaRPr lang="en-US">
              <a:cs typeface="Arial"/>
            </a:endParaRPr>
          </a:p>
          <a:p>
            <a:r>
              <a:rPr lang="en-US"/>
              <a:t>Parents as Teachers is an evidence-based intervention backed by nearly 40 years of independent research including many evidence recognitions in the U.S. and Internationally. The PAT model offers a cohesive package of services for families with young children and is framed around four dynamic components: Personal Visits, Group Connections, Child Screenings, and Resource Network. These components are guided by explicit fidelity and quality standards that guide program service delivery and successful replication of the program. </a:t>
            </a:r>
          </a:p>
          <a:p>
            <a:endParaRPr lang="en-US"/>
          </a:p>
        </p:txBody>
      </p:sp>
      <p:sp>
        <p:nvSpPr>
          <p:cNvPr id="4" name="Slide Number Placeholder 3"/>
          <p:cNvSpPr>
            <a:spLocks noGrp="1"/>
          </p:cNvSpPr>
          <p:nvPr>
            <p:ph type="sldNum" sz="quarter" idx="12"/>
          </p:nvPr>
        </p:nvSpPr>
        <p:spPr/>
        <p:txBody>
          <a:bodyPr/>
          <a:lstStyle/>
          <a:p>
            <a:fld id="{DB7DDC46-2E90-8640-BEFE-F54DCCD857ED}" type="slidenum">
              <a:rPr lang="en-US" smtClean="0"/>
              <a:t>31</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endParaRPr lang="en-US"/>
          </a:p>
        </p:txBody>
      </p:sp>
    </p:spTree>
    <p:extLst>
      <p:ext uri="{BB962C8B-B14F-4D97-AF65-F5344CB8AC3E}">
        <p14:creationId xmlns:p14="http://schemas.microsoft.com/office/powerpoint/2010/main" val="350819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Birth Partners                                                                                       </a:t>
            </a:r>
            <a:endParaRPr lang="en-US" sz="1400"/>
          </a:p>
        </p:txBody>
      </p:sp>
      <p:sp>
        <p:nvSpPr>
          <p:cNvPr id="3" name="Content Placeholder 2"/>
          <p:cNvSpPr>
            <a:spLocks noGrp="1"/>
          </p:cNvSpPr>
          <p:nvPr>
            <p:ph idx="1"/>
          </p:nvPr>
        </p:nvSpPr>
        <p:spPr>
          <a:xfrm>
            <a:off x="457199" y="1161535"/>
            <a:ext cx="11394141" cy="5027954"/>
          </a:xfrm>
        </p:spPr>
        <p:txBody>
          <a:bodyPr/>
          <a:lstStyle/>
          <a:p>
            <a:pPr marL="0" indent="0">
              <a:buNone/>
            </a:pPr>
            <a:r>
              <a:rPr lang="en-US"/>
              <a:t>Funding Amount Requested: $137,902.16</a:t>
            </a:r>
          </a:p>
          <a:p>
            <a:pPr marL="0" indent="0">
              <a:buNone/>
            </a:pPr>
            <a:r>
              <a:rPr lang="en-US"/>
              <a:t>Role of Funding; Enhance or expand the program</a:t>
            </a:r>
          </a:p>
          <a:p>
            <a:pPr marL="0" indent="0">
              <a:buNone/>
            </a:pPr>
            <a:r>
              <a:rPr lang="en-US"/>
              <a:t>HP2030 Goal: Reduce cesarean births among low-risk women with no prior births </a:t>
            </a:r>
          </a:p>
          <a:p>
            <a:pPr marL="0" indent="0">
              <a:buNone/>
            </a:pPr>
            <a:r>
              <a:rPr lang="en-US"/>
              <a:t>The program aims to decrease maternal stressors and increase social support among expectant people during the pregnancy and postpartum. Educational classes will be available to the public at no cost. Doula services will be provided at no cost to eligible pregnant people who may be at risk for suffering adverse pregnancy and birth outcomes. </a:t>
            </a:r>
          </a:p>
          <a:p>
            <a:pPr marL="0" indent="0">
              <a:buNone/>
            </a:pPr>
            <a:r>
              <a:rPr lang="en-US"/>
              <a:t>Results from previous funding include a statistically significant knowledge increase from childbirth education, doula clients who were less likely to experience stress from doctors, nurses, or the “normal stress of childbirth,” a control group of participants who were more likely to get an epidural, and doula clients who were less likely to deliver by cesarean than the group without doula care. </a:t>
            </a:r>
          </a:p>
          <a:p>
            <a:pPr marL="0" indent="0">
              <a:buNone/>
            </a:pPr>
            <a:endParaRPr lang="en-US"/>
          </a:p>
          <a:p>
            <a:pPr marL="0" indent="0">
              <a:buNone/>
            </a:pPr>
            <a:r>
              <a:rPr lang="en-US"/>
              <a:t>Proposed additions during this funding cycle include: </a:t>
            </a:r>
          </a:p>
          <a:p>
            <a:pPr lvl="0"/>
            <a:r>
              <a:rPr lang="en-US"/>
              <a:t>To enhanced prenatal support in the form of group classes focusing on breastfeeding and social connections, </a:t>
            </a:r>
          </a:p>
          <a:p>
            <a:pPr lvl="0"/>
            <a:r>
              <a:rPr lang="en-US"/>
              <a:t>Postpartum depression counseling, and another doula. </a:t>
            </a:r>
          </a:p>
          <a:p>
            <a:pPr marL="0" indent="0">
              <a:buNone/>
            </a:pPr>
            <a:r>
              <a:rPr lang="en-US"/>
              <a:t>Current doula staffing does not provide a backup for births and leaves little time for ongoing support in the postpartum period. With the addition of another doula on staff, the program could provide a higher level of prenatal and postpartum support and increase outreach efforts.</a:t>
            </a:r>
          </a:p>
          <a:p>
            <a:endParaRPr lang="en-US"/>
          </a:p>
        </p:txBody>
      </p:sp>
      <p:sp>
        <p:nvSpPr>
          <p:cNvPr id="4" name="Slide Number Placeholder 3"/>
          <p:cNvSpPr>
            <a:spLocks noGrp="1"/>
          </p:cNvSpPr>
          <p:nvPr>
            <p:ph type="sldNum" sz="quarter" idx="12"/>
          </p:nvPr>
        </p:nvSpPr>
        <p:spPr/>
        <p:txBody>
          <a:bodyPr/>
          <a:lstStyle/>
          <a:p>
            <a:fld id="{DB7DDC46-2E90-8640-BEFE-F54DCCD857ED}" type="slidenum">
              <a:rPr lang="en-US" smtClean="0"/>
              <a:t>32</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endParaRPr lang="en-US"/>
          </a:p>
        </p:txBody>
      </p:sp>
    </p:spTree>
    <p:extLst>
      <p:ext uri="{BB962C8B-B14F-4D97-AF65-F5344CB8AC3E}">
        <p14:creationId xmlns:p14="http://schemas.microsoft.com/office/powerpoint/2010/main" val="3766524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229"/>
            <a:ext cx="11394140" cy="795733"/>
          </a:xfrm>
        </p:spPr>
        <p:txBody>
          <a:bodyPr/>
          <a:lstStyle/>
          <a:p>
            <a:r>
              <a:rPr lang="en-US"/>
              <a:t>Department of Communications</a:t>
            </a:r>
          </a:p>
        </p:txBody>
      </p:sp>
      <p:sp>
        <p:nvSpPr>
          <p:cNvPr id="3" name="Content Placeholder 2"/>
          <p:cNvSpPr>
            <a:spLocks noGrp="1"/>
          </p:cNvSpPr>
          <p:nvPr>
            <p:ph idx="1"/>
          </p:nvPr>
        </p:nvSpPr>
        <p:spPr>
          <a:xfrm>
            <a:off x="457199" y="1495168"/>
            <a:ext cx="11394141" cy="4694321"/>
          </a:xfrm>
        </p:spPr>
        <p:txBody>
          <a:bodyPr vert="horz" lIns="0" tIns="45720" rIns="91440" bIns="45720" rtlCol="0" anchor="t">
            <a:noAutofit/>
          </a:bodyPr>
          <a:lstStyle/>
          <a:p>
            <a:pPr marL="0" indent="0">
              <a:buNone/>
            </a:pPr>
            <a:r>
              <a:rPr lang="en-US"/>
              <a:t>Funding Amount Requested: $20,000.00</a:t>
            </a:r>
          </a:p>
          <a:p>
            <a:pPr marL="0" indent="0">
              <a:buNone/>
            </a:pPr>
            <a:r>
              <a:rPr lang="en-US"/>
              <a:t>Role of Funding; Start up of a new program</a:t>
            </a:r>
          </a:p>
          <a:p>
            <a:pPr marL="0" indent="0">
              <a:buNone/>
            </a:pPr>
            <a:r>
              <a:rPr lang="en-US"/>
              <a:t>HP2030 Goal: Health Behaviors and Social Determinates of Health</a:t>
            </a:r>
          </a:p>
          <a:p>
            <a:pPr marL="0" indent="0">
              <a:buNone/>
            </a:pPr>
            <a:r>
              <a:rPr lang="en-US"/>
              <a:t>Awarded funds will be used to host a strategic communications training with OSDH staff throughout the state. </a:t>
            </a:r>
          </a:p>
          <a:p>
            <a:pPr marL="0" indent="0">
              <a:buNone/>
            </a:pPr>
            <a:r>
              <a:rPr lang="en-US"/>
              <a:t>Provide high quality communications training by engaging key staff across the agency to provide them with critical communications tools and tactics to effectively communicate their actives related to HP2030. </a:t>
            </a:r>
            <a:endParaRPr lang="en-US">
              <a:cs typeface="Arial"/>
            </a:endParaRPr>
          </a:p>
          <a:p>
            <a:pPr marL="0" indent="0">
              <a:buNone/>
            </a:pPr>
            <a:r>
              <a:rPr lang="en-US"/>
              <a:t>Committed to leading Oklahomans to prosperity through health. In order to do so, we must focus our messaging on health concerns that affect all Oklahomans. We do this by collaborating with program areas who deliver services at the local level. The Office of Communications will conduct the training and will include presentations from program areas who address some of our most pressing health concerns, including infant mortalities, access to services, chronic disease and STI prevention. </a:t>
            </a:r>
            <a:br>
              <a:rPr lang="en-US"/>
            </a:br>
            <a:br>
              <a:rPr lang="en-US"/>
            </a:br>
            <a:r>
              <a:rPr lang="en-US"/>
              <a:t>By working with these program areas, the Office of Communications, and after the training, attendees will be able to more appropriately message around these areas to help the programs reach their goals.</a:t>
            </a:r>
          </a:p>
          <a:p>
            <a:endParaRPr lang="en-US"/>
          </a:p>
        </p:txBody>
      </p:sp>
      <p:sp>
        <p:nvSpPr>
          <p:cNvPr id="4" name="Slide Number Placeholder 3"/>
          <p:cNvSpPr>
            <a:spLocks noGrp="1"/>
          </p:cNvSpPr>
          <p:nvPr>
            <p:ph type="sldNum" sz="quarter" idx="12"/>
          </p:nvPr>
        </p:nvSpPr>
        <p:spPr/>
        <p:txBody>
          <a:bodyPr/>
          <a:lstStyle/>
          <a:p>
            <a:fld id="{DB7DDC46-2E90-8640-BEFE-F54DCCD857ED}" type="slidenum">
              <a:rPr lang="en-US" smtClean="0"/>
              <a:t>33</a:t>
            </a:fld>
            <a:endParaRPr lang="en-US"/>
          </a:p>
        </p:txBody>
      </p:sp>
      <p:sp>
        <p:nvSpPr>
          <p:cNvPr id="5" name="Footer Placeholder 4"/>
          <p:cNvSpPr>
            <a:spLocks noGrp="1"/>
          </p:cNvSpPr>
          <p:nvPr>
            <p:ph type="ftr" sz="quarter" idx="13"/>
          </p:nvPr>
        </p:nvSpPr>
        <p:spPr/>
        <p:txBody>
          <a:bodyPr/>
          <a:lstStyle/>
          <a:p>
            <a:r>
              <a:rPr lang="en-US">
                <a:ea typeface="+mn-lt"/>
                <a:cs typeface="+mn-lt"/>
              </a:rPr>
              <a:t>Oklahoma State Department of Health | Preventive Health and Health Services Block Grant | 2023</a:t>
            </a:r>
            <a:endParaRPr lang="en-US"/>
          </a:p>
        </p:txBody>
      </p:sp>
    </p:spTree>
    <p:extLst>
      <p:ext uri="{BB962C8B-B14F-4D97-AF65-F5344CB8AC3E}">
        <p14:creationId xmlns:p14="http://schemas.microsoft.com/office/powerpoint/2010/main" val="761438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D42-64D2-474A-B01D-85986C521195}"/>
              </a:ext>
            </a:extLst>
          </p:cNvPr>
          <p:cNvSpPr>
            <a:spLocks noGrp="1"/>
          </p:cNvSpPr>
          <p:nvPr>
            <p:ph type="title"/>
          </p:nvPr>
        </p:nvSpPr>
        <p:spPr/>
        <p:txBody>
          <a:bodyPr/>
          <a:lstStyle/>
          <a:p>
            <a:r>
              <a:rPr lang="en-US" sz="3200"/>
              <a:t>2023 PHHS Block Grant Advisory Committee Dates </a:t>
            </a:r>
            <a:endParaRPr lang="en-US"/>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idx="1"/>
          </p:nvPr>
        </p:nvSpPr>
        <p:spPr>
          <a:xfrm>
            <a:off x="457199" y="1471448"/>
            <a:ext cx="11394141" cy="4718041"/>
          </a:xfrm>
        </p:spPr>
        <p:txBody>
          <a:bodyPr/>
          <a:lstStyle/>
          <a:p>
            <a:r>
              <a:rPr lang="en-US" sz="2400" b="1"/>
              <a:t>May 10, 2023</a:t>
            </a:r>
          </a:p>
          <a:p>
            <a:pPr lvl="1"/>
            <a:r>
              <a:rPr lang="en-US" sz="2400"/>
              <a:t>Public Hearing of FY23 Work Plan</a:t>
            </a:r>
          </a:p>
          <a:p>
            <a:pPr lvl="1"/>
            <a:r>
              <a:rPr lang="en-US" sz="2400"/>
              <a:t>FY22 Program and Budget Spend Down Update </a:t>
            </a:r>
          </a:p>
          <a:p>
            <a:r>
              <a:rPr lang="en-US" sz="2400" b="1"/>
              <a:t>December 13, 2023</a:t>
            </a:r>
          </a:p>
          <a:p>
            <a:pPr lvl="1"/>
            <a:r>
              <a:rPr lang="en-US" sz="2400"/>
              <a:t>FY24 Update </a:t>
            </a:r>
          </a:p>
          <a:p>
            <a:pPr lvl="1"/>
            <a:r>
              <a:rPr lang="en-US" sz="2400"/>
              <a:t>Final APR FY22 Update </a:t>
            </a:r>
          </a:p>
          <a:p>
            <a:pPr lvl="1"/>
            <a:endParaRPr lang="en-US" sz="2400"/>
          </a:p>
          <a:p>
            <a:pPr marL="0" indent="0">
              <a:buNone/>
            </a:pPr>
            <a:r>
              <a:rPr lang="en-US" sz="2400"/>
              <a:t> </a:t>
            </a:r>
          </a:p>
          <a:p>
            <a:endParaRPr lang="en-US" sz="2400"/>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34</a:t>
            </a:fld>
            <a:endParaRPr lang="en-US"/>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a:xfrm>
            <a:off x="890314" y="6372225"/>
            <a:ext cx="8140697" cy="198338"/>
          </a:xfrm>
        </p:spPr>
        <p:txBody>
          <a:bodyPr/>
          <a:lstStyle/>
          <a:p>
            <a:r>
              <a:rPr lang="en-US" sz="1000"/>
              <a:t>Oklahoma State Department of Health | Preventive Health and Health Services Block Grant | 2023</a:t>
            </a:r>
          </a:p>
        </p:txBody>
      </p:sp>
    </p:spTree>
    <p:extLst>
      <p:ext uri="{BB962C8B-B14F-4D97-AF65-F5344CB8AC3E}">
        <p14:creationId xmlns:p14="http://schemas.microsoft.com/office/powerpoint/2010/main" val="2593495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outdoor, water, large, building&#10;&#10;Description automatically generated">
            <a:extLst>
              <a:ext uri="{FF2B5EF4-FFF2-40B4-BE49-F238E27FC236}">
                <a16:creationId xmlns:a16="http://schemas.microsoft.com/office/drawing/2014/main" id="{DD1454E9-ECCF-A544-9A41-03D868655FF5}"/>
              </a:ext>
            </a:extLst>
          </p:cNvPr>
          <p:cNvPicPr>
            <a:picLocks noGrp="1" noChangeAspect="1"/>
          </p:cNvPicPr>
          <p:nvPr>
            <p:ph type="pic" sz="quarter" idx="13"/>
          </p:nvPr>
        </p:nvPicPr>
        <p:blipFill>
          <a:blip r:embed="rId3"/>
          <a:srcRect l="27" r="27"/>
          <a:stretch>
            <a:fillRect/>
          </a:stretch>
        </p:blipFill>
        <p:spPr>
          <a:xfrm>
            <a:off x="3758084" y="0"/>
            <a:ext cx="8433916" cy="6858000"/>
          </a:xfrm>
        </p:spPr>
      </p:pic>
      <p:sp>
        <p:nvSpPr>
          <p:cNvPr id="2" name="Title 1">
            <a:extLst>
              <a:ext uri="{FF2B5EF4-FFF2-40B4-BE49-F238E27FC236}">
                <a16:creationId xmlns:a16="http://schemas.microsoft.com/office/drawing/2014/main" id="{3724B5A5-1EA9-9D46-8706-B46B02489DD0}"/>
              </a:ext>
            </a:extLst>
          </p:cNvPr>
          <p:cNvSpPr>
            <a:spLocks noGrp="1"/>
          </p:cNvSpPr>
          <p:nvPr>
            <p:ph type="title"/>
          </p:nvPr>
        </p:nvSpPr>
        <p:spPr>
          <a:xfrm>
            <a:off x="313764" y="415230"/>
            <a:ext cx="3444319" cy="2438502"/>
          </a:xfrm>
        </p:spPr>
        <p:txBody>
          <a:bodyPr/>
          <a:lstStyle/>
          <a:p>
            <a:r>
              <a:rPr lang="en-US" sz="3200"/>
              <a:t>Closing Remarks</a:t>
            </a:r>
            <a:br>
              <a:rPr lang="en-US" sz="3200"/>
            </a:br>
            <a:r>
              <a:rPr lang="en-US" sz="3200"/>
              <a:t>and Adjournment</a:t>
            </a:r>
            <a:endParaRPr lang="en-US" sz="3600"/>
          </a:p>
        </p:txBody>
      </p:sp>
      <p:sp>
        <p:nvSpPr>
          <p:cNvPr id="3" name="Content Placeholder 2">
            <a:extLst>
              <a:ext uri="{FF2B5EF4-FFF2-40B4-BE49-F238E27FC236}">
                <a16:creationId xmlns:a16="http://schemas.microsoft.com/office/drawing/2014/main" id="{DB087B5E-9A7B-7F4C-87F1-A58C460A69AF}"/>
              </a:ext>
            </a:extLst>
          </p:cNvPr>
          <p:cNvSpPr>
            <a:spLocks noGrp="1"/>
          </p:cNvSpPr>
          <p:nvPr>
            <p:ph idx="1"/>
          </p:nvPr>
        </p:nvSpPr>
        <p:spPr>
          <a:xfrm>
            <a:off x="800099" y="2876341"/>
            <a:ext cx="2662518" cy="2286000"/>
          </a:xfrm>
        </p:spPr>
        <p:txBody>
          <a:bodyPr/>
          <a:lstStyle/>
          <a:p>
            <a:pPr marL="0" indent="0" algn="ctr">
              <a:buNone/>
            </a:pPr>
            <a:r>
              <a:rPr lang="en-US" sz="2800"/>
              <a:t>Thank you! </a:t>
            </a:r>
          </a:p>
        </p:txBody>
      </p:sp>
      <p:sp>
        <p:nvSpPr>
          <p:cNvPr id="12" name="Footer Placeholder 11">
            <a:extLst>
              <a:ext uri="{FF2B5EF4-FFF2-40B4-BE49-F238E27FC236}">
                <a16:creationId xmlns:a16="http://schemas.microsoft.com/office/drawing/2014/main" id="{E39083CB-CCDE-BB49-B6C9-8CC24010F402}"/>
              </a:ext>
            </a:extLst>
          </p:cNvPr>
          <p:cNvSpPr>
            <a:spLocks noGrp="1"/>
          </p:cNvSpPr>
          <p:nvPr>
            <p:ph type="ftr" sz="quarter" idx="14"/>
          </p:nvPr>
        </p:nvSpPr>
        <p:spPr>
          <a:xfrm>
            <a:off x="800099" y="6391370"/>
            <a:ext cx="2319617" cy="198338"/>
          </a:xfrm>
        </p:spPr>
        <p:txBody>
          <a:bodyPr/>
          <a:lstStyle/>
          <a:p>
            <a:r>
              <a:rPr lang="en-US" sz="1000"/>
              <a:t>Oklahoma State Department of Health | Preventive Health and Health Services Block Grant | 2023</a:t>
            </a:r>
          </a:p>
        </p:txBody>
      </p:sp>
      <p:sp>
        <p:nvSpPr>
          <p:cNvPr id="4" name="Slide Number Placeholder 3">
            <a:extLst>
              <a:ext uri="{FF2B5EF4-FFF2-40B4-BE49-F238E27FC236}">
                <a16:creationId xmlns:a16="http://schemas.microsoft.com/office/drawing/2014/main" id="{987C3AF6-0FFA-274E-B150-FD9EE2687C05}"/>
              </a:ext>
            </a:extLst>
          </p:cNvPr>
          <p:cNvSpPr>
            <a:spLocks noGrp="1"/>
          </p:cNvSpPr>
          <p:nvPr>
            <p:ph type="sldNum" sz="quarter" idx="12"/>
          </p:nvPr>
        </p:nvSpPr>
        <p:spPr/>
        <p:txBody>
          <a:bodyPr/>
          <a:lstStyle/>
          <a:p>
            <a:fld id="{DB7DDC46-2E90-8640-BEFE-F54DCCD857ED}" type="slidenum">
              <a:rPr lang="en-US" smtClean="0"/>
              <a:pPr/>
              <a:t>35</a:t>
            </a:fld>
            <a:endParaRPr lang="en-US"/>
          </a:p>
        </p:txBody>
      </p:sp>
    </p:spTree>
    <p:extLst>
      <p:ext uri="{BB962C8B-B14F-4D97-AF65-F5344CB8AC3E}">
        <p14:creationId xmlns:p14="http://schemas.microsoft.com/office/powerpoint/2010/main" val="49295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18CE-F88E-73E5-0513-6482969A2697}"/>
              </a:ext>
            </a:extLst>
          </p:cNvPr>
          <p:cNvSpPr>
            <a:spLocks noGrp="1"/>
          </p:cNvSpPr>
          <p:nvPr>
            <p:ph type="title"/>
          </p:nvPr>
        </p:nvSpPr>
        <p:spPr/>
        <p:txBody>
          <a:bodyPr/>
          <a:lstStyle/>
          <a:p>
            <a:r>
              <a:rPr lang="en-US">
                <a:cs typeface="Arial"/>
              </a:rPr>
              <a:t>FY 2022 Work Plan Updates </a:t>
            </a:r>
            <a:endParaRPr lang="en-US"/>
          </a:p>
        </p:txBody>
      </p:sp>
      <p:sp>
        <p:nvSpPr>
          <p:cNvPr id="3" name="Text Placeholder 2">
            <a:extLst>
              <a:ext uri="{FF2B5EF4-FFF2-40B4-BE49-F238E27FC236}">
                <a16:creationId xmlns:a16="http://schemas.microsoft.com/office/drawing/2014/main" id="{C5EBD040-F93C-E177-F082-D55F2626DD09}"/>
              </a:ext>
            </a:extLst>
          </p:cNvPr>
          <p:cNvSpPr>
            <a:spLocks noGrp="1"/>
          </p:cNvSpPr>
          <p:nvPr>
            <p:ph type="body" idx="1"/>
          </p:nvPr>
        </p:nvSpPr>
        <p:spPr/>
        <p:txBody>
          <a:bodyPr vert="horz" lIns="0" tIns="45720" rIns="91440" bIns="45720" rtlCol="0" anchor="t">
            <a:noAutofit/>
          </a:bodyPr>
          <a:lstStyle/>
          <a:p>
            <a:r>
              <a:rPr lang="en-US">
                <a:cs typeface="Arial"/>
              </a:rPr>
              <a:t>Successes, Revisions and Spend Down</a:t>
            </a:r>
            <a:endParaRPr lang="en-US"/>
          </a:p>
        </p:txBody>
      </p:sp>
      <p:sp>
        <p:nvSpPr>
          <p:cNvPr id="4" name="Slide Number Placeholder 3">
            <a:extLst>
              <a:ext uri="{FF2B5EF4-FFF2-40B4-BE49-F238E27FC236}">
                <a16:creationId xmlns:a16="http://schemas.microsoft.com/office/drawing/2014/main" id="{AB92BDB5-0B5B-D365-4584-4FB6F3521735}"/>
              </a:ext>
            </a:extLst>
          </p:cNvPr>
          <p:cNvSpPr>
            <a:spLocks noGrp="1"/>
          </p:cNvSpPr>
          <p:nvPr>
            <p:ph type="sldNum" sz="quarter" idx="12"/>
          </p:nvPr>
        </p:nvSpPr>
        <p:spPr/>
        <p:txBody>
          <a:bodyPr/>
          <a:lstStyle/>
          <a:p>
            <a:fld id="{DB7DDC46-2E90-8640-BEFE-F54DCCD857ED}" type="slidenum">
              <a:rPr lang="en-US" smtClean="0"/>
              <a:pPr/>
              <a:t>4</a:t>
            </a:fld>
            <a:endParaRPr lang="en-US"/>
          </a:p>
        </p:txBody>
      </p:sp>
    </p:spTree>
    <p:extLst>
      <p:ext uri="{BB962C8B-B14F-4D97-AF65-F5344CB8AC3E}">
        <p14:creationId xmlns:p14="http://schemas.microsoft.com/office/powerpoint/2010/main" val="3985481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D42-64D2-474A-B01D-85986C521195}"/>
              </a:ext>
            </a:extLst>
          </p:cNvPr>
          <p:cNvSpPr>
            <a:spLocks noGrp="1"/>
          </p:cNvSpPr>
          <p:nvPr>
            <p:ph type="title"/>
          </p:nvPr>
        </p:nvSpPr>
        <p:spPr/>
        <p:txBody>
          <a:bodyPr/>
          <a:lstStyle/>
          <a:p>
            <a:r>
              <a:rPr lang="en-US" sz="3200"/>
              <a:t>FY 2022 PHHS Block Grant Work Plan Updates</a:t>
            </a:r>
            <a:r>
              <a:rPr lang="en-US"/>
              <a:t> </a:t>
            </a:r>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idx="1"/>
          </p:nvPr>
        </p:nvSpPr>
        <p:spPr>
          <a:xfrm>
            <a:off x="457199" y="1252605"/>
            <a:ext cx="11394141" cy="5119620"/>
          </a:xfrm>
        </p:spPr>
        <p:txBody>
          <a:bodyPr vert="horz" lIns="0" tIns="45720" rIns="91440" bIns="45720" rtlCol="0" anchor="t">
            <a:noAutofit/>
          </a:bodyPr>
          <a:lstStyle/>
          <a:p>
            <a:r>
              <a:rPr lang="en-US" sz="2800"/>
              <a:t>Work Plan Updates </a:t>
            </a:r>
          </a:p>
          <a:p>
            <a:pPr marL="438785" lvl="1"/>
            <a:r>
              <a:rPr lang="en-US" sz="2400"/>
              <a:t>Successes </a:t>
            </a:r>
          </a:p>
          <a:p>
            <a:pPr marL="438785" lvl="1"/>
            <a:r>
              <a:rPr lang="en-US" sz="2400">
                <a:cs typeface="Arial" panose="020B0604020202020204"/>
              </a:rPr>
              <a:t>Revision Requests </a:t>
            </a:r>
          </a:p>
          <a:p>
            <a:pPr marL="438785" lvl="1"/>
            <a:r>
              <a:rPr lang="en-US" sz="2400"/>
              <a:t>Spend Down </a:t>
            </a:r>
            <a:endParaRPr lang="en-US" sz="2000">
              <a:cs typeface="Arial" panose="020B0604020202020204"/>
            </a:endParaRPr>
          </a:p>
          <a:p>
            <a:pPr lvl="2" indent="-229870"/>
            <a:endParaRPr lang="en-US" sz="2400">
              <a:cs typeface="Arial" panose="020B0604020202020204"/>
            </a:endParaRPr>
          </a:p>
          <a:p>
            <a:pPr marL="0" indent="0">
              <a:buNone/>
            </a:pPr>
            <a:endParaRPr lang="en-US" sz="2400">
              <a:cs typeface="Arial" panose="020B0604020202020204"/>
            </a:endParaRPr>
          </a:p>
          <a:p>
            <a:endParaRPr lang="en-US" sz="2400"/>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5</a:t>
            </a:fld>
            <a:endParaRPr lang="en-US"/>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a:xfrm>
            <a:off x="890314" y="6372225"/>
            <a:ext cx="8140697" cy="198338"/>
          </a:xfrm>
        </p:spPr>
        <p:txBody>
          <a:bodyPr/>
          <a:lstStyle/>
          <a:p>
            <a:r>
              <a:rPr lang="en-US" sz="1000"/>
              <a:t>Oklahoma State Department of Health | Preventive Health and Health Services Block Grant | 2023</a:t>
            </a:r>
          </a:p>
        </p:txBody>
      </p:sp>
    </p:spTree>
    <p:extLst>
      <p:ext uri="{BB962C8B-B14F-4D97-AF65-F5344CB8AC3E}">
        <p14:creationId xmlns:p14="http://schemas.microsoft.com/office/powerpoint/2010/main" val="723020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D42-64D2-474A-B01D-85986C521195}"/>
              </a:ext>
            </a:extLst>
          </p:cNvPr>
          <p:cNvSpPr>
            <a:spLocks noGrp="1"/>
          </p:cNvSpPr>
          <p:nvPr>
            <p:ph type="title"/>
          </p:nvPr>
        </p:nvSpPr>
        <p:spPr/>
        <p:txBody>
          <a:bodyPr/>
          <a:lstStyle/>
          <a:p>
            <a:r>
              <a:rPr lang="en-US" sz="3200"/>
              <a:t>FY 2022 Successes</a:t>
            </a:r>
            <a:endParaRPr lang="en-US"/>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idx="1"/>
          </p:nvPr>
        </p:nvSpPr>
        <p:spPr>
          <a:xfrm>
            <a:off x="457199" y="1071711"/>
            <a:ext cx="11394141" cy="5117778"/>
          </a:xfrm>
        </p:spPr>
        <p:txBody>
          <a:bodyPr vert="horz" lIns="0" tIns="45720" rIns="91440" bIns="45720" rtlCol="0" anchor="t">
            <a:noAutofit/>
          </a:bodyPr>
          <a:lstStyle/>
          <a:p>
            <a:pPr marL="438785" lvl="1"/>
            <a:r>
              <a:rPr lang="en-US" sz="2800"/>
              <a:t>Successes </a:t>
            </a:r>
            <a:endParaRPr lang="en-US"/>
          </a:p>
          <a:p>
            <a:pPr lvl="2" indent="-229870"/>
            <a:r>
              <a:rPr lang="en-US" sz="2800">
                <a:ea typeface="+mn-lt"/>
                <a:cs typeface="+mn-lt"/>
              </a:rPr>
              <a:t>Child Passenger Safety Program - A total of 134 car seats were distributed last month</a:t>
            </a:r>
            <a:endParaRPr lang="en-US" sz="2800">
              <a:cs typeface="Arial" panose="020B0604020202020204"/>
            </a:endParaRPr>
          </a:p>
          <a:p>
            <a:pPr lvl="2" indent="-229870"/>
            <a:r>
              <a:rPr lang="en-US" sz="2800">
                <a:ea typeface="+mn-lt"/>
                <a:cs typeface="+mn-lt"/>
              </a:rPr>
              <a:t>Healthy Aging and Falls Prevention - Setting a training date for new Matter of Balance (MOB) trainers. A MOB class also started in Lincoln County with good participation from the older adults in the community. </a:t>
            </a:r>
            <a:endParaRPr lang="en-US" sz="2800"/>
          </a:p>
          <a:p>
            <a:pPr lvl="2" indent="-229870"/>
            <a:r>
              <a:rPr lang="en-US" sz="2800">
                <a:ea typeface="+mn-lt"/>
                <a:cs typeface="+mn-lt"/>
              </a:rPr>
              <a:t>Fluoride Outreach - They helped OKMOM – a free dental clinic held annually.  Thousands of Oklahomans received free dental care, including hundreds of children.  10 boxes of Fluoride Varnish were distributed </a:t>
            </a:r>
            <a:endParaRPr lang="en-US" sz="2800"/>
          </a:p>
          <a:p>
            <a:pPr marL="0" indent="0">
              <a:buNone/>
            </a:pPr>
            <a:endParaRPr lang="en-US" sz="2400">
              <a:cs typeface="Arial"/>
            </a:endParaRPr>
          </a:p>
          <a:p>
            <a:endParaRPr lang="en-US" sz="2400"/>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6</a:t>
            </a:fld>
            <a:endParaRPr lang="en-US"/>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a:xfrm>
            <a:off x="890314" y="6372225"/>
            <a:ext cx="8140697" cy="198338"/>
          </a:xfrm>
        </p:spPr>
        <p:txBody>
          <a:bodyPr/>
          <a:lstStyle/>
          <a:p>
            <a:r>
              <a:rPr lang="en-US" sz="1000"/>
              <a:t>Oklahoma State Department of Health | Preventive Health and Health Services Block Grant | 2023</a:t>
            </a:r>
          </a:p>
        </p:txBody>
      </p:sp>
    </p:spTree>
    <p:extLst>
      <p:ext uri="{BB962C8B-B14F-4D97-AF65-F5344CB8AC3E}">
        <p14:creationId xmlns:p14="http://schemas.microsoft.com/office/powerpoint/2010/main" val="1017154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D42-64D2-474A-B01D-85986C521195}"/>
              </a:ext>
            </a:extLst>
          </p:cNvPr>
          <p:cNvSpPr>
            <a:spLocks noGrp="1"/>
          </p:cNvSpPr>
          <p:nvPr>
            <p:ph type="title"/>
          </p:nvPr>
        </p:nvSpPr>
        <p:spPr/>
        <p:txBody>
          <a:bodyPr/>
          <a:lstStyle/>
          <a:p>
            <a:r>
              <a:rPr lang="en-US" sz="3200"/>
              <a:t>FY 2022 Successes </a:t>
            </a:r>
            <a:endParaRPr lang="en-US"/>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idx="1"/>
          </p:nvPr>
        </p:nvSpPr>
        <p:spPr>
          <a:xfrm>
            <a:off x="457199" y="1471448"/>
            <a:ext cx="11394141" cy="4718041"/>
          </a:xfrm>
        </p:spPr>
        <p:txBody>
          <a:bodyPr vert="horz" lIns="0" tIns="45720" rIns="91440" bIns="45720" rtlCol="0" anchor="t">
            <a:noAutofit/>
          </a:bodyPr>
          <a:lstStyle/>
          <a:p>
            <a:pPr marL="438785" lvl="1"/>
            <a:r>
              <a:rPr lang="en-US" sz="2800">
                <a:ea typeface="+mn-lt"/>
                <a:cs typeface="+mn-lt"/>
              </a:rPr>
              <a:t>Successes </a:t>
            </a:r>
            <a:endParaRPr lang="en-US" sz="2800">
              <a:cs typeface="Arial"/>
            </a:endParaRPr>
          </a:p>
          <a:p>
            <a:pPr lvl="2" indent="-229870"/>
            <a:r>
              <a:rPr lang="en-US" sz="2800"/>
              <a:t>Pediatric Audiology Program obtained two new partners – Able Tech and School for the Blind </a:t>
            </a:r>
            <a:endParaRPr lang="en-US">
              <a:cs typeface="Arial"/>
            </a:endParaRPr>
          </a:p>
          <a:p>
            <a:pPr lvl="2" indent="-229870"/>
            <a:r>
              <a:rPr lang="en-US" sz="2800">
                <a:cs typeface="Arial"/>
              </a:rPr>
              <a:t>Birth Partners continues to see an increase in attendance at childbirth education classes and 4 new doula enrollees </a:t>
            </a:r>
          </a:p>
          <a:p>
            <a:pPr lvl="2" indent="-229870"/>
            <a:r>
              <a:rPr lang="en-US" sz="2800">
                <a:cs typeface="Arial"/>
              </a:rPr>
              <a:t>CATCH trained all PE teachers in district 4 on CATCH </a:t>
            </a:r>
          </a:p>
          <a:p>
            <a:pPr lvl="2" indent="-229870"/>
            <a:r>
              <a:rPr lang="en-US" sz="2800">
                <a:cs typeface="Arial"/>
              </a:rPr>
              <a:t>New Programs - Nurse Education Training and Expanded CATCH Program in District 7</a:t>
            </a:r>
          </a:p>
          <a:p>
            <a:pPr marL="438785" lvl="1"/>
            <a:endParaRPr lang="en-US" sz="2800">
              <a:cs typeface="Arial"/>
            </a:endParaRPr>
          </a:p>
          <a:p>
            <a:pPr marL="260985" lvl="1" indent="0">
              <a:buNone/>
            </a:pPr>
            <a:endParaRPr lang="en-US" sz="2800">
              <a:cs typeface="Arial"/>
            </a:endParaRPr>
          </a:p>
          <a:p>
            <a:pPr lvl="2" indent="-229870"/>
            <a:endParaRPr lang="en-US" sz="2800">
              <a:cs typeface="Arial"/>
            </a:endParaRPr>
          </a:p>
          <a:p>
            <a:pPr marL="0" indent="0">
              <a:buNone/>
            </a:pPr>
            <a:endParaRPr lang="en-US" sz="2400">
              <a:cs typeface="Arial"/>
            </a:endParaRPr>
          </a:p>
          <a:p>
            <a:endParaRPr lang="en-US" sz="2400">
              <a:cs typeface="Arial"/>
            </a:endParaRPr>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7</a:t>
            </a:fld>
            <a:endParaRPr lang="en-US"/>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a:xfrm>
            <a:off x="890314" y="6372225"/>
            <a:ext cx="8140697" cy="198338"/>
          </a:xfrm>
        </p:spPr>
        <p:txBody>
          <a:bodyPr/>
          <a:lstStyle/>
          <a:p>
            <a:r>
              <a:rPr lang="en-US" sz="1000"/>
              <a:t>Oklahoma State Department of Health | Preventive Health and Health Services Block Grant | 2023</a:t>
            </a:r>
          </a:p>
        </p:txBody>
      </p:sp>
    </p:spTree>
    <p:extLst>
      <p:ext uri="{BB962C8B-B14F-4D97-AF65-F5344CB8AC3E}">
        <p14:creationId xmlns:p14="http://schemas.microsoft.com/office/powerpoint/2010/main" val="2837498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D42-64D2-474A-B01D-85986C521195}"/>
              </a:ext>
            </a:extLst>
          </p:cNvPr>
          <p:cNvSpPr>
            <a:spLocks noGrp="1"/>
          </p:cNvSpPr>
          <p:nvPr>
            <p:ph type="title"/>
          </p:nvPr>
        </p:nvSpPr>
        <p:spPr/>
        <p:txBody>
          <a:bodyPr/>
          <a:lstStyle/>
          <a:p>
            <a:r>
              <a:rPr lang="en-US" sz="3200"/>
              <a:t>FY 2022 Work Plan and Budget Revision Requests </a:t>
            </a:r>
            <a:endParaRPr lang="en-US"/>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idx="1"/>
          </p:nvPr>
        </p:nvSpPr>
        <p:spPr>
          <a:xfrm>
            <a:off x="457199" y="1096694"/>
            <a:ext cx="11394141" cy="5092795"/>
          </a:xfrm>
        </p:spPr>
        <p:txBody>
          <a:bodyPr vert="horz" lIns="0" tIns="45720" rIns="91440" bIns="45720" rtlCol="0" anchor="t">
            <a:noAutofit/>
          </a:bodyPr>
          <a:lstStyle/>
          <a:p>
            <a:pPr marL="260985" lvl="1" indent="0">
              <a:buNone/>
            </a:pPr>
            <a:r>
              <a:rPr lang="en-US" sz="1800">
                <a:ea typeface="+mn-lt"/>
                <a:cs typeface="+mn-lt"/>
              </a:rPr>
              <a:t>Program Name: District 4 Community Health Promotion and Education Awareness</a:t>
            </a:r>
            <a:endParaRPr lang="en-US" sz="1800">
              <a:cs typeface="Arial"/>
            </a:endParaRPr>
          </a:p>
          <a:p>
            <a:pPr marL="210185" indent="0">
              <a:buNone/>
            </a:pPr>
            <a:r>
              <a:rPr lang="en-US" sz="1800">
                <a:ea typeface="+mn-lt"/>
                <a:cs typeface="+mn-lt"/>
              </a:rPr>
              <a:t>Healthy People 2030 Objective:  Increase the number of state health departments that use social marketing in health promotion programs — HC/HIT‑D01</a:t>
            </a:r>
          </a:p>
          <a:p>
            <a:pPr marL="210185" indent="0">
              <a:buNone/>
            </a:pPr>
            <a:r>
              <a:rPr lang="en-US" sz="1800">
                <a:ea typeface="+mn-lt"/>
                <a:cs typeface="+mn-lt"/>
              </a:rPr>
              <a:t>Activities to be conducted:</a:t>
            </a:r>
            <a:endParaRPr lang="en-US" sz="1800">
              <a:cs typeface="Arial"/>
            </a:endParaRPr>
          </a:p>
          <a:p>
            <a:pPr marL="438785" lvl="1"/>
            <a:r>
              <a:rPr lang="en-US" sz="1800">
                <a:ea typeface="+mn-lt"/>
                <a:cs typeface="+mn-lt"/>
              </a:rPr>
              <a:t>Purchasing of Educational materials (brochures, flyers, banners)</a:t>
            </a:r>
            <a:endParaRPr lang="en-US" sz="1800">
              <a:cs typeface="Arial"/>
            </a:endParaRPr>
          </a:p>
          <a:p>
            <a:pPr marL="438785" lvl="1"/>
            <a:r>
              <a:rPr lang="en-US" sz="1800">
                <a:ea typeface="+mn-lt"/>
                <a:cs typeface="+mn-lt"/>
              </a:rPr>
              <a:t>Materials will be utilized at health fairs, coalition meetings, job fairs, within the health department, at schools, and at community centers.</a:t>
            </a:r>
            <a:endParaRPr lang="en-US" sz="1800">
              <a:cs typeface="Arial"/>
            </a:endParaRPr>
          </a:p>
          <a:p>
            <a:pPr marL="438785" lvl="1"/>
            <a:r>
              <a:rPr lang="en-US" sz="1800">
                <a:ea typeface="+mn-lt"/>
                <a:cs typeface="+mn-lt"/>
              </a:rPr>
              <a:t>Program staff, health educators, and community health workers will ensure that materials are disseminated appropriately to community members. </a:t>
            </a:r>
          </a:p>
          <a:p>
            <a:pPr marL="438785" lvl="1"/>
            <a:r>
              <a:rPr lang="en-US" sz="1800">
                <a:ea typeface="+mn-lt"/>
                <a:cs typeface="+mn-lt"/>
              </a:rPr>
              <a:t>Areas of target include rural schools (teen health brochures, audiology brochures, child guidance brochures), universities (teen health brochures), daycares (audiology and child guidance brochures), and churches (all)</a:t>
            </a:r>
            <a:endParaRPr lang="en-US" sz="1800">
              <a:cs typeface="Arial"/>
            </a:endParaRPr>
          </a:p>
          <a:p>
            <a:pPr marL="438785" lvl="1"/>
            <a:r>
              <a:rPr lang="en-US" sz="1800">
                <a:ea typeface="+mn-lt"/>
                <a:cs typeface="+mn-lt"/>
              </a:rPr>
              <a:t>Distribution will be tracked via Smartsheet, and number of individuals calculated</a:t>
            </a:r>
            <a:endParaRPr lang="en-US" sz="1800">
              <a:cs typeface="Arial"/>
            </a:endParaRPr>
          </a:p>
          <a:p>
            <a:pPr marL="438785" lvl="1"/>
            <a:endParaRPr lang="en-US" sz="2000">
              <a:cs typeface="Arial"/>
            </a:endParaRPr>
          </a:p>
          <a:p>
            <a:pPr marL="438785" lvl="1"/>
            <a:endParaRPr lang="en-US" sz="2000">
              <a:cs typeface="Arial"/>
            </a:endParaRPr>
          </a:p>
          <a:p>
            <a:pPr marL="260985" lvl="1" indent="0">
              <a:buNone/>
            </a:pPr>
            <a:endParaRPr lang="en-US" sz="2000">
              <a:cs typeface="Arial"/>
            </a:endParaRPr>
          </a:p>
          <a:p>
            <a:pPr lvl="2" indent="-229870"/>
            <a:endParaRPr lang="en-US" sz="2000">
              <a:cs typeface="Arial"/>
            </a:endParaRPr>
          </a:p>
          <a:p>
            <a:pPr marL="0" indent="0">
              <a:buNone/>
            </a:pPr>
            <a:endParaRPr lang="en-US" sz="1800">
              <a:cs typeface="Arial"/>
            </a:endParaRPr>
          </a:p>
          <a:p>
            <a:endParaRPr lang="en-US" sz="2400">
              <a:cs typeface="Arial" panose="020B0604020202020204"/>
            </a:endParaRPr>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8</a:t>
            </a:fld>
            <a:endParaRPr lang="en-US"/>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a:xfrm>
            <a:off x="890314" y="6372225"/>
            <a:ext cx="8140697" cy="198338"/>
          </a:xfrm>
        </p:spPr>
        <p:txBody>
          <a:bodyPr/>
          <a:lstStyle/>
          <a:p>
            <a:r>
              <a:rPr lang="en-US" sz="1000"/>
              <a:t>Oklahoma State Department of Health | Preventive Health and Health Services Block Grant | 2023</a:t>
            </a:r>
          </a:p>
        </p:txBody>
      </p:sp>
    </p:spTree>
    <p:extLst>
      <p:ext uri="{BB962C8B-B14F-4D97-AF65-F5344CB8AC3E}">
        <p14:creationId xmlns:p14="http://schemas.microsoft.com/office/powerpoint/2010/main" val="922949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1D9D42-64D2-474A-B01D-85986C521195}"/>
              </a:ext>
            </a:extLst>
          </p:cNvPr>
          <p:cNvSpPr>
            <a:spLocks noGrp="1"/>
          </p:cNvSpPr>
          <p:nvPr>
            <p:ph type="title"/>
          </p:nvPr>
        </p:nvSpPr>
        <p:spPr>
          <a:xfrm>
            <a:off x="1008184" y="174032"/>
            <a:ext cx="10175631" cy="1111843"/>
          </a:xfrm>
        </p:spPr>
        <p:txBody>
          <a:bodyPr vert="horz" lIns="91440" tIns="45720" rIns="91440" bIns="45720" rtlCol="0" anchor="ctr">
            <a:normAutofit/>
          </a:bodyPr>
          <a:lstStyle/>
          <a:p>
            <a:pPr algn="ctr">
              <a:lnSpc>
                <a:spcPct val="90000"/>
              </a:lnSpc>
            </a:pPr>
            <a:r>
              <a:rPr lang="en-US" sz="4000" kern="1200">
                <a:solidFill>
                  <a:schemeClr val="tx1"/>
                </a:solidFill>
                <a:latin typeface="+mj-lt"/>
                <a:ea typeface="+mj-ea"/>
                <a:cs typeface="+mj-cs"/>
              </a:rPr>
              <a:t>FY 2022 Budget Summary </a:t>
            </a:r>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idx="1"/>
          </p:nvPr>
        </p:nvSpPr>
        <p:spPr>
          <a:xfrm>
            <a:off x="1008184" y="1459907"/>
            <a:ext cx="10175630" cy="767904"/>
          </a:xfrm>
        </p:spPr>
        <p:txBody>
          <a:bodyPr vert="horz" lIns="91440" tIns="45720" rIns="91440" bIns="45720" rtlCol="0" anchor="ctr">
            <a:normAutofit/>
          </a:bodyPr>
          <a:lstStyle/>
          <a:p>
            <a:pPr marL="438785" lvl="1" indent="-228600" algn="ctr">
              <a:lnSpc>
                <a:spcPct val="90000"/>
              </a:lnSpc>
            </a:pPr>
            <a:endParaRPr lang="en-US" sz="2000"/>
          </a:p>
          <a:p>
            <a:pPr marL="0" algn="ctr">
              <a:lnSpc>
                <a:spcPct val="90000"/>
              </a:lnSpc>
            </a:pPr>
            <a:r>
              <a:rPr lang="en-US" sz="2000"/>
              <a:t> </a:t>
            </a:r>
          </a:p>
          <a:p>
            <a:pPr algn="ctr">
              <a:lnSpc>
                <a:spcPct val="90000"/>
              </a:lnSpc>
            </a:pPr>
            <a:endParaRPr lang="en-US" sz="2000"/>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a:xfrm>
            <a:off x="4038600" y="6356350"/>
            <a:ext cx="4114800" cy="365125"/>
          </a:xfrm>
        </p:spPr>
        <p:txBody>
          <a:bodyPr vert="horz" lIns="91440" tIns="45720" rIns="91440" bIns="45720" rtlCol="0" anchor="ctr">
            <a:normAutofit/>
          </a:bodyPr>
          <a:lstStyle/>
          <a:p>
            <a:pPr algn="ctr">
              <a:lnSpc>
                <a:spcPct val="90000"/>
              </a:lnSpc>
              <a:spcAft>
                <a:spcPts val="600"/>
              </a:spcAft>
            </a:pPr>
            <a:r>
              <a:rPr lang="en-US" sz="900" kern="1200">
                <a:solidFill>
                  <a:schemeClr val="tx1">
                    <a:tint val="75000"/>
                  </a:schemeClr>
                </a:solidFill>
                <a:latin typeface="+mn-lt"/>
                <a:ea typeface="+mn-ea"/>
                <a:cs typeface="+mn-cs"/>
              </a:rPr>
              <a:t>Oklahoma State Department of Health | Preventive Health and Health Services Block Grant | 2023</a:t>
            </a:r>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B7DDC46-2E90-8640-BEFE-F54DCCD857ED}" type="slidenum">
              <a:rPr lang="en-US" sz="1200" smtClean="0"/>
              <a:pPr>
                <a:spcAft>
                  <a:spcPts val="600"/>
                </a:spcAft>
              </a:pPr>
              <a:t>9</a:t>
            </a:fld>
            <a:endParaRPr lang="en-US" sz="1200"/>
          </a:p>
        </p:txBody>
      </p:sp>
      <p:sp>
        <p:nvSpPr>
          <p:cNvPr id="7" name="Content Placeholder 2">
            <a:extLst>
              <a:ext uri="{FF2B5EF4-FFF2-40B4-BE49-F238E27FC236}">
                <a16:creationId xmlns:a16="http://schemas.microsoft.com/office/drawing/2014/main" id="{5CFFEDA7-F1BE-7335-CC23-ED9EBFA1A37F}"/>
              </a:ext>
            </a:extLst>
          </p:cNvPr>
          <p:cNvSpPr txBox="1">
            <a:spLocks/>
          </p:cNvSpPr>
          <p:nvPr/>
        </p:nvSpPr>
        <p:spPr>
          <a:xfrm>
            <a:off x="609599" y="1623848"/>
            <a:ext cx="11394141" cy="4718041"/>
          </a:xfrm>
          <a:prstGeom prst="rect">
            <a:avLst/>
          </a:prstGeom>
        </p:spPr>
        <p:txBody>
          <a:bodyPr vert="horz" lIns="0" tIns="45720" rIns="91440" bIns="45720" rtlCol="0" anchor="t">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439200" indent="-177800"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2pPr>
            <a:lvl3pPr marL="666750" indent="-23018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3pPr>
            <a:lvl4pPr marL="890588" indent="-22383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4pPr>
            <a:lvl5pPr marL="1116013" indent="-225425"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8785" lvl="1"/>
            <a:endParaRPr lang="en-US" sz="2400">
              <a:cs typeface="Arial"/>
            </a:endParaRPr>
          </a:p>
          <a:p>
            <a:pPr lvl="2" indent="-229870"/>
            <a:endParaRPr lang="en-US" sz="2800">
              <a:cs typeface="Arial" panose="020B0604020202020204"/>
            </a:endParaRPr>
          </a:p>
          <a:p>
            <a:pPr marL="0" indent="0">
              <a:buNone/>
            </a:pPr>
            <a:endParaRPr lang="en-US" sz="2400">
              <a:cs typeface="Arial" panose="020B0604020202020204"/>
            </a:endParaRPr>
          </a:p>
          <a:p>
            <a:endParaRPr lang="en-US" sz="2400">
              <a:cs typeface="Arial" panose="020B0604020202020204"/>
            </a:endParaRPr>
          </a:p>
        </p:txBody>
      </p:sp>
      <p:pic>
        <p:nvPicPr>
          <p:cNvPr id="6" name="Picture 7">
            <a:extLst>
              <a:ext uri="{FF2B5EF4-FFF2-40B4-BE49-F238E27FC236}">
                <a16:creationId xmlns:a16="http://schemas.microsoft.com/office/drawing/2014/main" id="{799E26B4-1B11-4F97-6E10-B1D13792AB08}"/>
              </a:ext>
            </a:extLst>
          </p:cNvPr>
          <p:cNvPicPr>
            <a:picLocks noChangeAspect="1"/>
          </p:cNvPicPr>
          <p:nvPr/>
        </p:nvPicPr>
        <p:blipFill>
          <a:blip r:embed="rId3"/>
          <a:stretch>
            <a:fillRect/>
          </a:stretch>
        </p:blipFill>
        <p:spPr>
          <a:xfrm>
            <a:off x="424586" y="1455707"/>
            <a:ext cx="11255580" cy="4177805"/>
          </a:xfrm>
          <a:prstGeom prst="rect">
            <a:avLst/>
          </a:prstGeom>
        </p:spPr>
      </p:pic>
    </p:spTree>
    <p:extLst>
      <p:ext uri="{BB962C8B-B14F-4D97-AF65-F5344CB8AC3E}">
        <p14:creationId xmlns:p14="http://schemas.microsoft.com/office/powerpoint/2010/main" val="3655683391"/>
      </p:ext>
    </p:extLst>
  </p:cSld>
  <p:clrMapOvr>
    <a:masterClrMapping/>
  </p:clrMapOvr>
</p:sld>
</file>

<file path=ppt/theme/theme1.xml><?xml version="1.0" encoding="utf-8"?>
<a:theme xmlns:a="http://schemas.openxmlformats.org/drawingml/2006/main" name="Oklaholma ">
  <a:themeElements>
    <a:clrScheme name="Custom 7">
      <a:dk1>
        <a:srgbClr val="464646"/>
      </a:dk1>
      <a:lt1>
        <a:srgbClr val="FFFFFF"/>
      </a:lt1>
      <a:dk2>
        <a:srgbClr val="787878"/>
      </a:dk2>
      <a:lt2>
        <a:srgbClr val="E7E6E6"/>
      </a:lt2>
      <a:accent1>
        <a:srgbClr val="1CA6DE"/>
      </a:accent1>
      <a:accent2>
        <a:srgbClr val="669B41"/>
      </a:accent2>
      <a:accent3>
        <a:srgbClr val="D05320"/>
      </a:accent3>
      <a:accent4>
        <a:srgbClr val="DE9027"/>
      </a:accent4>
      <a:accent5>
        <a:srgbClr val="187BC0"/>
      </a:accent5>
      <a:accent6>
        <a:srgbClr val="004C9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3EE0B79B9BC24C84C006433F2225FF" ma:contentTypeVersion="16" ma:contentTypeDescription="Create a new document." ma:contentTypeScope="" ma:versionID="7ce03d8d11a021af69525315ec3cdffa">
  <xsd:schema xmlns:xsd="http://www.w3.org/2001/XMLSchema" xmlns:xs="http://www.w3.org/2001/XMLSchema" xmlns:p="http://schemas.microsoft.com/office/2006/metadata/properties" xmlns:ns1="http://schemas.microsoft.com/sharepoint/v3" xmlns:ns2="226f77a0-82b0-4203-9204-49be0881ee7d" xmlns:ns3="e915a2e6-9d95-4edd-820d-8184dc4c215b" targetNamespace="http://schemas.microsoft.com/office/2006/metadata/properties" ma:root="true" ma:fieldsID="c72c268002d6d01da00c22a3c8916dde" ns1:_="" ns2:_="" ns3:_="">
    <xsd:import namespace="http://schemas.microsoft.com/sharepoint/v3"/>
    <xsd:import namespace="226f77a0-82b0-4203-9204-49be0881ee7d"/>
    <xsd:import namespace="e915a2e6-9d95-4edd-820d-8184dc4c215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6f77a0-82b0-4203-9204-49be0881ee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09bf2f-0431-460d-a93a-990d633b9c5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915a2e6-9d95-4edd-820d-8184dc4c215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8c8078-ffb1-435a-a76e-68674b2f7c98}" ma:internalName="TaxCatchAll" ma:showField="CatchAllData" ma:web="e915a2e6-9d95-4edd-820d-8184dc4c21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915a2e6-9d95-4edd-820d-8184dc4c215b" xsi:nil="true"/>
    <_ip_UnifiedCompliancePolicyUIAction xmlns="http://schemas.microsoft.com/sharepoint/v3" xsi:nil="true"/>
    <_ip_UnifiedCompliancePolicyProperties xmlns="http://schemas.microsoft.com/sharepoint/v3" xsi:nil="true"/>
    <lcf76f155ced4ddcb4097134ff3c332f xmlns="226f77a0-82b0-4203-9204-49be0881ee7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AF24B0-5E89-4BB3-AB28-EE94A49E1B57}"/>
</file>

<file path=customXml/itemProps2.xml><?xml version="1.0" encoding="utf-8"?>
<ds:datastoreItem xmlns:ds="http://schemas.openxmlformats.org/officeDocument/2006/customXml" ds:itemID="{B58D6EE8-E803-41F1-8733-77150CF4704C}">
  <ds:schemaRefs>
    <ds:schemaRef ds:uri="3426669a-8af6-48a6-8f17-f97700b07e4f"/>
    <ds:schemaRef ds:uri="bcc70f18-1b83-475a-9c29-88642c105d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6FDE501-20F8-4E10-8280-B37C378E4A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5113</Words>
  <Application>Microsoft Office PowerPoint</Application>
  <PresentationFormat>Widescreen</PresentationFormat>
  <Paragraphs>352</Paragraphs>
  <Slides>35</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Oklaholma </vt:lpstr>
      <vt:lpstr>Preventive Health and Health Services (PHHS) Block Grant</vt:lpstr>
      <vt:lpstr>Meeting Agenda </vt:lpstr>
      <vt:lpstr>Review and Approval of Meeting Minutes </vt:lpstr>
      <vt:lpstr>FY 2022 Work Plan Updates </vt:lpstr>
      <vt:lpstr>FY 2022 PHHS Block Grant Work Plan Updates </vt:lpstr>
      <vt:lpstr>FY 2022 Successes</vt:lpstr>
      <vt:lpstr>FY 2022 Successes </vt:lpstr>
      <vt:lpstr>FY 2022 Work Plan and Budget Revision Requests </vt:lpstr>
      <vt:lpstr>FY 2022 Budget Summary </vt:lpstr>
      <vt:lpstr>FY23 Proposal Requests </vt:lpstr>
      <vt:lpstr>State and Tribal Public Health Learning Collaborative                              </vt:lpstr>
      <vt:lpstr>Advancing Health Equity and Strengthening Minority Health 1 &amp; 2         </vt:lpstr>
      <vt:lpstr>Addressing Chronic Disease Prevalence Using a Multidisciplinary Team</vt:lpstr>
      <vt:lpstr>STI At-Home Testing Program Pilot</vt:lpstr>
      <vt:lpstr>Health Literacy for ESL</vt:lpstr>
      <vt:lpstr>Obesity in the state of Oklahoma Community Analysis and Linkages</vt:lpstr>
      <vt:lpstr>Go NAPSACC Statewide Implementation</vt:lpstr>
      <vt:lpstr>Creating Healthy Environments in Schools                                         </vt:lpstr>
      <vt:lpstr>District 3 Communication and Health Literacy Project</vt:lpstr>
      <vt:lpstr>Office of Primary Care, Health Workforce Development</vt:lpstr>
      <vt:lpstr>Healthy Aging and Injury Prevention</vt:lpstr>
      <vt:lpstr>Child Passenger Safety Program      </vt:lpstr>
      <vt:lpstr>Certified Healthy Oklahoma Consultation </vt:lpstr>
      <vt:lpstr>Fluoride Outreach Project                                                                  </vt:lpstr>
      <vt:lpstr>Northeastern Oklahoma CATCH Coordinated School Health Initiative</vt:lpstr>
      <vt:lpstr>Marijuana and Injury Prevention</vt:lpstr>
      <vt:lpstr>Partner Inflicted Brain Injury</vt:lpstr>
      <vt:lpstr>Suicide Prevention</vt:lpstr>
      <vt:lpstr>Sexual Assault Prevention &amp; Surveillance                                                                               </vt:lpstr>
      <vt:lpstr>Healthy Lifestyles Program </vt:lpstr>
      <vt:lpstr>Parents as Teachers (PAT)</vt:lpstr>
      <vt:lpstr>Birth Partners                                                                                       </vt:lpstr>
      <vt:lpstr>Department of Communications</vt:lpstr>
      <vt:lpstr>2023 PHHS Block Grant Advisory Committee Dates </vt:lpstr>
      <vt:lpstr>Closing Remarks and Adjournment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R</dc:creator>
  <cp:lastModifiedBy>Diane Brown</cp:lastModifiedBy>
  <cp:revision>8</cp:revision>
  <dcterms:created xsi:type="dcterms:W3CDTF">2020-01-16T04:22:20Z</dcterms:created>
  <dcterms:modified xsi:type="dcterms:W3CDTF">2023-03-08T00:09:27Z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0x010100FA94679C9BE03C47AE8980132081EDA7</vt:lpwstr>
  </property>
</Properties>
</file>