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notesMasterIdLst>
    <p:notesMasterId r:id="rId37"/>
  </p:notesMasterIdLst>
  <p:sldIdLst>
    <p:sldId id="276" r:id="rId2"/>
    <p:sldId id="283" r:id="rId3"/>
    <p:sldId id="290" r:id="rId4"/>
    <p:sldId id="373" r:id="rId5"/>
    <p:sldId id="404" r:id="rId6"/>
    <p:sldId id="405" r:id="rId7"/>
    <p:sldId id="378" r:id="rId8"/>
    <p:sldId id="380" r:id="rId9"/>
    <p:sldId id="381" r:id="rId10"/>
    <p:sldId id="382" r:id="rId11"/>
    <p:sldId id="383" r:id="rId12"/>
    <p:sldId id="384" r:id="rId13"/>
    <p:sldId id="388" r:id="rId14"/>
    <p:sldId id="385" r:id="rId15"/>
    <p:sldId id="386" r:id="rId16"/>
    <p:sldId id="387" r:id="rId17"/>
    <p:sldId id="393" r:id="rId18"/>
    <p:sldId id="390" r:id="rId19"/>
    <p:sldId id="392" r:id="rId20"/>
    <p:sldId id="391" r:id="rId21"/>
    <p:sldId id="389" r:id="rId22"/>
    <p:sldId id="394" r:id="rId23"/>
    <p:sldId id="400" r:id="rId24"/>
    <p:sldId id="401" r:id="rId25"/>
    <p:sldId id="402" r:id="rId26"/>
    <p:sldId id="395" r:id="rId27"/>
    <p:sldId id="396" r:id="rId28"/>
    <p:sldId id="398" r:id="rId29"/>
    <p:sldId id="399" r:id="rId30"/>
    <p:sldId id="403" r:id="rId31"/>
    <p:sldId id="397" r:id="rId32"/>
    <p:sldId id="406" r:id="rId33"/>
    <p:sldId id="289" r:id="rId34"/>
    <p:sldId id="375" r:id="rId35"/>
    <p:sldId id="26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567" autoAdjust="0"/>
  </p:normalViewPr>
  <p:slideViewPr>
    <p:cSldViewPr snapToGrid="0">
      <p:cViewPr varScale="1">
        <p:scale>
          <a:sx n="84" d="100"/>
          <a:sy n="84" d="100"/>
        </p:scale>
        <p:origin x="16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ina Searcy-Martin" userId="289674bc-641b-45b2-a26a-1a77cafb67c6" providerId="ADAL" clId="{45DE3AA9-4FB6-4325-8874-89D5D2DE28DB}"/>
    <pc:docChg chg="undo custSel addSld delSld modSld sldOrd">
      <pc:chgData name="Solina Searcy-Martin" userId="289674bc-641b-45b2-a26a-1a77cafb67c6" providerId="ADAL" clId="{45DE3AA9-4FB6-4325-8874-89D5D2DE28DB}" dt="2024-03-20T17:47:31.202" v="8621" actId="6549"/>
      <pc:docMkLst>
        <pc:docMk/>
      </pc:docMkLst>
      <pc:sldChg chg="modSp mod">
        <pc:chgData name="Solina Searcy-Martin" userId="289674bc-641b-45b2-a26a-1a77cafb67c6" providerId="ADAL" clId="{45DE3AA9-4FB6-4325-8874-89D5D2DE28DB}" dt="2024-03-08T14:26:40.544" v="6883"/>
        <pc:sldMkLst>
          <pc:docMk/>
          <pc:sldMk cId="492954991" sldId="261"/>
        </pc:sldMkLst>
        <pc:spChg chg="mod">
          <ac:chgData name="Solina Searcy-Martin" userId="289674bc-641b-45b2-a26a-1a77cafb67c6" providerId="ADAL" clId="{45DE3AA9-4FB6-4325-8874-89D5D2DE28DB}" dt="2024-03-08T14:26:40.544" v="6883"/>
          <ac:spMkLst>
            <pc:docMk/>
            <pc:sldMk cId="492954991" sldId="261"/>
            <ac:spMk id="4" creationId="{987C3AF6-0FFA-274E-B150-FD9EE2687C05}"/>
          </ac:spMkLst>
        </pc:spChg>
        <pc:spChg chg="mod">
          <ac:chgData name="Solina Searcy-Martin" userId="289674bc-641b-45b2-a26a-1a77cafb67c6" providerId="ADAL" clId="{45DE3AA9-4FB6-4325-8874-89D5D2DE28DB}" dt="2024-03-08T14:23:03.954" v="6863" actId="14100"/>
          <ac:spMkLst>
            <pc:docMk/>
            <pc:sldMk cId="492954991" sldId="261"/>
            <ac:spMk id="12" creationId="{E39083CB-CCDE-BB49-B6C9-8CC24010F402}"/>
          </ac:spMkLst>
        </pc:spChg>
        <pc:picChg chg="mod">
          <ac:chgData name="Solina Searcy-Martin" userId="289674bc-641b-45b2-a26a-1a77cafb67c6" providerId="ADAL" clId="{45DE3AA9-4FB6-4325-8874-89D5D2DE28DB}" dt="2024-03-08T14:26:40.544" v="6883"/>
          <ac:picMkLst>
            <pc:docMk/>
            <pc:sldMk cId="492954991" sldId="261"/>
            <ac:picMk id="9" creationId="{DD1454E9-ECCF-A544-9A41-03D868655FF5}"/>
          </ac:picMkLst>
        </pc:picChg>
      </pc:sldChg>
      <pc:sldChg chg="modSp mod">
        <pc:chgData name="Solina Searcy-Martin" userId="289674bc-641b-45b2-a26a-1a77cafb67c6" providerId="ADAL" clId="{45DE3AA9-4FB6-4325-8874-89D5D2DE28DB}" dt="2024-03-08T14:26:40.544" v="6883"/>
        <pc:sldMkLst>
          <pc:docMk/>
          <pc:sldMk cId="2478915156" sldId="276"/>
        </pc:sldMkLst>
        <pc:spChg chg="mod">
          <ac:chgData name="Solina Searcy-Martin" userId="289674bc-641b-45b2-a26a-1a77cafb67c6" providerId="ADAL" clId="{45DE3AA9-4FB6-4325-8874-89D5D2DE28DB}" dt="2024-03-08T14:26:40.544" v="6883"/>
          <ac:spMkLst>
            <pc:docMk/>
            <pc:sldMk cId="2478915156" sldId="276"/>
            <ac:spMk id="2" creationId="{B572306F-2162-EF47-A9AD-A6C79339E7A3}"/>
          </ac:spMkLst>
        </pc:spChg>
        <pc:spChg chg="mod">
          <ac:chgData name="Solina Searcy-Martin" userId="289674bc-641b-45b2-a26a-1a77cafb67c6" providerId="ADAL" clId="{45DE3AA9-4FB6-4325-8874-89D5D2DE28DB}" dt="2024-03-07T15:18:56.554" v="5799" actId="6549"/>
          <ac:spMkLst>
            <pc:docMk/>
            <pc:sldMk cId="2478915156" sldId="276"/>
            <ac:spMk id="6" creationId="{9E8DAC8B-B1DC-5348-B0A6-238FC462030A}"/>
          </ac:spMkLst>
        </pc:spChg>
      </pc:sldChg>
      <pc:sldChg chg="modSp mod">
        <pc:chgData name="Solina Searcy-Martin" userId="289674bc-641b-45b2-a26a-1a77cafb67c6" providerId="ADAL" clId="{45DE3AA9-4FB6-4325-8874-89D5D2DE28DB}" dt="2024-03-12T13:25:06.295" v="6933" actId="6549"/>
        <pc:sldMkLst>
          <pc:docMk/>
          <pc:sldMk cId="871080097" sldId="283"/>
        </pc:sldMkLst>
        <pc:spChg chg="mod">
          <ac:chgData name="Solina Searcy-Martin" userId="289674bc-641b-45b2-a26a-1a77cafb67c6" providerId="ADAL" clId="{45DE3AA9-4FB6-4325-8874-89D5D2DE28DB}" dt="2024-03-08T14:24:59.895" v="6871" actId="14100"/>
          <ac:spMkLst>
            <pc:docMk/>
            <pc:sldMk cId="871080097" sldId="283"/>
            <ac:spMk id="2" creationId="{829E41AF-89F9-45D8-9463-2A27B341B775}"/>
          </ac:spMkLst>
        </pc:spChg>
        <pc:spChg chg="mod">
          <ac:chgData name="Solina Searcy-Martin" userId="289674bc-641b-45b2-a26a-1a77cafb67c6" providerId="ADAL" clId="{45DE3AA9-4FB6-4325-8874-89D5D2DE28DB}" dt="2024-03-12T13:25:06.295" v="6933" actId="6549"/>
          <ac:spMkLst>
            <pc:docMk/>
            <pc:sldMk cId="871080097" sldId="283"/>
            <ac:spMk id="3" creationId="{C0C37E77-7F02-4F71-A4FB-68DD3E700861}"/>
          </ac:spMkLst>
        </pc:spChg>
        <pc:spChg chg="mod">
          <ac:chgData name="Solina Searcy-Martin" userId="289674bc-641b-45b2-a26a-1a77cafb67c6" providerId="ADAL" clId="{45DE3AA9-4FB6-4325-8874-89D5D2DE28DB}" dt="2024-03-08T14:26:40.544" v="6883"/>
          <ac:spMkLst>
            <pc:docMk/>
            <pc:sldMk cId="871080097" sldId="283"/>
            <ac:spMk id="4" creationId="{686FE996-033C-4AD8-9D51-86E456D15570}"/>
          </ac:spMkLst>
        </pc:spChg>
        <pc:spChg chg="mod">
          <ac:chgData name="Solina Searcy-Martin" userId="289674bc-641b-45b2-a26a-1a77cafb67c6" providerId="ADAL" clId="{45DE3AA9-4FB6-4325-8874-89D5D2DE28DB}" dt="2024-03-08T14:24:04.436" v="6868" actId="14100"/>
          <ac:spMkLst>
            <pc:docMk/>
            <pc:sldMk cId="871080097" sldId="283"/>
            <ac:spMk id="9" creationId="{7CFEE615-EC6F-422A-9C50-F4180D593B3A}"/>
          </ac:spMkLst>
        </pc:spChg>
        <pc:picChg chg="mod">
          <ac:chgData name="Solina Searcy-Martin" userId="289674bc-641b-45b2-a26a-1a77cafb67c6" providerId="ADAL" clId="{45DE3AA9-4FB6-4325-8874-89D5D2DE28DB}" dt="2024-03-08T14:16:31.266" v="6834" actId="14100"/>
          <ac:picMkLst>
            <pc:docMk/>
            <pc:sldMk cId="871080097" sldId="283"/>
            <ac:picMk id="7" creationId="{7388FD11-08C0-4BF4-B6E5-3E54F2F90E91}"/>
          </ac:picMkLst>
        </pc:picChg>
      </pc:sldChg>
      <pc:sldChg chg="modSp mod">
        <pc:chgData name="Solina Searcy-Martin" userId="289674bc-641b-45b2-a26a-1a77cafb67c6" providerId="ADAL" clId="{45DE3AA9-4FB6-4325-8874-89D5D2DE28DB}" dt="2024-03-12T14:51:04.463" v="8111" actId="255"/>
        <pc:sldMkLst>
          <pc:docMk/>
          <pc:sldMk cId="2593495782" sldId="289"/>
        </pc:sldMkLst>
        <pc:spChg chg="mod">
          <ac:chgData name="Solina Searcy-Martin" userId="289674bc-641b-45b2-a26a-1a77cafb67c6" providerId="ADAL" clId="{45DE3AA9-4FB6-4325-8874-89D5D2DE28DB}" dt="2024-03-12T14:51:04.463" v="8111" actId="255"/>
          <ac:spMkLst>
            <pc:docMk/>
            <pc:sldMk cId="2593495782" sldId="289"/>
            <ac:spMk id="2" creationId="{6B1D9D42-64D2-474A-B01D-85986C521195}"/>
          </ac:spMkLst>
        </pc:spChg>
        <pc:spChg chg="mod">
          <ac:chgData name="Solina Searcy-Martin" userId="289674bc-641b-45b2-a26a-1a77cafb67c6" providerId="ADAL" clId="{45DE3AA9-4FB6-4325-8874-89D5D2DE28DB}" dt="2024-02-13T14:25:57.354" v="3" actId="6549"/>
          <ac:spMkLst>
            <pc:docMk/>
            <pc:sldMk cId="2593495782" sldId="289"/>
            <ac:spMk id="3" creationId="{14D6D38D-D467-4E34-8157-001379A173E1}"/>
          </ac:spMkLst>
        </pc:spChg>
        <pc:spChg chg="mod">
          <ac:chgData name="Solina Searcy-Martin" userId="289674bc-641b-45b2-a26a-1a77cafb67c6" providerId="ADAL" clId="{45DE3AA9-4FB6-4325-8874-89D5D2DE28DB}" dt="2024-03-08T14:26:40.544" v="6883"/>
          <ac:spMkLst>
            <pc:docMk/>
            <pc:sldMk cId="2593495782" sldId="289"/>
            <ac:spMk id="4" creationId="{5CB277DE-2009-4E5C-9EC1-53461A08F34B}"/>
          </ac:spMkLst>
        </pc:spChg>
        <pc:spChg chg="mod">
          <ac:chgData name="Solina Searcy-Martin" userId="289674bc-641b-45b2-a26a-1a77cafb67c6" providerId="ADAL" clId="{45DE3AA9-4FB6-4325-8874-89D5D2DE28DB}" dt="2024-02-13T22:20:36.535" v="5120" actId="6549"/>
          <ac:spMkLst>
            <pc:docMk/>
            <pc:sldMk cId="2593495782" sldId="289"/>
            <ac:spMk id="5" creationId="{F670BA34-38BE-4B90-B49D-64684877F9DE}"/>
          </ac:spMkLst>
        </pc:spChg>
      </pc:sldChg>
      <pc:sldChg chg="modSp mod modNotesTx">
        <pc:chgData name="Solina Searcy-Martin" userId="289674bc-641b-45b2-a26a-1a77cafb67c6" providerId="ADAL" clId="{45DE3AA9-4FB6-4325-8874-89D5D2DE28DB}" dt="2024-03-13T18:39:12.184" v="8610" actId="6549"/>
        <pc:sldMkLst>
          <pc:docMk/>
          <pc:sldMk cId="3089389071" sldId="290"/>
        </pc:sldMkLst>
        <pc:spChg chg="mod">
          <ac:chgData name="Solina Searcy-Martin" userId="289674bc-641b-45b2-a26a-1a77cafb67c6" providerId="ADAL" clId="{45DE3AA9-4FB6-4325-8874-89D5D2DE28DB}" dt="2024-03-12T13:32:35.642" v="6934" actId="14100"/>
          <ac:spMkLst>
            <pc:docMk/>
            <pc:sldMk cId="3089389071" sldId="290"/>
            <ac:spMk id="2" creationId="{6B1D9D42-64D2-474A-B01D-85986C521195}"/>
          </ac:spMkLst>
        </pc:spChg>
        <pc:spChg chg="mod">
          <ac:chgData name="Solina Searcy-Martin" userId="289674bc-641b-45b2-a26a-1a77cafb67c6" providerId="ADAL" clId="{45DE3AA9-4FB6-4325-8874-89D5D2DE28DB}" dt="2024-03-08T14:15:31.732" v="6829"/>
          <ac:spMkLst>
            <pc:docMk/>
            <pc:sldMk cId="3089389071" sldId="290"/>
            <ac:spMk id="3" creationId="{14D6D38D-D467-4E34-8157-001379A173E1}"/>
          </ac:spMkLst>
        </pc:spChg>
        <pc:spChg chg="mod">
          <ac:chgData name="Solina Searcy-Martin" userId="289674bc-641b-45b2-a26a-1a77cafb67c6" providerId="ADAL" clId="{45DE3AA9-4FB6-4325-8874-89D5D2DE28DB}" dt="2024-03-08T14:26:40.544" v="6883"/>
          <ac:spMkLst>
            <pc:docMk/>
            <pc:sldMk cId="3089389071" sldId="290"/>
            <ac:spMk id="4" creationId="{5CB277DE-2009-4E5C-9EC1-53461A08F34B}"/>
          </ac:spMkLst>
        </pc:spChg>
        <pc:spChg chg="mod">
          <ac:chgData name="Solina Searcy-Martin" userId="289674bc-641b-45b2-a26a-1a77cafb67c6" providerId="ADAL" clId="{45DE3AA9-4FB6-4325-8874-89D5D2DE28DB}" dt="2024-03-08T14:26:40.544" v="6883"/>
          <ac:spMkLst>
            <pc:docMk/>
            <pc:sldMk cId="3089389071" sldId="290"/>
            <ac:spMk id="5" creationId="{F670BA34-38BE-4B90-B49D-64684877F9DE}"/>
          </ac:spMkLst>
        </pc:spChg>
      </pc:sldChg>
      <pc:sldChg chg="addSp delSp modSp mod modNotesTx">
        <pc:chgData name="Solina Searcy-Martin" userId="289674bc-641b-45b2-a26a-1a77cafb67c6" providerId="ADAL" clId="{45DE3AA9-4FB6-4325-8874-89D5D2DE28DB}" dt="2024-02-21T19:42:53.833" v="5536" actId="14100"/>
        <pc:sldMkLst>
          <pc:docMk/>
          <pc:sldMk cId="540862295" sldId="373"/>
        </pc:sldMkLst>
        <pc:spChg chg="mod">
          <ac:chgData name="Solina Searcy-Martin" userId="289674bc-641b-45b2-a26a-1a77cafb67c6" providerId="ADAL" clId="{45DE3AA9-4FB6-4325-8874-89D5D2DE28DB}" dt="2024-02-21T19:41:03.303" v="5489" actId="14100"/>
          <ac:spMkLst>
            <pc:docMk/>
            <pc:sldMk cId="540862295" sldId="373"/>
            <ac:spMk id="2" creationId="{86627416-7DC2-4D26-A34E-ACDE632453FC}"/>
          </ac:spMkLst>
        </pc:spChg>
        <pc:spChg chg="mod">
          <ac:chgData name="Solina Searcy-Martin" userId="289674bc-641b-45b2-a26a-1a77cafb67c6" providerId="ADAL" clId="{45DE3AA9-4FB6-4325-8874-89D5D2DE28DB}" dt="2024-02-13T14:28:57.998" v="64" actId="14100"/>
          <ac:spMkLst>
            <pc:docMk/>
            <pc:sldMk cId="540862295" sldId="373"/>
            <ac:spMk id="3" creationId="{4F934D1E-D04B-4CA6-A5D0-E6C07BAC5278}"/>
          </ac:spMkLst>
        </pc:spChg>
        <pc:picChg chg="add del mod">
          <ac:chgData name="Solina Searcy-Martin" userId="289674bc-641b-45b2-a26a-1a77cafb67c6" providerId="ADAL" clId="{45DE3AA9-4FB6-4325-8874-89D5D2DE28DB}" dt="2024-02-21T18:40:28.321" v="5365" actId="478"/>
          <ac:picMkLst>
            <pc:docMk/>
            <pc:sldMk cId="540862295" sldId="373"/>
            <ac:picMk id="5" creationId="{728D5591-7251-4A0F-A883-C3CAF0961DA5}"/>
          </ac:picMkLst>
        </pc:picChg>
        <pc:picChg chg="del">
          <ac:chgData name="Solina Searcy-Martin" userId="289674bc-641b-45b2-a26a-1a77cafb67c6" providerId="ADAL" clId="{45DE3AA9-4FB6-4325-8874-89D5D2DE28DB}" dt="2024-02-21T18:22:23.886" v="5358" actId="478"/>
          <ac:picMkLst>
            <pc:docMk/>
            <pc:sldMk cId="540862295" sldId="373"/>
            <ac:picMk id="6" creationId="{D79CEE54-96CE-4542-82C4-3F217829C20A}"/>
          </ac:picMkLst>
        </pc:picChg>
        <pc:picChg chg="add del mod">
          <ac:chgData name="Solina Searcy-Martin" userId="289674bc-641b-45b2-a26a-1a77cafb67c6" providerId="ADAL" clId="{45DE3AA9-4FB6-4325-8874-89D5D2DE28DB}" dt="2024-02-21T18:40:23.457" v="5364" actId="21"/>
          <ac:picMkLst>
            <pc:docMk/>
            <pc:sldMk cId="540862295" sldId="373"/>
            <ac:picMk id="8" creationId="{4F1C220C-E2F3-4B5B-B89B-1073E6D1578B}"/>
          </ac:picMkLst>
        </pc:picChg>
        <pc:picChg chg="del">
          <ac:chgData name="Solina Searcy-Martin" userId="289674bc-641b-45b2-a26a-1a77cafb67c6" providerId="ADAL" clId="{45DE3AA9-4FB6-4325-8874-89D5D2DE28DB}" dt="2024-02-21T18:22:15.604" v="5355" actId="478"/>
          <ac:picMkLst>
            <pc:docMk/>
            <pc:sldMk cId="540862295" sldId="373"/>
            <ac:picMk id="10" creationId="{577D90D0-6F44-4FBA-9DD0-E1014E69985F}"/>
          </ac:picMkLst>
        </pc:picChg>
        <pc:picChg chg="add del mod">
          <ac:chgData name="Solina Searcy-Martin" userId="289674bc-641b-45b2-a26a-1a77cafb67c6" providerId="ADAL" clId="{45DE3AA9-4FB6-4325-8874-89D5D2DE28DB}" dt="2024-02-21T19:32:22.557" v="5405" actId="21"/>
          <ac:picMkLst>
            <pc:docMk/>
            <pc:sldMk cId="540862295" sldId="373"/>
            <ac:picMk id="11" creationId="{DCEE76FC-633C-4D13-A1BC-1DF9B0504205}"/>
          </ac:picMkLst>
        </pc:picChg>
        <pc:picChg chg="del">
          <ac:chgData name="Solina Searcy-Martin" userId="289674bc-641b-45b2-a26a-1a77cafb67c6" providerId="ADAL" clId="{45DE3AA9-4FB6-4325-8874-89D5D2DE28DB}" dt="2024-02-21T18:22:20.947" v="5357" actId="478"/>
          <ac:picMkLst>
            <pc:docMk/>
            <pc:sldMk cId="540862295" sldId="373"/>
            <ac:picMk id="12" creationId="{29AFCD5C-74AD-4D0B-8C78-B85A40E5F08D}"/>
          </ac:picMkLst>
        </pc:picChg>
        <pc:picChg chg="add del mod">
          <ac:chgData name="Solina Searcy-Martin" userId="289674bc-641b-45b2-a26a-1a77cafb67c6" providerId="ADAL" clId="{45DE3AA9-4FB6-4325-8874-89D5D2DE28DB}" dt="2024-02-21T19:32:19.054" v="5404" actId="21"/>
          <ac:picMkLst>
            <pc:docMk/>
            <pc:sldMk cId="540862295" sldId="373"/>
            <ac:picMk id="14" creationId="{B4904220-BB9B-483D-92C6-0F4A4CD5D05B}"/>
          </ac:picMkLst>
        </pc:picChg>
        <pc:picChg chg="del mod">
          <ac:chgData name="Solina Searcy-Martin" userId="289674bc-641b-45b2-a26a-1a77cafb67c6" providerId="ADAL" clId="{45DE3AA9-4FB6-4325-8874-89D5D2DE28DB}" dt="2024-02-21T18:22:07.169" v="5352" actId="478"/>
          <ac:picMkLst>
            <pc:docMk/>
            <pc:sldMk cId="540862295" sldId="373"/>
            <ac:picMk id="16" creationId="{D10BDD2C-02A5-4665-AB5D-3EFFA6E8357C}"/>
          </ac:picMkLst>
        </pc:picChg>
        <pc:picChg chg="add del mod">
          <ac:chgData name="Solina Searcy-Martin" userId="289674bc-641b-45b2-a26a-1a77cafb67c6" providerId="ADAL" clId="{45DE3AA9-4FB6-4325-8874-89D5D2DE28DB}" dt="2024-02-21T19:32:15.726" v="5403" actId="21"/>
          <ac:picMkLst>
            <pc:docMk/>
            <pc:sldMk cId="540862295" sldId="373"/>
            <ac:picMk id="17" creationId="{95AFA4B0-3013-4D43-8413-1134F8762ACA}"/>
          </ac:picMkLst>
        </pc:picChg>
        <pc:picChg chg="del mod">
          <ac:chgData name="Solina Searcy-Martin" userId="289674bc-641b-45b2-a26a-1a77cafb67c6" providerId="ADAL" clId="{45DE3AA9-4FB6-4325-8874-89D5D2DE28DB}" dt="2024-02-21T18:22:10.706" v="5353" actId="478"/>
          <ac:picMkLst>
            <pc:docMk/>
            <pc:sldMk cId="540862295" sldId="373"/>
            <ac:picMk id="18" creationId="{FDAD6779-9B1B-41F6-8E9A-5CD630EDB735}"/>
          </ac:picMkLst>
        </pc:picChg>
        <pc:picChg chg="del mod">
          <ac:chgData name="Solina Searcy-Martin" userId="289674bc-641b-45b2-a26a-1a77cafb67c6" providerId="ADAL" clId="{45DE3AA9-4FB6-4325-8874-89D5D2DE28DB}" dt="2024-02-21T18:22:13.181" v="5354" actId="478"/>
          <ac:picMkLst>
            <pc:docMk/>
            <pc:sldMk cId="540862295" sldId="373"/>
            <ac:picMk id="20" creationId="{7E12A154-6707-424A-9E20-CD83EB4A2960}"/>
          </ac:picMkLst>
        </pc:picChg>
        <pc:picChg chg="add mod">
          <ac:chgData name="Solina Searcy-Martin" userId="289674bc-641b-45b2-a26a-1a77cafb67c6" providerId="ADAL" clId="{45DE3AA9-4FB6-4325-8874-89D5D2DE28DB}" dt="2024-02-21T19:42:32.921" v="5531" actId="1076"/>
          <ac:picMkLst>
            <pc:docMk/>
            <pc:sldMk cId="540862295" sldId="373"/>
            <ac:picMk id="21" creationId="{98C5B94A-E837-4B01-A4D5-27F5A0700F46}"/>
          </ac:picMkLst>
        </pc:picChg>
        <pc:picChg chg="del mod">
          <ac:chgData name="Solina Searcy-Martin" userId="289674bc-641b-45b2-a26a-1a77cafb67c6" providerId="ADAL" clId="{45DE3AA9-4FB6-4325-8874-89D5D2DE28DB}" dt="2024-02-21T18:22:18.520" v="5356" actId="478"/>
          <ac:picMkLst>
            <pc:docMk/>
            <pc:sldMk cId="540862295" sldId="373"/>
            <ac:picMk id="22" creationId="{479F5F48-60A1-4569-8502-C50456218BD2}"/>
          </ac:picMkLst>
        </pc:picChg>
        <pc:picChg chg="add mod">
          <ac:chgData name="Solina Searcy-Martin" userId="289674bc-641b-45b2-a26a-1a77cafb67c6" providerId="ADAL" clId="{45DE3AA9-4FB6-4325-8874-89D5D2DE28DB}" dt="2024-02-21T19:42:53.833" v="5536" actId="14100"/>
          <ac:picMkLst>
            <pc:docMk/>
            <pc:sldMk cId="540862295" sldId="373"/>
            <ac:picMk id="24" creationId="{C3990952-8E2B-4298-87B5-60D5BD9241D5}"/>
          </ac:picMkLst>
        </pc:picChg>
        <pc:picChg chg="add mod">
          <ac:chgData name="Solina Searcy-Martin" userId="289674bc-641b-45b2-a26a-1a77cafb67c6" providerId="ADAL" clId="{45DE3AA9-4FB6-4325-8874-89D5D2DE28DB}" dt="2024-02-21T19:41:21.071" v="5496" actId="1076"/>
          <ac:picMkLst>
            <pc:docMk/>
            <pc:sldMk cId="540862295" sldId="373"/>
            <ac:picMk id="26" creationId="{7B5C4CC8-C892-4E13-BD37-D9ACC0C6924F}"/>
          </ac:picMkLst>
        </pc:picChg>
      </pc:sldChg>
      <pc:sldChg chg="modSp mod modNotesTx">
        <pc:chgData name="Solina Searcy-Martin" userId="289674bc-641b-45b2-a26a-1a77cafb67c6" providerId="ADAL" clId="{45DE3AA9-4FB6-4325-8874-89D5D2DE28DB}" dt="2024-03-12T14:51:15.027" v="8112" actId="6549"/>
        <pc:sldMkLst>
          <pc:docMk/>
          <pc:sldMk cId="2846296364" sldId="375"/>
        </pc:sldMkLst>
        <pc:spChg chg="mod">
          <ac:chgData name="Solina Searcy-Martin" userId="289674bc-641b-45b2-a26a-1a77cafb67c6" providerId="ADAL" clId="{45DE3AA9-4FB6-4325-8874-89D5D2DE28DB}" dt="2024-03-08T14:26:40.544" v="6883"/>
          <ac:spMkLst>
            <pc:docMk/>
            <pc:sldMk cId="2846296364" sldId="375"/>
            <ac:spMk id="2" creationId="{B1F11F97-286D-47F0-886E-A4B3E85225A1}"/>
          </ac:spMkLst>
        </pc:spChg>
        <pc:spChg chg="mod">
          <ac:chgData name="Solina Searcy-Martin" userId="289674bc-641b-45b2-a26a-1a77cafb67c6" providerId="ADAL" clId="{45DE3AA9-4FB6-4325-8874-89D5D2DE28DB}" dt="2024-03-12T14:51:15.027" v="8112" actId="6549"/>
          <ac:spMkLst>
            <pc:docMk/>
            <pc:sldMk cId="2846296364" sldId="375"/>
            <ac:spMk id="3" creationId="{30179342-F00C-4386-B00F-2CF63417DC44}"/>
          </ac:spMkLst>
        </pc:spChg>
      </pc:sldChg>
      <pc:sldChg chg="addSp delSp modSp mod modNotesTx">
        <pc:chgData name="Solina Searcy-Martin" userId="289674bc-641b-45b2-a26a-1a77cafb67c6" providerId="ADAL" clId="{45DE3AA9-4FB6-4325-8874-89D5D2DE28DB}" dt="2024-03-13T16:09:59.930" v="8602" actId="1076"/>
        <pc:sldMkLst>
          <pc:docMk/>
          <pc:sldMk cId="3544433550" sldId="378"/>
        </pc:sldMkLst>
        <pc:spChg chg="mod">
          <ac:chgData name="Solina Searcy-Martin" userId="289674bc-641b-45b2-a26a-1a77cafb67c6" providerId="ADAL" clId="{45DE3AA9-4FB6-4325-8874-89D5D2DE28DB}" dt="2024-03-08T14:26:40.544" v="6883"/>
          <ac:spMkLst>
            <pc:docMk/>
            <pc:sldMk cId="3544433550" sldId="378"/>
            <ac:spMk id="2" creationId="{A8C95BC8-DB25-44D9-8766-0106AEF88F6C}"/>
          </ac:spMkLst>
        </pc:spChg>
        <pc:spChg chg="add del mod">
          <ac:chgData name="Solina Searcy-Martin" userId="289674bc-641b-45b2-a26a-1a77cafb67c6" providerId="ADAL" clId="{45DE3AA9-4FB6-4325-8874-89D5D2DE28DB}" dt="2024-03-13T16:08:00.101" v="8590" actId="22"/>
          <ac:spMkLst>
            <pc:docMk/>
            <pc:sldMk cId="3544433550" sldId="378"/>
            <ac:spMk id="4" creationId="{55BD941A-E7AB-494F-B31B-FD4C37B0A627}"/>
          </ac:spMkLst>
        </pc:spChg>
        <pc:spChg chg="add del mod">
          <ac:chgData name="Solina Searcy-Martin" userId="289674bc-641b-45b2-a26a-1a77cafb67c6" providerId="ADAL" clId="{45DE3AA9-4FB6-4325-8874-89D5D2DE28DB}" dt="2024-02-23T15:59:57.118" v="5680" actId="22"/>
          <ac:spMkLst>
            <pc:docMk/>
            <pc:sldMk cId="3544433550" sldId="378"/>
            <ac:spMk id="4" creationId="{60F9C732-3F78-48BB-96E5-9331C823EF19}"/>
          </ac:spMkLst>
        </pc:spChg>
        <pc:picChg chg="del">
          <ac:chgData name="Solina Searcy-Martin" userId="289674bc-641b-45b2-a26a-1a77cafb67c6" providerId="ADAL" clId="{45DE3AA9-4FB6-4325-8874-89D5D2DE28DB}" dt="2024-02-23T15:59:53.328" v="5679" actId="478"/>
          <ac:picMkLst>
            <pc:docMk/>
            <pc:sldMk cId="3544433550" sldId="378"/>
            <ac:picMk id="6" creationId="{4AB3B1CE-F916-4FC4-B948-9DADC3CB58F8}"/>
          </ac:picMkLst>
        </pc:picChg>
        <pc:picChg chg="add mod ord">
          <ac:chgData name="Solina Searcy-Martin" userId="289674bc-641b-45b2-a26a-1a77cafb67c6" providerId="ADAL" clId="{45DE3AA9-4FB6-4325-8874-89D5D2DE28DB}" dt="2024-03-13T16:09:24.156" v="8596" actId="1076"/>
          <ac:picMkLst>
            <pc:docMk/>
            <pc:sldMk cId="3544433550" sldId="378"/>
            <ac:picMk id="6" creationId="{D8D7332D-B1F0-4D99-BFAE-C4DBBB8D172F}"/>
          </ac:picMkLst>
        </pc:picChg>
        <pc:picChg chg="add del mod ord">
          <ac:chgData name="Solina Searcy-Martin" userId="289674bc-641b-45b2-a26a-1a77cafb67c6" providerId="ADAL" clId="{45DE3AA9-4FB6-4325-8874-89D5D2DE28DB}" dt="2024-03-13T16:07:26.995" v="8589" actId="478"/>
          <ac:picMkLst>
            <pc:docMk/>
            <pc:sldMk cId="3544433550" sldId="378"/>
            <ac:picMk id="7" creationId="{35158143-AB9B-4D7B-A0D5-15DF93335E6E}"/>
          </ac:picMkLst>
        </pc:picChg>
        <pc:picChg chg="add mod">
          <ac:chgData name="Solina Searcy-Martin" userId="289674bc-641b-45b2-a26a-1a77cafb67c6" providerId="ADAL" clId="{45DE3AA9-4FB6-4325-8874-89D5D2DE28DB}" dt="2024-03-13T16:09:59.930" v="8602" actId="1076"/>
          <ac:picMkLst>
            <pc:docMk/>
            <pc:sldMk cId="3544433550" sldId="378"/>
            <ac:picMk id="9" creationId="{6CC9D32E-5AB9-4C1A-9A4A-E1523869CBBA}"/>
          </ac:picMkLst>
        </pc:picChg>
      </pc:sldChg>
      <pc:sldChg chg="modSp del mod">
        <pc:chgData name="Solina Searcy-Martin" userId="289674bc-641b-45b2-a26a-1a77cafb67c6" providerId="ADAL" clId="{45DE3AA9-4FB6-4325-8874-89D5D2DE28DB}" dt="2024-02-13T14:34:48.006" v="92" actId="2696"/>
        <pc:sldMkLst>
          <pc:docMk/>
          <pc:sldMk cId="2472682636" sldId="379"/>
        </pc:sldMkLst>
        <pc:spChg chg="mod">
          <ac:chgData name="Solina Searcy-Martin" userId="289674bc-641b-45b2-a26a-1a77cafb67c6" providerId="ADAL" clId="{45DE3AA9-4FB6-4325-8874-89D5D2DE28DB}" dt="2024-02-13T14:32:57.783" v="78" actId="6549"/>
          <ac:spMkLst>
            <pc:docMk/>
            <pc:sldMk cId="2472682636" sldId="379"/>
            <ac:spMk id="2" creationId="{01ED73DF-1243-4880-B1A9-0A40AC074DEA}"/>
          </ac:spMkLst>
        </pc:spChg>
        <pc:spChg chg="mod">
          <ac:chgData name="Solina Searcy-Martin" userId="289674bc-641b-45b2-a26a-1a77cafb67c6" providerId="ADAL" clId="{45DE3AA9-4FB6-4325-8874-89D5D2DE28DB}" dt="2024-02-13T14:34:37.109" v="91" actId="14100"/>
          <ac:spMkLst>
            <pc:docMk/>
            <pc:sldMk cId="2472682636" sldId="379"/>
            <ac:spMk id="3" creationId="{63FB88C4-0FD4-4295-8E8B-B4EA49222291}"/>
          </ac:spMkLst>
        </pc:spChg>
      </pc:sldChg>
      <pc:sldChg chg="addSp modSp add mod ord modNotesTx">
        <pc:chgData name="Solina Searcy-Martin" userId="289674bc-641b-45b2-a26a-1a77cafb67c6" providerId="ADAL" clId="{45DE3AA9-4FB6-4325-8874-89D5D2DE28DB}" dt="2024-03-13T18:40:01.770" v="8612" actId="20577"/>
        <pc:sldMkLst>
          <pc:docMk/>
          <pc:sldMk cId="3228792263" sldId="380"/>
        </pc:sldMkLst>
        <pc:spChg chg="mod">
          <ac:chgData name="Solina Searcy-Martin" userId="289674bc-641b-45b2-a26a-1a77cafb67c6" providerId="ADAL" clId="{45DE3AA9-4FB6-4325-8874-89D5D2DE28DB}" dt="2024-03-08T14:15:31.732" v="6829"/>
          <ac:spMkLst>
            <pc:docMk/>
            <pc:sldMk cId="3228792263" sldId="380"/>
            <ac:spMk id="2" creationId="{6B1D9D42-64D2-474A-B01D-85986C521195}"/>
          </ac:spMkLst>
        </pc:spChg>
        <pc:spChg chg="mod">
          <ac:chgData name="Solina Searcy-Martin" userId="289674bc-641b-45b2-a26a-1a77cafb67c6" providerId="ADAL" clId="{45DE3AA9-4FB6-4325-8874-89D5D2DE28DB}" dt="2024-03-08T14:15:31.732" v="6829"/>
          <ac:spMkLst>
            <pc:docMk/>
            <pc:sldMk cId="3228792263" sldId="380"/>
            <ac:spMk id="3" creationId="{14D6D38D-D467-4E34-8157-001379A173E1}"/>
          </ac:spMkLst>
        </pc:spChg>
        <pc:spChg chg="mod">
          <ac:chgData name="Solina Searcy-Martin" userId="289674bc-641b-45b2-a26a-1a77cafb67c6" providerId="ADAL" clId="{45DE3AA9-4FB6-4325-8874-89D5D2DE28DB}" dt="2024-03-08T14:26:40.544" v="6883"/>
          <ac:spMkLst>
            <pc:docMk/>
            <pc:sldMk cId="3228792263" sldId="380"/>
            <ac:spMk id="4" creationId="{5CB277DE-2009-4E5C-9EC1-53461A08F34B}"/>
          </ac:spMkLst>
        </pc:spChg>
        <pc:spChg chg="mod">
          <ac:chgData name="Solina Searcy-Martin" userId="289674bc-641b-45b2-a26a-1a77cafb67c6" providerId="ADAL" clId="{45DE3AA9-4FB6-4325-8874-89D5D2DE28DB}" dt="2024-03-08T14:26:40.544" v="6883"/>
          <ac:spMkLst>
            <pc:docMk/>
            <pc:sldMk cId="3228792263" sldId="380"/>
            <ac:spMk id="5" creationId="{F670BA34-38BE-4B90-B49D-64684877F9DE}"/>
          </ac:spMkLst>
        </pc:spChg>
        <pc:spChg chg="add mod">
          <ac:chgData name="Solina Searcy-Martin" userId="289674bc-641b-45b2-a26a-1a77cafb67c6" providerId="ADAL" clId="{45DE3AA9-4FB6-4325-8874-89D5D2DE28DB}" dt="2024-02-13T14:28:01.304" v="53" actId="6549"/>
          <ac:spMkLst>
            <pc:docMk/>
            <pc:sldMk cId="3228792263" sldId="380"/>
            <ac:spMk id="6" creationId="{BE64F457-AB24-4615-A9EF-A84ADC3A7FC0}"/>
          </ac:spMkLst>
        </pc:spChg>
        <pc:spChg chg="add mod">
          <ac:chgData name="Solina Searcy-Martin" userId="289674bc-641b-45b2-a26a-1a77cafb67c6" providerId="ADAL" clId="{45DE3AA9-4FB6-4325-8874-89D5D2DE28DB}" dt="2024-03-08T14:18:47.006" v="6846" actId="122"/>
          <ac:spMkLst>
            <pc:docMk/>
            <pc:sldMk cId="3228792263" sldId="380"/>
            <ac:spMk id="7" creationId="{F594C287-F323-453F-B3AC-90CB4A98BE93}"/>
          </ac:spMkLst>
        </pc:spChg>
      </pc:sldChg>
      <pc:sldChg chg="addSp delSp modSp new mod modNotesTx">
        <pc:chgData name="Solina Searcy-Martin" userId="289674bc-641b-45b2-a26a-1a77cafb67c6" providerId="ADAL" clId="{45DE3AA9-4FB6-4325-8874-89D5D2DE28DB}" dt="2024-03-12T14:01:17.079" v="7360" actId="114"/>
        <pc:sldMkLst>
          <pc:docMk/>
          <pc:sldMk cId="1529706904" sldId="381"/>
        </pc:sldMkLst>
        <pc:spChg chg="mod">
          <ac:chgData name="Solina Searcy-Martin" userId="289674bc-641b-45b2-a26a-1a77cafb67c6" providerId="ADAL" clId="{45DE3AA9-4FB6-4325-8874-89D5D2DE28DB}" dt="2024-02-14T16:06:43.860" v="5156" actId="14100"/>
          <ac:spMkLst>
            <pc:docMk/>
            <pc:sldMk cId="1529706904" sldId="381"/>
            <ac:spMk id="2" creationId="{16144EA0-3876-429C-93B1-4639D9207621}"/>
          </ac:spMkLst>
        </pc:spChg>
        <pc:spChg chg="mod">
          <ac:chgData name="Solina Searcy-Martin" userId="289674bc-641b-45b2-a26a-1a77cafb67c6" providerId="ADAL" clId="{45DE3AA9-4FB6-4325-8874-89D5D2DE28DB}" dt="2024-03-12T14:01:17.079" v="7360" actId="114"/>
          <ac:spMkLst>
            <pc:docMk/>
            <pc:sldMk cId="1529706904" sldId="381"/>
            <ac:spMk id="3" creationId="{E404A3E4-7B82-4D93-AE10-2DFDF721A0B0}"/>
          </ac:spMkLst>
        </pc:spChg>
        <pc:graphicFrameChg chg="add del mod">
          <ac:chgData name="Solina Searcy-Martin" userId="289674bc-641b-45b2-a26a-1a77cafb67c6" providerId="ADAL" clId="{45DE3AA9-4FB6-4325-8874-89D5D2DE28DB}" dt="2024-02-13T14:38:03.329" v="142"/>
          <ac:graphicFrameMkLst>
            <pc:docMk/>
            <pc:sldMk cId="1529706904" sldId="381"/>
            <ac:graphicFrameMk id="4" creationId="{BA599123-91EF-4A12-BCBE-0260910154A9}"/>
          </ac:graphicFrameMkLst>
        </pc:graphicFrameChg>
      </pc:sldChg>
      <pc:sldChg chg="modSp new mod modNotesTx">
        <pc:chgData name="Solina Searcy-Martin" userId="289674bc-641b-45b2-a26a-1a77cafb67c6" providerId="ADAL" clId="{45DE3AA9-4FB6-4325-8874-89D5D2DE28DB}" dt="2024-03-12T14:01:39.892" v="7363" actId="114"/>
        <pc:sldMkLst>
          <pc:docMk/>
          <pc:sldMk cId="4184152784" sldId="382"/>
        </pc:sldMkLst>
        <pc:spChg chg="mod">
          <ac:chgData name="Solina Searcy-Martin" userId="289674bc-641b-45b2-a26a-1a77cafb67c6" providerId="ADAL" clId="{45DE3AA9-4FB6-4325-8874-89D5D2DE28DB}" dt="2024-03-08T14:34:22.254" v="6886" actId="14100"/>
          <ac:spMkLst>
            <pc:docMk/>
            <pc:sldMk cId="4184152784" sldId="382"/>
            <ac:spMk id="2" creationId="{A00475E5-3A85-4295-8F14-F65CF325312B}"/>
          </ac:spMkLst>
        </pc:spChg>
        <pc:spChg chg="mod">
          <ac:chgData name="Solina Searcy-Martin" userId="289674bc-641b-45b2-a26a-1a77cafb67c6" providerId="ADAL" clId="{45DE3AA9-4FB6-4325-8874-89D5D2DE28DB}" dt="2024-03-12T14:01:39.892" v="7363" actId="114"/>
          <ac:spMkLst>
            <pc:docMk/>
            <pc:sldMk cId="4184152784" sldId="382"/>
            <ac:spMk id="3" creationId="{80F967AB-D241-4AD3-B259-13C506624086}"/>
          </ac:spMkLst>
        </pc:spChg>
      </pc:sldChg>
      <pc:sldChg chg="modSp new mod modNotesTx">
        <pc:chgData name="Solina Searcy-Martin" userId="289674bc-641b-45b2-a26a-1a77cafb67c6" providerId="ADAL" clId="{45DE3AA9-4FB6-4325-8874-89D5D2DE28DB}" dt="2024-03-12T14:01:53.697" v="7366" actId="114"/>
        <pc:sldMkLst>
          <pc:docMk/>
          <pc:sldMk cId="3718405276" sldId="383"/>
        </pc:sldMkLst>
        <pc:spChg chg="mod">
          <ac:chgData name="Solina Searcy-Martin" userId="289674bc-641b-45b2-a26a-1a77cafb67c6" providerId="ADAL" clId="{45DE3AA9-4FB6-4325-8874-89D5D2DE28DB}" dt="2024-02-13T17:28:16.698" v="2019" actId="122"/>
          <ac:spMkLst>
            <pc:docMk/>
            <pc:sldMk cId="3718405276" sldId="383"/>
            <ac:spMk id="2" creationId="{4D30CD6F-2933-4145-92D6-75E0729B80A1}"/>
          </ac:spMkLst>
        </pc:spChg>
        <pc:spChg chg="mod">
          <ac:chgData name="Solina Searcy-Martin" userId="289674bc-641b-45b2-a26a-1a77cafb67c6" providerId="ADAL" clId="{45DE3AA9-4FB6-4325-8874-89D5D2DE28DB}" dt="2024-03-12T14:01:53.697" v="7366" actId="114"/>
          <ac:spMkLst>
            <pc:docMk/>
            <pc:sldMk cId="3718405276" sldId="383"/>
            <ac:spMk id="3" creationId="{23ABEAE5-6D50-450C-81B8-21BDED50402B}"/>
          </ac:spMkLst>
        </pc:spChg>
      </pc:sldChg>
      <pc:sldChg chg="addSp delSp modSp new mod modNotesTx">
        <pc:chgData name="Solina Searcy-Martin" userId="289674bc-641b-45b2-a26a-1a77cafb67c6" providerId="ADAL" clId="{45DE3AA9-4FB6-4325-8874-89D5D2DE28DB}" dt="2024-03-12T14:52:54.407" v="8117" actId="20577"/>
        <pc:sldMkLst>
          <pc:docMk/>
          <pc:sldMk cId="4061001324" sldId="384"/>
        </pc:sldMkLst>
        <pc:spChg chg="mod">
          <ac:chgData name="Solina Searcy-Martin" userId="289674bc-641b-45b2-a26a-1a77cafb67c6" providerId="ADAL" clId="{45DE3AA9-4FB6-4325-8874-89D5D2DE28DB}" dt="2024-02-13T15:19:04.418" v="858" actId="14100"/>
          <ac:spMkLst>
            <pc:docMk/>
            <pc:sldMk cId="4061001324" sldId="384"/>
            <ac:spMk id="2" creationId="{4DBC3DB5-73A3-4D22-BD14-8FE55AF76436}"/>
          </ac:spMkLst>
        </pc:spChg>
        <pc:spChg chg="mod">
          <ac:chgData name="Solina Searcy-Martin" userId="289674bc-641b-45b2-a26a-1a77cafb67c6" providerId="ADAL" clId="{45DE3AA9-4FB6-4325-8874-89D5D2DE28DB}" dt="2024-03-12T14:02:12.109" v="7371" actId="6549"/>
          <ac:spMkLst>
            <pc:docMk/>
            <pc:sldMk cId="4061001324" sldId="384"/>
            <ac:spMk id="3" creationId="{A157FB33-65E7-4818-BFB4-60666518E780}"/>
          </ac:spMkLst>
        </pc:spChg>
        <pc:spChg chg="add del mod">
          <ac:chgData name="Solina Searcy-Martin" userId="289674bc-641b-45b2-a26a-1a77cafb67c6" providerId="ADAL" clId="{45DE3AA9-4FB6-4325-8874-89D5D2DE28DB}" dt="2024-02-13T15:55:56.945" v="996" actId="22"/>
          <ac:spMkLst>
            <pc:docMk/>
            <pc:sldMk cId="4061001324" sldId="384"/>
            <ac:spMk id="5" creationId="{79ADC1BA-625B-471E-8183-CE90495E60DB}"/>
          </ac:spMkLst>
        </pc:spChg>
      </pc:sldChg>
      <pc:sldChg chg="modSp new mod modNotesTx">
        <pc:chgData name="Solina Searcy-Martin" userId="289674bc-641b-45b2-a26a-1a77cafb67c6" providerId="ADAL" clId="{45DE3AA9-4FB6-4325-8874-89D5D2DE28DB}" dt="2024-03-12T14:54:14.626" v="8128" actId="6549"/>
        <pc:sldMkLst>
          <pc:docMk/>
          <pc:sldMk cId="162648898" sldId="385"/>
        </pc:sldMkLst>
        <pc:spChg chg="mod">
          <ac:chgData name="Solina Searcy-Martin" userId="289674bc-641b-45b2-a26a-1a77cafb67c6" providerId="ADAL" clId="{45DE3AA9-4FB6-4325-8874-89D5D2DE28DB}" dt="2024-03-12T13:45:15.952" v="7044" actId="14100"/>
          <ac:spMkLst>
            <pc:docMk/>
            <pc:sldMk cId="162648898" sldId="385"/>
            <ac:spMk id="2" creationId="{0F1CDABF-4722-446F-8A94-1DA921EB30F0}"/>
          </ac:spMkLst>
        </pc:spChg>
        <pc:spChg chg="mod">
          <ac:chgData name="Solina Searcy-Martin" userId="289674bc-641b-45b2-a26a-1a77cafb67c6" providerId="ADAL" clId="{45DE3AA9-4FB6-4325-8874-89D5D2DE28DB}" dt="2024-03-12T14:02:52.643" v="7376" actId="255"/>
          <ac:spMkLst>
            <pc:docMk/>
            <pc:sldMk cId="162648898" sldId="385"/>
            <ac:spMk id="3" creationId="{E59836FD-7727-40E6-96AC-5272D11F9E92}"/>
          </ac:spMkLst>
        </pc:spChg>
      </pc:sldChg>
      <pc:sldChg chg="modSp new mod modNotesTx">
        <pc:chgData name="Solina Searcy-Martin" userId="289674bc-641b-45b2-a26a-1a77cafb67c6" providerId="ADAL" clId="{45DE3AA9-4FB6-4325-8874-89D5D2DE28DB}" dt="2024-03-12T14:56:55.670" v="8136" actId="20577"/>
        <pc:sldMkLst>
          <pc:docMk/>
          <pc:sldMk cId="1795429747" sldId="386"/>
        </pc:sldMkLst>
        <pc:spChg chg="mod">
          <ac:chgData name="Solina Searcy-Martin" userId="289674bc-641b-45b2-a26a-1a77cafb67c6" providerId="ADAL" clId="{45DE3AA9-4FB6-4325-8874-89D5D2DE28DB}" dt="2024-02-13T17:28:01.330" v="2018" actId="122"/>
          <ac:spMkLst>
            <pc:docMk/>
            <pc:sldMk cId="1795429747" sldId="386"/>
            <ac:spMk id="2" creationId="{2ECE81C6-A2EC-4E77-B111-2F713530F699}"/>
          </ac:spMkLst>
        </pc:spChg>
        <pc:spChg chg="mod">
          <ac:chgData name="Solina Searcy-Martin" userId="289674bc-641b-45b2-a26a-1a77cafb67c6" providerId="ADAL" clId="{45DE3AA9-4FB6-4325-8874-89D5D2DE28DB}" dt="2024-03-12T14:05:53.092" v="7429" actId="20577"/>
          <ac:spMkLst>
            <pc:docMk/>
            <pc:sldMk cId="1795429747" sldId="386"/>
            <ac:spMk id="3" creationId="{E8B23F27-3D07-430B-BFC5-E975F3D8B796}"/>
          </ac:spMkLst>
        </pc:spChg>
      </pc:sldChg>
      <pc:sldChg chg="modSp new mod modNotesTx">
        <pc:chgData name="Solina Searcy-Martin" userId="289674bc-641b-45b2-a26a-1a77cafb67c6" providerId="ADAL" clId="{45DE3AA9-4FB6-4325-8874-89D5D2DE28DB}" dt="2024-03-12T14:57:17.928" v="8144" actId="6549"/>
        <pc:sldMkLst>
          <pc:docMk/>
          <pc:sldMk cId="3996656346" sldId="387"/>
        </pc:sldMkLst>
        <pc:spChg chg="mod">
          <ac:chgData name="Solina Searcy-Martin" userId="289674bc-641b-45b2-a26a-1a77cafb67c6" providerId="ADAL" clId="{45DE3AA9-4FB6-4325-8874-89D5D2DE28DB}" dt="2024-03-12T14:06:38.958" v="7438" actId="14100"/>
          <ac:spMkLst>
            <pc:docMk/>
            <pc:sldMk cId="3996656346" sldId="387"/>
            <ac:spMk id="2" creationId="{F709B0D8-69E9-4CFE-B4CC-631C7A941C07}"/>
          </ac:spMkLst>
        </pc:spChg>
        <pc:spChg chg="mod">
          <ac:chgData name="Solina Searcy-Martin" userId="289674bc-641b-45b2-a26a-1a77cafb67c6" providerId="ADAL" clId="{45DE3AA9-4FB6-4325-8874-89D5D2DE28DB}" dt="2024-03-12T14:24:53.088" v="7587" actId="14100"/>
          <ac:spMkLst>
            <pc:docMk/>
            <pc:sldMk cId="3996656346" sldId="387"/>
            <ac:spMk id="3" creationId="{500C138F-BCC9-4609-B84F-3FBCAFEFCAF0}"/>
          </ac:spMkLst>
        </pc:spChg>
      </pc:sldChg>
      <pc:sldChg chg="addSp delSp modSp new mod ord modNotesTx">
        <pc:chgData name="Solina Searcy-Martin" userId="289674bc-641b-45b2-a26a-1a77cafb67c6" providerId="ADAL" clId="{45DE3AA9-4FB6-4325-8874-89D5D2DE28DB}" dt="2024-03-12T14:53:49.887" v="8123" actId="6549"/>
        <pc:sldMkLst>
          <pc:docMk/>
          <pc:sldMk cId="813471177" sldId="388"/>
        </pc:sldMkLst>
        <pc:spChg chg="mod">
          <ac:chgData name="Solina Searcy-Martin" userId="289674bc-641b-45b2-a26a-1a77cafb67c6" providerId="ADAL" clId="{45DE3AA9-4FB6-4325-8874-89D5D2DE28DB}" dt="2024-02-22T17:29:46.546" v="5625" actId="6549"/>
          <ac:spMkLst>
            <pc:docMk/>
            <pc:sldMk cId="813471177" sldId="388"/>
            <ac:spMk id="2" creationId="{BDB05DE8-DD27-480D-8797-D0363587CD09}"/>
          </ac:spMkLst>
        </pc:spChg>
        <pc:spChg chg="mod">
          <ac:chgData name="Solina Searcy-Martin" userId="289674bc-641b-45b2-a26a-1a77cafb67c6" providerId="ADAL" clId="{45DE3AA9-4FB6-4325-8874-89D5D2DE28DB}" dt="2024-03-12T14:02:29.572" v="7374" actId="114"/>
          <ac:spMkLst>
            <pc:docMk/>
            <pc:sldMk cId="813471177" sldId="388"/>
            <ac:spMk id="3" creationId="{75E88AB8-87A0-44EE-8125-5683462235D6}"/>
          </ac:spMkLst>
        </pc:spChg>
        <pc:spChg chg="add del">
          <ac:chgData name="Solina Searcy-Martin" userId="289674bc-641b-45b2-a26a-1a77cafb67c6" providerId="ADAL" clId="{45DE3AA9-4FB6-4325-8874-89D5D2DE28DB}" dt="2024-02-13T16:16:01.507" v="1128" actId="22"/>
          <ac:spMkLst>
            <pc:docMk/>
            <pc:sldMk cId="813471177" sldId="388"/>
            <ac:spMk id="5" creationId="{0B354234-BF7B-4476-BD48-CA10B56B2F40}"/>
          </ac:spMkLst>
        </pc:spChg>
      </pc:sldChg>
      <pc:sldChg chg="modSp new mod modNotesTx">
        <pc:chgData name="Solina Searcy-Martin" userId="289674bc-641b-45b2-a26a-1a77cafb67c6" providerId="ADAL" clId="{45DE3AA9-4FB6-4325-8874-89D5D2DE28DB}" dt="2024-03-12T14:59:09.809" v="8178" actId="6549"/>
        <pc:sldMkLst>
          <pc:docMk/>
          <pc:sldMk cId="3725244748" sldId="389"/>
        </pc:sldMkLst>
        <pc:spChg chg="mod">
          <ac:chgData name="Solina Searcy-Martin" userId="289674bc-641b-45b2-a26a-1a77cafb67c6" providerId="ADAL" clId="{45DE3AA9-4FB6-4325-8874-89D5D2DE28DB}" dt="2024-02-13T21:06:03.900" v="3347" actId="14100"/>
          <ac:spMkLst>
            <pc:docMk/>
            <pc:sldMk cId="3725244748" sldId="389"/>
            <ac:spMk id="2" creationId="{BFF73006-3A83-41B2-BCBA-6FE48E93E05D}"/>
          </ac:spMkLst>
        </pc:spChg>
        <pc:spChg chg="mod">
          <ac:chgData name="Solina Searcy-Martin" userId="289674bc-641b-45b2-a26a-1a77cafb67c6" providerId="ADAL" clId="{45DE3AA9-4FB6-4325-8874-89D5D2DE28DB}" dt="2024-03-12T14:24:16.447" v="7580" actId="14100"/>
          <ac:spMkLst>
            <pc:docMk/>
            <pc:sldMk cId="3725244748" sldId="389"/>
            <ac:spMk id="3" creationId="{4289B7FF-0D66-4685-8FE7-8DEF6AAC1684}"/>
          </ac:spMkLst>
        </pc:spChg>
      </pc:sldChg>
      <pc:sldChg chg="modSp new mod modNotesTx">
        <pc:chgData name="Solina Searcy-Martin" userId="289674bc-641b-45b2-a26a-1a77cafb67c6" providerId="ADAL" clId="{45DE3AA9-4FB6-4325-8874-89D5D2DE28DB}" dt="2024-03-12T14:58:06.652" v="8157" actId="6549"/>
        <pc:sldMkLst>
          <pc:docMk/>
          <pc:sldMk cId="530697995" sldId="390"/>
        </pc:sldMkLst>
        <pc:spChg chg="mod">
          <ac:chgData name="Solina Searcy-Martin" userId="289674bc-641b-45b2-a26a-1a77cafb67c6" providerId="ADAL" clId="{45DE3AA9-4FB6-4325-8874-89D5D2DE28DB}" dt="2024-03-08T14:26:40.544" v="6883"/>
          <ac:spMkLst>
            <pc:docMk/>
            <pc:sldMk cId="530697995" sldId="390"/>
            <ac:spMk id="2" creationId="{AFBCE4B0-EB9B-4E73-BB9E-1D91B0297D9C}"/>
          </ac:spMkLst>
        </pc:spChg>
        <pc:spChg chg="mod">
          <ac:chgData name="Solina Searcy-Martin" userId="289674bc-641b-45b2-a26a-1a77cafb67c6" providerId="ADAL" clId="{45DE3AA9-4FB6-4325-8874-89D5D2DE28DB}" dt="2024-03-12T14:13:44.003" v="7510" actId="20577"/>
          <ac:spMkLst>
            <pc:docMk/>
            <pc:sldMk cId="530697995" sldId="390"/>
            <ac:spMk id="3" creationId="{08C4B3BA-7BFB-4085-A845-9F9648AECCAD}"/>
          </ac:spMkLst>
        </pc:spChg>
      </pc:sldChg>
      <pc:sldChg chg="modSp add mod modNotesTx">
        <pc:chgData name="Solina Searcy-Martin" userId="289674bc-641b-45b2-a26a-1a77cafb67c6" providerId="ADAL" clId="{45DE3AA9-4FB6-4325-8874-89D5D2DE28DB}" dt="2024-03-12T14:58:47.247" v="8171" actId="6549"/>
        <pc:sldMkLst>
          <pc:docMk/>
          <pc:sldMk cId="2511374692" sldId="391"/>
        </pc:sldMkLst>
        <pc:spChg chg="mod">
          <ac:chgData name="Solina Searcy-Martin" userId="289674bc-641b-45b2-a26a-1a77cafb67c6" providerId="ADAL" clId="{45DE3AA9-4FB6-4325-8874-89D5D2DE28DB}" dt="2024-02-13T20:45:47.317" v="2639" actId="114"/>
          <ac:spMkLst>
            <pc:docMk/>
            <pc:sldMk cId="2511374692" sldId="391"/>
            <ac:spMk id="2" creationId="{AFBCE4B0-EB9B-4E73-BB9E-1D91B0297D9C}"/>
          </ac:spMkLst>
        </pc:spChg>
        <pc:spChg chg="mod">
          <ac:chgData name="Solina Searcy-Martin" userId="289674bc-641b-45b2-a26a-1a77cafb67c6" providerId="ADAL" clId="{45DE3AA9-4FB6-4325-8874-89D5D2DE28DB}" dt="2024-03-12T14:16:51.958" v="7557" actId="207"/>
          <ac:spMkLst>
            <pc:docMk/>
            <pc:sldMk cId="2511374692" sldId="391"/>
            <ac:spMk id="3" creationId="{08C4B3BA-7BFB-4085-A845-9F9648AECCAD}"/>
          </ac:spMkLst>
        </pc:spChg>
      </pc:sldChg>
      <pc:sldChg chg="modSp add mod modNotesTx">
        <pc:chgData name="Solina Searcy-Martin" userId="289674bc-641b-45b2-a26a-1a77cafb67c6" providerId="ADAL" clId="{45DE3AA9-4FB6-4325-8874-89D5D2DE28DB}" dt="2024-03-12T14:58:21.974" v="8164" actId="20577"/>
        <pc:sldMkLst>
          <pc:docMk/>
          <pc:sldMk cId="898249682" sldId="392"/>
        </pc:sldMkLst>
        <pc:spChg chg="mod">
          <ac:chgData name="Solina Searcy-Martin" userId="289674bc-641b-45b2-a26a-1a77cafb67c6" providerId="ADAL" clId="{45DE3AA9-4FB6-4325-8874-89D5D2DE28DB}" dt="2024-03-12T14:14:17.118" v="7512" actId="14100"/>
          <ac:spMkLst>
            <pc:docMk/>
            <pc:sldMk cId="898249682" sldId="392"/>
            <ac:spMk id="2" creationId="{AFBCE4B0-EB9B-4E73-BB9E-1D91B0297D9C}"/>
          </ac:spMkLst>
        </pc:spChg>
        <pc:spChg chg="mod">
          <ac:chgData name="Solina Searcy-Martin" userId="289674bc-641b-45b2-a26a-1a77cafb67c6" providerId="ADAL" clId="{45DE3AA9-4FB6-4325-8874-89D5D2DE28DB}" dt="2024-03-12T14:14:58.518" v="7520" actId="255"/>
          <ac:spMkLst>
            <pc:docMk/>
            <pc:sldMk cId="898249682" sldId="392"/>
            <ac:spMk id="3" creationId="{08C4B3BA-7BFB-4085-A845-9F9648AECCAD}"/>
          </ac:spMkLst>
        </pc:spChg>
      </pc:sldChg>
      <pc:sldChg chg="modSp add mod modNotesTx">
        <pc:chgData name="Solina Searcy-Martin" userId="289674bc-641b-45b2-a26a-1a77cafb67c6" providerId="ADAL" clId="{45DE3AA9-4FB6-4325-8874-89D5D2DE28DB}" dt="2024-03-12T14:57:40.840" v="8150" actId="6549"/>
        <pc:sldMkLst>
          <pc:docMk/>
          <pc:sldMk cId="917493488" sldId="393"/>
        </pc:sldMkLst>
        <pc:spChg chg="mod">
          <ac:chgData name="Solina Searcy-Martin" userId="289674bc-641b-45b2-a26a-1a77cafb67c6" providerId="ADAL" clId="{45DE3AA9-4FB6-4325-8874-89D5D2DE28DB}" dt="2024-03-12T14:09:22.894" v="7469" actId="14100"/>
          <ac:spMkLst>
            <pc:docMk/>
            <pc:sldMk cId="917493488" sldId="393"/>
            <ac:spMk id="2" creationId="{BDB05DE8-DD27-480D-8797-D0363587CD09}"/>
          </ac:spMkLst>
        </pc:spChg>
        <pc:spChg chg="mod">
          <ac:chgData name="Solina Searcy-Martin" userId="289674bc-641b-45b2-a26a-1a77cafb67c6" providerId="ADAL" clId="{45DE3AA9-4FB6-4325-8874-89D5D2DE28DB}" dt="2024-03-12T14:24:30.055" v="7582" actId="14100"/>
          <ac:spMkLst>
            <pc:docMk/>
            <pc:sldMk cId="917493488" sldId="393"/>
            <ac:spMk id="3" creationId="{75E88AB8-87A0-44EE-8125-5683462235D6}"/>
          </ac:spMkLst>
        </pc:spChg>
      </pc:sldChg>
      <pc:sldChg chg="modSp new mod modNotesTx">
        <pc:chgData name="Solina Searcy-Martin" userId="289674bc-641b-45b2-a26a-1a77cafb67c6" providerId="ADAL" clId="{45DE3AA9-4FB6-4325-8874-89D5D2DE28DB}" dt="2024-03-14T15:28:29.281" v="8613" actId="6549"/>
        <pc:sldMkLst>
          <pc:docMk/>
          <pc:sldMk cId="3778900579" sldId="394"/>
        </pc:sldMkLst>
        <pc:spChg chg="mod">
          <ac:chgData name="Solina Searcy-Martin" userId="289674bc-641b-45b2-a26a-1a77cafb67c6" providerId="ADAL" clId="{45DE3AA9-4FB6-4325-8874-89D5D2DE28DB}" dt="2024-02-22T17:35:33.627" v="5658" actId="6549"/>
          <ac:spMkLst>
            <pc:docMk/>
            <pc:sldMk cId="3778900579" sldId="394"/>
            <ac:spMk id="2" creationId="{B4A7687C-B5B6-4B6C-BF94-39BE00002E69}"/>
          </ac:spMkLst>
        </pc:spChg>
        <pc:spChg chg="mod">
          <ac:chgData name="Solina Searcy-Martin" userId="289674bc-641b-45b2-a26a-1a77cafb67c6" providerId="ADAL" clId="{45DE3AA9-4FB6-4325-8874-89D5D2DE28DB}" dt="2024-03-14T15:28:29.281" v="8613" actId="6549"/>
          <ac:spMkLst>
            <pc:docMk/>
            <pc:sldMk cId="3778900579" sldId="394"/>
            <ac:spMk id="3" creationId="{0D370B3B-064E-4E2E-BD18-26AA92FB40C6}"/>
          </ac:spMkLst>
        </pc:spChg>
      </pc:sldChg>
      <pc:sldChg chg="modSp new mod modNotesTx">
        <pc:chgData name="Solina Searcy-Martin" userId="289674bc-641b-45b2-a26a-1a77cafb67c6" providerId="ADAL" clId="{45DE3AA9-4FB6-4325-8874-89D5D2DE28DB}" dt="2024-03-13T18:02:18.138" v="8609" actId="20577"/>
        <pc:sldMkLst>
          <pc:docMk/>
          <pc:sldMk cId="3157473040" sldId="395"/>
        </pc:sldMkLst>
        <pc:spChg chg="mod">
          <ac:chgData name="Solina Searcy-Martin" userId="289674bc-641b-45b2-a26a-1a77cafb67c6" providerId="ADAL" clId="{45DE3AA9-4FB6-4325-8874-89D5D2DE28DB}" dt="2024-02-13T21:39:33.441" v="4206" actId="14100"/>
          <ac:spMkLst>
            <pc:docMk/>
            <pc:sldMk cId="3157473040" sldId="395"/>
            <ac:spMk id="2" creationId="{53EDEB9C-2EB9-4FC6-9935-FD1FB34D351F}"/>
          </ac:spMkLst>
        </pc:spChg>
        <pc:spChg chg="mod">
          <ac:chgData name="Solina Searcy-Martin" userId="289674bc-641b-45b2-a26a-1a77cafb67c6" providerId="ADAL" clId="{45DE3AA9-4FB6-4325-8874-89D5D2DE28DB}" dt="2024-03-13T18:02:18.138" v="8609" actId="20577"/>
          <ac:spMkLst>
            <pc:docMk/>
            <pc:sldMk cId="3157473040" sldId="395"/>
            <ac:spMk id="3" creationId="{2E55287F-4C08-49D2-99A4-B4169904EE7B}"/>
          </ac:spMkLst>
        </pc:spChg>
      </pc:sldChg>
      <pc:sldChg chg="modSp new mod modNotesTx">
        <pc:chgData name="Solina Searcy-Martin" userId="289674bc-641b-45b2-a26a-1a77cafb67c6" providerId="ADAL" clId="{45DE3AA9-4FB6-4325-8874-89D5D2DE28DB}" dt="2024-03-12T15:02:23.743" v="8229" actId="6549"/>
        <pc:sldMkLst>
          <pc:docMk/>
          <pc:sldMk cId="1867292555" sldId="396"/>
        </pc:sldMkLst>
        <pc:spChg chg="mod">
          <ac:chgData name="Solina Searcy-Martin" userId="289674bc-641b-45b2-a26a-1a77cafb67c6" providerId="ADAL" clId="{45DE3AA9-4FB6-4325-8874-89D5D2DE28DB}" dt="2024-02-13T21:45:15.852" v="4393" actId="14100"/>
          <ac:spMkLst>
            <pc:docMk/>
            <pc:sldMk cId="1867292555" sldId="396"/>
            <ac:spMk id="2" creationId="{58ED75F6-F244-46AF-AA0C-4C8147E1772F}"/>
          </ac:spMkLst>
        </pc:spChg>
        <pc:spChg chg="mod">
          <ac:chgData name="Solina Searcy-Martin" userId="289674bc-641b-45b2-a26a-1a77cafb67c6" providerId="ADAL" clId="{45DE3AA9-4FB6-4325-8874-89D5D2DE28DB}" dt="2024-03-12T14:40:34.014" v="7818" actId="14100"/>
          <ac:spMkLst>
            <pc:docMk/>
            <pc:sldMk cId="1867292555" sldId="396"/>
            <ac:spMk id="3" creationId="{52395894-2657-43A6-8094-261EF6EC6E62}"/>
          </ac:spMkLst>
        </pc:spChg>
      </pc:sldChg>
      <pc:sldChg chg="modSp new mod modNotesTx">
        <pc:chgData name="Solina Searcy-Martin" userId="289674bc-641b-45b2-a26a-1a77cafb67c6" providerId="ADAL" clId="{45DE3AA9-4FB6-4325-8874-89D5D2DE28DB}" dt="2024-03-12T15:03:36.183" v="8260" actId="6549"/>
        <pc:sldMkLst>
          <pc:docMk/>
          <pc:sldMk cId="3996310686" sldId="397"/>
        </pc:sldMkLst>
        <pc:spChg chg="mod">
          <ac:chgData name="Solina Searcy-Martin" userId="289674bc-641b-45b2-a26a-1a77cafb67c6" providerId="ADAL" clId="{45DE3AA9-4FB6-4325-8874-89D5D2DE28DB}" dt="2024-02-13T22:16:40.951" v="5101" actId="14100"/>
          <ac:spMkLst>
            <pc:docMk/>
            <pc:sldMk cId="3996310686" sldId="397"/>
            <ac:spMk id="2" creationId="{F7148372-E753-4C01-8D3D-C22B0DC159B9}"/>
          </ac:spMkLst>
        </pc:spChg>
        <pc:spChg chg="mod">
          <ac:chgData name="Solina Searcy-Martin" userId="289674bc-641b-45b2-a26a-1a77cafb67c6" providerId="ADAL" clId="{45DE3AA9-4FB6-4325-8874-89D5D2DE28DB}" dt="2024-03-12T14:46:52.419" v="8037" actId="20577"/>
          <ac:spMkLst>
            <pc:docMk/>
            <pc:sldMk cId="3996310686" sldId="397"/>
            <ac:spMk id="3" creationId="{DF9F0615-9BDD-4E88-BE72-44947B9CFDA4}"/>
          </ac:spMkLst>
        </pc:spChg>
      </pc:sldChg>
      <pc:sldChg chg="modSp new mod modNotesTx">
        <pc:chgData name="Solina Searcy-Martin" userId="289674bc-641b-45b2-a26a-1a77cafb67c6" providerId="ADAL" clId="{45DE3AA9-4FB6-4325-8874-89D5D2DE28DB}" dt="2024-03-12T15:02:40.650" v="8239" actId="6549"/>
        <pc:sldMkLst>
          <pc:docMk/>
          <pc:sldMk cId="908019975" sldId="398"/>
        </pc:sldMkLst>
        <pc:spChg chg="mod">
          <ac:chgData name="Solina Searcy-Martin" userId="289674bc-641b-45b2-a26a-1a77cafb67c6" providerId="ADAL" clId="{45DE3AA9-4FB6-4325-8874-89D5D2DE28DB}" dt="2024-03-08T14:26:40.544" v="6883"/>
          <ac:spMkLst>
            <pc:docMk/>
            <pc:sldMk cId="908019975" sldId="398"/>
            <ac:spMk id="2" creationId="{534E398D-D45F-4DB8-8FAF-CEB8BB0AF409}"/>
          </ac:spMkLst>
        </pc:spChg>
        <pc:spChg chg="mod">
          <ac:chgData name="Solina Searcy-Martin" userId="289674bc-641b-45b2-a26a-1a77cafb67c6" providerId="ADAL" clId="{45DE3AA9-4FB6-4325-8874-89D5D2DE28DB}" dt="2024-03-12T14:42:45.527" v="7919" actId="14100"/>
          <ac:spMkLst>
            <pc:docMk/>
            <pc:sldMk cId="908019975" sldId="398"/>
            <ac:spMk id="3" creationId="{6FDB96BF-5357-4CBC-801D-A5A55CA6F2FB}"/>
          </ac:spMkLst>
        </pc:spChg>
      </pc:sldChg>
      <pc:sldChg chg="modSp new mod modNotesTx">
        <pc:chgData name="Solina Searcy-Martin" userId="289674bc-641b-45b2-a26a-1a77cafb67c6" providerId="ADAL" clId="{45DE3AA9-4FB6-4325-8874-89D5D2DE28DB}" dt="2024-03-12T15:03:58.743" v="8262" actId="14100"/>
        <pc:sldMkLst>
          <pc:docMk/>
          <pc:sldMk cId="4121366989" sldId="399"/>
        </pc:sldMkLst>
        <pc:spChg chg="mod">
          <ac:chgData name="Solina Searcy-Martin" userId="289674bc-641b-45b2-a26a-1a77cafb67c6" providerId="ADAL" clId="{45DE3AA9-4FB6-4325-8874-89D5D2DE28DB}" dt="2024-03-12T15:03:58.743" v="8262" actId="14100"/>
          <ac:spMkLst>
            <pc:docMk/>
            <pc:sldMk cId="4121366989" sldId="399"/>
            <ac:spMk id="2" creationId="{23D23574-80A4-4240-B604-515CB92D389C}"/>
          </ac:spMkLst>
        </pc:spChg>
        <pc:spChg chg="mod">
          <ac:chgData name="Solina Searcy-Martin" userId="289674bc-641b-45b2-a26a-1a77cafb67c6" providerId="ADAL" clId="{45DE3AA9-4FB6-4325-8874-89D5D2DE28DB}" dt="2024-03-12T14:44:05.295" v="7934" actId="255"/>
          <ac:spMkLst>
            <pc:docMk/>
            <pc:sldMk cId="4121366989" sldId="399"/>
            <ac:spMk id="3" creationId="{90ED7A6F-471E-4E17-91F1-DE42C8C7D12C}"/>
          </ac:spMkLst>
        </pc:spChg>
      </pc:sldChg>
      <pc:sldChg chg="modSp new mod modNotesTx">
        <pc:chgData name="Solina Searcy-Martin" userId="289674bc-641b-45b2-a26a-1a77cafb67c6" providerId="ADAL" clId="{45DE3AA9-4FB6-4325-8874-89D5D2DE28DB}" dt="2024-03-12T14:59:44.320" v="8194" actId="6549"/>
        <pc:sldMkLst>
          <pc:docMk/>
          <pc:sldMk cId="661717221" sldId="400"/>
        </pc:sldMkLst>
        <pc:spChg chg="mod">
          <ac:chgData name="Solina Searcy-Martin" userId="289674bc-641b-45b2-a26a-1a77cafb67c6" providerId="ADAL" clId="{45DE3AA9-4FB6-4325-8874-89D5D2DE28DB}" dt="2024-02-13T21:14:11.604" v="3522" actId="14100"/>
          <ac:spMkLst>
            <pc:docMk/>
            <pc:sldMk cId="661717221" sldId="400"/>
            <ac:spMk id="2" creationId="{249A20C3-8778-44DC-8289-EBC8BABF8D67}"/>
          </ac:spMkLst>
        </pc:spChg>
        <pc:spChg chg="mod">
          <ac:chgData name="Solina Searcy-Martin" userId="289674bc-641b-45b2-a26a-1a77cafb67c6" providerId="ADAL" clId="{45DE3AA9-4FB6-4325-8874-89D5D2DE28DB}" dt="2024-03-12T14:29:37.272" v="7652" actId="14100"/>
          <ac:spMkLst>
            <pc:docMk/>
            <pc:sldMk cId="661717221" sldId="400"/>
            <ac:spMk id="3" creationId="{4953A0B4-5E21-44E2-B6B5-FA09C1691514}"/>
          </ac:spMkLst>
        </pc:spChg>
      </pc:sldChg>
      <pc:sldChg chg="modSp new mod modNotesTx">
        <pc:chgData name="Solina Searcy-Martin" userId="289674bc-641b-45b2-a26a-1a77cafb67c6" providerId="ADAL" clId="{45DE3AA9-4FB6-4325-8874-89D5D2DE28DB}" dt="2024-03-14T15:28:47.218" v="8619" actId="6549"/>
        <pc:sldMkLst>
          <pc:docMk/>
          <pc:sldMk cId="229431161" sldId="401"/>
        </pc:sldMkLst>
        <pc:spChg chg="mod">
          <ac:chgData name="Solina Searcy-Martin" userId="289674bc-641b-45b2-a26a-1a77cafb67c6" providerId="ADAL" clId="{45DE3AA9-4FB6-4325-8874-89D5D2DE28DB}" dt="2024-02-13T21:25:13.460" v="3808" actId="14100"/>
          <ac:spMkLst>
            <pc:docMk/>
            <pc:sldMk cId="229431161" sldId="401"/>
            <ac:spMk id="2" creationId="{395C3B24-6FAF-404E-AEE5-1317FD7544B6}"/>
          </ac:spMkLst>
        </pc:spChg>
        <pc:spChg chg="mod">
          <ac:chgData name="Solina Searcy-Martin" userId="289674bc-641b-45b2-a26a-1a77cafb67c6" providerId="ADAL" clId="{45DE3AA9-4FB6-4325-8874-89D5D2DE28DB}" dt="2024-03-14T15:28:47.218" v="8619" actId="6549"/>
          <ac:spMkLst>
            <pc:docMk/>
            <pc:sldMk cId="229431161" sldId="401"/>
            <ac:spMk id="3" creationId="{4AB19A3D-431A-4F42-BE6C-06791E64D5F4}"/>
          </ac:spMkLst>
        </pc:spChg>
      </pc:sldChg>
      <pc:sldChg chg="modSp new mod modNotesTx">
        <pc:chgData name="Solina Searcy-Martin" userId="289674bc-641b-45b2-a26a-1a77cafb67c6" providerId="ADAL" clId="{45DE3AA9-4FB6-4325-8874-89D5D2DE28DB}" dt="2024-03-12T15:00:46.891" v="8214" actId="6549"/>
        <pc:sldMkLst>
          <pc:docMk/>
          <pc:sldMk cId="3656962071" sldId="402"/>
        </pc:sldMkLst>
        <pc:spChg chg="mod">
          <ac:chgData name="Solina Searcy-Martin" userId="289674bc-641b-45b2-a26a-1a77cafb67c6" providerId="ADAL" clId="{45DE3AA9-4FB6-4325-8874-89D5D2DE28DB}" dt="2024-03-12T14:33:39.743" v="7731" actId="14100"/>
          <ac:spMkLst>
            <pc:docMk/>
            <pc:sldMk cId="3656962071" sldId="402"/>
            <ac:spMk id="2" creationId="{D36E8A8C-35BE-4308-A840-646299C337AD}"/>
          </ac:spMkLst>
        </pc:spChg>
        <pc:spChg chg="mod">
          <ac:chgData name="Solina Searcy-Martin" userId="289674bc-641b-45b2-a26a-1a77cafb67c6" providerId="ADAL" clId="{45DE3AA9-4FB6-4325-8874-89D5D2DE28DB}" dt="2024-03-12T14:33:49.264" v="7732" actId="14100"/>
          <ac:spMkLst>
            <pc:docMk/>
            <pc:sldMk cId="3656962071" sldId="402"/>
            <ac:spMk id="3" creationId="{FD76A0B4-8705-445D-BB6A-F88672C96096}"/>
          </ac:spMkLst>
        </pc:spChg>
      </pc:sldChg>
      <pc:sldChg chg="modSp new mod modNotesTx">
        <pc:chgData name="Solina Searcy-Martin" userId="289674bc-641b-45b2-a26a-1a77cafb67c6" providerId="ADAL" clId="{45DE3AA9-4FB6-4325-8874-89D5D2DE28DB}" dt="2024-03-12T15:03:22.320" v="8253" actId="6549"/>
        <pc:sldMkLst>
          <pc:docMk/>
          <pc:sldMk cId="726091139" sldId="403"/>
        </pc:sldMkLst>
        <pc:spChg chg="mod">
          <ac:chgData name="Solina Searcy-Martin" userId="289674bc-641b-45b2-a26a-1a77cafb67c6" providerId="ADAL" clId="{45DE3AA9-4FB6-4325-8874-89D5D2DE28DB}" dt="2024-02-13T22:08:43.928" v="4935" actId="14100"/>
          <ac:spMkLst>
            <pc:docMk/>
            <pc:sldMk cId="726091139" sldId="403"/>
            <ac:spMk id="2" creationId="{1E8EB20D-7298-499D-87DE-FFB3FFED8D01}"/>
          </ac:spMkLst>
        </pc:spChg>
        <pc:spChg chg="mod">
          <ac:chgData name="Solina Searcy-Martin" userId="289674bc-641b-45b2-a26a-1a77cafb67c6" providerId="ADAL" clId="{45DE3AA9-4FB6-4325-8874-89D5D2DE28DB}" dt="2024-03-12T14:47:16.518" v="8050" actId="6549"/>
          <ac:spMkLst>
            <pc:docMk/>
            <pc:sldMk cId="726091139" sldId="403"/>
            <ac:spMk id="3" creationId="{AB7EBAF4-3266-4211-BF34-E892DB4EBE93}"/>
          </ac:spMkLst>
        </pc:spChg>
      </pc:sldChg>
      <pc:sldChg chg="addSp delSp modSp new mod modNotesTx">
        <pc:chgData name="Solina Searcy-Martin" userId="289674bc-641b-45b2-a26a-1a77cafb67c6" providerId="ADAL" clId="{45DE3AA9-4FB6-4325-8874-89D5D2DE28DB}" dt="2024-02-21T20:13:50.022" v="5555" actId="14100"/>
        <pc:sldMkLst>
          <pc:docMk/>
          <pc:sldMk cId="88166487" sldId="404"/>
        </pc:sldMkLst>
        <pc:spChg chg="mod">
          <ac:chgData name="Solina Searcy-Martin" userId="289674bc-641b-45b2-a26a-1a77cafb67c6" providerId="ADAL" clId="{45DE3AA9-4FB6-4325-8874-89D5D2DE28DB}" dt="2024-02-21T19:41:38.088" v="5502" actId="14100"/>
          <ac:spMkLst>
            <pc:docMk/>
            <pc:sldMk cId="88166487" sldId="404"/>
            <ac:spMk id="2" creationId="{D033E4FC-6BA8-4551-ADF3-E64DC756379E}"/>
          </ac:spMkLst>
        </pc:spChg>
        <pc:spChg chg="del mod">
          <ac:chgData name="Solina Searcy-Martin" userId="289674bc-641b-45b2-a26a-1a77cafb67c6" providerId="ADAL" clId="{45DE3AA9-4FB6-4325-8874-89D5D2DE28DB}" dt="2024-02-21T19:36:26.871" v="5433" actId="22"/>
          <ac:spMkLst>
            <pc:docMk/>
            <pc:sldMk cId="88166487" sldId="404"/>
            <ac:spMk id="3" creationId="{4DB8B94E-AB4F-483E-B17C-8B45953C65F0}"/>
          </ac:spMkLst>
        </pc:spChg>
        <pc:picChg chg="add mod ord">
          <ac:chgData name="Solina Searcy-Martin" userId="289674bc-641b-45b2-a26a-1a77cafb67c6" providerId="ADAL" clId="{45DE3AA9-4FB6-4325-8874-89D5D2DE28DB}" dt="2024-02-21T19:40:04.911" v="5471" actId="1076"/>
          <ac:picMkLst>
            <pc:docMk/>
            <pc:sldMk cId="88166487" sldId="404"/>
            <ac:picMk id="5" creationId="{8F6F9693-079B-4D1C-9FDF-290BB61B669A}"/>
          </ac:picMkLst>
        </pc:picChg>
        <pc:picChg chg="add del mod">
          <ac:chgData name="Solina Searcy-Martin" userId="289674bc-641b-45b2-a26a-1a77cafb67c6" providerId="ADAL" clId="{45DE3AA9-4FB6-4325-8874-89D5D2DE28DB}" dt="2024-02-21T20:13:13.056" v="5549" actId="21"/>
          <ac:picMkLst>
            <pc:docMk/>
            <pc:sldMk cId="88166487" sldId="404"/>
            <ac:picMk id="7" creationId="{1F8EBA6B-FF67-4AEB-83D1-49715A485BC3}"/>
          </ac:picMkLst>
        </pc:picChg>
        <pc:picChg chg="add del">
          <ac:chgData name="Solina Searcy-Martin" userId="289674bc-641b-45b2-a26a-1a77cafb67c6" providerId="ADAL" clId="{45DE3AA9-4FB6-4325-8874-89D5D2DE28DB}" dt="2024-02-21T19:38:30.584" v="5448" actId="478"/>
          <ac:picMkLst>
            <pc:docMk/>
            <pc:sldMk cId="88166487" sldId="404"/>
            <ac:picMk id="9" creationId="{24DFB3AC-6787-400F-9A5D-5CB17391AB56}"/>
          </ac:picMkLst>
        </pc:picChg>
        <pc:picChg chg="add mod">
          <ac:chgData name="Solina Searcy-Martin" userId="289674bc-641b-45b2-a26a-1a77cafb67c6" providerId="ADAL" clId="{45DE3AA9-4FB6-4325-8874-89D5D2DE28DB}" dt="2024-02-21T20:12:03.091" v="5547" actId="1076"/>
          <ac:picMkLst>
            <pc:docMk/>
            <pc:sldMk cId="88166487" sldId="404"/>
            <ac:picMk id="11" creationId="{42F0F811-C1E0-40FD-9851-1643F9AE0517}"/>
          </ac:picMkLst>
        </pc:picChg>
        <pc:picChg chg="add mod">
          <ac:chgData name="Solina Searcy-Martin" userId="289674bc-641b-45b2-a26a-1a77cafb67c6" providerId="ADAL" clId="{45DE3AA9-4FB6-4325-8874-89D5D2DE28DB}" dt="2024-02-21T20:13:50.022" v="5555" actId="14100"/>
          <ac:picMkLst>
            <pc:docMk/>
            <pc:sldMk cId="88166487" sldId="404"/>
            <ac:picMk id="13" creationId="{D75E79DB-ED28-4CA8-A2AD-A2E28C3232C4}"/>
          </ac:picMkLst>
        </pc:picChg>
      </pc:sldChg>
      <pc:sldChg chg="modSp mod modNotesTx">
        <pc:chgData name="Solina Searcy-Martin" userId="289674bc-641b-45b2-a26a-1a77cafb67c6" providerId="ADAL" clId="{45DE3AA9-4FB6-4325-8874-89D5D2DE28DB}" dt="2024-03-13T18:39:48.658" v="8611" actId="6549"/>
        <pc:sldMkLst>
          <pc:docMk/>
          <pc:sldMk cId="542928269" sldId="405"/>
        </pc:sldMkLst>
        <pc:spChg chg="mod">
          <ac:chgData name="Solina Searcy-Martin" userId="289674bc-641b-45b2-a26a-1a77cafb67c6" providerId="ADAL" clId="{45DE3AA9-4FB6-4325-8874-89D5D2DE28DB}" dt="2024-03-08T14:15:31.732" v="6829"/>
          <ac:spMkLst>
            <pc:docMk/>
            <pc:sldMk cId="542928269" sldId="405"/>
            <ac:spMk id="2" creationId="{6B1D9D42-64D2-474A-B01D-85986C521195}"/>
          </ac:spMkLst>
        </pc:spChg>
        <pc:spChg chg="mod">
          <ac:chgData name="Solina Searcy-Martin" userId="289674bc-641b-45b2-a26a-1a77cafb67c6" providerId="ADAL" clId="{45DE3AA9-4FB6-4325-8874-89D5D2DE28DB}" dt="2024-03-08T14:15:31.732" v="6829"/>
          <ac:spMkLst>
            <pc:docMk/>
            <pc:sldMk cId="542928269" sldId="405"/>
            <ac:spMk id="3" creationId="{14D6D38D-D467-4E34-8157-001379A173E1}"/>
          </ac:spMkLst>
        </pc:spChg>
        <pc:spChg chg="mod">
          <ac:chgData name="Solina Searcy-Martin" userId="289674bc-641b-45b2-a26a-1a77cafb67c6" providerId="ADAL" clId="{45DE3AA9-4FB6-4325-8874-89D5D2DE28DB}" dt="2024-03-08T14:26:40.544" v="6883"/>
          <ac:spMkLst>
            <pc:docMk/>
            <pc:sldMk cId="542928269" sldId="405"/>
            <ac:spMk id="4" creationId="{5CB277DE-2009-4E5C-9EC1-53461A08F34B}"/>
          </ac:spMkLst>
        </pc:spChg>
        <pc:spChg chg="mod">
          <ac:chgData name="Solina Searcy-Martin" userId="289674bc-641b-45b2-a26a-1a77cafb67c6" providerId="ADAL" clId="{45DE3AA9-4FB6-4325-8874-89D5D2DE28DB}" dt="2024-03-08T14:22:20.642" v="6859" actId="14100"/>
          <ac:spMkLst>
            <pc:docMk/>
            <pc:sldMk cId="542928269" sldId="405"/>
            <ac:spMk id="5" creationId="{F670BA34-38BE-4B90-B49D-64684877F9DE}"/>
          </ac:spMkLst>
        </pc:spChg>
        <pc:spChg chg="mod">
          <ac:chgData name="Solina Searcy-Martin" userId="289674bc-641b-45b2-a26a-1a77cafb67c6" providerId="ADAL" clId="{45DE3AA9-4FB6-4325-8874-89D5D2DE28DB}" dt="2024-03-08T14:18:30.310" v="6844" actId="122"/>
          <ac:spMkLst>
            <pc:docMk/>
            <pc:sldMk cId="542928269" sldId="405"/>
            <ac:spMk id="7" creationId="{F594C287-F323-453F-B3AC-90CB4A98BE93}"/>
          </ac:spMkLst>
        </pc:spChg>
      </pc:sldChg>
      <pc:sldChg chg="modSp mod modNotesTx">
        <pc:chgData name="Solina Searcy-Martin" userId="289674bc-641b-45b2-a26a-1a77cafb67c6" providerId="ADAL" clId="{45DE3AA9-4FB6-4325-8874-89D5D2DE28DB}" dt="2024-03-20T17:47:31.202" v="8621" actId="6549"/>
        <pc:sldMkLst>
          <pc:docMk/>
          <pc:sldMk cId="2599746969" sldId="406"/>
        </pc:sldMkLst>
        <pc:spChg chg="mod">
          <ac:chgData name="Solina Searcy-Martin" userId="289674bc-641b-45b2-a26a-1a77cafb67c6" providerId="ADAL" clId="{45DE3AA9-4FB6-4325-8874-89D5D2DE28DB}" dt="2024-03-08T14:15:31.732" v="6829"/>
          <ac:spMkLst>
            <pc:docMk/>
            <pc:sldMk cId="2599746969" sldId="406"/>
            <ac:spMk id="2" creationId="{6B1D9D42-64D2-474A-B01D-85986C521195}"/>
          </ac:spMkLst>
        </pc:spChg>
        <pc:spChg chg="mod">
          <ac:chgData name="Solina Searcy-Martin" userId="289674bc-641b-45b2-a26a-1a77cafb67c6" providerId="ADAL" clId="{45DE3AA9-4FB6-4325-8874-89D5D2DE28DB}" dt="2024-03-08T14:15:31.732" v="6829"/>
          <ac:spMkLst>
            <pc:docMk/>
            <pc:sldMk cId="2599746969" sldId="406"/>
            <ac:spMk id="3" creationId="{14D6D38D-D467-4E34-8157-001379A173E1}"/>
          </ac:spMkLst>
        </pc:spChg>
        <pc:spChg chg="mod">
          <ac:chgData name="Solina Searcy-Martin" userId="289674bc-641b-45b2-a26a-1a77cafb67c6" providerId="ADAL" clId="{45DE3AA9-4FB6-4325-8874-89D5D2DE28DB}" dt="2024-03-08T14:26:40.544" v="6883"/>
          <ac:spMkLst>
            <pc:docMk/>
            <pc:sldMk cId="2599746969" sldId="406"/>
            <ac:spMk id="4" creationId="{5CB277DE-2009-4E5C-9EC1-53461A08F34B}"/>
          </ac:spMkLst>
        </pc:spChg>
        <pc:spChg chg="mod">
          <ac:chgData name="Solina Searcy-Martin" userId="289674bc-641b-45b2-a26a-1a77cafb67c6" providerId="ADAL" clId="{45DE3AA9-4FB6-4325-8874-89D5D2DE28DB}" dt="2024-03-08T14:26:40.544" v="6883"/>
          <ac:spMkLst>
            <pc:docMk/>
            <pc:sldMk cId="2599746969" sldId="406"/>
            <ac:spMk id="5" creationId="{F670BA34-38BE-4B90-B49D-64684877F9DE}"/>
          </ac:spMkLst>
        </pc:spChg>
        <pc:spChg chg="mod">
          <ac:chgData name="Solina Searcy-Martin" userId="289674bc-641b-45b2-a26a-1a77cafb67c6" providerId="ADAL" clId="{45DE3AA9-4FB6-4325-8874-89D5D2DE28DB}" dt="2024-03-08T14:01:55.993" v="6567" actId="122"/>
          <ac:spMkLst>
            <pc:docMk/>
            <pc:sldMk cId="2599746969" sldId="406"/>
            <ac:spMk id="7" creationId="{F594C287-F323-453F-B3AC-90CB4A98BE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D2DAE-3109-4233-8CF9-C76F40753292}" type="datetimeFigureOut">
              <a:rPr lang="en-US" smtClean="0"/>
              <a:t>3/20/2024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DA7759-57EF-4B3D-BBD8-C1B572D3CA58}" type="slidenum">
              <a:rPr lang="en-US" smtClean="0"/>
              <a:t>‹#›</a:t>
            </a:fld>
            <a:endParaRPr lang="en-US" dirty="0"/>
          </a:p>
        </p:txBody>
      </p:sp>
    </p:spTree>
    <p:extLst>
      <p:ext uri="{BB962C8B-B14F-4D97-AF65-F5344CB8AC3E}">
        <p14:creationId xmlns:p14="http://schemas.microsoft.com/office/powerpoint/2010/main" val="94680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AC members and quest must sign in per the attendance sheet</a:t>
            </a:r>
          </a:p>
          <a:p>
            <a:r>
              <a:rPr lang="en-US" dirty="0">
                <a:cs typeface="Calibri"/>
              </a:rPr>
              <a:t>Chair person  - call to order the meeting; note time of start time</a:t>
            </a:r>
          </a:p>
          <a:p>
            <a:r>
              <a:rPr lang="en-US" dirty="0">
                <a:cs typeface="Calibri"/>
              </a:rPr>
              <a:t>Let Chair person know the meeting can start.  If less than 4 board members are there, won't have a quorum.  Can still have meeting if they want, but cannot vote on anything.    </a:t>
            </a:r>
          </a:p>
        </p:txBody>
      </p:sp>
      <p:sp>
        <p:nvSpPr>
          <p:cNvPr id="4" name="Slide Number Placeholder 3"/>
          <p:cNvSpPr>
            <a:spLocks noGrp="1"/>
          </p:cNvSpPr>
          <p:nvPr>
            <p:ph type="sldNum" sz="quarter" idx="5"/>
          </p:nvPr>
        </p:nvSpPr>
        <p:spPr/>
        <p:txBody>
          <a:bodyPr/>
          <a:lstStyle/>
          <a:p>
            <a:fld id="{D8B40B08-8BBB-504C-BAD2-61931D34972B}" type="slidenum">
              <a:rPr lang="en-US" smtClean="0"/>
              <a:t>1</a:t>
            </a:fld>
            <a:endParaRPr lang="en-US" dirty="0"/>
          </a:p>
        </p:txBody>
      </p:sp>
    </p:spTree>
    <p:extLst>
      <p:ext uri="{BB962C8B-B14F-4D97-AF65-F5344CB8AC3E}">
        <p14:creationId xmlns:p14="http://schemas.microsoft.com/office/powerpoint/2010/main" val="246717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Row 4 program 2</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10</a:t>
            </a:fld>
            <a:endParaRPr lang="en-US" dirty="0"/>
          </a:p>
        </p:txBody>
      </p:sp>
    </p:spTree>
    <p:extLst>
      <p:ext uri="{BB962C8B-B14F-4D97-AF65-F5344CB8AC3E}">
        <p14:creationId xmlns:p14="http://schemas.microsoft.com/office/powerpoint/2010/main" val="3081553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 back to the row on the spreadsheet……..</a:t>
            </a:r>
          </a:p>
          <a:p>
            <a:r>
              <a:rPr lang="en-US" dirty="0"/>
              <a:t>Row 5 program 3</a:t>
            </a:r>
          </a:p>
        </p:txBody>
      </p:sp>
      <p:sp>
        <p:nvSpPr>
          <p:cNvPr id="4" name="Slide Number Placeholder 3"/>
          <p:cNvSpPr>
            <a:spLocks noGrp="1"/>
          </p:cNvSpPr>
          <p:nvPr>
            <p:ph type="sldNum" sz="quarter" idx="5"/>
          </p:nvPr>
        </p:nvSpPr>
        <p:spPr/>
        <p:txBody>
          <a:bodyPr/>
          <a:lstStyle/>
          <a:p>
            <a:fld id="{7DDA7759-57EF-4B3D-BBD8-C1B572D3CA58}" type="slidenum">
              <a:rPr lang="en-US" smtClean="0"/>
              <a:t>11</a:t>
            </a:fld>
            <a:endParaRPr lang="en-US" dirty="0"/>
          </a:p>
        </p:txBody>
      </p:sp>
    </p:spTree>
    <p:extLst>
      <p:ext uri="{BB962C8B-B14F-4D97-AF65-F5344CB8AC3E}">
        <p14:creationId xmlns:p14="http://schemas.microsoft.com/office/powerpoint/2010/main" val="1945790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on the spreadsheet……..</a:t>
            </a:r>
          </a:p>
          <a:p>
            <a:r>
              <a:rPr lang="en-US" dirty="0"/>
              <a:t>row 6 program 4</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12</a:t>
            </a:fld>
            <a:endParaRPr lang="en-US" dirty="0"/>
          </a:p>
        </p:txBody>
      </p:sp>
    </p:spTree>
    <p:extLst>
      <p:ext uri="{BB962C8B-B14F-4D97-AF65-F5344CB8AC3E}">
        <p14:creationId xmlns:p14="http://schemas.microsoft.com/office/powerpoint/2010/main" val="145472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on the spreadsheet……..</a:t>
            </a:r>
          </a:p>
          <a:p>
            <a:r>
              <a:rPr lang="en-US" dirty="0"/>
              <a:t>row 7 program 5</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13</a:t>
            </a:fld>
            <a:endParaRPr lang="en-US" dirty="0"/>
          </a:p>
        </p:txBody>
      </p:sp>
    </p:spTree>
    <p:extLst>
      <p:ext uri="{BB962C8B-B14F-4D97-AF65-F5344CB8AC3E}">
        <p14:creationId xmlns:p14="http://schemas.microsoft.com/office/powerpoint/2010/main" val="1878907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on the spreadsheet……..</a:t>
            </a:r>
          </a:p>
          <a:p>
            <a:r>
              <a:rPr lang="en-US" dirty="0"/>
              <a:t>row 8 program 6</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14</a:t>
            </a:fld>
            <a:endParaRPr lang="en-US" dirty="0"/>
          </a:p>
        </p:txBody>
      </p:sp>
    </p:spTree>
    <p:extLst>
      <p:ext uri="{BB962C8B-B14F-4D97-AF65-F5344CB8AC3E}">
        <p14:creationId xmlns:p14="http://schemas.microsoft.com/office/powerpoint/2010/main" val="2991594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on the spreadsheet……..</a:t>
            </a:r>
          </a:p>
          <a:p>
            <a:r>
              <a:rPr lang="en-US" dirty="0"/>
              <a:t>row 9 program 7</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15</a:t>
            </a:fld>
            <a:endParaRPr lang="en-US" dirty="0"/>
          </a:p>
        </p:txBody>
      </p:sp>
    </p:spTree>
    <p:extLst>
      <p:ext uri="{BB962C8B-B14F-4D97-AF65-F5344CB8AC3E}">
        <p14:creationId xmlns:p14="http://schemas.microsoft.com/office/powerpoint/2010/main" val="1512902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on the spreadsheet……..</a:t>
            </a:r>
          </a:p>
          <a:p>
            <a:r>
              <a:rPr lang="en-US" dirty="0"/>
              <a:t>row 10 program 8</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16</a:t>
            </a:fld>
            <a:endParaRPr lang="en-US" dirty="0"/>
          </a:p>
        </p:txBody>
      </p:sp>
    </p:spTree>
    <p:extLst>
      <p:ext uri="{BB962C8B-B14F-4D97-AF65-F5344CB8AC3E}">
        <p14:creationId xmlns:p14="http://schemas.microsoft.com/office/powerpoint/2010/main" val="1856415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on the spreadsheet……..</a:t>
            </a:r>
          </a:p>
          <a:p>
            <a:r>
              <a:rPr lang="en-US" dirty="0"/>
              <a:t>row 11 program 9</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17</a:t>
            </a:fld>
            <a:endParaRPr lang="en-US" dirty="0"/>
          </a:p>
        </p:txBody>
      </p:sp>
    </p:spTree>
    <p:extLst>
      <p:ext uri="{BB962C8B-B14F-4D97-AF65-F5344CB8AC3E}">
        <p14:creationId xmlns:p14="http://schemas.microsoft.com/office/powerpoint/2010/main" val="2138897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on the spreadsheet……..</a:t>
            </a:r>
          </a:p>
          <a:p>
            <a:r>
              <a:rPr lang="en-US" dirty="0"/>
              <a:t>row 10 program 12</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18</a:t>
            </a:fld>
            <a:endParaRPr lang="en-US" dirty="0"/>
          </a:p>
        </p:txBody>
      </p:sp>
    </p:spTree>
    <p:extLst>
      <p:ext uri="{BB962C8B-B14F-4D97-AF65-F5344CB8AC3E}">
        <p14:creationId xmlns:p14="http://schemas.microsoft.com/office/powerpoint/2010/main" val="1082376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on the spreadsheet……..</a:t>
            </a:r>
          </a:p>
          <a:p>
            <a:r>
              <a:rPr lang="en-US" dirty="0"/>
              <a:t>row 13 program 11</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19</a:t>
            </a:fld>
            <a:endParaRPr lang="en-US" dirty="0"/>
          </a:p>
        </p:txBody>
      </p:sp>
    </p:spTree>
    <p:extLst>
      <p:ext uri="{BB962C8B-B14F-4D97-AF65-F5344CB8AC3E}">
        <p14:creationId xmlns:p14="http://schemas.microsoft.com/office/powerpoint/2010/main" val="18529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Welcome and thank you for your participation.</a:t>
            </a:r>
          </a:p>
          <a:p>
            <a:endParaRPr lang="en-US" dirty="0">
              <a:cs typeface="Calibri"/>
            </a:endParaRPr>
          </a:p>
          <a:p>
            <a:r>
              <a:rPr lang="en-US" dirty="0">
                <a:cs typeface="Calibri"/>
              </a:rPr>
              <a:t>Have all guests and AC members make introductions  </a:t>
            </a:r>
          </a:p>
          <a:p>
            <a:endParaRPr lang="en-US" dirty="0">
              <a:cs typeface="Calibri"/>
            </a:endParaRPr>
          </a:p>
          <a:p>
            <a:r>
              <a:rPr lang="en-US" dirty="0">
                <a:cs typeface="Calibri"/>
              </a:rPr>
              <a:t>Today’s agency:</a:t>
            </a:r>
          </a:p>
          <a:p>
            <a:pPr marL="228600" indent="-228600">
              <a:buAutoNum type="arabicPeriod"/>
            </a:pPr>
            <a:r>
              <a:rPr lang="en-US" dirty="0">
                <a:cs typeface="Calibri"/>
              </a:rPr>
              <a:t>Review and approve minutes for December 2023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Success stories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cs typeface="Calibri"/>
              </a:rPr>
              <a:t>FY23 Workplans Update and </a:t>
            </a:r>
            <a:r>
              <a:rPr lang="en-US" sz="1200" dirty="0"/>
              <a:t>Revision Requests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dirty="0">
                <a:solidFill>
                  <a:srgbClr val="464646"/>
                </a:solidFill>
                <a:effectLst/>
              </a:rPr>
              <a:t>FY23 Program and Budget Spend Down Update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FY24 Proposal Requests</a:t>
            </a:r>
          </a:p>
          <a:p>
            <a:pPr marL="228600" indent="-228600">
              <a:buAutoNum type="arabicPeriod"/>
            </a:pPr>
            <a:r>
              <a:rPr lang="en-US" dirty="0">
                <a:cs typeface="Calibri"/>
              </a:rPr>
              <a:t>Closing remark and adjourn the meeting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2</a:t>
            </a:fld>
            <a:endParaRPr lang="en-US" dirty="0"/>
          </a:p>
        </p:txBody>
      </p:sp>
    </p:spTree>
    <p:extLst>
      <p:ext uri="{BB962C8B-B14F-4D97-AF65-F5344CB8AC3E}">
        <p14:creationId xmlns:p14="http://schemas.microsoft.com/office/powerpoint/2010/main" val="3423866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on the spreadsheet……..</a:t>
            </a:r>
          </a:p>
          <a:p>
            <a:r>
              <a:rPr lang="en-US" dirty="0"/>
              <a:t>row 14 program 12</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20</a:t>
            </a:fld>
            <a:endParaRPr lang="en-US" dirty="0"/>
          </a:p>
        </p:txBody>
      </p:sp>
    </p:spTree>
    <p:extLst>
      <p:ext uri="{BB962C8B-B14F-4D97-AF65-F5344CB8AC3E}">
        <p14:creationId xmlns:p14="http://schemas.microsoft.com/office/powerpoint/2010/main" val="3876847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on the spreadsheet……..</a:t>
            </a:r>
          </a:p>
          <a:p>
            <a:r>
              <a:rPr lang="en-US" dirty="0"/>
              <a:t>row 15 program 13</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21</a:t>
            </a:fld>
            <a:endParaRPr lang="en-US" dirty="0"/>
          </a:p>
        </p:txBody>
      </p:sp>
    </p:spTree>
    <p:extLst>
      <p:ext uri="{BB962C8B-B14F-4D97-AF65-F5344CB8AC3E}">
        <p14:creationId xmlns:p14="http://schemas.microsoft.com/office/powerpoint/2010/main" val="3765570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on the spreadsheet……..</a:t>
            </a:r>
          </a:p>
          <a:p>
            <a:r>
              <a:rPr lang="en-US" dirty="0"/>
              <a:t>row 16 program 14</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22</a:t>
            </a:fld>
            <a:endParaRPr lang="en-US" dirty="0"/>
          </a:p>
        </p:txBody>
      </p:sp>
    </p:spTree>
    <p:extLst>
      <p:ext uri="{BB962C8B-B14F-4D97-AF65-F5344CB8AC3E}">
        <p14:creationId xmlns:p14="http://schemas.microsoft.com/office/powerpoint/2010/main" val="2922883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on the spreadsheet……..</a:t>
            </a:r>
          </a:p>
          <a:p>
            <a:r>
              <a:rPr lang="en-US" dirty="0"/>
              <a:t>row 15program17</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23</a:t>
            </a:fld>
            <a:endParaRPr lang="en-US" dirty="0"/>
          </a:p>
        </p:txBody>
      </p:sp>
    </p:spTree>
    <p:extLst>
      <p:ext uri="{BB962C8B-B14F-4D97-AF65-F5344CB8AC3E}">
        <p14:creationId xmlns:p14="http://schemas.microsoft.com/office/powerpoint/2010/main" val="2947059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12.5 % for each FTE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on the spreadsheet……..</a:t>
            </a:r>
          </a:p>
          <a:p>
            <a:r>
              <a:rPr lang="en-US" dirty="0"/>
              <a:t>row 18 program 16</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24</a:t>
            </a:fld>
            <a:endParaRPr lang="en-US" dirty="0"/>
          </a:p>
        </p:txBody>
      </p:sp>
    </p:spTree>
    <p:extLst>
      <p:ext uri="{BB962C8B-B14F-4D97-AF65-F5344CB8AC3E}">
        <p14:creationId xmlns:p14="http://schemas.microsoft.com/office/powerpoint/2010/main" val="2224622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on the spreadsheet……..</a:t>
            </a:r>
          </a:p>
          <a:p>
            <a:r>
              <a:rPr lang="en-US" dirty="0"/>
              <a:t>row 19 program 17</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25</a:t>
            </a:fld>
            <a:endParaRPr lang="en-US" dirty="0"/>
          </a:p>
        </p:txBody>
      </p:sp>
    </p:spTree>
    <p:extLst>
      <p:ext uri="{BB962C8B-B14F-4D97-AF65-F5344CB8AC3E}">
        <p14:creationId xmlns:p14="http://schemas.microsoft.com/office/powerpoint/2010/main" val="2466726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on the spreadsheet……..</a:t>
            </a:r>
          </a:p>
          <a:p>
            <a:r>
              <a:rPr lang="en-US" dirty="0"/>
              <a:t>row20 program 18</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26</a:t>
            </a:fld>
            <a:endParaRPr lang="en-US" dirty="0"/>
          </a:p>
        </p:txBody>
      </p:sp>
    </p:spTree>
    <p:extLst>
      <p:ext uri="{BB962C8B-B14F-4D97-AF65-F5344CB8AC3E}">
        <p14:creationId xmlns:p14="http://schemas.microsoft.com/office/powerpoint/2010/main" val="3172304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on the spreadsheet……..</a:t>
            </a:r>
          </a:p>
          <a:p>
            <a:r>
              <a:rPr lang="en-US" dirty="0"/>
              <a:t>row 21 program 19</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27</a:t>
            </a:fld>
            <a:endParaRPr lang="en-US" dirty="0"/>
          </a:p>
        </p:txBody>
      </p:sp>
    </p:spTree>
    <p:extLst>
      <p:ext uri="{BB962C8B-B14F-4D97-AF65-F5344CB8AC3E}">
        <p14:creationId xmlns:p14="http://schemas.microsoft.com/office/powerpoint/2010/main" val="4186733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on the spreadsheet……..</a:t>
            </a:r>
          </a:p>
          <a:p>
            <a:r>
              <a:rPr lang="en-US" dirty="0"/>
              <a:t>Row 22 program 20</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28</a:t>
            </a:fld>
            <a:endParaRPr lang="en-US" dirty="0"/>
          </a:p>
        </p:txBody>
      </p:sp>
    </p:spTree>
    <p:extLst>
      <p:ext uri="{BB962C8B-B14F-4D97-AF65-F5344CB8AC3E}">
        <p14:creationId xmlns:p14="http://schemas.microsoft.com/office/powerpoint/2010/main" val="4293393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on the spreadsheet……..</a:t>
            </a:r>
          </a:p>
          <a:p>
            <a:r>
              <a:rPr lang="en-US" dirty="0"/>
              <a:t>row 23 program 21</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29</a:t>
            </a:fld>
            <a:endParaRPr lang="en-US" dirty="0"/>
          </a:p>
        </p:txBody>
      </p:sp>
    </p:spTree>
    <p:extLst>
      <p:ext uri="{BB962C8B-B14F-4D97-AF65-F5344CB8AC3E}">
        <p14:creationId xmlns:p14="http://schemas.microsoft.com/office/powerpoint/2010/main" val="408064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Chair will ask if there is discussion on the minutes.  If not, chair will ask if there is a motion to approve minutes.  Note who motions and who seconds approval.  Go around the AC members and ensure each one either say 'yay' or 'nae' and note that.  If there is a discussion and minutes not approved, will table to approve at next meeting and just note it.  Or can motion to approve with changes.  </a:t>
            </a:r>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3</a:t>
            </a:fld>
            <a:endParaRPr lang="en-US" dirty="0"/>
          </a:p>
        </p:txBody>
      </p:sp>
    </p:spTree>
    <p:extLst>
      <p:ext uri="{BB962C8B-B14F-4D97-AF65-F5344CB8AC3E}">
        <p14:creationId xmlns:p14="http://schemas.microsoft.com/office/powerpoint/2010/main" val="3459811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on the spreadsheet……..</a:t>
            </a:r>
          </a:p>
          <a:p>
            <a:r>
              <a:rPr lang="en-US" dirty="0"/>
              <a:t>row 24 program 22</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30</a:t>
            </a:fld>
            <a:endParaRPr lang="en-US" dirty="0"/>
          </a:p>
        </p:txBody>
      </p:sp>
    </p:spTree>
    <p:extLst>
      <p:ext uri="{BB962C8B-B14F-4D97-AF65-F5344CB8AC3E}">
        <p14:creationId xmlns:p14="http://schemas.microsoft.com/office/powerpoint/2010/main" val="88258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on the spreadsheet……..</a:t>
            </a:r>
          </a:p>
          <a:p>
            <a:r>
              <a:rPr lang="en-US" dirty="0"/>
              <a:t>row 25 program 23</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31</a:t>
            </a:fld>
            <a:endParaRPr lang="en-US" dirty="0"/>
          </a:p>
        </p:txBody>
      </p:sp>
    </p:spTree>
    <p:extLst>
      <p:ext uri="{BB962C8B-B14F-4D97-AF65-F5344CB8AC3E}">
        <p14:creationId xmlns:p14="http://schemas.microsoft.com/office/powerpoint/2010/main" val="719787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Proposal evaluation scores and funding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64646"/>
                </a:solidFill>
                <a:effectLst/>
              </a:rPr>
              <a:t>Program proposals were discussed via a TEAMs meeting in February 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64646"/>
                </a:solidFill>
                <a:effectLst/>
              </a:rPr>
              <a:t>Proposal Evaluation forms were sent via email for ranking  and to be  discussed today during the March’s AC meeting to identify  the Block Grant awardees </a:t>
            </a:r>
            <a:r>
              <a:rPr lang="en-US" b="0" i="0">
                <a:solidFill>
                  <a:srgbClr val="464646"/>
                </a:solidFill>
                <a:effectLst/>
              </a:rPr>
              <a:t>for FFY25. </a:t>
            </a:r>
            <a:endParaRPr lang="en-US" dirty="0"/>
          </a:p>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32</a:t>
            </a:fld>
            <a:endParaRPr lang="en-US" dirty="0"/>
          </a:p>
        </p:txBody>
      </p:sp>
    </p:spTree>
    <p:extLst>
      <p:ext uri="{BB962C8B-B14F-4D97-AF65-F5344CB8AC3E}">
        <p14:creationId xmlns:p14="http://schemas.microsoft.com/office/powerpoint/2010/main" val="51120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 meeting dated for year 2024</a:t>
            </a:r>
          </a:p>
        </p:txBody>
      </p:sp>
      <p:sp>
        <p:nvSpPr>
          <p:cNvPr id="4" name="Slide Number Placeholder 3"/>
          <p:cNvSpPr>
            <a:spLocks noGrp="1"/>
          </p:cNvSpPr>
          <p:nvPr>
            <p:ph type="sldNum" sz="quarter" idx="5"/>
          </p:nvPr>
        </p:nvSpPr>
        <p:spPr/>
        <p:txBody>
          <a:bodyPr/>
          <a:lstStyle/>
          <a:p>
            <a:fld id="{D8B40B08-8BBB-504C-BAD2-61931D34972B}" type="slidenum">
              <a:rPr lang="en-US" smtClean="0"/>
              <a:t>33</a:t>
            </a:fld>
            <a:endParaRPr lang="en-US" dirty="0"/>
          </a:p>
        </p:txBody>
      </p:sp>
    </p:spTree>
    <p:extLst>
      <p:ext uri="{BB962C8B-B14F-4D97-AF65-F5344CB8AC3E}">
        <p14:creationId xmlns:p14="http://schemas.microsoft.com/office/powerpoint/2010/main" val="1327525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4E64220-9F9A-43BC-81A0-EFE25CB0BF5B}" type="slidenum">
              <a:rPr lang="en-US" smtClean="0"/>
              <a:t>34</a:t>
            </a:fld>
            <a:endParaRPr lang="en-US" dirty="0"/>
          </a:p>
        </p:txBody>
      </p:sp>
    </p:spTree>
    <p:extLst>
      <p:ext uri="{BB962C8B-B14F-4D97-AF65-F5344CB8AC3E}">
        <p14:creationId xmlns:p14="http://schemas.microsoft.com/office/powerpoint/2010/main" val="2522958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Chair to call the meeting to end.  and note time. </a:t>
            </a:r>
          </a:p>
          <a:p>
            <a:endParaRPr lang="en-US" dirty="0">
              <a:cs typeface="Calibri"/>
            </a:endParaRPr>
          </a:p>
          <a:p>
            <a:r>
              <a:rPr lang="en-US" dirty="0">
                <a:cs typeface="Calibri"/>
              </a:rPr>
              <a:t>Closing remarks –    </a:t>
            </a:r>
          </a:p>
        </p:txBody>
      </p:sp>
      <p:sp>
        <p:nvSpPr>
          <p:cNvPr id="4" name="Slide Number Placeholder 3"/>
          <p:cNvSpPr>
            <a:spLocks noGrp="1"/>
          </p:cNvSpPr>
          <p:nvPr>
            <p:ph type="sldNum" sz="quarter" idx="5"/>
          </p:nvPr>
        </p:nvSpPr>
        <p:spPr/>
        <p:txBody>
          <a:bodyPr/>
          <a:lstStyle/>
          <a:p>
            <a:fld id="{D8B40B08-8BBB-504C-BAD2-61931D34972B}" type="slidenum">
              <a:rPr lang="en-US" smtClean="0"/>
              <a:t>35</a:t>
            </a:fld>
            <a:endParaRPr lang="en-US" dirty="0"/>
          </a:p>
        </p:txBody>
      </p:sp>
    </p:spTree>
    <p:extLst>
      <p:ext uri="{BB962C8B-B14F-4D97-AF65-F5344CB8AC3E}">
        <p14:creationId xmlns:p14="http://schemas.microsoft.com/office/powerpoint/2010/main" val="402466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success stories: Just to name a few</a:t>
            </a:r>
          </a:p>
          <a:p>
            <a:r>
              <a:rPr lang="en-US" b="0" i="0" dirty="0">
                <a:solidFill>
                  <a:srgbClr val="000000"/>
                </a:solidFill>
                <a:effectLst/>
                <a:latin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24E64220-9F9A-43BC-81A0-EFE25CB0BF5B}" type="slidenum">
              <a:rPr lang="en-US" smtClean="0"/>
              <a:t>4</a:t>
            </a:fld>
            <a:endParaRPr lang="en-US" dirty="0"/>
          </a:p>
        </p:txBody>
      </p:sp>
    </p:spTree>
    <p:extLst>
      <p:ext uri="{BB962C8B-B14F-4D97-AF65-F5344CB8AC3E}">
        <p14:creationId xmlns:p14="http://schemas.microsoft.com/office/powerpoint/2010/main" val="3014042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 success stories cont</a:t>
            </a:r>
          </a:p>
        </p:txBody>
      </p:sp>
      <p:sp>
        <p:nvSpPr>
          <p:cNvPr id="4" name="Slide Number Placeholder 3"/>
          <p:cNvSpPr>
            <a:spLocks noGrp="1"/>
          </p:cNvSpPr>
          <p:nvPr>
            <p:ph type="sldNum" sz="quarter" idx="5"/>
          </p:nvPr>
        </p:nvSpPr>
        <p:spPr/>
        <p:txBody>
          <a:bodyPr/>
          <a:lstStyle/>
          <a:p>
            <a:fld id="{7DDA7759-57EF-4B3D-BBD8-C1B572D3CA58}" type="slidenum">
              <a:rPr lang="en-US" smtClean="0"/>
              <a:t>5</a:t>
            </a:fld>
            <a:endParaRPr lang="en-US" dirty="0"/>
          </a:p>
        </p:txBody>
      </p:sp>
    </p:spTree>
    <p:extLst>
      <p:ext uri="{BB962C8B-B14F-4D97-AF65-F5344CB8AC3E}">
        <p14:creationId xmlns:p14="http://schemas.microsoft.com/office/powerpoint/2010/main" val="42049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6</a:t>
            </a:fld>
            <a:endParaRPr lang="en-US" dirty="0"/>
          </a:p>
        </p:txBody>
      </p:sp>
    </p:spTree>
    <p:extLst>
      <p:ext uri="{BB962C8B-B14F-4D97-AF65-F5344CB8AC3E}">
        <p14:creationId xmlns:p14="http://schemas.microsoft.com/office/powerpoint/2010/main" val="1621575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award 1,445,519.00  (surplus- $4413.73) </a:t>
            </a:r>
          </a:p>
          <a:p>
            <a:r>
              <a:rPr lang="en-US" dirty="0"/>
              <a:t>-Surplus of funds are due to fundings returns and/or budget revisions,</a:t>
            </a:r>
          </a:p>
          <a:p>
            <a:r>
              <a:rPr lang="en-US" sz="1200" dirty="0"/>
              <a:t>-4 months regarding per the SFY 2024  July thru June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Budget Revision: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PIBI-  12,000 for BRFSS 4-questions</a:t>
            </a:r>
          </a:p>
          <a:p>
            <a:r>
              <a:rPr lang="en-US" b="0" i="0" dirty="0">
                <a:solidFill>
                  <a:srgbClr val="242424"/>
                </a:solidFill>
                <a:effectLst/>
                <a:latin typeface="Calibri" panose="020F0502020204030204" pitchFamily="34" charset="0"/>
              </a:rPr>
              <a:t>Activity –  Collaborate with the Center for Health Statistics to monitor the burden of domestic violence by including at least four intimate </a:t>
            </a:r>
            <a:r>
              <a:rPr lang="en-US" b="0" i="0" u="sng" dirty="0">
                <a:solidFill>
                  <a:srgbClr val="242424"/>
                </a:solidFill>
                <a:effectLst/>
                <a:latin typeface="Calibri" panose="020F0502020204030204" pitchFamily="34" charset="0"/>
              </a:rPr>
              <a:t>partner violence</a:t>
            </a:r>
            <a:r>
              <a:rPr lang="en-US" b="0" i="0" dirty="0">
                <a:solidFill>
                  <a:srgbClr val="242424"/>
                </a:solidFill>
                <a:effectLst/>
                <a:latin typeface="Calibri" panose="020F0502020204030204" pitchFamily="34" charset="0"/>
              </a:rPr>
              <a:t> questions on BRFSS annually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Sexual Assault - $9,000 for BRFSS 3-questions</a:t>
            </a:r>
          </a:p>
          <a:p>
            <a:r>
              <a:rPr lang="en-US" b="0" i="0" dirty="0">
                <a:solidFill>
                  <a:srgbClr val="242424"/>
                </a:solidFill>
                <a:effectLst/>
                <a:latin typeface="Calibri" panose="020F0502020204030204" pitchFamily="34" charset="0"/>
              </a:rPr>
              <a:t>Activity – Injury Prevention Service will partner with the Center for Health Statistics to identify and pay for three questions related to sexual violence victimization for inclusion in the Oklahoma BRFSS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1" dirty="0">
              <a:solidFill>
                <a:srgbClr val="24242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dirty="0">
                <a:solidFill>
                  <a:srgbClr val="242424"/>
                </a:solidFill>
                <a:effectLst/>
                <a:latin typeface="Calibri" panose="020F0502020204030204" pitchFamily="34" charset="0"/>
              </a:rPr>
              <a:t>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000000"/>
                </a:solidFill>
                <a:effectLst/>
                <a:latin typeface="Calibri" panose="020F0502020204030204" pitchFamily="34" charset="0"/>
              </a:rPr>
              <a:t>In lieu of cancelling these activities, could we instead use these funds toward supporting the Adverse Childhood Experiences (ACEs) questions in the Oklahoma BRFSS?  As I mentioned in the APR, we have decided to shift to an alternating year rotation on the SV and DV specific questions to give space to the other questions desired by the agency.  However, ACEs questions directly relate to SV and DV as well.  SV and DV are actual adverse childhood experiences that are measured, as well as people who have experienced ACEs have higher rates of experiencing SV and DV in their adulthood.  In all, we would just be shifting the question content a bit, as the ACEs questions contain a specific SV experience and a DV in the home experience question among other ACEs focused questions.</a:t>
            </a:r>
            <a:endParaRPr lang="en-US" sz="1800" b="0" i="1" dirty="0">
              <a:solidFill>
                <a:srgbClr val="24242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1" dirty="0">
              <a:solidFill>
                <a:srgbClr val="24242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1" dirty="0">
              <a:solidFill>
                <a:srgbClr val="242424"/>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dirty="0">
                <a:solidFill>
                  <a:srgbClr val="242424"/>
                </a:solidFill>
                <a:effectLst/>
                <a:latin typeface="Calibri" panose="020F0502020204030204" pitchFamily="34" charset="0"/>
              </a:rPr>
              <a:t>CDC: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dirty="0">
                <a:solidFill>
                  <a:srgbClr val="242424"/>
                </a:solidFill>
                <a:effectLst/>
                <a:latin typeface="Calibri" panose="020F0502020204030204" pitchFamily="34" charset="0"/>
              </a:rPr>
              <a:t> Yes, the ACE BRFSS questions could be supported. This would require revisions to the current approved workplan, using the process for advisory committee approval of the changes. Some of the language for the two programs referenced, including the SMART Objective(s) are very specific. Also, if the number of questions supported across the two programs will change, this information also needs to be revised. In essence, the workplan would need to be updated to reflect the shift in direction.</a:t>
            </a:r>
            <a:endParaRPr lang="en-US" sz="1800" b="0" i="0" dirty="0">
              <a:solidFill>
                <a:srgbClr val="242424"/>
              </a:solidFill>
              <a:effectLst/>
              <a:latin typeface="Calibri" panose="020F0502020204030204" pitchFamily="34" charset="0"/>
            </a:endParaRPr>
          </a:p>
          <a:p>
            <a:endParaRPr lang="en-US" b="0" i="0" dirty="0">
              <a:solidFill>
                <a:srgbClr val="242424"/>
              </a:solidFill>
              <a:effectLst/>
              <a:latin typeface="Calibri" panose="020F0502020204030204" pitchFamily="34" charset="0"/>
            </a:endParaRPr>
          </a:p>
          <a:p>
            <a:endParaRPr lang="en-US" b="0" i="0" dirty="0">
              <a:solidFill>
                <a:srgbClr val="24242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4E64220-9F9A-43BC-81A0-EFE25CB0BF5B}" type="slidenum">
              <a:rPr lang="en-US" smtClean="0"/>
              <a:t>7</a:t>
            </a:fld>
            <a:endParaRPr lang="en-US" dirty="0"/>
          </a:p>
        </p:txBody>
      </p:sp>
    </p:spTree>
    <p:extLst>
      <p:ext uri="{BB962C8B-B14F-4D97-AF65-F5344CB8AC3E}">
        <p14:creationId xmlns:p14="http://schemas.microsoft.com/office/powerpoint/2010/main" val="550350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Application/Proposal meeting on Feb 22, 2024 everyone in attendance had the opportunity to get a brief overview of the PHHS BG application program goals. Per today’s slides we will review the program strategies  </a:t>
            </a:r>
          </a:p>
        </p:txBody>
      </p:sp>
      <p:sp>
        <p:nvSpPr>
          <p:cNvPr id="4" name="Slide Number Placeholder 3"/>
          <p:cNvSpPr>
            <a:spLocks noGrp="1"/>
          </p:cNvSpPr>
          <p:nvPr>
            <p:ph type="sldNum" sz="quarter" idx="5"/>
          </p:nvPr>
        </p:nvSpPr>
        <p:spPr/>
        <p:txBody>
          <a:bodyPr/>
          <a:lstStyle/>
          <a:p>
            <a:fld id="{D8B40B08-8BBB-504C-BAD2-61931D34972B}" type="slidenum">
              <a:rPr lang="en-US" smtClean="0"/>
              <a:t>8</a:t>
            </a:fld>
            <a:endParaRPr lang="en-US" dirty="0"/>
          </a:p>
        </p:txBody>
      </p:sp>
    </p:spTree>
    <p:extLst>
      <p:ext uri="{BB962C8B-B14F-4D97-AF65-F5344CB8AC3E}">
        <p14:creationId xmlns:p14="http://schemas.microsoft.com/office/powerpoint/2010/main" val="3720695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refer back to the row 3 on the spreadsheet……..</a:t>
            </a:r>
          </a:p>
          <a:p>
            <a:r>
              <a:rPr lang="en-US" dirty="0"/>
              <a:t>row 3 program 1</a:t>
            </a:r>
          </a:p>
          <a:p>
            <a:endParaRPr lang="en-US" dirty="0"/>
          </a:p>
        </p:txBody>
      </p:sp>
      <p:sp>
        <p:nvSpPr>
          <p:cNvPr id="4" name="Slide Number Placeholder 3"/>
          <p:cNvSpPr>
            <a:spLocks noGrp="1"/>
          </p:cNvSpPr>
          <p:nvPr>
            <p:ph type="sldNum" sz="quarter" idx="5"/>
          </p:nvPr>
        </p:nvSpPr>
        <p:spPr/>
        <p:txBody>
          <a:bodyPr/>
          <a:lstStyle/>
          <a:p>
            <a:fld id="{7DDA7759-57EF-4B3D-BBD8-C1B572D3CA58}" type="slidenum">
              <a:rPr lang="en-US" smtClean="0"/>
              <a:t>9</a:t>
            </a:fld>
            <a:endParaRPr lang="en-US" dirty="0"/>
          </a:p>
        </p:txBody>
      </p:sp>
    </p:spTree>
    <p:extLst>
      <p:ext uri="{BB962C8B-B14F-4D97-AF65-F5344CB8AC3E}">
        <p14:creationId xmlns:p14="http://schemas.microsoft.com/office/powerpoint/2010/main" val="1666071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51E66-FEFD-42F9-8AB6-C56ED71B0588}" type="datetimeFigureOut">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BCF1CE-A13D-400B-A94B-961F1CFA6002}" type="slidenum">
              <a:rPr lang="en-US" smtClean="0"/>
              <a:t>‹#›</a:t>
            </a:fld>
            <a:endParaRPr lang="en-US" dirty="0"/>
          </a:p>
        </p:txBody>
      </p:sp>
    </p:spTree>
    <p:extLst>
      <p:ext uri="{BB962C8B-B14F-4D97-AF65-F5344CB8AC3E}">
        <p14:creationId xmlns:p14="http://schemas.microsoft.com/office/powerpoint/2010/main" val="270527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51E66-FEFD-42F9-8AB6-C56ED71B0588}" type="datetimeFigureOut">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BCF1CE-A13D-400B-A94B-961F1CFA6002}" type="slidenum">
              <a:rPr lang="en-US" smtClean="0"/>
              <a:t>‹#›</a:t>
            </a:fld>
            <a:endParaRPr lang="en-US" dirty="0"/>
          </a:p>
        </p:txBody>
      </p:sp>
    </p:spTree>
    <p:extLst>
      <p:ext uri="{BB962C8B-B14F-4D97-AF65-F5344CB8AC3E}">
        <p14:creationId xmlns:p14="http://schemas.microsoft.com/office/powerpoint/2010/main" val="383366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51E66-FEFD-42F9-8AB6-C56ED71B0588}" type="datetimeFigureOut">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BCF1CE-A13D-400B-A94B-961F1CFA6002}" type="slidenum">
              <a:rPr lang="en-US" smtClean="0"/>
              <a:t>‹#›</a:t>
            </a:fld>
            <a:endParaRPr lang="en-US" dirty="0"/>
          </a:p>
        </p:txBody>
      </p:sp>
    </p:spTree>
    <p:extLst>
      <p:ext uri="{BB962C8B-B14F-4D97-AF65-F5344CB8AC3E}">
        <p14:creationId xmlns:p14="http://schemas.microsoft.com/office/powerpoint/2010/main" val="315779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8" cy="1370940"/>
          </a:xfrm>
        </p:spPr>
        <p:txBody>
          <a:bodyPr anchor="t">
            <a:noAutofit/>
          </a:bodyPr>
          <a:lstStyle>
            <a:lvl1pPr>
              <a:defRPr sz="4000">
                <a:solidFill>
                  <a:schemeClr val="accent6"/>
                </a:solidFill>
              </a:defRPr>
            </a:lvl1pPr>
          </a:lstStyle>
          <a:p>
            <a:r>
              <a:rPr lang="en-US"/>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1"/>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dirty="0"/>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a:t>Date</a:t>
            </a:r>
          </a:p>
        </p:txBody>
      </p:sp>
      <p:pic>
        <p:nvPicPr>
          <p:cNvPr id="9" name="Picture 8" descr="A close up of a logo&#10;&#10;Description automatically generated">
            <a:extLst>
              <a:ext uri="{FF2B5EF4-FFF2-40B4-BE49-F238E27FC236}">
                <a16:creationId xmlns:a16="http://schemas.microsoft.com/office/drawing/2014/main" id="{93A690F2-CC54-3C44-9BEF-D5ADE6DC9C80}"/>
              </a:ext>
            </a:extLst>
          </p:cNvPr>
          <p:cNvPicPr>
            <a:picLocks noChangeAspect="1"/>
          </p:cNvPicPr>
          <p:nvPr userDrawn="1"/>
        </p:nvPicPr>
        <p:blipFill rotWithShape="1">
          <a:blip r:embed="rId2"/>
          <a:srcRect t="14013" r="15473"/>
          <a:stretch/>
        </p:blipFill>
        <p:spPr>
          <a:xfrm>
            <a:off x="5986465" y="0"/>
            <a:ext cx="6205535" cy="6312796"/>
          </a:xfrm>
          <a:prstGeom prst="rect">
            <a:avLst/>
          </a:prstGeom>
        </p:spPr>
      </p:pic>
      <p:pic>
        <p:nvPicPr>
          <p:cNvPr id="7" name="Picture 6" descr="A close up of a logo&#10;&#10;Description automatically generated">
            <a:extLst>
              <a:ext uri="{FF2B5EF4-FFF2-40B4-BE49-F238E27FC236}">
                <a16:creationId xmlns:a16="http://schemas.microsoft.com/office/drawing/2014/main" id="{085A7243-0DC8-E148-9F97-5A788A1A2AD2}"/>
              </a:ext>
            </a:extLst>
          </p:cNvPr>
          <p:cNvPicPr>
            <a:picLocks noChangeAspect="1"/>
          </p:cNvPicPr>
          <p:nvPr userDrawn="1"/>
        </p:nvPicPr>
        <p:blipFill rotWithShape="1">
          <a:blip r:embed="rId3"/>
          <a:srcRect l="20594"/>
          <a:stretch/>
        </p:blipFill>
        <p:spPr>
          <a:xfrm>
            <a:off x="254000" y="5841519"/>
            <a:ext cx="3282949" cy="942553"/>
          </a:xfrm>
          <a:prstGeom prst="rect">
            <a:avLst/>
          </a:prstGeom>
        </p:spPr>
      </p:pic>
    </p:spTree>
    <p:extLst>
      <p:ext uri="{BB962C8B-B14F-4D97-AF65-F5344CB8AC3E}">
        <p14:creationId xmlns:p14="http://schemas.microsoft.com/office/powerpoint/2010/main" val="219300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394140" cy="837374"/>
          </a:xfrm>
        </p:spPr>
        <p:txBody>
          <a:bodyPr>
            <a:noAutofit/>
          </a:bodyPr>
          <a:lstStyle/>
          <a:p>
            <a:r>
              <a:rPr lang="en-US"/>
              <a:t>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199" y="1838151"/>
            <a:ext cx="11394141"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dirty="0"/>
          </a:p>
        </p:txBody>
      </p:sp>
      <p:sp>
        <p:nvSpPr>
          <p:cNvPr id="7" name="Footer Placeholder 6">
            <a:extLst>
              <a:ext uri="{FF2B5EF4-FFF2-40B4-BE49-F238E27FC236}">
                <a16:creationId xmlns:a16="http://schemas.microsoft.com/office/drawing/2014/main" id="{64E15990-551A-CF41-8FB5-20F066FBFBCC}"/>
              </a:ext>
            </a:extLst>
          </p:cNvPr>
          <p:cNvSpPr>
            <a:spLocks noGrp="1"/>
          </p:cNvSpPr>
          <p:nvPr>
            <p:ph type="ftr" sz="quarter" idx="13"/>
          </p:nvPr>
        </p:nvSpPr>
        <p:spPr/>
        <p:txBody>
          <a:bodyPr/>
          <a:lstStyle/>
          <a:p>
            <a:r>
              <a:rPr lang="en-US" dirty="0"/>
              <a:t>Oklahoma State Department of Health | Presentation Title | Date </a:t>
            </a:r>
          </a:p>
        </p:txBody>
      </p:sp>
    </p:spTree>
    <p:extLst>
      <p:ext uri="{BB962C8B-B14F-4D97-AF65-F5344CB8AC3E}">
        <p14:creationId xmlns:p14="http://schemas.microsoft.com/office/powerpoint/2010/main" val="4023004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rge Pictur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8F3AEAD-1C37-4649-AC36-D4AB1B39BD24}"/>
              </a:ext>
            </a:extLst>
          </p:cNvPr>
          <p:cNvSpPr>
            <a:spLocks noGrp="1"/>
          </p:cNvSpPr>
          <p:nvPr>
            <p:ph type="pic" sz="quarter" idx="13" hasCustomPrompt="1"/>
          </p:nvPr>
        </p:nvSpPr>
        <p:spPr>
          <a:xfrm>
            <a:off x="3281363" y="0"/>
            <a:ext cx="8910637" cy="6858000"/>
          </a:xfrm>
          <a:solidFill>
            <a:schemeClr val="tx2"/>
          </a:solidFill>
        </p:spPr>
        <p:txBody>
          <a:bodyPr tIns="576000">
            <a:noAutofit/>
          </a:bodyPr>
          <a:lstStyle>
            <a:lvl1pPr marL="0" indent="0" algn="ctr">
              <a:buNone/>
              <a:defRPr sz="2000">
                <a:solidFill>
                  <a:schemeClr val="bg1"/>
                </a:solidFill>
              </a:defRPr>
            </a:lvl1pPr>
          </a:lstStyle>
          <a:p>
            <a:r>
              <a:rPr lang="en-US" dirty="0"/>
              <a:t>To add picture click icon in the center of this box</a:t>
            </a:r>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a:t>Photo or Graphic Page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dirty="0"/>
          </a:p>
        </p:txBody>
      </p:sp>
      <p:sp>
        <p:nvSpPr>
          <p:cNvPr id="8" name="Footer Placeholder 7">
            <a:extLst>
              <a:ext uri="{FF2B5EF4-FFF2-40B4-BE49-F238E27FC236}">
                <a16:creationId xmlns:a16="http://schemas.microsoft.com/office/drawing/2014/main" id="{F402B914-8F51-0844-8C95-68D180BE5B5C}"/>
              </a:ext>
            </a:extLst>
          </p:cNvPr>
          <p:cNvSpPr>
            <a:spLocks noGrp="1"/>
          </p:cNvSpPr>
          <p:nvPr>
            <p:ph type="ftr" sz="quarter" idx="14"/>
          </p:nvPr>
        </p:nvSpPr>
        <p:spPr>
          <a:xfrm>
            <a:off x="800099" y="6378575"/>
            <a:ext cx="2319617" cy="198338"/>
          </a:xfrm>
        </p:spPr>
        <p:txBody>
          <a:bodyPr/>
          <a:lstStyle/>
          <a:p>
            <a:r>
              <a:rPr lang="en-US" dirty="0"/>
              <a:t>Oklahoma State Department of Health | Presentation Title | Date </a:t>
            </a:r>
          </a:p>
        </p:txBody>
      </p:sp>
    </p:spTree>
    <p:extLst>
      <p:ext uri="{BB962C8B-B14F-4D97-AF65-F5344CB8AC3E}">
        <p14:creationId xmlns:p14="http://schemas.microsoft.com/office/powerpoint/2010/main" val="180861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51E66-FEFD-42F9-8AB6-C56ED71B0588}" type="datetimeFigureOut">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BCF1CE-A13D-400B-A94B-961F1CFA6002}" type="slidenum">
              <a:rPr lang="en-US" smtClean="0"/>
              <a:t>‹#›</a:t>
            </a:fld>
            <a:endParaRPr lang="en-US" dirty="0"/>
          </a:p>
        </p:txBody>
      </p:sp>
    </p:spTree>
    <p:extLst>
      <p:ext uri="{BB962C8B-B14F-4D97-AF65-F5344CB8AC3E}">
        <p14:creationId xmlns:p14="http://schemas.microsoft.com/office/powerpoint/2010/main" val="426622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951E66-FEFD-42F9-8AB6-C56ED71B0588}" type="datetimeFigureOut">
              <a:rPr lang="en-US" smtClean="0"/>
              <a:t>3/20/2024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BCF1CE-A13D-400B-A94B-961F1CFA6002}" type="slidenum">
              <a:rPr lang="en-US" smtClean="0"/>
              <a:t>‹#›</a:t>
            </a:fld>
            <a:endParaRPr lang="en-US" dirty="0"/>
          </a:p>
        </p:txBody>
      </p:sp>
    </p:spTree>
    <p:extLst>
      <p:ext uri="{BB962C8B-B14F-4D97-AF65-F5344CB8AC3E}">
        <p14:creationId xmlns:p14="http://schemas.microsoft.com/office/powerpoint/2010/main" val="1701144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51E66-FEFD-42F9-8AB6-C56ED71B0588}" type="datetimeFigureOut">
              <a:rPr lang="en-US" smtClean="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BCF1CE-A13D-400B-A94B-961F1CFA6002}" type="slidenum">
              <a:rPr lang="en-US" smtClean="0"/>
              <a:t>‹#›</a:t>
            </a:fld>
            <a:endParaRPr lang="en-US" dirty="0"/>
          </a:p>
        </p:txBody>
      </p:sp>
    </p:spTree>
    <p:extLst>
      <p:ext uri="{BB962C8B-B14F-4D97-AF65-F5344CB8AC3E}">
        <p14:creationId xmlns:p14="http://schemas.microsoft.com/office/powerpoint/2010/main" val="1499735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51E66-FEFD-42F9-8AB6-C56ED71B0588}" type="datetimeFigureOut">
              <a:rPr lang="en-US" smtClean="0"/>
              <a:t>3/20/2024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BCF1CE-A13D-400B-A94B-961F1CFA6002}" type="slidenum">
              <a:rPr lang="en-US" smtClean="0"/>
              <a:t>‹#›</a:t>
            </a:fld>
            <a:endParaRPr lang="en-US" dirty="0"/>
          </a:p>
        </p:txBody>
      </p:sp>
    </p:spTree>
    <p:extLst>
      <p:ext uri="{BB962C8B-B14F-4D97-AF65-F5344CB8AC3E}">
        <p14:creationId xmlns:p14="http://schemas.microsoft.com/office/powerpoint/2010/main" val="144888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51E66-FEFD-42F9-8AB6-C56ED71B0588}" type="datetimeFigureOut">
              <a:rPr lang="en-US" smtClean="0"/>
              <a:t>3/20/2024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BCF1CE-A13D-400B-A94B-961F1CFA6002}" type="slidenum">
              <a:rPr lang="en-US" smtClean="0"/>
              <a:t>‹#›</a:t>
            </a:fld>
            <a:endParaRPr lang="en-US" dirty="0"/>
          </a:p>
        </p:txBody>
      </p:sp>
    </p:spTree>
    <p:extLst>
      <p:ext uri="{BB962C8B-B14F-4D97-AF65-F5344CB8AC3E}">
        <p14:creationId xmlns:p14="http://schemas.microsoft.com/office/powerpoint/2010/main" val="313607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51E66-FEFD-42F9-8AB6-C56ED71B0588}" type="datetimeFigureOut">
              <a:rPr lang="en-US" smtClean="0"/>
              <a:t>3/20/2024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BCF1CE-A13D-400B-A94B-961F1CFA6002}" type="slidenum">
              <a:rPr lang="en-US" smtClean="0"/>
              <a:t>‹#›</a:t>
            </a:fld>
            <a:endParaRPr lang="en-US" dirty="0"/>
          </a:p>
        </p:txBody>
      </p:sp>
    </p:spTree>
    <p:extLst>
      <p:ext uri="{BB962C8B-B14F-4D97-AF65-F5344CB8AC3E}">
        <p14:creationId xmlns:p14="http://schemas.microsoft.com/office/powerpoint/2010/main" val="422246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51E66-FEFD-42F9-8AB6-C56ED71B0588}" type="datetimeFigureOut">
              <a:rPr lang="en-US" smtClean="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BCF1CE-A13D-400B-A94B-961F1CFA6002}" type="slidenum">
              <a:rPr lang="en-US" smtClean="0"/>
              <a:t>‹#›</a:t>
            </a:fld>
            <a:endParaRPr lang="en-US" dirty="0"/>
          </a:p>
        </p:txBody>
      </p:sp>
    </p:spTree>
    <p:extLst>
      <p:ext uri="{BB962C8B-B14F-4D97-AF65-F5344CB8AC3E}">
        <p14:creationId xmlns:p14="http://schemas.microsoft.com/office/powerpoint/2010/main" val="414231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951E66-FEFD-42F9-8AB6-C56ED71B0588}" type="datetimeFigureOut">
              <a:rPr lang="en-US" smtClean="0"/>
              <a:t>3/20/2024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BCF1CE-A13D-400B-A94B-961F1CFA6002}" type="slidenum">
              <a:rPr lang="en-US" smtClean="0"/>
              <a:t>‹#›</a:t>
            </a:fld>
            <a:endParaRPr lang="en-US" dirty="0"/>
          </a:p>
        </p:txBody>
      </p:sp>
    </p:spTree>
    <p:extLst>
      <p:ext uri="{BB962C8B-B14F-4D97-AF65-F5344CB8AC3E}">
        <p14:creationId xmlns:p14="http://schemas.microsoft.com/office/powerpoint/2010/main" val="304928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51E66-FEFD-42F9-8AB6-C56ED71B0588}" type="datetimeFigureOut">
              <a:rPr lang="en-US" smtClean="0"/>
              <a:t>3/20/2024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CF1CE-A13D-400B-A94B-961F1CFA6002}" type="slidenum">
              <a:rPr lang="en-US" smtClean="0"/>
              <a:t>‹#›</a:t>
            </a:fld>
            <a:endParaRPr lang="en-US" dirty="0"/>
          </a:p>
        </p:txBody>
      </p:sp>
    </p:spTree>
    <p:extLst>
      <p:ext uri="{BB962C8B-B14F-4D97-AF65-F5344CB8AC3E}">
        <p14:creationId xmlns:p14="http://schemas.microsoft.com/office/powerpoint/2010/main" val="1377469955"/>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16647-C384-084D-91A8-2209F2D962BC}"/>
              </a:ext>
            </a:extLst>
          </p:cNvPr>
          <p:cNvSpPr>
            <a:spLocks noGrp="1"/>
          </p:cNvSpPr>
          <p:nvPr>
            <p:ph type="title"/>
          </p:nvPr>
        </p:nvSpPr>
        <p:spPr>
          <a:xfrm>
            <a:off x="457199" y="914400"/>
            <a:ext cx="5177118" cy="1581374"/>
          </a:xfrm>
        </p:spPr>
        <p:txBody>
          <a:bodyPr/>
          <a:lstStyle/>
          <a:p>
            <a:pPr algn="ctr"/>
            <a:r>
              <a:rPr lang="en-US" sz="2800" b="1" dirty="0">
                <a:solidFill>
                  <a:srgbClr val="0070C0"/>
                </a:solidFill>
              </a:rPr>
              <a:t>Preventive Health and Health Services (PHHS) Block Grant (BG)</a:t>
            </a:r>
          </a:p>
        </p:txBody>
      </p:sp>
      <p:sp>
        <p:nvSpPr>
          <p:cNvPr id="5" name="Text Placeholder 4">
            <a:extLst>
              <a:ext uri="{FF2B5EF4-FFF2-40B4-BE49-F238E27FC236}">
                <a16:creationId xmlns:a16="http://schemas.microsoft.com/office/drawing/2014/main" id="{0F4E9049-9A90-A44E-9372-628E820C9552}"/>
              </a:ext>
            </a:extLst>
          </p:cNvPr>
          <p:cNvSpPr>
            <a:spLocks noGrp="1"/>
          </p:cNvSpPr>
          <p:nvPr>
            <p:ph type="body" idx="1"/>
          </p:nvPr>
        </p:nvSpPr>
        <p:spPr>
          <a:xfrm>
            <a:off x="515567" y="2424418"/>
            <a:ext cx="5177118" cy="1288129"/>
          </a:xfrm>
        </p:spPr>
        <p:txBody>
          <a:bodyPr/>
          <a:lstStyle/>
          <a:p>
            <a:pPr algn="ctr"/>
            <a:r>
              <a:rPr lang="en-US" sz="3600" dirty="0"/>
              <a:t>Advisory Committee Meeting</a:t>
            </a:r>
          </a:p>
          <a:p>
            <a:pPr algn="ctr"/>
            <a:endParaRPr lang="en-US" dirty="0"/>
          </a:p>
        </p:txBody>
      </p:sp>
      <p:sp>
        <p:nvSpPr>
          <p:cNvPr id="2" name="Slide Number Placeholder 1">
            <a:extLst>
              <a:ext uri="{FF2B5EF4-FFF2-40B4-BE49-F238E27FC236}">
                <a16:creationId xmlns:a16="http://schemas.microsoft.com/office/drawing/2014/main" id="{B572306F-2162-EF47-A9AD-A6C79339E7A3}"/>
              </a:ext>
            </a:extLst>
          </p:cNvPr>
          <p:cNvSpPr>
            <a:spLocks noGrp="1"/>
          </p:cNvSpPr>
          <p:nvPr>
            <p:ph type="sldNum" sz="quarter" idx="12"/>
          </p:nvPr>
        </p:nvSpPr>
        <p:spPr/>
        <p:txBody>
          <a:bodyPr/>
          <a:lstStyle/>
          <a:p>
            <a:fld id="{DB7DDC46-2E90-8640-BEFE-F54DCCD857ED}" type="slidenum">
              <a:rPr lang="en-US" smtClean="0"/>
              <a:pPr/>
              <a:t>1</a:t>
            </a:fld>
            <a:endParaRPr lang="en-US" dirty="0"/>
          </a:p>
        </p:txBody>
      </p:sp>
      <p:sp>
        <p:nvSpPr>
          <p:cNvPr id="6" name="Text Placeholder 5">
            <a:extLst>
              <a:ext uri="{FF2B5EF4-FFF2-40B4-BE49-F238E27FC236}">
                <a16:creationId xmlns:a16="http://schemas.microsoft.com/office/drawing/2014/main" id="{9E8DAC8B-B1DC-5348-B0A6-238FC462030A}"/>
              </a:ext>
            </a:extLst>
          </p:cNvPr>
          <p:cNvSpPr>
            <a:spLocks noGrp="1"/>
          </p:cNvSpPr>
          <p:nvPr>
            <p:ph type="body" sz="quarter" idx="13"/>
          </p:nvPr>
        </p:nvSpPr>
        <p:spPr>
          <a:xfrm>
            <a:off x="923732" y="4186623"/>
            <a:ext cx="4170782" cy="330200"/>
          </a:xfrm>
        </p:spPr>
        <p:txBody>
          <a:bodyPr/>
          <a:lstStyle/>
          <a:p>
            <a:pPr algn="ctr"/>
            <a:r>
              <a:rPr lang="en-US" sz="2400" dirty="0"/>
              <a:t>2:00 pm </a:t>
            </a:r>
          </a:p>
          <a:p>
            <a:pPr algn="ctr"/>
            <a:r>
              <a:rPr lang="en-US" sz="2400" dirty="0"/>
              <a:t>March 13, 2024</a:t>
            </a:r>
          </a:p>
        </p:txBody>
      </p:sp>
    </p:spTree>
    <p:extLst>
      <p:ext uri="{BB962C8B-B14F-4D97-AF65-F5344CB8AC3E}">
        <p14:creationId xmlns:p14="http://schemas.microsoft.com/office/powerpoint/2010/main" val="2478915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75E5-3A85-4295-8F14-F65CF325312B}"/>
              </a:ext>
            </a:extLst>
          </p:cNvPr>
          <p:cNvSpPr>
            <a:spLocks noGrp="1"/>
          </p:cNvSpPr>
          <p:nvPr>
            <p:ph type="title"/>
          </p:nvPr>
        </p:nvSpPr>
        <p:spPr>
          <a:xfrm>
            <a:off x="457200" y="171450"/>
            <a:ext cx="11394140" cy="868680"/>
          </a:xfrm>
        </p:spPr>
        <p:txBody>
          <a:bodyPr/>
          <a:lstStyle/>
          <a:p>
            <a:pPr algn="ctr"/>
            <a:r>
              <a:rPr lang="en-US" sz="3200" b="0" i="1" dirty="0">
                <a:solidFill>
                  <a:srgbClr val="0070C0"/>
                </a:solidFill>
                <a:effectLst/>
                <a:latin typeface="Arial" panose="020B0604020202020204" pitchFamily="34" charset="0"/>
              </a:rPr>
              <a:t>Oklahoma Colorectal Cancer Prevention and Control Program/Comprehensive Cancer Control Program</a:t>
            </a:r>
            <a:endParaRPr lang="en-US" sz="3200" i="1" dirty="0">
              <a:solidFill>
                <a:srgbClr val="0070C0"/>
              </a:solidFill>
            </a:endParaRPr>
          </a:p>
        </p:txBody>
      </p:sp>
      <p:sp>
        <p:nvSpPr>
          <p:cNvPr id="3" name="Content Placeholder 2">
            <a:extLst>
              <a:ext uri="{FF2B5EF4-FFF2-40B4-BE49-F238E27FC236}">
                <a16:creationId xmlns:a16="http://schemas.microsoft.com/office/drawing/2014/main" id="{80F967AB-D241-4AD3-B259-13C506624086}"/>
              </a:ext>
            </a:extLst>
          </p:cNvPr>
          <p:cNvSpPr>
            <a:spLocks noGrp="1"/>
          </p:cNvSpPr>
          <p:nvPr>
            <p:ph idx="1"/>
          </p:nvPr>
        </p:nvSpPr>
        <p:spPr>
          <a:xfrm>
            <a:off x="262891" y="1165860"/>
            <a:ext cx="11588450" cy="5692140"/>
          </a:xfrm>
        </p:spPr>
        <p:txBody>
          <a:bodyPr/>
          <a:lstStyle/>
          <a:p>
            <a:pPr marL="0" indent="0">
              <a:buNone/>
            </a:pPr>
            <a:r>
              <a:rPr lang="en-US" sz="2400" b="0" i="1" dirty="0">
                <a:solidFill>
                  <a:srgbClr val="000000"/>
                </a:solidFill>
                <a:effectLst/>
                <a:latin typeface="Arial" panose="020B0604020202020204" pitchFamily="34" charset="0"/>
              </a:rPr>
              <a:t>Budget Request: </a:t>
            </a:r>
            <a:r>
              <a:rPr lang="en-US" sz="2400" b="0" i="0" dirty="0">
                <a:solidFill>
                  <a:srgbClr val="000000"/>
                </a:solidFill>
                <a:effectLst/>
                <a:latin typeface="Arial" panose="020B0604020202020204" pitchFamily="34" charset="0"/>
              </a:rPr>
              <a:t>$300,000 – Start up program    </a:t>
            </a:r>
            <a:r>
              <a:rPr lang="en-US" sz="2400" b="0" i="1" dirty="0">
                <a:solidFill>
                  <a:srgbClr val="000000"/>
                </a:solidFill>
                <a:effectLst/>
                <a:latin typeface="Arial" panose="020B0604020202020204" pitchFamily="34" charset="0"/>
              </a:rPr>
              <a:t>FTEs</a:t>
            </a:r>
            <a:r>
              <a:rPr lang="en-US" sz="2400" b="0" i="0" dirty="0">
                <a:solidFill>
                  <a:srgbClr val="000000"/>
                </a:solidFill>
                <a:effectLst/>
                <a:latin typeface="Arial" panose="020B0604020202020204" pitchFamily="34" charset="0"/>
              </a:rPr>
              <a:t>: 0       </a:t>
            </a:r>
            <a:r>
              <a:rPr lang="en-US" sz="2400" b="0" i="1" dirty="0">
                <a:solidFill>
                  <a:srgbClr val="000000"/>
                </a:solidFill>
                <a:effectLst/>
                <a:latin typeface="Arial" panose="020B0604020202020204" pitchFamily="34" charset="0"/>
              </a:rPr>
              <a:t>Other</a:t>
            </a:r>
            <a:r>
              <a:rPr lang="en-US" sz="2400" b="0" i="0" dirty="0">
                <a:solidFill>
                  <a:srgbClr val="000000"/>
                </a:solidFill>
                <a:effectLst/>
                <a:latin typeface="Arial" panose="020B0604020202020204" pitchFamily="34" charset="0"/>
              </a:rPr>
              <a:t>: Contract</a:t>
            </a:r>
          </a:p>
          <a:p>
            <a:pPr marL="0" indent="0">
              <a:buNone/>
            </a:pPr>
            <a:r>
              <a:rPr lang="en-US" sz="2400" dirty="0">
                <a:solidFill>
                  <a:srgbClr val="000000"/>
                </a:solidFill>
                <a:latin typeface="Arial" panose="020B0604020202020204" pitchFamily="34" charset="0"/>
              </a:rPr>
              <a:t>Healthy People 2030: </a:t>
            </a:r>
            <a:r>
              <a:rPr lang="en-US" sz="2000" b="0" i="0" dirty="0">
                <a:solidFill>
                  <a:srgbClr val="000000"/>
                </a:solidFill>
                <a:effectLst/>
                <a:latin typeface="Arial" panose="020B0604020202020204" pitchFamily="34" charset="0"/>
              </a:rPr>
              <a:t>Increase the proportion of adults who get screened for colorectal cancer – C-07</a:t>
            </a:r>
            <a:endParaRPr lang="en-US" sz="2000" dirty="0">
              <a:solidFill>
                <a:srgbClr val="000000"/>
              </a:solidFill>
              <a:latin typeface="Arial" panose="020B0604020202020204" pitchFamily="34" charset="0"/>
            </a:endParaRPr>
          </a:p>
          <a:p>
            <a:pPr marL="0" indent="0">
              <a:buNone/>
            </a:pPr>
            <a:r>
              <a:rPr lang="en-US" sz="2400" b="0" i="0" dirty="0">
                <a:solidFill>
                  <a:srgbClr val="000000"/>
                </a:solidFill>
                <a:effectLst/>
                <a:latin typeface="Arial" panose="020B0604020202020204" pitchFamily="34" charset="0"/>
              </a:rPr>
              <a:t>Through partnership with the Oklahoma State Department of Health County Health Departments (CHD), FIT testing kits will be provided to individuals in need. Eligibility will be determined through current CHD staff who are gathering patient information through check-in. Distribution of FIT tests will be provided through CHD providers. Once a test has been supplied, patient information will be input into the existing cloud-based data system, Med-IT, where a patient navigator will conduct follow-up reminders at timed intervals to improve completion rates. Once a test is processed and results are received, the patient navigator and/or a community health worker will contact the patient to connect them with necessary resources for additional screening and/or treatment if needed. The same eligibility requirements used by the National Colorectal Cancer Control Program will be used so that when the grant is available next the framework will be in place to continue with the program seamlessly.</a:t>
            </a:r>
            <a:endParaRPr lang="en-US" sz="2400" dirty="0"/>
          </a:p>
        </p:txBody>
      </p:sp>
    </p:spTree>
    <p:extLst>
      <p:ext uri="{BB962C8B-B14F-4D97-AF65-F5344CB8AC3E}">
        <p14:creationId xmlns:p14="http://schemas.microsoft.com/office/powerpoint/2010/main" val="418415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0CD6F-2933-4145-92D6-75E0729B80A1}"/>
              </a:ext>
            </a:extLst>
          </p:cNvPr>
          <p:cNvSpPr>
            <a:spLocks noGrp="1"/>
          </p:cNvSpPr>
          <p:nvPr>
            <p:ph type="title"/>
          </p:nvPr>
        </p:nvSpPr>
        <p:spPr>
          <a:xfrm>
            <a:off x="457200" y="137160"/>
            <a:ext cx="11394140" cy="788670"/>
          </a:xfrm>
        </p:spPr>
        <p:txBody>
          <a:bodyPr/>
          <a:lstStyle/>
          <a:p>
            <a:pPr algn="ctr"/>
            <a:r>
              <a:rPr lang="en-US" b="0" i="1" dirty="0">
                <a:solidFill>
                  <a:srgbClr val="0070C0"/>
                </a:solidFill>
                <a:effectLst/>
                <a:latin typeface="Arial" panose="020B0604020202020204" pitchFamily="34" charset="0"/>
              </a:rPr>
              <a:t>Healthy Aging and Injury Prevention</a:t>
            </a:r>
            <a:endParaRPr lang="en-US" i="1" dirty="0">
              <a:solidFill>
                <a:srgbClr val="0070C0"/>
              </a:solidFill>
            </a:endParaRPr>
          </a:p>
        </p:txBody>
      </p:sp>
      <p:sp>
        <p:nvSpPr>
          <p:cNvPr id="3" name="Content Placeholder 2">
            <a:extLst>
              <a:ext uri="{FF2B5EF4-FFF2-40B4-BE49-F238E27FC236}">
                <a16:creationId xmlns:a16="http://schemas.microsoft.com/office/drawing/2014/main" id="{23ABEAE5-6D50-450C-81B8-21BDED50402B}"/>
              </a:ext>
            </a:extLst>
          </p:cNvPr>
          <p:cNvSpPr>
            <a:spLocks noGrp="1"/>
          </p:cNvSpPr>
          <p:nvPr>
            <p:ph idx="1"/>
          </p:nvPr>
        </p:nvSpPr>
        <p:spPr>
          <a:xfrm>
            <a:off x="80011" y="834390"/>
            <a:ext cx="12111990" cy="6297930"/>
          </a:xfrm>
        </p:spPr>
        <p:txBody>
          <a:bodyPr/>
          <a:lstStyle/>
          <a:p>
            <a:pPr marL="0" indent="0">
              <a:buNone/>
            </a:pPr>
            <a:r>
              <a:rPr lang="en-US" sz="2000" i="1" dirty="0">
                <a:latin typeface="Arial" panose="020B0604020202020204" pitchFamily="34" charset="0"/>
                <a:cs typeface="Arial" panose="020B0604020202020204" pitchFamily="34" charset="0"/>
              </a:rPr>
              <a:t>Requested budget</a:t>
            </a:r>
            <a:r>
              <a:rPr lang="en-US" sz="2000" dirty="0">
                <a:latin typeface="Arial" panose="020B0604020202020204" pitchFamily="34" charset="0"/>
                <a:cs typeface="Arial" panose="020B0604020202020204" pitchFamily="34" charset="0"/>
              </a:rPr>
              <a:t>: $198,929 –Enhance or expand   </a:t>
            </a:r>
            <a:r>
              <a:rPr lang="en-US" sz="2000" i="1" dirty="0">
                <a:latin typeface="Arial" panose="020B0604020202020204" pitchFamily="34" charset="0"/>
                <a:cs typeface="Arial" panose="020B0604020202020204" pitchFamily="34" charset="0"/>
              </a:rPr>
              <a:t>FTEs</a:t>
            </a:r>
            <a:r>
              <a:rPr lang="en-US" sz="2000" dirty="0">
                <a:latin typeface="Arial" panose="020B0604020202020204" pitchFamily="34" charset="0"/>
                <a:cs typeface="Arial" panose="020B0604020202020204" pitchFamily="34" charset="0"/>
              </a:rPr>
              <a:t>:3 existing staff</a:t>
            </a:r>
            <a:r>
              <a:rPr lang="en-US" sz="2000" b="0" i="0" dirty="0">
                <a:solidFill>
                  <a:srgbClr val="000000"/>
                </a:solidFill>
                <a:effectLst/>
                <a:latin typeface="Arial" panose="020B0604020202020204" pitchFamily="34" charset="0"/>
                <a:cs typeface="Arial" panose="020B0604020202020204" pitchFamily="34" charset="0"/>
              </a:rPr>
              <a:t>   </a:t>
            </a:r>
            <a:r>
              <a:rPr lang="en-US" sz="2000" b="0" i="1" dirty="0">
                <a:solidFill>
                  <a:srgbClr val="000000"/>
                </a:solidFill>
                <a:effectLst/>
                <a:latin typeface="Arial" panose="020B0604020202020204" pitchFamily="34" charset="0"/>
                <a:cs typeface="Arial" panose="020B0604020202020204" pitchFamily="34" charset="0"/>
              </a:rPr>
              <a:t>Other</a:t>
            </a:r>
            <a:r>
              <a:rPr lang="en-US" sz="2000" b="0" i="0" dirty="0">
                <a:solidFill>
                  <a:srgbClr val="000000"/>
                </a:solidFill>
                <a:effectLst/>
                <a:latin typeface="Arial" panose="020B0604020202020204" pitchFamily="34" charset="0"/>
                <a:cs typeface="Arial" panose="020B0604020202020204" pitchFamily="34" charset="0"/>
              </a:rPr>
              <a:t>: supplies/travel/IT</a:t>
            </a:r>
            <a:endParaRPr lang="en-US" sz="2000" dirty="0">
              <a:latin typeface="Arial" panose="020B0604020202020204" pitchFamily="34" charset="0"/>
              <a:cs typeface="Arial" panose="020B0604020202020204" pitchFamily="34" charset="0"/>
            </a:endParaRPr>
          </a:p>
          <a:p>
            <a:pPr marL="0" indent="0">
              <a:buNone/>
            </a:pPr>
            <a:r>
              <a:rPr lang="en-US" sz="2000" b="0" i="0" dirty="0">
                <a:solidFill>
                  <a:srgbClr val="000000"/>
                </a:solidFill>
                <a:effectLst/>
                <a:latin typeface="Arial" panose="020B0604020202020204" pitchFamily="34" charset="0"/>
                <a:cs typeface="Arial" panose="020B0604020202020204" pitchFamily="34" charset="0"/>
              </a:rPr>
              <a:t>Healthy People 2030: Reduce fall-related deaths among older adults – IVP-08</a:t>
            </a:r>
            <a:endParaRPr lang="en-US" sz="2000" dirty="0">
              <a:latin typeface="Arial" panose="020B0604020202020204" pitchFamily="34" charset="0"/>
              <a:cs typeface="Arial" panose="020B0604020202020204" pitchFamily="34" charset="0"/>
            </a:endParaRPr>
          </a:p>
          <a:p>
            <a:pPr marL="0" indent="0">
              <a:buNone/>
            </a:pPr>
            <a:r>
              <a:rPr lang="en-US" sz="1600" b="0" i="0" dirty="0">
                <a:solidFill>
                  <a:srgbClr val="000000"/>
                </a:solidFill>
                <a:effectLst/>
                <a:latin typeface="Arial" panose="020B0604020202020204" pitchFamily="34" charset="0"/>
                <a:cs typeface="Arial" panose="020B0604020202020204" pitchFamily="34" charset="0"/>
              </a:rPr>
              <a:t>According to the CDC, unintentional injuries are the eighth leading cause of death among adults 65 years and older. Falls are the leading cause of injury death and motor vehicle crashes (MVCs) are the second leading cause of injury death among adults 65 years and older in Oklahoma. Falls and MVCs result in the majority of traumatic brain injury (TBI)-related hospitalizations and deaths among older adults. Lower body weakness, vision problems, medications, environmental hazards, or certain chronic conditions are all factors that can lead to increased risk for falls and motor vehicle crashes. These factors are often influenced by social determinants of health, which interfere with the well-being, functional independence, and quality of life of older adults. There is a need to establish a holistic framework to aging, not only to reduce the risk of falls and MVCs among older adults, but also improve quality of life and give older adults the ability to age in the community environment of their choice. </a:t>
            </a:r>
          </a:p>
          <a:p>
            <a:pPr marL="0" indent="0">
              <a:buNone/>
            </a:pPr>
            <a:r>
              <a:rPr lang="en-US" sz="2000" b="0" i="0" dirty="0">
                <a:solidFill>
                  <a:srgbClr val="000000"/>
                </a:solidFill>
                <a:effectLst/>
                <a:latin typeface="Arial" panose="020B0604020202020204" pitchFamily="34" charset="0"/>
                <a:cs typeface="Arial" panose="020B0604020202020204" pitchFamily="34" charset="0"/>
              </a:rPr>
              <a:t>To reduce the number of falls, motor vehicle crashes, and improve health outcomes for older adults; Injury Prevention Service (IPS) multifaceted planned approach, including: </a:t>
            </a:r>
          </a:p>
          <a:p>
            <a:pPr>
              <a:buFont typeface="Wingdings" panose="05000000000000000000" pitchFamily="2" charset="2"/>
              <a:buChar char="§"/>
            </a:pPr>
            <a:r>
              <a:rPr lang="en-US" sz="2000" b="0" i="0" dirty="0">
                <a:solidFill>
                  <a:srgbClr val="000000"/>
                </a:solidFill>
                <a:effectLst/>
                <a:latin typeface="Arial" panose="020B0604020202020204" pitchFamily="34" charset="0"/>
                <a:cs typeface="Arial" panose="020B0604020202020204" pitchFamily="34" charset="0"/>
              </a:rPr>
              <a:t> </a:t>
            </a:r>
            <a:r>
              <a:rPr lang="en-US" sz="1600" b="0" i="0" dirty="0">
                <a:solidFill>
                  <a:srgbClr val="000000"/>
                </a:solidFill>
                <a:effectLst/>
                <a:latin typeface="Arial" panose="020B0604020202020204" pitchFamily="34" charset="0"/>
                <a:cs typeface="Arial" panose="020B0604020202020204" pitchFamily="34" charset="0"/>
              </a:rPr>
              <a:t>strategically engage state &amp; community partners across sectors to reduce unintentional injuries (falls &amp; MVCs) among older adults and strengthen capacity to address age-related factors that increase risk of injury (cognitive &amp; mental health)                                            </a:t>
            </a:r>
          </a:p>
          <a:p>
            <a:pPr>
              <a:buFont typeface="Wingdings" panose="05000000000000000000" pitchFamily="2" charset="2"/>
              <a:buChar char="§"/>
            </a:pPr>
            <a:r>
              <a:rPr lang="en-US" sz="1600" b="0" i="0" dirty="0">
                <a:solidFill>
                  <a:srgbClr val="000000"/>
                </a:solidFill>
                <a:effectLst/>
                <a:latin typeface="Arial" panose="020B0604020202020204" pitchFamily="34" charset="0"/>
                <a:cs typeface="Arial" panose="020B0604020202020204" pitchFamily="34" charset="0"/>
              </a:rPr>
              <a:t>conduct trainings &amp; increase implementation of the evidence-based falls prevention programs Tai Chi: Moving for Better Balance (TCMBB), Matter of Balance (MOB), Tai Chi for Arthritis and Fall Prevention; </a:t>
            </a:r>
          </a:p>
          <a:p>
            <a:pPr>
              <a:buFont typeface="Wingdings" panose="05000000000000000000" pitchFamily="2" charset="2"/>
              <a:buChar char="§"/>
            </a:pPr>
            <a:r>
              <a:rPr lang="en-US" sz="1600" b="0" i="0" dirty="0">
                <a:solidFill>
                  <a:srgbClr val="000000"/>
                </a:solidFill>
                <a:effectLst/>
                <a:latin typeface="Arial" panose="020B0604020202020204" pitchFamily="34" charset="0"/>
                <a:cs typeface="Arial" panose="020B0604020202020204" pitchFamily="34" charset="0"/>
              </a:rPr>
              <a:t>increase awareness and uptake of the driver safety program, CarFit;</a:t>
            </a:r>
          </a:p>
          <a:p>
            <a:pPr>
              <a:buFont typeface="Wingdings" panose="05000000000000000000" pitchFamily="2" charset="2"/>
              <a:buChar char="§"/>
            </a:pPr>
            <a:r>
              <a:rPr lang="en-US" sz="1600" b="0" i="0" dirty="0">
                <a:solidFill>
                  <a:srgbClr val="000000"/>
                </a:solidFill>
                <a:effectLst/>
                <a:latin typeface="Arial" panose="020B0604020202020204" pitchFamily="34" charset="0"/>
                <a:cs typeface="Arial" panose="020B0604020202020204" pitchFamily="34" charset="0"/>
              </a:rPr>
              <a:t>develop &amp; adapt educational materials and website content to support CDC’s Still Going Strong campaign; and </a:t>
            </a:r>
          </a:p>
          <a:p>
            <a:pPr>
              <a:buFont typeface="Wingdings" panose="05000000000000000000" pitchFamily="2" charset="2"/>
              <a:buChar char="§"/>
            </a:pPr>
            <a:r>
              <a:rPr lang="en-US" sz="1600" b="0" i="0" dirty="0">
                <a:solidFill>
                  <a:srgbClr val="000000"/>
                </a:solidFill>
                <a:effectLst/>
                <a:latin typeface="Arial" panose="020B0604020202020204" pitchFamily="34" charset="0"/>
                <a:cs typeface="Arial" panose="020B0604020202020204" pitchFamily="34" charset="0"/>
              </a:rPr>
              <a:t>increase awareness and uptake of CDC’s STEADI (Stopping Elderly Accidents, Deaths, and Injuries) toolkit to health care providers in counties with high rates of fall-related injury and death.</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405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C3DB5-73A3-4D22-BD14-8FE55AF76436}"/>
              </a:ext>
            </a:extLst>
          </p:cNvPr>
          <p:cNvSpPr>
            <a:spLocks noGrp="1"/>
          </p:cNvSpPr>
          <p:nvPr>
            <p:ph type="title"/>
          </p:nvPr>
        </p:nvSpPr>
        <p:spPr>
          <a:xfrm>
            <a:off x="457200" y="148590"/>
            <a:ext cx="11394140" cy="742950"/>
          </a:xfrm>
        </p:spPr>
        <p:txBody>
          <a:bodyPr/>
          <a:lstStyle/>
          <a:p>
            <a:r>
              <a:rPr lang="en-US" sz="3200" b="0" i="1" dirty="0">
                <a:solidFill>
                  <a:srgbClr val="0070C0"/>
                </a:solidFill>
                <a:effectLst/>
                <a:latin typeface="Arial" panose="020B0604020202020204" pitchFamily="34" charset="0"/>
              </a:rPr>
              <a:t>Northeastern Oklahoma Healthy Readers Initiative -  District 4</a:t>
            </a:r>
            <a:endParaRPr lang="en-US" sz="3200" i="1" dirty="0">
              <a:solidFill>
                <a:srgbClr val="0070C0"/>
              </a:solidFill>
            </a:endParaRPr>
          </a:p>
        </p:txBody>
      </p:sp>
      <p:sp>
        <p:nvSpPr>
          <p:cNvPr id="3" name="Content Placeholder 2">
            <a:extLst>
              <a:ext uri="{FF2B5EF4-FFF2-40B4-BE49-F238E27FC236}">
                <a16:creationId xmlns:a16="http://schemas.microsoft.com/office/drawing/2014/main" id="{A157FB33-65E7-4818-BFB4-60666518E780}"/>
              </a:ext>
            </a:extLst>
          </p:cNvPr>
          <p:cNvSpPr>
            <a:spLocks noGrp="1"/>
          </p:cNvSpPr>
          <p:nvPr>
            <p:ph idx="1"/>
          </p:nvPr>
        </p:nvSpPr>
        <p:spPr>
          <a:xfrm>
            <a:off x="171451" y="891540"/>
            <a:ext cx="11679890" cy="5554980"/>
          </a:xfrm>
        </p:spPr>
        <p:txBody>
          <a:bodyPr/>
          <a:lstStyle/>
          <a:p>
            <a:pPr marL="0" indent="0">
              <a:buNone/>
            </a:pPr>
            <a:r>
              <a:rPr lang="en-US" sz="2400" i="1" dirty="0">
                <a:latin typeface="Arial" panose="020B0604020202020204" pitchFamily="34" charset="0"/>
                <a:cs typeface="Arial" panose="020B0604020202020204" pitchFamily="34" charset="0"/>
              </a:rPr>
              <a:t>Budget Request</a:t>
            </a:r>
            <a:r>
              <a:rPr lang="en-US" sz="2400" dirty="0">
                <a:latin typeface="Arial" panose="020B0604020202020204" pitchFamily="34" charset="0"/>
                <a:cs typeface="Arial" panose="020B0604020202020204" pitchFamily="34" charset="0"/>
              </a:rPr>
              <a:t>: $167,504 -Start up  </a:t>
            </a:r>
            <a:r>
              <a:rPr lang="en-US" sz="2400" i="1" dirty="0">
                <a:latin typeface="Arial" panose="020B0604020202020204" pitchFamily="34" charset="0"/>
                <a:cs typeface="Arial" panose="020B0604020202020204" pitchFamily="34" charset="0"/>
              </a:rPr>
              <a:t>FTEs</a:t>
            </a:r>
            <a:r>
              <a:rPr lang="en-US" sz="2400" dirty="0">
                <a:latin typeface="Arial" panose="020B0604020202020204" pitchFamily="34" charset="0"/>
                <a:cs typeface="Arial" panose="020B0604020202020204" pitchFamily="34" charset="0"/>
              </a:rPr>
              <a:t>: 4 existing staff </a:t>
            </a:r>
            <a:r>
              <a:rPr lang="en-US" sz="2400" b="0" i="0" dirty="0">
                <a:solidFill>
                  <a:srgbClr val="000000"/>
                </a:solidFill>
                <a:effectLst/>
                <a:latin typeface="Arial" panose="020B0604020202020204" pitchFamily="34" charset="0"/>
                <a:cs typeface="Arial" panose="020B0604020202020204" pitchFamily="34" charset="0"/>
              </a:rPr>
              <a:t> </a:t>
            </a:r>
            <a:r>
              <a:rPr lang="en-US" sz="2400" b="0" i="1" dirty="0">
                <a:solidFill>
                  <a:srgbClr val="000000"/>
                </a:solidFill>
                <a:effectLst/>
                <a:latin typeface="Arial" panose="020B0604020202020204" pitchFamily="34" charset="0"/>
                <a:cs typeface="Arial" panose="020B0604020202020204" pitchFamily="34" charset="0"/>
              </a:rPr>
              <a:t>Other</a:t>
            </a:r>
            <a:r>
              <a:rPr lang="en-US" sz="2400" b="0" i="0" dirty="0">
                <a:solidFill>
                  <a:srgbClr val="000000"/>
                </a:solidFill>
                <a:effectLst/>
                <a:latin typeface="Arial" panose="020B0604020202020204" pitchFamily="34" charset="0"/>
                <a:cs typeface="Arial" panose="020B0604020202020204" pitchFamily="34" charset="0"/>
              </a:rPr>
              <a:t>: Supplies/IT</a:t>
            </a:r>
            <a:endParaRPr lang="en-US" sz="2400" dirty="0">
              <a:latin typeface="Arial" panose="020B0604020202020204" pitchFamily="34" charset="0"/>
              <a:cs typeface="Arial" panose="020B0604020202020204" pitchFamily="34" charset="0"/>
            </a:endParaRPr>
          </a:p>
          <a:p>
            <a:pPr marL="0" indent="0">
              <a:buNone/>
            </a:pPr>
            <a:endParaRPr lang="en-US" sz="800" b="0" i="0" dirty="0">
              <a:solidFill>
                <a:srgbClr val="000000"/>
              </a:solidFill>
              <a:effectLst/>
              <a:latin typeface="Arial" panose="020B0604020202020204" pitchFamily="34" charset="0"/>
              <a:cs typeface="Arial" panose="020B0604020202020204" pitchFamily="34" charset="0"/>
            </a:endParaRPr>
          </a:p>
          <a:p>
            <a:pPr marL="0" indent="0">
              <a:buNone/>
            </a:pPr>
            <a:r>
              <a:rPr lang="en-US" sz="2400" b="0" i="0" dirty="0">
                <a:solidFill>
                  <a:srgbClr val="000000"/>
                </a:solidFill>
                <a:effectLst/>
                <a:latin typeface="Arial" panose="020B0604020202020204" pitchFamily="34" charset="0"/>
                <a:cs typeface="Arial" panose="020B0604020202020204" pitchFamily="34" charset="0"/>
              </a:rPr>
              <a:t>Healthy People 2030: Increase the health literacy of the population — HC/HIT‑R01</a:t>
            </a:r>
            <a:br>
              <a:rPr lang="en-US" sz="2400" dirty="0">
                <a:latin typeface="Arial" panose="020B0604020202020204" pitchFamily="34" charset="0"/>
                <a:cs typeface="Arial" panose="020B0604020202020204" pitchFamily="34" charset="0"/>
              </a:rPr>
            </a:br>
            <a:r>
              <a:rPr lang="en-US" sz="2400" b="0" i="0" dirty="0">
                <a:solidFill>
                  <a:srgbClr val="000000"/>
                </a:solidFill>
                <a:effectLst/>
                <a:latin typeface="Arial" panose="020B0604020202020204" pitchFamily="34" charset="0"/>
                <a:cs typeface="Arial" panose="020B0604020202020204" pitchFamily="34" charset="0"/>
              </a:rPr>
              <a:t>Increase the proportion of children whose family read to them at least 4 days per week — EMC‑02</a:t>
            </a:r>
          </a:p>
          <a:p>
            <a:pPr marL="0" indent="0">
              <a:buNone/>
            </a:pPr>
            <a:endParaRPr lang="en-US" sz="800" dirty="0">
              <a:solidFill>
                <a:srgbClr val="000000"/>
              </a:solidFill>
              <a:latin typeface="Arial" panose="020B0604020202020204" pitchFamily="34" charset="0"/>
              <a:cs typeface="Arial" panose="020B0604020202020204" pitchFamily="34" charset="0"/>
            </a:endParaRPr>
          </a:p>
          <a:p>
            <a:pPr marL="0" indent="0">
              <a:buNone/>
            </a:pPr>
            <a:r>
              <a:rPr lang="en-US" sz="2400" b="0" i="0" dirty="0">
                <a:solidFill>
                  <a:srgbClr val="000000"/>
                </a:solidFill>
                <a:effectLst/>
                <a:latin typeface="Arial" panose="020B0604020202020204" pitchFamily="34" charset="0"/>
                <a:cs typeface="Arial" panose="020B0604020202020204" pitchFamily="34" charset="0"/>
              </a:rPr>
              <a:t>The Goal of the Northeastern Oklahoma Healthy Readers Initiative, is to increase the amount of rural and low-income adolescents 12 and under, in District 4, who have at least one book in the home, as well as, to increase the number of parents and caregivers who have access to information regarding the benefits of reading to your children. This initiative will address health equity, inclusion, and equality by providing books to all parents, caregivers, and children who seek Well Child visits within our clinic throughout District 4. Adolescents who utilize our services for Well Child visits will be provided a token to retrieve a book of their choosing from the book vending machine. Upon retrieval of the book, parents and caregivers will also be provided with educational information in order to supplement our goal.</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1001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5DE8-DD27-480D-8797-D0363587CD09}"/>
              </a:ext>
            </a:extLst>
          </p:cNvPr>
          <p:cNvSpPr>
            <a:spLocks noGrp="1"/>
          </p:cNvSpPr>
          <p:nvPr>
            <p:ph type="title"/>
          </p:nvPr>
        </p:nvSpPr>
        <p:spPr>
          <a:xfrm>
            <a:off x="457200" y="114300"/>
            <a:ext cx="11394140" cy="811530"/>
          </a:xfrm>
        </p:spPr>
        <p:txBody>
          <a:bodyPr/>
          <a:lstStyle/>
          <a:p>
            <a:r>
              <a:rPr lang="en-US" sz="2800" b="0" i="1" dirty="0">
                <a:solidFill>
                  <a:srgbClr val="0070C0"/>
                </a:solidFill>
                <a:effectLst/>
                <a:latin typeface="Arial" panose="020B0604020202020204" pitchFamily="34" charset="0"/>
              </a:rPr>
              <a:t>Office of Communications - CHD Digital Display System </a:t>
            </a:r>
            <a:endParaRPr lang="en-US" sz="2800" i="1" dirty="0">
              <a:solidFill>
                <a:srgbClr val="0070C0"/>
              </a:solidFill>
            </a:endParaRPr>
          </a:p>
        </p:txBody>
      </p:sp>
      <p:sp>
        <p:nvSpPr>
          <p:cNvPr id="3" name="Content Placeholder 2">
            <a:extLst>
              <a:ext uri="{FF2B5EF4-FFF2-40B4-BE49-F238E27FC236}">
                <a16:creationId xmlns:a16="http://schemas.microsoft.com/office/drawing/2014/main" id="{75E88AB8-87A0-44EE-8125-5683462235D6}"/>
              </a:ext>
            </a:extLst>
          </p:cNvPr>
          <p:cNvSpPr>
            <a:spLocks noGrp="1"/>
          </p:cNvSpPr>
          <p:nvPr>
            <p:ph idx="1"/>
          </p:nvPr>
        </p:nvSpPr>
        <p:spPr>
          <a:xfrm>
            <a:off x="182880" y="925830"/>
            <a:ext cx="11668461" cy="5577840"/>
          </a:xfrm>
        </p:spPr>
        <p:txBody>
          <a:bodyPr/>
          <a:lstStyle/>
          <a:p>
            <a:pPr marL="0" indent="0">
              <a:buNone/>
            </a:pPr>
            <a:r>
              <a:rPr lang="en-US" i="1" dirty="0">
                <a:latin typeface="Arial" panose="020B0604020202020204" pitchFamily="34" charset="0"/>
                <a:cs typeface="Arial" panose="020B0604020202020204" pitchFamily="34" charset="0"/>
              </a:rPr>
              <a:t>Budget request</a:t>
            </a:r>
            <a:r>
              <a:rPr lang="en-US" dirty="0">
                <a:latin typeface="Arial" panose="020B0604020202020204" pitchFamily="34" charset="0"/>
                <a:cs typeface="Arial" panose="020B0604020202020204" pitchFamily="34" charset="0"/>
              </a:rPr>
              <a:t>: $135,595 –Start up      </a:t>
            </a:r>
            <a:r>
              <a:rPr lang="en-US" i="1" dirty="0">
                <a:latin typeface="Arial" panose="020B0604020202020204" pitchFamily="34" charset="0"/>
                <a:cs typeface="Arial" panose="020B0604020202020204" pitchFamily="34" charset="0"/>
              </a:rPr>
              <a:t>FTEs</a:t>
            </a:r>
            <a:r>
              <a:rPr lang="en-US" dirty="0">
                <a:latin typeface="Arial" panose="020B0604020202020204" pitchFamily="34" charset="0"/>
                <a:cs typeface="Arial" panose="020B0604020202020204" pitchFamily="34" charset="0"/>
              </a:rPr>
              <a:t>: 0    </a:t>
            </a:r>
            <a:r>
              <a:rPr lang="en-US" i="1" dirty="0">
                <a:latin typeface="Arial" panose="020B0604020202020204" pitchFamily="34" charset="0"/>
                <a:cs typeface="Arial" panose="020B0604020202020204" pitchFamily="34" charset="0"/>
              </a:rPr>
              <a:t>Other</a:t>
            </a:r>
            <a:r>
              <a:rPr lang="en-US" dirty="0">
                <a:latin typeface="Arial" panose="020B0604020202020204" pitchFamily="34" charset="0"/>
                <a:cs typeface="Arial" panose="020B0604020202020204" pitchFamily="34" charset="0"/>
              </a:rPr>
              <a:t>: Equipment </a:t>
            </a:r>
          </a:p>
          <a:p>
            <a:pPr marL="0" indent="0">
              <a:buNone/>
            </a:pPr>
            <a:r>
              <a:rPr lang="en-US" sz="2400" b="0" i="0" dirty="0">
                <a:solidFill>
                  <a:srgbClr val="000000"/>
                </a:solidFill>
                <a:effectLst/>
                <a:latin typeface="Arial" panose="020B0604020202020204" pitchFamily="34" charset="0"/>
                <a:cs typeface="Arial" panose="020B0604020202020204" pitchFamily="34" charset="0"/>
              </a:rPr>
              <a:t>Healthy People 2030: Health Communications, Increase the health literacy of the population — HC/HIT‑R01</a:t>
            </a:r>
          </a:p>
          <a:p>
            <a:pPr marL="0" indent="0">
              <a:buNone/>
            </a:pPr>
            <a:endParaRPr lang="en-US" sz="800" b="0" i="0" dirty="0">
              <a:solidFill>
                <a:srgbClr val="000000"/>
              </a:solidFill>
              <a:effectLst/>
              <a:latin typeface="Arial" panose="020B0604020202020204" pitchFamily="34" charset="0"/>
              <a:cs typeface="Arial" panose="020B0604020202020204" pitchFamily="34" charset="0"/>
            </a:endParaRPr>
          </a:p>
          <a:p>
            <a:pPr marL="0" indent="0">
              <a:buNone/>
            </a:pPr>
            <a:r>
              <a:rPr lang="en-US" sz="2400" b="0" i="0" dirty="0">
                <a:solidFill>
                  <a:srgbClr val="000000"/>
                </a:solidFill>
                <a:effectLst/>
                <a:latin typeface="Arial" panose="020B0604020202020204" pitchFamily="34" charset="0"/>
                <a:cs typeface="Arial" panose="020B0604020202020204" pitchFamily="34" charset="0"/>
              </a:rPr>
              <a:t>This program will leverage the opportunity to purchase and install a digital display monitor and software system in every county health department to deploy digital signage for clients. This digital signage can include statewide messaging, local messaging, and videos – all to engage clients on relevant, timely health information that can improve outcomes in that area and introduce a captive audience to additional services. By leveraging this strategy, CHD staff will reduce the amount of time and money spent on print materials in the lobbies which is currently the only way to ensure information is displayed in the building. Each digital TV display will be connected to a web-based software system that can be controlled via computer or mobile device anywhere at any time, drastically reducing the need for physical copies of flyers and posters, and resulting in more unified, timely messaging being deployed statewide.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3471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CDABF-4722-446F-8A94-1DA921EB30F0}"/>
              </a:ext>
            </a:extLst>
          </p:cNvPr>
          <p:cNvSpPr>
            <a:spLocks noGrp="1"/>
          </p:cNvSpPr>
          <p:nvPr>
            <p:ph type="title"/>
          </p:nvPr>
        </p:nvSpPr>
        <p:spPr>
          <a:xfrm>
            <a:off x="457200" y="102870"/>
            <a:ext cx="11394140" cy="720090"/>
          </a:xfrm>
        </p:spPr>
        <p:txBody>
          <a:bodyPr/>
          <a:lstStyle/>
          <a:p>
            <a:pPr algn="ctr"/>
            <a:r>
              <a:rPr lang="en-US" b="0" i="1" dirty="0">
                <a:solidFill>
                  <a:srgbClr val="0070C0"/>
                </a:solidFill>
                <a:effectLst/>
                <a:latin typeface="Arial" panose="020B0604020202020204" pitchFamily="34" charset="0"/>
              </a:rPr>
              <a:t>Suicide Prevention</a:t>
            </a:r>
            <a:endParaRPr lang="en-US" i="1" dirty="0">
              <a:solidFill>
                <a:srgbClr val="0070C0"/>
              </a:solidFill>
            </a:endParaRPr>
          </a:p>
        </p:txBody>
      </p:sp>
      <p:sp>
        <p:nvSpPr>
          <p:cNvPr id="3" name="Content Placeholder 2">
            <a:extLst>
              <a:ext uri="{FF2B5EF4-FFF2-40B4-BE49-F238E27FC236}">
                <a16:creationId xmlns:a16="http://schemas.microsoft.com/office/drawing/2014/main" id="{E59836FD-7727-40E6-96AC-5272D11F9E92}"/>
              </a:ext>
            </a:extLst>
          </p:cNvPr>
          <p:cNvSpPr>
            <a:spLocks noGrp="1"/>
          </p:cNvSpPr>
          <p:nvPr>
            <p:ph idx="1"/>
          </p:nvPr>
        </p:nvSpPr>
        <p:spPr>
          <a:xfrm>
            <a:off x="228600" y="914400"/>
            <a:ext cx="11750040" cy="5749290"/>
          </a:xfrm>
        </p:spPr>
        <p:txBody>
          <a:bodyPr/>
          <a:lstStyle/>
          <a:p>
            <a:pPr marL="0" indent="0">
              <a:buNone/>
            </a:pPr>
            <a:r>
              <a:rPr lang="en-US" sz="2400" i="1" dirty="0">
                <a:latin typeface="Arial" panose="020B0604020202020204" pitchFamily="34" charset="0"/>
                <a:cs typeface="Arial" panose="020B0604020202020204" pitchFamily="34" charset="0"/>
              </a:rPr>
              <a:t>Budget Request</a:t>
            </a:r>
            <a:r>
              <a:rPr lang="en-US" sz="2400" dirty="0">
                <a:latin typeface="Arial" panose="020B0604020202020204" pitchFamily="34" charset="0"/>
                <a:cs typeface="Arial" panose="020B0604020202020204" pitchFamily="34" charset="0"/>
              </a:rPr>
              <a:t>: $131,337 –Enhance or expand  </a:t>
            </a:r>
            <a:r>
              <a:rPr lang="en-US" sz="2400" i="1" dirty="0">
                <a:latin typeface="Arial" panose="020B0604020202020204" pitchFamily="34" charset="0"/>
                <a:cs typeface="Arial" panose="020B0604020202020204" pitchFamily="34" charset="0"/>
              </a:rPr>
              <a:t>FTEs</a:t>
            </a:r>
            <a:r>
              <a:rPr lang="en-US" sz="2400" dirty="0">
                <a:latin typeface="Arial" panose="020B0604020202020204" pitchFamily="34" charset="0"/>
                <a:cs typeface="Arial" panose="020B0604020202020204" pitchFamily="34" charset="0"/>
              </a:rPr>
              <a:t>: 1 </a:t>
            </a:r>
            <a:r>
              <a:rPr lang="en-US" sz="2400" i="1" dirty="0">
                <a:latin typeface="Arial" panose="020B0604020202020204" pitchFamily="34" charset="0"/>
                <a:cs typeface="Arial" panose="020B0604020202020204" pitchFamily="34" charset="0"/>
              </a:rPr>
              <a:t>Other</a:t>
            </a:r>
            <a:r>
              <a:rPr lang="en-US" sz="2400" dirty="0">
                <a:latin typeface="Arial" panose="020B0604020202020204" pitchFamily="34" charset="0"/>
                <a:cs typeface="Arial" panose="020B0604020202020204" pitchFamily="34" charset="0"/>
              </a:rPr>
              <a:t>: S</a:t>
            </a:r>
            <a:r>
              <a:rPr lang="en-US" sz="2400" b="0" i="0" dirty="0">
                <a:solidFill>
                  <a:srgbClr val="000000"/>
                </a:solidFill>
                <a:effectLst/>
                <a:latin typeface="Arial" panose="020B0604020202020204" pitchFamily="34" charset="0"/>
                <a:cs typeface="Arial" panose="020B0604020202020204" pitchFamily="34" charset="0"/>
              </a:rPr>
              <a:t>upplies/IT</a:t>
            </a:r>
          </a:p>
          <a:p>
            <a:pPr marL="0" indent="0">
              <a:buNone/>
            </a:pPr>
            <a:r>
              <a:rPr lang="en-US" sz="2400" b="0" i="0" dirty="0">
                <a:solidFill>
                  <a:srgbClr val="000000"/>
                </a:solidFill>
                <a:effectLst/>
                <a:latin typeface="Arial" panose="020B0604020202020204" pitchFamily="34" charset="0"/>
                <a:cs typeface="Arial" panose="020B0604020202020204" pitchFamily="34" charset="0"/>
              </a:rPr>
              <a:t>Healthy People 2030:  Reduce the suicide rate – MHMD 01 </a:t>
            </a:r>
          </a:p>
          <a:p>
            <a:pPr marL="0" indent="0">
              <a:buNone/>
            </a:pPr>
            <a:endParaRPr lang="en-US" sz="800" b="0" i="0" dirty="0">
              <a:solidFill>
                <a:srgbClr val="000000"/>
              </a:solidFill>
              <a:effectLst/>
              <a:latin typeface="Arial" panose="020B0604020202020204" pitchFamily="34" charset="0"/>
              <a:cs typeface="Arial" panose="020B0604020202020204" pitchFamily="34" charset="0"/>
            </a:endParaRPr>
          </a:p>
          <a:p>
            <a:pPr marL="0" indent="0">
              <a:buNone/>
            </a:pPr>
            <a:r>
              <a:rPr lang="en-US" sz="2000" b="0" i="0" dirty="0">
                <a:solidFill>
                  <a:srgbClr val="000000"/>
                </a:solidFill>
                <a:effectLst/>
                <a:latin typeface="Arial" panose="020B0604020202020204" pitchFamily="34" charset="0"/>
                <a:cs typeface="Arial" panose="020B0604020202020204" pitchFamily="34" charset="0"/>
              </a:rPr>
              <a:t>The Injury Prevention Service (IPS) has collected, analyzed, and disseminated suicide data as part of the Oklahoma Violent Death Reporting System for nearly 20 years and has partnered closely with the Oklahoma Department of Mental Health and Substance Abuse Services (ODMHSAS) suicide prevention area during that time. Over the years, there have been numerous discussions regarding the development of a suicide prevention program within the IPS to complement the work of ODMHSAS and to better support the county health departments (CHDs) and other public interfacing programs at OSDH in this area. This proposal provides dedicated staff to continue building a suicide prevention program tailored to OSDH and the CHDs. The IPS will use the project period to continue to develop infrastructure in suicide prevention, determine additional modalities that are best suited to the CHDs, and build capacity among the CHDs and other public interfacing OSDH programs to implement suicide prevention strategies and best serve our clients. Currently, the IPS Suicide Prevention Coordinator is certified in evidence-based suicide prevention programs (Counseling Around Lethal Means (CALM) and Talk Saves Lives); and is preparing materials around firearm safety and the distribution of gun locks; presentations on the magnitude of the problem, prevention strategies, and resources; and training on coalition building, facilitation, and community-level prevention.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648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E81C6-A2EC-4E77-B111-2F713530F699}"/>
              </a:ext>
            </a:extLst>
          </p:cNvPr>
          <p:cNvSpPr>
            <a:spLocks noGrp="1"/>
          </p:cNvSpPr>
          <p:nvPr>
            <p:ph type="title"/>
          </p:nvPr>
        </p:nvSpPr>
        <p:spPr>
          <a:xfrm>
            <a:off x="457200" y="182880"/>
            <a:ext cx="11394140" cy="674370"/>
          </a:xfrm>
        </p:spPr>
        <p:txBody>
          <a:bodyPr/>
          <a:lstStyle/>
          <a:p>
            <a:pPr algn="ctr"/>
            <a:r>
              <a:rPr lang="en-US" b="0" i="1" dirty="0">
                <a:solidFill>
                  <a:srgbClr val="0070C0"/>
                </a:solidFill>
                <a:effectLst/>
                <a:latin typeface="Arial" panose="020B0604020202020204" pitchFamily="34" charset="0"/>
              </a:rPr>
              <a:t>Partner Inflicted Brain Injury- PIBI</a:t>
            </a:r>
            <a:endParaRPr lang="en-US" i="1" dirty="0">
              <a:solidFill>
                <a:srgbClr val="0070C0"/>
              </a:solidFill>
            </a:endParaRPr>
          </a:p>
        </p:txBody>
      </p:sp>
      <p:sp>
        <p:nvSpPr>
          <p:cNvPr id="3" name="Content Placeholder 2">
            <a:extLst>
              <a:ext uri="{FF2B5EF4-FFF2-40B4-BE49-F238E27FC236}">
                <a16:creationId xmlns:a16="http://schemas.microsoft.com/office/drawing/2014/main" id="{E8B23F27-3D07-430B-BFC5-E975F3D8B796}"/>
              </a:ext>
            </a:extLst>
          </p:cNvPr>
          <p:cNvSpPr>
            <a:spLocks noGrp="1"/>
          </p:cNvSpPr>
          <p:nvPr>
            <p:ph idx="1"/>
          </p:nvPr>
        </p:nvSpPr>
        <p:spPr>
          <a:xfrm>
            <a:off x="80010" y="708660"/>
            <a:ext cx="12111990" cy="6069330"/>
          </a:xfrm>
        </p:spPr>
        <p:txBody>
          <a:bodyPr/>
          <a:lstStyle/>
          <a:p>
            <a:pPr marL="0" indent="0">
              <a:buNone/>
            </a:pPr>
            <a:r>
              <a:rPr lang="en-US" sz="2000" b="0" i="1" dirty="0">
                <a:solidFill>
                  <a:srgbClr val="000000"/>
                </a:solidFill>
                <a:effectLst/>
                <a:latin typeface="Arial" panose="020B0604020202020204" pitchFamily="34" charset="0"/>
              </a:rPr>
              <a:t>Budget request: </a:t>
            </a:r>
            <a:r>
              <a:rPr lang="en-US" sz="2000" b="0" i="0" dirty="0">
                <a:solidFill>
                  <a:srgbClr val="000000"/>
                </a:solidFill>
                <a:effectLst/>
                <a:latin typeface="Arial" panose="020B0604020202020204" pitchFamily="34" charset="0"/>
              </a:rPr>
              <a:t>$52,462 –Enhance or expand    </a:t>
            </a:r>
            <a:r>
              <a:rPr lang="en-US" sz="2000" b="0" i="1" dirty="0">
                <a:solidFill>
                  <a:srgbClr val="000000"/>
                </a:solidFill>
                <a:effectLst/>
                <a:latin typeface="Arial" panose="020B0604020202020204" pitchFamily="34" charset="0"/>
              </a:rPr>
              <a:t>FTEs</a:t>
            </a:r>
            <a:r>
              <a:rPr lang="en-US" sz="2000" b="0" i="0" dirty="0">
                <a:solidFill>
                  <a:srgbClr val="000000"/>
                </a:solidFill>
                <a:effectLst/>
                <a:latin typeface="Arial" panose="020B0604020202020204" pitchFamily="34" charset="0"/>
              </a:rPr>
              <a:t>: 1    </a:t>
            </a:r>
            <a:r>
              <a:rPr lang="en-US" sz="2000" b="0" i="1" dirty="0">
                <a:solidFill>
                  <a:srgbClr val="000000"/>
                </a:solidFill>
                <a:effectLst/>
                <a:latin typeface="Arial" panose="020B0604020202020204" pitchFamily="34" charset="0"/>
              </a:rPr>
              <a:t>Other: </a:t>
            </a:r>
            <a:r>
              <a:rPr lang="en-US" sz="2000" b="0" i="0" dirty="0">
                <a:solidFill>
                  <a:srgbClr val="000000"/>
                </a:solidFill>
                <a:effectLst/>
                <a:latin typeface="Arial" panose="020B0604020202020204" pitchFamily="34" charset="0"/>
              </a:rPr>
              <a:t>Supplies/ IT/contract/travel for training</a:t>
            </a:r>
          </a:p>
          <a:p>
            <a:pPr marL="0" indent="0">
              <a:buNone/>
            </a:pPr>
            <a:r>
              <a:rPr lang="en-US" sz="2000" b="0" i="0" dirty="0">
                <a:solidFill>
                  <a:srgbClr val="000000"/>
                </a:solidFill>
                <a:effectLst/>
                <a:latin typeface="Arial" panose="020B0604020202020204" pitchFamily="34" charset="0"/>
              </a:rPr>
              <a:t>Healthy People </a:t>
            </a:r>
            <a:r>
              <a:rPr lang="en-US" sz="2000" dirty="0">
                <a:solidFill>
                  <a:srgbClr val="000000"/>
                </a:solidFill>
                <a:latin typeface="Arial" panose="020B0604020202020204" pitchFamily="34" charset="0"/>
              </a:rPr>
              <a:t>2030: </a:t>
            </a:r>
            <a:r>
              <a:rPr lang="en-US" sz="1400" b="0" i="0" dirty="0">
                <a:solidFill>
                  <a:srgbClr val="000000"/>
                </a:solidFill>
                <a:effectLst/>
                <a:latin typeface="Arial" panose="020B0604020202020204" pitchFamily="34" charset="0"/>
              </a:rPr>
              <a:t> </a:t>
            </a:r>
            <a:r>
              <a:rPr lang="en-US" sz="2000" b="0" i="0" dirty="0">
                <a:solidFill>
                  <a:srgbClr val="000000"/>
                </a:solidFill>
                <a:effectLst/>
                <a:latin typeface="Arial" panose="020B0604020202020204" pitchFamily="34" charset="0"/>
              </a:rPr>
              <a:t>Reduce intimate partner violence – IVP D04</a:t>
            </a:r>
            <a:r>
              <a:rPr lang="en-US" sz="2000" dirty="0">
                <a:solidFill>
                  <a:srgbClr val="000000"/>
                </a:solidFill>
                <a:latin typeface="Arial" panose="020B0604020202020204" pitchFamily="34" charset="0"/>
              </a:rPr>
              <a:t> </a:t>
            </a:r>
          </a:p>
          <a:p>
            <a:pPr marL="0" indent="0">
              <a:buNone/>
            </a:pPr>
            <a:r>
              <a:rPr lang="en-US" sz="2000" b="0" i="0" dirty="0">
                <a:solidFill>
                  <a:srgbClr val="000000"/>
                </a:solidFill>
                <a:effectLst/>
                <a:latin typeface="Arial" panose="020B0604020202020204" pitchFamily="34" charset="0"/>
              </a:rPr>
              <a:t>The program design is to build the capacity of domestic violence service (DVS) agencies and allied partners to serve clients who have experienced PIBI. By providing training, technical assistance, and resources for DVS agencies &amp; allied partners; the program will increase awareness of the issue and the use of appropriate accommodations for clients with this disability. IPS will 1) Maintain a contract with Ohio Domestic Violence Network (ODVN) Center on PIBI to provide technical assistance to the IPS; 2) Provide training on PIBI screening to DVS providers &amp; allied professionals; 3) Adapt Oklahoma-centric PIBI screening &amp; support materials for allied professionals who serve persons experiencing domestic violence; and 4) conduct listening sessions with identified populations experiencing health disparities to determine if materials and/or training should be adapted to better serve the identified population. ODVN developed CHATS screening tool for the identification of potential partner-inflicted brain injuries specifically for clients seeking services at DVS providers. This trauma-informed &amp; evidence-based lay assessment tool and its accompanying materials provides an opportunity to “connect with survivors, identify &amp; provide information on head injuries, and accommodate people’s needs”1. This tool offers a point of contact to educate clients regarding the potential impact of PIBI, brings awareness to the DVS provider that accommodations in the client’s plan may be necessary for success, and offers tangible next steps for both client &amp; service provider so that the client is connected with relevant support. BRFSS questions related to experiencing intimate partner violence help inform the state of the occurrence of intimate partner violence in Okla. Support &amp; inclusion of those questions in the OK BRFSS is the only consistent way to collect victim report data which is often different from reports to law enforcement.</a:t>
            </a:r>
            <a:endParaRPr lang="en-US" sz="2000" dirty="0"/>
          </a:p>
        </p:txBody>
      </p:sp>
    </p:spTree>
    <p:extLst>
      <p:ext uri="{BB962C8B-B14F-4D97-AF65-F5344CB8AC3E}">
        <p14:creationId xmlns:p14="http://schemas.microsoft.com/office/powerpoint/2010/main" val="1795429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9B0D8-69E9-4CFE-B4CC-631C7A941C07}"/>
              </a:ext>
            </a:extLst>
          </p:cNvPr>
          <p:cNvSpPr>
            <a:spLocks noGrp="1"/>
          </p:cNvSpPr>
          <p:nvPr>
            <p:ph type="title"/>
          </p:nvPr>
        </p:nvSpPr>
        <p:spPr>
          <a:xfrm>
            <a:off x="457200" y="274320"/>
            <a:ext cx="11394140" cy="742950"/>
          </a:xfrm>
        </p:spPr>
        <p:txBody>
          <a:bodyPr/>
          <a:lstStyle/>
          <a:p>
            <a:r>
              <a:rPr lang="en-US" sz="3600" b="0" i="1" dirty="0">
                <a:solidFill>
                  <a:srgbClr val="0070C0"/>
                </a:solidFill>
                <a:effectLst/>
                <a:latin typeface="Arial" panose="020B0604020202020204" pitchFamily="34" charset="0"/>
              </a:rPr>
              <a:t>Sexual Assault Hotline Training, Support &amp; Surveillance</a:t>
            </a:r>
            <a:endParaRPr lang="en-US" sz="3600" i="1" dirty="0">
              <a:solidFill>
                <a:srgbClr val="0070C0"/>
              </a:solidFill>
            </a:endParaRPr>
          </a:p>
        </p:txBody>
      </p:sp>
      <p:sp>
        <p:nvSpPr>
          <p:cNvPr id="3" name="Content Placeholder 2">
            <a:extLst>
              <a:ext uri="{FF2B5EF4-FFF2-40B4-BE49-F238E27FC236}">
                <a16:creationId xmlns:a16="http://schemas.microsoft.com/office/drawing/2014/main" id="{500C138F-BCC9-4609-B84F-3FBCAFEFCAF0}"/>
              </a:ext>
            </a:extLst>
          </p:cNvPr>
          <p:cNvSpPr>
            <a:spLocks noGrp="1"/>
          </p:cNvSpPr>
          <p:nvPr>
            <p:ph idx="1"/>
          </p:nvPr>
        </p:nvSpPr>
        <p:spPr>
          <a:xfrm>
            <a:off x="640080" y="1154430"/>
            <a:ext cx="11121390" cy="5429250"/>
          </a:xfrm>
        </p:spPr>
        <p:txBody>
          <a:bodyPr/>
          <a:lstStyle/>
          <a:p>
            <a:pPr marL="0" indent="0">
              <a:buNone/>
            </a:pPr>
            <a:r>
              <a:rPr lang="en-US" sz="2400" b="0" i="1" dirty="0">
                <a:solidFill>
                  <a:srgbClr val="000000"/>
                </a:solidFill>
                <a:effectLst/>
                <a:latin typeface="Arial" panose="020B0604020202020204" pitchFamily="34" charset="0"/>
              </a:rPr>
              <a:t>Budget request: </a:t>
            </a:r>
            <a:r>
              <a:rPr lang="en-US" sz="2400" b="0" i="0" dirty="0">
                <a:solidFill>
                  <a:srgbClr val="000000"/>
                </a:solidFill>
                <a:effectLst/>
                <a:latin typeface="Arial" panose="020B0604020202020204" pitchFamily="34" charset="0"/>
              </a:rPr>
              <a:t>$89,800 –Start up   </a:t>
            </a:r>
            <a:r>
              <a:rPr lang="en-US" sz="2400" b="0" i="1" dirty="0">
                <a:solidFill>
                  <a:srgbClr val="000000"/>
                </a:solidFill>
                <a:effectLst/>
                <a:latin typeface="Arial" panose="020B0604020202020204" pitchFamily="34" charset="0"/>
              </a:rPr>
              <a:t>FTEs</a:t>
            </a:r>
            <a:r>
              <a:rPr lang="en-US" sz="2400" b="0" i="0" dirty="0">
                <a:solidFill>
                  <a:srgbClr val="000000"/>
                </a:solidFill>
                <a:effectLst/>
                <a:latin typeface="Arial" panose="020B0604020202020204" pitchFamily="34" charset="0"/>
              </a:rPr>
              <a:t>: 0      </a:t>
            </a:r>
            <a:r>
              <a:rPr lang="en-US" sz="2400" b="0" i="1" dirty="0">
                <a:solidFill>
                  <a:srgbClr val="000000"/>
                </a:solidFill>
                <a:effectLst/>
                <a:latin typeface="Arial" panose="020B0604020202020204" pitchFamily="34" charset="0"/>
              </a:rPr>
              <a:t>Other: </a:t>
            </a:r>
            <a:r>
              <a:rPr lang="en-US" sz="2400" b="0" i="0" dirty="0">
                <a:solidFill>
                  <a:srgbClr val="000000"/>
                </a:solidFill>
                <a:effectLst/>
                <a:latin typeface="Arial" panose="020B0604020202020204" pitchFamily="34" charset="0"/>
              </a:rPr>
              <a:t>Supplies/Contract</a:t>
            </a:r>
          </a:p>
          <a:p>
            <a:pPr marL="0" indent="0">
              <a:buNone/>
            </a:pPr>
            <a:endParaRPr lang="en-US" sz="800" b="0" i="0" dirty="0">
              <a:solidFill>
                <a:srgbClr val="000000"/>
              </a:solidFill>
              <a:effectLst/>
              <a:latin typeface="Arial" panose="020B0604020202020204" pitchFamily="34" charset="0"/>
            </a:endParaRPr>
          </a:p>
          <a:p>
            <a:pPr marL="0" indent="0">
              <a:buNone/>
            </a:pPr>
            <a:r>
              <a:rPr lang="en-US" sz="2400" dirty="0">
                <a:solidFill>
                  <a:srgbClr val="000000"/>
                </a:solidFill>
                <a:latin typeface="Arial" panose="020B0604020202020204" pitchFamily="34" charset="0"/>
              </a:rPr>
              <a:t>H</a:t>
            </a:r>
            <a:r>
              <a:rPr lang="en-US" sz="2400" b="0" i="0" dirty="0">
                <a:solidFill>
                  <a:srgbClr val="000000"/>
                </a:solidFill>
                <a:effectLst/>
                <a:latin typeface="Arial" panose="020B0604020202020204" pitchFamily="34" charset="0"/>
              </a:rPr>
              <a:t>ealthy People 2030: Reduce contact sexual violence — IVP D0</a:t>
            </a:r>
          </a:p>
          <a:p>
            <a:pPr marL="0" indent="0">
              <a:buNone/>
            </a:pPr>
            <a:endParaRPr lang="en-US" sz="800" b="0" i="0" dirty="0">
              <a:solidFill>
                <a:srgbClr val="000000"/>
              </a:solidFill>
              <a:effectLst/>
              <a:latin typeface="Arial" panose="020B0604020202020204" pitchFamily="34" charset="0"/>
            </a:endParaRPr>
          </a:p>
          <a:p>
            <a:pPr marL="0" indent="0">
              <a:buNone/>
            </a:pPr>
            <a:r>
              <a:rPr lang="en-US" sz="2400" b="0" i="0" dirty="0">
                <a:solidFill>
                  <a:srgbClr val="000000"/>
                </a:solidFill>
                <a:effectLst/>
                <a:latin typeface="Arial" panose="020B0604020202020204" pitchFamily="34" charset="0"/>
              </a:rPr>
              <a:t>This program is designed to build response capacity for hotline advocates responding to sexual violence hotlines and monitor the burden of sexual violence in Oklahoma. To do this, the Injury Prevention Service (IPS) will </a:t>
            </a:r>
          </a:p>
          <a:p>
            <a:pPr marL="514350" indent="-514350">
              <a:buAutoNum type="arabicParenR"/>
            </a:pPr>
            <a:r>
              <a:rPr lang="en-US" sz="2400" b="0" i="0" dirty="0">
                <a:solidFill>
                  <a:srgbClr val="000000"/>
                </a:solidFill>
                <a:effectLst/>
                <a:latin typeface="Arial" panose="020B0604020202020204" pitchFamily="34" charset="0"/>
              </a:rPr>
              <a:t>contract with an identified expert in sexual and domestic violence hotline training, </a:t>
            </a:r>
          </a:p>
          <a:p>
            <a:pPr marL="514350" indent="-514350">
              <a:buAutoNum type="arabicParenR"/>
            </a:pPr>
            <a:r>
              <a:rPr lang="en-US" sz="2400" b="0" i="0" dirty="0">
                <a:solidFill>
                  <a:srgbClr val="000000"/>
                </a:solidFill>
                <a:effectLst/>
                <a:latin typeface="Arial" panose="020B0604020202020204" pitchFamily="34" charset="0"/>
              </a:rPr>
              <a:t>arrange training space and support for attendees to attend one statewide training, </a:t>
            </a:r>
          </a:p>
          <a:p>
            <a:pPr marL="514350" indent="-514350">
              <a:buAutoNum type="arabicParenR"/>
            </a:pPr>
            <a:r>
              <a:rPr lang="en-US" sz="2400" b="0" i="0" dirty="0">
                <a:solidFill>
                  <a:srgbClr val="000000"/>
                </a:solidFill>
                <a:effectLst/>
                <a:latin typeface="Arial" panose="020B0604020202020204" pitchFamily="34" charset="0"/>
              </a:rPr>
              <a:t>contract with the YWCA-OKC to upgrade existing dated hotline response systems, and 4) conduct surveillance of sexual violence through the Behavioral Risk Factor Surveillance System (BRFSS</a:t>
            </a:r>
            <a:r>
              <a:rPr lang="en-US" b="0" i="0" dirty="0">
                <a:solidFill>
                  <a:srgbClr val="000000"/>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3996656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5DE8-DD27-480D-8797-D0363587CD09}"/>
              </a:ext>
            </a:extLst>
          </p:cNvPr>
          <p:cNvSpPr>
            <a:spLocks noGrp="1"/>
          </p:cNvSpPr>
          <p:nvPr>
            <p:ph type="title"/>
          </p:nvPr>
        </p:nvSpPr>
        <p:spPr>
          <a:xfrm>
            <a:off x="457200" y="228600"/>
            <a:ext cx="11394140" cy="800100"/>
          </a:xfrm>
        </p:spPr>
        <p:txBody>
          <a:bodyPr/>
          <a:lstStyle/>
          <a:p>
            <a:pPr algn="ctr"/>
            <a:r>
              <a:rPr lang="en-US" b="0" i="1" dirty="0">
                <a:solidFill>
                  <a:srgbClr val="0070C0"/>
                </a:solidFill>
                <a:effectLst/>
                <a:latin typeface="Arial" panose="020B0604020202020204" pitchFamily="34" charset="0"/>
              </a:rPr>
              <a:t>Child Passenger Safety Program</a:t>
            </a:r>
            <a:endParaRPr lang="en-US" i="1" dirty="0">
              <a:solidFill>
                <a:srgbClr val="0070C0"/>
              </a:solidFill>
            </a:endParaRPr>
          </a:p>
        </p:txBody>
      </p:sp>
      <p:sp>
        <p:nvSpPr>
          <p:cNvPr id="3" name="Content Placeholder 2">
            <a:extLst>
              <a:ext uri="{FF2B5EF4-FFF2-40B4-BE49-F238E27FC236}">
                <a16:creationId xmlns:a16="http://schemas.microsoft.com/office/drawing/2014/main" id="{75E88AB8-87A0-44EE-8125-5683462235D6}"/>
              </a:ext>
            </a:extLst>
          </p:cNvPr>
          <p:cNvSpPr>
            <a:spLocks noGrp="1"/>
          </p:cNvSpPr>
          <p:nvPr>
            <p:ph idx="1"/>
          </p:nvPr>
        </p:nvSpPr>
        <p:spPr>
          <a:xfrm>
            <a:off x="457201" y="1165860"/>
            <a:ext cx="11394140" cy="5463540"/>
          </a:xfrm>
        </p:spPr>
        <p:txBody>
          <a:bodyPr/>
          <a:lstStyle/>
          <a:p>
            <a:pPr marL="0" indent="0">
              <a:buNone/>
            </a:pPr>
            <a:r>
              <a:rPr lang="en-US" sz="2400" i="1" dirty="0">
                <a:latin typeface="Arial" panose="020B0604020202020204" pitchFamily="34" charset="0"/>
                <a:cs typeface="Arial" panose="020B0604020202020204" pitchFamily="34" charset="0"/>
              </a:rPr>
              <a:t>Budget Request: </a:t>
            </a:r>
            <a:r>
              <a:rPr lang="en-US" sz="2400" dirty="0">
                <a:latin typeface="Arial" panose="020B0604020202020204" pitchFamily="34" charset="0"/>
                <a:cs typeface="Arial" panose="020B0604020202020204" pitchFamily="34" charset="0"/>
              </a:rPr>
              <a:t>$299,972 –maintain existing funds    </a:t>
            </a:r>
            <a:r>
              <a:rPr lang="en-US" sz="2400" i="1" dirty="0">
                <a:latin typeface="Arial" panose="020B0604020202020204" pitchFamily="34" charset="0"/>
                <a:cs typeface="Arial" panose="020B0604020202020204" pitchFamily="34" charset="0"/>
              </a:rPr>
              <a:t>FTEs</a:t>
            </a:r>
            <a:r>
              <a:rPr lang="en-US" sz="2400" dirty="0">
                <a:latin typeface="Arial" panose="020B0604020202020204" pitchFamily="34" charset="0"/>
                <a:cs typeface="Arial" panose="020B0604020202020204" pitchFamily="34" charset="0"/>
              </a:rPr>
              <a:t>:0    </a:t>
            </a:r>
            <a:r>
              <a:rPr lang="en-US" sz="2400" i="1" dirty="0">
                <a:latin typeface="Arial" panose="020B0604020202020204" pitchFamily="34" charset="0"/>
                <a:cs typeface="Arial" panose="020B0604020202020204" pitchFamily="34" charset="0"/>
              </a:rPr>
              <a:t>Other: </a:t>
            </a:r>
            <a:r>
              <a:rPr lang="en-US" sz="2400" dirty="0">
                <a:latin typeface="Arial" panose="020B0604020202020204" pitchFamily="34" charset="0"/>
                <a:cs typeface="Arial" panose="020B0604020202020204" pitchFamily="34" charset="0"/>
              </a:rPr>
              <a:t>Supplies</a:t>
            </a:r>
          </a:p>
          <a:p>
            <a:pPr marL="0" indent="0">
              <a:buNone/>
            </a:pPr>
            <a:r>
              <a:rPr lang="en-US" sz="2400" dirty="0">
                <a:latin typeface="Arial" panose="020B0604020202020204" pitchFamily="34" charset="0"/>
                <a:cs typeface="Arial" panose="020B0604020202020204" pitchFamily="34" charset="0"/>
              </a:rPr>
              <a:t>Healthy People 2030:</a:t>
            </a:r>
            <a:r>
              <a:rPr lang="en-US" sz="2400" b="0" i="0" dirty="0">
                <a:solidFill>
                  <a:srgbClr val="000000"/>
                </a:solidFill>
                <a:effectLst/>
                <a:latin typeface="Arial" panose="020B0604020202020204" pitchFamily="34" charset="0"/>
                <a:cs typeface="Arial" panose="020B0604020202020204" pitchFamily="34" charset="0"/>
              </a:rPr>
              <a:t> Reduce the proportion of deaths of car passengers who weren’t buckled in - IVP-07</a:t>
            </a:r>
          </a:p>
          <a:p>
            <a:pPr marL="0" indent="0">
              <a:buNone/>
            </a:pPr>
            <a:endParaRPr lang="en-US" sz="800" dirty="0">
              <a:solidFill>
                <a:srgbClr val="000000"/>
              </a:solidFill>
              <a:latin typeface="Arial" panose="020B0604020202020204" pitchFamily="34" charset="0"/>
              <a:cs typeface="Arial" panose="020B0604020202020204" pitchFamily="34" charset="0"/>
            </a:endParaRPr>
          </a:p>
          <a:p>
            <a:pPr marL="0" indent="0">
              <a:buNone/>
            </a:pPr>
            <a:r>
              <a:rPr lang="en-US" sz="2400" b="0" i="0" dirty="0">
                <a:solidFill>
                  <a:srgbClr val="000000"/>
                </a:solidFill>
                <a:effectLst/>
                <a:latin typeface="Arial" panose="020B0604020202020204" pitchFamily="34" charset="0"/>
                <a:cs typeface="Arial" panose="020B0604020202020204" pitchFamily="34" charset="0"/>
              </a:rPr>
              <a:t>To increase child safety seat usage rates in Oklahoma and reduce crash-related injuries and deaths to child occupants, the IPS administers a comprehensive child safety seat installation and education program, which includes supporting county health department CPS technicians. The IPS receives Core State Injury Prevention funding through the Centers for Disease Control and Prevention to support a full-time CPS Project Coordinator to provide programmatic oversight. The IPS will utilize Preventive Health and Health Services Block Grant funding to procure child safety seats to ensure seats are available to eligible low-income families statewide to prevent injuries, disabilities, and death to children due to motor vehicle crashes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749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CE4B0-EB9B-4E73-BB9E-1D91B0297D9C}"/>
              </a:ext>
            </a:extLst>
          </p:cNvPr>
          <p:cNvSpPr>
            <a:spLocks noGrp="1"/>
          </p:cNvSpPr>
          <p:nvPr>
            <p:ph type="title"/>
          </p:nvPr>
        </p:nvSpPr>
        <p:spPr/>
        <p:txBody>
          <a:bodyPr/>
          <a:lstStyle/>
          <a:p>
            <a:pPr algn="ctr"/>
            <a:r>
              <a:rPr lang="en-US" sz="3200" b="0" i="1" dirty="0">
                <a:solidFill>
                  <a:srgbClr val="0070C0"/>
                </a:solidFill>
                <a:effectLst/>
                <a:latin typeface="Arial" panose="020B0604020202020204" pitchFamily="34" charset="0"/>
              </a:rPr>
              <a:t>Certified Healthy Oklahoma Community and Congregation Consultation</a:t>
            </a:r>
            <a:endParaRPr lang="en-US" sz="3200" i="1" dirty="0">
              <a:solidFill>
                <a:srgbClr val="0070C0"/>
              </a:solidFill>
            </a:endParaRPr>
          </a:p>
        </p:txBody>
      </p:sp>
      <p:sp>
        <p:nvSpPr>
          <p:cNvPr id="3" name="Content Placeholder 2">
            <a:extLst>
              <a:ext uri="{FF2B5EF4-FFF2-40B4-BE49-F238E27FC236}">
                <a16:creationId xmlns:a16="http://schemas.microsoft.com/office/drawing/2014/main" id="{08C4B3BA-7BFB-4085-A845-9F9648AECCAD}"/>
              </a:ext>
            </a:extLst>
          </p:cNvPr>
          <p:cNvSpPr>
            <a:spLocks noGrp="1"/>
          </p:cNvSpPr>
          <p:nvPr>
            <p:ph idx="1"/>
          </p:nvPr>
        </p:nvSpPr>
        <p:spPr>
          <a:xfrm>
            <a:off x="457201" y="1474470"/>
            <a:ext cx="11189970" cy="5145786"/>
          </a:xfrm>
        </p:spPr>
        <p:txBody>
          <a:bodyPr/>
          <a:lstStyle/>
          <a:p>
            <a:pPr marL="0" indent="0">
              <a:buNone/>
            </a:pPr>
            <a:r>
              <a:rPr lang="en-US" sz="2400" i="1" dirty="0">
                <a:latin typeface="Arial" panose="020B0604020202020204" pitchFamily="34" charset="0"/>
                <a:cs typeface="Arial" panose="020B0604020202020204" pitchFamily="34" charset="0"/>
              </a:rPr>
              <a:t>Budget request </a:t>
            </a:r>
            <a:r>
              <a:rPr lang="en-US" sz="2400" dirty="0">
                <a:latin typeface="Arial" panose="020B0604020202020204" pitchFamily="34" charset="0"/>
                <a:cs typeface="Arial" panose="020B0604020202020204" pitchFamily="34" charset="0"/>
              </a:rPr>
              <a:t>$49,307.34  start up   </a:t>
            </a:r>
            <a:r>
              <a:rPr lang="en-US" sz="2400" i="1" dirty="0">
                <a:latin typeface="Arial" panose="020B0604020202020204" pitchFamily="34" charset="0"/>
                <a:cs typeface="Arial" panose="020B0604020202020204" pitchFamily="34" charset="0"/>
              </a:rPr>
              <a:t>FTEs</a:t>
            </a:r>
            <a:r>
              <a:rPr lang="en-US" sz="2400" dirty="0">
                <a:latin typeface="Arial" panose="020B0604020202020204" pitchFamily="34" charset="0"/>
                <a:cs typeface="Arial" panose="020B0604020202020204" pitchFamily="34" charset="0"/>
              </a:rPr>
              <a:t>:1   </a:t>
            </a:r>
            <a:r>
              <a:rPr lang="en-US" sz="2400" b="0" i="1" dirty="0">
                <a:solidFill>
                  <a:srgbClr val="000000"/>
                </a:solidFill>
                <a:effectLst/>
                <a:latin typeface="Arial" panose="020B0604020202020204" pitchFamily="34" charset="0"/>
                <a:cs typeface="Arial" panose="020B0604020202020204" pitchFamily="34" charset="0"/>
              </a:rPr>
              <a:t>Other</a:t>
            </a:r>
            <a:r>
              <a:rPr lang="en-US" sz="2400" b="0" i="0" dirty="0">
                <a:solidFill>
                  <a:srgbClr val="000000"/>
                </a:solidFill>
                <a:effectLst/>
                <a:latin typeface="Arial" panose="020B0604020202020204" pitchFamily="34" charset="0"/>
                <a:cs typeface="Arial" panose="020B0604020202020204" pitchFamily="34" charset="0"/>
              </a:rPr>
              <a:t>: Supplies/IT/travel</a:t>
            </a:r>
            <a:endParaRPr lang="en-US" sz="2400" dirty="0">
              <a:latin typeface="Arial" panose="020B0604020202020204" pitchFamily="34" charset="0"/>
              <a:cs typeface="Arial" panose="020B0604020202020204" pitchFamily="34" charset="0"/>
            </a:endParaRPr>
          </a:p>
          <a:p>
            <a:pPr marL="0" indent="0">
              <a:buNone/>
            </a:pPr>
            <a:endParaRPr lang="en-US" sz="800" i="1"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Healthy People 2030:</a:t>
            </a:r>
            <a:r>
              <a:rPr lang="en-US" sz="2400" b="0" i="0" dirty="0">
                <a:solidFill>
                  <a:srgbClr val="000000"/>
                </a:solidFill>
                <a:effectLst/>
                <a:latin typeface="Arial" panose="020B0604020202020204" pitchFamily="34" charset="0"/>
                <a:cs typeface="Arial" panose="020B0604020202020204" pitchFamily="34" charset="0"/>
              </a:rPr>
              <a:t> Reduce the proportion of adults with obesity — NWS‑03</a:t>
            </a:r>
          </a:p>
          <a:p>
            <a:pPr marL="0" indent="0">
              <a:buNone/>
            </a:pPr>
            <a:endParaRPr lang="en-US" sz="800" dirty="0">
              <a:latin typeface="Arial" panose="020B0604020202020204" pitchFamily="34" charset="0"/>
              <a:cs typeface="Arial" panose="020B0604020202020204" pitchFamily="34" charset="0"/>
            </a:endParaRPr>
          </a:p>
          <a:p>
            <a:pPr marL="0" indent="0">
              <a:buNone/>
            </a:pPr>
            <a:r>
              <a:rPr lang="en-US" sz="2400" b="0" i="0" dirty="0">
                <a:solidFill>
                  <a:srgbClr val="000000"/>
                </a:solidFill>
                <a:effectLst/>
                <a:latin typeface="Arial" panose="020B0604020202020204" pitchFamily="34" charset="0"/>
                <a:cs typeface="Arial" panose="020B0604020202020204" pitchFamily="34" charset="0"/>
              </a:rPr>
              <a:t>The strategy of the program is to increase the number of Certified Healthy Oklahoma(CHO) community and congregation applications in the 2024 application period. Certified Healthy Oklahoma staff plan to do this through increased marketing of Certified Healthy Oklahoma with printed materials and PSAs. Additionally, Certified Healthy Oklahoma staff plan to partner with County Health Department staff to host mini summits in their communities to increase awareness of the program to entities that haven’t participated in the past and to provide additional TA to previous applicants to increase their certification level.</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697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CE4B0-EB9B-4E73-BB9E-1D91B0297D9C}"/>
              </a:ext>
            </a:extLst>
          </p:cNvPr>
          <p:cNvSpPr>
            <a:spLocks noGrp="1"/>
          </p:cNvSpPr>
          <p:nvPr>
            <p:ph type="title"/>
          </p:nvPr>
        </p:nvSpPr>
        <p:spPr>
          <a:xfrm>
            <a:off x="457200" y="171450"/>
            <a:ext cx="11394140" cy="937260"/>
          </a:xfrm>
        </p:spPr>
        <p:txBody>
          <a:bodyPr/>
          <a:lstStyle/>
          <a:p>
            <a:r>
              <a:rPr lang="en-US" sz="3200" b="0" i="1" dirty="0">
                <a:solidFill>
                  <a:srgbClr val="0070C0"/>
                </a:solidFill>
                <a:effectLst/>
                <a:latin typeface="Arial" panose="020B0604020202020204" pitchFamily="34" charset="0"/>
              </a:rPr>
              <a:t>2025 Public Health Nursing Core Competency Conference</a:t>
            </a:r>
            <a:endParaRPr lang="en-US" sz="3200" i="1" dirty="0">
              <a:solidFill>
                <a:srgbClr val="0070C0"/>
              </a:solidFill>
            </a:endParaRPr>
          </a:p>
        </p:txBody>
      </p:sp>
      <p:sp>
        <p:nvSpPr>
          <p:cNvPr id="3" name="Content Placeholder 2">
            <a:extLst>
              <a:ext uri="{FF2B5EF4-FFF2-40B4-BE49-F238E27FC236}">
                <a16:creationId xmlns:a16="http://schemas.microsoft.com/office/drawing/2014/main" id="{08C4B3BA-7BFB-4085-A845-9F9648AECCAD}"/>
              </a:ext>
            </a:extLst>
          </p:cNvPr>
          <p:cNvSpPr>
            <a:spLocks noGrp="1"/>
          </p:cNvSpPr>
          <p:nvPr>
            <p:ph idx="1"/>
          </p:nvPr>
        </p:nvSpPr>
        <p:spPr>
          <a:xfrm>
            <a:off x="457199" y="1291590"/>
            <a:ext cx="11394141" cy="5151180"/>
          </a:xfrm>
        </p:spPr>
        <p:txBody>
          <a:bodyPr/>
          <a:lstStyle/>
          <a:p>
            <a:pPr marL="0" indent="0">
              <a:buNone/>
            </a:pPr>
            <a:r>
              <a:rPr lang="en-US" sz="2400" i="1" dirty="0">
                <a:latin typeface="Arial" panose="020B0604020202020204" pitchFamily="34" charset="0"/>
                <a:cs typeface="Arial" panose="020B0604020202020204" pitchFamily="34" charset="0"/>
              </a:rPr>
              <a:t>Budget Request</a:t>
            </a:r>
            <a:r>
              <a:rPr lang="en-US" sz="2400" dirty="0">
                <a:latin typeface="Arial" panose="020B0604020202020204" pitchFamily="34" charset="0"/>
                <a:cs typeface="Arial" panose="020B0604020202020204" pitchFamily="34" charset="0"/>
              </a:rPr>
              <a:t>: $225,000 –start up     </a:t>
            </a:r>
            <a:r>
              <a:rPr lang="en-US" sz="2400" i="1" dirty="0">
                <a:latin typeface="Arial" panose="020B0604020202020204" pitchFamily="34" charset="0"/>
                <a:cs typeface="Arial" panose="020B0604020202020204" pitchFamily="34" charset="0"/>
              </a:rPr>
              <a:t>FTEs</a:t>
            </a:r>
            <a:r>
              <a:rPr lang="en-US" sz="2400" dirty="0">
                <a:latin typeface="Arial" panose="020B0604020202020204" pitchFamily="34" charset="0"/>
                <a:cs typeface="Arial" panose="020B0604020202020204" pitchFamily="34" charset="0"/>
              </a:rPr>
              <a:t>: 0      </a:t>
            </a:r>
            <a:r>
              <a:rPr lang="en-US" sz="2400" i="1" dirty="0">
                <a:latin typeface="Arial" panose="020B0604020202020204" pitchFamily="34" charset="0"/>
                <a:cs typeface="Arial" panose="020B0604020202020204" pitchFamily="34" charset="0"/>
              </a:rPr>
              <a:t>Other:</a:t>
            </a:r>
            <a:r>
              <a:rPr lang="en-US" sz="2400" dirty="0">
                <a:latin typeface="Arial" panose="020B0604020202020204" pitchFamily="34" charset="0"/>
                <a:cs typeface="Arial" panose="020B0604020202020204" pitchFamily="34" charset="0"/>
              </a:rPr>
              <a:t> Conference</a:t>
            </a:r>
          </a:p>
          <a:p>
            <a:pPr marL="0" indent="0">
              <a:buNone/>
            </a:pPr>
            <a:endParaRPr lang="en-US" sz="8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Healthy People 2030:</a:t>
            </a:r>
            <a:r>
              <a:rPr lang="en-US" sz="2400" b="0" i="0" dirty="0">
                <a:solidFill>
                  <a:srgbClr val="000000"/>
                </a:solidFill>
                <a:effectLst/>
                <a:latin typeface="Arial" panose="020B0604020202020204" pitchFamily="34" charset="0"/>
                <a:cs typeface="Arial" panose="020B0604020202020204" pitchFamily="34" charset="0"/>
              </a:rPr>
              <a:t> Increase use of core and discipline-specific competencies to drive workforce development — PHI R03</a:t>
            </a:r>
          </a:p>
          <a:p>
            <a:pPr marL="0" indent="0">
              <a:buNone/>
            </a:pPr>
            <a:endParaRPr lang="en-US" sz="900" b="0" i="0" dirty="0">
              <a:solidFill>
                <a:srgbClr val="000000"/>
              </a:solidFill>
              <a:effectLst/>
              <a:latin typeface="Arial" panose="020B0604020202020204" pitchFamily="34" charset="0"/>
              <a:cs typeface="Arial" panose="020B0604020202020204" pitchFamily="34" charset="0"/>
            </a:endParaRPr>
          </a:p>
          <a:p>
            <a:pPr marL="0" indent="0">
              <a:buNone/>
            </a:pPr>
            <a:r>
              <a:rPr lang="en-US" sz="2400" b="0" i="0" dirty="0">
                <a:solidFill>
                  <a:srgbClr val="000000"/>
                </a:solidFill>
                <a:effectLst/>
                <a:latin typeface="Arial" panose="020B0604020202020204" pitchFamily="34" charset="0"/>
                <a:cs typeface="Arial" panose="020B0604020202020204" pitchFamily="34" charset="0"/>
              </a:rPr>
              <a:t>This program will be managed by Nursing Service Educator and Administrative Program Officer. Initial steps will be a needs assessment and identification of the which core competencies and discipline-specific training are needed. These competencies and trainings must align with the OSDH strategic plan related to health categories in the area of health behaviors, adverse childhood experiences and multiple chronic conditions. The two-day conference will provide training based on established parameters. An assessment of the effectiveness of the education and training will support further offerings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8249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41AF-89F9-45D8-9463-2A27B341B775}"/>
              </a:ext>
            </a:extLst>
          </p:cNvPr>
          <p:cNvSpPr>
            <a:spLocks noGrp="1"/>
          </p:cNvSpPr>
          <p:nvPr>
            <p:ph type="title"/>
          </p:nvPr>
        </p:nvSpPr>
        <p:spPr>
          <a:xfrm>
            <a:off x="207924" y="251107"/>
            <a:ext cx="11526875" cy="837374"/>
          </a:xfrm>
        </p:spPr>
        <p:txBody>
          <a:bodyPr/>
          <a:lstStyle/>
          <a:p>
            <a:r>
              <a:rPr lang="en-US" sz="3200" b="1" dirty="0"/>
              <a:t>Meeting Agenda </a:t>
            </a:r>
          </a:p>
        </p:txBody>
      </p:sp>
      <p:sp>
        <p:nvSpPr>
          <p:cNvPr id="3" name="Content Placeholder 2">
            <a:extLst>
              <a:ext uri="{FF2B5EF4-FFF2-40B4-BE49-F238E27FC236}">
                <a16:creationId xmlns:a16="http://schemas.microsoft.com/office/drawing/2014/main" id="{C0C37E77-7F02-4F71-A4FB-68DD3E700861}"/>
              </a:ext>
            </a:extLst>
          </p:cNvPr>
          <p:cNvSpPr>
            <a:spLocks noGrp="1"/>
          </p:cNvSpPr>
          <p:nvPr>
            <p:ph idx="1"/>
          </p:nvPr>
        </p:nvSpPr>
        <p:spPr>
          <a:xfrm>
            <a:off x="582930" y="1386014"/>
            <a:ext cx="5513070" cy="3401139"/>
          </a:xfrm>
        </p:spPr>
        <p:txBody>
          <a:bodyPr vert="horz" lIns="0" tIns="45720" rIns="91440" bIns="45720" rtlCol="0" anchor="t">
            <a:noAutofit/>
          </a:bodyPr>
          <a:lstStyle/>
          <a:p>
            <a:r>
              <a:rPr lang="en-US" sz="2400" dirty="0"/>
              <a:t>Call to Order, Welcome and Introductions </a:t>
            </a:r>
            <a:endParaRPr lang="en-US" sz="2000" dirty="0"/>
          </a:p>
          <a:p>
            <a:r>
              <a:rPr lang="en-US" sz="2400" dirty="0"/>
              <a:t>Review and Approve of Minutes </a:t>
            </a:r>
          </a:p>
          <a:p>
            <a:r>
              <a:rPr lang="en-US" sz="2400" dirty="0"/>
              <a:t>FY23 Success stories</a:t>
            </a:r>
          </a:p>
          <a:p>
            <a:r>
              <a:rPr lang="en-US" sz="2400" dirty="0"/>
              <a:t>FY23 </a:t>
            </a:r>
            <a:r>
              <a:rPr lang="en-US" sz="2400" b="0" i="0" u="none" strike="noStrike" dirty="0">
                <a:solidFill>
                  <a:srgbClr val="464646"/>
                </a:solidFill>
                <a:effectLst/>
              </a:rPr>
              <a:t>Program and Budget Summary Spend Down Update</a:t>
            </a:r>
          </a:p>
          <a:p>
            <a:r>
              <a:rPr lang="en-US" sz="2400" dirty="0"/>
              <a:t>Budget Revision </a:t>
            </a:r>
          </a:p>
          <a:p>
            <a:r>
              <a:rPr lang="en-US" sz="2400" dirty="0">
                <a:cs typeface="Arial"/>
              </a:rPr>
              <a:t>FY24- SFY2025 Proposal Requests and Evaluations </a:t>
            </a:r>
          </a:p>
          <a:p>
            <a:r>
              <a:rPr lang="en-US" sz="2400" dirty="0"/>
              <a:t>Closing Remarks and Adjournment</a:t>
            </a:r>
            <a:endParaRPr lang="en-US" sz="2400" dirty="0">
              <a:cs typeface="Arial"/>
            </a:endParaRPr>
          </a:p>
        </p:txBody>
      </p:sp>
      <p:sp>
        <p:nvSpPr>
          <p:cNvPr id="4" name="Slide Number Placeholder 3">
            <a:extLst>
              <a:ext uri="{FF2B5EF4-FFF2-40B4-BE49-F238E27FC236}">
                <a16:creationId xmlns:a16="http://schemas.microsoft.com/office/drawing/2014/main" id="{686FE996-033C-4AD8-9D51-86E456D15570}"/>
              </a:ext>
            </a:extLst>
          </p:cNvPr>
          <p:cNvSpPr>
            <a:spLocks noGrp="1"/>
          </p:cNvSpPr>
          <p:nvPr>
            <p:ph type="sldNum" sz="quarter" idx="12"/>
          </p:nvPr>
        </p:nvSpPr>
        <p:spPr/>
        <p:txBody>
          <a:bodyPr/>
          <a:lstStyle/>
          <a:p>
            <a:fld id="{DB7DDC46-2E90-8640-BEFE-F54DCCD857ED}" type="slidenum">
              <a:rPr lang="en-US" smtClean="0"/>
              <a:t>2</a:t>
            </a:fld>
            <a:endParaRPr lang="en-US" dirty="0"/>
          </a:p>
        </p:txBody>
      </p:sp>
      <p:pic>
        <p:nvPicPr>
          <p:cNvPr id="7" name="Picture Placeholder 8" descr="A picture containing outdoor, water, large, building&#10;&#10;Description automatically generated">
            <a:extLst>
              <a:ext uri="{FF2B5EF4-FFF2-40B4-BE49-F238E27FC236}">
                <a16:creationId xmlns:a16="http://schemas.microsoft.com/office/drawing/2014/main" id="{7388FD11-08C0-4BF4-B6E5-3E54F2F90E91}"/>
              </a:ext>
            </a:extLst>
          </p:cNvPr>
          <p:cNvPicPr>
            <a:picLocks noChangeAspect="1"/>
          </p:cNvPicPr>
          <p:nvPr/>
        </p:nvPicPr>
        <p:blipFill>
          <a:blip r:embed="rId3"/>
          <a:srcRect l="27" r="27"/>
          <a:stretch>
            <a:fillRect/>
          </a:stretch>
        </p:blipFill>
        <p:spPr>
          <a:xfrm>
            <a:off x="6660675" y="251106"/>
            <a:ext cx="4795736" cy="6058253"/>
          </a:xfrm>
          <a:prstGeom prst="rect">
            <a:avLst/>
          </a:prstGeom>
        </p:spPr>
      </p:pic>
      <p:sp>
        <p:nvSpPr>
          <p:cNvPr id="9" name="Footer Placeholder 4">
            <a:extLst>
              <a:ext uri="{FF2B5EF4-FFF2-40B4-BE49-F238E27FC236}">
                <a16:creationId xmlns:a16="http://schemas.microsoft.com/office/drawing/2014/main" id="{7CFEE615-EC6F-422A-9C50-F4180D593B3A}"/>
              </a:ext>
            </a:extLst>
          </p:cNvPr>
          <p:cNvSpPr txBox="1">
            <a:spLocks/>
          </p:cNvSpPr>
          <p:nvPr/>
        </p:nvSpPr>
        <p:spPr>
          <a:xfrm>
            <a:off x="3817620" y="6606892"/>
            <a:ext cx="5795010" cy="239141"/>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Oklahoma State Department of Health | Preventive Health and Health Services Block Grant | 2024</a:t>
            </a:r>
          </a:p>
        </p:txBody>
      </p:sp>
    </p:spTree>
    <p:extLst>
      <p:ext uri="{BB962C8B-B14F-4D97-AF65-F5344CB8AC3E}">
        <p14:creationId xmlns:p14="http://schemas.microsoft.com/office/powerpoint/2010/main" val="871080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CE4B0-EB9B-4E73-BB9E-1D91B0297D9C}"/>
              </a:ext>
            </a:extLst>
          </p:cNvPr>
          <p:cNvSpPr>
            <a:spLocks noGrp="1"/>
          </p:cNvSpPr>
          <p:nvPr>
            <p:ph type="title"/>
          </p:nvPr>
        </p:nvSpPr>
        <p:spPr>
          <a:xfrm>
            <a:off x="457200" y="205740"/>
            <a:ext cx="11394140" cy="868680"/>
          </a:xfrm>
        </p:spPr>
        <p:txBody>
          <a:bodyPr/>
          <a:lstStyle/>
          <a:p>
            <a:pPr algn="ctr"/>
            <a:r>
              <a:rPr lang="en-US" sz="3200" b="0" i="1" dirty="0">
                <a:solidFill>
                  <a:srgbClr val="0070C0"/>
                </a:solidFill>
                <a:effectLst/>
                <a:latin typeface="Arial" panose="020B0604020202020204" pitchFamily="34" charset="0"/>
              </a:rPr>
              <a:t>Chronic Disease Prevention Service (CDPS) – Community Health Screenings</a:t>
            </a:r>
            <a:endParaRPr lang="en-US" sz="3200" i="1" dirty="0">
              <a:solidFill>
                <a:srgbClr val="0070C0"/>
              </a:solidFill>
            </a:endParaRPr>
          </a:p>
        </p:txBody>
      </p:sp>
      <p:sp>
        <p:nvSpPr>
          <p:cNvPr id="3" name="Content Placeholder 2">
            <a:extLst>
              <a:ext uri="{FF2B5EF4-FFF2-40B4-BE49-F238E27FC236}">
                <a16:creationId xmlns:a16="http://schemas.microsoft.com/office/drawing/2014/main" id="{08C4B3BA-7BFB-4085-A845-9F9648AECCAD}"/>
              </a:ext>
            </a:extLst>
          </p:cNvPr>
          <p:cNvSpPr>
            <a:spLocks noGrp="1"/>
          </p:cNvSpPr>
          <p:nvPr>
            <p:ph idx="1"/>
          </p:nvPr>
        </p:nvSpPr>
        <p:spPr>
          <a:xfrm>
            <a:off x="68580" y="1074420"/>
            <a:ext cx="12054839" cy="5783580"/>
          </a:xfrm>
        </p:spPr>
        <p:txBody>
          <a:bodyPr/>
          <a:lstStyle/>
          <a:p>
            <a:pPr marL="0" indent="0">
              <a:buNone/>
            </a:pPr>
            <a:r>
              <a:rPr lang="en-US" sz="2000" i="1" dirty="0">
                <a:solidFill>
                  <a:srgbClr val="000000"/>
                </a:solidFill>
                <a:latin typeface="Arial" panose="020B0604020202020204" pitchFamily="34" charset="0"/>
              </a:rPr>
              <a:t>Budget Request</a:t>
            </a:r>
            <a:r>
              <a:rPr lang="en-US" sz="2000" dirty="0">
                <a:solidFill>
                  <a:srgbClr val="000000"/>
                </a:solidFill>
                <a:latin typeface="Arial" panose="020B0604020202020204" pitchFamily="34" charset="0"/>
              </a:rPr>
              <a:t>: $134,000 –Enhance or expand                </a:t>
            </a:r>
            <a:r>
              <a:rPr lang="en-US" sz="2000" i="1" dirty="0">
                <a:solidFill>
                  <a:srgbClr val="000000"/>
                </a:solidFill>
                <a:latin typeface="Arial" panose="020B0604020202020204" pitchFamily="34" charset="0"/>
              </a:rPr>
              <a:t>FTEs</a:t>
            </a:r>
            <a:r>
              <a:rPr lang="en-US" sz="2000" dirty="0">
                <a:solidFill>
                  <a:srgbClr val="000000"/>
                </a:solidFill>
                <a:latin typeface="Arial" panose="020B0604020202020204" pitchFamily="34" charset="0"/>
              </a:rPr>
              <a:t>:0            Other: Supplies/Equipment</a:t>
            </a:r>
          </a:p>
          <a:p>
            <a:pPr marL="0" indent="0">
              <a:buNone/>
            </a:pPr>
            <a:r>
              <a:rPr lang="en-US" sz="2000" dirty="0">
                <a:solidFill>
                  <a:srgbClr val="000000"/>
                </a:solidFill>
                <a:latin typeface="Arial" panose="020B0604020202020204" pitchFamily="34" charset="0"/>
              </a:rPr>
              <a:t>Healthy People 2030: </a:t>
            </a:r>
            <a:r>
              <a:rPr lang="en-US" sz="2000" b="0" i="0" dirty="0">
                <a:solidFill>
                  <a:srgbClr val="000000"/>
                </a:solidFill>
                <a:effectLst/>
                <a:latin typeface="Arial" panose="020B0604020202020204" pitchFamily="34" charset="0"/>
              </a:rPr>
              <a:t>Improve cardiovascular health in adults – HDS-01</a:t>
            </a:r>
          </a:p>
          <a:p>
            <a:pPr marL="0" indent="0">
              <a:buNone/>
            </a:pPr>
            <a:r>
              <a:rPr lang="en-US" sz="2000" b="0" i="0" dirty="0">
                <a:solidFill>
                  <a:srgbClr val="000000"/>
                </a:solidFill>
                <a:effectLst/>
                <a:latin typeface="Arial" panose="020B0604020202020204" pitchFamily="34" charset="0"/>
              </a:rPr>
              <a:t>Funds used to purchase Cholestech LDX screening &amp; quality control supplies for county health departments to expand the number of preventive health screenings they can perform. Cholestech LDX screenings are point of care screenings measuring total cholesterol, high-density lipoprotein (HDL) cholesterol &amp; blood sugar levels. Screening results can be provided to clients approximately five minutes after the initial blood draw. CDPS will provide screening supplies, education materials &amp; referral resources for nurses to utilize while consulting clients over their results. Nurses performing preventive health screenings in the counties currently track their reach by how many encounters they have. Abnormal lab values are further tracked for follow up through tracking logs. This program will allow for more encounters &amp; strengthen the nursing services resources for following up with patients.  </a:t>
            </a:r>
            <a:r>
              <a:rPr lang="en-US" sz="2000" b="0" i="0" dirty="0">
                <a:effectLst/>
                <a:latin typeface="Arial" panose="020B0604020202020204" pitchFamily="34" charset="0"/>
              </a:rPr>
              <a:t>Adding this additional tracking step to current protocol to measure how many (number &amp; type) of referrals to community health services are made as a result of the health screenings. Community health services </a:t>
            </a:r>
            <a:r>
              <a:rPr lang="en-US" sz="2000" b="0" i="0" dirty="0">
                <a:solidFill>
                  <a:srgbClr val="000000"/>
                </a:solidFill>
                <a:effectLst/>
                <a:latin typeface="Arial" panose="020B0604020202020204" pitchFamily="34" charset="0"/>
              </a:rPr>
              <a:t>include, but are not limited to Diabetes Prevention Program classes, Diabetes Self-Management Education and Support classes, Self-Monitored Blood Pressure programs, lifestyle change programs, and social support services to meet social determinants of health needs. </a:t>
            </a:r>
          </a:p>
          <a:p>
            <a:pPr marL="0" indent="0">
              <a:buNone/>
            </a:pPr>
            <a:r>
              <a:rPr lang="en-US" sz="2000" b="0" i="0" dirty="0">
                <a:solidFill>
                  <a:srgbClr val="000000"/>
                </a:solidFill>
                <a:effectLst/>
                <a:latin typeface="Arial" panose="020B0604020202020204" pitchFamily="34" charset="0"/>
              </a:rPr>
              <a:t>This program will strengthen the relationship between nursing services in the counties and CDPS in the Central Office, allowing for better collaboration and resource sharing</a:t>
            </a:r>
            <a:r>
              <a:rPr lang="en-US" b="0" i="0" dirty="0">
                <a:solidFill>
                  <a:srgbClr val="000000"/>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2511374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73006-3A83-41B2-BCBA-6FE48E93E05D}"/>
              </a:ext>
            </a:extLst>
          </p:cNvPr>
          <p:cNvSpPr>
            <a:spLocks noGrp="1"/>
          </p:cNvSpPr>
          <p:nvPr>
            <p:ph type="title"/>
          </p:nvPr>
        </p:nvSpPr>
        <p:spPr>
          <a:xfrm>
            <a:off x="457200" y="182880"/>
            <a:ext cx="11394140" cy="902970"/>
          </a:xfrm>
        </p:spPr>
        <p:txBody>
          <a:bodyPr/>
          <a:lstStyle/>
          <a:p>
            <a:pPr algn="ctr"/>
            <a:r>
              <a:rPr lang="en-US" b="0" i="1" dirty="0">
                <a:solidFill>
                  <a:srgbClr val="0070C0"/>
                </a:solidFill>
                <a:effectLst/>
                <a:latin typeface="Arial" panose="020B0604020202020204" pitchFamily="34" charset="0"/>
              </a:rPr>
              <a:t>Work@Health Technical Assistance</a:t>
            </a:r>
            <a:endParaRPr lang="en-US" i="1" dirty="0">
              <a:solidFill>
                <a:srgbClr val="0070C0"/>
              </a:solidFill>
            </a:endParaRPr>
          </a:p>
        </p:txBody>
      </p:sp>
      <p:sp>
        <p:nvSpPr>
          <p:cNvPr id="3" name="Content Placeholder 2">
            <a:extLst>
              <a:ext uri="{FF2B5EF4-FFF2-40B4-BE49-F238E27FC236}">
                <a16:creationId xmlns:a16="http://schemas.microsoft.com/office/drawing/2014/main" id="{4289B7FF-0D66-4685-8FE7-8DEF6AAC1684}"/>
              </a:ext>
            </a:extLst>
          </p:cNvPr>
          <p:cNvSpPr>
            <a:spLocks noGrp="1"/>
          </p:cNvSpPr>
          <p:nvPr>
            <p:ph idx="1"/>
          </p:nvPr>
        </p:nvSpPr>
        <p:spPr>
          <a:xfrm>
            <a:off x="340659" y="1085850"/>
            <a:ext cx="11510681" cy="5497830"/>
          </a:xfrm>
        </p:spPr>
        <p:txBody>
          <a:bodyPr/>
          <a:lstStyle/>
          <a:p>
            <a:pPr marL="0" indent="0">
              <a:buNone/>
            </a:pPr>
            <a:r>
              <a:rPr lang="en-US" sz="2400" b="0" i="1" dirty="0">
                <a:solidFill>
                  <a:srgbClr val="000000"/>
                </a:solidFill>
                <a:effectLst/>
                <a:latin typeface="Arial" panose="020B0604020202020204" pitchFamily="34" charset="0"/>
                <a:cs typeface="Arial" panose="020B0604020202020204" pitchFamily="34" charset="0"/>
              </a:rPr>
              <a:t>Budget Request</a:t>
            </a:r>
            <a:r>
              <a:rPr lang="en-US" sz="2400" b="0" i="0" dirty="0">
                <a:solidFill>
                  <a:srgbClr val="000000"/>
                </a:solidFill>
                <a:effectLst/>
                <a:latin typeface="Arial" panose="020B0604020202020204" pitchFamily="34" charset="0"/>
                <a:cs typeface="Arial" panose="020B0604020202020204" pitchFamily="34" charset="0"/>
              </a:rPr>
              <a:t>:$50,101 –Enhance or expand   </a:t>
            </a:r>
            <a:r>
              <a:rPr lang="en-US" sz="2400" i="1" dirty="0">
                <a:solidFill>
                  <a:srgbClr val="000000"/>
                </a:solidFill>
                <a:latin typeface="Arial" panose="020B0604020202020204" pitchFamily="34" charset="0"/>
                <a:cs typeface="Arial" panose="020B0604020202020204" pitchFamily="34" charset="0"/>
              </a:rPr>
              <a:t>FTEs</a:t>
            </a:r>
            <a:r>
              <a:rPr lang="en-US" sz="2400" dirty="0">
                <a:solidFill>
                  <a:srgbClr val="000000"/>
                </a:solidFill>
                <a:latin typeface="Arial" panose="020B0604020202020204" pitchFamily="34" charset="0"/>
                <a:cs typeface="Arial" panose="020B0604020202020204" pitchFamily="34" charset="0"/>
              </a:rPr>
              <a:t>:1  </a:t>
            </a:r>
            <a:r>
              <a:rPr lang="en-US" sz="2400" i="1" dirty="0">
                <a:solidFill>
                  <a:srgbClr val="000000"/>
                </a:solidFill>
                <a:latin typeface="Arial" panose="020B0604020202020204" pitchFamily="34" charset="0"/>
                <a:cs typeface="Arial" panose="020B0604020202020204" pitchFamily="34" charset="0"/>
              </a:rPr>
              <a:t>Other</a:t>
            </a:r>
            <a:r>
              <a:rPr lang="en-US" sz="2400" dirty="0">
                <a:solidFill>
                  <a:srgbClr val="000000"/>
                </a:solidFill>
                <a:latin typeface="Arial" panose="020B0604020202020204" pitchFamily="34" charset="0"/>
                <a:cs typeface="Arial" panose="020B0604020202020204" pitchFamily="34" charset="0"/>
              </a:rPr>
              <a:t>: supplies/IT/travel</a:t>
            </a:r>
          </a:p>
          <a:p>
            <a:pPr marL="0" indent="0">
              <a:buNone/>
            </a:pPr>
            <a:r>
              <a:rPr lang="en-US" sz="2400" dirty="0">
                <a:solidFill>
                  <a:srgbClr val="000000"/>
                </a:solidFill>
                <a:latin typeface="Arial" panose="020B0604020202020204" pitchFamily="34" charset="0"/>
                <a:cs typeface="Arial" panose="020B0604020202020204" pitchFamily="34" charset="0"/>
              </a:rPr>
              <a:t>Healthy People 2030: </a:t>
            </a:r>
            <a:r>
              <a:rPr lang="en-US" sz="2400" b="0" i="0" dirty="0">
                <a:solidFill>
                  <a:srgbClr val="000000"/>
                </a:solidFill>
                <a:effectLst/>
                <a:latin typeface="Arial" panose="020B0604020202020204" pitchFamily="34" charset="0"/>
                <a:cs typeface="Arial" panose="020B0604020202020204" pitchFamily="34" charset="0"/>
              </a:rPr>
              <a:t>Increase the proportion of worksites that offer an employee health promotion program — ECBP‑D03</a:t>
            </a:r>
          </a:p>
          <a:p>
            <a:pPr marL="0" indent="0">
              <a:buNone/>
            </a:pPr>
            <a:r>
              <a:rPr lang="en-US" b="0" i="0" dirty="0">
                <a:solidFill>
                  <a:srgbClr val="000000"/>
                </a:solidFill>
                <a:effectLst/>
                <a:latin typeface="Arial" panose="020B0604020202020204" pitchFamily="34" charset="0"/>
                <a:cs typeface="Arial" panose="020B0604020202020204" pitchFamily="34" charset="0"/>
              </a:rPr>
              <a:t>In partnership with the YMCA of Greater OKC, Community Analysis and Linkages’ Master Work@Health trainer will identify and train 10 employers in Work@Health. In partnership with the YMCA of Greater OKC, an intervention to increase physical activity in the workplace will be implemented by the worksites. Additionally, by partnering with the University of Tulsa, employees will be given the opportunity to wear wrist devices that track their movement prior to and during the intervention to see if physical activity did increase after adding a physical activity intervention in their workplace.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5244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7687C-B5B6-4B6C-BF94-39BE00002E69}"/>
              </a:ext>
            </a:extLst>
          </p:cNvPr>
          <p:cNvSpPr>
            <a:spLocks noGrp="1"/>
          </p:cNvSpPr>
          <p:nvPr>
            <p:ph type="title"/>
          </p:nvPr>
        </p:nvSpPr>
        <p:spPr>
          <a:xfrm>
            <a:off x="457200" y="171450"/>
            <a:ext cx="11394140" cy="788670"/>
          </a:xfrm>
        </p:spPr>
        <p:txBody>
          <a:bodyPr/>
          <a:lstStyle/>
          <a:p>
            <a:pPr algn="ctr"/>
            <a:r>
              <a:rPr lang="en-US" sz="4000" b="0" i="1" dirty="0">
                <a:solidFill>
                  <a:srgbClr val="0070C0"/>
                </a:solidFill>
                <a:effectLst/>
                <a:latin typeface="Arial" panose="020B0604020202020204" pitchFamily="34" charset="0"/>
              </a:rPr>
              <a:t>Go NAPSACC Expansion</a:t>
            </a:r>
            <a:endParaRPr lang="en-US" sz="4000" i="1" dirty="0">
              <a:solidFill>
                <a:srgbClr val="0070C0"/>
              </a:solidFill>
            </a:endParaRPr>
          </a:p>
        </p:txBody>
      </p:sp>
      <p:sp>
        <p:nvSpPr>
          <p:cNvPr id="3" name="Content Placeholder 2">
            <a:extLst>
              <a:ext uri="{FF2B5EF4-FFF2-40B4-BE49-F238E27FC236}">
                <a16:creationId xmlns:a16="http://schemas.microsoft.com/office/drawing/2014/main" id="{0D370B3B-064E-4E2E-BD18-26AA92FB40C6}"/>
              </a:ext>
            </a:extLst>
          </p:cNvPr>
          <p:cNvSpPr>
            <a:spLocks noGrp="1"/>
          </p:cNvSpPr>
          <p:nvPr>
            <p:ph idx="1"/>
          </p:nvPr>
        </p:nvSpPr>
        <p:spPr>
          <a:xfrm>
            <a:off x="340660" y="960120"/>
            <a:ext cx="11394140" cy="5726430"/>
          </a:xfrm>
        </p:spPr>
        <p:txBody>
          <a:bodyPr/>
          <a:lstStyle/>
          <a:p>
            <a:pPr marL="0" indent="0">
              <a:buNone/>
            </a:pPr>
            <a:r>
              <a:rPr lang="en-US" sz="2000" i="1" dirty="0">
                <a:latin typeface="Arial" panose="020B0604020202020204" pitchFamily="34" charset="0"/>
                <a:cs typeface="Arial" panose="020B0604020202020204" pitchFamily="34" charset="0"/>
              </a:rPr>
              <a:t>Budget Request</a:t>
            </a:r>
            <a:r>
              <a:rPr lang="en-US" sz="2000" dirty="0">
                <a:latin typeface="Arial" panose="020B0604020202020204" pitchFamily="34" charset="0"/>
                <a:cs typeface="Arial" panose="020B0604020202020204" pitchFamily="34" charset="0"/>
              </a:rPr>
              <a:t>: $62,578 –Enhance or expand      </a:t>
            </a:r>
            <a:r>
              <a:rPr lang="en-US" sz="2000" i="1" dirty="0">
                <a:latin typeface="Arial" panose="020B0604020202020204" pitchFamily="34" charset="0"/>
                <a:cs typeface="Arial" panose="020B0604020202020204" pitchFamily="34" charset="0"/>
              </a:rPr>
              <a:t>FTEs</a:t>
            </a:r>
            <a:r>
              <a:rPr lang="en-US" sz="2000" dirty="0">
                <a:latin typeface="Arial" panose="020B0604020202020204" pitchFamily="34" charset="0"/>
                <a:cs typeface="Arial" panose="020B0604020202020204" pitchFamily="34" charset="0"/>
              </a:rPr>
              <a:t>: 1   </a:t>
            </a:r>
            <a:r>
              <a:rPr lang="en-US" sz="2000" i="1" dirty="0">
                <a:latin typeface="Arial" panose="020B0604020202020204" pitchFamily="34" charset="0"/>
                <a:cs typeface="Arial" panose="020B0604020202020204" pitchFamily="34" charset="0"/>
              </a:rPr>
              <a:t>Other: </a:t>
            </a:r>
            <a:r>
              <a:rPr lang="en-US" sz="2000" dirty="0">
                <a:latin typeface="Arial" panose="020B0604020202020204" pitchFamily="34" charset="0"/>
                <a:cs typeface="Arial" panose="020B0604020202020204" pitchFamily="34" charset="0"/>
              </a:rPr>
              <a:t>Supplies/ IT /travel</a:t>
            </a:r>
            <a:endParaRPr lang="en-US" sz="8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Healthy People 2030:</a:t>
            </a:r>
            <a:r>
              <a:rPr lang="en-US" sz="2000" b="0" i="0" dirty="0">
                <a:solidFill>
                  <a:srgbClr val="000000"/>
                </a:solidFill>
                <a:effectLst/>
                <a:latin typeface="Arial" panose="020B0604020202020204" pitchFamily="34" charset="0"/>
                <a:cs typeface="Arial" panose="020B0604020202020204" pitchFamily="34" charset="0"/>
              </a:rPr>
              <a:t> Reduce the proportion of children and adolescents with obesity — NWS‑04</a:t>
            </a:r>
          </a:p>
          <a:p>
            <a:pPr marL="0" indent="0">
              <a:buNone/>
            </a:pPr>
            <a:endParaRPr lang="en-US" sz="800" b="0" i="0" dirty="0">
              <a:solidFill>
                <a:srgbClr val="000000"/>
              </a:solidFill>
              <a:effectLst/>
              <a:latin typeface="Arial" panose="020B0604020202020204" pitchFamily="34" charset="0"/>
              <a:cs typeface="Arial" panose="020B0604020202020204" pitchFamily="34" charset="0"/>
            </a:endParaRPr>
          </a:p>
          <a:p>
            <a:pPr marL="0" indent="0">
              <a:buNone/>
            </a:pPr>
            <a:r>
              <a:rPr lang="en-US" sz="2000" b="0" i="0" dirty="0">
                <a:solidFill>
                  <a:srgbClr val="000000"/>
                </a:solidFill>
                <a:effectLst/>
                <a:latin typeface="Arial" panose="020B0604020202020204" pitchFamily="34" charset="0"/>
                <a:cs typeface="Arial" panose="020B0604020202020204" pitchFamily="34" charset="0"/>
              </a:rPr>
              <a:t>The Oklahoma State Department of Health (OSDH) has adopted the Go Nutrition and Physical Activity Self-Assessment for Child Care (Go NAPSACC) online toolkit in efforts to enhance nutrition and physical activity practices in early care and education (ECE) programs in Oklahoma. The Go NAPSACC platform will provide assistance to childcare providers to improve the health of young children through education, practices, policies, and environments that support healthy eating, physical activity, and oral health. Go NAPSACC allows providers to focus on seven modules (Child Nutrition, Breastfeeding &amp; Infant Feeding, Farm to ECE, Oral Health, Infant &amp; Child Physical Activity, Outdoor play &amp; Learning, Screen time) and use five steps (Assess, Plan, Take Action, Learn More, Keep It Up) to plan, prioritize, and take action to make healthy changes within their early childhood programs. OSDH will recruit other stakeholders to become GO NAPSACC consultants to increase the reach of in-depth consultation to early childcare providers to implement evidence-based strategies to increase physical activity and nutrition in their environments and statewide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8900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A20C3-8778-44DC-8289-EBC8BABF8D67}"/>
              </a:ext>
            </a:extLst>
          </p:cNvPr>
          <p:cNvSpPr>
            <a:spLocks noGrp="1"/>
          </p:cNvSpPr>
          <p:nvPr>
            <p:ph type="title"/>
          </p:nvPr>
        </p:nvSpPr>
        <p:spPr>
          <a:xfrm>
            <a:off x="457200" y="217170"/>
            <a:ext cx="11394140" cy="777240"/>
          </a:xfrm>
        </p:spPr>
        <p:txBody>
          <a:bodyPr/>
          <a:lstStyle/>
          <a:p>
            <a:pPr algn="ctr"/>
            <a:r>
              <a:rPr lang="en-US" sz="3600" b="0" i="1" dirty="0">
                <a:solidFill>
                  <a:srgbClr val="0070C0"/>
                </a:solidFill>
                <a:effectLst/>
                <a:latin typeface="Arial" panose="020B0604020202020204" pitchFamily="34" charset="0"/>
              </a:rPr>
              <a:t>Healthy School Environments Technical Assistance</a:t>
            </a:r>
            <a:endParaRPr lang="en-US" sz="3600" i="1" dirty="0">
              <a:solidFill>
                <a:srgbClr val="0070C0"/>
              </a:solidFill>
            </a:endParaRPr>
          </a:p>
        </p:txBody>
      </p:sp>
      <p:sp>
        <p:nvSpPr>
          <p:cNvPr id="3" name="Content Placeholder 2">
            <a:extLst>
              <a:ext uri="{FF2B5EF4-FFF2-40B4-BE49-F238E27FC236}">
                <a16:creationId xmlns:a16="http://schemas.microsoft.com/office/drawing/2014/main" id="{4953A0B4-5E21-44E2-B6B5-FA09C1691514}"/>
              </a:ext>
            </a:extLst>
          </p:cNvPr>
          <p:cNvSpPr>
            <a:spLocks noGrp="1"/>
          </p:cNvSpPr>
          <p:nvPr>
            <p:ph idx="1"/>
          </p:nvPr>
        </p:nvSpPr>
        <p:spPr>
          <a:xfrm>
            <a:off x="340660" y="994410"/>
            <a:ext cx="11394140" cy="5749290"/>
          </a:xfrm>
        </p:spPr>
        <p:txBody>
          <a:bodyPr/>
          <a:lstStyle/>
          <a:p>
            <a:pPr marL="0" indent="0">
              <a:buNone/>
            </a:pPr>
            <a:r>
              <a:rPr lang="en-US" sz="2000" b="0" i="1" dirty="0">
                <a:solidFill>
                  <a:srgbClr val="000000"/>
                </a:solidFill>
                <a:effectLst/>
                <a:latin typeface="Arial" panose="020B0604020202020204" pitchFamily="34" charset="0"/>
              </a:rPr>
              <a:t>Budget Request</a:t>
            </a:r>
            <a:r>
              <a:rPr lang="en-US" sz="2000" b="0" i="0" dirty="0">
                <a:solidFill>
                  <a:srgbClr val="000000"/>
                </a:solidFill>
                <a:effectLst/>
                <a:latin typeface="Arial" panose="020B0604020202020204" pitchFamily="34" charset="0"/>
              </a:rPr>
              <a:t>:$122,577 –Enhance or expand   </a:t>
            </a:r>
            <a:r>
              <a:rPr lang="en-US" sz="2000" b="0" i="1" dirty="0">
                <a:solidFill>
                  <a:srgbClr val="000000"/>
                </a:solidFill>
                <a:effectLst/>
                <a:latin typeface="Arial" panose="020B0604020202020204" pitchFamily="34" charset="0"/>
              </a:rPr>
              <a:t>FTEs</a:t>
            </a:r>
            <a:r>
              <a:rPr lang="en-US" sz="2000" b="0" i="0" dirty="0">
                <a:solidFill>
                  <a:srgbClr val="000000"/>
                </a:solidFill>
                <a:effectLst/>
                <a:latin typeface="Arial" panose="020B0604020202020204" pitchFamily="34" charset="0"/>
              </a:rPr>
              <a:t>:2 existing staff      </a:t>
            </a:r>
            <a:r>
              <a:rPr lang="en-US" sz="2000" i="0" dirty="0">
                <a:solidFill>
                  <a:srgbClr val="000000"/>
                </a:solidFill>
                <a:effectLst/>
                <a:latin typeface="Arial" panose="020B0604020202020204" pitchFamily="34" charset="0"/>
              </a:rPr>
              <a:t>Other</a:t>
            </a:r>
            <a:r>
              <a:rPr lang="en-US" sz="2000" b="0" i="0" dirty="0">
                <a:solidFill>
                  <a:srgbClr val="000000"/>
                </a:solidFill>
                <a:effectLst/>
                <a:latin typeface="Arial" panose="020B0604020202020204" pitchFamily="34" charset="0"/>
              </a:rPr>
              <a:t>: Supplies/ IT/travel</a:t>
            </a:r>
          </a:p>
          <a:p>
            <a:pPr marL="0" indent="0">
              <a:buNone/>
            </a:pPr>
            <a:endParaRPr lang="en-US" sz="800" b="0" i="0" dirty="0">
              <a:solidFill>
                <a:srgbClr val="000000"/>
              </a:solidFill>
              <a:effectLst/>
              <a:latin typeface="Arial" panose="020B0604020202020204" pitchFamily="34" charset="0"/>
            </a:endParaRPr>
          </a:p>
          <a:p>
            <a:pPr marL="0" indent="0">
              <a:buNone/>
            </a:pPr>
            <a:r>
              <a:rPr lang="en-US" sz="2000" b="0" i="0" dirty="0">
                <a:solidFill>
                  <a:srgbClr val="000000"/>
                </a:solidFill>
                <a:effectLst/>
                <a:latin typeface="Arial" panose="020B0604020202020204" pitchFamily="34" charset="0"/>
              </a:rPr>
              <a:t>Healthy People 2030: Reduce the proportion of children and adolescents with obesity — NWS‑04</a:t>
            </a:r>
          </a:p>
          <a:p>
            <a:pPr marL="0" indent="0">
              <a:buNone/>
            </a:pPr>
            <a:r>
              <a:rPr lang="en-US" sz="2000" b="0" i="0" dirty="0">
                <a:solidFill>
                  <a:srgbClr val="000000"/>
                </a:solidFill>
                <a:effectLst/>
                <a:latin typeface="Arial" panose="020B0604020202020204" pitchFamily="34" charset="0"/>
              </a:rPr>
              <a:t>OSDH will provide support to schools to create healthier environments in three ways:  </a:t>
            </a:r>
          </a:p>
          <a:p>
            <a:pPr marL="0" indent="0">
              <a:buNone/>
            </a:pPr>
            <a:r>
              <a:rPr lang="en-US" sz="2000" b="0" i="0" dirty="0">
                <a:solidFill>
                  <a:srgbClr val="000000"/>
                </a:solidFill>
                <a:effectLst/>
                <a:latin typeface="Arial" panose="020B0604020202020204" pitchFamily="34" charset="0"/>
              </a:rPr>
              <a:t>1. To collaborate with Healthy Schools Oklahoma to provide stencils, paint, and supplies to increase the numbers of schools with Painted Play-spaces. Painted Play-spaces takes unused concrete areas at schools and paint different physical activity exercises and games for students to use before, during, and after school. </a:t>
            </a:r>
          </a:p>
          <a:p>
            <a:pPr marL="0" indent="0">
              <a:buNone/>
            </a:pPr>
            <a:r>
              <a:rPr lang="en-US" sz="2000" b="0" i="0" dirty="0">
                <a:solidFill>
                  <a:srgbClr val="000000"/>
                </a:solidFill>
                <a:effectLst/>
                <a:latin typeface="Arial" panose="020B0604020202020204" pitchFamily="34" charset="0"/>
              </a:rPr>
              <a:t>2. Continue to collaborate with statewide partners to plan and host the Annual Institute for school staff. The Annual Institute is a one-day conference that offers breakout sessions and speakers on topics that schools identify they need more technical assistance on to implement healthy policies and practices. </a:t>
            </a:r>
          </a:p>
          <a:p>
            <a:pPr marL="0" indent="0">
              <a:buNone/>
            </a:pPr>
            <a:r>
              <a:rPr lang="en-US" sz="2000" dirty="0">
                <a:solidFill>
                  <a:srgbClr val="000000"/>
                </a:solidFill>
                <a:latin typeface="Arial" panose="020B0604020202020204" pitchFamily="34" charset="0"/>
              </a:rPr>
              <a:t>3. To</a:t>
            </a:r>
            <a:r>
              <a:rPr lang="en-US" sz="2000" b="0" i="0" dirty="0">
                <a:solidFill>
                  <a:srgbClr val="000000"/>
                </a:solidFill>
                <a:effectLst/>
                <a:latin typeface="Arial" panose="020B0604020202020204" pitchFamily="34" charset="0"/>
              </a:rPr>
              <a:t> procure standardized evidence-based skills-based health education curriculum. County Health Department staff will use this curriculum to teach students in schools about health topics and provide opportunities to practice skills. The curriculum will align with the Oklahoma Academic Standards for Health Education. This will support an increase in healthy behaviors adopted by students that can last a lifetime.</a:t>
            </a:r>
            <a:endParaRPr lang="en-US" sz="2000" dirty="0"/>
          </a:p>
        </p:txBody>
      </p:sp>
    </p:spTree>
    <p:extLst>
      <p:ext uri="{BB962C8B-B14F-4D97-AF65-F5344CB8AC3E}">
        <p14:creationId xmlns:p14="http://schemas.microsoft.com/office/powerpoint/2010/main" val="661717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C3B24-6FAF-404E-AEE5-1317FD7544B6}"/>
              </a:ext>
            </a:extLst>
          </p:cNvPr>
          <p:cNvSpPr>
            <a:spLocks noGrp="1"/>
          </p:cNvSpPr>
          <p:nvPr>
            <p:ph type="title"/>
          </p:nvPr>
        </p:nvSpPr>
        <p:spPr>
          <a:xfrm>
            <a:off x="457200" y="228600"/>
            <a:ext cx="11394140" cy="674370"/>
          </a:xfrm>
        </p:spPr>
        <p:txBody>
          <a:bodyPr/>
          <a:lstStyle/>
          <a:p>
            <a:pPr algn="ctr"/>
            <a:r>
              <a:rPr lang="en-US" sz="3600" b="0" i="1" dirty="0">
                <a:solidFill>
                  <a:srgbClr val="0070C0"/>
                </a:solidFill>
                <a:effectLst/>
                <a:latin typeface="Arial" panose="020B0604020202020204" pitchFamily="34" charset="0"/>
              </a:rPr>
              <a:t>State Obesity Prevention Plan Stakeholders Group</a:t>
            </a:r>
            <a:endParaRPr lang="en-US" sz="3600" i="1" dirty="0">
              <a:solidFill>
                <a:srgbClr val="0070C0"/>
              </a:solidFill>
            </a:endParaRPr>
          </a:p>
        </p:txBody>
      </p:sp>
      <p:sp>
        <p:nvSpPr>
          <p:cNvPr id="3" name="Content Placeholder 2">
            <a:extLst>
              <a:ext uri="{FF2B5EF4-FFF2-40B4-BE49-F238E27FC236}">
                <a16:creationId xmlns:a16="http://schemas.microsoft.com/office/drawing/2014/main" id="{4AB19A3D-431A-4F42-BE6C-06791E64D5F4}"/>
              </a:ext>
            </a:extLst>
          </p:cNvPr>
          <p:cNvSpPr>
            <a:spLocks noGrp="1"/>
          </p:cNvSpPr>
          <p:nvPr>
            <p:ph idx="1"/>
          </p:nvPr>
        </p:nvSpPr>
        <p:spPr>
          <a:xfrm>
            <a:off x="171450" y="902970"/>
            <a:ext cx="11875769" cy="5600700"/>
          </a:xfrm>
        </p:spPr>
        <p:txBody>
          <a:bodyPr/>
          <a:lstStyle/>
          <a:p>
            <a:pPr marL="0" indent="0">
              <a:buNone/>
            </a:pPr>
            <a:r>
              <a:rPr lang="en-US" sz="2400" dirty="0">
                <a:latin typeface="Arial" panose="020B0604020202020204" pitchFamily="34" charset="0"/>
                <a:cs typeface="Arial" panose="020B0604020202020204" pitchFamily="34" charset="0"/>
              </a:rPr>
              <a:t>Budget Request: $71,999 –maintain    FTEs: 4    </a:t>
            </a:r>
            <a:r>
              <a:rPr lang="en-US" sz="2400" b="0" i="1" dirty="0">
                <a:solidFill>
                  <a:srgbClr val="000000"/>
                </a:solidFill>
                <a:effectLst/>
                <a:latin typeface="Arial" panose="020B0604020202020204" pitchFamily="34" charset="0"/>
                <a:cs typeface="Arial" panose="020B0604020202020204" pitchFamily="34" charset="0"/>
              </a:rPr>
              <a:t>Other</a:t>
            </a:r>
            <a:r>
              <a:rPr lang="en-US" sz="2400" b="0" i="0" dirty="0">
                <a:solidFill>
                  <a:srgbClr val="000000"/>
                </a:solidFill>
                <a:effectLst/>
                <a:latin typeface="Arial" panose="020B0604020202020204" pitchFamily="34" charset="0"/>
                <a:cs typeface="Arial" panose="020B0604020202020204" pitchFamily="34" charset="0"/>
              </a:rPr>
              <a:t>: Supplies/IT</a:t>
            </a: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Healthy People 2030: </a:t>
            </a:r>
            <a:r>
              <a:rPr lang="en-US" sz="2400" b="0" i="0" dirty="0">
                <a:solidFill>
                  <a:srgbClr val="000000"/>
                </a:solidFill>
                <a:effectLst/>
                <a:latin typeface="Arial" panose="020B0604020202020204" pitchFamily="34" charset="0"/>
                <a:cs typeface="Arial" panose="020B0604020202020204" pitchFamily="34" charset="0"/>
              </a:rPr>
              <a:t>Reduce the proportion of adults with obesity — NWS‑03</a:t>
            </a:r>
          </a:p>
          <a:p>
            <a:pPr marL="0" indent="0">
              <a:buNone/>
            </a:pPr>
            <a:endParaRPr lang="en-US" sz="800" b="0" i="0" dirty="0">
              <a:solidFill>
                <a:srgbClr val="000000"/>
              </a:solidFill>
              <a:effectLst/>
              <a:latin typeface="Arial" panose="020B0604020202020204" pitchFamily="34" charset="0"/>
              <a:cs typeface="Arial" panose="020B0604020202020204" pitchFamily="34" charset="0"/>
            </a:endParaRPr>
          </a:p>
          <a:p>
            <a:pPr marL="0" indent="0">
              <a:buNone/>
            </a:pPr>
            <a:r>
              <a:rPr lang="en-US" sz="2400" b="0" i="0" dirty="0">
                <a:solidFill>
                  <a:srgbClr val="000000"/>
                </a:solidFill>
                <a:effectLst/>
                <a:latin typeface="Arial" panose="020B0604020202020204" pitchFamily="34" charset="0"/>
                <a:cs typeface="Arial" panose="020B0604020202020204" pitchFamily="34" charset="0"/>
              </a:rPr>
              <a:t>The 114 unique objectives outlined in the plan aim to take a comprehensive approach to reducing obesity. Addressing the social drivers of health requires that public health organizations work across sectors to improve health. Public-private partnerships are key in achieving some of the overarching goals of the state plan including creating social, physical, and economic environments that promote attaining the full potential for health and well-being for all. This plan pulls together Oklahoma’s over 100 organizations and agencies in an attempt to focus their efforts to make a measurable impact. The plan focuses on providing adequate access to all Oklahomans across the state and also highlights improvements to the environments in which most Oklahomans spend most of their time. This includes early care and education locations, schools, worksites, healthcare, and the communities in which people live, work, learn, and play.</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31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E8A8C-35BE-4308-A840-646299C337AD}"/>
              </a:ext>
            </a:extLst>
          </p:cNvPr>
          <p:cNvSpPr>
            <a:spLocks noGrp="1"/>
          </p:cNvSpPr>
          <p:nvPr>
            <p:ph type="title"/>
          </p:nvPr>
        </p:nvSpPr>
        <p:spPr>
          <a:xfrm>
            <a:off x="457200" y="91440"/>
            <a:ext cx="11394140" cy="1108710"/>
          </a:xfrm>
        </p:spPr>
        <p:txBody>
          <a:bodyPr/>
          <a:lstStyle/>
          <a:p>
            <a:pPr algn="ctr"/>
            <a:r>
              <a:rPr lang="en-US" sz="3200" b="0" i="1" dirty="0">
                <a:solidFill>
                  <a:srgbClr val="0070C0"/>
                </a:solidFill>
                <a:effectLst/>
                <a:latin typeface="Arial" panose="020B0604020202020204" pitchFamily="34" charset="0"/>
              </a:rPr>
              <a:t>Increasing Nutrition Security in County Health Departments with Statewide Partners</a:t>
            </a:r>
            <a:endParaRPr lang="en-US" sz="3200" i="1" dirty="0">
              <a:solidFill>
                <a:srgbClr val="0070C0"/>
              </a:solidFill>
            </a:endParaRPr>
          </a:p>
        </p:txBody>
      </p:sp>
      <p:sp>
        <p:nvSpPr>
          <p:cNvPr id="3" name="Content Placeholder 2">
            <a:extLst>
              <a:ext uri="{FF2B5EF4-FFF2-40B4-BE49-F238E27FC236}">
                <a16:creationId xmlns:a16="http://schemas.microsoft.com/office/drawing/2014/main" id="{FD76A0B4-8705-445D-BB6A-F88672C96096}"/>
              </a:ext>
            </a:extLst>
          </p:cNvPr>
          <p:cNvSpPr>
            <a:spLocks noGrp="1"/>
          </p:cNvSpPr>
          <p:nvPr>
            <p:ph idx="1"/>
          </p:nvPr>
        </p:nvSpPr>
        <p:spPr>
          <a:xfrm>
            <a:off x="205741" y="1108710"/>
            <a:ext cx="11645600" cy="5657850"/>
          </a:xfrm>
        </p:spPr>
        <p:txBody>
          <a:bodyPr/>
          <a:lstStyle/>
          <a:p>
            <a:pPr marL="0" indent="0">
              <a:buNone/>
            </a:pPr>
            <a:r>
              <a:rPr lang="en-US" sz="2400" i="1" dirty="0"/>
              <a:t>Budget Request</a:t>
            </a:r>
            <a:r>
              <a:rPr lang="en-US" sz="2400" dirty="0"/>
              <a:t>: $161,165 -Enhance or expand  </a:t>
            </a:r>
            <a:r>
              <a:rPr lang="en-US" sz="2400" i="1" dirty="0"/>
              <a:t>FTEs</a:t>
            </a:r>
            <a:r>
              <a:rPr lang="en-US" sz="2400" dirty="0"/>
              <a:t>: 2 Existing   </a:t>
            </a:r>
            <a:r>
              <a:rPr lang="en-US" sz="2400" i="1" dirty="0"/>
              <a:t>Other</a:t>
            </a:r>
            <a:r>
              <a:rPr lang="en-US" sz="2400" dirty="0"/>
              <a:t>: Supplies/ IT/contract</a:t>
            </a:r>
          </a:p>
          <a:p>
            <a:pPr marL="0" indent="0">
              <a:buNone/>
            </a:pPr>
            <a:r>
              <a:rPr lang="en-US" sz="2000" dirty="0"/>
              <a:t>Healthy People 2030:</a:t>
            </a:r>
            <a:r>
              <a:rPr lang="en-US" sz="2000" b="0" i="0" dirty="0">
                <a:solidFill>
                  <a:srgbClr val="000000"/>
                </a:solidFill>
                <a:effectLst/>
                <a:latin typeface="Arial" panose="020B0604020202020204" pitchFamily="34" charset="0"/>
              </a:rPr>
              <a:t> Reduce household food insecurity and hunger — NWS‑01</a:t>
            </a:r>
          </a:p>
          <a:p>
            <a:pPr marL="0" indent="0">
              <a:buNone/>
            </a:pPr>
            <a:r>
              <a:rPr lang="en-US" sz="2400" b="0" i="0" dirty="0">
                <a:solidFill>
                  <a:srgbClr val="000000"/>
                </a:solidFill>
                <a:effectLst/>
              </a:rPr>
              <a:t>Renewing contracts with the Regional Food Bank of Oklahoma and the Food Bank of Eastern Oklahoma for a third year will allow them to increase the reach of the “State Partnerships Improving Nutrition and Equity (SPINE)” intervention into 10 additional County Health Departments. Additionally, staff are overseeing a Food is Medicine technical assistance opportunity and the Oklahoma Food is Medicine Coalition. The coalition’s purpose:</a:t>
            </a:r>
          </a:p>
          <a:p>
            <a:pPr marL="457200" indent="-457200">
              <a:buAutoNum type="arabicPeriod"/>
            </a:pPr>
            <a:r>
              <a:rPr lang="en-US" sz="2400" b="0" i="0" dirty="0">
                <a:solidFill>
                  <a:srgbClr val="000000"/>
                </a:solidFill>
                <a:effectLst/>
              </a:rPr>
              <a:t>To increase collaboration and eliminate duplication of efforts, </a:t>
            </a:r>
          </a:p>
          <a:p>
            <a:pPr marL="457200" indent="-457200">
              <a:buAutoNum type="arabicPeriod"/>
            </a:pPr>
            <a:r>
              <a:rPr lang="en-US" sz="2400" b="0" i="0" dirty="0">
                <a:solidFill>
                  <a:srgbClr val="000000"/>
                </a:solidFill>
                <a:effectLst/>
              </a:rPr>
              <a:t>To identify approaches to scale Food is Medicine in Oklahoma,</a:t>
            </a:r>
          </a:p>
          <a:p>
            <a:pPr marL="457200" indent="-457200">
              <a:buAutoNum type="arabicPeriod"/>
            </a:pPr>
            <a:r>
              <a:rPr lang="en-US" sz="2400" b="0" i="0" dirty="0">
                <a:solidFill>
                  <a:srgbClr val="000000"/>
                </a:solidFill>
                <a:effectLst/>
              </a:rPr>
              <a:t>To explore, prioritize, &amp; pursue funding pathways such as Medicaid 1115 demonstration waivers, In Lieu of Services, value added benefits, contracting amendments,  </a:t>
            </a:r>
          </a:p>
          <a:p>
            <a:pPr marL="457200" indent="-457200">
              <a:buAutoNum type="arabicPeriod"/>
            </a:pPr>
            <a:r>
              <a:rPr lang="en-US" sz="2400" b="0" i="0" dirty="0">
                <a:solidFill>
                  <a:srgbClr val="000000"/>
                </a:solidFill>
                <a:effectLst/>
              </a:rPr>
              <a:t>To develop &amp; disseminate custom outreach materials to support these efforts. Staff are also in the preparatory stage of launching a nutrition security taskforce to establish a state plan to increase nutrition security. This state plan will be developed in partnership with Hunger Free Oklahoma and include a lived experience lens.</a:t>
            </a:r>
            <a:endParaRPr lang="en-US" sz="2400" dirty="0"/>
          </a:p>
        </p:txBody>
      </p:sp>
    </p:spTree>
    <p:extLst>
      <p:ext uri="{BB962C8B-B14F-4D97-AF65-F5344CB8AC3E}">
        <p14:creationId xmlns:p14="http://schemas.microsoft.com/office/powerpoint/2010/main" val="3656962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EB9C-2EB9-4FC6-9935-FD1FB34D351F}"/>
              </a:ext>
            </a:extLst>
          </p:cNvPr>
          <p:cNvSpPr>
            <a:spLocks noGrp="1"/>
          </p:cNvSpPr>
          <p:nvPr>
            <p:ph type="title"/>
          </p:nvPr>
        </p:nvSpPr>
        <p:spPr>
          <a:xfrm>
            <a:off x="457200" y="160020"/>
            <a:ext cx="11394140" cy="960120"/>
          </a:xfrm>
        </p:spPr>
        <p:txBody>
          <a:bodyPr/>
          <a:lstStyle/>
          <a:p>
            <a:pPr algn="ctr"/>
            <a:r>
              <a:rPr lang="en-US" sz="3200" b="0" i="1" dirty="0">
                <a:solidFill>
                  <a:srgbClr val="0070C0"/>
                </a:solidFill>
                <a:effectLst/>
                <a:latin typeface="Arial" panose="020B0604020202020204" pitchFamily="34" charset="0"/>
              </a:rPr>
              <a:t>Leading Oklahoma to Prosperity through Health Communications Initiative</a:t>
            </a:r>
            <a:endParaRPr lang="en-US" sz="3200" i="1" dirty="0">
              <a:solidFill>
                <a:srgbClr val="0070C0"/>
              </a:solidFill>
            </a:endParaRPr>
          </a:p>
        </p:txBody>
      </p:sp>
      <p:sp>
        <p:nvSpPr>
          <p:cNvPr id="3" name="Content Placeholder 2">
            <a:extLst>
              <a:ext uri="{FF2B5EF4-FFF2-40B4-BE49-F238E27FC236}">
                <a16:creationId xmlns:a16="http://schemas.microsoft.com/office/drawing/2014/main" id="{2E55287F-4C08-49D2-99A4-B4169904EE7B}"/>
              </a:ext>
            </a:extLst>
          </p:cNvPr>
          <p:cNvSpPr>
            <a:spLocks noGrp="1"/>
          </p:cNvSpPr>
          <p:nvPr>
            <p:ph idx="1"/>
          </p:nvPr>
        </p:nvSpPr>
        <p:spPr>
          <a:xfrm>
            <a:off x="628650" y="1337310"/>
            <a:ext cx="11222690" cy="5189220"/>
          </a:xfrm>
        </p:spPr>
        <p:txBody>
          <a:bodyPr/>
          <a:lstStyle/>
          <a:p>
            <a:pPr marL="0" indent="0">
              <a:buNone/>
            </a:pPr>
            <a:r>
              <a:rPr lang="en-US" sz="2400" i="1" dirty="0">
                <a:latin typeface="Arial" panose="020B0604020202020204" pitchFamily="34" charset="0"/>
                <a:cs typeface="Arial" panose="020B0604020202020204" pitchFamily="34" charset="0"/>
              </a:rPr>
              <a:t>Budget Request</a:t>
            </a:r>
            <a:r>
              <a:rPr lang="en-US" sz="2400" dirty="0">
                <a:latin typeface="Arial" panose="020B0604020202020204" pitchFamily="34" charset="0"/>
                <a:cs typeface="Arial" panose="020B0604020202020204" pitchFamily="34" charset="0"/>
              </a:rPr>
              <a:t>: $20,000 –Enhance or expand  </a:t>
            </a:r>
            <a:r>
              <a:rPr lang="en-US" sz="2400" i="1" dirty="0">
                <a:latin typeface="Arial" panose="020B0604020202020204" pitchFamily="34" charset="0"/>
                <a:cs typeface="Arial" panose="020B0604020202020204" pitchFamily="34" charset="0"/>
              </a:rPr>
              <a:t>FTEs</a:t>
            </a:r>
            <a:r>
              <a:rPr lang="en-US" sz="2400" dirty="0">
                <a:latin typeface="Arial" panose="020B0604020202020204" pitchFamily="34" charset="0"/>
                <a:cs typeface="Arial" panose="020B0604020202020204" pitchFamily="34" charset="0"/>
              </a:rPr>
              <a:t>: 0  </a:t>
            </a:r>
            <a:r>
              <a:rPr lang="en-US" sz="2400" i="1" dirty="0">
                <a:latin typeface="Arial" panose="020B0604020202020204" pitchFamily="34" charset="0"/>
                <a:cs typeface="Arial" panose="020B0604020202020204" pitchFamily="34" charset="0"/>
              </a:rPr>
              <a:t>Other</a:t>
            </a:r>
            <a:r>
              <a:rPr lang="en-US" sz="2400" dirty="0">
                <a:latin typeface="Arial" panose="020B0604020202020204" pitchFamily="34" charset="0"/>
                <a:cs typeface="Arial" panose="020B0604020202020204" pitchFamily="34" charset="0"/>
              </a:rPr>
              <a:t>: Lodging/travel   </a:t>
            </a:r>
          </a:p>
          <a:p>
            <a:pPr marL="0" indent="0">
              <a:buNone/>
            </a:pPr>
            <a:r>
              <a:rPr lang="en-US" sz="2400" dirty="0">
                <a:latin typeface="Arial" panose="020B0604020202020204" pitchFamily="34" charset="0"/>
                <a:cs typeface="Arial" panose="020B0604020202020204" pitchFamily="34" charset="0"/>
              </a:rPr>
              <a:t>Healthy People 2030: Increase the health literacy of the population HC/HIT‑R01</a:t>
            </a:r>
          </a:p>
          <a:p>
            <a:pPr marL="0" indent="0">
              <a:buNone/>
            </a:pPr>
            <a:endParaRPr lang="en-US" sz="800" b="0" i="0" dirty="0">
              <a:solidFill>
                <a:srgbClr val="000000"/>
              </a:solidFill>
              <a:effectLst/>
              <a:latin typeface="Arial" panose="020B0604020202020204" pitchFamily="34" charset="0"/>
              <a:cs typeface="Arial" panose="020B0604020202020204" pitchFamily="34" charset="0"/>
            </a:endParaRPr>
          </a:p>
          <a:p>
            <a:pPr marL="0" indent="0">
              <a:buNone/>
            </a:pPr>
            <a:r>
              <a:rPr lang="en-US" b="0" i="0" dirty="0">
                <a:solidFill>
                  <a:srgbClr val="000000"/>
                </a:solidFill>
                <a:effectLst/>
                <a:latin typeface="Arial" panose="020B0604020202020204" pitchFamily="34" charset="0"/>
                <a:cs typeface="Arial" panose="020B0604020202020204" pitchFamily="34" charset="0"/>
              </a:rPr>
              <a:t>The communications department supports OSDH programs in addressing social determinants of health (SDoH). Many Oklahomans may have barriers from a healthy life due to the neighborhood and built environment they live, work or play in. Strategic and aligned communications between programs and county health departments through a training will allow us to better address things like the importance of how we will communicate to our target audiences about maternity care to lower the risk of maternal and infant mortality.</a:t>
            </a:r>
            <a:endParaRPr lang="en-US"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473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75F6-F244-46AF-AA0C-4C8147E1772F}"/>
              </a:ext>
            </a:extLst>
          </p:cNvPr>
          <p:cNvSpPr>
            <a:spLocks noGrp="1"/>
          </p:cNvSpPr>
          <p:nvPr>
            <p:ph type="title"/>
          </p:nvPr>
        </p:nvSpPr>
        <p:spPr>
          <a:xfrm>
            <a:off x="457200" y="217170"/>
            <a:ext cx="11394140" cy="834390"/>
          </a:xfrm>
        </p:spPr>
        <p:txBody>
          <a:bodyPr/>
          <a:lstStyle/>
          <a:p>
            <a:pPr algn="ctr"/>
            <a:r>
              <a:rPr lang="en-US" sz="3600" b="0" i="1" dirty="0">
                <a:solidFill>
                  <a:srgbClr val="0070C0"/>
                </a:solidFill>
                <a:effectLst/>
                <a:latin typeface="Arial" panose="020B0604020202020204" pitchFamily="34" charset="0"/>
              </a:rPr>
              <a:t>Northeastern Oklahoma CATCH Coordinated School Health Initiative</a:t>
            </a:r>
            <a:endParaRPr lang="en-US" sz="3600" i="1" dirty="0">
              <a:solidFill>
                <a:srgbClr val="0070C0"/>
              </a:solidFill>
            </a:endParaRPr>
          </a:p>
        </p:txBody>
      </p:sp>
      <p:sp>
        <p:nvSpPr>
          <p:cNvPr id="3" name="Content Placeholder 2">
            <a:extLst>
              <a:ext uri="{FF2B5EF4-FFF2-40B4-BE49-F238E27FC236}">
                <a16:creationId xmlns:a16="http://schemas.microsoft.com/office/drawing/2014/main" id="{52395894-2657-43A6-8094-261EF6EC6E62}"/>
              </a:ext>
            </a:extLst>
          </p:cNvPr>
          <p:cNvSpPr>
            <a:spLocks noGrp="1"/>
          </p:cNvSpPr>
          <p:nvPr>
            <p:ph idx="1"/>
          </p:nvPr>
        </p:nvSpPr>
        <p:spPr>
          <a:xfrm>
            <a:off x="377190" y="1291590"/>
            <a:ext cx="11474150" cy="5349240"/>
          </a:xfrm>
        </p:spPr>
        <p:txBody>
          <a:bodyPr/>
          <a:lstStyle/>
          <a:p>
            <a:pPr marL="0" indent="0">
              <a:buNone/>
            </a:pPr>
            <a:r>
              <a:rPr lang="en-US" sz="2000" b="0" i="1" dirty="0">
                <a:solidFill>
                  <a:srgbClr val="000000"/>
                </a:solidFill>
                <a:effectLst/>
                <a:latin typeface="Arial" panose="020B0604020202020204" pitchFamily="34" charset="0"/>
                <a:cs typeface="Arial" panose="020B0604020202020204" pitchFamily="34" charset="0"/>
              </a:rPr>
              <a:t>Budget Request</a:t>
            </a:r>
            <a:r>
              <a:rPr lang="en-US" sz="2000" b="0" i="0" dirty="0">
                <a:solidFill>
                  <a:srgbClr val="000000"/>
                </a:solidFill>
                <a:effectLst/>
                <a:latin typeface="Arial" panose="020B0604020202020204" pitchFamily="34" charset="0"/>
                <a:cs typeface="Arial" panose="020B0604020202020204" pitchFamily="34" charset="0"/>
              </a:rPr>
              <a:t>: $77,244 –Enhance or expand  </a:t>
            </a:r>
            <a:r>
              <a:rPr lang="en-US" sz="2000" b="0" i="1" dirty="0">
                <a:solidFill>
                  <a:srgbClr val="000000"/>
                </a:solidFill>
                <a:effectLst/>
                <a:latin typeface="Arial" panose="020B0604020202020204" pitchFamily="34" charset="0"/>
                <a:cs typeface="Arial" panose="020B0604020202020204" pitchFamily="34" charset="0"/>
              </a:rPr>
              <a:t>FTEs: </a:t>
            </a:r>
            <a:r>
              <a:rPr lang="en-US" sz="2000" b="0" i="0" dirty="0">
                <a:solidFill>
                  <a:srgbClr val="000000"/>
                </a:solidFill>
                <a:effectLst/>
                <a:latin typeface="Arial" panose="020B0604020202020204" pitchFamily="34" charset="0"/>
                <a:cs typeface="Arial" panose="020B0604020202020204" pitchFamily="34" charset="0"/>
              </a:rPr>
              <a:t>4 existing staff  </a:t>
            </a:r>
            <a:r>
              <a:rPr lang="en-US" sz="2000" b="0" i="1" dirty="0">
                <a:solidFill>
                  <a:srgbClr val="000000"/>
                </a:solidFill>
                <a:effectLst/>
                <a:latin typeface="Arial" panose="020B0604020202020204" pitchFamily="34" charset="0"/>
                <a:cs typeface="Arial" panose="020B0604020202020204" pitchFamily="34" charset="0"/>
              </a:rPr>
              <a:t>Other: </a:t>
            </a:r>
            <a:r>
              <a:rPr lang="en-US" sz="2000" b="0" i="0" dirty="0">
                <a:solidFill>
                  <a:srgbClr val="000000"/>
                </a:solidFill>
                <a:effectLst/>
                <a:latin typeface="Arial" panose="020B0604020202020204" pitchFamily="34" charset="0"/>
                <a:cs typeface="Arial" panose="020B0604020202020204" pitchFamily="34" charset="0"/>
              </a:rPr>
              <a:t>Supplies/ IT/travel</a:t>
            </a:r>
          </a:p>
          <a:p>
            <a:pPr marL="0" indent="0">
              <a:buNone/>
            </a:pPr>
            <a:r>
              <a:rPr lang="en-US" sz="2000" b="0" i="0" dirty="0">
                <a:solidFill>
                  <a:srgbClr val="000000"/>
                </a:solidFill>
                <a:effectLst/>
                <a:latin typeface="Arial" panose="020B0604020202020204" pitchFamily="34" charset="0"/>
                <a:cs typeface="Arial" panose="020B0604020202020204" pitchFamily="34" charset="0"/>
              </a:rPr>
              <a:t>Healthy People 2030: Increase the proportion of children who do enough aerobic physical activity PA-09</a:t>
            </a:r>
          </a:p>
          <a:p>
            <a:pPr marL="0" indent="0">
              <a:buNone/>
            </a:pPr>
            <a:r>
              <a:rPr lang="en-US" sz="2400" b="0" i="0" dirty="0">
                <a:solidFill>
                  <a:srgbClr val="000000"/>
                </a:solidFill>
                <a:effectLst/>
                <a:latin typeface="Arial" panose="020B0604020202020204" pitchFamily="34" charset="0"/>
                <a:cs typeface="Arial" panose="020B0604020202020204" pitchFamily="34" charset="0"/>
              </a:rPr>
              <a:t>The goal of the Northeastern Oklahoma CATCH Coordinated School Health Initiative, is to increase the amount of rural and low-income middle school aged students in District 4 participating in an evidence based physical activity and exercise CATCH Kids Club program. This program is a nutrition education and physical activity program designed for elementary and middle school-aged children (grades K – 8) in an after-school or summer setting. CKC is composed of nutrition education (including snack activities) and physical activities to encourage active living &amp; healthy eating. The CKC health program for kids offers an easy-to-use format that both children and staff enjoy and is easy to implement.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7292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398D-D45F-4DB8-8FAF-CEB8BB0AF409}"/>
              </a:ext>
            </a:extLst>
          </p:cNvPr>
          <p:cNvSpPr>
            <a:spLocks noGrp="1"/>
          </p:cNvSpPr>
          <p:nvPr>
            <p:ph type="title"/>
          </p:nvPr>
        </p:nvSpPr>
        <p:spPr/>
        <p:txBody>
          <a:bodyPr/>
          <a:lstStyle/>
          <a:p>
            <a:r>
              <a:rPr lang="en-US" sz="4000" i="1" dirty="0">
                <a:solidFill>
                  <a:srgbClr val="0070C0"/>
                </a:solidFill>
                <a:effectLst/>
                <a:latin typeface="Arial" panose="020B0604020202020204" pitchFamily="34" charset="0"/>
              </a:rPr>
              <a:t>D5 Pilot Birth Certificate Waiver for Homeless</a:t>
            </a:r>
            <a:endParaRPr lang="en-US" sz="4000" i="1" dirty="0">
              <a:solidFill>
                <a:srgbClr val="0070C0"/>
              </a:solidFill>
            </a:endParaRPr>
          </a:p>
        </p:txBody>
      </p:sp>
      <p:sp>
        <p:nvSpPr>
          <p:cNvPr id="3" name="Content Placeholder 2">
            <a:extLst>
              <a:ext uri="{FF2B5EF4-FFF2-40B4-BE49-F238E27FC236}">
                <a16:creationId xmlns:a16="http://schemas.microsoft.com/office/drawing/2014/main" id="{6FDB96BF-5357-4CBC-801D-A5A55CA6F2FB}"/>
              </a:ext>
            </a:extLst>
          </p:cNvPr>
          <p:cNvSpPr>
            <a:spLocks noGrp="1"/>
          </p:cNvSpPr>
          <p:nvPr>
            <p:ph idx="1"/>
          </p:nvPr>
        </p:nvSpPr>
        <p:spPr>
          <a:xfrm>
            <a:off x="594359" y="1383030"/>
            <a:ext cx="11269981" cy="5059740"/>
          </a:xfrm>
        </p:spPr>
        <p:txBody>
          <a:bodyPr/>
          <a:lstStyle/>
          <a:p>
            <a:pPr marL="0" indent="0">
              <a:buNone/>
            </a:pPr>
            <a:r>
              <a:rPr lang="en-US" sz="2400" i="1" dirty="0">
                <a:latin typeface="Arial" panose="020B0604020202020204" pitchFamily="34" charset="0"/>
                <a:cs typeface="Arial" panose="020B0604020202020204" pitchFamily="34" charset="0"/>
              </a:rPr>
              <a:t>Budget Request</a:t>
            </a:r>
            <a:r>
              <a:rPr lang="en-US" sz="2400" dirty="0">
                <a:latin typeface="Arial" panose="020B0604020202020204" pitchFamily="34" charset="0"/>
                <a:cs typeface="Arial" panose="020B0604020202020204" pitchFamily="34" charset="0"/>
              </a:rPr>
              <a:t>: $45,000 -Start up       </a:t>
            </a:r>
            <a:r>
              <a:rPr lang="en-US" sz="2400" i="1" dirty="0">
                <a:latin typeface="Arial" panose="020B0604020202020204" pitchFamily="34" charset="0"/>
                <a:cs typeface="Arial" panose="020B0604020202020204" pitchFamily="34" charset="0"/>
              </a:rPr>
              <a:t>FTEs: </a:t>
            </a:r>
            <a:r>
              <a:rPr lang="en-US" sz="2400" dirty="0">
                <a:latin typeface="Arial" panose="020B0604020202020204" pitchFamily="34" charset="0"/>
                <a:cs typeface="Arial" panose="020B0604020202020204" pitchFamily="34" charset="0"/>
              </a:rPr>
              <a:t>0    </a:t>
            </a:r>
            <a:r>
              <a:rPr lang="en-US" sz="2400" i="1" dirty="0">
                <a:latin typeface="Arial" panose="020B0604020202020204" pitchFamily="34" charset="0"/>
                <a:cs typeface="Arial" panose="020B0604020202020204" pitchFamily="34" charset="0"/>
              </a:rPr>
              <a:t>Other</a:t>
            </a:r>
            <a:r>
              <a:rPr lang="en-US" sz="2400" dirty="0">
                <a:latin typeface="Arial" panose="020B0604020202020204" pitchFamily="34" charset="0"/>
                <a:cs typeface="Arial" panose="020B0604020202020204" pitchFamily="34" charset="0"/>
              </a:rPr>
              <a:t>: IDs and Birth Cert </a:t>
            </a:r>
          </a:p>
          <a:p>
            <a:pPr marL="0" indent="0">
              <a:buNone/>
            </a:pPr>
            <a:r>
              <a:rPr lang="en-US" sz="2400" dirty="0">
                <a:latin typeface="Arial" panose="020B0604020202020204" pitchFamily="34" charset="0"/>
                <a:cs typeface="Arial" panose="020B0604020202020204" pitchFamily="34" charset="0"/>
              </a:rPr>
              <a:t>Healthy People 2030:</a:t>
            </a:r>
            <a:r>
              <a:rPr lang="en-US" sz="2400" b="0" i="0" dirty="0">
                <a:solidFill>
                  <a:srgbClr val="000000"/>
                </a:solidFill>
                <a:effectLst/>
                <a:latin typeface="Arial" panose="020B0604020202020204" pitchFamily="34" charset="0"/>
                <a:cs typeface="Arial" panose="020B0604020202020204" pitchFamily="34" charset="0"/>
              </a:rPr>
              <a:t> Improve Overall Well-Being - OHM-01</a:t>
            </a:r>
          </a:p>
          <a:p>
            <a:pPr marL="0" indent="0">
              <a:buNone/>
            </a:pPr>
            <a:r>
              <a:rPr lang="en-US" sz="2400" b="0" i="0" dirty="0">
                <a:solidFill>
                  <a:srgbClr val="000000"/>
                </a:solidFill>
                <a:effectLst/>
                <a:latin typeface="Arial" panose="020B0604020202020204" pitchFamily="34" charset="0"/>
                <a:cs typeface="Arial" panose="020B0604020202020204" pitchFamily="34" charset="0"/>
              </a:rPr>
              <a:t>There are similar birth certificate waiver programs across the United States. The intent of this program is to pilot it in D5 with the intent to expand statewide. The pilot will inform need and potential impact. Through this process Vital Records will create a dedicated portal for CHWs to access when serving eligible individuals. On a monthly basis, Vital Records will send D5 an invoice for the cost of birth certificates processed through the portal. The funds from PHHSBG will be used to reimburse Vital Records. We will also continue to work with Dept of Public Safety and Service Oklahoma to create a process or system for eligible individuals to obtain the id. The birth certificate is the first hurdle. Our partner state agency is the second.</a:t>
            </a:r>
            <a:endParaRPr lang="en-US" sz="2400" dirty="0">
              <a:solidFill>
                <a:srgbClr val="000000"/>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908019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3574-80A4-4240-B604-515CB92D389C}"/>
              </a:ext>
            </a:extLst>
          </p:cNvPr>
          <p:cNvSpPr>
            <a:spLocks noGrp="1"/>
          </p:cNvSpPr>
          <p:nvPr>
            <p:ph type="title"/>
          </p:nvPr>
        </p:nvSpPr>
        <p:spPr>
          <a:xfrm>
            <a:off x="457200" y="121920"/>
            <a:ext cx="11394140" cy="743712"/>
          </a:xfrm>
        </p:spPr>
        <p:txBody>
          <a:bodyPr/>
          <a:lstStyle/>
          <a:p>
            <a:pPr algn="ctr"/>
            <a:r>
              <a:rPr lang="en-US" i="1" dirty="0">
                <a:solidFill>
                  <a:srgbClr val="0070C0"/>
                </a:solidFill>
                <a:effectLst/>
                <a:latin typeface="Arial" panose="020B0604020202020204" pitchFamily="34" charset="0"/>
              </a:rPr>
              <a:t>Fluoride Outreach Project</a:t>
            </a:r>
            <a:endParaRPr lang="en-US" i="1" dirty="0">
              <a:solidFill>
                <a:srgbClr val="0070C0"/>
              </a:solidFill>
            </a:endParaRPr>
          </a:p>
        </p:txBody>
      </p:sp>
      <p:sp>
        <p:nvSpPr>
          <p:cNvPr id="3" name="Content Placeholder 2">
            <a:extLst>
              <a:ext uri="{FF2B5EF4-FFF2-40B4-BE49-F238E27FC236}">
                <a16:creationId xmlns:a16="http://schemas.microsoft.com/office/drawing/2014/main" id="{90ED7A6F-471E-4E17-91F1-DE42C8C7D12C}"/>
              </a:ext>
            </a:extLst>
          </p:cNvPr>
          <p:cNvSpPr>
            <a:spLocks noGrp="1"/>
          </p:cNvSpPr>
          <p:nvPr>
            <p:ph idx="1"/>
          </p:nvPr>
        </p:nvSpPr>
        <p:spPr>
          <a:xfrm>
            <a:off x="182880" y="765810"/>
            <a:ext cx="11668461" cy="6092190"/>
          </a:xfrm>
        </p:spPr>
        <p:txBody>
          <a:bodyPr/>
          <a:lstStyle/>
          <a:p>
            <a:pPr marL="0" indent="0">
              <a:buNone/>
            </a:pPr>
            <a:r>
              <a:rPr lang="en-US" sz="2400" b="0" i="1" dirty="0">
                <a:solidFill>
                  <a:srgbClr val="000000"/>
                </a:solidFill>
                <a:effectLst/>
                <a:latin typeface="Arial" panose="020B0604020202020204" pitchFamily="34" charset="0"/>
              </a:rPr>
              <a:t>Budget Request: </a:t>
            </a:r>
            <a:r>
              <a:rPr lang="en-US" sz="2400" b="0" i="0" dirty="0">
                <a:solidFill>
                  <a:srgbClr val="000000"/>
                </a:solidFill>
                <a:effectLst/>
                <a:latin typeface="Arial" panose="020B0604020202020204" pitchFamily="34" charset="0"/>
              </a:rPr>
              <a:t>$22,500 </a:t>
            </a:r>
            <a:r>
              <a:rPr lang="en-US" sz="2400" dirty="0">
                <a:solidFill>
                  <a:srgbClr val="000000"/>
                </a:solidFill>
                <a:latin typeface="Arial" panose="020B0604020202020204" pitchFamily="34" charset="0"/>
              </a:rPr>
              <a:t>–Enhance or expand  </a:t>
            </a:r>
            <a:r>
              <a:rPr lang="en-US" sz="2400" i="1" dirty="0">
                <a:solidFill>
                  <a:srgbClr val="000000"/>
                </a:solidFill>
                <a:latin typeface="Arial" panose="020B0604020202020204" pitchFamily="34" charset="0"/>
              </a:rPr>
              <a:t>FTEs</a:t>
            </a:r>
            <a:r>
              <a:rPr lang="en-US" sz="2400" dirty="0">
                <a:solidFill>
                  <a:srgbClr val="000000"/>
                </a:solidFill>
                <a:latin typeface="Arial" panose="020B0604020202020204" pitchFamily="34" charset="0"/>
              </a:rPr>
              <a:t>: 0 </a:t>
            </a:r>
            <a:r>
              <a:rPr lang="en-US" sz="2400" i="1" dirty="0">
                <a:solidFill>
                  <a:srgbClr val="000000"/>
                </a:solidFill>
                <a:latin typeface="Arial" panose="020B0604020202020204" pitchFamily="34" charset="0"/>
              </a:rPr>
              <a:t>Other</a:t>
            </a:r>
            <a:r>
              <a:rPr lang="en-US" sz="2400" dirty="0">
                <a:solidFill>
                  <a:srgbClr val="000000"/>
                </a:solidFill>
                <a:latin typeface="Arial" panose="020B0604020202020204" pitchFamily="34" charset="0"/>
              </a:rPr>
              <a:t>: Supplies/travel </a:t>
            </a:r>
          </a:p>
          <a:p>
            <a:pPr marL="0" indent="0">
              <a:buNone/>
            </a:pPr>
            <a:r>
              <a:rPr lang="en-US" sz="2000" dirty="0">
                <a:solidFill>
                  <a:srgbClr val="000000"/>
                </a:solidFill>
                <a:latin typeface="Arial" panose="020B0604020202020204" pitchFamily="34" charset="0"/>
              </a:rPr>
              <a:t>Healthy People 2030: </a:t>
            </a:r>
            <a:r>
              <a:rPr lang="en-US" sz="2000" b="0" i="0" dirty="0">
                <a:solidFill>
                  <a:srgbClr val="000000"/>
                </a:solidFill>
                <a:effectLst/>
                <a:latin typeface="Arial" panose="020B0604020202020204" pitchFamily="34" charset="0"/>
              </a:rPr>
              <a:t>Oral Conditions, Reduce the proportion of children and adolescents with lifetime tooth decay – OC01</a:t>
            </a:r>
          </a:p>
          <a:p>
            <a:pPr marL="0" indent="0">
              <a:buNone/>
            </a:pPr>
            <a:r>
              <a:rPr lang="en-US" b="0" i="0" dirty="0">
                <a:solidFill>
                  <a:srgbClr val="000000"/>
                </a:solidFill>
                <a:effectLst/>
                <a:latin typeface="Arial" panose="020B0604020202020204" pitchFamily="34" charset="0"/>
              </a:rPr>
              <a:t>The plan is for OSDH/Dental Health to purchase 7,500 single-use 5% sodium fluoride varnish packets. We will distribute the fluoride varnish to partners who will apply the product to the teeth of children. Fluoride varnish prevents or reduces caries on primary and permanent teeth. The frequency of applications is not firmly established, however two or more applications per year is recommended by the CDC, depending on the risk of dental decay. Specific outcomes include distributing the fluoride product to partners with access to children and the ability to apply the product. We will track the number of children served and the number of applications. In addition to previous grant strategies, we will supply a toothbrush for each application of fluoride varnish. Partners will relay oral health education to parents/caregivers.</a:t>
            </a:r>
            <a:endParaRPr lang="en-US" dirty="0"/>
          </a:p>
        </p:txBody>
      </p:sp>
    </p:spTree>
    <p:extLst>
      <p:ext uri="{BB962C8B-B14F-4D97-AF65-F5344CB8AC3E}">
        <p14:creationId xmlns:p14="http://schemas.microsoft.com/office/powerpoint/2010/main" val="4121366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1"/>
          </p:nvPr>
        </p:nvSpPr>
        <p:spPr>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Oklahoma State Department of Health | </a:t>
            </a:r>
            <a:r>
              <a:rPr lang="en-US" sz="1000" kern="1200" dirty="0">
                <a:solidFill>
                  <a:schemeClr val="tx1">
                    <a:tint val="75000"/>
                  </a:schemeClr>
                </a:solidFill>
                <a:latin typeface="+mn-lt"/>
                <a:ea typeface="+mn-ea"/>
                <a:cs typeface="+mn-cs"/>
              </a:rPr>
              <a:t> Preventive Health and Health Services Block Grant | 2024</a:t>
            </a:r>
          </a:p>
          <a:p>
            <a:pPr algn="ctr"/>
            <a:endParaRPr lang="en-US" sz="1000" dirty="0"/>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3</a:t>
            </a:fld>
            <a:endParaRPr lang="en-US" dirty="0"/>
          </a:p>
        </p:txBody>
      </p:sp>
      <p:sp>
        <p:nvSpPr>
          <p:cNvPr id="2" name="Title 1">
            <a:extLst>
              <a:ext uri="{FF2B5EF4-FFF2-40B4-BE49-F238E27FC236}">
                <a16:creationId xmlns:a16="http://schemas.microsoft.com/office/drawing/2014/main" id="{6B1D9D42-64D2-474A-B01D-85986C521195}"/>
              </a:ext>
            </a:extLst>
          </p:cNvPr>
          <p:cNvSpPr>
            <a:spLocks noGrp="1"/>
          </p:cNvSpPr>
          <p:nvPr>
            <p:ph type="title" idx="4294967295"/>
          </p:nvPr>
        </p:nvSpPr>
        <p:spPr>
          <a:xfrm>
            <a:off x="0" y="2770188"/>
            <a:ext cx="10904220" cy="700087"/>
          </a:xfrm>
        </p:spPr>
        <p:txBody>
          <a:bodyPr/>
          <a:lstStyle/>
          <a:p>
            <a:pPr algn="ctr"/>
            <a:r>
              <a:rPr lang="en-US" sz="3200" dirty="0"/>
              <a:t>Review and Approval of Meeting Minutes </a:t>
            </a:r>
            <a:endParaRPr lang="en-US" dirty="0"/>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type="body" sz="quarter" idx="4294967295"/>
          </p:nvPr>
        </p:nvSpPr>
        <p:spPr>
          <a:xfrm>
            <a:off x="0" y="1076325"/>
            <a:ext cx="10299700" cy="4773613"/>
          </a:xfrm>
        </p:spPr>
        <p:txBody>
          <a:bodyPr/>
          <a:lstStyle/>
          <a:p>
            <a:pPr marL="0" indent="0">
              <a:buNone/>
            </a:pPr>
            <a:r>
              <a:rPr lang="en-US" sz="2400" dirty="0"/>
              <a:t> </a:t>
            </a:r>
          </a:p>
          <a:p>
            <a:endParaRPr lang="en-US" sz="2400" dirty="0"/>
          </a:p>
        </p:txBody>
      </p:sp>
    </p:spTree>
    <p:extLst>
      <p:ext uri="{BB962C8B-B14F-4D97-AF65-F5344CB8AC3E}">
        <p14:creationId xmlns:p14="http://schemas.microsoft.com/office/powerpoint/2010/main" val="3089389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B20D-7298-499D-87DE-FFB3FFED8D01}"/>
              </a:ext>
            </a:extLst>
          </p:cNvPr>
          <p:cNvSpPr>
            <a:spLocks noGrp="1"/>
          </p:cNvSpPr>
          <p:nvPr>
            <p:ph type="title"/>
          </p:nvPr>
        </p:nvSpPr>
        <p:spPr>
          <a:xfrm>
            <a:off x="457200" y="125730"/>
            <a:ext cx="11394140" cy="708660"/>
          </a:xfrm>
        </p:spPr>
        <p:txBody>
          <a:bodyPr/>
          <a:lstStyle/>
          <a:p>
            <a:pPr algn="ctr"/>
            <a:r>
              <a:rPr lang="en-US" sz="3600" b="0" i="1" dirty="0">
                <a:solidFill>
                  <a:srgbClr val="0070C0"/>
                </a:solidFill>
                <a:effectLst/>
                <a:latin typeface="Arial" panose="020B0604020202020204" pitchFamily="34" charset="0"/>
              </a:rPr>
              <a:t>State and Tribal Public Health Learning Collaborative</a:t>
            </a:r>
            <a:endParaRPr lang="en-US" sz="3600" i="1" dirty="0">
              <a:solidFill>
                <a:srgbClr val="0070C0"/>
              </a:solidFill>
            </a:endParaRPr>
          </a:p>
        </p:txBody>
      </p:sp>
      <p:sp>
        <p:nvSpPr>
          <p:cNvPr id="3" name="Content Placeholder 2">
            <a:extLst>
              <a:ext uri="{FF2B5EF4-FFF2-40B4-BE49-F238E27FC236}">
                <a16:creationId xmlns:a16="http://schemas.microsoft.com/office/drawing/2014/main" id="{AB7EBAF4-3266-4211-BF34-E892DB4EBE93}"/>
              </a:ext>
            </a:extLst>
          </p:cNvPr>
          <p:cNvSpPr>
            <a:spLocks noGrp="1"/>
          </p:cNvSpPr>
          <p:nvPr>
            <p:ph idx="1"/>
          </p:nvPr>
        </p:nvSpPr>
        <p:spPr>
          <a:xfrm>
            <a:off x="148590" y="754380"/>
            <a:ext cx="11910059" cy="5977890"/>
          </a:xfrm>
        </p:spPr>
        <p:txBody>
          <a:bodyPr/>
          <a:lstStyle/>
          <a:p>
            <a:pPr marL="0" indent="0">
              <a:buNone/>
            </a:pPr>
            <a:r>
              <a:rPr lang="en-US" sz="2400" i="1" dirty="0">
                <a:solidFill>
                  <a:srgbClr val="000000"/>
                </a:solidFill>
                <a:effectLst/>
                <a:latin typeface="Arial" panose="020B0604020202020204" pitchFamily="34" charset="0"/>
              </a:rPr>
              <a:t>Budget Request</a:t>
            </a:r>
            <a:r>
              <a:rPr lang="en-US" sz="2400" b="0" i="0" dirty="0">
                <a:solidFill>
                  <a:srgbClr val="000000"/>
                </a:solidFill>
                <a:effectLst/>
                <a:latin typeface="Arial" panose="020B0604020202020204" pitchFamily="34" charset="0"/>
              </a:rPr>
              <a:t>: $4,461–Enhance/expand  </a:t>
            </a:r>
            <a:r>
              <a:rPr lang="en-US" sz="2400" b="0" i="1" dirty="0">
                <a:solidFill>
                  <a:srgbClr val="000000"/>
                </a:solidFill>
                <a:effectLst/>
                <a:latin typeface="Arial" panose="020B0604020202020204" pitchFamily="34" charset="0"/>
              </a:rPr>
              <a:t>FTEs: </a:t>
            </a:r>
            <a:r>
              <a:rPr lang="en-US" sz="2400" b="0" i="0" dirty="0">
                <a:solidFill>
                  <a:srgbClr val="000000"/>
                </a:solidFill>
                <a:effectLst/>
                <a:latin typeface="Arial" panose="020B0604020202020204" pitchFamily="34" charset="0"/>
              </a:rPr>
              <a:t>0 </a:t>
            </a:r>
            <a:r>
              <a:rPr lang="en-US" sz="2400" b="0" i="1" dirty="0">
                <a:solidFill>
                  <a:srgbClr val="000000"/>
                </a:solidFill>
                <a:effectLst/>
                <a:latin typeface="Arial" panose="020B0604020202020204" pitchFamily="34" charset="0"/>
              </a:rPr>
              <a:t>Other</a:t>
            </a:r>
            <a:r>
              <a:rPr lang="en-US" sz="2400" b="0" i="0" dirty="0">
                <a:solidFill>
                  <a:srgbClr val="000000"/>
                </a:solidFill>
                <a:effectLst/>
                <a:latin typeface="Arial" panose="020B0604020202020204" pitchFamily="34" charset="0"/>
              </a:rPr>
              <a:t>: Travel Meeting/Conference </a:t>
            </a:r>
          </a:p>
          <a:p>
            <a:pPr marL="0" indent="0">
              <a:buNone/>
            </a:pPr>
            <a:r>
              <a:rPr lang="en-US" sz="2000" b="0" i="0" dirty="0">
                <a:solidFill>
                  <a:srgbClr val="000000"/>
                </a:solidFill>
                <a:effectLst/>
                <a:latin typeface="Arial" panose="020B0604020202020204" pitchFamily="34" charset="0"/>
              </a:rPr>
              <a:t>Healthy People 2030: Explore the impact of community health assessment and improvement planning efforts — PHI‑R09</a:t>
            </a:r>
          </a:p>
          <a:p>
            <a:pPr marL="0" indent="0">
              <a:buNone/>
            </a:pPr>
            <a:r>
              <a:rPr lang="en-US" sz="2400" b="0" i="0" dirty="0">
                <a:solidFill>
                  <a:srgbClr val="000000"/>
                </a:solidFill>
                <a:effectLst/>
                <a:latin typeface="Arial" panose="020B0604020202020204" pitchFamily="34" charset="0"/>
              </a:rPr>
              <a:t>Establish a platform for State-Tribal collaboration around public health priorities. Short-term outcomes in year one is to complete three (3) listening sessions to establish common priorities, identify potential collaborative projects and lay groundwork for future strategic alignment. The program will recruit two tribes and one tribal-serving entity for the listening sessions. Furthermore, the program will provide structure to the ongoing Cherokee Nation public health collaborative, facilitating the creation of workgroups to address key issues identified during the November 9th, 2023, retreat between Cherokee Nation and OSDH. Other than Cherokee Nation, the recruitment process will be flexible (first come, first serve or competitive) until all opportunities are filled. Listening sessions will be held within service areas of participating tribes and tribal-serving entities. Listening session facilitation trainings and resources will be offered to tribal staff and partners. A State-Tribal strategic alignment roadmap will be co-developed with Cherokee Nation and co-presented at the Tribal Public Health Conference in 2025</a:t>
            </a:r>
            <a:endParaRPr lang="en-US" sz="2400" dirty="0"/>
          </a:p>
        </p:txBody>
      </p:sp>
    </p:spTree>
    <p:extLst>
      <p:ext uri="{BB962C8B-B14F-4D97-AF65-F5344CB8AC3E}">
        <p14:creationId xmlns:p14="http://schemas.microsoft.com/office/powerpoint/2010/main" val="726091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48372-E753-4C01-8D3D-C22B0DC159B9}"/>
              </a:ext>
            </a:extLst>
          </p:cNvPr>
          <p:cNvSpPr>
            <a:spLocks noGrp="1"/>
          </p:cNvSpPr>
          <p:nvPr>
            <p:ph type="title"/>
          </p:nvPr>
        </p:nvSpPr>
        <p:spPr>
          <a:xfrm>
            <a:off x="457200" y="0"/>
            <a:ext cx="11394140" cy="1085850"/>
          </a:xfrm>
        </p:spPr>
        <p:txBody>
          <a:bodyPr/>
          <a:lstStyle/>
          <a:p>
            <a:pPr algn="ctr"/>
            <a:r>
              <a:rPr lang="en-US" sz="3200" b="0" i="1" dirty="0">
                <a:solidFill>
                  <a:srgbClr val="0070C0"/>
                </a:solidFill>
                <a:effectLst/>
                <a:latin typeface="Arial" panose="020B0604020202020204" pitchFamily="34" charset="0"/>
              </a:rPr>
              <a:t>Project Combatting Heavy Advertisement of Tobacco (CHAT) in Oklahoma</a:t>
            </a:r>
            <a:endParaRPr lang="en-US" sz="3200" i="1" dirty="0">
              <a:solidFill>
                <a:srgbClr val="0070C0"/>
              </a:solidFill>
            </a:endParaRPr>
          </a:p>
        </p:txBody>
      </p:sp>
      <p:sp>
        <p:nvSpPr>
          <p:cNvPr id="3" name="Content Placeholder 2">
            <a:extLst>
              <a:ext uri="{FF2B5EF4-FFF2-40B4-BE49-F238E27FC236}">
                <a16:creationId xmlns:a16="http://schemas.microsoft.com/office/drawing/2014/main" id="{DF9F0615-9BDD-4E88-BE72-44947B9CFDA4}"/>
              </a:ext>
            </a:extLst>
          </p:cNvPr>
          <p:cNvSpPr>
            <a:spLocks noGrp="1"/>
          </p:cNvSpPr>
          <p:nvPr>
            <p:ph idx="1"/>
          </p:nvPr>
        </p:nvSpPr>
        <p:spPr>
          <a:xfrm>
            <a:off x="171450" y="1085850"/>
            <a:ext cx="11784329" cy="5612130"/>
          </a:xfrm>
        </p:spPr>
        <p:txBody>
          <a:bodyPr/>
          <a:lstStyle/>
          <a:p>
            <a:pPr marL="0" indent="0">
              <a:buNone/>
            </a:pPr>
            <a:r>
              <a:rPr lang="en-US" b="0" i="1" dirty="0">
                <a:solidFill>
                  <a:srgbClr val="000000"/>
                </a:solidFill>
                <a:effectLst/>
                <a:latin typeface="Arial" panose="020B0604020202020204" pitchFamily="34" charset="0"/>
              </a:rPr>
              <a:t>Budget Request: </a:t>
            </a:r>
            <a:r>
              <a:rPr lang="en-US" b="0" i="0" dirty="0">
                <a:solidFill>
                  <a:srgbClr val="000000"/>
                </a:solidFill>
                <a:effectLst/>
                <a:latin typeface="Arial" panose="020B0604020202020204" pitchFamily="34" charset="0"/>
              </a:rPr>
              <a:t>$84,000 –Enhance/expand   </a:t>
            </a:r>
            <a:r>
              <a:rPr lang="en-US" b="0" i="1" dirty="0">
                <a:solidFill>
                  <a:srgbClr val="000000"/>
                </a:solidFill>
                <a:effectLst/>
                <a:latin typeface="Arial" panose="020B0604020202020204" pitchFamily="34" charset="0"/>
              </a:rPr>
              <a:t>FTEs</a:t>
            </a:r>
            <a:r>
              <a:rPr lang="en-US" b="0" i="0" dirty="0">
                <a:solidFill>
                  <a:srgbClr val="000000"/>
                </a:solidFill>
                <a:effectLst/>
                <a:latin typeface="Arial" panose="020B0604020202020204" pitchFamily="34" charset="0"/>
              </a:rPr>
              <a:t>: 0  </a:t>
            </a:r>
            <a:r>
              <a:rPr lang="en-US" b="0" i="1" dirty="0">
                <a:solidFill>
                  <a:srgbClr val="000000"/>
                </a:solidFill>
                <a:effectLst/>
                <a:latin typeface="Arial" panose="020B0604020202020204" pitchFamily="34" charset="0"/>
              </a:rPr>
              <a:t>Other: </a:t>
            </a:r>
            <a:r>
              <a:rPr lang="en-US" b="0" i="0" dirty="0">
                <a:solidFill>
                  <a:srgbClr val="000000"/>
                </a:solidFill>
                <a:effectLst/>
                <a:latin typeface="Arial" panose="020B0604020202020204" pitchFamily="34" charset="0"/>
              </a:rPr>
              <a:t>Contract </a:t>
            </a:r>
          </a:p>
          <a:p>
            <a:pPr marL="0" indent="0">
              <a:buNone/>
            </a:pPr>
            <a:r>
              <a:rPr lang="en-US" sz="2000" b="0" i="0" dirty="0">
                <a:solidFill>
                  <a:srgbClr val="000000"/>
                </a:solidFill>
                <a:effectLst/>
                <a:latin typeface="Arial" panose="020B0604020202020204" pitchFamily="34" charset="0"/>
              </a:rPr>
              <a:t>Healthy People 2030: Reduce the proportion of adolescents in grades 6 through 12 who are exposed to tobacco product marketing TU-22; Reduce current use of any tobacco products among adolescents TU-04; Reduce current use of any tobacco products by adults TU-01</a:t>
            </a:r>
          </a:p>
          <a:p>
            <a:pPr marL="0" indent="0">
              <a:buNone/>
            </a:pPr>
            <a:r>
              <a:rPr lang="en-US" sz="2000" b="0" i="0" dirty="0">
                <a:solidFill>
                  <a:srgbClr val="000000"/>
                </a:solidFill>
                <a:effectLst/>
                <a:latin typeface="Arial" panose="020B0604020202020204" pitchFamily="34" charset="0"/>
              </a:rPr>
              <a:t>In 2017-2018, a comprehensive assessment of the tobacco retail environment across the state was completed (Project CHAT). A high density of tobacco retailers was found in many counties, and differences were observed between urban and rural counties for outside advertising of tobacco products, price promotion, and product placement. CHAT 2.0 focused on the sale of electronic cigarette products and included an audit of licensed tobacco retailers as well as brick-and-mortar vape stores. Conducted during the COVID pandemic and completed in 2021, CHAT 2.0 demonstrated widespread access to e-cigarettes and the availability of products that were not allowed by the FDA. This project will build over the results found during the past two project CHAT. The project will be conducted over a one-year period. During earlier phases of CHAT, the protocol and data collection tools were created; thus, once funding is approved, surveillance can begin almost immediately. Four strategies or deliverables will be completed. We will estimate the density of tobacco retailers statewide and by county. A random sample of tobacco retail outlets to be audited will be created. Upon completion of 160 stores, a mid-year progress report will be provided. A final report will be submitted once 320 retailers have been assessed.</a:t>
            </a:r>
            <a:endParaRPr lang="en-US" sz="2000" dirty="0"/>
          </a:p>
        </p:txBody>
      </p:sp>
    </p:spTree>
    <p:extLst>
      <p:ext uri="{BB962C8B-B14F-4D97-AF65-F5344CB8AC3E}">
        <p14:creationId xmlns:p14="http://schemas.microsoft.com/office/powerpoint/2010/main" val="3996310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1"/>
          </p:nvPr>
        </p:nvSpPr>
        <p:spPr>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Oklahoma State Department of Health | </a:t>
            </a:r>
            <a:r>
              <a:rPr lang="en-US" sz="1000" kern="1200" dirty="0">
                <a:solidFill>
                  <a:schemeClr val="tx1">
                    <a:tint val="75000"/>
                  </a:schemeClr>
                </a:solidFill>
                <a:latin typeface="+mn-lt"/>
                <a:ea typeface="+mn-ea"/>
                <a:cs typeface="+mn-cs"/>
              </a:rPr>
              <a:t> Preventive Health and Health Services Block Grant | 2024</a:t>
            </a:r>
          </a:p>
          <a:p>
            <a:pPr algn="ctr"/>
            <a:endParaRPr lang="en-US" sz="1000" dirty="0"/>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32</a:t>
            </a:fld>
            <a:endParaRPr lang="en-US" dirty="0"/>
          </a:p>
        </p:txBody>
      </p:sp>
      <p:sp>
        <p:nvSpPr>
          <p:cNvPr id="2" name="Title 1">
            <a:extLst>
              <a:ext uri="{FF2B5EF4-FFF2-40B4-BE49-F238E27FC236}">
                <a16:creationId xmlns:a16="http://schemas.microsoft.com/office/drawing/2014/main" id="{6B1D9D42-64D2-474A-B01D-85986C521195}"/>
              </a:ext>
            </a:extLst>
          </p:cNvPr>
          <p:cNvSpPr>
            <a:spLocks noGrp="1"/>
          </p:cNvSpPr>
          <p:nvPr>
            <p:ph type="title" idx="4294967295"/>
          </p:nvPr>
        </p:nvSpPr>
        <p:spPr>
          <a:xfrm>
            <a:off x="0" y="2770188"/>
            <a:ext cx="9617075" cy="700087"/>
          </a:xfrm>
        </p:spPr>
        <p:txBody>
          <a:bodyPr/>
          <a:lstStyle/>
          <a:p>
            <a:pPr algn="ctr"/>
            <a:r>
              <a:rPr lang="en-US" sz="3200" dirty="0"/>
              <a:t> </a:t>
            </a:r>
            <a:endParaRPr lang="en-US" dirty="0"/>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type="body" sz="quarter" idx="4294967295"/>
          </p:nvPr>
        </p:nvSpPr>
        <p:spPr>
          <a:xfrm>
            <a:off x="0" y="1076325"/>
            <a:ext cx="8894763" cy="3403600"/>
          </a:xfrm>
        </p:spPr>
        <p:txBody>
          <a:bodyPr/>
          <a:lstStyle/>
          <a:p>
            <a:pPr marL="0" indent="0">
              <a:buNone/>
            </a:pPr>
            <a:r>
              <a:rPr lang="en-US" sz="2400" dirty="0"/>
              <a:t> </a:t>
            </a:r>
          </a:p>
          <a:p>
            <a:endParaRPr lang="en-US" sz="2400" dirty="0"/>
          </a:p>
        </p:txBody>
      </p:sp>
      <p:sp>
        <p:nvSpPr>
          <p:cNvPr id="6" name="Title 1">
            <a:extLst>
              <a:ext uri="{FF2B5EF4-FFF2-40B4-BE49-F238E27FC236}">
                <a16:creationId xmlns:a16="http://schemas.microsoft.com/office/drawing/2014/main" id="{BE64F457-AB24-4615-A9EF-A84ADC3A7FC0}"/>
              </a:ext>
            </a:extLst>
          </p:cNvPr>
          <p:cNvSpPr txBox="1">
            <a:spLocks/>
          </p:cNvSpPr>
          <p:nvPr/>
        </p:nvSpPr>
        <p:spPr>
          <a:xfrm>
            <a:off x="457200" y="415230"/>
            <a:ext cx="11394140" cy="8373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dirty="0">
                <a:cs typeface="Arial"/>
              </a:rPr>
            </a:br>
            <a:endParaRPr lang="en-US" dirty="0"/>
          </a:p>
        </p:txBody>
      </p:sp>
      <p:sp>
        <p:nvSpPr>
          <p:cNvPr id="7" name="Title 1">
            <a:extLst>
              <a:ext uri="{FF2B5EF4-FFF2-40B4-BE49-F238E27FC236}">
                <a16:creationId xmlns:a16="http://schemas.microsoft.com/office/drawing/2014/main" id="{F594C287-F323-453F-B3AC-90CB4A98BE93}"/>
              </a:ext>
            </a:extLst>
          </p:cNvPr>
          <p:cNvSpPr txBox="1">
            <a:spLocks/>
          </p:cNvSpPr>
          <p:nvPr/>
        </p:nvSpPr>
        <p:spPr>
          <a:xfrm>
            <a:off x="262890" y="2603182"/>
            <a:ext cx="11740850" cy="7000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cs typeface="Arial"/>
              </a:rPr>
              <a:t>FY24- SFY2025 Proposal and Funding Recommendations </a:t>
            </a:r>
            <a:br>
              <a:rPr lang="en-US" dirty="0">
                <a:cs typeface="Arial"/>
              </a:rPr>
            </a:br>
            <a:endParaRPr lang="en-US" dirty="0"/>
          </a:p>
        </p:txBody>
      </p:sp>
    </p:spTree>
    <p:extLst>
      <p:ext uri="{BB962C8B-B14F-4D97-AF65-F5344CB8AC3E}">
        <p14:creationId xmlns:p14="http://schemas.microsoft.com/office/powerpoint/2010/main" val="2599746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D42-64D2-474A-B01D-85986C521195}"/>
              </a:ext>
            </a:extLst>
          </p:cNvPr>
          <p:cNvSpPr>
            <a:spLocks noGrp="1"/>
          </p:cNvSpPr>
          <p:nvPr>
            <p:ph type="title"/>
          </p:nvPr>
        </p:nvSpPr>
        <p:spPr>
          <a:xfrm>
            <a:off x="457200" y="415230"/>
            <a:ext cx="11394140" cy="583576"/>
          </a:xfrm>
        </p:spPr>
        <p:txBody>
          <a:bodyPr/>
          <a:lstStyle/>
          <a:p>
            <a:r>
              <a:rPr lang="en-US" sz="4000" dirty="0"/>
              <a:t>2024 PHHS Block Grant Advisory Committee Dates </a:t>
            </a:r>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idx="1"/>
          </p:nvPr>
        </p:nvSpPr>
        <p:spPr>
          <a:xfrm>
            <a:off x="457199" y="1125415"/>
            <a:ext cx="11394141" cy="5064075"/>
          </a:xfrm>
        </p:spPr>
        <p:txBody>
          <a:bodyPr/>
          <a:lstStyle/>
          <a:p>
            <a:r>
              <a:rPr lang="en-US" sz="4800" b="1" dirty="0"/>
              <a:t>May 1, 2024 @ 2pm</a:t>
            </a:r>
          </a:p>
          <a:p>
            <a:pPr lvl="1" fontAlgn="base"/>
            <a:r>
              <a:rPr lang="en-US" sz="4800" b="0" i="0" u="none" strike="noStrike" dirty="0">
                <a:solidFill>
                  <a:srgbClr val="464646"/>
                </a:solidFill>
                <a:effectLst/>
              </a:rPr>
              <a:t>Public Hearing - FY24 Work Plans</a:t>
            </a:r>
            <a:r>
              <a:rPr lang="en-US" sz="4800" b="0" i="0" dirty="0">
                <a:solidFill>
                  <a:srgbClr val="464646"/>
                </a:solidFill>
                <a:effectLst/>
              </a:rPr>
              <a:t>​</a:t>
            </a:r>
          </a:p>
          <a:p>
            <a:r>
              <a:rPr lang="en-US" sz="4800" b="1" dirty="0"/>
              <a:t>December 11, 2024 @2pm</a:t>
            </a:r>
          </a:p>
          <a:p>
            <a:pPr lvl="1"/>
            <a:r>
              <a:rPr lang="en-US" sz="4800" dirty="0"/>
              <a:t>FY24 Update </a:t>
            </a:r>
          </a:p>
          <a:p>
            <a:pPr lvl="1"/>
            <a:r>
              <a:rPr lang="en-US" sz="4800" dirty="0"/>
              <a:t>Final APR FY23 Update </a:t>
            </a:r>
          </a:p>
          <a:p>
            <a:pPr lvl="1"/>
            <a:endParaRPr lang="en-US" sz="2400" dirty="0"/>
          </a:p>
          <a:p>
            <a:pPr marL="0" indent="0">
              <a:buNone/>
            </a:pPr>
            <a:r>
              <a:rPr lang="en-US" sz="2400" dirty="0"/>
              <a:t> </a:t>
            </a:r>
          </a:p>
          <a:p>
            <a:endParaRPr lang="en-US" sz="2400" dirty="0"/>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33</a:t>
            </a:fld>
            <a:endParaRPr lang="en-US" dirty="0"/>
          </a:p>
        </p:txBody>
      </p:sp>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3"/>
          </p:nvPr>
        </p:nvSpPr>
        <p:spPr>
          <a:xfrm>
            <a:off x="890314" y="6372225"/>
            <a:ext cx="8140697" cy="198338"/>
          </a:xfrm>
        </p:spPr>
        <p:txBody>
          <a:bodyPr/>
          <a:lstStyle/>
          <a:p>
            <a:r>
              <a:rPr lang="en-US" sz="1000" dirty="0"/>
              <a:t>Oklahoma State Department of Health | Preventive Health and Health Services Block Grant | 2024</a:t>
            </a:r>
          </a:p>
        </p:txBody>
      </p:sp>
    </p:spTree>
    <p:extLst>
      <p:ext uri="{BB962C8B-B14F-4D97-AF65-F5344CB8AC3E}">
        <p14:creationId xmlns:p14="http://schemas.microsoft.com/office/powerpoint/2010/main" val="2593495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11F97-286D-47F0-886E-A4B3E85225A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0179342-F00C-4386-B00F-2CF63417DC44}"/>
              </a:ext>
            </a:extLst>
          </p:cNvPr>
          <p:cNvSpPr>
            <a:spLocks noGrp="1"/>
          </p:cNvSpPr>
          <p:nvPr>
            <p:ph idx="1"/>
          </p:nvPr>
        </p:nvSpPr>
        <p:spPr>
          <a:xfrm>
            <a:off x="457199" y="1352939"/>
            <a:ext cx="11161060" cy="4836550"/>
          </a:xfrm>
        </p:spPr>
        <p:txBody>
          <a:bodyPr/>
          <a:lstStyle/>
          <a:p>
            <a:pPr marL="0" indent="0">
              <a:buNone/>
            </a:pPr>
            <a:r>
              <a:rPr lang="en-US" sz="4000" dirty="0"/>
              <a:t>Advisory Committee Meetings </a:t>
            </a:r>
          </a:p>
          <a:p>
            <a:pPr lvl="1"/>
            <a:r>
              <a:rPr lang="en-US" sz="4000" dirty="0"/>
              <a:t>May 2024 -Public Hearing</a:t>
            </a:r>
          </a:p>
          <a:p>
            <a:pPr lvl="1"/>
            <a:r>
              <a:rPr lang="en-US" sz="4000" dirty="0"/>
              <a:t>December 2024</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846296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outdoor, water, large, building&#10;&#10;Description automatically generated">
            <a:extLst>
              <a:ext uri="{FF2B5EF4-FFF2-40B4-BE49-F238E27FC236}">
                <a16:creationId xmlns:a16="http://schemas.microsoft.com/office/drawing/2014/main" id="{DD1454E9-ECCF-A544-9A41-03D868655FF5}"/>
              </a:ext>
            </a:extLst>
          </p:cNvPr>
          <p:cNvPicPr>
            <a:picLocks noGrp="1" noChangeAspect="1"/>
          </p:cNvPicPr>
          <p:nvPr>
            <p:ph type="pic" sz="quarter" idx="13"/>
          </p:nvPr>
        </p:nvPicPr>
        <p:blipFill>
          <a:blip r:embed="rId3"/>
          <a:srcRect l="78" r="78"/>
          <a:stretch>
            <a:fillRect/>
          </a:stretch>
        </p:blipFill>
        <p:spPr/>
      </p:pic>
      <p:sp>
        <p:nvSpPr>
          <p:cNvPr id="2" name="Title 1">
            <a:extLst>
              <a:ext uri="{FF2B5EF4-FFF2-40B4-BE49-F238E27FC236}">
                <a16:creationId xmlns:a16="http://schemas.microsoft.com/office/drawing/2014/main" id="{3724B5A5-1EA9-9D46-8706-B46B02489DD0}"/>
              </a:ext>
            </a:extLst>
          </p:cNvPr>
          <p:cNvSpPr>
            <a:spLocks noGrp="1"/>
          </p:cNvSpPr>
          <p:nvPr>
            <p:ph type="title"/>
          </p:nvPr>
        </p:nvSpPr>
        <p:spPr>
          <a:xfrm>
            <a:off x="313764" y="415230"/>
            <a:ext cx="3444319" cy="2438502"/>
          </a:xfrm>
        </p:spPr>
        <p:txBody>
          <a:bodyPr/>
          <a:lstStyle/>
          <a:p>
            <a:r>
              <a:rPr lang="en-US" sz="3200" dirty="0"/>
              <a:t>Closing Remarks</a:t>
            </a:r>
            <a:br>
              <a:rPr lang="en-US" sz="3200" dirty="0"/>
            </a:br>
            <a:r>
              <a:rPr lang="en-US" sz="3200" dirty="0"/>
              <a:t>and Adjournment</a:t>
            </a:r>
            <a:endParaRPr lang="en-US" sz="3600" dirty="0"/>
          </a:p>
        </p:txBody>
      </p:sp>
      <p:sp>
        <p:nvSpPr>
          <p:cNvPr id="3" name="Content Placeholder 2">
            <a:extLst>
              <a:ext uri="{FF2B5EF4-FFF2-40B4-BE49-F238E27FC236}">
                <a16:creationId xmlns:a16="http://schemas.microsoft.com/office/drawing/2014/main" id="{DB087B5E-9A7B-7F4C-87F1-A58C460A69AF}"/>
              </a:ext>
            </a:extLst>
          </p:cNvPr>
          <p:cNvSpPr>
            <a:spLocks noGrp="1"/>
          </p:cNvSpPr>
          <p:nvPr>
            <p:ph idx="1"/>
          </p:nvPr>
        </p:nvSpPr>
        <p:spPr>
          <a:xfrm>
            <a:off x="800099" y="2876341"/>
            <a:ext cx="2662518" cy="2286000"/>
          </a:xfrm>
        </p:spPr>
        <p:txBody>
          <a:bodyPr/>
          <a:lstStyle/>
          <a:p>
            <a:pPr marL="0" indent="0" algn="ctr">
              <a:buNone/>
            </a:pPr>
            <a:r>
              <a:rPr lang="en-US" sz="2800" dirty="0"/>
              <a:t>Thank you! </a:t>
            </a:r>
          </a:p>
        </p:txBody>
      </p:sp>
      <p:sp>
        <p:nvSpPr>
          <p:cNvPr id="4" name="Slide Number Placeholder 3">
            <a:extLst>
              <a:ext uri="{FF2B5EF4-FFF2-40B4-BE49-F238E27FC236}">
                <a16:creationId xmlns:a16="http://schemas.microsoft.com/office/drawing/2014/main" id="{987C3AF6-0FFA-274E-B150-FD9EE2687C05}"/>
              </a:ext>
            </a:extLst>
          </p:cNvPr>
          <p:cNvSpPr>
            <a:spLocks noGrp="1"/>
          </p:cNvSpPr>
          <p:nvPr>
            <p:ph type="sldNum" sz="quarter" idx="12"/>
          </p:nvPr>
        </p:nvSpPr>
        <p:spPr/>
        <p:txBody>
          <a:bodyPr/>
          <a:lstStyle/>
          <a:p>
            <a:fld id="{DB7DDC46-2E90-8640-BEFE-F54DCCD857ED}" type="slidenum">
              <a:rPr lang="en-US" smtClean="0"/>
              <a:pPr/>
              <a:t>35</a:t>
            </a:fld>
            <a:endParaRPr lang="en-US" dirty="0"/>
          </a:p>
        </p:txBody>
      </p:sp>
      <p:sp>
        <p:nvSpPr>
          <p:cNvPr id="12" name="Footer Placeholder 11">
            <a:extLst>
              <a:ext uri="{FF2B5EF4-FFF2-40B4-BE49-F238E27FC236}">
                <a16:creationId xmlns:a16="http://schemas.microsoft.com/office/drawing/2014/main" id="{E39083CB-CCDE-BB49-B6C9-8CC24010F402}"/>
              </a:ext>
            </a:extLst>
          </p:cNvPr>
          <p:cNvSpPr>
            <a:spLocks noGrp="1"/>
          </p:cNvSpPr>
          <p:nvPr>
            <p:ph type="ftr" sz="quarter" idx="14"/>
          </p:nvPr>
        </p:nvSpPr>
        <p:spPr>
          <a:xfrm>
            <a:off x="171451" y="6442770"/>
            <a:ext cx="5303520" cy="159734"/>
          </a:xfrm>
        </p:spPr>
        <p:txBody>
          <a:bodyPr/>
          <a:lstStyle/>
          <a:p>
            <a:r>
              <a:rPr lang="en-US" sz="1000" dirty="0"/>
              <a:t>Oklahoma State Department of Health | Preventive Health and Health Services Block Grant | 2024</a:t>
            </a:r>
          </a:p>
        </p:txBody>
      </p:sp>
    </p:spTree>
    <p:extLst>
      <p:ext uri="{BB962C8B-B14F-4D97-AF65-F5344CB8AC3E}">
        <p14:creationId xmlns:p14="http://schemas.microsoft.com/office/powerpoint/2010/main" val="492954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27416-7DC2-4D26-A34E-ACDE632453FC}"/>
              </a:ext>
            </a:extLst>
          </p:cNvPr>
          <p:cNvSpPr>
            <a:spLocks noGrp="1"/>
          </p:cNvSpPr>
          <p:nvPr>
            <p:ph type="title"/>
          </p:nvPr>
        </p:nvSpPr>
        <p:spPr>
          <a:xfrm>
            <a:off x="457200" y="415230"/>
            <a:ext cx="4229100" cy="956370"/>
          </a:xfrm>
        </p:spPr>
        <p:txBody>
          <a:bodyPr/>
          <a:lstStyle/>
          <a:p>
            <a:r>
              <a:rPr lang="en-US" i="1" u="sng" dirty="0">
                <a:effectLst>
                  <a:outerShdw blurRad="38100" dist="38100" dir="2700000" algn="tl">
                    <a:srgbClr val="000000">
                      <a:alpha val="43137"/>
                    </a:srgbClr>
                  </a:outerShdw>
                </a:effectLst>
              </a:rPr>
              <a:t>Success stories:</a:t>
            </a:r>
            <a:br>
              <a:rPr lang="en-US" i="1" u="sng" dirty="0">
                <a:effectLst>
                  <a:outerShdw blurRad="38100" dist="38100" dir="2700000" algn="tl">
                    <a:srgbClr val="000000">
                      <a:alpha val="43137"/>
                    </a:srgbClr>
                  </a:outerShdw>
                </a:effectLst>
              </a:rPr>
            </a:br>
            <a:r>
              <a:rPr lang="en-US" i="1" u="sng" dirty="0">
                <a:effectLst>
                  <a:outerShdw blurRad="38100" dist="38100" dir="2700000" algn="tl">
                    <a:srgbClr val="000000">
                      <a:alpha val="43137"/>
                    </a:srgbClr>
                  </a:outerShdw>
                </a:effectLst>
              </a:rPr>
              <a:t>         </a:t>
            </a:r>
          </a:p>
        </p:txBody>
      </p:sp>
      <p:sp>
        <p:nvSpPr>
          <p:cNvPr id="3" name="Content Placeholder 2">
            <a:extLst>
              <a:ext uri="{FF2B5EF4-FFF2-40B4-BE49-F238E27FC236}">
                <a16:creationId xmlns:a16="http://schemas.microsoft.com/office/drawing/2014/main" id="{4F934D1E-D04B-4CA6-A5D0-E6C07BAC5278}"/>
              </a:ext>
            </a:extLst>
          </p:cNvPr>
          <p:cNvSpPr>
            <a:spLocks noGrp="1"/>
          </p:cNvSpPr>
          <p:nvPr>
            <p:ph idx="1"/>
          </p:nvPr>
        </p:nvSpPr>
        <p:spPr>
          <a:xfrm>
            <a:off x="457200" y="1147737"/>
            <a:ext cx="11394141" cy="5295033"/>
          </a:xfrm>
        </p:spPr>
        <p:txBody>
          <a:bodyPr/>
          <a:lstStyle/>
          <a:p>
            <a:pPr marL="0" indent="0">
              <a:buNone/>
            </a:pPr>
            <a:r>
              <a:rPr lang="en-US" b="0" i="0" dirty="0">
                <a:solidFill>
                  <a:srgbClr val="000000"/>
                </a:solidFill>
                <a:effectLst/>
                <a:latin typeface="Arial" panose="020B0604020202020204" pitchFamily="34" charset="0"/>
              </a:rPr>
              <a:t>                                               </a:t>
            </a:r>
            <a:endParaRPr lang="en-US" sz="2400" dirty="0"/>
          </a:p>
        </p:txBody>
      </p:sp>
      <p:pic>
        <p:nvPicPr>
          <p:cNvPr id="21" name="Picture 20">
            <a:extLst>
              <a:ext uri="{FF2B5EF4-FFF2-40B4-BE49-F238E27FC236}">
                <a16:creationId xmlns:a16="http://schemas.microsoft.com/office/drawing/2014/main" id="{98C5B94A-E837-4B01-A4D5-27F5A0700F46}"/>
              </a:ext>
            </a:extLst>
          </p:cNvPr>
          <p:cNvPicPr>
            <a:picLocks noChangeAspect="1"/>
          </p:cNvPicPr>
          <p:nvPr/>
        </p:nvPicPr>
        <p:blipFill>
          <a:blip r:embed="rId3"/>
          <a:stretch>
            <a:fillRect/>
          </a:stretch>
        </p:blipFill>
        <p:spPr>
          <a:xfrm>
            <a:off x="356023" y="4140420"/>
            <a:ext cx="5696373" cy="1977390"/>
          </a:xfrm>
          <a:prstGeom prst="rect">
            <a:avLst/>
          </a:prstGeom>
        </p:spPr>
      </p:pic>
      <p:pic>
        <p:nvPicPr>
          <p:cNvPr id="24" name="Picture 23">
            <a:extLst>
              <a:ext uri="{FF2B5EF4-FFF2-40B4-BE49-F238E27FC236}">
                <a16:creationId xmlns:a16="http://schemas.microsoft.com/office/drawing/2014/main" id="{C3990952-8E2B-4298-87B5-60D5BD9241D5}"/>
              </a:ext>
            </a:extLst>
          </p:cNvPr>
          <p:cNvPicPr>
            <a:picLocks noChangeAspect="1"/>
          </p:cNvPicPr>
          <p:nvPr/>
        </p:nvPicPr>
        <p:blipFill>
          <a:blip r:embed="rId4"/>
          <a:stretch>
            <a:fillRect/>
          </a:stretch>
        </p:blipFill>
        <p:spPr>
          <a:xfrm>
            <a:off x="312420" y="1147737"/>
            <a:ext cx="5219700" cy="2384133"/>
          </a:xfrm>
          <a:prstGeom prst="rect">
            <a:avLst/>
          </a:prstGeom>
        </p:spPr>
      </p:pic>
      <p:pic>
        <p:nvPicPr>
          <p:cNvPr id="26" name="Picture 25">
            <a:extLst>
              <a:ext uri="{FF2B5EF4-FFF2-40B4-BE49-F238E27FC236}">
                <a16:creationId xmlns:a16="http://schemas.microsoft.com/office/drawing/2014/main" id="{7B5C4CC8-C892-4E13-BD37-D9ACC0C6924F}"/>
              </a:ext>
            </a:extLst>
          </p:cNvPr>
          <p:cNvPicPr>
            <a:picLocks noChangeAspect="1"/>
          </p:cNvPicPr>
          <p:nvPr/>
        </p:nvPicPr>
        <p:blipFill>
          <a:blip r:embed="rId5"/>
          <a:stretch>
            <a:fillRect/>
          </a:stretch>
        </p:blipFill>
        <p:spPr>
          <a:xfrm>
            <a:off x="6304555" y="653385"/>
            <a:ext cx="5696373" cy="5551230"/>
          </a:xfrm>
          <a:prstGeom prst="rect">
            <a:avLst/>
          </a:prstGeom>
        </p:spPr>
      </p:pic>
    </p:spTree>
    <p:extLst>
      <p:ext uri="{BB962C8B-B14F-4D97-AF65-F5344CB8AC3E}">
        <p14:creationId xmlns:p14="http://schemas.microsoft.com/office/powerpoint/2010/main" val="540862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E4FC-6BA8-4551-ADF3-E64DC756379E}"/>
              </a:ext>
            </a:extLst>
          </p:cNvPr>
          <p:cNvSpPr>
            <a:spLocks noGrp="1"/>
          </p:cNvSpPr>
          <p:nvPr>
            <p:ph type="title"/>
          </p:nvPr>
        </p:nvSpPr>
        <p:spPr>
          <a:xfrm>
            <a:off x="640080" y="251460"/>
            <a:ext cx="2137410" cy="1520190"/>
          </a:xfrm>
        </p:spPr>
        <p:txBody>
          <a:bodyPr>
            <a:normAutofit/>
          </a:bodyPr>
          <a:lstStyle/>
          <a:p>
            <a:r>
              <a:rPr lang="en-US" i="1" u="sng" dirty="0">
                <a:effectLst>
                  <a:outerShdw blurRad="38100" dist="38100" dir="2700000" algn="tl">
                    <a:srgbClr val="000000">
                      <a:alpha val="43137"/>
                    </a:srgbClr>
                  </a:outerShdw>
                </a:effectLst>
              </a:rPr>
              <a:t>Success stories:</a:t>
            </a:r>
            <a:endParaRPr lang="en-US" dirty="0"/>
          </a:p>
        </p:txBody>
      </p:sp>
      <p:pic>
        <p:nvPicPr>
          <p:cNvPr id="5" name="Content Placeholder 4">
            <a:extLst>
              <a:ext uri="{FF2B5EF4-FFF2-40B4-BE49-F238E27FC236}">
                <a16:creationId xmlns:a16="http://schemas.microsoft.com/office/drawing/2014/main" id="{8F6F9693-079B-4D1C-9FDF-290BB61B669A}"/>
              </a:ext>
            </a:extLst>
          </p:cNvPr>
          <p:cNvPicPr>
            <a:picLocks noGrp="1" noChangeAspect="1"/>
          </p:cNvPicPr>
          <p:nvPr>
            <p:ph idx="1"/>
          </p:nvPr>
        </p:nvPicPr>
        <p:blipFill>
          <a:blip r:embed="rId3"/>
          <a:stretch>
            <a:fillRect/>
          </a:stretch>
        </p:blipFill>
        <p:spPr>
          <a:xfrm>
            <a:off x="3725545" y="117250"/>
            <a:ext cx="8298815" cy="2891789"/>
          </a:xfrm>
        </p:spPr>
      </p:pic>
      <p:pic>
        <p:nvPicPr>
          <p:cNvPr id="11" name="Picture 10">
            <a:extLst>
              <a:ext uri="{FF2B5EF4-FFF2-40B4-BE49-F238E27FC236}">
                <a16:creationId xmlns:a16="http://schemas.microsoft.com/office/drawing/2014/main" id="{42F0F811-C1E0-40FD-9851-1643F9AE0517}"/>
              </a:ext>
            </a:extLst>
          </p:cNvPr>
          <p:cNvPicPr>
            <a:picLocks noChangeAspect="1"/>
          </p:cNvPicPr>
          <p:nvPr/>
        </p:nvPicPr>
        <p:blipFill>
          <a:blip r:embed="rId4"/>
          <a:stretch>
            <a:fillRect/>
          </a:stretch>
        </p:blipFill>
        <p:spPr>
          <a:xfrm>
            <a:off x="240030" y="3085454"/>
            <a:ext cx="8298815" cy="2456158"/>
          </a:xfrm>
          <a:prstGeom prst="rect">
            <a:avLst/>
          </a:prstGeom>
        </p:spPr>
      </p:pic>
      <p:pic>
        <p:nvPicPr>
          <p:cNvPr id="13" name="Picture 12">
            <a:extLst>
              <a:ext uri="{FF2B5EF4-FFF2-40B4-BE49-F238E27FC236}">
                <a16:creationId xmlns:a16="http://schemas.microsoft.com/office/drawing/2014/main" id="{D75E79DB-ED28-4CA8-A2AD-A2E28C3232C4}"/>
              </a:ext>
            </a:extLst>
          </p:cNvPr>
          <p:cNvPicPr>
            <a:picLocks noChangeAspect="1"/>
          </p:cNvPicPr>
          <p:nvPr/>
        </p:nvPicPr>
        <p:blipFill>
          <a:blip r:embed="rId5"/>
          <a:stretch>
            <a:fillRect/>
          </a:stretch>
        </p:blipFill>
        <p:spPr>
          <a:xfrm>
            <a:off x="3188970" y="5541612"/>
            <a:ext cx="8530973" cy="1087788"/>
          </a:xfrm>
          <a:prstGeom prst="rect">
            <a:avLst/>
          </a:prstGeom>
        </p:spPr>
      </p:pic>
    </p:spTree>
    <p:extLst>
      <p:ext uri="{BB962C8B-B14F-4D97-AF65-F5344CB8AC3E}">
        <p14:creationId xmlns:p14="http://schemas.microsoft.com/office/powerpoint/2010/main" val="8816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1"/>
          </p:nvPr>
        </p:nvSpPr>
        <p:spPr>
          <a:xfrm>
            <a:off x="913774" y="6442770"/>
            <a:ext cx="6672887" cy="232350"/>
          </a:xfrm>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Oklahoma State Department of Health | </a:t>
            </a:r>
            <a:r>
              <a:rPr lang="en-US" sz="1000" kern="1200" dirty="0">
                <a:solidFill>
                  <a:schemeClr val="tx1">
                    <a:tint val="75000"/>
                  </a:schemeClr>
                </a:solidFill>
                <a:latin typeface="+mn-lt"/>
                <a:ea typeface="+mn-ea"/>
                <a:cs typeface="+mn-cs"/>
              </a:rPr>
              <a:t> Preventive Health and Health Services Block Grant | 2024</a:t>
            </a:r>
          </a:p>
          <a:p>
            <a:pPr algn="ctr"/>
            <a:endParaRPr lang="en-US" sz="1000" dirty="0"/>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6</a:t>
            </a:fld>
            <a:endParaRPr lang="en-US" dirty="0"/>
          </a:p>
        </p:txBody>
      </p:sp>
      <p:sp>
        <p:nvSpPr>
          <p:cNvPr id="2" name="Title 1">
            <a:extLst>
              <a:ext uri="{FF2B5EF4-FFF2-40B4-BE49-F238E27FC236}">
                <a16:creationId xmlns:a16="http://schemas.microsoft.com/office/drawing/2014/main" id="{6B1D9D42-64D2-474A-B01D-85986C521195}"/>
              </a:ext>
            </a:extLst>
          </p:cNvPr>
          <p:cNvSpPr>
            <a:spLocks noGrp="1"/>
          </p:cNvSpPr>
          <p:nvPr>
            <p:ph type="title" idx="4294967295"/>
          </p:nvPr>
        </p:nvSpPr>
        <p:spPr>
          <a:xfrm>
            <a:off x="0" y="2770188"/>
            <a:ext cx="9617075" cy="700087"/>
          </a:xfrm>
        </p:spPr>
        <p:txBody>
          <a:bodyPr/>
          <a:lstStyle/>
          <a:p>
            <a:pPr algn="ctr"/>
            <a:r>
              <a:rPr lang="en-US" sz="3200" dirty="0"/>
              <a:t> </a:t>
            </a:r>
            <a:endParaRPr lang="en-US" dirty="0"/>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type="body" sz="quarter" idx="4294967295"/>
          </p:nvPr>
        </p:nvSpPr>
        <p:spPr>
          <a:xfrm>
            <a:off x="0" y="1076325"/>
            <a:ext cx="8894763" cy="3403600"/>
          </a:xfrm>
        </p:spPr>
        <p:txBody>
          <a:bodyPr/>
          <a:lstStyle/>
          <a:p>
            <a:pPr marL="0" indent="0">
              <a:buNone/>
            </a:pPr>
            <a:r>
              <a:rPr lang="en-US" sz="2400" dirty="0"/>
              <a:t> </a:t>
            </a:r>
          </a:p>
          <a:p>
            <a:endParaRPr lang="en-US" sz="2400" dirty="0"/>
          </a:p>
        </p:txBody>
      </p:sp>
      <p:sp>
        <p:nvSpPr>
          <p:cNvPr id="6" name="Title 1">
            <a:extLst>
              <a:ext uri="{FF2B5EF4-FFF2-40B4-BE49-F238E27FC236}">
                <a16:creationId xmlns:a16="http://schemas.microsoft.com/office/drawing/2014/main" id="{BE64F457-AB24-4615-A9EF-A84ADC3A7FC0}"/>
              </a:ext>
            </a:extLst>
          </p:cNvPr>
          <p:cNvSpPr txBox="1">
            <a:spLocks/>
          </p:cNvSpPr>
          <p:nvPr/>
        </p:nvSpPr>
        <p:spPr>
          <a:xfrm>
            <a:off x="457200" y="415230"/>
            <a:ext cx="11394140" cy="8373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dirty="0">
                <a:cs typeface="Arial"/>
              </a:rPr>
            </a:br>
            <a:endParaRPr lang="en-US" dirty="0"/>
          </a:p>
        </p:txBody>
      </p:sp>
      <p:sp>
        <p:nvSpPr>
          <p:cNvPr id="7" name="Title 1">
            <a:extLst>
              <a:ext uri="{FF2B5EF4-FFF2-40B4-BE49-F238E27FC236}">
                <a16:creationId xmlns:a16="http://schemas.microsoft.com/office/drawing/2014/main" id="{F594C287-F323-453F-B3AC-90CB4A98BE93}"/>
              </a:ext>
            </a:extLst>
          </p:cNvPr>
          <p:cNvSpPr txBox="1">
            <a:spLocks/>
          </p:cNvSpPr>
          <p:nvPr/>
        </p:nvSpPr>
        <p:spPr>
          <a:xfrm>
            <a:off x="902970" y="2603182"/>
            <a:ext cx="11100770" cy="7000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cs typeface="Arial"/>
              </a:rPr>
              <a:t>FY24- SFY2025 Budget Summary and Revisions</a:t>
            </a:r>
            <a:br>
              <a:rPr lang="en-US" dirty="0">
                <a:cs typeface="Arial"/>
              </a:rPr>
            </a:br>
            <a:endParaRPr lang="en-US" dirty="0"/>
          </a:p>
        </p:txBody>
      </p:sp>
    </p:spTree>
    <p:extLst>
      <p:ext uri="{BB962C8B-B14F-4D97-AF65-F5344CB8AC3E}">
        <p14:creationId xmlns:p14="http://schemas.microsoft.com/office/powerpoint/2010/main" val="542928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BC8-DB25-44D9-8766-0106AEF88F6C}"/>
              </a:ext>
            </a:extLst>
          </p:cNvPr>
          <p:cNvSpPr>
            <a:spLocks noGrp="1"/>
          </p:cNvSpPr>
          <p:nvPr>
            <p:ph type="title"/>
          </p:nvPr>
        </p:nvSpPr>
        <p:spPr/>
        <p:txBody>
          <a:bodyPr/>
          <a:lstStyle/>
          <a:p>
            <a:r>
              <a:rPr lang="en-US" sz="4400" kern="1200" dirty="0">
                <a:solidFill>
                  <a:schemeClr val="tx1"/>
                </a:solidFill>
                <a:latin typeface="+mj-lt"/>
                <a:ea typeface="+mj-ea"/>
                <a:cs typeface="+mj-cs"/>
              </a:rPr>
              <a:t>FY23 Budget Summary as of February 2024 </a:t>
            </a:r>
            <a:endParaRPr lang="en-US" dirty="0"/>
          </a:p>
        </p:txBody>
      </p:sp>
      <p:pic>
        <p:nvPicPr>
          <p:cNvPr id="6" name="Content Placeholder 5">
            <a:extLst>
              <a:ext uri="{FF2B5EF4-FFF2-40B4-BE49-F238E27FC236}">
                <a16:creationId xmlns:a16="http://schemas.microsoft.com/office/drawing/2014/main" id="{D8D7332D-B1F0-4D99-BFAE-C4DBBB8D172F}"/>
              </a:ext>
            </a:extLst>
          </p:cNvPr>
          <p:cNvPicPr>
            <a:picLocks noGrp="1" noChangeAspect="1"/>
          </p:cNvPicPr>
          <p:nvPr>
            <p:ph idx="1"/>
          </p:nvPr>
        </p:nvPicPr>
        <p:blipFill>
          <a:blip r:embed="rId3"/>
          <a:stretch>
            <a:fillRect/>
          </a:stretch>
        </p:blipFill>
        <p:spPr>
          <a:xfrm>
            <a:off x="457200" y="2759046"/>
            <a:ext cx="11393488" cy="3355715"/>
          </a:xfrm>
        </p:spPr>
      </p:pic>
      <p:pic>
        <p:nvPicPr>
          <p:cNvPr id="9" name="Picture 8">
            <a:extLst>
              <a:ext uri="{FF2B5EF4-FFF2-40B4-BE49-F238E27FC236}">
                <a16:creationId xmlns:a16="http://schemas.microsoft.com/office/drawing/2014/main" id="{6CC9D32E-5AB9-4C1A-9A4A-E1523869CBBA}"/>
              </a:ext>
            </a:extLst>
          </p:cNvPr>
          <p:cNvPicPr>
            <a:picLocks noChangeAspect="1"/>
          </p:cNvPicPr>
          <p:nvPr/>
        </p:nvPicPr>
        <p:blipFill>
          <a:blip r:embed="rId4"/>
          <a:stretch>
            <a:fillRect/>
          </a:stretch>
        </p:blipFill>
        <p:spPr>
          <a:xfrm>
            <a:off x="2434590" y="1224034"/>
            <a:ext cx="8915400" cy="1462750"/>
          </a:xfrm>
          <a:prstGeom prst="rect">
            <a:avLst/>
          </a:prstGeom>
        </p:spPr>
      </p:pic>
    </p:spTree>
    <p:extLst>
      <p:ext uri="{BB962C8B-B14F-4D97-AF65-F5344CB8AC3E}">
        <p14:creationId xmlns:p14="http://schemas.microsoft.com/office/powerpoint/2010/main" val="3544433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670BA34-38BE-4B90-B49D-64684877F9DE}"/>
              </a:ext>
            </a:extLst>
          </p:cNvPr>
          <p:cNvSpPr>
            <a:spLocks noGrp="1"/>
          </p:cNvSpPr>
          <p:nvPr>
            <p:ph type="ftr" sz="quarter" idx="11"/>
          </p:nvPr>
        </p:nvSpPr>
        <p:spPr>
          <a:prstGeom prst="rect">
            <a:avLst/>
          </a:prstGeom>
        </p:spPr>
        <p:txBody>
          <a:bodyPr vert="horz" lIns="0" tIns="45720" rIns="91440" bIns="45720" rtlCol="0" anchor="ct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Oklahoma State Department of Health | </a:t>
            </a:r>
            <a:r>
              <a:rPr lang="en-US" sz="1000" kern="1200" dirty="0">
                <a:solidFill>
                  <a:schemeClr val="tx1">
                    <a:tint val="75000"/>
                  </a:schemeClr>
                </a:solidFill>
                <a:latin typeface="+mn-lt"/>
                <a:ea typeface="+mn-ea"/>
                <a:cs typeface="+mn-cs"/>
              </a:rPr>
              <a:t> Preventive Health and Health Services Block Grant | 2024</a:t>
            </a:r>
          </a:p>
          <a:p>
            <a:pPr algn="ctr"/>
            <a:endParaRPr lang="en-US" sz="1000" dirty="0"/>
          </a:p>
        </p:txBody>
      </p:sp>
      <p:sp>
        <p:nvSpPr>
          <p:cNvPr id="4" name="Slide Number Placeholder 3">
            <a:extLst>
              <a:ext uri="{FF2B5EF4-FFF2-40B4-BE49-F238E27FC236}">
                <a16:creationId xmlns:a16="http://schemas.microsoft.com/office/drawing/2014/main" id="{5CB277DE-2009-4E5C-9EC1-53461A08F34B}"/>
              </a:ext>
            </a:extLst>
          </p:cNvPr>
          <p:cNvSpPr>
            <a:spLocks noGrp="1"/>
          </p:cNvSpPr>
          <p:nvPr>
            <p:ph type="sldNum" sz="quarter" idx="12"/>
          </p:nvPr>
        </p:nvSpPr>
        <p:spPr/>
        <p:txBody>
          <a:bodyPr/>
          <a:lstStyle/>
          <a:p>
            <a:fld id="{DB7DDC46-2E90-8640-BEFE-F54DCCD857ED}" type="slidenum">
              <a:rPr lang="en-US" smtClean="0"/>
              <a:t>8</a:t>
            </a:fld>
            <a:endParaRPr lang="en-US" dirty="0"/>
          </a:p>
        </p:txBody>
      </p:sp>
      <p:sp>
        <p:nvSpPr>
          <p:cNvPr id="2" name="Title 1">
            <a:extLst>
              <a:ext uri="{FF2B5EF4-FFF2-40B4-BE49-F238E27FC236}">
                <a16:creationId xmlns:a16="http://schemas.microsoft.com/office/drawing/2014/main" id="{6B1D9D42-64D2-474A-B01D-85986C521195}"/>
              </a:ext>
            </a:extLst>
          </p:cNvPr>
          <p:cNvSpPr>
            <a:spLocks noGrp="1"/>
          </p:cNvSpPr>
          <p:nvPr>
            <p:ph type="title" idx="4294967295"/>
          </p:nvPr>
        </p:nvSpPr>
        <p:spPr>
          <a:xfrm>
            <a:off x="0" y="2770188"/>
            <a:ext cx="9617075" cy="700087"/>
          </a:xfrm>
        </p:spPr>
        <p:txBody>
          <a:bodyPr/>
          <a:lstStyle/>
          <a:p>
            <a:pPr algn="ctr"/>
            <a:r>
              <a:rPr lang="en-US" sz="3200" dirty="0"/>
              <a:t> </a:t>
            </a:r>
            <a:endParaRPr lang="en-US" dirty="0"/>
          </a:p>
        </p:txBody>
      </p:sp>
      <p:sp>
        <p:nvSpPr>
          <p:cNvPr id="3" name="Content Placeholder 2">
            <a:extLst>
              <a:ext uri="{FF2B5EF4-FFF2-40B4-BE49-F238E27FC236}">
                <a16:creationId xmlns:a16="http://schemas.microsoft.com/office/drawing/2014/main" id="{14D6D38D-D467-4E34-8157-001379A173E1}"/>
              </a:ext>
            </a:extLst>
          </p:cNvPr>
          <p:cNvSpPr>
            <a:spLocks noGrp="1"/>
          </p:cNvSpPr>
          <p:nvPr>
            <p:ph type="body" sz="quarter" idx="4294967295"/>
          </p:nvPr>
        </p:nvSpPr>
        <p:spPr>
          <a:xfrm>
            <a:off x="0" y="1076325"/>
            <a:ext cx="8894763" cy="3403600"/>
          </a:xfrm>
        </p:spPr>
        <p:txBody>
          <a:bodyPr/>
          <a:lstStyle/>
          <a:p>
            <a:pPr marL="0" indent="0">
              <a:buNone/>
            </a:pPr>
            <a:r>
              <a:rPr lang="en-US" sz="2400" dirty="0"/>
              <a:t> </a:t>
            </a:r>
          </a:p>
          <a:p>
            <a:endParaRPr lang="en-US" sz="2400" dirty="0"/>
          </a:p>
        </p:txBody>
      </p:sp>
      <p:sp>
        <p:nvSpPr>
          <p:cNvPr id="6" name="Title 1">
            <a:extLst>
              <a:ext uri="{FF2B5EF4-FFF2-40B4-BE49-F238E27FC236}">
                <a16:creationId xmlns:a16="http://schemas.microsoft.com/office/drawing/2014/main" id="{BE64F457-AB24-4615-A9EF-A84ADC3A7FC0}"/>
              </a:ext>
            </a:extLst>
          </p:cNvPr>
          <p:cNvSpPr txBox="1">
            <a:spLocks/>
          </p:cNvSpPr>
          <p:nvPr/>
        </p:nvSpPr>
        <p:spPr>
          <a:xfrm>
            <a:off x="457200" y="415230"/>
            <a:ext cx="11394140" cy="8373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dirty="0">
                <a:cs typeface="Arial"/>
              </a:rPr>
            </a:br>
            <a:endParaRPr lang="en-US" dirty="0"/>
          </a:p>
        </p:txBody>
      </p:sp>
      <p:sp>
        <p:nvSpPr>
          <p:cNvPr id="7" name="Title 1">
            <a:extLst>
              <a:ext uri="{FF2B5EF4-FFF2-40B4-BE49-F238E27FC236}">
                <a16:creationId xmlns:a16="http://schemas.microsoft.com/office/drawing/2014/main" id="{F594C287-F323-453F-B3AC-90CB4A98BE93}"/>
              </a:ext>
            </a:extLst>
          </p:cNvPr>
          <p:cNvSpPr txBox="1">
            <a:spLocks/>
          </p:cNvSpPr>
          <p:nvPr/>
        </p:nvSpPr>
        <p:spPr>
          <a:xfrm>
            <a:off x="1405890" y="2603182"/>
            <a:ext cx="10597850" cy="7000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cs typeface="Arial"/>
              </a:rPr>
              <a:t>FY24- SFY2025 Proposal Requests and Evaluations </a:t>
            </a:r>
            <a:br>
              <a:rPr lang="en-US" dirty="0">
                <a:cs typeface="Arial"/>
              </a:rPr>
            </a:br>
            <a:endParaRPr lang="en-US" dirty="0"/>
          </a:p>
        </p:txBody>
      </p:sp>
    </p:spTree>
    <p:extLst>
      <p:ext uri="{BB962C8B-B14F-4D97-AF65-F5344CB8AC3E}">
        <p14:creationId xmlns:p14="http://schemas.microsoft.com/office/powerpoint/2010/main" val="322879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4EA0-3876-429C-93B1-4639D9207621}"/>
              </a:ext>
            </a:extLst>
          </p:cNvPr>
          <p:cNvSpPr>
            <a:spLocks noGrp="1"/>
          </p:cNvSpPr>
          <p:nvPr>
            <p:ph type="title"/>
          </p:nvPr>
        </p:nvSpPr>
        <p:spPr>
          <a:xfrm>
            <a:off x="457200" y="148590"/>
            <a:ext cx="11394140" cy="720090"/>
          </a:xfrm>
        </p:spPr>
        <p:txBody>
          <a:bodyPr/>
          <a:lstStyle/>
          <a:p>
            <a:r>
              <a:rPr lang="en-US" sz="3200" b="0" i="1" dirty="0">
                <a:solidFill>
                  <a:srgbClr val="0070C0"/>
                </a:solidFill>
                <a:effectLst/>
                <a:latin typeface="Arial" panose="020B0604020202020204" pitchFamily="34" charset="0"/>
              </a:rPr>
              <a:t>Advancing Health Equity and Strengthening Minority Health</a:t>
            </a:r>
            <a:endParaRPr lang="en-US" sz="3200" i="1" dirty="0">
              <a:solidFill>
                <a:srgbClr val="0070C0"/>
              </a:solidFill>
            </a:endParaRPr>
          </a:p>
        </p:txBody>
      </p:sp>
      <p:sp>
        <p:nvSpPr>
          <p:cNvPr id="3" name="Content Placeholder 2">
            <a:extLst>
              <a:ext uri="{FF2B5EF4-FFF2-40B4-BE49-F238E27FC236}">
                <a16:creationId xmlns:a16="http://schemas.microsoft.com/office/drawing/2014/main" id="{E404A3E4-7B82-4D93-AE10-2DFDF721A0B0}"/>
              </a:ext>
            </a:extLst>
          </p:cNvPr>
          <p:cNvSpPr>
            <a:spLocks noGrp="1"/>
          </p:cNvSpPr>
          <p:nvPr>
            <p:ph idx="1"/>
          </p:nvPr>
        </p:nvSpPr>
        <p:spPr>
          <a:xfrm>
            <a:off x="163830" y="720090"/>
            <a:ext cx="11864339" cy="5955030"/>
          </a:xfrm>
        </p:spPr>
        <p:txBody>
          <a:bodyPr/>
          <a:lstStyle/>
          <a:p>
            <a:pPr marL="0" indent="0">
              <a:buNone/>
            </a:pPr>
            <a:r>
              <a:rPr lang="en-US" sz="2000" i="1" dirty="0">
                <a:latin typeface="Arial" panose="020B0604020202020204" pitchFamily="34" charset="0"/>
                <a:cs typeface="Arial" panose="020B0604020202020204" pitchFamily="34" charset="0"/>
              </a:rPr>
              <a:t>Budget Request: </a:t>
            </a:r>
            <a:r>
              <a:rPr lang="en-US" sz="2000" dirty="0">
                <a:latin typeface="Arial" panose="020B0604020202020204" pitchFamily="34" charset="0"/>
                <a:cs typeface="Arial" panose="020B0604020202020204" pitchFamily="34" charset="0"/>
              </a:rPr>
              <a:t>$250,000 - </a:t>
            </a:r>
            <a:r>
              <a:rPr lang="en-US" sz="2000" b="0" i="0" dirty="0">
                <a:solidFill>
                  <a:srgbClr val="000000"/>
                </a:solidFill>
                <a:effectLst/>
                <a:latin typeface="Arial" panose="020B0604020202020204" pitchFamily="34" charset="0"/>
                <a:cs typeface="Arial" panose="020B0604020202020204" pitchFamily="34" charset="0"/>
              </a:rPr>
              <a:t>Maintain existing program  </a:t>
            </a:r>
            <a:r>
              <a:rPr lang="en-US" sz="2000" b="0" i="1" dirty="0">
                <a:solidFill>
                  <a:srgbClr val="000000"/>
                </a:solidFill>
                <a:effectLst/>
                <a:latin typeface="Arial" panose="020B0604020202020204" pitchFamily="34" charset="0"/>
                <a:cs typeface="Arial" panose="020B0604020202020204" pitchFamily="34" charset="0"/>
              </a:rPr>
              <a:t>FTEs</a:t>
            </a:r>
            <a:r>
              <a:rPr lang="en-US" sz="2000" b="0" i="0" dirty="0">
                <a:solidFill>
                  <a:srgbClr val="000000"/>
                </a:solidFill>
                <a:effectLst/>
                <a:latin typeface="Arial" panose="020B0604020202020204" pitchFamily="34" charset="0"/>
                <a:cs typeface="Arial" panose="020B0604020202020204" pitchFamily="34" charset="0"/>
              </a:rPr>
              <a:t>:3 existing staff  </a:t>
            </a:r>
            <a:r>
              <a:rPr lang="en-US" sz="2000" b="0" i="1" dirty="0">
                <a:solidFill>
                  <a:srgbClr val="000000"/>
                </a:solidFill>
                <a:effectLst/>
                <a:latin typeface="Arial" panose="020B0604020202020204" pitchFamily="34" charset="0"/>
                <a:cs typeface="Arial" panose="020B0604020202020204" pitchFamily="34" charset="0"/>
              </a:rPr>
              <a:t>Other</a:t>
            </a:r>
            <a:r>
              <a:rPr lang="en-US" sz="2000" b="0" i="0" dirty="0">
                <a:solidFill>
                  <a:srgbClr val="000000"/>
                </a:solidFill>
                <a:effectLst/>
                <a:latin typeface="Arial" panose="020B0604020202020204" pitchFamily="34" charset="0"/>
                <a:cs typeface="Arial" panose="020B0604020202020204" pitchFamily="34" charset="0"/>
              </a:rPr>
              <a:t>: supplies/training/IT</a:t>
            </a:r>
            <a:endParaRPr lang="en-US" sz="2000" dirty="0">
              <a:latin typeface="Arial" panose="020B0604020202020204" pitchFamily="34" charset="0"/>
              <a:cs typeface="Arial" panose="020B0604020202020204" pitchFamily="34" charset="0"/>
            </a:endParaRPr>
          </a:p>
          <a:p>
            <a:pPr marL="0" indent="0">
              <a:buNone/>
            </a:pPr>
            <a:r>
              <a:rPr lang="en-US" sz="2000" b="0" i="0" dirty="0">
                <a:solidFill>
                  <a:srgbClr val="000000"/>
                </a:solidFill>
                <a:effectLst/>
                <a:latin typeface="Arial" panose="020B0604020202020204" pitchFamily="34" charset="0"/>
                <a:cs typeface="Arial" panose="020B0604020202020204" pitchFamily="34" charset="0"/>
              </a:rPr>
              <a:t>Healthy People 2030: Increase the proportion of adults with limited English proficiency who say their providers explain things clearly - HC/HIT‑D11</a:t>
            </a:r>
          </a:p>
          <a:p>
            <a:pPr marL="0" indent="0">
              <a:buNone/>
            </a:pPr>
            <a:endParaRPr lang="en-US" sz="900" b="0" i="0" dirty="0">
              <a:solidFill>
                <a:srgbClr val="000000"/>
              </a:solidFill>
              <a:effectLst/>
              <a:latin typeface="Arial" panose="020B0604020202020204" pitchFamily="34" charset="0"/>
              <a:cs typeface="Arial" panose="020B0604020202020204" pitchFamily="34" charset="0"/>
            </a:endParaRPr>
          </a:p>
          <a:p>
            <a:pPr marL="0" indent="0">
              <a:buNone/>
            </a:pPr>
            <a:r>
              <a:rPr lang="en-US" sz="2000" b="0" i="0" dirty="0">
                <a:solidFill>
                  <a:srgbClr val="000000"/>
                </a:solidFill>
                <a:effectLst/>
                <a:latin typeface="Arial" panose="020B0604020202020204" pitchFamily="34" charset="0"/>
                <a:cs typeface="Arial" panose="020B0604020202020204" pitchFamily="34" charset="0"/>
              </a:rPr>
              <a:t>The program will focus on Communication, Actions, and Accountability to address health equity, inclusion and equality. OMHHE will work to communicate in a way that integrate health and health equity into day-to-day communication and operations of the organization. (i.e. make it norm to mention literacy and community initiatives and health equity results during routine meeting, linking the SDoH efforts and health equity to performance improvement).The OMHHE will work with Communication to bring awareness around plain language throughout communication medians. Inclusive communication principles such as: · Using a health equity lens · Using person-first language · Avoiding unintentional blaming · Using preferred terms for populations of focus while recognizing that preferred terms may differ · Looking for ways to be more inclusive in text and images · Exploring other resources related to health equity communications The OMHHE will continue to proactively engage with LEP populations and underrepresented communities to help review, analyze and summarize information. This will also align with the Workforce grant initiatives as well as the SHIP to improve health outcomes and strengthen the workforce. October is Health Literacy Month, a time for public health and health care organizations to recommit making sure all audiences can find, understand, and benefit from information and services to make the best health-related decisions for themselves and others.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97069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1205</TotalTime>
  <Words>6205</Words>
  <Application>Microsoft Office PowerPoint</Application>
  <PresentationFormat>Widescreen</PresentationFormat>
  <Paragraphs>312</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Wingdings</vt:lpstr>
      <vt:lpstr>Office Theme</vt:lpstr>
      <vt:lpstr>Preventive Health and Health Services (PHHS) Block Grant (BG)</vt:lpstr>
      <vt:lpstr>Meeting Agenda </vt:lpstr>
      <vt:lpstr>Review and Approval of Meeting Minutes </vt:lpstr>
      <vt:lpstr>Success stories:          </vt:lpstr>
      <vt:lpstr>Success stories:</vt:lpstr>
      <vt:lpstr> </vt:lpstr>
      <vt:lpstr>FY23 Budget Summary as of February 2024 </vt:lpstr>
      <vt:lpstr> </vt:lpstr>
      <vt:lpstr>Advancing Health Equity and Strengthening Minority Health</vt:lpstr>
      <vt:lpstr>Oklahoma Colorectal Cancer Prevention and Control Program/Comprehensive Cancer Control Program</vt:lpstr>
      <vt:lpstr>Healthy Aging and Injury Prevention</vt:lpstr>
      <vt:lpstr>Northeastern Oklahoma Healthy Readers Initiative -  District 4</vt:lpstr>
      <vt:lpstr>Office of Communications - CHD Digital Display System </vt:lpstr>
      <vt:lpstr>Suicide Prevention</vt:lpstr>
      <vt:lpstr>Partner Inflicted Brain Injury- PIBI</vt:lpstr>
      <vt:lpstr>Sexual Assault Hotline Training, Support &amp; Surveillance</vt:lpstr>
      <vt:lpstr>Child Passenger Safety Program</vt:lpstr>
      <vt:lpstr>Certified Healthy Oklahoma Community and Congregation Consultation</vt:lpstr>
      <vt:lpstr>2025 Public Health Nursing Core Competency Conference</vt:lpstr>
      <vt:lpstr>Chronic Disease Prevention Service (CDPS) – Community Health Screenings</vt:lpstr>
      <vt:lpstr>Work@Health Technical Assistance</vt:lpstr>
      <vt:lpstr>Go NAPSACC Expansion</vt:lpstr>
      <vt:lpstr>Healthy School Environments Technical Assistance</vt:lpstr>
      <vt:lpstr>State Obesity Prevention Plan Stakeholders Group</vt:lpstr>
      <vt:lpstr>Increasing Nutrition Security in County Health Departments with Statewide Partners</vt:lpstr>
      <vt:lpstr>Leading Oklahoma to Prosperity through Health Communications Initiative</vt:lpstr>
      <vt:lpstr>Northeastern Oklahoma CATCH Coordinated School Health Initiative</vt:lpstr>
      <vt:lpstr>D5 Pilot Birth Certificate Waiver for Homeless</vt:lpstr>
      <vt:lpstr>Fluoride Outreach Project</vt:lpstr>
      <vt:lpstr>State and Tribal Public Health Learning Collaborative</vt:lpstr>
      <vt:lpstr>Project Combatting Heavy Advertisement of Tobacco (CHAT) in Oklahoma</vt:lpstr>
      <vt:lpstr> </vt:lpstr>
      <vt:lpstr>2024 PHHS Block Grant Advisory Committee Dates </vt:lpstr>
      <vt:lpstr>Next steps:</vt:lpstr>
      <vt:lpstr>Closing Remarks and Adjournment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Preventive Health and Health Services (PHHS) Block Grant (BG)</dc:title>
  <dc:creator>Solina Searcy-Martin</dc:creator>
  <cp:lastModifiedBy>Solina Searcy-Martin</cp:lastModifiedBy>
  <cp:revision>63</cp:revision>
  <dcterms:created xsi:type="dcterms:W3CDTF">2024-01-24T19:53:45Z</dcterms:created>
  <dcterms:modified xsi:type="dcterms:W3CDTF">2024-03-20T17:47:42Z</dcterms:modified>
</cp:coreProperties>
</file>