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0_D9E54D3F.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6" r:id="rId5"/>
    <p:sldId id="283" r:id="rId6"/>
    <p:sldId id="290" r:id="rId7"/>
    <p:sldId id="367" r:id="rId8"/>
    <p:sldId id="287" r:id="rId9"/>
    <p:sldId id="320" r:id="rId10"/>
    <p:sldId id="326" r:id="rId11"/>
    <p:sldId id="328" r:id="rId12"/>
    <p:sldId id="329" r:id="rId13"/>
    <p:sldId id="359" r:id="rId14"/>
    <p:sldId id="352" r:id="rId15"/>
    <p:sldId id="361" r:id="rId16"/>
    <p:sldId id="333" r:id="rId17"/>
    <p:sldId id="353" r:id="rId18"/>
    <p:sldId id="364" r:id="rId19"/>
    <p:sldId id="365" r:id="rId20"/>
    <p:sldId id="340" r:id="rId21"/>
    <p:sldId id="354" r:id="rId22"/>
    <p:sldId id="355" r:id="rId23"/>
    <p:sldId id="348" r:id="rId24"/>
    <p:sldId id="344" r:id="rId25"/>
    <p:sldId id="357" r:id="rId26"/>
    <p:sldId id="358" r:id="rId27"/>
    <p:sldId id="366" r:id="rId28"/>
    <p:sldId id="289"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E5103-BBB0-A953-B6BF-E9E8244FC801}" name="Diane Brown" initials="DB" userId="S::diane.brown@health.ok.gov::c63b16c9-b056-478c-a1fc-3b32cc11343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06027-E278-70DB-AEB9-FFCA943985D2}" v="1" dt="2023-05-09T15:15:38.305"/>
    <p1510:client id="{3417224C-D7AD-4F98-A0CC-97E3510CDBF1}" v="2" dt="2023-05-09T12:22:20.588"/>
    <p1510:client id="{39F701BF-DCAE-450A-9756-D71C8EA860AD}" v="4" dt="2023-06-09T19:45:11.371"/>
    <p1510:client id="{AA0DB0FF-EFA9-4845-801C-819BB8B79202}" v="2" dt="2023-05-05T22:09:24.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Brown" userId="S::diane.brown@health.ok.gov::c63b16c9-b056-478c-a1fc-3b32cc11343f" providerId="AD" clId="Web-{AA0DB0FF-EFA9-4845-801C-819BB8B79202}"/>
    <pc:docChg chg="mod">
      <pc:chgData name="Diane Brown" userId="S::diane.brown@health.ok.gov::c63b16c9-b056-478c-a1fc-3b32cc11343f" providerId="AD" clId="Web-{AA0DB0FF-EFA9-4845-801C-819BB8B79202}" dt="2023-05-05T22:09:24.840" v="1"/>
      <pc:docMkLst>
        <pc:docMk/>
      </pc:docMkLst>
      <pc:sldChg chg="addCm">
        <pc:chgData name="Diane Brown" userId="S::diane.brown@health.ok.gov::c63b16c9-b056-478c-a1fc-3b32cc11343f" providerId="AD" clId="Web-{AA0DB0FF-EFA9-4845-801C-819BB8B79202}" dt="2023-05-05T22:09:24.840" v="1"/>
        <pc:sldMkLst>
          <pc:docMk/>
          <pc:sldMk cId="3655683391" sldId="320"/>
        </pc:sldMkLst>
      </pc:sldChg>
    </pc:docChg>
  </pc:docChgLst>
  <pc:docChgLst>
    <pc:chgData name="Solina Searcy-Martin" userId="S::solina.searcy-martin@health.ok.gov::289674bc-641b-45b2-a26a-1a77cafb67c6" providerId="AD" clId="Web-{EEA79EBE-C865-EFD2-3FD7-EA1CE96DF0BD}"/>
    <pc:docChg chg="modSld">
      <pc:chgData name="Solina Searcy-Martin" userId="S::solina.searcy-martin@health.ok.gov::289674bc-641b-45b2-a26a-1a77cafb67c6" providerId="AD" clId="Web-{EEA79EBE-C865-EFD2-3FD7-EA1CE96DF0BD}" dt="2023-05-08T13:49:51.129" v="11"/>
      <pc:docMkLst>
        <pc:docMk/>
      </pc:docMkLst>
      <pc:sldChg chg="modNotes">
        <pc:chgData name="Solina Searcy-Martin" userId="S::solina.searcy-martin@health.ok.gov::289674bc-641b-45b2-a26a-1a77cafb67c6" providerId="AD" clId="Web-{EEA79EBE-C865-EFD2-3FD7-EA1CE96DF0BD}" dt="2023-05-08T13:49:51.129" v="11"/>
        <pc:sldMkLst>
          <pc:docMk/>
          <pc:sldMk cId="3655683391" sldId="320"/>
        </pc:sldMkLst>
      </pc:sldChg>
    </pc:docChg>
  </pc:docChgLst>
  <pc:docChgLst>
    <pc:chgData name="Solina Searcy-Martin" userId="S::solina.searcy-martin@health.ok.gov::289674bc-641b-45b2-a26a-1a77cafb67c6" providerId="AD" clId="Web-{39F701BF-DCAE-450A-9756-D71C8EA860AD}"/>
    <pc:docChg chg="modSld">
      <pc:chgData name="Solina Searcy-Martin" userId="S::solina.searcy-martin@health.ok.gov::289674bc-641b-45b2-a26a-1a77cafb67c6" providerId="AD" clId="Web-{39F701BF-DCAE-450A-9756-D71C8EA860AD}" dt="2023-06-09T19:45:11.371" v="3" actId="20577"/>
      <pc:docMkLst>
        <pc:docMk/>
      </pc:docMkLst>
      <pc:sldChg chg="modSp">
        <pc:chgData name="Solina Searcy-Martin" userId="S::solina.searcy-martin@health.ok.gov::289674bc-641b-45b2-a26a-1a77cafb67c6" providerId="AD" clId="Web-{39F701BF-DCAE-450A-9756-D71C8EA860AD}" dt="2023-06-09T19:45:11.371" v="3" actId="20577"/>
        <pc:sldMkLst>
          <pc:docMk/>
          <pc:sldMk cId="1489849598" sldId="367"/>
        </pc:sldMkLst>
        <pc:spChg chg="mod">
          <ac:chgData name="Solina Searcy-Martin" userId="S::solina.searcy-martin@health.ok.gov::289674bc-641b-45b2-a26a-1a77cafb67c6" providerId="AD" clId="Web-{39F701BF-DCAE-450A-9756-D71C8EA860AD}" dt="2023-06-09T19:45:11.371" v="3" actId="20577"/>
          <ac:spMkLst>
            <pc:docMk/>
            <pc:sldMk cId="1489849598" sldId="367"/>
            <ac:spMk id="2" creationId="{5DE8C8F1-4260-B840-0D3A-337D5F736818}"/>
          </ac:spMkLst>
        </pc:spChg>
      </pc:sldChg>
    </pc:docChg>
  </pc:docChgLst>
  <pc:docChgLst>
    <pc:chgData name="Solina Searcy-Martin" userId="S::solina.searcy-martin@health.ok.gov::289674bc-641b-45b2-a26a-1a77cafb67c6" providerId="AD" clId="Web-{21E06027-E278-70DB-AEB9-FFCA943985D2}"/>
    <pc:docChg chg="">
      <pc:chgData name="Solina Searcy-Martin" userId="S::solina.searcy-martin@health.ok.gov::289674bc-641b-45b2-a26a-1a77cafb67c6" providerId="AD" clId="Web-{21E06027-E278-70DB-AEB9-FFCA943985D2}" dt="2023-05-09T15:15:38.305" v="0"/>
      <pc:docMkLst>
        <pc:docMk/>
      </pc:docMkLst>
      <pc:sldChg chg="modCm">
        <pc:chgData name="Solina Searcy-Martin" userId="S::solina.searcy-martin@health.ok.gov::289674bc-641b-45b2-a26a-1a77cafb67c6" providerId="AD" clId="Web-{21E06027-E278-70DB-AEB9-FFCA943985D2}" dt="2023-05-09T15:15:38.305" v="0"/>
        <pc:sldMkLst>
          <pc:docMk/>
          <pc:sldMk cId="3655683391" sldId="320"/>
        </pc:sldMkLst>
      </pc:sldChg>
    </pc:docChg>
  </pc:docChgLst>
  <pc:docChgLst>
    <pc:chgData name="Diane Brown" userId="S::diane.brown@health.ok.gov::c63b16c9-b056-478c-a1fc-3b32cc11343f" providerId="AD" clId="Web-{3417224C-D7AD-4F98-A0CC-97E3510CDBF1}"/>
    <pc:docChg chg="modSld">
      <pc:chgData name="Diane Brown" userId="S::diane.brown@health.ok.gov::c63b16c9-b056-478c-a1fc-3b32cc11343f" providerId="AD" clId="Web-{3417224C-D7AD-4F98-A0CC-97E3510CDBF1}" dt="2023-05-09T12:24:00.855" v="176"/>
      <pc:docMkLst>
        <pc:docMk/>
      </pc:docMkLst>
      <pc:sldChg chg="modCm modNotes">
        <pc:chgData name="Diane Brown" userId="S::diane.brown@health.ok.gov::c63b16c9-b056-478c-a1fc-3b32cc11343f" providerId="AD" clId="Web-{3417224C-D7AD-4F98-A0CC-97E3510CDBF1}" dt="2023-05-09T12:24:00.855" v="176"/>
        <pc:sldMkLst>
          <pc:docMk/>
          <pc:sldMk cId="3655683391" sldId="320"/>
        </pc:sldMkLst>
      </pc:sldChg>
    </pc:docChg>
  </pc:docChgLst>
  <pc:docChgLst>
    <pc:chgData name="Solina Searcy-Martin" userId="289674bc-641b-45b2-a26a-1a77cafb67c6" providerId="ADAL" clId="{CF28C1F3-FA66-48AA-BE82-77A6F0D8143C}"/>
    <pc:docChg chg="undo custSel addSld delSld modSld sldOrd">
      <pc:chgData name="Solina Searcy-Martin" userId="289674bc-641b-45b2-a26a-1a77cafb67c6" providerId="ADAL" clId="{CF28C1F3-FA66-48AA-BE82-77A6F0D8143C}" dt="2023-05-05T19:18:39.548" v="6338" actId="6549"/>
      <pc:docMkLst>
        <pc:docMk/>
      </pc:docMkLst>
      <pc:sldChg chg="modNotesTx">
        <pc:chgData name="Solina Searcy-Martin" userId="289674bc-641b-45b2-a26a-1a77cafb67c6" providerId="ADAL" clId="{CF28C1F3-FA66-48AA-BE82-77A6F0D8143C}" dt="2023-05-05T19:16:50.934" v="6319" actId="6549"/>
        <pc:sldMkLst>
          <pc:docMk/>
          <pc:sldMk cId="492954991" sldId="261"/>
        </pc:sldMkLst>
      </pc:sldChg>
      <pc:sldChg chg="modNotesTx">
        <pc:chgData name="Solina Searcy-Martin" userId="289674bc-641b-45b2-a26a-1a77cafb67c6" providerId="ADAL" clId="{CF28C1F3-FA66-48AA-BE82-77A6F0D8143C}" dt="2023-04-20T20:13:33.741" v="409" actId="20577"/>
        <pc:sldMkLst>
          <pc:docMk/>
          <pc:sldMk cId="2478915156" sldId="276"/>
        </pc:sldMkLst>
      </pc:sldChg>
      <pc:sldChg chg="modSp mod">
        <pc:chgData name="Solina Searcy-Martin" userId="289674bc-641b-45b2-a26a-1a77cafb67c6" providerId="ADAL" clId="{CF28C1F3-FA66-48AA-BE82-77A6F0D8143C}" dt="2023-04-25T19:14:25.470" v="1367" actId="20577"/>
        <pc:sldMkLst>
          <pc:docMk/>
          <pc:sldMk cId="871080097" sldId="283"/>
        </pc:sldMkLst>
        <pc:spChg chg="mod">
          <ac:chgData name="Solina Searcy-Martin" userId="289674bc-641b-45b2-a26a-1a77cafb67c6" providerId="ADAL" clId="{CF28C1F3-FA66-48AA-BE82-77A6F0D8143C}" dt="2023-04-25T19:14:25.470" v="1367" actId="20577"/>
          <ac:spMkLst>
            <pc:docMk/>
            <pc:sldMk cId="871080097" sldId="283"/>
            <ac:spMk id="3" creationId="{C0C37E77-7F02-4F71-A4FB-68DD3E700861}"/>
          </ac:spMkLst>
        </pc:spChg>
      </pc:sldChg>
      <pc:sldChg chg="modSp mod modNotesTx">
        <pc:chgData name="Solina Searcy-Martin" userId="289674bc-641b-45b2-a26a-1a77cafb67c6" providerId="ADAL" clId="{CF28C1F3-FA66-48AA-BE82-77A6F0D8143C}" dt="2023-05-05T19:18:39.548" v="6338" actId="6549"/>
        <pc:sldMkLst>
          <pc:docMk/>
          <pc:sldMk cId="723020482" sldId="287"/>
        </pc:sldMkLst>
        <pc:spChg chg="mod">
          <ac:chgData name="Solina Searcy-Martin" userId="289674bc-641b-45b2-a26a-1a77cafb67c6" providerId="ADAL" clId="{CF28C1F3-FA66-48AA-BE82-77A6F0D8143C}" dt="2023-04-20T20:19:34.221" v="647" actId="6549"/>
          <ac:spMkLst>
            <pc:docMk/>
            <pc:sldMk cId="723020482" sldId="287"/>
            <ac:spMk id="3" creationId="{14D6D38D-D467-4E34-8157-001379A173E1}"/>
          </ac:spMkLst>
        </pc:spChg>
      </pc:sldChg>
      <pc:sldChg chg="modSp mod">
        <pc:chgData name="Solina Searcy-Martin" userId="289674bc-641b-45b2-a26a-1a77cafb67c6" providerId="ADAL" clId="{CF28C1F3-FA66-48AA-BE82-77A6F0D8143C}" dt="2023-04-25T19:27:01.965" v="1666" actId="6549"/>
        <pc:sldMkLst>
          <pc:docMk/>
          <pc:sldMk cId="2593495782" sldId="289"/>
        </pc:sldMkLst>
        <pc:spChg chg="mod">
          <ac:chgData name="Solina Searcy-Martin" userId="289674bc-641b-45b2-a26a-1a77cafb67c6" providerId="ADAL" clId="{CF28C1F3-FA66-48AA-BE82-77A6F0D8143C}" dt="2023-04-25T19:27:01.965" v="1666" actId="6549"/>
          <ac:spMkLst>
            <pc:docMk/>
            <pc:sldMk cId="2593495782" sldId="289"/>
            <ac:spMk id="3" creationId="{14D6D38D-D467-4E34-8157-001379A173E1}"/>
          </ac:spMkLst>
        </pc:spChg>
      </pc:sldChg>
      <pc:sldChg chg="modSp mod modNotesTx">
        <pc:chgData name="Solina Searcy-Martin" userId="289674bc-641b-45b2-a26a-1a77cafb67c6" providerId="ADAL" clId="{CF28C1F3-FA66-48AA-BE82-77A6F0D8143C}" dt="2023-04-27T16:00:46.182" v="2515" actId="122"/>
        <pc:sldMkLst>
          <pc:docMk/>
          <pc:sldMk cId="3089389071" sldId="290"/>
        </pc:sldMkLst>
        <pc:spChg chg="mod">
          <ac:chgData name="Solina Searcy-Martin" userId="289674bc-641b-45b2-a26a-1a77cafb67c6" providerId="ADAL" clId="{CF28C1F3-FA66-48AA-BE82-77A6F0D8143C}" dt="2023-04-27T16:00:46.182" v="2515" actId="122"/>
          <ac:spMkLst>
            <pc:docMk/>
            <pc:sldMk cId="3089389071" sldId="290"/>
            <ac:spMk id="5" creationId="{F670BA34-38BE-4B90-B49D-64684877F9DE}"/>
          </ac:spMkLst>
        </pc:spChg>
      </pc:sldChg>
      <pc:sldChg chg="addSp delSp modSp mod delDesignElem modNotesTx">
        <pc:chgData name="Solina Searcy-Martin" userId="289674bc-641b-45b2-a26a-1a77cafb67c6" providerId="ADAL" clId="{CF28C1F3-FA66-48AA-BE82-77A6F0D8143C}" dt="2023-05-05T18:55:27.415" v="5628" actId="20577"/>
        <pc:sldMkLst>
          <pc:docMk/>
          <pc:sldMk cId="3655683391" sldId="320"/>
        </pc:sldMkLst>
        <pc:spChg chg="mod">
          <ac:chgData name="Solina Searcy-Martin" userId="289674bc-641b-45b2-a26a-1a77cafb67c6" providerId="ADAL" clId="{CF28C1F3-FA66-48AA-BE82-77A6F0D8143C}" dt="2023-05-02T20:42:28.992" v="2527" actId="6549"/>
          <ac:spMkLst>
            <pc:docMk/>
            <pc:sldMk cId="3655683391" sldId="320"/>
            <ac:spMk id="2" creationId="{6B1D9D42-64D2-474A-B01D-85986C521195}"/>
          </ac:spMkLst>
        </pc:spChg>
        <pc:spChg chg="mod">
          <ac:chgData name="Solina Searcy-Martin" userId="289674bc-641b-45b2-a26a-1a77cafb67c6" providerId="ADAL" clId="{CF28C1F3-FA66-48AA-BE82-77A6F0D8143C}" dt="2023-05-02T20:42:18.445" v="2516" actId="14100"/>
          <ac:spMkLst>
            <pc:docMk/>
            <pc:sldMk cId="3655683391" sldId="320"/>
            <ac:spMk id="3" creationId="{14D6D38D-D467-4E34-8157-001379A173E1}"/>
          </ac:spMkLst>
        </pc:spChg>
        <pc:picChg chg="del mod">
          <ac:chgData name="Solina Searcy-Martin" userId="289674bc-641b-45b2-a26a-1a77cafb67c6" providerId="ADAL" clId="{CF28C1F3-FA66-48AA-BE82-77A6F0D8143C}" dt="2023-04-27T15:58:19.286" v="2393" actId="478"/>
          <ac:picMkLst>
            <pc:docMk/>
            <pc:sldMk cId="3655683391" sldId="320"/>
            <ac:picMk id="6" creationId="{799E26B4-1B11-4F97-6E10-B1D13792AB08}"/>
          </ac:picMkLst>
        </pc:picChg>
        <pc:picChg chg="add del">
          <ac:chgData name="Solina Searcy-Martin" userId="289674bc-641b-45b2-a26a-1a77cafb67c6" providerId="ADAL" clId="{CF28C1F3-FA66-48AA-BE82-77A6F0D8143C}" dt="2023-05-05T18:54:02.834" v="5575" actId="478"/>
          <ac:picMkLst>
            <pc:docMk/>
            <pc:sldMk cId="3655683391" sldId="320"/>
            <ac:picMk id="8" creationId="{37F9697C-DA97-4DBF-B5A5-47FD48CEF327}"/>
          </ac:picMkLst>
        </pc:picChg>
        <pc:picChg chg="add mod">
          <ac:chgData name="Solina Searcy-Martin" userId="289674bc-641b-45b2-a26a-1a77cafb67c6" providerId="ADAL" clId="{CF28C1F3-FA66-48AA-BE82-77A6F0D8143C}" dt="2023-05-05T18:54:26.873" v="5581" actId="14100"/>
          <ac:picMkLst>
            <pc:docMk/>
            <pc:sldMk cId="3655683391" sldId="320"/>
            <ac:picMk id="9" creationId="{3C0B9634-4EE5-42A8-89F7-BE5813BFFFC7}"/>
          </ac:picMkLst>
        </pc:picChg>
      </pc:sldChg>
      <pc:sldChg chg="modSp mod setBg">
        <pc:chgData name="Solina Searcy-Martin" userId="289674bc-641b-45b2-a26a-1a77cafb67c6" providerId="ADAL" clId="{CF28C1F3-FA66-48AA-BE82-77A6F0D8143C}" dt="2023-05-05T19:17:50.564" v="6329" actId="113"/>
        <pc:sldMkLst>
          <pc:docMk/>
          <pc:sldMk cId="3985481003" sldId="326"/>
        </pc:sldMkLst>
        <pc:spChg chg="mod">
          <ac:chgData name="Solina Searcy-Martin" userId="289674bc-641b-45b2-a26a-1a77cafb67c6" providerId="ADAL" clId="{CF28C1F3-FA66-48AA-BE82-77A6F0D8143C}" dt="2023-05-05T19:17:50.564" v="6329" actId="113"/>
          <ac:spMkLst>
            <pc:docMk/>
            <pc:sldMk cId="3985481003" sldId="326"/>
            <ac:spMk id="2" creationId="{9DAC18CE-F88E-73E5-0513-6482969A2697}"/>
          </ac:spMkLst>
        </pc:spChg>
      </pc:sldChg>
      <pc:sldChg chg="modSp mod modNotesTx">
        <pc:chgData name="Solina Searcy-Martin" userId="289674bc-641b-45b2-a26a-1a77cafb67c6" providerId="ADAL" clId="{CF28C1F3-FA66-48AA-BE82-77A6F0D8143C}" dt="2023-05-05T13:59:43.324" v="2839" actId="6549"/>
        <pc:sldMkLst>
          <pc:docMk/>
          <pc:sldMk cId="3722528614" sldId="328"/>
        </pc:sldMkLst>
        <pc:spChg chg="mod">
          <ac:chgData name="Solina Searcy-Martin" userId="289674bc-641b-45b2-a26a-1a77cafb67c6" providerId="ADAL" clId="{CF28C1F3-FA66-48AA-BE82-77A6F0D8143C}" dt="2023-04-27T15:43:05.727" v="2126" actId="113"/>
          <ac:spMkLst>
            <pc:docMk/>
            <pc:sldMk cId="3722528614" sldId="328"/>
            <ac:spMk id="2" creationId="{00000000-0000-0000-0000-000000000000}"/>
          </ac:spMkLst>
        </pc:spChg>
        <pc:spChg chg="mod">
          <ac:chgData name="Solina Searcy-Martin" userId="289674bc-641b-45b2-a26a-1a77cafb67c6" providerId="ADAL" clId="{CF28C1F3-FA66-48AA-BE82-77A6F0D8143C}" dt="2023-05-05T13:59:43.324" v="2839" actId="6549"/>
          <ac:spMkLst>
            <pc:docMk/>
            <pc:sldMk cId="3722528614" sldId="328"/>
            <ac:spMk id="3" creationId="{00000000-0000-0000-0000-000000000000}"/>
          </ac:spMkLst>
        </pc:spChg>
      </pc:sldChg>
      <pc:sldChg chg="modSp del mod modNotesTx">
        <pc:chgData name="Solina Searcy-Martin" userId="289674bc-641b-45b2-a26a-1a77cafb67c6" providerId="ADAL" clId="{CF28C1F3-FA66-48AA-BE82-77A6F0D8143C}" dt="2023-05-05T14:03:54.187" v="3033" actId="20577"/>
        <pc:sldMkLst>
          <pc:docMk/>
          <pc:sldMk cId="988150596" sldId="329"/>
        </pc:sldMkLst>
        <pc:spChg chg="mod">
          <ac:chgData name="Solina Searcy-Martin" userId="289674bc-641b-45b2-a26a-1a77cafb67c6" providerId="ADAL" clId="{CF28C1F3-FA66-48AA-BE82-77A6F0D8143C}" dt="2023-05-05T13:50:57.486" v="2628" actId="113"/>
          <ac:spMkLst>
            <pc:docMk/>
            <pc:sldMk cId="988150596" sldId="329"/>
            <ac:spMk id="2" creationId="{00000000-0000-0000-0000-000000000000}"/>
          </ac:spMkLst>
        </pc:spChg>
        <pc:spChg chg="mod">
          <ac:chgData name="Solina Searcy-Martin" userId="289674bc-641b-45b2-a26a-1a77cafb67c6" providerId="ADAL" clId="{CF28C1F3-FA66-48AA-BE82-77A6F0D8143C}" dt="2023-05-05T14:00:49.722" v="2852" actId="20577"/>
          <ac:spMkLst>
            <pc:docMk/>
            <pc:sldMk cId="988150596" sldId="329"/>
            <ac:spMk id="3" creationId="{00000000-0000-0000-0000-000000000000}"/>
          </ac:spMkLst>
        </pc:spChg>
      </pc:sldChg>
      <pc:sldChg chg="modSp mod modNotesTx">
        <pc:chgData name="Solina Searcy-Martin" userId="289674bc-641b-45b2-a26a-1a77cafb67c6" providerId="ADAL" clId="{CF28C1F3-FA66-48AA-BE82-77A6F0D8143C}" dt="2023-05-05T18:59:41.598" v="5640" actId="6549"/>
        <pc:sldMkLst>
          <pc:docMk/>
          <pc:sldMk cId="740683178" sldId="333"/>
        </pc:sldMkLst>
        <pc:spChg chg="mod">
          <ac:chgData name="Solina Searcy-Martin" userId="289674bc-641b-45b2-a26a-1a77cafb67c6" providerId="ADAL" clId="{CF28C1F3-FA66-48AA-BE82-77A6F0D8143C}" dt="2023-04-27T15:48:51.539" v="2222" actId="113"/>
          <ac:spMkLst>
            <pc:docMk/>
            <pc:sldMk cId="740683178" sldId="333"/>
            <ac:spMk id="2" creationId="{00000000-0000-0000-0000-000000000000}"/>
          </ac:spMkLst>
        </pc:spChg>
        <pc:spChg chg="mod">
          <ac:chgData name="Solina Searcy-Martin" userId="289674bc-641b-45b2-a26a-1a77cafb67c6" providerId="ADAL" clId="{CF28C1F3-FA66-48AA-BE82-77A6F0D8143C}" dt="2023-05-05T18:59:41.598" v="5640" actId="6549"/>
          <ac:spMkLst>
            <pc:docMk/>
            <pc:sldMk cId="740683178" sldId="333"/>
            <ac:spMk id="3" creationId="{00000000-0000-0000-0000-000000000000}"/>
          </ac:spMkLst>
        </pc:spChg>
      </pc:sldChg>
      <pc:sldChg chg="modSp mod modNotesTx">
        <pc:chgData name="Solina Searcy-Martin" userId="289674bc-641b-45b2-a26a-1a77cafb67c6" providerId="ADAL" clId="{CF28C1F3-FA66-48AA-BE82-77A6F0D8143C}" dt="2023-05-05T14:43:21.060" v="4798" actId="207"/>
        <pc:sldMkLst>
          <pc:docMk/>
          <pc:sldMk cId="977718361" sldId="340"/>
        </pc:sldMkLst>
        <pc:spChg chg="mod">
          <ac:chgData name="Solina Searcy-Martin" userId="289674bc-641b-45b2-a26a-1a77cafb67c6" providerId="ADAL" clId="{CF28C1F3-FA66-48AA-BE82-77A6F0D8143C}" dt="2023-04-25T19:40:32.636" v="1998" actId="113"/>
          <ac:spMkLst>
            <pc:docMk/>
            <pc:sldMk cId="977718361" sldId="340"/>
            <ac:spMk id="2" creationId="{00000000-0000-0000-0000-000000000000}"/>
          </ac:spMkLst>
        </pc:spChg>
        <pc:spChg chg="mod">
          <ac:chgData name="Solina Searcy-Martin" userId="289674bc-641b-45b2-a26a-1a77cafb67c6" providerId="ADAL" clId="{CF28C1F3-FA66-48AA-BE82-77A6F0D8143C}" dt="2023-05-05T14:43:21.060" v="4798" actId="207"/>
          <ac:spMkLst>
            <pc:docMk/>
            <pc:sldMk cId="977718361" sldId="340"/>
            <ac:spMk id="3" creationId="{00000000-0000-0000-0000-000000000000}"/>
          </ac:spMkLst>
        </pc:spChg>
      </pc:sldChg>
      <pc:sldChg chg="modSp mod modNotesTx">
        <pc:chgData name="Solina Searcy-Martin" userId="289674bc-641b-45b2-a26a-1a77cafb67c6" providerId="ADAL" clId="{CF28C1F3-FA66-48AA-BE82-77A6F0D8143C}" dt="2023-05-05T19:05:41.390" v="5669" actId="313"/>
        <pc:sldMkLst>
          <pc:docMk/>
          <pc:sldMk cId="2985424678" sldId="344"/>
        </pc:sldMkLst>
        <pc:spChg chg="mod">
          <ac:chgData name="Solina Searcy-Martin" userId="289674bc-641b-45b2-a26a-1a77cafb67c6" providerId="ADAL" clId="{CF28C1F3-FA66-48AA-BE82-77A6F0D8143C}" dt="2023-04-25T19:35:47.244" v="1841" actId="207"/>
          <ac:spMkLst>
            <pc:docMk/>
            <pc:sldMk cId="2985424678" sldId="344"/>
            <ac:spMk id="2" creationId="{00000000-0000-0000-0000-000000000000}"/>
          </ac:spMkLst>
        </pc:spChg>
        <pc:spChg chg="mod">
          <ac:chgData name="Solina Searcy-Martin" userId="289674bc-641b-45b2-a26a-1a77cafb67c6" providerId="ADAL" clId="{CF28C1F3-FA66-48AA-BE82-77A6F0D8143C}" dt="2023-05-05T19:05:30.579" v="5668" actId="6549"/>
          <ac:spMkLst>
            <pc:docMk/>
            <pc:sldMk cId="2985424678" sldId="344"/>
            <ac:spMk id="3" creationId="{00000000-0000-0000-0000-000000000000}"/>
          </ac:spMkLst>
        </pc:spChg>
      </pc:sldChg>
      <pc:sldChg chg="modSp mod modNotesTx">
        <pc:chgData name="Solina Searcy-Martin" userId="289674bc-641b-45b2-a26a-1a77cafb67c6" providerId="ADAL" clId="{CF28C1F3-FA66-48AA-BE82-77A6F0D8143C}" dt="2023-05-05T14:52:59.202" v="5039" actId="20577"/>
        <pc:sldMkLst>
          <pc:docMk/>
          <pc:sldMk cId="4017319251" sldId="348"/>
        </pc:sldMkLst>
        <pc:spChg chg="mod">
          <ac:chgData name="Solina Searcy-Martin" userId="289674bc-641b-45b2-a26a-1a77cafb67c6" providerId="ADAL" clId="{CF28C1F3-FA66-48AA-BE82-77A6F0D8143C}" dt="2023-04-25T19:36:04.563" v="1846" actId="113"/>
          <ac:spMkLst>
            <pc:docMk/>
            <pc:sldMk cId="4017319251" sldId="348"/>
            <ac:spMk id="2" creationId="{00000000-0000-0000-0000-000000000000}"/>
          </ac:spMkLst>
        </pc:spChg>
        <pc:spChg chg="mod">
          <ac:chgData name="Solina Searcy-Martin" userId="289674bc-641b-45b2-a26a-1a77cafb67c6" providerId="ADAL" clId="{CF28C1F3-FA66-48AA-BE82-77A6F0D8143C}" dt="2023-05-05T14:52:14.842" v="4991" actId="255"/>
          <ac:spMkLst>
            <pc:docMk/>
            <pc:sldMk cId="4017319251" sldId="348"/>
            <ac:spMk id="3" creationId="{00000000-0000-0000-0000-000000000000}"/>
          </ac:spMkLst>
        </pc:spChg>
      </pc:sldChg>
      <pc:sldChg chg="modSp mod modNotesTx">
        <pc:chgData name="Solina Searcy-Martin" userId="289674bc-641b-45b2-a26a-1a77cafb67c6" providerId="ADAL" clId="{CF28C1F3-FA66-48AA-BE82-77A6F0D8143C}" dt="2023-05-05T18:58:52.200" v="5637" actId="14100"/>
        <pc:sldMkLst>
          <pc:docMk/>
          <pc:sldMk cId="1244891711" sldId="352"/>
        </pc:sldMkLst>
        <pc:spChg chg="mod">
          <ac:chgData name="Solina Searcy-Martin" userId="289674bc-641b-45b2-a26a-1a77cafb67c6" providerId="ADAL" clId="{CF28C1F3-FA66-48AA-BE82-77A6F0D8143C}" dt="2023-04-27T15:47:28.140" v="2186" actId="113"/>
          <ac:spMkLst>
            <pc:docMk/>
            <pc:sldMk cId="1244891711" sldId="352"/>
            <ac:spMk id="2" creationId="{00000000-0000-0000-0000-000000000000}"/>
          </ac:spMkLst>
        </pc:spChg>
        <pc:spChg chg="mod">
          <ac:chgData name="Solina Searcy-Martin" userId="289674bc-641b-45b2-a26a-1a77cafb67c6" providerId="ADAL" clId="{CF28C1F3-FA66-48AA-BE82-77A6F0D8143C}" dt="2023-05-05T18:58:52.200" v="5637" actId="14100"/>
          <ac:spMkLst>
            <pc:docMk/>
            <pc:sldMk cId="1244891711" sldId="352"/>
            <ac:spMk id="3" creationId="{00000000-0000-0000-0000-000000000000}"/>
          </ac:spMkLst>
        </pc:spChg>
      </pc:sldChg>
      <pc:sldChg chg="modSp mod modNotesTx">
        <pc:chgData name="Solina Searcy-Martin" userId="289674bc-641b-45b2-a26a-1a77cafb67c6" providerId="ADAL" clId="{CF28C1F3-FA66-48AA-BE82-77A6F0D8143C}" dt="2023-05-05T14:29:15.656" v="3615" actId="20577"/>
        <pc:sldMkLst>
          <pc:docMk/>
          <pc:sldMk cId="330998584" sldId="353"/>
        </pc:sldMkLst>
        <pc:spChg chg="mod">
          <ac:chgData name="Solina Searcy-Martin" userId="289674bc-641b-45b2-a26a-1a77cafb67c6" providerId="ADAL" clId="{CF28C1F3-FA66-48AA-BE82-77A6F0D8143C}" dt="2023-04-25T19:46:56.133" v="2105" actId="207"/>
          <ac:spMkLst>
            <pc:docMk/>
            <pc:sldMk cId="330998584" sldId="353"/>
            <ac:spMk id="2" creationId="{00000000-0000-0000-0000-000000000000}"/>
          </ac:spMkLst>
        </pc:spChg>
        <pc:spChg chg="mod">
          <ac:chgData name="Solina Searcy-Martin" userId="289674bc-641b-45b2-a26a-1a77cafb67c6" providerId="ADAL" clId="{CF28C1F3-FA66-48AA-BE82-77A6F0D8143C}" dt="2023-05-05T14:28:52.674" v="3610" actId="20577"/>
          <ac:spMkLst>
            <pc:docMk/>
            <pc:sldMk cId="330998584" sldId="353"/>
            <ac:spMk id="3" creationId="{00000000-0000-0000-0000-000000000000}"/>
          </ac:spMkLst>
        </pc:spChg>
      </pc:sldChg>
      <pc:sldChg chg="modSp add del mod modNotesTx">
        <pc:chgData name="Solina Searcy-Martin" userId="289674bc-641b-45b2-a26a-1a77cafb67c6" providerId="ADAL" clId="{CF28C1F3-FA66-48AA-BE82-77A6F0D8143C}" dt="2023-05-05T14:44:46.141" v="4824" actId="20577"/>
        <pc:sldMkLst>
          <pc:docMk/>
          <pc:sldMk cId="1366153838" sldId="354"/>
        </pc:sldMkLst>
        <pc:spChg chg="mod">
          <ac:chgData name="Solina Searcy-Martin" userId="289674bc-641b-45b2-a26a-1a77cafb67c6" providerId="ADAL" clId="{CF28C1F3-FA66-48AA-BE82-77A6F0D8143C}" dt="2023-04-25T19:40:03.649" v="1992" actId="14100"/>
          <ac:spMkLst>
            <pc:docMk/>
            <pc:sldMk cId="1366153838" sldId="354"/>
            <ac:spMk id="2" creationId="{00000000-0000-0000-0000-000000000000}"/>
          </ac:spMkLst>
        </pc:spChg>
        <pc:spChg chg="mod">
          <ac:chgData name="Solina Searcy-Martin" userId="289674bc-641b-45b2-a26a-1a77cafb67c6" providerId="ADAL" clId="{CF28C1F3-FA66-48AA-BE82-77A6F0D8143C}" dt="2023-05-05T14:44:46.141" v="4824" actId="20577"/>
          <ac:spMkLst>
            <pc:docMk/>
            <pc:sldMk cId="1366153838" sldId="354"/>
            <ac:spMk id="3" creationId="{00000000-0000-0000-0000-000000000000}"/>
          </ac:spMkLst>
        </pc:spChg>
      </pc:sldChg>
      <pc:sldChg chg="modSp mod modNotesTx">
        <pc:chgData name="Solina Searcy-Martin" userId="289674bc-641b-45b2-a26a-1a77cafb67c6" providerId="ADAL" clId="{CF28C1F3-FA66-48AA-BE82-77A6F0D8143C}" dt="2023-05-05T14:50:06.729" v="4965" actId="6549"/>
        <pc:sldMkLst>
          <pc:docMk/>
          <pc:sldMk cId="3774350006" sldId="355"/>
        </pc:sldMkLst>
        <pc:spChg chg="mod">
          <ac:chgData name="Solina Searcy-Martin" userId="289674bc-641b-45b2-a26a-1a77cafb67c6" providerId="ADAL" clId="{CF28C1F3-FA66-48AA-BE82-77A6F0D8143C}" dt="2023-04-25T19:37:24.245" v="1856" actId="207"/>
          <ac:spMkLst>
            <pc:docMk/>
            <pc:sldMk cId="3774350006" sldId="355"/>
            <ac:spMk id="2" creationId="{00000000-0000-0000-0000-000000000000}"/>
          </ac:spMkLst>
        </pc:spChg>
        <pc:spChg chg="mod">
          <ac:chgData name="Solina Searcy-Martin" userId="289674bc-641b-45b2-a26a-1a77cafb67c6" providerId="ADAL" clId="{CF28C1F3-FA66-48AA-BE82-77A6F0D8143C}" dt="2023-05-05T14:50:06.729" v="4965" actId="6549"/>
          <ac:spMkLst>
            <pc:docMk/>
            <pc:sldMk cId="3774350006" sldId="355"/>
            <ac:spMk id="3" creationId="{00000000-0000-0000-0000-000000000000}"/>
          </ac:spMkLst>
        </pc:spChg>
      </pc:sldChg>
      <pc:sldChg chg="modSp mod modNotesTx">
        <pc:chgData name="Solina Searcy-Martin" userId="289674bc-641b-45b2-a26a-1a77cafb67c6" providerId="ADAL" clId="{CF28C1F3-FA66-48AA-BE82-77A6F0D8143C}" dt="2023-05-05T18:44:56.830" v="5481" actId="20577"/>
        <pc:sldMkLst>
          <pc:docMk/>
          <pc:sldMk cId="2109048926" sldId="357"/>
        </pc:sldMkLst>
        <pc:spChg chg="mod">
          <ac:chgData name="Solina Searcy-Martin" userId="289674bc-641b-45b2-a26a-1a77cafb67c6" providerId="ADAL" clId="{CF28C1F3-FA66-48AA-BE82-77A6F0D8143C}" dt="2023-04-25T19:34:49.188" v="1833" actId="207"/>
          <ac:spMkLst>
            <pc:docMk/>
            <pc:sldMk cId="2109048926" sldId="357"/>
            <ac:spMk id="2" creationId="{00000000-0000-0000-0000-000000000000}"/>
          </ac:spMkLst>
        </pc:spChg>
        <pc:spChg chg="mod">
          <ac:chgData name="Solina Searcy-Martin" userId="289674bc-641b-45b2-a26a-1a77cafb67c6" providerId="ADAL" clId="{CF28C1F3-FA66-48AA-BE82-77A6F0D8143C}" dt="2023-05-05T18:41:47.226" v="5367" actId="255"/>
          <ac:spMkLst>
            <pc:docMk/>
            <pc:sldMk cId="2109048926" sldId="357"/>
            <ac:spMk id="3" creationId="{00000000-0000-0000-0000-000000000000}"/>
          </ac:spMkLst>
        </pc:spChg>
      </pc:sldChg>
      <pc:sldChg chg="modSp mod modNotesTx">
        <pc:chgData name="Solina Searcy-Martin" userId="289674bc-641b-45b2-a26a-1a77cafb67c6" providerId="ADAL" clId="{CF28C1F3-FA66-48AA-BE82-77A6F0D8143C}" dt="2023-05-05T19:13:35.814" v="6175" actId="20577"/>
        <pc:sldMkLst>
          <pc:docMk/>
          <pc:sldMk cId="355589340" sldId="358"/>
        </pc:sldMkLst>
        <pc:spChg chg="mod">
          <ac:chgData name="Solina Searcy-Martin" userId="289674bc-641b-45b2-a26a-1a77cafb67c6" providerId="ADAL" clId="{CF28C1F3-FA66-48AA-BE82-77A6F0D8143C}" dt="2023-04-27T15:57:08.209" v="2387" actId="113"/>
          <ac:spMkLst>
            <pc:docMk/>
            <pc:sldMk cId="355589340" sldId="358"/>
            <ac:spMk id="2" creationId="{00000000-0000-0000-0000-000000000000}"/>
          </ac:spMkLst>
        </pc:spChg>
        <pc:spChg chg="mod">
          <ac:chgData name="Solina Searcy-Martin" userId="289674bc-641b-45b2-a26a-1a77cafb67c6" providerId="ADAL" clId="{CF28C1F3-FA66-48AA-BE82-77A6F0D8143C}" dt="2023-05-05T18:49:48.610" v="5574" actId="20577"/>
          <ac:spMkLst>
            <pc:docMk/>
            <pc:sldMk cId="355589340" sldId="358"/>
            <ac:spMk id="3" creationId="{00000000-0000-0000-0000-000000000000}"/>
          </ac:spMkLst>
        </pc:spChg>
        <pc:spChg chg="mod">
          <ac:chgData name="Solina Searcy-Martin" userId="289674bc-641b-45b2-a26a-1a77cafb67c6" providerId="ADAL" clId="{CF28C1F3-FA66-48AA-BE82-77A6F0D8143C}" dt="2023-05-05T18:47:35.349" v="5544" actId="1076"/>
          <ac:spMkLst>
            <pc:docMk/>
            <pc:sldMk cId="355589340" sldId="358"/>
            <ac:spMk id="5" creationId="{00000000-0000-0000-0000-000000000000}"/>
          </ac:spMkLst>
        </pc:spChg>
      </pc:sldChg>
      <pc:sldChg chg="modSp mod modNotesTx">
        <pc:chgData name="Solina Searcy-Martin" userId="289674bc-641b-45b2-a26a-1a77cafb67c6" providerId="ADAL" clId="{CF28C1F3-FA66-48AA-BE82-77A6F0D8143C}" dt="2023-05-05T18:57:52.565" v="5636" actId="14100"/>
        <pc:sldMkLst>
          <pc:docMk/>
          <pc:sldMk cId="3766524500" sldId="359"/>
        </pc:sldMkLst>
        <pc:spChg chg="mod">
          <ac:chgData name="Solina Searcy-Martin" userId="289674bc-641b-45b2-a26a-1a77cafb67c6" providerId="ADAL" clId="{CF28C1F3-FA66-48AA-BE82-77A6F0D8143C}" dt="2023-05-05T18:57:48.989" v="5634" actId="14100"/>
          <ac:spMkLst>
            <pc:docMk/>
            <pc:sldMk cId="3766524500" sldId="359"/>
            <ac:spMk id="2" creationId="{00000000-0000-0000-0000-000000000000}"/>
          </ac:spMkLst>
        </pc:spChg>
        <pc:spChg chg="mod">
          <ac:chgData name="Solina Searcy-Martin" userId="289674bc-641b-45b2-a26a-1a77cafb67c6" providerId="ADAL" clId="{CF28C1F3-FA66-48AA-BE82-77A6F0D8143C}" dt="2023-05-05T18:57:52.565" v="5636" actId="14100"/>
          <ac:spMkLst>
            <pc:docMk/>
            <pc:sldMk cId="3766524500" sldId="359"/>
            <ac:spMk id="3" creationId="{00000000-0000-0000-0000-000000000000}"/>
          </ac:spMkLst>
        </pc:spChg>
      </pc:sldChg>
      <pc:sldChg chg="modSp mod modNotesTx">
        <pc:chgData name="Solina Searcy-Martin" userId="289674bc-641b-45b2-a26a-1a77cafb67c6" providerId="ADAL" clId="{CF28C1F3-FA66-48AA-BE82-77A6F0D8143C}" dt="2023-05-05T14:18:06.710" v="3315" actId="20577"/>
        <pc:sldMkLst>
          <pc:docMk/>
          <pc:sldMk cId="2864353449" sldId="361"/>
        </pc:sldMkLst>
        <pc:spChg chg="mod">
          <ac:chgData name="Solina Searcy-Martin" userId="289674bc-641b-45b2-a26a-1a77cafb67c6" providerId="ADAL" clId="{CF28C1F3-FA66-48AA-BE82-77A6F0D8143C}" dt="2023-04-27T15:47:45.954" v="2193" actId="207"/>
          <ac:spMkLst>
            <pc:docMk/>
            <pc:sldMk cId="2864353449" sldId="361"/>
            <ac:spMk id="2" creationId="{00000000-0000-0000-0000-000000000000}"/>
          </ac:spMkLst>
        </pc:spChg>
        <pc:spChg chg="mod">
          <ac:chgData name="Solina Searcy-Martin" userId="289674bc-641b-45b2-a26a-1a77cafb67c6" providerId="ADAL" clId="{CF28C1F3-FA66-48AA-BE82-77A6F0D8143C}" dt="2023-05-05T14:16:12.449" v="3227" actId="20577"/>
          <ac:spMkLst>
            <pc:docMk/>
            <pc:sldMk cId="2864353449" sldId="361"/>
            <ac:spMk id="3" creationId="{00000000-0000-0000-0000-000000000000}"/>
          </ac:spMkLst>
        </pc:spChg>
      </pc:sldChg>
      <pc:sldChg chg="modSp mod modNotesTx">
        <pc:chgData name="Solina Searcy-Martin" userId="289674bc-641b-45b2-a26a-1a77cafb67c6" providerId="ADAL" clId="{CF28C1F3-FA66-48AA-BE82-77A6F0D8143C}" dt="2023-05-05T14:36:59.563" v="4079" actId="12"/>
        <pc:sldMkLst>
          <pc:docMk/>
          <pc:sldMk cId="3375046315" sldId="364"/>
        </pc:sldMkLst>
        <pc:spChg chg="mod">
          <ac:chgData name="Solina Searcy-Martin" userId="289674bc-641b-45b2-a26a-1a77cafb67c6" providerId="ADAL" clId="{CF28C1F3-FA66-48AA-BE82-77A6F0D8143C}" dt="2023-04-25T19:42:56.860" v="2030" actId="113"/>
          <ac:spMkLst>
            <pc:docMk/>
            <pc:sldMk cId="3375046315" sldId="364"/>
            <ac:spMk id="2" creationId="{00000000-0000-0000-0000-000000000000}"/>
          </ac:spMkLst>
        </pc:spChg>
        <pc:spChg chg="mod">
          <ac:chgData name="Solina Searcy-Martin" userId="289674bc-641b-45b2-a26a-1a77cafb67c6" providerId="ADAL" clId="{CF28C1F3-FA66-48AA-BE82-77A6F0D8143C}" dt="2023-05-05T14:36:59.563" v="4079" actId="12"/>
          <ac:spMkLst>
            <pc:docMk/>
            <pc:sldMk cId="3375046315" sldId="364"/>
            <ac:spMk id="3" creationId="{00000000-0000-0000-0000-000000000000}"/>
          </ac:spMkLst>
        </pc:spChg>
      </pc:sldChg>
      <pc:sldChg chg="modSp mod modNotesTx">
        <pc:chgData name="Solina Searcy-Martin" userId="289674bc-641b-45b2-a26a-1a77cafb67c6" providerId="ADAL" clId="{CF28C1F3-FA66-48AA-BE82-77A6F0D8143C}" dt="2023-05-05T19:02:42.033" v="5661" actId="6549"/>
        <pc:sldMkLst>
          <pc:docMk/>
          <pc:sldMk cId="2905023967" sldId="365"/>
        </pc:sldMkLst>
        <pc:spChg chg="mod">
          <ac:chgData name="Solina Searcy-Martin" userId="289674bc-641b-45b2-a26a-1a77cafb67c6" providerId="ADAL" clId="{CF28C1F3-FA66-48AA-BE82-77A6F0D8143C}" dt="2023-04-25T19:42:01.029" v="2027" actId="207"/>
          <ac:spMkLst>
            <pc:docMk/>
            <pc:sldMk cId="2905023967" sldId="365"/>
            <ac:spMk id="2" creationId="{00000000-0000-0000-0000-000000000000}"/>
          </ac:spMkLst>
        </pc:spChg>
        <pc:spChg chg="mod">
          <ac:chgData name="Solina Searcy-Martin" userId="289674bc-641b-45b2-a26a-1a77cafb67c6" providerId="ADAL" clId="{CF28C1F3-FA66-48AA-BE82-77A6F0D8143C}" dt="2023-05-05T19:02:42.033" v="5661" actId="6549"/>
          <ac:spMkLst>
            <pc:docMk/>
            <pc:sldMk cId="2905023967" sldId="365"/>
            <ac:spMk id="3" creationId="{00000000-0000-0000-0000-000000000000}"/>
          </ac:spMkLst>
        </pc:spChg>
      </pc:sldChg>
      <pc:sldChg chg="modSp mod modNotesTx">
        <pc:chgData name="Solina Searcy-Martin" userId="289674bc-641b-45b2-a26a-1a77cafb67c6" providerId="ADAL" clId="{CF28C1F3-FA66-48AA-BE82-77A6F0D8143C}" dt="2023-05-05T19:15:55.076" v="6285" actId="6549"/>
        <pc:sldMkLst>
          <pc:docMk/>
          <pc:sldMk cId="350819388" sldId="366"/>
        </pc:sldMkLst>
        <pc:spChg chg="mod">
          <ac:chgData name="Solina Searcy-Martin" userId="289674bc-641b-45b2-a26a-1a77cafb67c6" providerId="ADAL" clId="{CF28C1F3-FA66-48AA-BE82-77A6F0D8143C}" dt="2023-04-25T19:32:31.726" v="1799" actId="113"/>
          <ac:spMkLst>
            <pc:docMk/>
            <pc:sldMk cId="350819388" sldId="366"/>
            <ac:spMk id="2" creationId="{00000000-0000-0000-0000-000000000000}"/>
          </ac:spMkLst>
        </pc:spChg>
        <pc:spChg chg="mod">
          <ac:chgData name="Solina Searcy-Martin" userId="289674bc-641b-45b2-a26a-1a77cafb67c6" providerId="ADAL" clId="{CF28C1F3-FA66-48AA-BE82-77A6F0D8143C}" dt="2023-04-27T15:57:17.620" v="2392" actId="6549"/>
          <ac:spMkLst>
            <pc:docMk/>
            <pc:sldMk cId="350819388" sldId="366"/>
            <ac:spMk id="3" creationId="{00000000-0000-0000-0000-000000000000}"/>
          </ac:spMkLst>
        </pc:spChg>
      </pc:sldChg>
      <pc:sldChg chg="del">
        <pc:chgData name="Solina Searcy-Martin" userId="289674bc-641b-45b2-a26a-1a77cafb67c6" providerId="ADAL" clId="{CF28C1F3-FA66-48AA-BE82-77A6F0D8143C}" dt="2023-04-25T19:27:27.161" v="1667" actId="2696"/>
        <pc:sldMkLst>
          <pc:docMk/>
          <pc:sldMk cId="1806846168" sldId="366"/>
        </pc:sldMkLst>
      </pc:sldChg>
      <pc:sldChg chg="modSp mod ord setBg modNotesTx">
        <pc:chgData name="Solina Searcy-Martin" userId="289674bc-641b-45b2-a26a-1a77cafb67c6" providerId="ADAL" clId="{CF28C1F3-FA66-48AA-BE82-77A6F0D8143C}" dt="2023-05-05T19:17:40.312" v="6327" actId="113"/>
        <pc:sldMkLst>
          <pc:docMk/>
          <pc:sldMk cId="1489849598" sldId="367"/>
        </pc:sldMkLst>
        <pc:spChg chg="mod">
          <ac:chgData name="Solina Searcy-Martin" userId="289674bc-641b-45b2-a26a-1a77cafb67c6" providerId="ADAL" clId="{CF28C1F3-FA66-48AA-BE82-77A6F0D8143C}" dt="2023-05-05T19:17:40.312" v="6327" actId="113"/>
          <ac:spMkLst>
            <pc:docMk/>
            <pc:sldMk cId="1489849598" sldId="367"/>
            <ac:spMk id="2" creationId="{5DE8C8F1-4260-B840-0D3A-337D5F736818}"/>
          </ac:spMkLst>
        </pc:spChg>
      </pc:sldChg>
    </pc:docChg>
  </pc:docChgLst>
</pc:chgInfo>
</file>

<file path=ppt/comments/modernComment_140_D9E54D3F.xml><?xml version="1.0" encoding="utf-8"?>
<p188:cmLst xmlns:a="http://schemas.openxmlformats.org/drawingml/2006/main" xmlns:r="http://schemas.openxmlformats.org/officeDocument/2006/relationships" xmlns:p188="http://schemas.microsoft.com/office/powerpoint/2018/8/main">
  <p188:cm id="{A797BB77-13B1-4C33-8862-A75262CBBFFE}" authorId="{229E5103-BBB0-A953-B6BF-E9E8244FC801}" status="resolved" created="2023-05-05T22:09:24.840" complete="100000">
    <ac:deMkLst xmlns:ac="http://schemas.microsoft.com/office/drawing/2013/main/command">
      <pc:docMk xmlns:pc="http://schemas.microsoft.com/office/powerpoint/2013/main/command"/>
      <pc:sldMk xmlns:pc="http://schemas.microsoft.com/office/powerpoint/2013/main/command" cId="3655683391" sldId="320"/>
      <ac:picMk id="9" creationId="{3C0B9634-4EE5-42A8-89F7-BE5813BFFFC7}"/>
    </ac:deMkLst>
    <p188:replyLst>
      <p188:reply id="{FC86A3C1-9D75-4BCD-9BC2-206E744BB2F2}" authorId="{229E5103-BBB0-A953-B6BF-E9E8244FC801}" created="2023-05-09T12:22:17.900">
        <p188:txBody>
          <a:bodyPr/>
          <a:lstStyle/>
          <a:p>
            <a:r>
              <a:rPr lang="en-US"/>
              <a:t>[@Solina Searcy-Martin]   - it was just a few bullets.  </a:t>
            </a:r>
          </a:p>
        </p188:txBody>
      </p188:reply>
    </p188:replyLst>
    <p188:txBody>
      <a:bodyPr/>
      <a:lstStyle/>
      <a:p>
        <a:r>
          <a:rPr lang="en-US"/>
          <a:t>[@Diane Brown] - add bullet points in notes to briefly update on this.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4A99C-DEF8-4A12-8209-22D3B5889560}"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64220-9F9A-43BC-81A0-EFE25CB0BF5B}" type="slidenum">
              <a:rPr lang="en-US" smtClean="0"/>
              <a:t>‹#›</a:t>
            </a:fld>
            <a:endParaRPr lang="en-US"/>
          </a:p>
        </p:txBody>
      </p:sp>
    </p:spTree>
    <p:extLst>
      <p:ext uri="{BB962C8B-B14F-4D97-AF65-F5344CB8AC3E}">
        <p14:creationId xmlns:p14="http://schemas.microsoft.com/office/powerpoint/2010/main" val="49410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 members and quest must sign in per the attendance sheet</a:t>
            </a:r>
          </a:p>
          <a:p>
            <a:r>
              <a:rPr lang="en-US">
                <a:cs typeface="Calibri"/>
              </a:rPr>
              <a:t>Andy - call to order the meeting; note time of start time</a:t>
            </a:r>
          </a:p>
          <a:p>
            <a:r>
              <a:rPr lang="en-US">
                <a:cs typeface="Calibri"/>
              </a:rPr>
              <a:t>Let Andy know the meeting can start.  If less than 4 board members are there, won't have a quorum.  Can still have meeting if they want, but cannot vote on anything.    </a:t>
            </a:r>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4671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Requested-$157,975.00</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Nursing Corp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11</a:t>
            </a:fld>
            <a:endParaRPr lang="en-US"/>
          </a:p>
        </p:txBody>
      </p:sp>
    </p:spTree>
    <p:extLst>
      <p:ext uri="{BB962C8B-B14F-4D97-AF65-F5344CB8AC3E}">
        <p14:creationId xmlns:p14="http://schemas.microsoft.com/office/powerpoint/2010/main" val="169815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5,000.</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Basic Health Literacy terminology, Spanish to English and Marshallese to English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12</a:t>
            </a:fld>
            <a:endParaRPr lang="en-US"/>
          </a:p>
        </p:txBody>
      </p:sp>
    </p:spTree>
    <p:extLst>
      <p:ext uri="{BB962C8B-B14F-4D97-AF65-F5344CB8AC3E}">
        <p14:creationId xmlns:p14="http://schemas.microsoft.com/office/powerpoint/2010/main" val="265472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a:t>Requested 79,260.</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Certified Healthy consultant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motor pool</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 basic and God NAPSACC portal renewals and environmental supplies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a:p>
          <a:p>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13</a:t>
            </a:fld>
            <a:endParaRPr lang="en-US"/>
          </a:p>
        </p:txBody>
      </p:sp>
    </p:spTree>
    <p:extLst>
      <p:ext uri="{BB962C8B-B14F-4D97-AF65-F5344CB8AC3E}">
        <p14:creationId xmlns:p14="http://schemas.microsoft.com/office/powerpoint/2010/main" val="2986471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199,959.13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Supplies – Bridges out of Poverty supplies for workshop and participants</a:t>
            </a: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 OMES Data Cost</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14</a:t>
            </a:fld>
            <a:endParaRPr lang="en-US"/>
          </a:p>
        </p:txBody>
      </p:sp>
    </p:spTree>
    <p:extLst>
      <p:ext uri="{BB962C8B-B14F-4D97-AF65-F5344CB8AC3E}">
        <p14:creationId xmlns:p14="http://schemas.microsoft.com/office/powerpoint/2010/main" val="234592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187,209.09</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Project Coordinators, Program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in state mileages and out state Annual conference to Denver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 printing for training material, post cards and educational information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 Data Cost</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15</a:t>
            </a:fld>
            <a:endParaRPr lang="en-US"/>
          </a:p>
        </p:txBody>
      </p:sp>
    </p:spTree>
    <p:extLst>
      <p:ext uri="{BB962C8B-B14F-4D97-AF65-F5344CB8AC3E}">
        <p14:creationId xmlns:p14="http://schemas.microsoft.com/office/powerpoint/2010/main" val="304684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Requested 199981.53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Supplies – child safety seats</a:t>
            </a: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r>
              <a:rPr lang="en-US">
                <a:cs typeface="Calibri"/>
              </a:rPr>
              <a:t>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D8B40B08-8BBB-504C-BAD2-61931D34972B}" type="slidenum">
              <a:rPr lang="en-US" smtClean="0"/>
              <a:t>16</a:t>
            </a:fld>
            <a:endParaRPr lang="en-US"/>
          </a:p>
        </p:txBody>
      </p:sp>
    </p:spTree>
    <p:extLst>
      <p:ext uri="{BB962C8B-B14F-4D97-AF65-F5344CB8AC3E}">
        <p14:creationId xmlns:p14="http://schemas.microsoft.com/office/powerpoint/2010/main" val="24522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a:t>Requested 100,369.93</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motor pool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congregational environmental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a:p>
          <a:p>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17</a:t>
            </a:fld>
            <a:endParaRPr lang="en-US"/>
          </a:p>
        </p:txBody>
      </p:sp>
    </p:spTree>
    <p:extLst>
      <p:ext uri="{BB962C8B-B14F-4D97-AF65-F5344CB8AC3E}">
        <p14:creationId xmlns:p14="http://schemas.microsoft.com/office/powerpoint/2010/main" val="1047685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15,000</a:t>
            </a:r>
          </a:p>
        </p:txBody>
      </p:sp>
      <p:sp>
        <p:nvSpPr>
          <p:cNvPr id="4" name="Slide Number Placeholder 3"/>
          <p:cNvSpPr>
            <a:spLocks noGrp="1"/>
          </p:cNvSpPr>
          <p:nvPr>
            <p:ph type="sldNum" sz="quarter" idx="5"/>
          </p:nvPr>
        </p:nvSpPr>
        <p:spPr/>
        <p:txBody>
          <a:bodyPr/>
          <a:lstStyle/>
          <a:p>
            <a:fld id="{24E64220-9F9A-43BC-81A0-EFE25CB0BF5B}" type="slidenum">
              <a:rPr lang="en-US" smtClean="0"/>
              <a:t>18</a:t>
            </a:fld>
            <a:endParaRPr lang="en-US"/>
          </a:p>
        </p:txBody>
      </p:sp>
    </p:spTree>
    <p:extLst>
      <p:ext uri="{BB962C8B-B14F-4D97-AF65-F5344CB8AC3E}">
        <p14:creationId xmlns:p14="http://schemas.microsoft.com/office/powerpoint/2010/main" val="69480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$119,240</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Health Equity Specialist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motor pool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material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19</a:t>
            </a:fld>
            <a:endParaRPr lang="en-US"/>
          </a:p>
        </p:txBody>
      </p:sp>
    </p:spTree>
    <p:extLst>
      <p:ext uri="{BB962C8B-B14F-4D97-AF65-F5344CB8AC3E}">
        <p14:creationId xmlns:p14="http://schemas.microsoft.com/office/powerpoint/2010/main" val="2899367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10,567</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motor pool</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 program material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20</a:t>
            </a:fld>
            <a:endParaRPr lang="en-US"/>
          </a:p>
        </p:txBody>
      </p:sp>
    </p:spTree>
    <p:extLst>
      <p:ext uri="{BB962C8B-B14F-4D97-AF65-F5344CB8AC3E}">
        <p14:creationId xmlns:p14="http://schemas.microsoft.com/office/powerpoint/2010/main" val="110000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all guests and AC members make introductions  </a:t>
            </a:r>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342386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$51,434.69</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overnight motor pool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Ohio Domestic Violence Network</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 participant incentives, overnight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 Data Cost</a:t>
            </a:r>
            <a:endParaRPr lang="en-US"/>
          </a:p>
        </p:txBody>
      </p:sp>
      <p:sp>
        <p:nvSpPr>
          <p:cNvPr id="4" name="Slide Number Placeholder 3"/>
          <p:cNvSpPr>
            <a:spLocks noGrp="1"/>
          </p:cNvSpPr>
          <p:nvPr>
            <p:ph type="sldNum" sz="quarter" idx="10"/>
          </p:nvPr>
        </p:nvSpPr>
        <p:spPr/>
        <p:txBody>
          <a:bodyPr/>
          <a:lstStyle/>
          <a:p>
            <a:fld id="{D8B40B08-8BBB-504C-BAD2-61931D34972B}" type="slidenum">
              <a:rPr lang="en-US" smtClean="0"/>
              <a:t>21</a:t>
            </a:fld>
            <a:endParaRPr lang="en-US"/>
          </a:p>
        </p:txBody>
      </p:sp>
    </p:spTree>
    <p:extLst>
      <p:ext uri="{BB962C8B-B14F-4D97-AF65-F5344CB8AC3E}">
        <p14:creationId xmlns:p14="http://schemas.microsoft.com/office/powerpoint/2010/main" val="2503944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Requested 130,781.48</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Program manager and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motor pool, out of state conference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Supplies -  can gun locks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 data cost </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22</a:t>
            </a:fld>
            <a:endParaRPr lang="en-US"/>
          </a:p>
        </p:txBody>
      </p:sp>
    </p:spTree>
    <p:extLst>
      <p:ext uri="{BB962C8B-B14F-4D97-AF65-F5344CB8AC3E}">
        <p14:creationId xmlns:p14="http://schemas.microsoft.com/office/powerpoint/2010/main" val="251089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109,000 but mandated allocation is 82,000</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Contractual –  Prevention Educator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 Behavioral Risk Factor Surveillance system – added 3 questions</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23</a:t>
            </a:fld>
            <a:endParaRPr lang="en-US"/>
          </a:p>
        </p:txBody>
      </p:sp>
    </p:spTree>
    <p:extLst>
      <p:ext uri="{BB962C8B-B14F-4D97-AF65-F5344CB8AC3E}">
        <p14:creationId xmlns:p14="http://schemas.microsoft.com/office/powerpoint/2010/main" val="324455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Total is $446,977.63 for 3 districts.</a:t>
            </a:r>
          </a:p>
          <a:p>
            <a:r>
              <a:rPr lang="en-US">
                <a:cs typeface="Calibri"/>
              </a:rPr>
              <a:t>This funding was allocated to increase car seat for the Child Passenger Safety Program and SVP to their requested funding total. </a:t>
            </a:r>
          </a:p>
        </p:txBody>
      </p:sp>
      <p:sp>
        <p:nvSpPr>
          <p:cNvPr id="4" name="Slide Number Placeholder 3"/>
          <p:cNvSpPr>
            <a:spLocks noGrp="1"/>
          </p:cNvSpPr>
          <p:nvPr>
            <p:ph type="sldNum" sz="quarter" idx="5"/>
          </p:nvPr>
        </p:nvSpPr>
        <p:spPr/>
        <p:txBody>
          <a:bodyPr/>
          <a:lstStyle/>
          <a:p>
            <a:fld id="{D8B40B08-8BBB-504C-BAD2-61931D34972B}" type="slidenum">
              <a:rPr lang="en-US" smtClean="0"/>
              <a:t>24</a:t>
            </a:fld>
            <a:endParaRPr lang="en-US"/>
          </a:p>
        </p:txBody>
      </p:sp>
    </p:spTree>
    <p:extLst>
      <p:ext uri="{BB962C8B-B14F-4D97-AF65-F5344CB8AC3E}">
        <p14:creationId xmlns:p14="http://schemas.microsoft.com/office/powerpoint/2010/main" val="715017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25</a:t>
            </a:fld>
            <a:endParaRPr lang="en-US"/>
          </a:p>
        </p:txBody>
      </p:sp>
    </p:spTree>
    <p:extLst>
      <p:ext uri="{BB962C8B-B14F-4D97-AF65-F5344CB8AC3E}">
        <p14:creationId xmlns:p14="http://schemas.microsoft.com/office/powerpoint/2010/main" val="132752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Chair to call the meeting to end.  and note time. </a:t>
            </a:r>
          </a:p>
          <a:p>
            <a:endParaRPr lang="en-US">
              <a:cs typeface="Calibri"/>
            </a:endParaRPr>
          </a:p>
          <a:p>
            <a:r>
              <a:rPr lang="en-US">
                <a:cs typeface="Calibri"/>
              </a:rPr>
              <a:t>Closing remarks – also say at beginning of proposal request section – drafts based on the current allocations.  Won't know the official amount until May.  Once we receive that will finalize the budget.  </a:t>
            </a:r>
          </a:p>
        </p:txBody>
      </p:sp>
      <p:sp>
        <p:nvSpPr>
          <p:cNvPr id="4" name="Slide Number Placeholder 3"/>
          <p:cNvSpPr>
            <a:spLocks noGrp="1"/>
          </p:cNvSpPr>
          <p:nvPr>
            <p:ph type="sldNum" sz="quarter" idx="5"/>
          </p:nvPr>
        </p:nvSpPr>
        <p:spPr/>
        <p:txBody>
          <a:bodyPr/>
          <a:lstStyle/>
          <a:p>
            <a:fld id="{D8B40B08-8BBB-504C-BAD2-61931D34972B}" type="slidenum">
              <a:rPr lang="en-US" smtClean="0"/>
              <a:t>26</a:t>
            </a:fld>
            <a:endParaRPr lang="en-US"/>
          </a:p>
        </p:txBody>
      </p:sp>
    </p:spTree>
    <p:extLst>
      <p:ext uri="{BB962C8B-B14F-4D97-AF65-F5344CB8AC3E}">
        <p14:creationId xmlns:p14="http://schemas.microsoft.com/office/powerpoint/2010/main" val="402466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Chair will ask if there is discussion on the minutes.  If not, chair will ask if there is a motion to approve minutes.  Note who motions and who seconds approval.  Go around the AC members and ensure each one either say 'yay' or 'nae' and note that.  If there is a discussion and minutes not approved, will table to approve at next meeting and just note it.  Or can motion to approve with changes.  March’s Regular meeting and April’s Special meeting</a:t>
            </a:r>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345981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Final allocation table not available until after May (see note on last slide) </a:t>
            </a:r>
          </a:p>
        </p:txBody>
      </p:sp>
      <p:sp>
        <p:nvSpPr>
          <p:cNvPr id="4" name="Slide Number Placeholder 3"/>
          <p:cNvSpPr>
            <a:spLocks noGrp="1"/>
          </p:cNvSpPr>
          <p:nvPr>
            <p:ph type="sldNum" sz="quarter" idx="5"/>
          </p:nvPr>
        </p:nvSpPr>
        <p:spPr/>
        <p:txBody>
          <a:bodyPr/>
          <a:lstStyle/>
          <a:p>
            <a:fld id="{D8B40B08-8BBB-504C-BAD2-61931D34972B}" type="slidenum">
              <a:rPr lang="en-US" smtClean="0"/>
              <a:t>4</a:t>
            </a:fld>
            <a:endParaRPr lang="en-US"/>
          </a:p>
        </p:txBody>
      </p:sp>
    </p:spTree>
    <p:extLst>
      <p:ext uri="{BB962C8B-B14F-4D97-AF65-F5344CB8AC3E}">
        <p14:creationId xmlns:p14="http://schemas.microsoft.com/office/powerpoint/2010/main" val="162102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FY 22 updates work plan,  </a:t>
            </a:r>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414627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 to update the current budget to reflect the correct about of the award.  The surplus/deficit is just an estimation.  More funds have been spent.  IDC and travel are not currently included within the expenditures.  Steve can explain further.  </a:t>
            </a:r>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251877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$196,504.42</a:t>
            </a:r>
          </a:p>
          <a:p>
            <a:r>
              <a:rPr lang="en-US"/>
              <a:t>FTEs-  translator/interpreter and planning coordinator</a:t>
            </a:r>
          </a:p>
          <a:p>
            <a:r>
              <a:rPr lang="en-US"/>
              <a:t>Travel – motor pool</a:t>
            </a:r>
          </a:p>
          <a:p>
            <a:r>
              <a:rPr lang="en-US"/>
              <a:t>Contractual – language line</a:t>
            </a:r>
          </a:p>
        </p:txBody>
      </p:sp>
      <p:sp>
        <p:nvSpPr>
          <p:cNvPr id="4" name="Slide Number Placeholder 3"/>
          <p:cNvSpPr>
            <a:spLocks noGrp="1"/>
          </p:cNvSpPr>
          <p:nvPr>
            <p:ph type="sldNum" sz="quarter" idx="10"/>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312936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$5690.</a:t>
            </a:r>
          </a:p>
          <a:p>
            <a:r>
              <a:rPr lang="en-US"/>
              <a:t>Other – quarterly aggregate reporting stipends</a:t>
            </a:r>
          </a:p>
          <a:p>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9</a:t>
            </a:fld>
            <a:endParaRPr lang="en-US"/>
          </a:p>
        </p:txBody>
      </p:sp>
    </p:spTree>
    <p:extLst>
      <p:ext uri="{BB962C8B-B14F-4D97-AF65-F5344CB8AC3E}">
        <p14:creationId xmlns:p14="http://schemas.microsoft.com/office/powerpoint/2010/main" val="213837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Requested 137,902</a:t>
            </a: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FTEs-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Travel –  $1500 need justification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24E64220-9F9A-43BC-81A0-EFE25CB0BF5B}" type="slidenum">
              <a:rPr lang="en-US" smtClean="0"/>
              <a:t>10</a:t>
            </a:fld>
            <a:endParaRPr lang="en-US"/>
          </a:p>
        </p:txBody>
      </p:sp>
    </p:spTree>
    <p:extLst>
      <p:ext uri="{BB962C8B-B14F-4D97-AF65-F5344CB8AC3E}">
        <p14:creationId xmlns:p14="http://schemas.microsoft.com/office/powerpoint/2010/main" val="41407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B8BB-E6A6-41EC-8F0C-76074C6AF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ADD52E-A26F-42E6-B860-1BF418EAA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5048B7-C3E9-455B-B110-6520BE37636C}"/>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5" name="Footer Placeholder 4">
            <a:extLst>
              <a:ext uri="{FF2B5EF4-FFF2-40B4-BE49-F238E27FC236}">
                <a16:creationId xmlns:a16="http://schemas.microsoft.com/office/drawing/2014/main" id="{2198056C-1EDE-4599-AABF-61E9344D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E2229-357A-48BD-8462-C7CEB9230F66}"/>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149582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6DA4-ADE9-4F55-98BB-2210C8AB2E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B73C4E-9A76-4931-84BD-619A667451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6E07E-9EB8-4036-A33A-96841C133445}"/>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5" name="Footer Placeholder 4">
            <a:extLst>
              <a:ext uri="{FF2B5EF4-FFF2-40B4-BE49-F238E27FC236}">
                <a16:creationId xmlns:a16="http://schemas.microsoft.com/office/drawing/2014/main" id="{D8C26446-B8D8-4C79-ACE9-82EA16F60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A2ADF-1A0A-4F6E-9008-149CCFD35121}"/>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235980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B34BC-A512-4254-98F6-A2C860433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72D81-1731-4142-95CA-1347FEC2F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7677-1ABB-42F9-9440-125781B37420}"/>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5" name="Footer Placeholder 4">
            <a:extLst>
              <a:ext uri="{FF2B5EF4-FFF2-40B4-BE49-F238E27FC236}">
                <a16:creationId xmlns:a16="http://schemas.microsoft.com/office/drawing/2014/main" id="{8A074800-52B7-44E8-9E9D-F1E6F910C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B9074-7587-4A67-B84A-8CF0537337A1}"/>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20933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144389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344557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29983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a:t>Oklahoma State Department of Health | Presentation Title | Date </a:t>
            </a:r>
          </a:p>
        </p:txBody>
      </p:sp>
    </p:spTree>
    <p:extLst>
      <p:ext uri="{BB962C8B-B14F-4D97-AF65-F5344CB8AC3E}">
        <p14:creationId xmlns:p14="http://schemas.microsoft.com/office/powerpoint/2010/main" val="14861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038B-2644-473A-BA38-DB86600F6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AFE1D-2847-4DA0-BAEB-CE6EACFB3C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7CA51-0C90-4AAF-97B7-45343BBAD0AD}"/>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5" name="Footer Placeholder 4">
            <a:extLst>
              <a:ext uri="{FF2B5EF4-FFF2-40B4-BE49-F238E27FC236}">
                <a16:creationId xmlns:a16="http://schemas.microsoft.com/office/drawing/2014/main" id="{60B414C6-A569-47FE-8A0E-E2DF84416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97BB8-8378-48E1-8725-90C32803E933}"/>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375447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E891-EB6E-4EB4-A48D-736BC089B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B3A025-4515-414B-8164-163ADDFC1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E7CB5F-F6C2-4EC6-BFC3-1E75DF7B632D}"/>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5" name="Footer Placeholder 4">
            <a:extLst>
              <a:ext uri="{FF2B5EF4-FFF2-40B4-BE49-F238E27FC236}">
                <a16:creationId xmlns:a16="http://schemas.microsoft.com/office/drawing/2014/main" id="{4FEE1A5C-67CE-41C1-90C2-954631D2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88327-841F-4871-8FD3-F22045F296F3}"/>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401959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316E-4891-42BC-AE3D-2A3D19B16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B0A95-04DC-420E-9F09-D4B0A01E28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13B70-4654-4FF5-9417-6B3ED3CFED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B9774A-4D30-423F-A52C-2C3ACBBACE50}"/>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6" name="Footer Placeholder 5">
            <a:extLst>
              <a:ext uri="{FF2B5EF4-FFF2-40B4-BE49-F238E27FC236}">
                <a16:creationId xmlns:a16="http://schemas.microsoft.com/office/drawing/2014/main" id="{D845545C-E7E2-45BC-8FAC-7FCC8210B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40B18-90A8-4793-9562-558C8AEA0BFB}"/>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81298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42A8-6942-4DF3-9979-9B65D7FEE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4C730-3D4F-4A9D-9B6D-0B0DD8960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C032EE-43D1-4BC4-A2CA-70E96E923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05C45-B68C-469E-8A3D-99D541195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FE9174-8C9D-46EC-BA89-6B19DE304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9142A-F2D1-4882-8215-F8A0728A9F3C}"/>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8" name="Footer Placeholder 7">
            <a:extLst>
              <a:ext uri="{FF2B5EF4-FFF2-40B4-BE49-F238E27FC236}">
                <a16:creationId xmlns:a16="http://schemas.microsoft.com/office/drawing/2014/main" id="{37AAC252-99FA-4523-B9E0-AA3CB87BC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7E39B-8D71-4E74-949C-BADC3B02E274}"/>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47744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4C52-BF09-4CEF-B1B8-F0A5B6AE6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D0D42D-4EF3-4C00-9C5D-E64DFBC1F4B1}"/>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4" name="Footer Placeholder 3">
            <a:extLst>
              <a:ext uri="{FF2B5EF4-FFF2-40B4-BE49-F238E27FC236}">
                <a16:creationId xmlns:a16="http://schemas.microsoft.com/office/drawing/2014/main" id="{914B9A26-32A0-4FC8-AC3C-44F213903C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E44DE-7B64-4E1B-A7C9-D8A8BC228000}"/>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28425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64B8A-B5D5-4582-8A0F-0DD20552FD2C}"/>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3" name="Footer Placeholder 2">
            <a:extLst>
              <a:ext uri="{FF2B5EF4-FFF2-40B4-BE49-F238E27FC236}">
                <a16:creationId xmlns:a16="http://schemas.microsoft.com/office/drawing/2014/main" id="{F443E77B-34CF-41BF-B96E-5AE276AEA2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0C659A-934F-4E0E-8236-7652290570D3}"/>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338020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7E54-3CAA-47C8-B508-CEDCF410D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127BA-5B78-4EB6-9FEE-1915627FB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96F81-07D7-4273-B218-81D8264BD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F7C4A-F56E-47B8-B998-9F3A5C4CBE5D}"/>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6" name="Footer Placeholder 5">
            <a:extLst>
              <a:ext uri="{FF2B5EF4-FFF2-40B4-BE49-F238E27FC236}">
                <a16:creationId xmlns:a16="http://schemas.microsoft.com/office/drawing/2014/main" id="{DAE4AC22-ACCF-4DCA-9BF1-9CFAD8F45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EDF98-85B2-40B8-982F-481172C9E769}"/>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171939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B555-6DD3-484D-A8D9-A0D77992B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8FD404-4162-445A-867B-78C4268F8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109C3-2779-47E7-91A9-DDF8F223E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2610E-899D-4A4C-8150-F7EB119C9084}"/>
              </a:ext>
            </a:extLst>
          </p:cNvPr>
          <p:cNvSpPr>
            <a:spLocks noGrp="1"/>
          </p:cNvSpPr>
          <p:nvPr>
            <p:ph type="dt" sz="half" idx="10"/>
          </p:nvPr>
        </p:nvSpPr>
        <p:spPr/>
        <p:txBody>
          <a:bodyPr/>
          <a:lstStyle/>
          <a:p>
            <a:fld id="{A1CF191E-B149-4D81-982F-8D20C4B35251}" type="datetimeFigureOut">
              <a:rPr lang="en-US" smtClean="0"/>
              <a:t>6/9/2023</a:t>
            </a:fld>
            <a:endParaRPr lang="en-US"/>
          </a:p>
        </p:txBody>
      </p:sp>
      <p:sp>
        <p:nvSpPr>
          <p:cNvPr id="6" name="Footer Placeholder 5">
            <a:extLst>
              <a:ext uri="{FF2B5EF4-FFF2-40B4-BE49-F238E27FC236}">
                <a16:creationId xmlns:a16="http://schemas.microsoft.com/office/drawing/2014/main" id="{18C4D97A-4FE2-405E-BDF1-C7D38CBCE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D51C3-BE1C-4AD0-9F2A-42F84EB6DE51}"/>
              </a:ext>
            </a:extLst>
          </p:cNvPr>
          <p:cNvSpPr>
            <a:spLocks noGrp="1"/>
          </p:cNvSpPr>
          <p:nvPr>
            <p:ph type="sldNum" sz="quarter" idx="12"/>
          </p:nvPr>
        </p:nvSpPr>
        <p:spPr/>
        <p:txBody>
          <a:bodyPr/>
          <a:lstStyle/>
          <a:p>
            <a:fld id="{01F167EC-F1CA-44D7-9FA3-93D1458EEF17}" type="slidenum">
              <a:rPr lang="en-US" smtClean="0"/>
              <a:t>‹#›</a:t>
            </a:fld>
            <a:endParaRPr lang="en-US"/>
          </a:p>
        </p:txBody>
      </p:sp>
    </p:spTree>
    <p:extLst>
      <p:ext uri="{BB962C8B-B14F-4D97-AF65-F5344CB8AC3E}">
        <p14:creationId xmlns:p14="http://schemas.microsoft.com/office/powerpoint/2010/main" val="357693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15F55-00A7-4F6B-A77C-7187E2A2F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EDD176-FBF2-4890-BF34-5B6D31F6C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D9B32-4ABC-49C9-8479-5690072A4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F191E-B149-4D81-982F-8D20C4B35251}" type="datetimeFigureOut">
              <a:rPr lang="en-US" smtClean="0"/>
              <a:t>6/9/2023</a:t>
            </a:fld>
            <a:endParaRPr lang="en-US"/>
          </a:p>
        </p:txBody>
      </p:sp>
      <p:sp>
        <p:nvSpPr>
          <p:cNvPr id="5" name="Footer Placeholder 4">
            <a:extLst>
              <a:ext uri="{FF2B5EF4-FFF2-40B4-BE49-F238E27FC236}">
                <a16:creationId xmlns:a16="http://schemas.microsoft.com/office/drawing/2014/main" id="{A88C770B-DFFE-47EB-8BEB-9E7808903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FE4E00-BA4A-4FC8-A06B-4F2C7E7AD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167EC-F1CA-44D7-9FA3-93D1458EEF17}" type="slidenum">
              <a:rPr lang="en-US" smtClean="0"/>
              <a:t>‹#›</a:t>
            </a:fld>
            <a:endParaRPr lang="en-US"/>
          </a:p>
        </p:txBody>
      </p:sp>
    </p:spTree>
    <p:extLst>
      <p:ext uri="{BB962C8B-B14F-4D97-AF65-F5344CB8AC3E}">
        <p14:creationId xmlns:p14="http://schemas.microsoft.com/office/powerpoint/2010/main" val="80003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40_D9E54D3F.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2058500"/>
            <a:ext cx="5177118" cy="1370940"/>
          </a:xfrm>
        </p:spPr>
        <p:txBody>
          <a:bodyPr/>
          <a:lstStyle/>
          <a:p>
            <a:pPr algn="ctr"/>
            <a:r>
              <a:rPr lang="en-US" sz="2800" b="1">
                <a:solidFill>
                  <a:srgbClr val="0070C0"/>
                </a:solidFill>
              </a:rPr>
              <a:t>Preventive Health and Health Services (PHHS) Block Grant</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3171210"/>
            <a:ext cx="5177118" cy="541337"/>
          </a:xfrm>
        </p:spPr>
        <p:txBody>
          <a:bodyPr/>
          <a:lstStyle/>
          <a:p>
            <a:pPr algn="ctr"/>
            <a:r>
              <a:rPr lang="en-US"/>
              <a:t>Advisory Committee Meeting</a:t>
            </a:r>
          </a:p>
          <a:p>
            <a:pPr algn="ctr"/>
            <a:r>
              <a:rPr lang="en-US"/>
              <a:t>Public Hearing  </a:t>
            </a:r>
          </a:p>
          <a:p>
            <a:pPr algn="ctr"/>
            <a:endParaRPr lang="en-US"/>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1400782" y="4186623"/>
            <a:ext cx="3200401" cy="330200"/>
          </a:xfrm>
        </p:spPr>
        <p:txBody>
          <a:bodyPr/>
          <a:lstStyle/>
          <a:p>
            <a:pPr algn="ctr"/>
            <a:r>
              <a:rPr lang="en-US" sz="2400"/>
              <a:t>2:00 pm, May 10, 2023</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a:p>
        </p:txBody>
      </p:sp>
    </p:spTree>
    <p:extLst>
      <p:ext uri="{BB962C8B-B14F-4D97-AF65-F5344CB8AC3E}">
        <p14:creationId xmlns:p14="http://schemas.microsoft.com/office/powerpoint/2010/main" val="24789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394140" cy="858149"/>
          </a:xfrm>
        </p:spPr>
        <p:txBody>
          <a:bodyPr/>
          <a:lstStyle/>
          <a:p>
            <a:pPr algn="ctr"/>
            <a:r>
              <a:rPr lang="en-US" sz="4800" b="1">
                <a:solidFill>
                  <a:schemeClr val="accent1">
                    <a:lumMod val="75000"/>
                  </a:schemeClr>
                </a:solidFill>
              </a:rPr>
              <a:t>Birth Partners        </a:t>
            </a:r>
            <a:r>
              <a:rPr lang="en-US" sz="4800"/>
              <a:t>                                                                               </a:t>
            </a:r>
          </a:p>
        </p:txBody>
      </p:sp>
      <p:sp>
        <p:nvSpPr>
          <p:cNvPr id="3" name="Content Placeholder 2"/>
          <p:cNvSpPr>
            <a:spLocks noGrp="1"/>
          </p:cNvSpPr>
          <p:nvPr>
            <p:ph idx="1"/>
          </p:nvPr>
        </p:nvSpPr>
        <p:spPr>
          <a:xfrm>
            <a:off x="457199" y="842682"/>
            <a:ext cx="11394141" cy="5346807"/>
          </a:xfrm>
        </p:spPr>
        <p:txBody>
          <a:bodyPr/>
          <a:lstStyle/>
          <a:p>
            <a:pPr marL="0" indent="0">
              <a:buNone/>
            </a:pPr>
            <a:r>
              <a:rPr lang="en-US"/>
              <a:t>Funding Amount: $110,111   -    Enhance or expand program</a:t>
            </a:r>
          </a:p>
          <a:p>
            <a:pPr marL="0" indent="0">
              <a:buNone/>
            </a:pPr>
            <a:r>
              <a:rPr lang="en-US" sz="2000"/>
              <a:t>   |FTEs, Travel, Supplies |</a:t>
            </a:r>
          </a:p>
          <a:p>
            <a:pPr marL="0" indent="0">
              <a:buNone/>
            </a:pPr>
            <a:r>
              <a:rPr lang="en-US"/>
              <a:t>HP2030 Goal: Reduce cesarean births among low-risk women with no prior births </a:t>
            </a:r>
          </a:p>
          <a:p>
            <a:r>
              <a:rPr lang="en-US" sz="1800"/>
              <a:t>The program aims to decrease maternal stressors and increase social support among expectant people during the pregnancy and postpartum. Educational classes will be available to the public at no cost. Doula services will be provided at no cost to eligible pregnant people who may be at risk for suffering adverse pregnancy and birth outcomes. </a:t>
            </a:r>
          </a:p>
          <a:p>
            <a:r>
              <a:rPr lang="en-US" sz="1800"/>
              <a:t>Results from previous funding include a statistically significant knowledge increase from childbirth education, doula clients who were less likely to experience stress from doctors, nurses, or the “normal stress of childbirth,” a control group of participants who were more likely to get an epidural, and doula clients who were less likely to deliver by cesarean than the group without doula care. </a:t>
            </a:r>
          </a:p>
          <a:p>
            <a:r>
              <a:rPr lang="en-US" sz="1800"/>
              <a:t>Proposed additions during this funding cycle include: To enhanced prenatal support in the form of group classes focusing on breastfeeding and social connections, Postpartum depression counseling, and another doula. </a:t>
            </a:r>
          </a:p>
          <a:p>
            <a:pPr marL="0" indent="0">
              <a:buNone/>
            </a:pPr>
            <a:r>
              <a:rPr lang="en-US" sz="1800"/>
              <a:t>Current doula staffing does not provide a backup for births and leaves little time for ongoing support in the postpartum period. With the addition of another doula on staff, the program could provide a higher level of prenatal and postpartum support and increase outreach efforts.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10</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376652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230"/>
            <a:ext cx="11394140" cy="570888"/>
          </a:xfrm>
        </p:spPr>
        <p:txBody>
          <a:bodyPr/>
          <a:lstStyle/>
          <a:p>
            <a:pPr algn="ctr"/>
            <a:r>
              <a:rPr lang="en-US" b="1">
                <a:solidFill>
                  <a:schemeClr val="accent1">
                    <a:lumMod val="75000"/>
                  </a:schemeClr>
                </a:solidFill>
              </a:rPr>
              <a:t>Creating Healthy Environments in Schools  </a:t>
            </a:r>
            <a:endParaRPr lang="en-US" sz="1400" b="1">
              <a:solidFill>
                <a:schemeClr val="accent1">
                  <a:lumMod val="75000"/>
                </a:schemeClr>
              </a:solidFill>
              <a:cs typeface="Arial"/>
            </a:endParaRPr>
          </a:p>
        </p:txBody>
      </p:sp>
      <p:sp>
        <p:nvSpPr>
          <p:cNvPr id="3" name="Content Placeholder 2"/>
          <p:cNvSpPr>
            <a:spLocks noGrp="1"/>
          </p:cNvSpPr>
          <p:nvPr>
            <p:ph idx="1"/>
          </p:nvPr>
        </p:nvSpPr>
        <p:spPr>
          <a:xfrm>
            <a:off x="457199" y="1165412"/>
            <a:ext cx="11394141" cy="5024077"/>
          </a:xfrm>
        </p:spPr>
        <p:txBody>
          <a:bodyPr/>
          <a:lstStyle/>
          <a:p>
            <a:pPr marL="0" indent="0">
              <a:buNone/>
            </a:pPr>
            <a:r>
              <a:rPr lang="en-US"/>
              <a:t>Funding Amount: $50,813   -  Enhance or expand the program</a:t>
            </a:r>
          </a:p>
          <a:p>
            <a:pPr marL="0" indent="0">
              <a:buNone/>
            </a:pPr>
            <a:r>
              <a:rPr lang="en-US"/>
              <a:t>    | Contractual agreement |</a:t>
            </a:r>
          </a:p>
          <a:p>
            <a:pPr marL="0" indent="0">
              <a:buNone/>
            </a:pPr>
            <a:r>
              <a:rPr lang="en-US"/>
              <a:t>HP2030 Goal: Reduce the proportion of children and adolescents with obesity </a:t>
            </a:r>
          </a:p>
          <a:p>
            <a:r>
              <a:rPr lang="en-US"/>
              <a:t>By 2028 at least 25 schools (5 per year) will receive technical assistance and consultation to implement healthy policy, systems and environments based on results from the School Health Index and Wellness Policy in Action Tool.</a:t>
            </a:r>
          </a:p>
          <a:p>
            <a:pPr lvl="1"/>
            <a:r>
              <a:rPr lang="en-US" sz="1200"/>
              <a:t>1) Continue state-level health and education partner co-action to support dissemination of best practices, professional development standards, and inclusion of health and wellness as a priority for state and local programs and grants such as Title IV; </a:t>
            </a:r>
          </a:p>
          <a:p>
            <a:pPr lvl="1"/>
            <a:r>
              <a:rPr lang="en-US" sz="1200"/>
              <a:t>2) Continue to increase access to evidence-based school health services, which have been found to give students care when they need it, keeping them in school and out of more costly care settings; </a:t>
            </a:r>
          </a:p>
          <a:p>
            <a:pPr lvl="1"/>
            <a:r>
              <a:rPr lang="en-US" sz="1200"/>
              <a:t>3) Integrate school health practices, programs, and policies into education accountability measures (for example, using health data to inform School Improvement Plans and updating the school accountability measures for health and wellness) while specifically addressing chronic health conditions; </a:t>
            </a:r>
          </a:p>
          <a:p>
            <a:pPr lvl="1"/>
            <a:r>
              <a:rPr lang="en-US" sz="1200"/>
              <a:t>4) Continue to enhance the collection of health and wellness data in schools through health assessments and measures; </a:t>
            </a:r>
          </a:p>
          <a:p>
            <a:pPr lvl="1"/>
            <a:r>
              <a:rPr lang="en-US" sz="1200"/>
              <a:t>5) Ongoing evaluation for monitoring progress made towards promoting and reinforcing healthy behaviors among students and staff.</a:t>
            </a:r>
          </a:p>
          <a:p>
            <a:endParaRPr lang="en-US"/>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11</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124489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Health Literacy for ESL</a:t>
            </a:r>
            <a:endParaRPr lang="en-US" sz="1400" b="1">
              <a:solidFill>
                <a:schemeClr val="accent1">
                  <a:lumMod val="75000"/>
                </a:schemeClr>
              </a:solidFill>
            </a:endParaRPr>
          </a:p>
        </p:txBody>
      </p:sp>
      <p:sp>
        <p:nvSpPr>
          <p:cNvPr id="3" name="Content Placeholder 2"/>
          <p:cNvSpPr>
            <a:spLocks noGrp="1"/>
          </p:cNvSpPr>
          <p:nvPr>
            <p:ph idx="1"/>
          </p:nvPr>
        </p:nvSpPr>
        <p:spPr>
          <a:xfrm>
            <a:off x="457199" y="1427584"/>
            <a:ext cx="11394141" cy="4761905"/>
          </a:xfrm>
        </p:spPr>
        <p:txBody>
          <a:bodyPr/>
          <a:lstStyle/>
          <a:p>
            <a:pPr marL="0" indent="0">
              <a:buNone/>
            </a:pPr>
            <a:r>
              <a:rPr lang="en-US"/>
              <a:t>Funding Amount: $5,000.00   -  Start up of a new program </a:t>
            </a:r>
          </a:p>
          <a:p>
            <a:pPr marL="0" indent="0">
              <a:buNone/>
            </a:pPr>
            <a:r>
              <a:rPr lang="en-US"/>
              <a:t>| Contractual agreement |</a:t>
            </a:r>
          </a:p>
          <a:p>
            <a:pPr marL="0" indent="0">
              <a:buNone/>
            </a:pPr>
            <a:r>
              <a:rPr lang="en-US"/>
              <a:t>HP2030 Goal: Increase the proportion of adults with limited English proficiency who say their providers explain things clearly</a:t>
            </a:r>
          </a:p>
          <a:p>
            <a:r>
              <a:rPr lang="en-US" sz="2400"/>
              <a:t>Program will bridge the gap of those who have English as a second language providing them with a fair opportunity to be able to communicate with their health care providers which is teaching them medical and health terminology. </a:t>
            </a:r>
          </a:p>
          <a:p>
            <a:r>
              <a:rPr lang="en-US" sz="2400"/>
              <a:t>By June 30, 2024, two contract employees will provide and promote four sessions of Health Literacy for ESL classes that consist of 15 lessons to those who speak Spanish and Marshallese. Both Spanish and Marshallese classes to be offered by the Fall of 2023 and Spring of 2024.  Classes will improve the capability to interact in different health-related environments.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12</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286435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Go NAPSACC Statewide Implementation</a:t>
            </a:r>
            <a:endParaRPr lang="en-US" sz="1400" b="1">
              <a:solidFill>
                <a:schemeClr val="accent1">
                  <a:lumMod val="75000"/>
                </a:schemeClr>
              </a:solidFill>
            </a:endParaRPr>
          </a:p>
        </p:txBody>
      </p:sp>
      <p:sp>
        <p:nvSpPr>
          <p:cNvPr id="3" name="Content Placeholder 2"/>
          <p:cNvSpPr>
            <a:spLocks noGrp="1"/>
          </p:cNvSpPr>
          <p:nvPr>
            <p:ph idx="1"/>
          </p:nvPr>
        </p:nvSpPr>
        <p:spPr>
          <a:xfrm>
            <a:off x="457199" y="1252604"/>
            <a:ext cx="11394141" cy="4936885"/>
          </a:xfrm>
        </p:spPr>
        <p:txBody>
          <a:bodyPr/>
          <a:lstStyle/>
          <a:p>
            <a:pPr marL="0" indent="0">
              <a:buNone/>
            </a:pPr>
            <a:r>
              <a:rPr lang="en-US"/>
              <a:t>Funding Amount: $69,260 -  Enhance or expand the program</a:t>
            </a:r>
          </a:p>
          <a:p>
            <a:pPr marL="0" indent="0">
              <a:buNone/>
            </a:pPr>
            <a:r>
              <a:rPr lang="en-US"/>
              <a:t> | FTE, Supplies, IT support, Travel |</a:t>
            </a:r>
          </a:p>
          <a:p>
            <a:pPr marL="0" indent="0">
              <a:buNone/>
            </a:pPr>
            <a:r>
              <a:rPr lang="en-US"/>
              <a:t>HP2030 Goal: Reduce the proportion of children and adolescents with obesity </a:t>
            </a:r>
          </a:p>
          <a:p>
            <a:r>
              <a:rPr lang="en-US" sz="2400"/>
              <a:t>The Oklahoma State Department of Health (OSDH) has adopted the Go Nutrition and Physical Activity Self-Assessment for Child Care (Go NAPSACC) online toolkit in efforts to enhance nutrition and physical activity practices in early care and education (ECE) programs in Oklahoma. The platform will provide assistance to childcare providers to improve the health of young children through education, practices, policies, and environments that support healthy eating, physical activity, and oral health. </a:t>
            </a:r>
          </a:p>
          <a:p>
            <a:r>
              <a:rPr lang="en-US" sz="2400"/>
              <a:t>OSDH will recruit other stakeholders to become GO NAPSACC consultants to increase the reach of in-depth consultation to early childcare providers to implement evidence-based strategies to increase physical activity and nutrition in their environments.</a:t>
            </a:r>
          </a:p>
        </p:txBody>
      </p:sp>
      <p:sp>
        <p:nvSpPr>
          <p:cNvPr id="4" name="Slide Number Placeholder 3"/>
          <p:cNvSpPr>
            <a:spLocks noGrp="1"/>
          </p:cNvSpPr>
          <p:nvPr>
            <p:ph type="sldNum" sz="quarter" idx="12"/>
          </p:nvPr>
        </p:nvSpPr>
        <p:spPr/>
        <p:txBody>
          <a:bodyPr/>
          <a:lstStyle/>
          <a:p>
            <a:fld id="{DB7DDC46-2E90-8640-BEFE-F54DCCD857ED}" type="slidenum">
              <a:rPr lang="en-US" smtClean="0"/>
              <a:t>13</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74068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D-3 Communication &amp; Health Literacy Project</a:t>
            </a:r>
            <a:endParaRPr lang="en-US" sz="1400" b="1">
              <a:solidFill>
                <a:schemeClr val="accent1">
                  <a:lumMod val="75000"/>
                </a:schemeClr>
              </a:solidFill>
            </a:endParaRPr>
          </a:p>
        </p:txBody>
      </p:sp>
      <p:sp>
        <p:nvSpPr>
          <p:cNvPr id="3" name="Content Placeholder 2"/>
          <p:cNvSpPr>
            <a:spLocks noGrp="1"/>
          </p:cNvSpPr>
          <p:nvPr>
            <p:ph idx="1"/>
          </p:nvPr>
        </p:nvSpPr>
        <p:spPr>
          <a:xfrm>
            <a:off x="457199" y="1252604"/>
            <a:ext cx="11394141" cy="4936885"/>
          </a:xfrm>
        </p:spPr>
        <p:txBody>
          <a:bodyPr/>
          <a:lstStyle/>
          <a:p>
            <a:pPr marL="0" indent="0">
              <a:buNone/>
            </a:pPr>
            <a:r>
              <a:rPr lang="en-US"/>
              <a:t>Funding Amount:  $20,000 -  Enhance or expand the program</a:t>
            </a:r>
          </a:p>
          <a:p>
            <a:pPr marL="0" indent="0">
              <a:buNone/>
            </a:pPr>
            <a:r>
              <a:rPr lang="en-US"/>
              <a:t>| Supplies, Other|</a:t>
            </a:r>
          </a:p>
          <a:p>
            <a:pPr marL="0" indent="0">
              <a:buNone/>
            </a:pPr>
            <a:r>
              <a:rPr lang="en-US"/>
              <a:t>HP2030 Goal: Increase the health literacy of the population.</a:t>
            </a:r>
          </a:p>
          <a:p>
            <a:r>
              <a:rPr lang="en-US" sz="2000"/>
              <a:t>Develop a 3-5 year strategic plan with a central theme and focus on resilience, trauma informed practices, and enhancing equitable access for all to our health care services. </a:t>
            </a:r>
          </a:p>
          <a:p>
            <a:r>
              <a:rPr lang="en-US" sz="2000"/>
              <a:t>Develop and disseminate health and safety information that is accurate, accessible, and suited appropriately to various audience needs across the district. </a:t>
            </a:r>
          </a:p>
          <a:p>
            <a:r>
              <a:rPr lang="en-US" sz="2000"/>
              <a:t>Support and expand local efforts to provide adult health education including culturally and linguistically appropriate health information services in the community. </a:t>
            </a:r>
          </a:p>
          <a:p>
            <a:r>
              <a:rPr lang="en-US" sz="2000"/>
              <a:t>Mobilize partners and collaborators to advance health equity and address social determinants of health as they relate to health literacy among populations at higher risk and that are underserved</a:t>
            </a:r>
          </a:p>
          <a:p>
            <a:r>
              <a:rPr lang="en-US" sz="2000"/>
              <a:t>Develop a training program for District 3 staff focused on being a trauma informed, health literate workplace aware of the health disparities and factors impacting health equity in the communities and populations served.  </a:t>
            </a:r>
          </a:p>
        </p:txBody>
      </p:sp>
      <p:sp>
        <p:nvSpPr>
          <p:cNvPr id="4" name="Slide Number Placeholder 3"/>
          <p:cNvSpPr>
            <a:spLocks noGrp="1"/>
          </p:cNvSpPr>
          <p:nvPr>
            <p:ph type="sldNum" sz="quarter" idx="12"/>
          </p:nvPr>
        </p:nvSpPr>
        <p:spPr/>
        <p:txBody>
          <a:bodyPr/>
          <a:lstStyle/>
          <a:p>
            <a:fld id="{DB7DDC46-2E90-8640-BEFE-F54DCCD857ED}" type="slidenum">
              <a:rPr lang="en-US" smtClean="0"/>
              <a:t>14</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3099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Healthy Aging and Injury Prevention</a:t>
            </a:r>
            <a:endParaRPr lang="en-US" sz="1400" b="1">
              <a:solidFill>
                <a:schemeClr val="accent1">
                  <a:lumMod val="75000"/>
                </a:schemeClr>
              </a:solidFill>
            </a:endParaRPr>
          </a:p>
        </p:txBody>
      </p:sp>
      <p:sp>
        <p:nvSpPr>
          <p:cNvPr id="3" name="Content Placeholder 2"/>
          <p:cNvSpPr>
            <a:spLocks noGrp="1"/>
          </p:cNvSpPr>
          <p:nvPr>
            <p:ph idx="1"/>
          </p:nvPr>
        </p:nvSpPr>
        <p:spPr>
          <a:xfrm>
            <a:off x="457199" y="1325988"/>
            <a:ext cx="11394141" cy="4863501"/>
          </a:xfrm>
        </p:spPr>
        <p:txBody>
          <a:bodyPr/>
          <a:lstStyle/>
          <a:p>
            <a:pPr marL="0" indent="0">
              <a:buNone/>
            </a:pPr>
            <a:r>
              <a:rPr lang="en-US"/>
              <a:t>Funding Amount: $158,065  -  Enhance or expand the program</a:t>
            </a:r>
          </a:p>
          <a:p>
            <a:pPr marL="0" indent="0">
              <a:buNone/>
            </a:pPr>
            <a:r>
              <a:rPr lang="en-US"/>
              <a:t>| FTEs, Travel, Supplies, Other |</a:t>
            </a:r>
          </a:p>
          <a:p>
            <a:pPr lvl="1"/>
            <a:r>
              <a:rPr lang="en-US"/>
              <a:t>If not approved/funded, the IPS would have no funding for healthy aging or fall prevention efforts</a:t>
            </a:r>
          </a:p>
          <a:p>
            <a:pPr marL="0" indent="0">
              <a:buNone/>
            </a:pPr>
            <a:r>
              <a:rPr lang="en-US"/>
              <a:t>HP2030 Goal: Reduce fall-related deaths among older adults</a:t>
            </a:r>
          </a:p>
          <a:p>
            <a:r>
              <a:rPr lang="en-US"/>
              <a:t>IPS will work with community partners, including county health departments, senior centers, health care facilities, nonprofits, coalitions, and other local organizations, to identify opportunities to increase understanding and application of prevention strategies to reduce fall and MVC-related injury and death, and improve quality of life for older adults in Oklahoma.. </a:t>
            </a:r>
          </a:p>
        </p:txBody>
      </p:sp>
      <p:sp>
        <p:nvSpPr>
          <p:cNvPr id="4" name="Slide Number Placeholder 3"/>
          <p:cNvSpPr>
            <a:spLocks noGrp="1"/>
          </p:cNvSpPr>
          <p:nvPr>
            <p:ph type="sldNum" sz="quarter" idx="12"/>
          </p:nvPr>
        </p:nvSpPr>
        <p:spPr/>
        <p:txBody>
          <a:bodyPr/>
          <a:lstStyle/>
          <a:p>
            <a:fld id="{DB7DDC46-2E90-8640-BEFE-F54DCCD857ED}" type="slidenum">
              <a:rPr lang="en-US" smtClean="0"/>
              <a:t>15</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37504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1" y="419510"/>
            <a:ext cx="11394140" cy="1693028"/>
          </a:xfrm>
        </p:spPr>
        <p:txBody>
          <a:bodyPr/>
          <a:lstStyle/>
          <a:p>
            <a:pPr algn="ctr"/>
            <a:r>
              <a:rPr lang="en-US" b="1">
                <a:solidFill>
                  <a:schemeClr val="accent1">
                    <a:lumMod val="75000"/>
                  </a:schemeClr>
                </a:solidFill>
              </a:rPr>
              <a:t>Child</a:t>
            </a:r>
            <a:r>
              <a:rPr lang="en-US"/>
              <a:t> </a:t>
            </a:r>
            <a:r>
              <a:rPr lang="en-US" b="1">
                <a:solidFill>
                  <a:schemeClr val="accent1">
                    <a:lumMod val="75000"/>
                  </a:schemeClr>
                </a:solidFill>
              </a:rPr>
              <a:t>Passenger</a:t>
            </a:r>
            <a:r>
              <a:rPr lang="en-US"/>
              <a:t> </a:t>
            </a:r>
            <a:r>
              <a:rPr lang="en-US" b="1">
                <a:solidFill>
                  <a:schemeClr val="accent1">
                    <a:lumMod val="75000"/>
                  </a:schemeClr>
                </a:solidFill>
              </a:rPr>
              <a:t>Safety</a:t>
            </a:r>
            <a:r>
              <a:rPr lang="en-US"/>
              <a:t> </a:t>
            </a:r>
            <a:r>
              <a:rPr lang="en-US" b="1">
                <a:solidFill>
                  <a:schemeClr val="accent1">
                    <a:lumMod val="75000"/>
                  </a:schemeClr>
                </a:solidFill>
              </a:rPr>
              <a:t>Program</a:t>
            </a:r>
            <a:r>
              <a:rPr lang="en-US"/>
              <a:t> </a:t>
            </a:r>
            <a:br>
              <a:rPr lang="en-US"/>
            </a:br>
            <a:br>
              <a:rPr lang="en-US" sz="1200"/>
            </a:br>
            <a:br>
              <a:rPr lang="en-US" sz="1400"/>
            </a:br>
            <a:br>
              <a:rPr lang="en-US"/>
            </a:br>
            <a:endParaRPr lang="en-US"/>
          </a:p>
        </p:txBody>
      </p:sp>
      <p:sp>
        <p:nvSpPr>
          <p:cNvPr id="3" name="Content Placeholder 2"/>
          <p:cNvSpPr>
            <a:spLocks noGrp="1"/>
          </p:cNvSpPr>
          <p:nvPr>
            <p:ph idx="1"/>
          </p:nvPr>
        </p:nvSpPr>
        <p:spPr>
          <a:xfrm>
            <a:off x="457199" y="896472"/>
            <a:ext cx="11394141" cy="5293018"/>
          </a:xfrm>
        </p:spPr>
        <p:txBody>
          <a:bodyPr vert="horz" lIns="0" tIns="45720" rIns="91440" bIns="45720" rtlCol="0" anchor="t">
            <a:noAutofit/>
          </a:bodyPr>
          <a:lstStyle/>
          <a:p>
            <a:pPr marL="0" indent="0">
              <a:buNone/>
            </a:pPr>
            <a:r>
              <a:rPr lang="en-US"/>
              <a:t>Funding Amount Requested: $202,373.70 -   Enhance or expand the program</a:t>
            </a:r>
            <a:r>
              <a:rPr lang="en-US">
                <a:cs typeface="Arial"/>
              </a:rPr>
              <a:t>   </a:t>
            </a:r>
            <a:r>
              <a:rPr lang="en-US" sz="2000">
                <a:cs typeface="Arial"/>
              </a:rPr>
              <a:t>|Supplies  |</a:t>
            </a:r>
          </a:p>
          <a:p>
            <a:pPr marL="0" indent="0">
              <a:buNone/>
            </a:pPr>
            <a:r>
              <a:rPr lang="en-US"/>
              <a:t>HP2030 Goal: Reduce the proportion of deaths of car passengers who weren’t buckled in</a:t>
            </a:r>
            <a:endParaRPr lang="en-US">
              <a:cs typeface="Arial"/>
            </a:endParaRPr>
          </a:p>
          <a:p>
            <a:r>
              <a:rPr lang="en-US" sz="2000"/>
              <a:t>To increase child safety seat usage rates in Oklahoma and reduce crash-related injuries and deaths to child occupants, the Injury Prevention Service (IPS) will administer a comprehensive child safety seat installation and education program, including the following components: </a:t>
            </a:r>
          </a:p>
          <a:p>
            <a:r>
              <a:rPr lang="en-US" sz="2000"/>
              <a:t>Free car seat/booster seat checks and education to the general public by appointment, </a:t>
            </a:r>
            <a:endParaRPr lang="en-US" sz="2000">
              <a:cs typeface="Arial"/>
            </a:endParaRPr>
          </a:p>
          <a:p>
            <a:pPr lvl="1"/>
            <a:r>
              <a:rPr lang="en-US" sz="2000"/>
              <a:t>Distribution and installation of free car seats/booster seats and education to eligible low-income families by appointment, Certified technician training classes,</a:t>
            </a:r>
            <a:endParaRPr lang="en-US" sz="2000">
              <a:cs typeface="Arial"/>
            </a:endParaRPr>
          </a:p>
          <a:p>
            <a:pPr lvl="1"/>
            <a:r>
              <a:rPr lang="en-US" sz="2000"/>
              <a:t>Education and basic training courses for professional partners (e.g., home visiting nurses, child welfare workers, law enforcement, perinatal nurses, childbirth instructors), </a:t>
            </a:r>
            <a:endParaRPr lang="en-US" sz="2000">
              <a:cs typeface="Arial"/>
            </a:endParaRPr>
          </a:p>
          <a:p>
            <a:pPr lvl="1"/>
            <a:r>
              <a:rPr lang="en-US" sz="2000"/>
              <a:t>Public education on child passenger safety (CPS) best practices and Oklahoma's law,</a:t>
            </a:r>
            <a:endParaRPr lang="en-US" sz="2000">
              <a:cs typeface="Arial"/>
            </a:endParaRPr>
          </a:p>
          <a:p>
            <a:pPr lvl="1"/>
            <a:r>
              <a:rPr lang="en-US" sz="2000"/>
              <a:t>Sharing best practices and education to inform legislative and organizational decision-making, and (7) coordination of county health department installation sites, including the provision of seats and technical assistance, and maintaining statewide capacity for CPS.</a:t>
            </a:r>
            <a:endParaRPr lang="en-US" sz="2000">
              <a:cs typeface="Arial"/>
            </a:endParaRPr>
          </a:p>
        </p:txBody>
      </p:sp>
      <p:sp>
        <p:nvSpPr>
          <p:cNvPr id="4" name="Slide Number Placeholder 3"/>
          <p:cNvSpPr>
            <a:spLocks noGrp="1"/>
          </p:cNvSpPr>
          <p:nvPr>
            <p:ph type="sldNum" sz="quarter" idx="12"/>
          </p:nvPr>
        </p:nvSpPr>
        <p:spPr/>
        <p:txBody>
          <a:bodyPr/>
          <a:lstStyle/>
          <a:p>
            <a:fld id="{DB7DDC46-2E90-8640-BEFE-F54DCCD857ED}" type="slidenum">
              <a:rPr lang="en-US" smtClean="0"/>
              <a:t>16</a:t>
            </a:fld>
            <a:endParaRPr lang="en-US"/>
          </a:p>
        </p:txBody>
      </p:sp>
      <p:sp>
        <p:nvSpPr>
          <p:cNvPr id="5" name="Footer Placeholder 4"/>
          <p:cNvSpPr>
            <a:spLocks noGrp="1"/>
          </p:cNvSpPr>
          <p:nvPr>
            <p:ph type="ftr" sz="quarter" idx="13"/>
          </p:nvPr>
        </p:nvSpPr>
        <p:spPr/>
        <p:txBody>
          <a:bodyPr/>
          <a:lstStyle/>
          <a:p>
            <a:r>
              <a:rPr lang="en-US"/>
              <a:t>Oklahoma State Department of Health | Preventive Health and Health Services Block Grant | 2023 </a:t>
            </a:r>
            <a:endParaRPr lang="en-US">
              <a:cs typeface="Arial"/>
            </a:endParaRPr>
          </a:p>
        </p:txBody>
      </p:sp>
    </p:spTree>
    <p:extLst>
      <p:ext uri="{BB962C8B-B14F-4D97-AF65-F5344CB8AC3E}">
        <p14:creationId xmlns:p14="http://schemas.microsoft.com/office/powerpoint/2010/main" val="290502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Certified Healthy Oklahoma Consultation</a:t>
            </a:r>
            <a:br>
              <a:rPr lang="en-US"/>
            </a:br>
            <a:endParaRPr lang="en-US"/>
          </a:p>
        </p:txBody>
      </p:sp>
      <p:sp>
        <p:nvSpPr>
          <p:cNvPr id="3" name="Content Placeholder 2"/>
          <p:cNvSpPr>
            <a:spLocks noGrp="1"/>
          </p:cNvSpPr>
          <p:nvPr>
            <p:ph idx="1"/>
          </p:nvPr>
        </p:nvSpPr>
        <p:spPr>
          <a:xfrm>
            <a:off x="457199" y="1263529"/>
            <a:ext cx="11394141" cy="4925960"/>
          </a:xfrm>
        </p:spPr>
        <p:txBody>
          <a:bodyPr/>
          <a:lstStyle/>
          <a:p>
            <a:pPr marL="0" indent="0">
              <a:buNone/>
            </a:pPr>
            <a:r>
              <a:rPr lang="en-US"/>
              <a:t>Funding Amount Requested: $70,370 -  Enhance or expand the program </a:t>
            </a:r>
          </a:p>
          <a:p>
            <a:pPr lvl="1"/>
            <a:r>
              <a:rPr lang="en-US"/>
              <a:t>If not approved consultation and technical assistance would be limited</a:t>
            </a:r>
          </a:p>
          <a:p>
            <a:pPr marL="0" indent="0">
              <a:buNone/>
            </a:pPr>
            <a:r>
              <a:rPr lang="en-US"/>
              <a:t>| </a:t>
            </a:r>
            <a:r>
              <a:rPr lang="en-US">
                <a:solidFill>
                  <a:schemeClr val="accent1">
                    <a:lumMod val="75000"/>
                  </a:schemeClr>
                </a:solidFill>
              </a:rPr>
              <a:t>FTEs, Travel, Supplies  </a:t>
            </a:r>
            <a:r>
              <a:rPr lang="en-US"/>
              <a:t>|</a:t>
            </a:r>
          </a:p>
          <a:p>
            <a:pPr marL="0" indent="0">
              <a:buNone/>
            </a:pPr>
            <a:r>
              <a:rPr lang="en-US"/>
              <a:t>HP2030 Goal:  Reduce the proportion of adults with obesity  </a:t>
            </a:r>
          </a:p>
          <a:p>
            <a:r>
              <a:rPr lang="en-US" sz="2400"/>
              <a:t>The primary health concern being targeted is adult obesity. This program focuses on providing targeted technical assistance and in-depth consultation to Certified Healthy Oklahoma Community and Congregation applicants. The CHO application will serve as a baseline to the organization. Based on the identified gaps in the organization’s application, a customized consultation plan will be created in partnership with the organizations to grow to the next Certified Healthy Oklahoma certification level. Through this deeper consultation the organizations we are working with will implement policy, environmental and systems change that will create healthier environments that will lead to adopting behaviors that will prevent and reduce adult obesity</a:t>
            </a:r>
            <a:r>
              <a:rPr lang="en-US"/>
              <a:t>. </a:t>
            </a:r>
          </a:p>
        </p:txBody>
      </p:sp>
      <p:sp>
        <p:nvSpPr>
          <p:cNvPr id="4" name="Slide Number Placeholder 3"/>
          <p:cNvSpPr>
            <a:spLocks noGrp="1"/>
          </p:cNvSpPr>
          <p:nvPr>
            <p:ph type="sldNum" sz="quarter" idx="12"/>
          </p:nvPr>
        </p:nvSpPr>
        <p:spPr/>
        <p:txBody>
          <a:bodyPr/>
          <a:lstStyle/>
          <a:p>
            <a:fld id="{DB7DDC46-2E90-8640-BEFE-F54DCCD857ED}" type="slidenum">
              <a:rPr lang="en-US" smtClean="0"/>
              <a:t>17</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97771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872"/>
            <a:ext cx="11394140" cy="798872"/>
          </a:xfrm>
        </p:spPr>
        <p:txBody>
          <a:bodyPr/>
          <a:lstStyle/>
          <a:p>
            <a:pPr algn="ctr"/>
            <a:r>
              <a:rPr lang="en-US" b="1">
                <a:solidFill>
                  <a:schemeClr val="accent1">
                    <a:lumMod val="75000"/>
                  </a:schemeClr>
                </a:solidFill>
              </a:rPr>
              <a:t>Fluoride</a:t>
            </a:r>
            <a:r>
              <a:rPr lang="en-US"/>
              <a:t> </a:t>
            </a:r>
            <a:r>
              <a:rPr lang="en-US" b="1">
                <a:solidFill>
                  <a:schemeClr val="accent1">
                    <a:lumMod val="75000"/>
                  </a:schemeClr>
                </a:solidFill>
              </a:rPr>
              <a:t>Outreach</a:t>
            </a:r>
            <a:r>
              <a:rPr lang="en-US"/>
              <a:t> </a:t>
            </a:r>
            <a:r>
              <a:rPr lang="en-US" b="1">
                <a:solidFill>
                  <a:schemeClr val="accent1">
                    <a:lumMod val="75000"/>
                  </a:schemeClr>
                </a:solidFill>
              </a:rPr>
              <a:t>Project</a:t>
            </a:r>
            <a:r>
              <a:rPr lang="en-US"/>
              <a:t>                                                                  </a:t>
            </a:r>
            <a:endParaRPr lang="en-US" sz="1400"/>
          </a:p>
        </p:txBody>
      </p:sp>
      <p:sp>
        <p:nvSpPr>
          <p:cNvPr id="3" name="Content Placeholder 2"/>
          <p:cNvSpPr>
            <a:spLocks noGrp="1"/>
          </p:cNvSpPr>
          <p:nvPr>
            <p:ph idx="1"/>
          </p:nvPr>
        </p:nvSpPr>
        <p:spPr>
          <a:xfrm>
            <a:off x="457199" y="1085744"/>
            <a:ext cx="11394141" cy="5103745"/>
          </a:xfrm>
        </p:spPr>
        <p:txBody>
          <a:bodyPr vert="horz" lIns="0" tIns="45720" rIns="91440" bIns="45720" rtlCol="0" anchor="t">
            <a:noAutofit/>
          </a:bodyPr>
          <a:lstStyle/>
          <a:p>
            <a:pPr marL="0" indent="0">
              <a:buNone/>
            </a:pPr>
            <a:r>
              <a:rPr lang="en-US"/>
              <a:t>Funding Amount: $15,000   -  Enhance or expand program</a:t>
            </a:r>
          </a:p>
          <a:p>
            <a:pPr marL="0" indent="0">
              <a:buNone/>
            </a:pPr>
            <a:r>
              <a:rPr lang="en-US" sz="2400"/>
              <a:t>     | Supplies|  </a:t>
            </a:r>
          </a:p>
          <a:p>
            <a:pPr marL="0" indent="0">
              <a:buNone/>
            </a:pPr>
            <a:r>
              <a:rPr lang="en-US"/>
              <a:t>HP2030 Goal: Reduce the proportion of children and adolescents with lifetime tooth decay</a:t>
            </a:r>
          </a:p>
          <a:p>
            <a:pPr marL="0" indent="0">
              <a:buNone/>
            </a:pPr>
            <a:r>
              <a:rPr lang="en-US" sz="2000"/>
              <a:t>OSDH/Dental Health plans to purchase 7,500 single-use 5% sodium fluoride varnish packets. We will distribute the fluoride varnish to partners who will apply the product to the teeth of children. Fluoride varnish prevents or reduces caries on primary and permanent teeth. The frequency of applications is not firmly established, however two or more applications per year is recommended by the CDC, depending on the risk of dental decay.                            Specific outcomes:</a:t>
            </a:r>
          </a:p>
          <a:p>
            <a:pPr lvl="0"/>
            <a:r>
              <a:rPr lang="en-US" sz="2000"/>
              <a:t>Distributing the fluoride product to partners with access to children, ability to apply the product. </a:t>
            </a:r>
          </a:p>
          <a:p>
            <a:pPr lvl="0"/>
            <a:r>
              <a:rPr lang="en-US" sz="2000"/>
              <a:t>We will track the number of children served and the number of applications. </a:t>
            </a:r>
          </a:p>
          <a:p>
            <a:pPr lvl="0"/>
            <a:r>
              <a:rPr lang="en-US" sz="2000"/>
              <a:t>Partners will relay oral health education to parents/caregivers.</a:t>
            </a:r>
          </a:p>
          <a:p>
            <a:r>
              <a:rPr lang="en-US" sz="2000"/>
              <a:t>The primary health concern is dental caries in children. Dental decay in children may cause pain and infections that lead to problems with eating, speaking, playing, and learning. Poor oral health can affect school readiness and performance.</a:t>
            </a:r>
          </a:p>
        </p:txBody>
      </p:sp>
      <p:sp>
        <p:nvSpPr>
          <p:cNvPr id="4" name="Slide Number Placeholder 3"/>
          <p:cNvSpPr>
            <a:spLocks noGrp="1"/>
          </p:cNvSpPr>
          <p:nvPr>
            <p:ph type="sldNum" sz="quarter" idx="12"/>
          </p:nvPr>
        </p:nvSpPr>
        <p:spPr/>
        <p:txBody>
          <a:bodyPr/>
          <a:lstStyle/>
          <a:p>
            <a:fld id="{DB7DDC46-2E90-8640-BEFE-F54DCCD857ED}" type="slidenum">
              <a:rPr lang="en-US" smtClean="0"/>
              <a:t>18</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136615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Northeastern Oklahoma CATCH Coordinated School Health Initiative</a:t>
            </a:r>
          </a:p>
        </p:txBody>
      </p:sp>
      <p:sp>
        <p:nvSpPr>
          <p:cNvPr id="3" name="Content Placeholder 2"/>
          <p:cNvSpPr>
            <a:spLocks noGrp="1"/>
          </p:cNvSpPr>
          <p:nvPr>
            <p:ph idx="1"/>
          </p:nvPr>
        </p:nvSpPr>
        <p:spPr>
          <a:xfrm>
            <a:off x="457199" y="1371599"/>
            <a:ext cx="11394141" cy="5162365"/>
          </a:xfrm>
        </p:spPr>
        <p:txBody>
          <a:bodyPr vert="horz" lIns="0" tIns="45720" rIns="91440" bIns="45720" rtlCol="0" anchor="t">
            <a:noAutofit/>
          </a:bodyPr>
          <a:lstStyle/>
          <a:p>
            <a:pPr marL="0" indent="0">
              <a:buNone/>
            </a:pPr>
            <a:r>
              <a:rPr lang="en-US"/>
              <a:t>Funding Amount: $95,990  -   Enhance or expand the program</a:t>
            </a:r>
          </a:p>
          <a:p>
            <a:pPr marL="0" indent="0">
              <a:buNone/>
            </a:pPr>
            <a:r>
              <a:rPr lang="en-US"/>
              <a:t>  |FTE,  Travel, Supplies |</a:t>
            </a:r>
          </a:p>
          <a:p>
            <a:pPr marL="0" indent="0">
              <a:buNone/>
            </a:pPr>
            <a:r>
              <a:rPr lang="en-US"/>
              <a:t>HP2030 Goal: Increase the proportion of children who do enough aerobic physical activity</a:t>
            </a:r>
          </a:p>
          <a:p>
            <a:r>
              <a:rPr lang="en-US" sz="2000"/>
              <a:t>The goal of the Northeastern Oklahoma CATCH Coordinated School Health Initiative, is to increase the amount of rural and low-income middle school and elementary school aged students in District 4 participating in an evidence based physical activity and exercise CATCH program.</a:t>
            </a:r>
          </a:p>
          <a:p>
            <a:r>
              <a:rPr lang="en-US" sz="2000"/>
              <a:t>If award the grant, we will have the opportunity to expand the program into middle schools within the same school districts, encouraging students to continue following the CATCH philosophy, cementing those healthy habits in place, and encouraging lifelong participation in physical activity.</a:t>
            </a:r>
          </a:p>
          <a:p>
            <a:r>
              <a:rPr lang="en-US" sz="2000"/>
              <a:t>Purpose of funding is to purchase CATCH curriculum, equipment supplies, provide training, and technical assistance to implement whole child wellness programs across D4.</a:t>
            </a:r>
            <a:br>
              <a:rPr lang="en-US"/>
            </a:br>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19</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77435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251107"/>
            <a:ext cx="11526875" cy="837374"/>
          </a:xfrm>
        </p:spPr>
        <p:txBody>
          <a:bodyPr/>
          <a:lstStyle/>
          <a:p>
            <a:r>
              <a:rPr lang="en-US" sz="320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457201" y="1063151"/>
            <a:ext cx="4795735" cy="3724002"/>
          </a:xfrm>
        </p:spPr>
        <p:txBody>
          <a:bodyPr vert="horz" lIns="0" tIns="45720" rIns="91440" bIns="45720" rtlCol="0" anchor="t">
            <a:noAutofit/>
          </a:bodyPr>
          <a:lstStyle/>
          <a:p>
            <a:r>
              <a:rPr lang="en-US" sz="2400"/>
              <a:t>Call to Order, Welcome and Introductions </a:t>
            </a:r>
            <a:endParaRPr lang="en-US" sz="2000"/>
          </a:p>
          <a:p>
            <a:r>
              <a:rPr lang="en-US" sz="2400"/>
              <a:t>Review and Approve of Minutes </a:t>
            </a:r>
            <a:endParaRPr lang="en-US" sz="2000">
              <a:cs typeface="Arial"/>
            </a:endParaRPr>
          </a:p>
          <a:p>
            <a:r>
              <a:rPr lang="en-US" sz="2400"/>
              <a:t>FY22 Program and Budget Spend-down Updates </a:t>
            </a:r>
          </a:p>
          <a:p>
            <a:r>
              <a:rPr lang="en-US" sz="2400"/>
              <a:t>FY23 Work Plans</a:t>
            </a:r>
          </a:p>
          <a:p>
            <a:r>
              <a:rPr lang="en-US" sz="2400"/>
              <a:t>FY 2023 Advisory Committee Dates  </a:t>
            </a:r>
            <a:endParaRPr lang="en-US" sz="2400">
              <a:cs typeface="Arial"/>
            </a:endParaRPr>
          </a:p>
          <a:p>
            <a:r>
              <a:rPr lang="en-US" sz="2400"/>
              <a:t>Closing Remarks and Adjournment</a:t>
            </a:r>
            <a:endParaRPr lang="en-US" sz="2400">
              <a:cs typeface="Arial"/>
            </a:endParaRP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2</a:t>
            </a:fld>
            <a:endParaRPr lang="en-US"/>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5441431" y="993897"/>
            <a:ext cx="6014980" cy="4800952"/>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967444" y="64044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Oklahoma State Department of Health | Preventive Health and Health Services Block Grant | 2023</a:t>
            </a:r>
          </a:p>
        </p:txBody>
      </p:sp>
    </p:spTree>
    <p:extLst>
      <p:ext uri="{BB962C8B-B14F-4D97-AF65-F5344CB8AC3E}">
        <p14:creationId xmlns:p14="http://schemas.microsoft.com/office/powerpoint/2010/main" val="87108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24"/>
            <a:ext cx="11394140" cy="466531"/>
          </a:xfrm>
        </p:spPr>
        <p:txBody>
          <a:bodyPr/>
          <a:lstStyle/>
          <a:p>
            <a:pPr algn="ctr"/>
            <a:r>
              <a:rPr lang="en-US" b="1">
                <a:solidFill>
                  <a:schemeClr val="accent1">
                    <a:lumMod val="75000"/>
                  </a:schemeClr>
                </a:solidFill>
              </a:rPr>
              <a:t>Healthy Lifestyles Program </a:t>
            </a:r>
            <a:endParaRPr lang="en-US" sz="1400" b="1">
              <a:solidFill>
                <a:schemeClr val="accent1">
                  <a:lumMod val="75000"/>
                </a:schemeClr>
              </a:solidFill>
            </a:endParaRPr>
          </a:p>
        </p:txBody>
      </p:sp>
      <p:sp>
        <p:nvSpPr>
          <p:cNvPr id="3" name="Content Placeholder 2"/>
          <p:cNvSpPr>
            <a:spLocks noGrp="1"/>
          </p:cNvSpPr>
          <p:nvPr>
            <p:ph idx="1"/>
          </p:nvPr>
        </p:nvSpPr>
        <p:spPr>
          <a:xfrm>
            <a:off x="457199" y="961054"/>
            <a:ext cx="11394141" cy="5228436"/>
          </a:xfrm>
        </p:spPr>
        <p:txBody>
          <a:bodyPr vert="horz" lIns="0" tIns="45720" rIns="91440" bIns="45720" rtlCol="0" anchor="t">
            <a:noAutofit/>
          </a:bodyPr>
          <a:lstStyle/>
          <a:p>
            <a:pPr marL="0" indent="0">
              <a:buNone/>
            </a:pPr>
            <a:r>
              <a:rPr lang="en-US"/>
              <a:t>Funding Amount: $</a:t>
            </a:r>
            <a:r>
              <a:rPr lang="en-US">
                <a:ea typeface="+mn-lt"/>
                <a:cs typeface="+mn-lt"/>
              </a:rPr>
              <a:t>10,567  -  Enhance or expanded program</a:t>
            </a:r>
            <a:r>
              <a:rPr lang="en-US"/>
              <a:t> </a:t>
            </a:r>
          </a:p>
          <a:p>
            <a:pPr marL="0" indent="0">
              <a:buNone/>
            </a:pPr>
            <a:r>
              <a:rPr lang="en-US">
                <a:cs typeface="Arial"/>
              </a:rPr>
              <a:t>   | Travel, Supplies  |</a:t>
            </a:r>
          </a:p>
          <a:p>
            <a:pPr marL="0" indent="0">
              <a:buNone/>
            </a:pPr>
            <a:r>
              <a:rPr lang="en-US"/>
              <a:t>HP2030 Goal: </a:t>
            </a:r>
            <a:r>
              <a:rPr lang="en-US">
                <a:ea typeface="+mn-lt"/>
                <a:cs typeface="+mn-lt"/>
              </a:rPr>
              <a:t>Heart Disease and Stoke – Improve Cardiovascular Health in Adults – HDS-01 </a:t>
            </a:r>
            <a:endParaRPr lang="en-US">
              <a:cs typeface="Arial" panose="020B0604020202020204"/>
            </a:endParaRPr>
          </a:p>
          <a:p>
            <a:r>
              <a:rPr lang="en-US"/>
              <a:t>Program Strategy Summary: </a:t>
            </a:r>
            <a:endParaRPr lang="en-US">
              <a:cs typeface="Arial"/>
            </a:endParaRPr>
          </a:p>
          <a:p>
            <a:pPr marL="438150" lvl="2" indent="0">
              <a:buNone/>
            </a:pPr>
            <a:r>
              <a:rPr lang="en-US" sz="1800">
                <a:ea typeface="+mn-lt"/>
                <a:cs typeface="+mn-lt"/>
              </a:rPr>
              <a:t>Week 1: Introduction to program</a:t>
            </a:r>
            <a:br>
              <a:rPr lang="en-US" sz="1800">
                <a:ea typeface="+mn-lt"/>
                <a:cs typeface="+mn-lt"/>
              </a:rPr>
            </a:br>
            <a:r>
              <a:rPr lang="en-US" sz="1800">
                <a:ea typeface="+mn-lt"/>
                <a:cs typeface="+mn-lt"/>
              </a:rPr>
              <a:t> Week 2: Participants will learn about healthy nutrition, how to read food labels, and how to identify differences between fresh foods and processed foods.</a:t>
            </a:r>
            <a:br>
              <a:rPr lang="en-US" sz="1800">
                <a:ea typeface="+mn-lt"/>
                <a:cs typeface="+mn-lt"/>
              </a:rPr>
            </a:br>
            <a:r>
              <a:rPr lang="en-US" sz="1800">
                <a:ea typeface="+mn-lt"/>
                <a:cs typeface="+mn-lt"/>
              </a:rPr>
              <a:t> Week 3: Participants will learn about physical activity and exercise, target heart rate, frequency and duration.</a:t>
            </a:r>
            <a:br>
              <a:rPr lang="en-US" sz="1800">
                <a:ea typeface="+mn-lt"/>
                <a:cs typeface="+mn-lt"/>
              </a:rPr>
            </a:br>
            <a:r>
              <a:rPr lang="en-US" sz="1800">
                <a:ea typeface="+mn-lt"/>
                <a:cs typeface="+mn-lt"/>
              </a:rPr>
              <a:t> Week 4: Participants will learn about mental health, services available, and reducing mental health stigma.</a:t>
            </a:r>
            <a:br>
              <a:rPr lang="en-US" sz="1800">
                <a:ea typeface="+mn-lt"/>
                <a:cs typeface="+mn-lt"/>
              </a:rPr>
            </a:br>
            <a:r>
              <a:rPr lang="en-US" sz="1800">
                <a:ea typeface="+mn-lt"/>
                <a:cs typeface="+mn-lt"/>
              </a:rPr>
              <a:t> Week 5: Participants will learn about pre-diabetes and how it relates to nutrition and exercise.</a:t>
            </a:r>
            <a:br>
              <a:rPr lang="en-US" sz="1800">
                <a:ea typeface="+mn-lt"/>
                <a:cs typeface="+mn-lt"/>
              </a:rPr>
            </a:br>
            <a:r>
              <a:rPr lang="en-US" sz="1800">
                <a:ea typeface="+mn-lt"/>
                <a:cs typeface="+mn-lt"/>
              </a:rPr>
              <a:t> Week 6: Participants will learn about basic pain management, rest and recovery and daily living.</a:t>
            </a:r>
            <a:endParaRPr lang="en-US" sz="1800">
              <a:cs typeface="Arial"/>
            </a:endParaRPr>
          </a:p>
          <a:p>
            <a:pPr>
              <a:buNone/>
            </a:pPr>
            <a:r>
              <a:rPr lang="en-US">
                <a:ea typeface="+mn-lt"/>
                <a:cs typeface="+mn-lt"/>
              </a:rPr>
              <a:t> </a:t>
            </a:r>
            <a:r>
              <a:rPr lang="en-US" sz="2000">
                <a:ea typeface="+mn-lt"/>
                <a:cs typeface="+mn-lt"/>
              </a:rPr>
              <a:t>All interventions provided through the classes are evidence based to improve health outcomes and improve quality of life while lowering prevalence of heart disease and stroke</a:t>
            </a:r>
            <a:r>
              <a:rPr lang="en-US">
                <a:ea typeface="+mn-lt"/>
                <a:cs typeface="+mn-lt"/>
              </a:rPr>
              <a:t>.</a:t>
            </a:r>
            <a:endParaRPr lang="en-US">
              <a:cs typeface="Arial" panose="020B0604020202020204"/>
            </a:endParaRPr>
          </a:p>
          <a:p>
            <a:pPr marL="210185" lvl="1">
              <a:buNone/>
            </a:pPr>
            <a:endParaRPr lang="en-US">
              <a:cs typeface="Arial" panose="020B0604020202020204"/>
            </a:endParaRPr>
          </a:p>
          <a:p>
            <a:endParaRPr lang="en-US">
              <a:cs typeface="Arial" panose="020B0604020202020204"/>
            </a:endParaRPr>
          </a:p>
          <a:p>
            <a:pPr marL="0" indent="0">
              <a:buNone/>
            </a:pPr>
            <a:endParaRPr lang="en-US">
              <a:cs typeface="Arial" panose="020B0604020202020204"/>
            </a:endParaRPr>
          </a:p>
          <a:p>
            <a:endParaRPr lang="en-US">
              <a:cs typeface="Arial" panose="020B0604020202020204"/>
            </a:endParaRPr>
          </a:p>
          <a:p>
            <a:endParaRPr lang="en-US">
              <a:cs typeface="Arial" panose="020B0604020202020204"/>
            </a:endParaRPr>
          </a:p>
        </p:txBody>
      </p:sp>
      <p:sp>
        <p:nvSpPr>
          <p:cNvPr id="4" name="Slide Number Placeholder 3"/>
          <p:cNvSpPr>
            <a:spLocks noGrp="1"/>
          </p:cNvSpPr>
          <p:nvPr>
            <p:ph type="sldNum" sz="quarter" idx="12"/>
          </p:nvPr>
        </p:nvSpPr>
        <p:spPr/>
        <p:txBody>
          <a:bodyPr/>
          <a:lstStyle/>
          <a:p>
            <a:fld id="{DB7DDC46-2E90-8640-BEFE-F54DCCD857ED}" type="slidenum">
              <a:rPr lang="en-US" smtClean="0"/>
              <a:t>20</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401731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10"/>
            <a:ext cx="11394140" cy="872115"/>
          </a:xfrm>
        </p:spPr>
        <p:txBody>
          <a:bodyPr/>
          <a:lstStyle/>
          <a:p>
            <a:pPr algn="ctr"/>
            <a:r>
              <a:rPr lang="en-US" b="1">
                <a:solidFill>
                  <a:schemeClr val="accent1">
                    <a:lumMod val="75000"/>
                  </a:schemeClr>
                </a:solidFill>
              </a:rPr>
              <a:t>Partner</a:t>
            </a:r>
            <a:r>
              <a:rPr lang="en-US"/>
              <a:t> </a:t>
            </a:r>
            <a:r>
              <a:rPr lang="en-US" b="1">
                <a:solidFill>
                  <a:schemeClr val="accent1">
                    <a:lumMod val="75000"/>
                  </a:schemeClr>
                </a:solidFill>
              </a:rPr>
              <a:t>Inflicted</a:t>
            </a:r>
            <a:r>
              <a:rPr lang="en-US"/>
              <a:t> </a:t>
            </a:r>
            <a:r>
              <a:rPr lang="en-US" b="1">
                <a:solidFill>
                  <a:schemeClr val="accent1">
                    <a:lumMod val="75000"/>
                  </a:schemeClr>
                </a:solidFill>
              </a:rPr>
              <a:t>Brain</a:t>
            </a:r>
            <a:r>
              <a:rPr lang="en-US"/>
              <a:t> </a:t>
            </a:r>
            <a:r>
              <a:rPr lang="en-US" b="1">
                <a:solidFill>
                  <a:schemeClr val="accent1">
                    <a:lumMod val="75000"/>
                  </a:schemeClr>
                </a:solidFill>
              </a:rPr>
              <a:t>Injury</a:t>
            </a:r>
            <a:endParaRPr lang="en-US" sz="1400" b="1">
              <a:solidFill>
                <a:schemeClr val="accent1">
                  <a:lumMod val="75000"/>
                </a:schemeClr>
              </a:solidFill>
            </a:endParaRPr>
          </a:p>
        </p:txBody>
      </p:sp>
      <p:sp>
        <p:nvSpPr>
          <p:cNvPr id="3" name="Content Placeholder 2"/>
          <p:cNvSpPr>
            <a:spLocks noGrp="1"/>
          </p:cNvSpPr>
          <p:nvPr>
            <p:ph idx="1"/>
          </p:nvPr>
        </p:nvSpPr>
        <p:spPr>
          <a:xfrm>
            <a:off x="457199" y="1346886"/>
            <a:ext cx="11394141" cy="4842603"/>
          </a:xfrm>
        </p:spPr>
        <p:txBody>
          <a:bodyPr/>
          <a:lstStyle/>
          <a:p>
            <a:pPr marL="0" indent="0">
              <a:buNone/>
            </a:pPr>
            <a:r>
              <a:rPr lang="en-US"/>
              <a:t>Funding Amount $51,435 - Enhance or expand the program</a:t>
            </a:r>
          </a:p>
          <a:p>
            <a:pPr marL="0" indent="0">
              <a:buNone/>
            </a:pPr>
            <a:r>
              <a:rPr lang="en-US"/>
              <a:t>   |FTE, Travel, Supplies, Contractual agreement, Other  |</a:t>
            </a:r>
          </a:p>
          <a:p>
            <a:pPr marL="0" indent="0">
              <a:buNone/>
            </a:pPr>
            <a:r>
              <a:rPr lang="en-US"/>
              <a:t>HP2030 Goal: Reduce intimate partner violence  </a:t>
            </a:r>
          </a:p>
          <a:p>
            <a:pPr marL="0" indent="0">
              <a:buNone/>
            </a:pPr>
            <a:r>
              <a:rPr lang="en-US" sz="2400"/>
              <a:t>The program is designed to build the capacity of domestic violence service (DVS) agencies and allied service areas to serve clients who have experienced partner-inflicted brain injury (PIBI). By providing:</a:t>
            </a:r>
          </a:p>
          <a:p>
            <a:pPr lvl="0"/>
            <a:r>
              <a:rPr lang="en-US" sz="2400"/>
              <a:t>Training, Program support, Resources, Increase awareness, and </a:t>
            </a:r>
          </a:p>
          <a:p>
            <a:pPr lvl="0"/>
            <a:r>
              <a:rPr lang="en-US" sz="2400"/>
              <a:t>Use of appropriate accommodations for clients with this disability.  </a:t>
            </a:r>
          </a:p>
          <a:p>
            <a:pPr marL="0" indent="0">
              <a:buNone/>
            </a:pPr>
            <a:r>
              <a:rPr lang="en-US" sz="2400"/>
              <a:t>Additionally, staff will conduct focus groups/listening sessions with identified populations experiencing health disparities to determine if materials and/or training should be adapted to better serve the identified population.</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21</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298542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394140" cy="843189"/>
          </a:xfrm>
        </p:spPr>
        <p:txBody>
          <a:bodyPr/>
          <a:lstStyle/>
          <a:p>
            <a:pPr algn="ctr"/>
            <a:r>
              <a:rPr lang="en-US" b="1">
                <a:solidFill>
                  <a:schemeClr val="accent1">
                    <a:lumMod val="75000"/>
                  </a:schemeClr>
                </a:solidFill>
              </a:rPr>
              <a:t>Suicide</a:t>
            </a:r>
            <a:r>
              <a:rPr lang="en-US"/>
              <a:t> </a:t>
            </a:r>
            <a:r>
              <a:rPr lang="en-US" b="1">
                <a:solidFill>
                  <a:schemeClr val="accent1">
                    <a:lumMod val="75000"/>
                  </a:schemeClr>
                </a:solidFill>
              </a:rPr>
              <a:t>Prevention</a:t>
            </a:r>
            <a:endParaRPr lang="en-US" sz="1400" b="1">
              <a:solidFill>
                <a:schemeClr val="accent1">
                  <a:lumMod val="75000"/>
                </a:schemeClr>
              </a:solidFill>
            </a:endParaRPr>
          </a:p>
        </p:txBody>
      </p:sp>
      <p:sp>
        <p:nvSpPr>
          <p:cNvPr id="3" name="Content Placeholder 2"/>
          <p:cNvSpPr>
            <a:spLocks noGrp="1"/>
          </p:cNvSpPr>
          <p:nvPr>
            <p:ph idx="1"/>
          </p:nvPr>
        </p:nvSpPr>
        <p:spPr>
          <a:xfrm>
            <a:off x="457199" y="765110"/>
            <a:ext cx="11394141" cy="5424379"/>
          </a:xfrm>
        </p:spPr>
        <p:txBody>
          <a:bodyPr/>
          <a:lstStyle/>
          <a:p>
            <a:pPr marL="0" indent="0">
              <a:buNone/>
            </a:pPr>
            <a:r>
              <a:rPr lang="en-US"/>
              <a:t>Funding Amount: $101,427.50  -  Start up of a new program </a:t>
            </a:r>
          </a:p>
          <a:p>
            <a:pPr marL="0" indent="0">
              <a:buNone/>
            </a:pPr>
            <a:r>
              <a:rPr lang="en-US"/>
              <a:t>| FTEs, Travel, Supplies, Other |  </a:t>
            </a:r>
          </a:p>
          <a:p>
            <a:pPr marL="0" indent="0">
              <a:buNone/>
            </a:pPr>
            <a:r>
              <a:rPr lang="en-US"/>
              <a:t>HP2030 Goal: Reduce the suicide rate </a:t>
            </a:r>
          </a:p>
          <a:p>
            <a:pPr marL="0" indent="0">
              <a:buNone/>
            </a:pPr>
            <a:r>
              <a:rPr lang="en-US" sz="2000"/>
              <a:t>The Injury Prevention Service (IPS) has collected, analyzed, and disseminated suicide data as part of the Oklahoma Violent Death Reporting System for nearly 20 years and has partnered closely with the Oklahoma Department of Mental Health and Substance Abuse Services (ODMHSAS) Suicide Prevention area during that time.  The numerous discussions regarding the development of a suicide prevention program within the IPS to complement the work of ODMHSAS, to better support the CHDs and other public interfacing programs at OSDH in this area.  This proposal will provide dedicated staff time for building a suicide prevention program tailored to OSDH and the CHDs.  </a:t>
            </a:r>
          </a:p>
          <a:p>
            <a:pPr marL="0" indent="0">
              <a:buNone/>
            </a:pPr>
            <a:r>
              <a:rPr lang="en-US" sz="2000"/>
              <a:t>The IPS will use the project period to:</a:t>
            </a:r>
          </a:p>
          <a:p>
            <a:pPr lvl="0"/>
            <a:r>
              <a:rPr lang="en-US" sz="2000"/>
              <a:t>Develop infrastructure in suicide prevention, </a:t>
            </a:r>
          </a:p>
          <a:p>
            <a:pPr lvl="0"/>
            <a:r>
              <a:rPr lang="en-US" sz="2000"/>
              <a:t>Determine modalities that are best suited to the CHDs,  </a:t>
            </a:r>
          </a:p>
          <a:p>
            <a:pPr lvl="0"/>
            <a:r>
              <a:rPr lang="en-US" sz="2000"/>
              <a:t>Build capacity among the CHDs and other public interfacing OSDH programs to implement suicide prevention strategies and best serve our clients.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22</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210904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Sexual</a:t>
            </a:r>
            <a:r>
              <a:rPr lang="en-US"/>
              <a:t> </a:t>
            </a:r>
            <a:r>
              <a:rPr lang="en-US" b="1">
                <a:solidFill>
                  <a:schemeClr val="accent1">
                    <a:lumMod val="75000"/>
                  </a:schemeClr>
                </a:solidFill>
              </a:rPr>
              <a:t>Assault</a:t>
            </a:r>
            <a:r>
              <a:rPr lang="en-US"/>
              <a:t> </a:t>
            </a:r>
            <a:r>
              <a:rPr lang="en-US" b="1">
                <a:solidFill>
                  <a:schemeClr val="accent1">
                    <a:lumMod val="75000"/>
                  </a:schemeClr>
                </a:solidFill>
              </a:rPr>
              <a:t>Prevention</a:t>
            </a:r>
            <a:r>
              <a:rPr lang="en-US"/>
              <a:t> </a:t>
            </a:r>
            <a:r>
              <a:rPr lang="en-US" b="1">
                <a:solidFill>
                  <a:schemeClr val="accent1">
                    <a:lumMod val="75000"/>
                  </a:schemeClr>
                </a:solidFill>
              </a:rPr>
              <a:t>&amp;</a:t>
            </a:r>
            <a:r>
              <a:rPr lang="en-US"/>
              <a:t> </a:t>
            </a:r>
            <a:r>
              <a:rPr lang="en-US" b="1">
                <a:solidFill>
                  <a:schemeClr val="accent1">
                    <a:lumMod val="75000"/>
                  </a:schemeClr>
                </a:solidFill>
              </a:rPr>
              <a:t>Surveillance</a:t>
            </a:r>
            <a:r>
              <a:rPr lang="en-US"/>
              <a:t>                                                 </a:t>
            </a:r>
            <a:r>
              <a:rPr lang="en-US" sz="1400"/>
              <a:t>                             </a:t>
            </a:r>
            <a:br>
              <a:rPr lang="en-US"/>
            </a:br>
            <a:endParaRPr lang="en-US"/>
          </a:p>
        </p:txBody>
      </p:sp>
      <p:sp>
        <p:nvSpPr>
          <p:cNvPr id="3" name="Content Placeholder 2"/>
          <p:cNvSpPr>
            <a:spLocks noGrp="1"/>
          </p:cNvSpPr>
          <p:nvPr>
            <p:ph idx="1"/>
          </p:nvPr>
        </p:nvSpPr>
        <p:spPr>
          <a:xfrm>
            <a:off x="457199" y="729574"/>
            <a:ext cx="11394141" cy="5459916"/>
          </a:xfrm>
        </p:spPr>
        <p:txBody>
          <a:bodyPr/>
          <a:lstStyle/>
          <a:p>
            <a:pPr marL="0" indent="0">
              <a:buNone/>
            </a:pPr>
            <a:r>
              <a:rPr lang="en-US"/>
              <a:t>Funding Amount: $109,000  -   Maintain existing program </a:t>
            </a:r>
          </a:p>
          <a:p>
            <a:pPr marL="0" indent="0">
              <a:buNone/>
            </a:pPr>
            <a:r>
              <a:rPr lang="en-US"/>
              <a:t>| Contractual agreement, Other  | </a:t>
            </a:r>
          </a:p>
          <a:p>
            <a:pPr marL="0" indent="0">
              <a:buNone/>
            </a:pPr>
            <a:r>
              <a:rPr lang="en-US"/>
              <a:t>HP2030 Goal: Reduce contact sexual violence </a:t>
            </a:r>
          </a:p>
          <a:p>
            <a:pPr marL="0" indent="0">
              <a:buNone/>
            </a:pPr>
            <a:r>
              <a:rPr lang="en-US" sz="2000"/>
              <a:t>The program is designed to reduce the first-time occurrence of sexual violence perpetration and reduce risk factors and enhance protective factors linked to sexual violence perpetration and victimization.  To do this, the Injury Prevention Service (IPS) will:</a:t>
            </a:r>
          </a:p>
          <a:p>
            <a:pPr lvl="0"/>
            <a:r>
              <a:rPr lang="en-US" sz="1800"/>
              <a:t>Provide two contracts to support two community-based sexual violence prevention educators,</a:t>
            </a:r>
          </a:p>
          <a:p>
            <a:pPr lvl="0"/>
            <a:r>
              <a:rPr lang="en-US" sz="1800"/>
              <a:t>Conduct surveillance of sexual violence through the Behavioral Risk Factor Surveillance System (BRFSS).  </a:t>
            </a:r>
          </a:p>
          <a:p>
            <a:pPr marL="0" indent="0">
              <a:buNone/>
            </a:pPr>
            <a:r>
              <a:rPr lang="en-US" sz="2000"/>
              <a:t>The community-based sexual violence prevention educators will implement prevention strategies across the social-ecological model based on the Centers for Disease Control and Prevention’s STOP SV: A Technical Package to Prevent Sexual Violence. The technical package identifies five strategies to help communities prevent sexual violence: </a:t>
            </a:r>
          </a:p>
          <a:p>
            <a:pPr lvl="0"/>
            <a:r>
              <a:rPr lang="en-US" sz="1800"/>
              <a:t>Promote social norms that protect against violence, teach skills to prevent </a:t>
            </a:r>
            <a:r>
              <a:rPr lang="en-US" sz="2000"/>
              <a:t>sexual violence </a:t>
            </a:r>
          </a:p>
          <a:p>
            <a:pPr lvl="0"/>
            <a:r>
              <a:rPr lang="en-US" sz="1800"/>
              <a:t>Provide opportunities to empower and support girls and women; </a:t>
            </a:r>
            <a:r>
              <a:rPr lang="en-US" sz="2000"/>
              <a:t>Create protective environments; and Support victims/survivors to lessen harms.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23</a:t>
            </a:fld>
            <a:endParaRPr lang="en-US"/>
          </a:p>
        </p:txBody>
      </p:sp>
      <p:sp>
        <p:nvSpPr>
          <p:cNvPr id="5" name="Footer Placeholder 4"/>
          <p:cNvSpPr>
            <a:spLocks noGrp="1"/>
          </p:cNvSpPr>
          <p:nvPr>
            <p:ph type="ftr" sz="quarter" idx="13"/>
          </p:nvPr>
        </p:nvSpPr>
        <p:spPr>
          <a:xfrm>
            <a:off x="3363897" y="6321271"/>
            <a:ext cx="4114800" cy="365125"/>
          </a:xfrm>
        </p:spPr>
        <p:txBody>
          <a:bodyPr/>
          <a:lstStyle/>
          <a:p>
            <a:r>
              <a:rPr lang="en-US">
                <a:ea typeface="+mn-lt"/>
                <a:cs typeface="+mn-lt"/>
              </a:rPr>
              <a:t>Oklahoma State Department of Health | Preventive Health and Health Services Block Grant | 2023</a:t>
            </a:r>
            <a:r>
              <a:rPr lang="en-US"/>
              <a:t>e </a:t>
            </a:r>
            <a:endParaRPr lang="en-US">
              <a:cs typeface="Arial"/>
            </a:endParaRPr>
          </a:p>
        </p:txBody>
      </p:sp>
    </p:spTree>
    <p:extLst>
      <p:ext uri="{BB962C8B-B14F-4D97-AF65-F5344CB8AC3E}">
        <p14:creationId xmlns:p14="http://schemas.microsoft.com/office/powerpoint/2010/main" val="355589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Parents as Teachers (PAT)</a:t>
            </a:r>
            <a:endParaRPr lang="en-US" b="1">
              <a:solidFill>
                <a:schemeClr val="accent1">
                  <a:lumMod val="75000"/>
                </a:schemeClr>
              </a:solidFill>
              <a:cs typeface="Arial"/>
            </a:endParaRPr>
          </a:p>
        </p:txBody>
      </p:sp>
      <p:sp>
        <p:nvSpPr>
          <p:cNvPr id="3" name="Content Placeholder 2"/>
          <p:cNvSpPr>
            <a:spLocks noGrp="1"/>
          </p:cNvSpPr>
          <p:nvPr>
            <p:ph idx="1"/>
          </p:nvPr>
        </p:nvSpPr>
        <p:spPr>
          <a:xfrm>
            <a:off x="457199" y="1252604"/>
            <a:ext cx="11394141" cy="4936885"/>
          </a:xfrm>
        </p:spPr>
        <p:txBody>
          <a:bodyPr vert="horz" lIns="0" tIns="45720" rIns="91440" bIns="45720" rtlCol="0" anchor="t">
            <a:noAutofit/>
          </a:bodyPr>
          <a:lstStyle/>
          <a:p>
            <a:pPr marL="0" indent="0">
              <a:buNone/>
            </a:pPr>
            <a:r>
              <a:rPr lang="en-US"/>
              <a:t>Funding Amount: $35,000  -   Enhance or expand the program (</a:t>
            </a:r>
            <a:r>
              <a:rPr lang="en-US">
                <a:solidFill>
                  <a:srgbClr val="FF0000"/>
                </a:solidFill>
              </a:rPr>
              <a:t>Declined</a:t>
            </a:r>
            <a:r>
              <a:rPr lang="en-US"/>
              <a:t>)</a:t>
            </a:r>
          </a:p>
          <a:p>
            <a:pPr marL="0" indent="0">
              <a:buNone/>
            </a:pPr>
            <a:r>
              <a:rPr lang="en-US"/>
              <a:t>HP2030 Goal: Increase the proportion of children who are developmentally on track and ready for school</a:t>
            </a:r>
            <a:endParaRPr lang="en-US">
              <a:cs typeface="Arial"/>
            </a:endParaRPr>
          </a:p>
          <a:p>
            <a:r>
              <a:rPr lang="en-US" sz="2000"/>
              <a:t>Program Strategy Summary: The PAT model focuses on the early years of a child’s life for optimal development and provides the foundation for success in school and life, not only for the enrolled child but the whole family. The PEs are equipped with the training and knowledge to not only screen for developmental delays, but focus on the family as a whole to provide support to the parents as they are their children’s first and most influential teacher.</a:t>
            </a:r>
            <a:endParaRPr lang="en-US" sz="2000">
              <a:cs typeface="Arial"/>
            </a:endParaRPr>
          </a:p>
          <a:p>
            <a:r>
              <a:rPr lang="en-US" sz="2000"/>
              <a:t>Parents as Teachers is an evidence-based intervention backed by nearly 40 years of independent research including many evidence recognitions in the U.S. and Internationally. The PAT model offers a cohesive package of services for families with young children and is framed around four dynamic components: Personal Visits, Group Connections, Child Screenings, and Resource Network. These components are guided by explicit fidelity and quality standards that guide program service delivery and successful replication of the program. </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24</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350819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2023 PHHS Block Grant Advisory Committee Dates </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r>
              <a:rPr lang="en-US" sz="2400" b="1"/>
              <a:t>December 13, 2023</a:t>
            </a:r>
          </a:p>
          <a:p>
            <a:pPr lvl="1"/>
            <a:r>
              <a:rPr lang="en-US" sz="2400"/>
              <a:t>FY23 Update </a:t>
            </a:r>
          </a:p>
          <a:p>
            <a:pPr lvl="1"/>
            <a:r>
              <a:rPr lang="en-US" sz="2400"/>
              <a:t>Final APR FY22 Update </a:t>
            </a:r>
          </a:p>
          <a:p>
            <a:pPr lvl="1"/>
            <a:endParaRPr lang="en-US" sz="2400"/>
          </a:p>
          <a:p>
            <a:pPr marL="0" indent="0">
              <a:buNone/>
            </a:pPr>
            <a:r>
              <a:rPr lang="en-US" sz="2400"/>
              <a:t> </a:t>
            </a:r>
          </a:p>
          <a:p>
            <a:endParaRPr lang="en-US" sz="240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25</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259349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27" r="27"/>
          <a:stretch>
            <a:fillRect/>
          </a:stretch>
        </p:blipFill>
        <p:spPr>
          <a:xfrm>
            <a:off x="3758084" y="0"/>
            <a:ext cx="8433916" cy="6858000"/>
          </a:xfr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313764" y="415230"/>
            <a:ext cx="3444319" cy="2438502"/>
          </a:xfrm>
        </p:spPr>
        <p:txBody>
          <a:bodyPr/>
          <a:lstStyle/>
          <a:p>
            <a:r>
              <a:rPr lang="en-US" sz="3200"/>
              <a:t>Closing Remarks</a:t>
            </a:r>
            <a:br>
              <a:rPr lang="en-US" sz="3200"/>
            </a:br>
            <a:r>
              <a:rPr lang="en-US" sz="3200"/>
              <a:t>and Adjournment</a:t>
            </a:r>
            <a:endParaRPr lang="en-US" sz="360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2662518" cy="2286000"/>
          </a:xfrm>
        </p:spPr>
        <p:txBody>
          <a:bodyPr/>
          <a:lstStyle/>
          <a:p>
            <a:pPr marL="0" indent="0" algn="ctr">
              <a:buNone/>
            </a:pPr>
            <a:r>
              <a:rPr lang="en-US" sz="2800"/>
              <a:t>Thank you!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800099" y="6391370"/>
            <a:ext cx="2319617" cy="198338"/>
          </a:xfrm>
        </p:spPr>
        <p:txBody>
          <a:bodyPr/>
          <a:lstStyle/>
          <a:p>
            <a:r>
              <a:rPr lang="en-US" sz="1000"/>
              <a:t>Oklahoma State Department of Health | Preventive Health and Health Services Block Grant | 2023</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26</a:t>
            </a:fld>
            <a:endParaRPr lang="en-US"/>
          </a:p>
        </p:txBody>
      </p:sp>
    </p:spTree>
    <p:extLst>
      <p:ext uri="{BB962C8B-B14F-4D97-AF65-F5344CB8AC3E}">
        <p14:creationId xmlns:p14="http://schemas.microsoft.com/office/powerpoint/2010/main" val="49295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774700" y="6372225"/>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Oklahoma State Department of Health | </a:t>
            </a:r>
            <a:r>
              <a:rPr lang="en-US" sz="1000" kern="1200">
                <a:solidFill>
                  <a:schemeClr val="tx1">
                    <a:tint val="75000"/>
                  </a:schemeClr>
                </a:solidFill>
                <a:latin typeface="+mn-lt"/>
                <a:ea typeface="+mn-ea"/>
                <a:cs typeface="+mn-cs"/>
              </a:rPr>
              <a:t> Preventive Health and Health Services Block Grant | 2023</a:t>
            </a:r>
          </a:p>
          <a:p>
            <a:pPr algn="ctr"/>
            <a:endParaRPr lang="en-US" sz="100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1287462" y="2770942"/>
            <a:ext cx="9617075" cy="700088"/>
          </a:xfrm>
        </p:spPr>
        <p:txBody>
          <a:bodyPr/>
          <a:lstStyle/>
          <a:p>
            <a:pPr algn="ctr"/>
            <a:r>
              <a:rPr lang="en-US" sz="3200"/>
              <a:t>Review and Approval of Meeting Minutes </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798513" y="1076325"/>
            <a:ext cx="11393487" cy="4773613"/>
          </a:xfrm>
        </p:spPr>
        <p:txBody>
          <a:bodyPr/>
          <a:lstStyle/>
          <a:p>
            <a:pPr marL="0" indent="0">
              <a:buNone/>
            </a:pPr>
            <a:r>
              <a:rPr lang="en-US" sz="2400"/>
              <a:t> </a:t>
            </a:r>
          </a:p>
          <a:p>
            <a:endParaRPr lang="en-US" sz="2400"/>
          </a:p>
        </p:txBody>
      </p:sp>
    </p:spTree>
    <p:extLst>
      <p:ext uri="{BB962C8B-B14F-4D97-AF65-F5344CB8AC3E}">
        <p14:creationId xmlns:p14="http://schemas.microsoft.com/office/powerpoint/2010/main" val="308938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C8F1-4260-B840-0D3A-337D5F736818}"/>
              </a:ext>
            </a:extLst>
          </p:cNvPr>
          <p:cNvSpPr>
            <a:spLocks noGrp="1"/>
          </p:cNvSpPr>
          <p:nvPr>
            <p:ph type="title"/>
          </p:nvPr>
        </p:nvSpPr>
        <p:spPr>
          <a:xfrm>
            <a:off x="457199" y="1776973"/>
            <a:ext cx="5842001" cy="1370940"/>
          </a:xfrm>
        </p:spPr>
        <p:txBody>
          <a:bodyPr/>
          <a:lstStyle/>
          <a:p>
            <a:r>
              <a:rPr lang="en-US" b="1" dirty="0">
                <a:cs typeface="Arial"/>
              </a:rPr>
              <a:t>FY22 Program and Budget Spend down Update  </a:t>
            </a:r>
            <a:endParaRPr lang="en-US" b="1" dirty="0"/>
          </a:p>
        </p:txBody>
      </p:sp>
      <p:sp>
        <p:nvSpPr>
          <p:cNvPr id="4" name="Slide Number Placeholder 3">
            <a:extLst>
              <a:ext uri="{FF2B5EF4-FFF2-40B4-BE49-F238E27FC236}">
                <a16:creationId xmlns:a16="http://schemas.microsoft.com/office/drawing/2014/main" id="{523261E0-AF85-B947-B839-245F56B74535}"/>
              </a:ext>
            </a:extLst>
          </p:cNvPr>
          <p:cNvSpPr>
            <a:spLocks noGrp="1"/>
          </p:cNvSpPr>
          <p:nvPr>
            <p:ph type="sldNum" sz="quarter" idx="12"/>
          </p:nvPr>
        </p:nvSpPr>
        <p:spPr/>
        <p:txBody>
          <a:bodyPr/>
          <a:lstStyle/>
          <a:p>
            <a:fld id="{DB7DDC46-2E90-8640-BEFE-F54DCCD857ED}" type="slidenum">
              <a:rPr lang="en-US" smtClean="0"/>
              <a:pPr/>
              <a:t>4</a:t>
            </a:fld>
            <a:endParaRPr lang="en-US"/>
          </a:p>
        </p:txBody>
      </p:sp>
    </p:spTree>
    <p:extLst>
      <p:ext uri="{BB962C8B-B14F-4D97-AF65-F5344CB8AC3E}">
        <p14:creationId xmlns:p14="http://schemas.microsoft.com/office/powerpoint/2010/main" val="148984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FY 2022 PHHS Block Grant Work Plan Updates</a:t>
            </a:r>
            <a:r>
              <a:rPr lang="en-US"/>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252605"/>
            <a:ext cx="11394141" cy="5119620"/>
          </a:xfrm>
        </p:spPr>
        <p:txBody>
          <a:bodyPr vert="horz" lIns="0" tIns="45720" rIns="91440" bIns="45720" rtlCol="0" anchor="t">
            <a:noAutofit/>
          </a:bodyPr>
          <a:lstStyle/>
          <a:p>
            <a:pPr marL="0" indent="0">
              <a:buNone/>
            </a:pPr>
            <a:r>
              <a:rPr lang="en-US" sz="2800"/>
              <a:t>Work Plan Updates</a:t>
            </a:r>
          </a:p>
          <a:p>
            <a:pPr marL="0" indent="0">
              <a:buNone/>
            </a:pPr>
            <a:r>
              <a:rPr lang="en-US"/>
              <a:t>Budget Spend down</a:t>
            </a:r>
            <a:endParaRPr lang="en-US" sz="2800"/>
          </a:p>
          <a:p>
            <a:pPr marL="438785" lvl="1"/>
            <a:endParaRPr lang="en-US" sz="2800"/>
          </a:p>
          <a:p>
            <a:pPr marL="0" indent="0">
              <a:buNone/>
            </a:pPr>
            <a:endParaRPr lang="en-US" sz="2400">
              <a:cs typeface="Arial" panose="020B0604020202020204"/>
            </a:endParaRPr>
          </a:p>
          <a:p>
            <a:endParaRPr lang="en-US" sz="240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5</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72302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lnSpc>
                <a:spcPct val="90000"/>
              </a:lnSpc>
            </a:pPr>
            <a:r>
              <a:rPr lang="en-US" sz="4000" kern="1200">
                <a:solidFill>
                  <a:schemeClr val="tx1"/>
                </a:solidFill>
                <a:latin typeface="+mj-lt"/>
                <a:ea typeface="+mj-ea"/>
                <a:cs typeface="+mj-cs"/>
              </a:rPr>
              <a:t>FY 2022 Budget Summary as of May 2023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1008184" y="1459907"/>
            <a:ext cx="10175630" cy="4259758"/>
          </a:xfrm>
        </p:spPr>
        <p:txBody>
          <a:bodyPr vert="horz" lIns="91440" tIns="45720" rIns="91440" bIns="45720" rtlCol="0" anchor="ctr">
            <a:normAutofit/>
          </a:bodyPr>
          <a:lstStyle/>
          <a:p>
            <a:pPr marL="438785" lvl="1" indent="-228600" algn="ctr">
              <a:lnSpc>
                <a:spcPct val="90000"/>
              </a:lnSpc>
            </a:pPr>
            <a:endParaRPr lang="en-US" sz="2000"/>
          </a:p>
          <a:p>
            <a:pPr marL="0" algn="ctr">
              <a:lnSpc>
                <a:spcPct val="90000"/>
              </a:lnSpc>
            </a:pPr>
            <a:r>
              <a:rPr lang="en-US" sz="2000"/>
              <a:t> </a:t>
            </a:r>
          </a:p>
          <a:p>
            <a:pPr algn="ctr">
              <a:lnSpc>
                <a:spcPct val="90000"/>
              </a:lnSpc>
            </a:pPr>
            <a:endParaRPr lang="en-US" sz="2000"/>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900" kern="1200">
                <a:solidFill>
                  <a:schemeClr val="tx1">
                    <a:tint val="75000"/>
                  </a:schemeClr>
                </a:solidFill>
                <a:latin typeface="+mn-lt"/>
                <a:ea typeface="+mn-ea"/>
                <a:cs typeface="+mn-cs"/>
              </a:rPr>
              <a:t>Oklahoma State Department of Health | Preventive Health and Health Services Block Grant | 2023</a:t>
            </a: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B7DDC46-2E90-8640-BEFE-F54DCCD857ED}" type="slidenum">
              <a:rPr lang="en-US" sz="1200" smtClean="0"/>
              <a:pPr>
                <a:spcAft>
                  <a:spcPts val="600"/>
                </a:spcAft>
              </a:pPr>
              <a:t>6</a:t>
            </a:fld>
            <a:endParaRPr lang="en-US" sz="1200"/>
          </a:p>
        </p:txBody>
      </p:sp>
      <p:sp>
        <p:nvSpPr>
          <p:cNvPr id="7" name="Content Placeholder 2">
            <a:extLst>
              <a:ext uri="{FF2B5EF4-FFF2-40B4-BE49-F238E27FC236}">
                <a16:creationId xmlns:a16="http://schemas.microsoft.com/office/drawing/2014/main" id="{5CFFEDA7-F1BE-7335-CC23-ED9EBFA1A37F}"/>
              </a:ext>
            </a:extLst>
          </p:cNvPr>
          <p:cNvSpPr txBox="1">
            <a:spLocks/>
          </p:cNvSpPr>
          <p:nvPr/>
        </p:nvSpPr>
        <p:spPr>
          <a:xfrm>
            <a:off x="609599" y="1623848"/>
            <a:ext cx="11394141" cy="4718041"/>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785" lvl="1"/>
            <a:endParaRPr lang="en-US" sz="2400">
              <a:cs typeface="Arial"/>
            </a:endParaRPr>
          </a:p>
          <a:p>
            <a:pPr lvl="2" indent="-229870"/>
            <a:endParaRPr lang="en-US" sz="2800">
              <a:cs typeface="Arial" panose="020B0604020202020204"/>
            </a:endParaRPr>
          </a:p>
          <a:p>
            <a:pPr marL="0" indent="0">
              <a:buNone/>
            </a:pPr>
            <a:endParaRPr lang="en-US" sz="2400">
              <a:cs typeface="Arial" panose="020B0604020202020204"/>
            </a:endParaRPr>
          </a:p>
          <a:p>
            <a:endParaRPr lang="en-US" sz="2400">
              <a:cs typeface="Arial" panose="020B0604020202020204"/>
            </a:endParaRPr>
          </a:p>
        </p:txBody>
      </p:sp>
      <p:pic>
        <p:nvPicPr>
          <p:cNvPr id="9" name="Picture 8">
            <a:extLst>
              <a:ext uri="{FF2B5EF4-FFF2-40B4-BE49-F238E27FC236}">
                <a16:creationId xmlns:a16="http://schemas.microsoft.com/office/drawing/2014/main" id="{3C0B9634-4EE5-42A8-89F7-BE5813BFFFC7}"/>
              </a:ext>
            </a:extLst>
          </p:cNvPr>
          <p:cNvPicPr>
            <a:picLocks noChangeAspect="1"/>
          </p:cNvPicPr>
          <p:nvPr/>
        </p:nvPicPr>
        <p:blipFill>
          <a:blip r:embed="rId4"/>
          <a:stretch>
            <a:fillRect/>
          </a:stretch>
        </p:blipFill>
        <p:spPr>
          <a:xfrm>
            <a:off x="1237129" y="1300336"/>
            <a:ext cx="9395012" cy="4259758"/>
          </a:xfrm>
          <a:prstGeom prst="rect">
            <a:avLst/>
          </a:prstGeom>
        </p:spPr>
      </p:pic>
    </p:spTree>
    <p:extLst>
      <p:ext uri="{BB962C8B-B14F-4D97-AF65-F5344CB8AC3E}">
        <p14:creationId xmlns:p14="http://schemas.microsoft.com/office/powerpoint/2010/main" val="365568339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18CE-F88E-73E5-0513-6482969A2697}"/>
              </a:ext>
            </a:extLst>
          </p:cNvPr>
          <p:cNvSpPr>
            <a:spLocks noGrp="1"/>
          </p:cNvSpPr>
          <p:nvPr>
            <p:ph type="title"/>
          </p:nvPr>
        </p:nvSpPr>
        <p:spPr/>
        <p:txBody>
          <a:bodyPr/>
          <a:lstStyle/>
          <a:p>
            <a:r>
              <a:rPr lang="en-US" b="1">
                <a:cs typeface="Arial"/>
              </a:rPr>
              <a:t>FY2023 Work Plan Drafts  </a:t>
            </a:r>
            <a:endParaRPr lang="en-US" b="1"/>
          </a:p>
        </p:txBody>
      </p:sp>
      <p:sp>
        <p:nvSpPr>
          <p:cNvPr id="3" name="Text Placeholder 2">
            <a:extLst>
              <a:ext uri="{FF2B5EF4-FFF2-40B4-BE49-F238E27FC236}">
                <a16:creationId xmlns:a16="http://schemas.microsoft.com/office/drawing/2014/main" id="{C5EBD040-F93C-E177-F082-D55F2626DD09}"/>
              </a:ext>
            </a:extLst>
          </p:cNvPr>
          <p:cNvSpPr>
            <a:spLocks noGrp="1"/>
          </p:cNvSpPr>
          <p:nvPr>
            <p:ph type="body" idx="1"/>
          </p:nvPr>
        </p:nvSpPr>
        <p:spPr>
          <a:xfrm>
            <a:off x="457200" y="3071675"/>
            <a:ext cx="5204012" cy="488272"/>
          </a:xfrm>
        </p:spPr>
        <p:txBody>
          <a:bodyPr vert="horz" lIns="0" tIns="45720" rIns="91440" bIns="45720" rtlCol="0" anchor="t">
            <a:noAutofit/>
          </a:bodyPr>
          <a:lstStyle/>
          <a:p>
            <a:r>
              <a:rPr lang="en-US"/>
              <a:t>FY 2023 Awardees</a:t>
            </a:r>
          </a:p>
        </p:txBody>
      </p:sp>
      <p:sp>
        <p:nvSpPr>
          <p:cNvPr id="4" name="Slide Number Placeholder 3">
            <a:extLst>
              <a:ext uri="{FF2B5EF4-FFF2-40B4-BE49-F238E27FC236}">
                <a16:creationId xmlns:a16="http://schemas.microsoft.com/office/drawing/2014/main" id="{AB92BDB5-0B5B-D365-4584-4FB6F3521735}"/>
              </a:ext>
            </a:extLst>
          </p:cNvPr>
          <p:cNvSpPr>
            <a:spLocks noGrp="1"/>
          </p:cNvSpPr>
          <p:nvPr>
            <p:ph type="sldNum" sz="quarter" idx="12"/>
          </p:nvPr>
        </p:nvSpPr>
        <p:spPr/>
        <p:txBody>
          <a:bodyPr/>
          <a:lstStyle/>
          <a:p>
            <a:fld id="{DB7DDC46-2E90-8640-BEFE-F54DCCD857ED}" type="slidenum">
              <a:rPr lang="en-US" smtClean="0"/>
              <a:pPr/>
              <a:t>7</a:t>
            </a:fld>
            <a:endParaRPr lang="en-US"/>
          </a:p>
        </p:txBody>
      </p:sp>
    </p:spTree>
    <p:extLst>
      <p:ext uri="{BB962C8B-B14F-4D97-AF65-F5344CB8AC3E}">
        <p14:creationId xmlns:p14="http://schemas.microsoft.com/office/powerpoint/2010/main" val="398548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rPr>
              <a:t>Advancing Health Equity and Strengthening Minority Health 1 &amp; 2         </a:t>
            </a:r>
            <a:endParaRPr lang="en-US" sz="1400" b="1">
              <a:solidFill>
                <a:schemeClr val="accent1">
                  <a:lumMod val="75000"/>
                </a:schemeClr>
              </a:solidFill>
            </a:endParaRPr>
          </a:p>
        </p:txBody>
      </p:sp>
      <p:sp>
        <p:nvSpPr>
          <p:cNvPr id="3" name="Content Placeholder 2"/>
          <p:cNvSpPr>
            <a:spLocks noGrp="1"/>
          </p:cNvSpPr>
          <p:nvPr>
            <p:ph idx="1"/>
          </p:nvPr>
        </p:nvSpPr>
        <p:spPr>
          <a:xfrm>
            <a:off x="457199" y="1470454"/>
            <a:ext cx="11394141" cy="4719035"/>
          </a:xfrm>
        </p:spPr>
        <p:txBody>
          <a:bodyPr vert="horz" lIns="0" tIns="45720" rIns="91440" bIns="45720" rtlCol="0" anchor="t">
            <a:noAutofit/>
          </a:bodyPr>
          <a:lstStyle/>
          <a:p>
            <a:pPr marL="0" indent="0">
              <a:buNone/>
            </a:pPr>
            <a:r>
              <a:rPr lang="en-US"/>
              <a:t>Funding Amount: $151,392  -  Enhance or expand program</a:t>
            </a:r>
          </a:p>
          <a:p>
            <a:pPr marL="0" indent="0">
              <a:buNone/>
            </a:pPr>
            <a:r>
              <a:rPr lang="en-US"/>
              <a:t> |  FTEs, IT support, Supplies, Travel, Contractual agreement |</a:t>
            </a:r>
          </a:p>
          <a:p>
            <a:pPr marL="0" indent="0">
              <a:buNone/>
            </a:pPr>
            <a:r>
              <a:rPr lang="en-US"/>
              <a:t>HP2030 Goal: Reduce the proportion of people who can’t get medical care when they need it.</a:t>
            </a:r>
          </a:p>
          <a:p>
            <a:pPr lvl="1"/>
            <a:r>
              <a:rPr lang="en-US"/>
              <a:t>Capacity Building services via training and staff development on minority health and health equity to improve access to healthcare for minority or underserved populations</a:t>
            </a:r>
          </a:p>
          <a:p>
            <a:pPr lvl="2"/>
            <a:r>
              <a:rPr lang="en-US"/>
              <a:t>Mini Grants: Mobilize community members, outreach, promotional materials, community events, media campaign, translation services, etc. </a:t>
            </a:r>
          </a:p>
          <a:p>
            <a:pPr lvl="1"/>
            <a:r>
              <a:rPr lang="en-US"/>
              <a:t>Interpretation and document translation</a:t>
            </a:r>
          </a:p>
          <a:p>
            <a:pPr lvl="2"/>
            <a:r>
              <a:rPr lang="en-US"/>
              <a:t>Provide training for culturally and linguistically appropriate policies and practices</a:t>
            </a:r>
          </a:p>
        </p:txBody>
      </p:sp>
      <p:sp>
        <p:nvSpPr>
          <p:cNvPr id="4" name="Slide Number Placeholder 3"/>
          <p:cNvSpPr>
            <a:spLocks noGrp="1"/>
          </p:cNvSpPr>
          <p:nvPr>
            <p:ph type="sldNum" sz="quarter" idx="12"/>
          </p:nvPr>
        </p:nvSpPr>
        <p:spPr/>
        <p:txBody>
          <a:bodyPr/>
          <a:lstStyle/>
          <a:p>
            <a:fld id="{DB7DDC46-2E90-8640-BEFE-F54DCCD857ED}" type="slidenum">
              <a:rPr lang="en-US" smtClean="0"/>
              <a:t>8</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72252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lumMod val="75000"/>
                  </a:schemeClr>
                </a:solidFill>
                <a:latin typeface="+mn-lt"/>
              </a:rPr>
              <a:t>Addressing Chronic Disease Prevalence Using a Multidisciplinary Team</a:t>
            </a:r>
            <a:endParaRPr lang="en-US" sz="1400" b="1">
              <a:solidFill>
                <a:schemeClr val="accent1">
                  <a:lumMod val="75000"/>
                </a:schemeClr>
              </a:solidFill>
              <a:latin typeface="+mn-lt"/>
            </a:endParaRPr>
          </a:p>
        </p:txBody>
      </p:sp>
      <p:sp>
        <p:nvSpPr>
          <p:cNvPr id="3" name="Content Placeholder 2"/>
          <p:cNvSpPr>
            <a:spLocks noGrp="1"/>
          </p:cNvSpPr>
          <p:nvPr>
            <p:ph idx="1"/>
          </p:nvPr>
        </p:nvSpPr>
        <p:spPr>
          <a:xfrm>
            <a:off x="457199" y="1400938"/>
            <a:ext cx="11394141" cy="4788551"/>
          </a:xfrm>
        </p:spPr>
        <p:txBody>
          <a:bodyPr/>
          <a:lstStyle/>
          <a:p>
            <a:pPr marL="0" indent="0">
              <a:buNone/>
            </a:pPr>
            <a:r>
              <a:rPr lang="en-US"/>
              <a:t>Funding Amount: $5,690    -  Start up of a new program</a:t>
            </a:r>
          </a:p>
          <a:p>
            <a:pPr marL="0" indent="0">
              <a:buNone/>
            </a:pPr>
            <a:r>
              <a:rPr lang="en-US" sz="2400"/>
              <a:t>            |  Supplies, Other  |</a:t>
            </a:r>
          </a:p>
          <a:p>
            <a:pPr marL="0" indent="0">
              <a:buNone/>
            </a:pPr>
            <a:r>
              <a:rPr lang="en-US"/>
              <a:t>HP2030 Goal: Increase control of high blood pressure in adults</a:t>
            </a:r>
          </a:p>
          <a:p>
            <a:r>
              <a:rPr lang="en-US" sz="2000"/>
              <a:t>District 5 - Greer and Kiowa County are piloting this project with the mobile unit as the patient access point into the project. The protocol received IRB approval</a:t>
            </a:r>
            <a:r>
              <a:rPr lang="en-US"/>
              <a:t>.</a:t>
            </a:r>
          </a:p>
          <a:p>
            <a:pPr lvl="1"/>
            <a:r>
              <a:rPr lang="en-US" sz="2000"/>
              <a:t>Both these areas are primarily rural areas and are designated health professional shortage areas.</a:t>
            </a:r>
          </a:p>
          <a:p>
            <a:r>
              <a:rPr lang="en-US" sz="2000"/>
              <a:t>Provide additional resources to patients affected by these conditions through provision of education, development of goals and referrals to community programs, will assist them in learning skills necessary to better manage their health status.</a:t>
            </a:r>
          </a:p>
          <a:p>
            <a:r>
              <a:rPr lang="en-US" sz="2000"/>
              <a:t>This program relates to the agency mission of protecting and promoting health, preventing disease and injury, and cultivating conditions by which Oklahomans can thrive. It also relates to the agency vision of leading Oklahomans to prosperity through health. </a:t>
            </a:r>
          </a:p>
        </p:txBody>
      </p:sp>
      <p:sp>
        <p:nvSpPr>
          <p:cNvPr id="4" name="Slide Number Placeholder 3"/>
          <p:cNvSpPr>
            <a:spLocks noGrp="1"/>
          </p:cNvSpPr>
          <p:nvPr>
            <p:ph type="sldNum" sz="quarter" idx="12"/>
          </p:nvPr>
        </p:nvSpPr>
        <p:spPr/>
        <p:txBody>
          <a:bodyPr/>
          <a:lstStyle/>
          <a:p>
            <a:fld id="{DB7DDC46-2E90-8640-BEFE-F54DCCD857ED}" type="slidenum">
              <a:rPr lang="en-US" smtClean="0"/>
              <a:t>9</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98815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15a2e6-9d95-4edd-820d-8184dc4c215b" xsi:nil="true"/>
    <lcf76f155ced4ddcb4097134ff3c332f xmlns="226f77a0-82b0-4203-9204-49be0881ee7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3EE0B79B9BC24C84C006433F2225FF" ma:contentTypeVersion="17" ma:contentTypeDescription="Create a new document." ma:contentTypeScope="" ma:versionID="d0aec9cbaed8c37877e32d425d5b6792">
  <xsd:schema xmlns:xsd="http://www.w3.org/2001/XMLSchema" xmlns:xs="http://www.w3.org/2001/XMLSchema" xmlns:p="http://schemas.microsoft.com/office/2006/metadata/properties" xmlns:ns1="http://schemas.microsoft.com/sharepoint/v3" xmlns:ns2="226f77a0-82b0-4203-9204-49be0881ee7d" xmlns:ns3="e915a2e6-9d95-4edd-820d-8184dc4c215b" targetNamespace="http://schemas.microsoft.com/office/2006/metadata/properties" ma:root="true" ma:fieldsID="18a163ea45aab96565c27cdb18957b32" ns1:_="" ns2:_="" ns3:_="">
    <xsd:import namespace="http://schemas.microsoft.com/sharepoint/v3"/>
    <xsd:import namespace="226f77a0-82b0-4203-9204-49be0881ee7d"/>
    <xsd:import namespace="e915a2e6-9d95-4edd-820d-8184dc4c21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6f77a0-82b0-4203-9204-49be0881e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15a2e6-9d95-4edd-820d-8184dc4c21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8c8078-ffb1-435a-a76e-68674b2f7c98}" ma:internalName="TaxCatchAll" ma:showField="CatchAllData" ma:web="e915a2e6-9d95-4edd-820d-8184dc4c21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892681-6534-4889-A7D6-3201CC532EC4}">
  <ds:schemaRefs>
    <ds:schemaRef ds:uri="http://schemas.microsoft.com/sharepoint/v3/contenttype/forms"/>
  </ds:schemaRefs>
</ds:datastoreItem>
</file>

<file path=customXml/itemProps2.xml><?xml version="1.0" encoding="utf-8"?>
<ds:datastoreItem xmlns:ds="http://schemas.openxmlformats.org/officeDocument/2006/customXml" ds:itemID="{2D3C21BB-37E7-4A77-886E-24933AC485D8}">
  <ds:schemaRefs>
    <ds:schemaRef ds:uri="8954c3c2-70ad-44d8-a4aa-6cf18718685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A7AFD51-3BAB-4E00-8EDE-79A33883D728}"/>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25</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Preventive Health and Health Services (PHHS) Block Grant</vt:lpstr>
      <vt:lpstr>Meeting Agenda </vt:lpstr>
      <vt:lpstr>Review and Approval of Meeting Minutes </vt:lpstr>
      <vt:lpstr>FY22 Program and Budget Spend down Update  </vt:lpstr>
      <vt:lpstr>FY 2022 PHHS Block Grant Work Plan Updates </vt:lpstr>
      <vt:lpstr>FY 2022 Budget Summary as of May 2023 </vt:lpstr>
      <vt:lpstr>FY2023 Work Plan Drafts  </vt:lpstr>
      <vt:lpstr>Advancing Health Equity and Strengthening Minority Health 1 &amp; 2         </vt:lpstr>
      <vt:lpstr>Addressing Chronic Disease Prevalence Using a Multidisciplinary Team</vt:lpstr>
      <vt:lpstr>Birth Partners                                                                                       </vt:lpstr>
      <vt:lpstr>Creating Healthy Environments in Schools  </vt:lpstr>
      <vt:lpstr>Health Literacy for ESL</vt:lpstr>
      <vt:lpstr>Go NAPSACC Statewide Implementation</vt:lpstr>
      <vt:lpstr>D-3 Communication &amp; Health Literacy Project</vt:lpstr>
      <vt:lpstr>Healthy Aging and Injury Prevention</vt:lpstr>
      <vt:lpstr>Child Passenger Safety Program     </vt:lpstr>
      <vt:lpstr>Certified Healthy Oklahoma Consultation </vt:lpstr>
      <vt:lpstr>Fluoride Outreach Project                                                                  </vt:lpstr>
      <vt:lpstr>Northeastern Oklahoma CATCH Coordinated School Health Initiative</vt:lpstr>
      <vt:lpstr>Healthy Lifestyles Program </vt:lpstr>
      <vt:lpstr>Partner Inflicted Brain Injury</vt:lpstr>
      <vt:lpstr>Suicide Prevention</vt:lpstr>
      <vt:lpstr>Sexual Assault Prevention &amp; Surveillance                                                                               </vt:lpstr>
      <vt:lpstr>Parents as Teachers (PAT)</vt:lpstr>
      <vt:lpstr>2023 PHHS Block Grant Advisory Committee Dates </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Health and Health Services (PHHS) Block Grant</dc:title>
  <dc:creator>Solina Searcy-Martin</dc:creator>
  <cp:revision>22</cp:revision>
  <dcterms:created xsi:type="dcterms:W3CDTF">2023-04-20T17:27:20Z</dcterms:created>
  <dcterms:modified xsi:type="dcterms:W3CDTF">2023-06-09T19:45:13Z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0x0101006C5B5B235128F141A74A42CFAD6E9BB6</vt:lpwstr>
  </property>
</Properties>
</file>