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68" r:id="rId3"/>
    <p:sldId id="264" r:id="rId4"/>
    <p:sldId id="260" r:id="rId5"/>
    <p:sldId id="261" r:id="rId6"/>
    <p:sldId id="258" r:id="rId7"/>
    <p:sldId id="259" r:id="rId8"/>
    <p:sldId id="265" r:id="rId9"/>
    <p:sldId id="266"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868" autoAdjust="0"/>
  </p:normalViewPr>
  <p:slideViewPr>
    <p:cSldViewPr>
      <p:cViewPr varScale="1">
        <p:scale>
          <a:sx n="84" d="100"/>
          <a:sy n="84" d="100"/>
        </p:scale>
        <p:origin x="-140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83F20A-140E-4107-A3C0-254F2BF8EDE3}" type="datetimeFigureOut">
              <a:rPr lang="en-US" smtClean="0"/>
              <a:t>1/20/2015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67FAB1-3EF7-4488-90A5-AD61B0970D37}" type="slidenum">
              <a:rPr lang="en-US" smtClean="0"/>
              <a:t>‹#›</a:t>
            </a:fld>
            <a:endParaRPr lang="en-US"/>
          </a:p>
        </p:txBody>
      </p:sp>
    </p:spTree>
    <p:extLst>
      <p:ext uri="{BB962C8B-B14F-4D97-AF65-F5344CB8AC3E}">
        <p14:creationId xmlns:p14="http://schemas.microsoft.com/office/powerpoint/2010/main" val="161607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*Contractors will assess the Electronic</a:t>
            </a:r>
            <a:r>
              <a:rPr lang="en-US" baseline="0" dirty="0" smtClean="0"/>
              <a:t> Health Records (EHR) adoption rate in Oklahoma; perform gap analysis and advise on strengthening and expanding the use of Health Information Technology (HIT) and Health Information Exchange (HIE) to support population health, health care delivery, and new value-based payment models. The contractor(s) will also serve as information technology and data utilization consultant(s) to OSIM leadership.</a:t>
            </a:r>
            <a:endParaRPr lang="en-US" dirty="0"/>
          </a:p>
        </p:txBody>
      </p:sp>
      <p:sp>
        <p:nvSpPr>
          <p:cNvPr id="4" name="Slide Number Placeholder 3"/>
          <p:cNvSpPr>
            <a:spLocks noGrp="1"/>
          </p:cNvSpPr>
          <p:nvPr>
            <p:ph type="sldNum" sz="quarter" idx="10"/>
          </p:nvPr>
        </p:nvSpPr>
        <p:spPr/>
        <p:txBody>
          <a:bodyPr/>
          <a:lstStyle/>
          <a:p>
            <a:fld id="{3C67FAB1-3EF7-4488-90A5-AD61B0970D37}" type="slidenum">
              <a:rPr lang="en-US" smtClean="0"/>
              <a:t>7</a:t>
            </a:fld>
            <a:endParaRPr lang="en-US"/>
          </a:p>
        </p:txBody>
      </p:sp>
    </p:spTree>
    <p:extLst>
      <p:ext uri="{BB962C8B-B14F-4D97-AF65-F5344CB8AC3E}">
        <p14:creationId xmlns:p14="http://schemas.microsoft.com/office/powerpoint/2010/main" val="1422940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8C9D9CA-EE56-4B59-AEF3-CEA33EAF5537}" type="datetimeFigureOut">
              <a:rPr lang="en-US" smtClean="0"/>
              <a:t>1/20/2015</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654B6C3-A132-4362-A720-B23D037DFE31}"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C9D9CA-EE56-4B59-AEF3-CEA33EAF5537}" type="datetimeFigureOut">
              <a:rPr lang="en-US" smtClean="0"/>
              <a:t>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54B6C3-A132-4362-A720-B23D037DFE3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1654B6C3-A132-4362-A720-B23D037DFE31}"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C9D9CA-EE56-4B59-AEF3-CEA33EAF5537}" type="datetimeFigureOut">
              <a:rPr lang="en-US" smtClean="0"/>
              <a:t>1/20/2015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8C9D9CA-EE56-4B59-AEF3-CEA33EAF5537}" type="datetimeFigureOut">
              <a:rPr lang="en-US" smtClean="0"/>
              <a:t>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1654B6C3-A132-4362-A720-B23D037DFE31}"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A8C9D9CA-EE56-4B59-AEF3-CEA33EAF5537}" type="datetimeFigureOut">
              <a:rPr lang="en-US" smtClean="0"/>
              <a:t>1/20/2015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654B6C3-A132-4362-A720-B23D037DFE31}"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A8C9D9CA-EE56-4B59-AEF3-CEA33EAF5537}" type="datetimeFigureOut">
              <a:rPr lang="en-US" smtClean="0"/>
              <a:t>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54B6C3-A132-4362-A720-B23D037DFE31}"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8C9D9CA-EE56-4B59-AEF3-CEA33EAF5537}" type="datetimeFigureOut">
              <a:rPr lang="en-US" smtClean="0"/>
              <a:t>1/20/2015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1654B6C3-A132-4362-A720-B23D037DFE31}"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8C9D9CA-EE56-4B59-AEF3-CEA33EAF5537}" type="datetimeFigureOut">
              <a:rPr lang="en-US" smtClean="0"/>
              <a:t>1/20/2015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1654B6C3-A132-4362-A720-B23D037DFE3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A8C9D9CA-EE56-4B59-AEF3-CEA33EAF5537}" type="datetimeFigureOut">
              <a:rPr lang="en-US" smtClean="0"/>
              <a:t>1/20/2015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1654B6C3-A132-4362-A720-B23D037DFE3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1654B6C3-A132-4362-A720-B23D037DFE31}"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A8C9D9CA-EE56-4B59-AEF3-CEA33EAF5537}" type="datetimeFigureOut">
              <a:rPr lang="en-US" smtClean="0"/>
              <a:t>1/20/2015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1654B6C3-A132-4362-A720-B23D037DFE31}"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A8C9D9CA-EE56-4B59-AEF3-CEA33EAF5537}" type="datetimeFigureOut">
              <a:rPr lang="en-US" smtClean="0"/>
              <a:t>1/20/2015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A8C9D9CA-EE56-4B59-AEF3-CEA33EAF5537}" type="datetimeFigureOut">
              <a:rPr lang="en-US" smtClean="0"/>
              <a:t>1/20/2015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1654B6C3-A132-4362-A720-B23D037DFE31}"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3200" dirty="0" smtClean="0"/>
              <a:t>Health </a:t>
            </a:r>
            <a:r>
              <a:rPr lang="en-US" sz="3200" dirty="0" smtClean="0"/>
              <a:t>WORKFORCE</a:t>
            </a:r>
            <a:endParaRPr lang="en-US" sz="3200" dirty="0" smtClean="0"/>
          </a:p>
          <a:p>
            <a:r>
              <a:rPr lang="en-US" sz="2200" dirty="0" smtClean="0"/>
              <a:t>Health System Transformation</a:t>
            </a:r>
            <a:endParaRPr lang="en-US" sz="2200" dirty="0"/>
          </a:p>
        </p:txBody>
      </p:sp>
      <p:sp>
        <p:nvSpPr>
          <p:cNvPr id="2" name="Title 1"/>
          <p:cNvSpPr>
            <a:spLocks noGrp="1"/>
          </p:cNvSpPr>
          <p:nvPr>
            <p:ph type="ctrTitle"/>
          </p:nvPr>
        </p:nvSpPr>
        <p:spPr>
          <a:xfrm>
            <a:off x="304800" y="762000"/>
            <a:ext cx="8534400" cy="1143000"/>
          </a:xfrm>
        </p:spPr>
        <p:txBody>
          <a:bodyPr/>
          <a:lstStyle/>
          <a:p>
            <a:r>
              <a:rPr lang="en-US" dirty="0" smtClean="0"/>
              <a:t>Oklahoma State Innovation Model</a:t>
            </a:r>
            <a:endParaRPr lang="en-US" dirty="0"/>
          </a:p>
        </p:txBody>
      </p:sp>
    </p:spTree>
    <p:extLst>
      <p:ext uri="{BB962C8B-B14F-4D97-AF65-F5344CB8AC3E}">
        <p14:creationId xmlns:p14="http://schemas.microsoft.com/office/powerpoint/2010/main" val="2824143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r>
              <a:rPr lang="en-US" dirty="0" smtClean="0"/>
              <a:t>Questions? </a:t>
            </a:r>
            <a:endParaRPr lang="en-US" dirty="0"/>
          </a:p>
        </p:txBody>
      </p:sp>
    </p:spTree>
    <p:extLst>
      <p:ext uri="{BB962C8B-B14F-4D97-AF65-F5344CB8AC3E}">
        <p14:creationId xmlns:p14="http://schemas.microsoft.com/office/powerpoint/2010/main" val="2473511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OSIM</a:t>
            </a:r>
            <a:endParaRPr lang="en-US" dirty="0"/>
          </a:p>
        </p:txBody>
      </p:sp>
      <p:sp>
        <p:nvSpPr>
          <p:cNvPr id="3" name="Content Placeholder 2"/>
          <p:cNvSpPr>
            <a:spLocks noGrp="1"/>
          </p:cNvSpPr>
          <p:nvPr>
            <p:ph sz="quarter" idx="1"/>
          </p:nvPr>
        </p:nvSpPr>
        <p:spPr/>
        <p:txBody>
          <a:bodyPr/>
          <a:lstStyle/>
          <a:p>
            <a:pPr marL="0" indent="0">
              <a:buNone/>
            </a:pPr>
            <a:endParaRPr lang="en-US" dirty="0" smtClean="0"/>
          </a:p>
          <a:p>
            <a:pPr marL="0" indent="0" algn="ctr">
              <a:buNone/>
            </a:pPr>
            <a:r>
              <a:rPr lang="en-US" dirty="0"/>
              <a:t>	</a:t>
            </a:r>
            <a:r>
              <a:rPr lang="en-US" sz="3200" dirty="0" smtClean="0"/>
              <a:t>Project will design a value-based analytics tool which will use multi-payer claims information, Health Information Exchange,   Electronic Health Records and other data sets to be used to accelerate and support health system transformation in Oklahoma.  </a:t>
            </a:r>
            <a:endParaRPr lang="en-US" sz="3200" dirty="0"/>
          </a:p>
        </p:txBody>
      </p:sp>
    </p:spTree>
    <p:extLst>
      <p:ext uri="{BB962C8B-B14F-4D97-AF65-F5344CB8AC3E}">
        <p14:creationId xmlns:p14="http://schemas.microsoft.com/office/powerpoint/2010/main" val="3016268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OSIM Updates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February 1 is the official start date for the grant</a:t>
            </a:r>
          </a:p>
          <a:p>
            <a:r>
              <a:rPr lang="en-US" dirty="0" smtClean="0"/>
              <a:t>Final amount to be awarded 2 million:</a:t>
            </a:r>
          </a:p>
          <a:p>
            <a:pPr lvl="1"/>
            <a:r>
              <a:rPr lang="en-US" dirty="0" smtClean="0"/>
              <a:t>195,000 in personnel costs</a:t>
            </a:r>
          </a:p>
          <a:p>
            <a:pPr lvl="1"/>
            <a:r>
              <a:rPr lang="en-US" dirty="0" smtClean="0"/>
              <a:t>87, 844  in supplies, travel and other </a:t>
            </a:r>
          </a:p>
          <a:p>
            <a:pPr lvl="1"/>
            <a:r>
              <a:rPr lang="en-US" dirty="0" smtClean="0"/>
              <a:t>1, 667, 860 in contracts</a:t>
            </a:r>
          </a:p>
          <a:p>
            <a:r>
              <a:rPr lang="en-US" dirty="0" smtClean="0"/>
              <a:t>The interview process for OSIM Director and Coordinator positions is complete.</a:t>
            </a:r>
          </a:p>
          <a:p>
            <a:pPr lvl="1"/>
            <a:r>
              <a:rPr lang="en-US" dirty="0"/>
              <a:t>Tentative offers were made and </a:t>
            </a:r>
            <a:r>
              <a:rPr lang="en-US" dirty="0" smtClean="0"/>
              <a:t>accepted</a:t>
            </a:r>
          </a:p>
          <a:p>
            <a:r>
              <a:rPr lang="en-US" dirty="0" smtClean="0"/>
              <a:t>New CHIE staff has been hired </a:t>
            </a:r>
          </a:p>
          <a:p>
            <a:pPr lvl="1"/>
            <a:r>
              <a:rPr lang="en-US" dirty="0" smtClean="0"/>
              <a:t>2 out of 6 Health Planning Coordinators</a:t>
            </a:r>
          </a:p>
          <a:p>
            <a:pPr lvl="1"/>
            <a:r>
              <a:rPr lang="en-US" dirty="0"/>
              <a:t>2</a:t>
            </a:r>
            <a:r>
              <a:rPr lang="en-US" dirty="0" smtClean="0"/>
              <a:t> </a:t>
            </a:r>
            <a:r>
              <a:rPr lang="en-US" dirty="0"/>
              <a:t>D</a:t>
            </a:r>
            <a:r>
              <a:rPr lang="en-US" dirty="0" smtClean="0"/>
              <a:t>ata Analysts</a:t>
            </a:r>
          </a:p>
          <a:p>
            <a:pPr lvl="1"/>
            <a:r>
              <a:rPr lang="en-US" dirty="0" smtClean="0"/>
              <a:t>1 out of 2 Administrative Assistants </a:t>
            </a:r>
          </a:p>
          <a:p>
            <a:pPr lvl="1"/>
            <a:endParaRPr lang="en-US" dirty="0" smtClean="0"/>
          </a:p>
          <a:p>
            <a:pPr lvl="1"/>
            <a:endParaRPr lang="en-US" dirty="0" smtClean="0"/>
          </a:p>
          <a:p>
            <a:pPr lvl="1"/>
            <a:endParaRPr lang="en-US" dirty="0" smtClean="0"/>
          </a:p>
        </p:txBody>
      </p:sp>
    </p:spTree>
    <p:extLst>
      <p:ext uri="{BB962C8B-B14F-4D97-AF65-F5344CB8AC3E}">
        <p14:creationId xmlns:p14="http://schemas.microsoft.com/office/powerpoint/2010/main" val="576660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100" name="Straight Arrow Connector 99"/>
          <p:cNvCxnSpPr>
            <a:stCxn id="117" idx="2"/>
            <a:endCxn id="102" idx="0"/>
          </p:cNvCxnSpPr>
          <p:nvPr/>
        </p:nvCxnSpPr>
        <p:spPr>
          <a:xfrm flipH="1">
            <a:off x="681823" y="1885318"/>
            <a:ext cx="1" cy="689483"/>
          </a:xfrm>
          <a:prstGeom prst="straightConnector1">
            <a:avLst/>
          </a:prstGeom>
          <a:noFill/>
          <a:ln w="9525" cap="flat" cmpd="sng" algn="ctr">
            <a:solidFill>
              <a:srgbClr val="4F81BD">
                <a:shade val="95000"/>
                <a:satMod val="105000"/>
              </a:srgbClr>
            </a:solidFill>
            <a:prstDash val="solid"/>
            <a:tailEnd type="arrow"/>
          </a:ln>
          <a:effectLst/>
        </p:spPr>
      </p:cxnSp>
      <p:pic>
        <p:nvPicPr>
          <p:cNvPr id="10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09491" y="5318760"/>
            <a:ext cx="2934509" cy="14630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2" name="TextBox 101"/>
          <p:cNvSpPr txBox="1"/>
          <p:nvPr/>
        </p:nvSpPr>
        <p:spPr>
          <a:xfrm>
            <a:off x="248852" y="2574801"/>
            <a:ext cx="865942" cy="338554"/>
          </a:xfrm>
          <a:prstGeom prst="rect">
            <a:avLst/>
          </a:prstGeom>
          <a:noFill/>
        </p:spPr>
        <p:txBody>
          <a:bodyPr wrap="none" rtlCol="0">
            <a:spAutoFit/>
          </a:bodyPr>
          <a:lstStyle/>
          <a:p>
            <a:pPr algn="ctr"/>
            <a:r>
              <a:rPr lang="en-US" sz="800" dirty="0">
                <a:solidFill>
                  <a:prstClr val="black"/>
                </a:solidFill>
                <a:latin typeface="Calibri"/>
              </a:rPr>
              <a:t>Feb </a:t>
            </a:r>
            <a:r>
              <a:rPr lang="en-US" sz="800" dirty="0" smtClean="0">
                <a:solidFill>
                  <a:prstClr val="black"/>
                </a:solidFill>
                <a:latin typeface="Calibri"/>
              </a:rPr>
              <a:t>1</a:t>
            </a:r>
          </a:p>
          <a:p>
            <a:pPr algn="ctr"/>
            <a:r>
              <a:rPr lang="en-US" sz="800" dirty="0" smtClean="0">
                <a:solidFill>
                  <a:prstClr val="black"/>
                </a:solidFill>
                <a:latin typeface="Calibri"/>
              </a:rPr>
              <a:t>Grant start date</a:t>
            </a:r>
            <a:endParaRPr lang="en-US" sz="800" dirty="0">
              <a:solidFill>
                <a:prstClr val="black"/>
              </a:solidFill>
              <a:latin typeface="Calibri"/>
            </a:endParaRPr>
          </a:p>
        </p:txBody>
      </p:sp>
      <p:sp>
        <p:nvSpPr>
          <p:cNvPr id="103" name="TextBox 102"/>
          <p:cNvSpPr txBox="1"/>
          <p:nvPr/>
        </p:nvSpPr>
        <p:spPr>
          <a:xfrm>
            <a:off x="8018652" y="2394937"/>
            <a:ext cx="1121474" cy="707886"/>
          </a:xfrm>
          <a:prstGeom prst="rect">
            <a:avLst/>
          </a:prstGeom>
          <a:noFill/>
        </p:spPr>
        <p:txBody>
          <a:bodyPr wrap="square" rtlCol="0">
            <a:spAutoFit/>
          </a:bodyPr>
          <a:lstStyle/>
          <a:p>
            <a:pPr algn="ctr"/>
            <a:r>
              <a:rPr lang="en-US" sz="1000" b="1" u="sng" dirty="0" smtClean="0">
                <a:solidFill>
                  <a:prstClr val="black"/>
                </a:solidFill>
                <a:latin typeface="Calibri"/>
              </a:rPr>
              <a:t>CMS</a:t>
            </a:r>
          </a:p>
          <a:p>
            <a:pPr algn="ctr"/>
            <a:r>
              <a:rPr lang="en-US" sz="1000" b="1" dirty="0" smtClean="0">
                <a:solidFill>
                  <a:prstClr val="black"/>
                </a:solidFill>
                <a:latin typeface="Calibri"/>
              </a:rPr>
              <a:t>Jan 31 2016 </a:t>
            </a:r>
          </a:p>
          <a:p>
            <a:pPr algn="ctr"/>
            <a:r>
              <a:rPr lang="en-US" sz="1000" b="1" dirty="0">
                <a:solidFill>
                  <a:prstClr val="black"/>
                </a:solidFill>
                <a:latin typeface="Calibri"/>
              </a:rPr>
              <a:t>g</a:t>
            </a:r>
            <a:r>
              <a:rPr lang="en-US" sz="1000" b="1" dirty="0" smtClean="0">
                <a:solidFill>
                  <a:prstClr val="black"/>
                </a:solidFill>
                <a:latin typeface="Calibri"/>
              </a:rPr>
              <a:t>rant end date</a:t>
            </a:r>
          </a:p>
          <a:p>
            <a:pPr algn="ctr"/>
            <a:r>
              <a:rPr lang="en-US" sz="1000" b="1" dirty="0" smtClean="0">
                <a:solidFill>
                  <a:prstClr val="black"/>
                </a:solidFill>
                <a:latin typeface="Calibri"/>
              </a:rPr>
              <a:t>TGA Submission</a:t>
            </a:r>
            <a:endParaRPr lang="en-US" sz="1000" b="1" dirty="0">
              <a:solidFill>
                <a:prstClr val="black"/>
              </a:solidFill>
              <a:latin typeface="Calibri"/>
            </a:endParaRPr>
          </a:p>
        </p:txBody>
      </p:sp>
      <p:sp>
        <p:nvSpPr>
          <p:cNvPr id="104" name="TextBox 103"/>
          <p:cNvSpPr txBox="1"/>
          <p:nvPr/>
        </p:nvSpPr>
        <p:spPr>
          <a:xfrm>
            <a:off x="8226434" y="3500735"/>
            <a:ext cx="713657" cy="461665"/>
          </a:xfrm>
          <a:prstGeom prst="rect">
            <a:avLst/>
          </a:prstGeom>
          <a:noFill/>
        </p:spPr>
        <p:txBody>
          <a:bodyPr wrap="none" rtlCol="0">
            <a:spAutoFit/>
          </a:bodyPr>
          <a:lstStyle/>
          <a:p>
            <a:pPr algn="ctr"/>
            <a:r>
              <a:rPr lang="en-US" sz="800" b="1" u="sng" dirty="0" smtClean="0">
                <a:solidFill>
                  <a:prstClr val="black"/>
                </a:solidFill>
                <a:latin typeface="Calibri"/>
              </a:rPr>
              <a:t>CMS</a:t>
            </a:r>
          </a:p>
          <a:p>
            <a:pPr algn="ctr"/>
            <a:r>
              <a:rPr lang="en-US" sz="800" b="1" dirty="0" smtClean="0">
                <a:solidFill>
                  <a:prstClr val="black"/>
                </a:solidFill>
                <a:latin typeface="Calibri"/>
              </a:rPr>
              <a:t>Apr 30 2016 </a:t>
            </a:r>
          </a:p>
          <a:p>
            <a:pPr algn="ctr"/>
            <a:r>
              <a:rPr lang="en-US" sz="800" b="1" dirty="0" smtClean="0">
                <a:solidFill>
                  <a:prstClr val="black"/>
                </a:solidFill>
                <a:latin typeface="Calibri"/>
              </a:rPr>
              <a:t>Final report</a:t>
            </a:r>
            <a:endParaRPr lang="en-US" sz="800" b="1" dirty="0">
              <a:solidFill>
                <a:prstClr val="black"/>
              </a:solidFill>
              <a:latin typeface="Calibri"/>
            </a:endParaRPr>
          </a:p>
        </p:txBody>
      </p:sp>
      <p:sp>
        <p:nvSpPr>
          <p:cNvPr id="105" name="TextBox 104"/>
          <p:cNvSpPr txBox="1"/>
          <p:nvPr/>
        </p:nvSpPr>
        <p:spPr>
          <a:xfrm>
            <a:off x="2515811" y="3053734"/>
            <a:ext cx="614271" cy="461665"/>
          </a:xfrm>
          <a:prstGeom prst="rect">
            <a:avLst/>
          </a:prstGeom>
          <a:noFill/>
        </p:spPr>
        <p:txBody>
          <a:bodyPr wrap="none" rtlCol="0">
            <a:spAutoFit/>
          </a:bodyPr>
          <a:lstStyle/>
          <a:p>
            <a:pPr algn="ctr"/>
            <a:r>
              <a:rPr lang="en-US" sz="800" b="1" u="sng" dirty="0" smtClean="0">
                <a:solidFill>
                  <a:prstClr val="black"/>
                </a:solidFill>
                <a:latin typeface="Calibri"/>
              </a:rPr>
              <a:t>CMS</a:t>
            </a:r>
          </a:p>
          <a:p>
            <a:pPr algn="ctr"/>
            <a:r>
              <a:rPr lang="en-US" sz="800" b="1" dirty="0" smtClean="0">
                <a:solidFill>
                  <a:prstClr val="black"/>
                </a:solidFill>
                <a:latin typeface="Calibri"/>
              </a:rPr>
              <a:t>May 30 </a:t>
            </a:r>
          </a:p>
          <a:p>
            <a:pPr algn="ctr"/>
            <a:r>
              <a:rPr lang="en-US" sz="800" b="1" dirty="0" smtClean="0">
                <a:solidFill>
                  <a:prstClr val="black"/>
                </a:solidFill>
                <a:latin typeface="Calibri"/>
              </a:rPr>
              <a:t>1 Qtr. Rep</a:t>
            </a:r>
          </a:p>
        </p:txBody>
      </p:sp>
      <p:sp>
        <p:nvSpPr>
          <p:cNvPr id="106" name="TextBox 105"/>
          <p:cNvSpPr txBox="1"/>
          <p:nvPr/>
        </p:nvSpPr>
        <p:spPr>
          <a:xfrm>
            <a:off x="4362590" y="3053733"/>
            <a:ext cx="614271" cy="461665"/>
          </a:xfrm>
          <a:prstGeom prst="rect">
            <a:avLst/>
          </a:prstGeom>
          <a:noFill/>
        </p:spPr>
        <p:txBody>
          <a:bodyPr wrap="none" rtlCol="0">
            <a:spAutoFit/>
          </a:bodyPr>
          <a:lstStyle/>
          <a:p>
            <a:pPr algn="ctr"/>
            <a:r>
              <a:rPr lang="en-US" sz="800" b="1" u="sng" dirty="0" smtClean="0">
                <a:solidFill>
                  <a:prstClr val="black"/>
                </a:solidFill>
                <a:latin typeface="Calibri"/>
              </a:rPr>
              <a:t>CMS</a:t>
            </a:r>
          </a:p>
          <a:p>
            <a:pPr algn="ctr"/>
            <a:r>
              <a:rPr lang="en-US" sz="800" b="1" dirty="0" smtClean="0">
                <a:solidFill>
                  <a:prstClr val="black"/>
                </a:solidFill>
                <a:latin typeface="Calibri"/>
              </a:rPr>
              <a:t>Aug 30</a:t>
            </a:r>
          </a:p>
          <a:p>
            <a:pPr algn="ctr"/>
            <a:r>
              <a:rPr lang="en-US" sz="800" b="1" dirty="0" smtClean="0">
                <a:solidFill>
                  <a:prstClr val="black"/>
                </a:solidFill>
                <a:latin typeface="Calibri"/>
              </a:rPr>
              <a:t>2 Qtr. Rep</a:t>
            </a:r>
          </a:p>
        </p:txBody>
      </p:sp>
      <p:sp>
        <p:nvSpPr>
          <p:cNvPr id="107" name="TextBox 106"/>
          <p:cNvSpPr txBox="1"/>
          <p:nvPr/>
        </p:nvSpPr>
        <p:spPr>
          <a:xfrm>
            <a:off x="7220292" y="3091834"/>
            <a:ext cx="614271" cy="461665"/>
          </a:xfrm>
          <a:prstGeom prst="rect">
            <a:avLst/>
          </a:prstGeom>
          <a:noFill/>
        </p:spPr>
        <p:txBody>
          <a:bodyPr wrap="none" rtlCol="0">
            <a:spAutoFit/>
          </a:bodyPr>
          <a:lstStyle/>
          <a:p>
            <a:pPr algn="ctr"/>
            <a:r>
              <a:rPr lang="en-US" sz="800" b="1" u="sng" dirty="0" smtClean="0">
                <a:solidFill>
                  <a:prstClr val="black"/>
                </a:solidFill>
                <a:latin typeface="Calibri"/>
              </a:rPr>
              <a:t>CMS </a:t>
            </a:r>
          </a:p>
          <a:p>
            <a:pPr algn="ctr"/>
            <a:r>
              <a:rPr lang="en-US" sz="800" b="1" dirty="0" smtClean="0">
                <a:solidFill>
                  <a:prstClr val="black"/>
                </a:solidFill>
                <a:latin typeface="Calibri"/>
              </a:rPr>
              <a:t>Nov 30</a:t>
            </a:r>
          </a:p>
          <a:p>
            <a:pPr algn="ctr"/>
            <a:r>
              <a:rPr lang="en-US" sz="800" b="1" dirty="0" smtClean="0">
                <a:solidFill>
                  <a:prstClr val="black"/>
                </a:solidFill>
                <a:latin typeface="Calibri"/>
              </a:rPr>
              <a:t>3 Qtr. Rep</a:t>
            </a:r>
          </a:p>
        </p:txBody>
      </p:sp>
      <p:sp>
        <p:nvSpPr>
          <p:cNvPr id="108" name="TextBox 107"/>
          <p:cNvSpPr txBox="1"/>
          <p:nvPr/>
        </p:nvSpPr>
        <p:spPr>
          <a:xfrm>
            <a:off x="554926" y="3276600"/>
            <a:ext cx="1984021" cy="461665"/>
          </a:xfrm>
          <a:prstGeom prst="rect">
            <a:avLst/>
          </a:prstGeom>
          <a:noFill/>
        </p:spPr>
        <p:txBody>
          <a:bodyPr wrap="square" rtlCol="0">
            <a:spAutoFit/>
          </a:bodyPr>
          <a:lstStyle/>
          <a:p>
            <a:pPr algn="ctr"/>
            <a:r>
              <a:rPr lang="en-US" sz="800" dirty="0" smtClean="0">
                <a:solidFill>
                  <a:prstClr val="black"/>
                </a:solidFill>
                <a:latin typeface="Calibri"/>
              </a:rPr>
              <a:t>Feb 20</a:t>
            </a:r>
          </a:p>
          <a:p>
            <a:pPr algn="ctr"/>
            <a:r>
              <a:rPr lang="en-US" sz="800" dirty="0" smtClean="0">
                <a:solidFill>
                  <a:prstClr val="black"/>
                </a:solidFill>
                <a:latin typeface="Calibri"/>
              </a:rPr>
              <a:t>Implementation of </a:t>
            </a:r>
            <a:br>
              <a:rPr lang="en-US" sz="800" dirty="0" smtClean="0">
                <a:solidFill>
                  <a:prstClr val="black"/>
                </a:solidFill>
                <a:latin typeface="Calibri"/>
              </a:rPr>
            </a:br>
            <a:r>
              <a:rPr lang="en-US" sz="800" dirty="0" smtClean="0">
                <a:solidFill>
                  <a:prstClr val="black"/>
                </a:solidFill>
                <a:latin typeface="Calibri"/>
              </a:rPr>
              <a:t>Tribal Advisory Board</a:t>
            </a:r>
            <a:endParaRPr lang="en-US" sz="800" dirty="0">
              <a:solidFill>
                <a:prstClr val="black"/>
              </a:solidFill>
              <a:latin typeface="Calibri"/>
            </a:endParaRPr>
          </a:p>
        </p:txBody>
      </p:sp>
      <p:cxnSp>
        <p:nvCxnSpPr>
          <p:cNvPr id="109" name="Straight Arrow Connector 108"/>
          <p:cNvCxnSpPr>
            <a:stCxn id="102" idx="3"/>
            <a:endCxn id="103" idx="1"/>
          </p:cNvCxnSpPr>
          <p:nvPr/>
        </p:nvCxnSpPr>
        <p:spPr>
          <a:xfrm>
            <a:off x="1114794" y="2744078"/>
            <a:ext cx="6903858" cy="4802"/>
          </a:xfrm>
          <a:prstGeom prst="straightConnector1">
            <a:avLst/>
          </a:prstGeom>
          <a:noFill/>
          <a:ln w="19050" cap="flat" cmpd="sng" algn="ctr">
            <a:solidFill>
              <a:srgbClr val="4F81BD">
                <a:shade val="95000"/>
                <a:satMod val="105000"/>
              </a:srgbClr>
            </a:solidFill>
            <a:prstDash val="solid"/>
            <a:tailEnd type="arrow"/>
          </a:ln>
          <a:effectLst/>
        </p:spPr>
      </p:cxnSp>
      <p:cxnSp>
        <p:nvCxnSpPr>
          <p:cNvPr id="110" name="Straight Arrow Connector 109"/>
          <p:cNvCxnSpPr>
            <a:stCxn id="103" idx="2"/>
            <a:endCxn id="104" idx="0"/>
          </p:cNvCxnSpPr>
          <p:nvPr/>
        </p:nvCxnSpPr>
        <p:spPr>
          <a:xfrm>
            <a:off x="8579389" y="3102823"/>
            <a:ext cx="3874" cy="397912"/>
          </a:xfrm>
          <a:prstGeom prst="straightConnector1">
            <a:avLst/>
          </a:prstGeom>
          <a:noFill/>
          <a:ln w="9525" cap="flat" cmpd="sng" algn="ctr">
            <a:solidFill>
              <a:srgbClr val="4F81BD">
                <a:shade val="95000"/>
                <a:satMod val="105000"/>
              </a:srgbClr>
            </a:solidFill>
            <a:prstDash val="solid"/>
            <a:tailEnd type="arrow"/>
          </a:ln>
          <a:effectLst/>
        </p:spPr>
      </p:cxnSp>
      <p:cxnSp>
        <p:nvCxnSpPr>
          <p:cNvPr id="111" name="Straight Connector 110"/>
          <p:cNvCxnSpPr/>
          <p:nvPr/>
        </p:nvCxnSpPr>
        <p:spPr>
          <a:xfrm>
            <a:off x="2822947" y="2817060"/>
            <a:ext cx="0" cy="226475"/>
          </a:xfrm>
          <a:prstGeom prst="line">
            <a:avLst/>
          </a:prstGeom>
          <a:noFill/>
          <a:ln w="9525" cap="flat" cmpd="sng" algn="ctr">
            <a:solidFill>
              <a:srgbClr val="4F81BD">
                <a:shade val="95000"/>
                <a:satMod val="105000"/>
              </a:srgbClr>
            </a:solidFill>
            <a:prstDash val="solid"/>
          </a:ln>
          <a:effectLst/>
        </p:spPr>
      </p:cxnSp>
      <p:cxnSp>
        <p:nvCxnSpPr>
          <p:cNvPr id="112" name="Straight Connector 111"/>
          <p:cNvCxnSpPr/>
          <p:nvPr/>
        </p:nvCxnSpPr>
        <p:spPr>
          <a:xfrm>
            <a:off x="4669726" y="2817060"/>
            <a:ext cx="0" cy="226475"/>
          </a:xfrm>
          <a:prstGeom prst="line">
            <a:avLst/>
          </a:prstGeom>
          <a:noFill/>
          <a:ln w="9525" cap="flat" cmpd="sng" algn="ctr">
            <a:solidFill>
              <a:srgbClr val="4F81BD">
                <a:shade val="95000"/>
                <a:satMod val="105000"/>
              </a:srgbClr>
            </a:solidFill>
            <a:prstDash val="solid"/>
          </a:ln>
          <a:effectLst/>
        </p:spPr>
      </p:cxnSp>
      <p:cxnSp>
        <p:nvCxnSpPr>
          <p:cNvPr id="113" name="Straight Connector 112"/>
          <p:cNvCxnSpPr>
            <a:stCxn id="127" idx="2"/>
            <a:endCxn id="107" idx="0"/>
          </p:cNvCxnSpPr>
          <p:nvPr/>
        </p:nvCxnSpPr>
        <p:spPr>
          <a:xfrm>
            <a:off x="7527428" y="2605444"/>
            <a:ext cx="0" cy="486390"/>
          </a:xfrm>
          <a:prstGeom prst="line">
            <a:avLst/>
          </a:prstGeom>
          <a:noFill/>
          <a:ln w="9525" cap="flat" cmpd="sng" algn="ctr">
            <a:solidFill>
              <a:srgbClr val="4F81BD">
                <a:shade val="95000"/>
                <a:satMod val="105000"/>
              </a:srgbClr>
            </a:solidFill>
            <a:prstDash val="solid"/>
          </a:ln>
          <a:effectLst/>
        </p:spPr>
      </p:cxnSp>
      <p:cxnSp>
        <p:nvCxnSpPr>
          <p:cNvPr id="114" name="Straight Connector 113"/>
          <p:cNvCxnSpPr>
            <a:endCxn id="108" idx="0"/>
          </p:cNvCxnSpPr>
          <p:nvPr/>
        </p:nvCxnSpPr>
        <p:spPr>
          <a:xfrm flipH="1">
            <a:off x="1546937" y="2830869"/>
            <a:ext cx="3810" cy="445731"/>
          </a:xfrm>
          <a:prstGeom prst="line">
            <a:avLst/>
          </a:prstGeom>
          <a:noFill/>
          <a:ln w="9525" cap="flat" cmpd="sng" algn="ctr">
            <a:solidFill>
              <a:srgbClr val="4F81BD">
                <a:shade val="95000"/>
                <a:satMod val="105000"/>
              </a:srgbClr>
            </a:solidFill>
            <a:prstDash val="solid"/>
          </a:ln>
          <a:effectLst/>
        </p:spPr>
      </p:cxnSp>
      <p:sp>
        <p:nvSpPr>
          <p:cNvPr id="115" name="TextBox 114"/>
          <p:cNvSpPr txBox="1"/>
          <p:nvPr/>
        </p:nvSpPr>
        <p:spPr>
          <a:xfrm>
            <a:off x="2612326" y="76200"/>
            <a:ext cx="4189545" cy="492443"/>
          </a:xfrm>
          <a:prstGeom prst="rect">
            <a:avLst/>
          </a:prstGeom>
          <a:noFill/>
        </p:spPr>
        <p:txBody>
          <a:bodyPr wrap="none" rtlCol="0">
            <a:spAutoFit/>
          </a:bodyPr>
          <a:lstStyle/>
          <a:p>
            <a:r>
              <a:rPr lang="en-US" sz="2600" b="1" cap="small" dirty="0" smtClean="0">
                <a:solidFill>
                  <a:prstClr val="black"/>
                </a:solidFill>
                <a:latin typeface="Calibri"/>
              </a:rPr>
              <a:t>2015 OSIM Proposed Timeline</a:t>
            </a:r>
            <a:endParaRPr lang="en-US" sz="2600" b="1" cap="small" dirty="0">
              <a:solidFill>
                <a:prstClr val="black"/>
              </a:solidFill>
              <a:latin typeface="Calibri"/>
            </a:endParaRPr>
          </a:p>
        </p:txBody>
      </p:sp>
      <p:sp>
        <p:nvSpPr>
          <p:cNvPr id="116" name="TextBox 115"/>
          <p:cNvSpPr txBox="1"/>
          <p:nvPr/>
        </p:nvSpPr>
        <p:spPr>
          <a:xfrm>
            <a:off x="251102" y="6096000"/>
            <a:ext cx="1976878" cy="707886"/>
          </a:xfrm>
          <a:prstGeom prst="rect">
            <a:avLst/>
          </a:prstGeom>
          <a:noFill/>
        </p:spPr>
        <p:txBody>
          <a:bodyPr wrap="square" rtlCol="0">
            <a:spAutoFit/>
          </a:bodyPr>
          <a:lstStyle/>
          <a:p>
            <a:r>
              <a:rPr lang="en-US" sz="800" dirty="0" smtClean="0">
                <a:solidFill>
                  <a:prstClr val="black"/>
                </a:solidFill>
                <a:latin typeface="Calibri"/>
              </a:rPr>
              <a:t>Health Information Technology: HIT</a:t>
            </a:r>
          </a:p>
          <a:p>
            <a:r>
              <a:rPr lang="en-US" sz="800" dirty="0" smtClean="0">
                <a:solidFill>
                  <a:prstClr val="black"/>
                </a:solidFill>
                <a:latin typeface="Calibri"/>
              </a:rPr>
              <a:t>Health Finance: HF</a:t>
            </a:r>
          </a:p>
          <a:p>
            <a:r>
              <a:rPr lang="en-US" sz="800" dirty="0" smtClean="0">
                <a:solidFill>
                  <a:prstClr val="black"/>
                </a:solidFill>
                <a:latin typeface="Calibri"/>
              </a:rPr>
              <a:t>Health Efficiency &amp; Effectiveness : HEE</a:t>
            </a:r>
          </a:p>
          <a:p>
            <a:r>
              <a:rPr lang="en-US" sz="800" dirty="0" smtClean="0">
                <a:solidFill>
                  <a:prstClr val="black"/>
                </a:solidFill>
                <a:latin typeface="Calibri"/>
              </a:rPr>
              <a:t>Health Workforce: HW</a:t>
            </a:r>
          </a:p>
          <a:p>
            <a:r>
              <a:rPr lang="en-US" sz="800" dirty="0" smtClean="0">
                <a:solidFill>
                  <a:prstClr val="black"/>
                </a:solidFill>
                <a:latin typeface="Calibri"/>
              </a:rPr>
              <a:t>Test Grant Application: TGA</a:t>
            </a:r>
            <a:endParaRPr lang="en-US" sz="800" dirty="0">
              <a:solidFill>
                <a:prstClr val="black"/>
              </a:solidFill>
              <a:latin typeface="Calibri"/>
            </a:endParaRPr>
          </a:p>
        </p:txBody>
      </p:sp>
      <p:sp>
        <p:nvSpPr>
          <p:cNvPr id="117" name="TextBox 116"/>
          <p:cNvSpPr txBox="1"/>
          <p:nvPr/>
        </p:nvSpPr>
        <p:spPr>
          <a:xfrm>
            <a:off x="186524" y="1423653"/>
            <a:ext cx="990599" cy="461665"/>
          </a:xfrm>
          <a:prstGeom prst="rect">
            <a:avLst/>
          </a:prstGeom>
          <a:noFill/>
        </p:spPr>
        <p:txBody>
          <a:bodyPr wrap="square" rtlCol="0">
            <a:spAutoFit/>
          </a:bodyPr>
          <a:lstStyle/>
          <a:p>
            <a:pPr algn="ctr"/>
            <a:r>
              <a:rPr lang="en-US" sz="800" dirty="0" smtClean="0">
                <a:solidFill>
                  <a:prstClr val="black"/>
                </a:solidFill>
                <a:latin typeface="Calibri"/>
              </a:rPr>
              <a:t>Jan 2015</a:t>
            </a:r>
          </a:p>
          <a:p>
            <a:pPr algn="ctr"/>
            <a:r>
              <a:rPr lang="en-US" sz="800" dirty="0" smtClean="0">
                <a:solidFill>
                  <a:prstClr val="black"/>
                </a:solidFill>
                <a:latin typeface="Calibri"/>
              </a:rPr>
              <a:t>Notify stakeholders </a:t>
            </a:r>
            <a:br>
              <a:rPr lang="en-US" sz="800" dirty="0" smtClean="0">
                <a:solidFill>
                  <a:prstClr val="black"/>
                </a:solidFill>
                <a:latin typeface="Calibri"/>
              </a:rPr>
            </a:br>
            <a:r>
              <a:rPr lang="en-US" sz="800" dirty="0" smtClean="0">
                <a:solidFill>
                  <a:prstClr val="black"/>
                </a:solidFill>
                <a:latin typeface="Calibri"/>
              </a:rPr>
              <a:t>of OSIM award</a:t>
            </a:r>
            <a:endParaRPr lang="en-US" sz="800" dirty="0">
              <a:solidFill>
                <a:prstClr val="black"/>
              </a:solidFill>
              <a:latin typeface="Calibri"/>
            </a:endParaRPr>
          </a:p>
        </p:txBody>
      </p:sp>
      <p:sp>
        <p:nvSpPr>
          <p:cNvPr id="118" name="TextBox 117"/>
          <p:cNvSpPr txBox="1"/>
          <p:nvPr/>
        </p:nvSpPr>
        <p:spPr>
          <a:xfrm>
            <a:off x="3124200" y="5320844"/>
            <a:ext cx="2808804" cy="461665"/>
          </a:xfrm>
          <a:prstGeom prst="rect">
            <a:avLst/>
          </a:prstGeom>
          <a:noFill/>
        </p:spPr>
        <p:txBody>
          <a:bodyPr wrap="square" rtlCol="0">
            <a:spAutoFit/>
          </a:bodyPr>
          <a:lstStyle/>
          <a:p>
            <a:pPr algn="ctr"/>
            <a:r>
              <a:rPr lang="en-US" sz="800" b="1" dirty="0">
                <a:solidFill>
                  <a:prstClr val="black"/>
                </a:solidFill>
                <a:latin typeface="Calibri"/>
              </a:rPr>
              <a:t>Jan – </a:t>
            </a:r>
            <a:r>
              <a:rPr lang="en-US" sz="800" b="1" dirty="0" smtClean="0">
                <a:solidFill>
                  <a:prstClr val="black"/>
                </a:solidFill>
                <a:latin typeface="Calibri"/>
              </a:rPr>
              <a:t>Dec</a:t>
            </a:r>
          </a:p>
          <a:p>
            <a:pPr algn="ctr"/>
            <a:r>
              <a:rPr lang="en-US" sz="800" b="1" dirty="0" smtClean="0">
                <a:solidFill>
                  <a:prstClr val="black"/>
                </a:solidFill>
                <a:latin typeface="Calibri"/>
              </a:rPr>
              <a:t>TA team</a:t>
            </a:r>
            <a:endParaRPr lang="en-US" sz="800" b="1" dirty="0">
              <a:solidFill>
                <a:prstClr val="black"/>
              </a:solidFill>
              <a:latin typeface="Calibri"/>
            </a:endParaRPr>
          </a:p>
          <a:p>
            <a:pPr algn="ctr"/>
            <a:r>
              <a:rPr lang="en-US" sz="800" b="1" dirty="0" smtClean="0">
                <a:solidFill>
                  <a:prstClr val="black"/>
                </a:solidFill>
                <a:latin typeface="Calibri"/>
              </a:rPr>
              <a:t>Stakeholder Engagement and follow-up meetings</a:t>
            </a:r>
          </a:p>
        </p:txBody>
      </p:sp>
      <p:sp>
        <p:nvSpPr>
          <p:cNvPr id="119" name="Left Brace 118"/>
          <p:cNvSpPr/>
          <p:nvPr/>
        </p:nvSpPr>
        <p:spPr>
          <a:xfrm rot="16200000">
            <a:off x="4429512" y="1270632"/>
            <a:ext cx="228602" cy="7719426"/>
          </a:xfrm>
          <a:prstGeom prst="leftBrace">
            <a:avLst>
              <a:gd name="adj1" fmla="val 8333"/>
              <a:gd name="adj2" fmla="val 50135"/>
            </a:avLst>
          </a:prstGeom>
          <a:noFill/>
          <a:ln w="12700"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ea typeface="+mn-ea"/>
              <a:cs typeface="+mn-cs"/>
            </a:endParaRPr>
          </a:p>
        </p:txBody>
      </p:sp>
      <p:sp>
        <p:nvSpPr>
          <p:cNvPr id="120" name="Left Brace 119"/>
          <p:cNvSpPr/>
          <p:nvPr/>
        </p:nvSpPr>
        <p:spPr>
          <a:xfrm rot="16200000">
            <a:off x="4966865" y="1143709"/>
            <a:ext cx="145327" cy="6075343"/>
          </a:xfrm>
          <a:prstGeom prst="leftBrace">
            <a:avLst>
              <a:gd name="adj1" fmla="val 8333"/>
              <a:gd name="adj2" fmla="val 50135"/>
            </a:avLst>
          </a:prstGeom>
          <a:noFill/>
          <a:ln w="12700"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ea typeface="+mn-ea"/>
              <a:cs typeface="+mn-cs"/>
            </a:endParaRPr>
          </a:p>
        </p:txBody>
      </p:sp>
      <p:sp>
        <p:nvSpPr>
          <p:cNvPr id="121" name="TextBox 120"/>
          <p:cNvSpPr txBox="1"/>
          <p:nvPr/>
        </p:nvSpPr>
        <p:spPr>
          <a:xfrm>
            <a:off x="3810000" y="4254044"/>
            <a:ext cx="2479137" cy="461665"/>
          </a:xfrm>
          <a:prstGeom prst="rect">
            <a:avLst/>
          </a:prstGeom>
          <a:noFill/>
        </p:spPr>
        <p:txBody>
          <a:bodyPr wrap="square" rtlCol="0">
            <a:spAutoFit/>
          </a:bodyPr>
          <a:lstStyle/>
          <a:p>
            <a:pPr algn="ctr"/>
            <a:r>
              <a:rPr lang="en-US" sz="800" b="1" dirty="0" smtClean="0">
                <a:solidFill>
                  <a:prstClr val="black"/>
                </a:solidFill>
                <a:latin typeface="Calibri"/>
              </a:rPr>
              <a:t>Mar – Nov</a:t>
            </a:r>
            <a:endParaRPr lang="en-US" sz="800" b="1" dirty="0">
              <a:solidFill>
                <a:prstClr val="black"/>
              </a:solidFill>
              <a:latin typeface="Calibri"/>
            </a:endParaRPr>
          </a:p>
          <a:p>
            <a:pPr algn="ctr"/>
            <a:r>
              <a:rPr lang="en-US" sz="800" b="1" dirty="0" smtClean="0">
                <a:solidFill>
                  <a:prstClr val="black"/>
                </a:solidFill>
                <a:latin typeface="Calibri"/>
              </a:rPr>
              <a:t>OSIM Deliverable</a:t>
            </a:r>
          </a:p>
          <a:p>
            <a:pPr algn="ctr"/>
            <a:r>
              <a:rPr lang="en-US" sz="800" b="1" dirty="0" smtClean="0">
                <a:solidFill>
                  <a:prstClr val="black"/>
                </a:solidFill>
                <a:latin typeface="Calibri"/>
              </a:rPr>
              <a:t>Technical Assistance team (TA) develops TGA</a:t>
            </a:r>
          </a:p>
        </p:txBody>
      </p:sp>
      <p:sp>
        <p:nvSpPr>
          <p:cNvPr id="122" name="TextBox 121"/>
          <p:cNvSpPr txBox="1"/>
          <p:nvPr/>
        </p:nvSpPr>
        <p:spPr>
          <a:xfrm>
            <a:off x="5557045" y="6248400"/>
            <a:ext cx="1591609" cy="369332"/>
          </a:xfrm>
          <a:prstGeom prst="rect">
            <a:avLst/>
          </a:prstGeom>
          <a:noFill/>
        </p:spPr>
        <p:txBody>
          <a:bodyPr wrap="square" rtlCol="0">
            <a:spAutoFit/>
          </a:bodyPr>
          <a:lstStyle/>
          <a:p>
            <a:pPr algn="ctr"/>
            <a:r>
              <a:rPr lang="en-US" sz="900" i="1" dirty="0" smtClean="0">
                <a:solidFill>
                  <a:prstClr val="black"/>
                </a:solidFill>
                <a:latin typeface="Calibri"/>
              </a:rPr>
              <a:t>Geographic area breakdown for advisory meetings</a:t>
            </a:r>
            <a:endParaRPr lang="en-US" sz="900" i="1" dirty="0">
              <a:solidFill>
                <a:prstClr val="black"/>
              </a:solidFill>
              <a:latin typeface="Calibri"/>
            </a:endParaRPr>
          </a:p>
        </p:txBody>
      </p:sp>
      <p:sp>
        <p:nvSpPr>
          <p:cNvPr id="123" name="TextBox 122"/>
          <p:cNvSpPr txBox="1"/>
          <p:nvPr/>
        </p:nvSpPr>
        <p:spPr>
          <a:xfrm>
            <a:off x="621896" y="4816734"/>
            <a:ext cx="2807104" cy="338554"/>
          </a:xfrm>
          <a:prstGeom prst="rect">
            <a:avLst/>
          </a:prstGeom>
          <a:noFill/>
        </p:spPr>
        <p:txBody>
          <a:bodyPr wrap="square" rtlCol="0">
            <a:spAutoFit/>
          </a:bodyPr>
          <a:lstStyle/>
          <a:p>
            <a:pPr algn="ctr"/>
            <a:r>
              <a:rPr lang="en-US" sz="800" b="1" dirty="0" smtClean="0">
                <a:solidFill>
                  <a:prstClr val="black"/>
                </a:solidFill>
                <a:latin typeface="Calibri"/>
              </a:rPr>
              <a:t>Feb </a:t>
            </a:r>
            <a:r>
              <a:rPr lang="en-US" sz="800" b="1" dirty="0">
                <a:solidFill>
                  <a:prstClr val="black"/>
                </a:solidFill>
                <a:latin typeface="Calibri"/>
              </a:rPr>
              <a:t>– </a:t>
            </a:r>
            <a:r>
              <a:rPr lang="en-US" sz="800" b="1" dirty="0" smtClean="0">
                <a:solidFill>
                  <a:prstClr val="black"/>
                </a:solidFill>
                <a:latin typeface="Calibri"/>
              </a:rPr>
              <a:t>May Initial OSIM Project &amp; Goals Presentation</a:t>
            </a:r>
          </a:p>
          <a:p>
            <a:pPr algn="ctr"/>
            <a:r>
              <a:rPr lang="en-US" sz="800" b="1" dirty="0" smtClean="0">
                <a:solidFill>
                  <a:prstClr val="black"/>
                </a:solidFill>
                <a:latin typeface="Calibri"/>
              </a:rPr>
              <a:t>Tribal Advisory Meeting </a:t>
            </a:r>
            <a:endParaRPr lang="en-US" sz="800" b="1" dirty="0">
              <a:solidFill>
                <a:prstClr val="black"/>
              </a:solidFill>
              <a:latin typeface="Calibri"/>
            </a:endParaRPr>
          </a:p>
        </p:txBody>
      </p:sp>
      <p:sp>
        <p:nvSpPr>
          <p:cNvPr id="124" name="TextBox 123"/>
          <p:cNvSpPr txBox="1"/>
          <p:nvPr/>
        </p:nvSpPr>
        <p:spPr>
          <a:xfrm>
            <a:off x="3602297" y="4816734"/>
            <a:ext cx="1960303" cy="338554"/>
          </a:xfrm>
          <a:prstGeom prst="rect">
            <a:avLst/>
          </a:prstGeom>
          <a:noFill/>
        </p:spPr>
        <p:txBody>
          <a:bodyPr wrap="square" rtlCol="0">
            <a:spAutoFit/>
          </a:bodyPr>
          <a:lstStyle/>
          <a:p>
            <a:pPr algn="ctr"/>
            <a:r>
              <a:rPr lang="en-US" sz="800" b="1" dirty="0" smtClean="0">
                <a:solidFill>
                  <a:prstClr val="black"/>
                </a:solidFill>
                <a:latin typeface="Calibri"/>
              </a:rPr>
              <a:t>Jun – Sep Feedback Collection</a:t>
            </a:r>
          </a:p>
          <a:p>
            <a:pPr algn="ctr"/>
            <a:r>
              <a:rPr lang="en-US" sz="800" b="1" dirty="0">
                <a:solidFill>
                  <a:prstClr val="black"/>
                </a:solidFill>
                <a:latin typeface="Calibri"/>
              </a:rPr>
              <a:t>Tribal Advisory Meeting </a:t>
            </a:r>
          </a:p>
        </p:txBody>
      </p:sp>
      <p:sp>
        <p:nvSpPr>
          <p:cNvPr id="125" name="TextBox 124"/>
          <p:cNvSpPr txBox="1"/>
          <p:nvPr/>
        </p:nvSpPr>
        <p:spPr>
          <a:xfrm>
            <a:off x="6248400" y="4816734"/>
            <a:ext cx="2133600" cy="338554"/>
          </a:xfrm>
          <a:prstGeom prst="rect">
            <a:avLst/>
          </a:prstGeom>
          <a:noFill/>
        </p:spPr>
        <p:txBody>
          <a:bodyPr wrap="square" rtlCol="0">
            <a:spAutoFit/>
          </a:bodyPr>
          <a:lstStyle/>
          <a:p>
            <a:pPr algn="ctr"/>
            <a:r>
              <a:rPr lang="en-US" sz="800" b="1" dirty="0" smtClean="0">
                <a:solidFill>
                  <a:prstClr val="black"/>
                </a:solidFill>
                <a:latin typeface="Calibri"/>
              </a:rPr>
              <a:t>Oct – Dec Presentation of Final Report</a:t>
            </a:r>
          </a:p>
          <a:p>
            <a:pPr algn="ctr"/>
            <a:r>
              <a:rPr lang="en-US" sz="800" b="1" dirty="0" smtClean="0">
                <a:solidFill>
                  <a:prstClr val="black"/>
                </a:solidFill>
                <a:latin typeface="Calibri"/>
              </a:rPr>
              <a:t>Formal Tribal Consultation</a:t>
            </a:r>
            <a:endParaRPr lang="en-US" sz="800" b="1" dirty="0">
              <a:solidFill>
                <a:prstClr val="black"/>
              </a:solidFill>
              <a:latin typeface="Calibri"/>
            </a:endParaRPr>
          </a:p>
        </p:txBody>
      </p:sp>
      <p:sp>
        <p:nvSpPr>
          <p:cNvPr id="126" name="TextBox 125"/>
          <p:cNvSpPr txBox="1"/>
          <p:nvPr/>
        </p:nvSpPr>
        <p:spPr>
          <a:xfrm>
            <a:off x="4066454" y="3886200"/>
            <a:ext cx="2012562" cy="215444"/>
          </a:xfrm>
          <a:prstGeom prst="rect">
            <a:avLst/>
          </a:prstGeom>
          <a:noFill/>
        </p:spPr>
        <p:txBody>
          <a:bodyPr wrap="square" rtlCol="0">
            <a:spAutoFit/>
          </a:bodyPr>
          <a:lstStyle/>
          <a:p>
            <a:pPr algn="ctr"/>
            <a:r>
              <a:rPr lang="en-US" sz="800" b="1" dirty="0" smtClean="0">
                <a:solidFill>
                  <a:prstClr val="black"/>
                </a:solidFill>
                <a:latin typeface="Calibri"/>
              </a:rPr>
              <a:t>OSIM ongoing </a:t>
            </a:r>
            <a:r>
              <a:rPr lang="en-US" sz="800" b="1" dirty="0">
                <a:solidFill>
                  <a:prstClr val="black"/>
                </a:solidFill>
                <a:latin typeface="Calibri"/>
              </a:rPr>
              <a:t>a</a:t>
            </a:r>
            <a:r>
              <a:rPr lang="en-US" sz="800" b="1" dirty="0" smtClean="0">
                <a:solidFill>
                  <a:prstClr val="black"/>
                </a:solidFill>
                <a:latin typeface="Calibri"/>
              </a:rPr>
              <a:t>ssessment by CMS</a:t>
            </a:r>
            <a:endParaRPr lang="en-US" sz="800" b="1" dirty="0">
              <a:solidFill>
                <a:prstClr val="black"/>
              </a:solidFill>
              <a:latin typeface="Calibri"/>
            </a:endParaRPr>
          </a:p>
        </p:txBody>
      </p:sp>
      <p:sp>
        <p:nvSpPr>
          <p:cNvPr id="127" name="TextBox 126"/>
          <p:cNvSpPr txBox="1"/>
          <p:nvPr/>
        </p:nvSpPr>
        <p:spPr>
          <a:xfrm>
            <a:off x="6930031" y="2266890"/>
            <a:ext cx="1194794" cy="338554"/>
          </a:xfrm>
          <a:prstGeom prst="rect">
            <a:avLst/>
          </a:prstGeom>
          <a:noFill/>
        </p:spPr>
        <p:txBody>
          <a:bodyPr wrap="square" rtlCol="0">
            <a:spAutoFit/>
          </a:bodyPr>
          <a:lstStyle/>
          <a:p>
            <a:pPr algn="ctr"/>
            <a:r>
              <a:rPr lang="en-US" sz="800" b="1" dirty="0" smtClean="0">
                <a:solidFill>
                  <a:prstClr val="black"/>
                </a:solidFill>
                <a:latin typeface="Calibri"/>
              </a:rPr>
              <a:t>Nov – Dec </a:t>
            </a:r>
          </a:p>
          <a:p>
            <a:pPr algn="ctr"/>
            <a:r>
              <a:rPr lang="en-US" sz="800" b="1" dirty="0" smtClean="0">
                <a:solidFill>
                  <a:prstClr val="black"/>
                </a:solidFill>
                <a:latin typeface="Calibri"/>
              </a:rPr>
              <a:t>TGA Public Comment</a:t>
            </a:r>
            <a:endParaRPr lang="en-US" sz="800" b="1" dirty="0">
              <a:solidFill>
                <a:prstClr val="black"/>
              </a:solidFill>
              <a:latin typeface="Calibri"/>
            </a:endParaRPr>
          </a:p>
        </p:txBody>
      </p:sp>
      <p:sp>
        <p:nvSpPr>
          <p:cNvPr id="128" name="TextBox 127"/>
          <p:cNvSpPr txBox="1"/>
          <p:nvPr/>
        </p:nvSpPr>
        <p:spPr>
          <a:xfrm>
            <a:off x="1620238" y="1777425"/>
            <a:ext cx="920444" cy="584775"/>
          </a:xfrm>
          <a:prstGeom prst="rect">
            <a:avLst/>
          </a:prstGeom>
          <a:noFill/>
        </p:spPr>
        <p:txBody>
          <a:bodyPr wrap="none" rtlCol="0">
            <a:spAutoFit/>
          </a:bodyPr>
          <a:lstStyle/>
          <a:p>
            <a:pPr algn="ctr"/>
            <a:r>
              <a:rPr lang="en-US" sz="800" b="1" u="sng" dirty="0" smtClean="0">
                <a:solidFill>
                  <a:prstClr val="black"/>
                </a:solidFill>
                <a:latin typeface="Calibri"/>
              </a:rPr>
              <a:t>CMS</a:t>
            </a:r>
          </a:p>
          <a:p>
            <a:pPr algn="ctr"/>
            <a:r>
              <a:rPr lang="en-US" sz="800" b="1" dirty="0" smtClean="0">
                <a:solidFill>
                  <a:prstClr val="black"/>
                </a:solidFill>
                <a:latin typeface="Calibri"/>
              </a:rPr>
              <a:t>Mar 30 </a:t>
            </a:r>
          </a:p>
          <a:p>
            <a:pPr algn="ctr"/>
            <a:r>
              <a:rPr lang="en-US" sz="800" b="1" dirty="0" smtClean="0">
                <a:solidFill>
                  <a:prstClr val="black"/>
                </a:solidFill>
                <a:latin typeface="Calibri"/>
              </a:rPr>
              <a:t>Stakeholder</a:t>
            </a:r>
            <a:br>
              <a:rPr lang="en-US" sz="800" b="1" dirty="0" smtClean="0">
                <a:solidFill>
                  <a:prstClr val="black"/>
                </a:solidFill>
                <a:latin typeface="Calibri"/>
              </a:rPr>
            </a:br>
            <a:r>
              <a:rPr lang="en-US" sz="800" b="1" dirty="0" smtClean="0">
                <a:solidFill>
                  <a:prstClr val="black"/>
                </a:solidFill>
                <a:latin typeface="Calibri"/>
              </a:rPr>
              <a:t>Engagement Plan</a:t>
            </a:r>
          </a:p>
        </p:txBody>
      </p:sp>
      <p:cxnSp>
        <p:nvCxnSpPr>
          <p:cNvPr id="129" name="Straight Connector 128"/>
          <p:cNvCxnSpPr/>
          <p:nvPr/>
        </p:nvCxnSpPr>
        <p:spPr>
          <a:xfrm>
            <a:off x="2082936" y="2440525"/>
            <a:ext cx="0" cy="226475"/>
          </a:xfrm>
          <a:prstGeom prst="line">
            <a:avLst/>
          </a:prstGeom>
          <a:noFill/>
          <a:ln w="9525" cap="flat" cmpd="sng" algn="ctr">
            <a:solidFill>
              <a:srgbClr val="4F81BD">
                <a:shade val="95000"/>
                <a:satMod val="105000"/>
              </a:srgbClr>
            </a:solidFill>
            <a:prstDash val="solid"/>
          </a:ln>
          <a:effectLst/>
        </p:spPr>
      </p:cxnSp>
      <p:grpSp>
        <p:nvGrpSpPr>
          <p:cNvPr id="130" name="Group 129"/>
          <p:cNvGrpSpPr/>
          <p:nvPr/>
        </p:nvGrpSpPr>
        <p:grpSpPr>
          <a:xfrm>
            <a:off x="2540682" y="2460314"/>
            <a:ext cx="3348266" cy="282886"/>
            <a:chOff x="3526728" y="2397270"/>
            <a:chExt cx="2438442" cy="282886"/>
          </a:xfrm>
        </p:grpSpPr>
        <p:sp>
          <p:nvSpPr>
            <p:cNvPr id="131" name="TextBox 130"/>
            <p:cNvSpPr txBox="1"/>
            <p:nvPr/>
          </p:nvSpPr>
          <p:spPr>
            <a:xfrm>
              <a:off x="3962422" y="2464712"/>
              <a:ext cx="1600200" cy="21544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smtClean="0">
                  <a:ln>
                    <a:noFill/>
                  </a:ln>
                  <a:solidFill>
                    <a:prstClr val="black"/>
                  </a:solidFill>
                  <a:effectLst/>
                  <a:uLnTx/>
                  <a:uFillTx/>
                  <a:latin typeface="Calibri"/>
                </a:rPr>
                <a:t>Due dates between Mar – Oct</a:t>
              </a:r>
            </a:p>
          </p:txBody>
        </p:sp>
        <p:sp>
          <p:nvSpPr>
            <p:cNvPr id="132" name="Left Brace 131"/>
            <p:cNvSpPr/>
            <p:nvPr/>
          </p:nvSpPr>
          <p:spPr>
            <a:xfrm rot="16200000" flipH="1">
              <a:off x="4652500" y="1271498"/>
              <a:ext cx="186897" cy="2438442"/>
            </a:xfrm>
            <a:prstGeom prst="leftBrace">
              <a:avLst>
                <a:gd name="adj1" fmla="val 8333"/>
                <a:gd name="adj2" fmla="val 50135"/>
              </a:avLst>
            </a:prstGeom>
            <a:noFill/>
            <a:ln w="12700"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prstClr val="black"/>
                </a:solidFill>
                <a:effectLst/>
                <a:uLnTx/>
                <a:uFillTx/>
                <a:latin typeface="Calibri"/>
                <a:ea typeface="+mn-ea"/>
                <a:cs typeface="+mn-cs"/>
              </a:endParaRPr>
            </a:p>
          </p:txBody>
        </p:sp>
      </p:grpSp>
      <p:graphicFrame>
        <p:nvGraphicFramePr>
          <p:cNvPr id="133" name="Table 132"/>
          <p:cNvGraphicFramePr>
            <a:graphicFrameLocks noGrp="1"/>
          </p:cNvGraphicFramePr>
          <p:nvPr>
            <p:extLst>
              <p:ext uri="{D42A27DB-BD31-4B8C-83A1-F6EECF244321}">
                <p14:modId xmlns:p14="http://schemas.microsoft.com/office/powerpoint/2010/main" val="556668151"/>
              </p:ext>
            </p:extLst>
          </p:nvPr>
        </p:nvGraphicFramePr>
        <p:xfrm>
          <a:off x="2819400" y="533400"/>
          <a:ext cx="2743200" cy="1920240"/>
        </p:xfrm>
        <a:graphic>
          <a:graphicData uri="http://schemas.openxmlformats.org/drawingml/2006/table">
            <a:tbl>
              <a:tblPr firstRow="1" bandRow="1"/>
              <a:tblGrid>
                <a:gridCol w="2743200"/>
              </a:tblGrid>
              <a:tr h="206717">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gn="ctr"/>
                      <a:r>
                        <a:rPr lang="en-US" sz="1000" b="1" dirty="0" smtClean="0">
                          <a:solidFill>
                            <a:schemeClr val="tx1"/>
                          </a:solidFill>
                        </a:rPr>
                        <a:t>OSIM Deliverables</a:t>
                      </a:r>
                      <a:endParaRPr lang="en-US" sz="1000" dirty="0">
                        <a:solidFill>
                          <a:schemeClr val="tx1"/>
                        </a:solidFill>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noFill/>
                  </a:tcPr>
                </a:tc>
              </a:tr>
              <a:tr h="1624208">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r>
                        <a:rPr lang="en-US" sz="800" b="1" u="sng" dirty="0" smtClean="0"/>
                        <a:t>HIT</a:t>
                      </a:r>
                    </a:p>
                    <a:p>
                      <a:pPr algn="ctr"/>
                      <a:r>
                        <a:rPr lang="en-US" sz="800" b="1" dirty="0" smtClean="0"/>
                        <a:t>- EHR Adoption Analysis</a:t>
                      </a:r>
                    </a:p>
                    <a:p>
                      <a:pPr algn="ctr"/>
                      <a:r>
                        <a:rPr lang="en-US" sz="800" b="1" dirty="0" smtClean="0"/>
                        <a:t>- HIE Environmental Scan</a:t>
                      </a:r>
                    </a:p>
                    <a:p>
                      <a:pPr algn="ctr"/>
                      <a:r>
                        <a:rPr lang="en-US" sz="800" b="1" dirty="0" smtClean="0"/>
                        <a:t>- VBA tool adoption proposal</a:t>
                      </a:r>
                    </a:p>
                    <a:p>
                      <a:pPr algn="ctr"/>
                      <a:r>
                        <a:rPr lang="en-US" sz="800" b="1" u="sng" dirty="0" smtClean="0"/>
                        <a:t>HF and HEE</a:t>
                      </a:r>
                    </a:p>
                    <a:p>
                      <a:pPr algn="ctr"/>
                      <a:r>
                        <a:rPr lang="en-US" sz="800" b="1" dirty="0" smtClean="0"/>
                        <a:t>-  Actuarial Analysis</a:t>
                      </a:r>
                    </a:p>
                    <a:p>
                      <a:pPr marL="171450" indent="-57150" algn="ctr">
                        <a:buFont typeface="Arial" panose="020B0604020202020204" pitchFamily="34" charset="0"/>
                        <a:buChar char="•"/>
                      </a:pPr>
                      <a:r>
                        <a:rPr lang="en-US" sz="800" b="0" dirty="0" smtClean="0"/>
                        <a:t>Market effects on health care transformation</a:t>
                      </a:r>
                    </a:p>
                    <a:p>
                      <a:pPr marL="171450" indent="-57150" algn="ctr">
                        <a:buFont typeface="Arial" panose="020B0604020202020204" pitchFamily="34" charset="0"/>
                        <a:buChar char="•"/>
                      </a:pPr>
                      <a:r>
                        <a:rPr lang="en-US" sz="800" b="0" dirty="0" smtClean="0"/>
                        <a:t>Analysis of care delivery models in Oklahoma</a:t>
                      </a:r>
                    </a:p>
                    <a:p>
                      <a:pPr marL="171450" indent="-57150" algn="ctr">
                        <a:buFont typeface="Arial" panose="020B0604020202020204" pitchFamily="34" charset="0"/>
                        <a:buChar char="•"/>
                      </a:pPr>
                      <a:r>
                        <a:rPr lang="en-US" sz="800" b="0" dirty="0" smtClean="0"/>
                        <a:t>High-cost delivery services</a:t>
                      </a:r>
                    </a:p>
                    <a:p>
                      <a:pPr marL="171450" indent="-57150" algn="ctr">
                        <a:buFont typeface="Arial" panose="020B0604020202020204" pitchFamily="34" charset="0"/>
                        <a:buChar char="•"/>
                      </a:pPr>
                      <a:r>
                        <a:rPr lang="en-US" sz="800" b="0" dirty="0" smtClean="0"/>
                        <a:t>Financial forecast of new delivery models</a:t>
                      </a:r>
                    </a:p>
                    <a:p>
                      <a:pPr algn="ctr"/>
                      <a:r>
                        <a:rPr lang="en-US" sz="800" b="1" u="sng" dirty="0" smtClean="0"/>
                        <a:t>HW</a:t>
                      </a:r>
                    </a:p>
                    <a:p>
                      <a:pPr algn="ctr"/>
                      <a:r>
                        <a:rPr lang="en-US" sz="800" b="1" dirty="0" smtClean="0"/>
                        <a:t>- Workforce assessment</a:t>
                      </a:r>
                    </a:p>
                    <a:p>
                      <a:pPr algn="ctr"/>
                      <a:r>
                        <a:rPr lang="en-US" sz="800" b="1" dirty="0" smtClean="0"/>
                        <a:t>- Program Evaluation</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noFill/>
                  </a:tcPr>
                </a:tc>
              </a:tr>
            </a:tbl>
          </a:graphicData>
        </a:graphic>
      </p:graphicFrame>
      <p:sp>
        <p:nvSpPr>
          <p:cNvPr id="134" name="Rectangle 133"/>
          <p:cNvSpPr/>
          <p:nvPr/>
        </p:nvSpPr>
        <p:spPr>
          <a:xfrm>
            <a:off x="5791200" y="3043535"/>
            <a:ext cx="1190951" cy="584775"/>
          </a:xfrm>
          <a:prstGeom prst="rect">
            <a:avLst/>
          </a:prstGeom>
        </p:spPr>
        <p:txBody>
          <a:bodyPr wrap="square">
            <a:spAutoFit/>
          </a:bodyPr>
          <a:lstStyle/>
          <a:p>
            <a:pPr algn="ctr"/>
            <a:r>
              <a:rPr lang="en-US" sz="800" dirty="0" smtClean="0">
                <a:solidFill>
                  <a:prstClr val="black"/>
                </a:solidFill>
                <a:latin typeface="Calibri"/>
              </a:rPr>
              <a:t>TA </a:t>
            </a:r>
            <a:r>
              <a:rPr lang="en-US" sz="800" dirty="0">
                <a:solidFill>
                  <a:prstClr val="black"/>
                </a:solidFill>
                <a:latin typeface="Calibri"/>
              </a:rPr>
              <a:t>team </a:t>
            </a:r>
            <a:r>
              <a:rPr lang="en-US" sz="800" dirty="0" smtClean="0">
                <a:solidFill>
                  <a:prstClr val="black"/>
                </a:solidFill>
                <a:latin typeface="Calibri"/>
              </a:rPr>
              <a:t>works with contractors and OSIM staff to finalize TGA draft</a:t>
            </a:r>
            <a:endParaRPr lang="en-US" sz="800" dirty="0">
              <a:solidFill>
                <a:prstClr val="black"/>
              </a:solidFill>
              <a:latin typeface="Calibri"/>
            </a:endParaRPr>
          </a:p>
        </p:txBody>
      </p:sp>
      <p:sp>
        <p:nvSpPr>
          <p:cNvPr id="135" name="Left Brace 134"/>
          <p:cNvSpPr/>
          <p:nvPr/>
        </p:nvSpPr>
        <p:spPr>
          <a:xfrm rot="5400000" flipH="1" flipV="1">
            <a:off x="6292890" y="2482890"/>
            <a:ext cx="176972" cy="953248"/>
          </a:xfrm>
          <a:prstGeom prst="leftBrace">
            <a:avLst>
              <a:gd name="adj1" fmla="val 8333"/>
              <a:gd name="adj2" fmla="val 50135"/>
            </a:avLst>
          </a:prstGeom>
          <a:noFill/>
          <a:ln w="12700"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prstClr val="black"/>
              </a:solidFill>
              <a:effectLst/>
              <a:uLnTx/>
              <a:uFillTx/>
              <a:latin typeface="Calibri"/>
              <a:ea typeface="+mn-ea"/>
              <a:cs typeface="+mn-cs"/>
            </a:endParaRPr>
          </a:p>
        </p:txBody>
      </p:sp>
      <p:sp>
        <p:nvSpPr>
          <p:cNvPr id="136" name="TextBox 135"/>
          <p:cNvSpPr txBox="1"/>
          <p:nvPr/>
        </p:nvSpPr>
        <p:spPr>
          <a:xfrm>
            <a:off x="5938824" y="2743200"/>
            <a:ext cx="885103" cy="215444"/>
          </a:xfrm>
          <a:prstGeom prst="rect">
            <a:avLst/>
          </a:prstGeom>
          <a:noFill/>
        </p:spPr>
        <p:txBody>
          <a:bodyPr wrap="square" rtlCol="0">
            <a:spAutoFit/>
          </a:bodyPr>
          <a:lstStyle/>
          <a:p>
            <a:pPr algn="ctr"/>
            <a:r>
              <a:rPr lang="en-US" sz="800" b="1" dirty="0" smtClean="0">
                <a:solidFill>
                  <a:prstClr val="black"/>
                </a:solidFill>
                <a:latin typeface="Calibri"/>
              </a:rPr>
              <a:t>October</a:t>
            </a:r>
          </a:p>
        </p:txBody>
      </p:sp>
      <p:cxnSp>
        <p:nvCxnSpPr>
          <p:cNvPr id="137" name="Elbow Connector 136"/>
          <p:cNvCxnSpPr>
            <a:stCxn id="138" idx="2"/>
            <a:endCxn id="121" idx="3"/>
          </p:cNvCxnSpPr>
          <p:nvPr/>
        </p:nvCxnSpPr>
        <p:spPr>
          <a:xfrm rot="5400000">
            <a:off x="6094383" y="2455929"/>
            <a:ext cx="2223702" cy="1834194"/>
          </a:xfrm>
          <a:prstGeom prst="bentConnector2">
            <a:avLst/>
          </a:prstGeom>
          <a:noFill/>
          <a:ln w="9525" cap="flat" cmpd="sng" algn="ctr">
            <a:solidFill>
              <a:srgbClr val="4F81BD">
                <a:shade val="95000"/>
                <a:satMod val="105000"/>
              </a:srgbClr>
            </a:solidFill>
            <a:prstDash val="solid"/>
            <a:headEnd type="arrow"/>
            <a:tailEnd type="arrow"/>
          </a:ln>
          <a:effectLst/>
        </p:spPr>
      </p:cxnSp>
      <p:sp>
        <p:nvSpPr>
          <p:cNvPr id="138" name="TextBox 137"/>
          <p:cNvSpPr txBox="1"/>
          <p:nvPr/>
        </p:nvSpPr>
        <p:spPr>
          <a:xfrm>
            <a:off x="7449909" y="1676400"/>
            <a:ext cx="1346844" cy="584775"/>
          </a:xfrm>
          <a:prstGeom prst="rect">
            <a:avLst/>
          </a:prstGeom>
          <a:noFill/>
        </p:spPr>
        <p:txBody>
          <a:bodyPr wrap="none" rtlCol="0">
            <a:spAutoFit/>
          </a:bodyPr>
          <a:lstStyle/>
          <a:p>
            <a:pPr algn="ctr"/>
            <a:r>
              <a:rPr lang="en-US" sz="800" b="1" u="sng" dirty="0" smtClean="0">
                <a:solidFill>
                  <a:prstClr val="black"/>
                </a:solidFill>
                <a:latin typeface="Calibri"/>
              </a:rPr>
              <a:t>By Jan 20, 2016</a:t>
            </a:r>
            <a:endParaRPr lang="en-US" sz="800" b="1" u="sng" dirty="0">
              <a:solidFill>
                <a:prstClr val="black"/>
              </a:solidFill>
              <a:latin typeface="Calibri"/>
            </a:endParaRPr>
          </a:p>
          <a:p>
            <a:pPr algn="ctr"/>
            <a:r>
              <a:rPr lang="en-US" sz="800" b="1" u="sng" dirty="0" smtClean="0">
                <a:solidFill>
                  <a:prstClr val="black"/>
                </a:solidFill>
                <a:latin typeface="Calibri"/>
              </a:rPr>
              <a:t>TA team </a:t>
            </a:r>
          </a:p>
          <a:p>
            <a:pPr algn="ctr"/>
            <a:r>
              <a:rPr lang="en-US" sz="800" b="1" u="sng" dirty="0">
                <a:solidFill>
                  <a:prstClr val="black"/>
                </a:solidFill>
                <a:latin typeface="Calibri"/>
              </a:rPr>
              <a:t>i</a:t>
            </a:r>
            <a:r>
              <a:rPr lang="en-US" sz="800" b="1" u="sng" dirty="0" smtClean="0">
                <a:solidFill>
                  <a:prstClr val="black"/>
                </a:solidFill>
                <a:latin typeface="Calibri"/>
              </a:rPr>
              <a:t>ncorporates </a:t>
            </a:r>
            <a:r>
              <a:rPr lang="en-US" sz="800" b="1" u="sng" dirty="0">
                <a:solidFill>
                  <a:prstClr val="black"/>
                </a:solidFill>
                <a:latin typeface="Calibri"/>
              </a:rPr>
              <a:t>final feedback</a:t>
            </a:r>
          </a:p>
          <a:p>
            <a:pPr algn="ctr"/>
            <a:endParaRPr lang="en-US" sz="800" dirty="0">
              <a:solidFill>
                <a:prstClr val="black"/>
              </a:solidFill>
              <a:latin typeface="Calibri"/>
            </a:endParaRPr>
          </a:p>
        </p:txBody>
      </p:sp>
      <p:sp>
        <p:nvSpPr>
          <p:cNvPr id="139" name="TextBox 138"/>
          <p:cNvSpPr txBox="1"/>
          <p:nvPr/>
        </p:nvSpPr>
        <p:spPr>
          <a:xfrm>
            <a:off x="963262" y="909934"/>
            <a:ext cx="1828800" cy="461665"/>
          </a:xfrm>
          <a:prstGeom prst="rect">
            <a:avLst/>
          </a:prstGeom>
          <a:noFill/>
        </p:spPr>
        <p:txBody>
          <a:bodyPr wrap="square" rtlCol="0">
            <a:spAutoFit/>
          </a:bodyPr>
          <a:lstStyle/>
          <a:p>
            <a:pPr algn="ctr"/>
            <a:r>
              <a:rPr lang="en-US" sz="800" dirty="0" smtClean="0">
                <a:solidFill>
                  <a:prstClr val="black"/>
                </a:solidFill>
                <a:latin typeface="Calibri"/>
              </a:rPr>
              <a:t>Select contractors</a:t>
            </a:r>
          </a:p>
          <a:p>
            <a:pPr algn="ctr"/>
            <a:r>
              <a:rPr lang="en-US" sz="800" dirty="0" smtClean="0">
                <a:solidFill>
                  <a:prstClr val="black"/>
                </a:solidFill>
                <a:latin typeface="Calibri"/>
              </a:rPr>
              <a:t>Develop Scope of Work (SWO)</a:t>
            </a:r>
          </a:p>
          <a:p>
            <a:pPr algn="ctr"/>
            <a:r>
              <a:rPr lang="en-US" sz="800" dirty="0" smtClean="0">
                <a:solidFill>
                  <a:prstClr val="black"/>
                </a:solidFill>
                <a:latin typeface="Calibri"/>
              </a:rPr>
              <a:t>Facilitate planning activities for OSIM </a:t>
            </a:r>
            <a:endParaRPr lang="en-US" sz="800" dirty="0">
              <a:solidFill>
                <a:prstClr val="black"/>
              </a:solidFill>
              <a:latin typeface="Calibri"/>
            </a:endParaRPr>
          </a:p>
        </p:txBody>
      </p:sp>
      <p:grpSp>
        <p:nvGrpSpPr>
          <p:cNvPr id="140" name="Group 139"/>
          <p:cNvGrpSpPr/>
          <p:nvPr/>
        </p:nvGrpSpPr>
        <p:grpSpPr>
          <a:xfrm>
            <a:off x="1143000" y="1371600"/>
            <a:ext cx="1469326" cy="282886"/>
            <a:chOff x="3526728" y="2397270"/>
            <a:chExt cx="2438442" cy="282886"/>
          </a:xfrm>
        </p:grpSpPr>
        <p:sp>
          <p:nvSpPr>
            <p:cNvPr id="141" name="TextBox 140"/>
            <p:cNvSpPr txBox="1"/>
            <p:nvPr/>
          </p:nvSpPr>
          <p:spPr>
            <a:xfrm>
              <a:off x="3962422" y="2464712"/>
              <a:ext cx="1600200" cy="21544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smtClean="0">
                  <a:ln>
                    <a:noFill/>
                  </a:ln>
                  <a:solidFill>
                    <a:prstClr val="black"/>
                  </a:solidFill>
                  <a:effectLst/>
                  <a:uLnTx/>
                  <a:uFillTx/>
                  <a:latin typeface="Calibri"/>
                </a:rPr>
                <a:t>Jan –  Apr</a:t>
              </a:r>
            </a:p>
          </p:txBody>
        </p:sp>
        <p:sp>
          <p:nvSpPr>
            <p:cNvPr id="142" name="Left Brace 141"/>
            <p:cNvSpPr/>
            <p:nvPr/>
          </p:nvSpPr>
          <p:spPr>
            <a:xfrm rot="16200000" flipH="1">
              <a:off x="4652500" y="1271498"/>
              <a:ext cx="186897" cy="2438442"/>
            </a:xfrm>
            <a:prstGeom prst="leftBrace">
              <a:avLst>
                <a:gd name="adj1" fmla="val 8333"/>
                <a:gd name="adj2" fmla="val 50135"/>
              </a:avLst>
            </a:prstGeom>
            <a:noFill/>
            <a:ln w="12700"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prstClr val="black"/>
                </a:solidFill>
                <a:effectLst/>
                <a:uLnTx/>
                <a:uFillTx/>
                <a:latin typeface="Calibri"/>
                <a:ea typeface="+mn-ea"/>
                <a:cs typeface="+mn-cs"/>
              </a:endParaRPr>
            </a:p>
          </p:txBody>
        </p:sp>
      </p:grpSp>
      <p:sp>
        <p:nvSpPr>
          <p:cNvPr id="143" name="TextBox 142"/>
          <p:cNvSpPr txBox="1"/>
          <p:nvPr/>
        </p:nvSpPr>
        <p:spPr>
          <a:xfrm>
            <a:off x="158549" y="1976735"/>
            <a:ext cx="1046548" cy="461665"/>
          </a:xfrm>
          <a:prstGeom prst="rect">
            <a:avLst/>
          </a:prstGeom>
          <a:solidFill>
            <a:sysClr val="window" lastClr="FFFFFF"/>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Calibri"/>
              </a:rPr>
              <a:t>By Jan 16</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Calibri"/>
              </a:rPr>
              <a:t>Hire OSIM Staff &amp;</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Calibri"/>
              </a:rPr>
              <a:t>Develop initial SOW</a:t>
            </a:r>
          </a:p>
        </p:txBody>
      </p:sp>
    </p:spTree>
    <p:extLst>
      <p:ext uri="{BB962C8B-B14F-4D97-AF65-F5344CB8AC3E}">
        <p14:creationId xmlns:p14="http://schemas.microsoft.com/office/powerpoint/2010/main" val="4154069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Stakeholder Roles</a:t>
            </a:r>
            <a:endParaRPr lang="en-US" dirty="0"/>
          </a:p>
        </p:txBody>
      </p:sp>
      <p:sp>
        <p:nvSpPr>
          <p:cNvPr id="3" name="Content Placeholder 2"/>
          <p:cNvSpPr>
            <a:spLocks noGrp="1"/>
          </p:cNvSpPr>
          <p:nvPr>
            <p:ph sz="quarter" idx="1"/>
          </p:nvPr>
        </p:nvSpPr>
        <p:spPr/>
        <p:txBody>
          <a:bodyPr/>
          <a:lstStyle/>
          <a:p>
            <a:r>
              <a:rPr lang="en-US" dirty="0" smtClean="0"/>
              <a:t>Active consultants for OSIM activities </a:t>
            </a:r>
          </a:p>
          <a:p>
            <a:endParaRPr lang="en-US" dirty="0" smtClean="0"/>
          </a:p>
          <a:p>
            <a:r>
              <a:rPr lang="en-US" dirty="0" smtClean="0"/>
              <a:t>Subject Matter Experts involved in the analysis and recount of specific topics of interest for the actuarial analysis</a:t>
            </a:r>
          </a:p>
          <a:p>
            <a:endParaRPr lang="en-US" dirty="0" smtClean="0"/>
          </a:p>
          <a:p>
            <a:r>
              <a:rPr lang="en-US" dirty="0" smtClean="0"/>
              <a:t>Participating in reviewing and endorsing different OSIM deliverables</a:t>
            </a:r>
            <a:endParaRPr lang="en-US" dirty="0"/>
          </a:p>
        </p:txBody>
      </p:sp>
    </p:spTree>
    <p:extLst>
      <p:ext uri="{BB962C8B-B14F-4D97-AF65-F5344CB8AC3E}">
        <p14:creationId xmlns:p14="http://schemas.microsoft.com/office/powerpoint/2010/main" val="3013003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OSIM Contracts</a:t>
            </a:r>
            <a:endParaRPr lang="en-US" dirty="0"/>
          </a:p>
        </p:txBody>
      </p:sp>
      <p:sp>
        <p:nvSpPr>
          <p:cNvPr id="3" name="Content Placeholder 2"/>
          <p:cNvSpPr>
            <a:spLocks noGrp="1"/>
          </p:cNvSpPr>
          <p:nvPr>
            <p:ph sz="quarter" idx="1"/>
          </p:nvPr>
        </p:nvSpPr>
        <p:spPr>
          <a:xfrm>
            <a:off x="301752" y="1527048"/>
            <a:ext cx="8503920" cy="5026152"/>
          </a:xfrm>
        </p:spPr>
        <p:txBody>
          <a:bodyPr>
            <a:normAutofit fontScale="85000" lnSpcReduction="20000"/>
          </a:bodyPr>
          <a:lstStyle/>
          <a:p>
            <a:pPr>
              <a:lnSpc>
                <a:spcPct val="130000"/>
              </a:lnSpc>
              <a:spcBef>
                <a:spcPts val="0"/>
              </a:spcBef>
            </a:pPr>
            <a:r>
              <a:rPr lang="en-US" dirty="0" smtClean="0">
                <a:solidFill>
                  <a:schemeClr val="accent1">
                    <a:lumMod val="75000"/>
                  </a:schemeClr>
                </a:solidFill>
              </a:rPr>
              <a:t>Stakeholder Engagement</a:t>
            </a:r>
            <a:r>
              <a:rPr lang="en-US" dirty="0" smtClean="0"/>
              <a:t>: recruitment, coordination, and 	organization of stakeholder meetings</a:t>
            </a:r>
          </a:p>
          <a:p>
            <a:pPr>
              <a:lnSpc>
                <a:spcPct val="130000"/>
              </a:lnSpc>
              <a:spcBef>
                <a:spcPts val="0"/>
              </a:spcBef>
            </a:pPr>
            <a:r>
              <a:rPr lang="en-US" dirty="0" smtClean="0">
                <a:solidFill>
                  <a:schemeClr val="accent1">
                    <a:lumMod val="75000"/>
                  </a:schemeClr>
                </a:solidFill>
              </a:rPr>
              <a:t>Technical Assistance</a:t>
            </a:r>
            <a:r>
              <a:rPr lang="en-US" dirty="0" smtClean="0"/>
              <a:t>: prepare documents for CMS 	throughout OSIM planning year 1</a:t>
            </a:r>
          </a:p>
          <a:p>
            <a:pPr>
              <a:lnSpc>
                <a:spcPct val="130000"/>
              </a:lnSpc>
              <a:spcBef>
                <a:spcPts val="0"/>
              </a:spcBef>
            </a:pPr>
            <a:r>
              <a:rPr lang="en-US" b="1" u="sng" dirty="0" smtClean="0">
                <a:solidFill>
                  <a:srgbClr val="FF0000"/>
                </a:solidFill>
              </a:rPr>
              <a:t>Actuarial Analysis</a:t>
            </a:r>
            <a:r>
              <a:rPr lang="en-US" dirty="0" smtClean="0"/>
              <a:t>: analyze impacts of health innovation</a:t>
            </a:r>
          </a:p>
          <a:p>
            <a:pPr>
              <a:lnSpc>
                <a:spcPct val="130000"/>
              </a:lnSpc>
              <a:spcBef>
                <a:spcPts val="0"/>
              </a:spcBef>
            </a:pPr>
            <a:r>
              <a:rPr lang="en-US" b="1" u="sng" dirty="0">
                <a:solidFill>
                  <a:srgbClr val="FF0000"/>
                </a:solidFill>
              </a:rPr>
              <a:t>Health Care Data Research</a:t>
            </a:r>
            <a:r>
              <a:rPr lang="en-US" dirty="0" smtClean="0"/>
              <a:t>: evaluate EHR, HIE, and </a:t>
            </a:r>
            <a:r>
              <a:rPr lang="en-US" dirty="0"/>
              <a:t>create</a:t>
            </a:r>
            <a:r>
              <a:rPr lang="en-US" dirty="0" smtClean="0">
                <a:solidFill>
                  <a:schemeClr val="tx1">
                    <a:lumMod val="65000"/>
                    <a:lumOff val="35000"/>
                  </a:schemeClr>
                </a:solidFill>
              </a:rPr>
              <a:t> 	</a:t>
            </a:r>
            <a:r>
              <a:rPr lang="en-US" dirty="0"/>
              <a:t>roadmap for VBA tool</a:t>
            </a:r>
          </a:p>
          <a:p>
            <a:pPr>
              <a:lnSpc>
                <a:spcPct val="130000"/>
              </a:lnSpc>
              <a:spcBef>
                <a:spcPts val="0"/>
              </a:spcBef>
            </a:pPr>
            <a:r>
              <a:rPr lang="en-US" b="1" u="sng" dirty="0">
                <a:solidFill>
                  <a:srgbClr val="FF0000"/>
                </a:solidFill>
              </a:rPr>
              <a:t>Health Workforce Assessment</a:t>
            </a:r>
            <a:r>
              <a:rPr lang="en-US" dirty="0" smtClean="0"/>
              <a:t>: examine current health 	workforce environment, issues, and influences</a:t>
            </a:r>
          </a:p>
          <a:p>
            <a:pPr>
              <a:lnSpc>
                <a:spcPct val="130000"/>
              </a:lnSpc>
              <a:spcBef>
                <a:spcPts val="0"/>
              </a:spcBef>
            </a:pPr>
            <a:r>
              <a:rPr lang="en-US" dirty="0" smtClean="0">
                <a:solidFill>
                  <a:schemeClr val="accent1">
                    <a:lumMod val="75000"/>
                  </a:schemeClr>
                </a:solidFill>
              </a:rPr>
              <a:t>Program Evaluation Design &amp; Quality Measurements</a:t>
            </a:r>
            <a:r>
              <a:rPr lang="en-US" dirty="0" smtClean="0"/>
              <a:t>: 	roadmap for evaluation and implementation of 	proposed activities/projects</a:t>
            </a:r>
            <a:endParaRPr lang="en-US" dirty="0"/>
          </a:p>
        </p:txBody>
      </p:sp>
    </p:spTree>
    <p:extLst>
      <p:ext uri="{BB962C8B-B14F-4D97-AF65-F5344CB8AC3E}">
        <p14:creationId xmlns:p14="http://schemas.microsoft.com/office/powerpoint/2010/main" val="1858882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OHIP/OSIM Alignment</a:t>
            </a:r>
            <a:endParaRPr lang="en-US" dirty="0"/>
          </a:p>
        </p:txBody>
      </p:sp>
      <p:sp>
        <p:nvSpPr>
          <p:cNvPr id="3" name="Content Placeholder 2"/>
          <p:cNvSpPr>
            <a:spLocks noGrp="1"/>
          </p:cNvSpPr>
          <p:nvPr>
            <p:ph sz="quarter" idx="1"/>
          </p:nvPr>
        </p:nvSpPr>
        <p:spPr>
          <a:xfrm>
            <a:off x="152400" y="1527048"/>
            <a:ext cx="8991600" cy="4572000"/>
          </a:xfrm>
        </p:spPr>
        <p:txBody>
          <a:bodyPr>
            <a:normAutofit fontScale="85000" lnSpcReduction="10000"/>
          </a:bodyPr>
          <a:lstStyle/>
          <a:p>
            <a:pPr marL="0" indent="0">
              <a:buNone/>
            </a:pPr>
            <a:r>
              <a:rPr lang="en-US" sz="2600" b="1" dirty="0" smtClean="0">
                <a:solidFill>
                  <a:schemeClr val="accent1">
                    <a:lumMod val="75000"/>
                  </a:schemeClr>
                </a:solidFill>
              </a:rPr>
              <a:t>OHIP Health </a:t>
            </a:r>
            <a:r>
              <a:rPr lang="en-US" sz="2600" b="1" dirty="0" smtClean="0">
                <a:solidFill>
                  <a:schemeClr val="accent1">
                    <a:lumMod val="75000"/>
                  </a:schemeClr>
                </a:solidFill>
              </a:rPr>
              <a:t>Workforce </a:t>
            </a:r>
            <a:r>
              <a:rPr lang="en-US" sz="2600" b="1" dirty="0" smtClean="0">
                <a:solidFill>
                  <a:schemeClr val="accent1">
                    <a:lumMod val="75000"/>
                  </a:schemeClr>
                </a:solidFill>
              </a:rPr>
              <a:t>Goals</a:t>
            </a:r>
            <a:r>
              <a:rPr lang="en-US" sz="2600" dirty="0" smtClean="0"/>
              <a:t> </a:t>
            </a:r>
            <a:endParaRPr lang="en-US" sz="2600" dirty="0" smtClean="0"/>
          </a:p>
          <a:p>
            <a:r>
              <a:rPr lang="en-US" sz="2600" dirty="0" smtClean="0"/>
              <a:t>Coordinated statewide efforts including data collection and analysis</a:t>
            </a:r>
          </a:p>
          <a:p>
            <a:r>
              <a:rPr lang="en-US" sz="2600" dirty="0" smtClean="0"/>
              <a:t>Identify critical health occupations and supply/demand gaps</a:t>
            </a:r>
          </a:p>
          <a:p>
            <a:r>
              <a:rPr lang="en-US" sz="2600" dirty="0" smtClean="0"/>
              <a:t>Recommend policy and programs that support and retain an optimized health workforce </a:t>
            </a:r>
            <a:endParaRPr lang="en-US" sz="2600" dirty="0" smtClean="0"/>
          </a:p>
          <a:p>
            <a:pPr marL="0" indent="0">
              <a:buNone/>
            </a:pPr>
            <a:r>
              <a:rPr lang="en-US" sz="2400" b="1" dirty="0" smtClean="0">
                <a:solidFill>
                  <a:schemeClr val="accent2"/>
                </a:solidFill>
              </a:rPr>
              <a:t>OHIP/OSIM Strategies</a:t>
            </a:r>
            <a:r>
              <a:rPr lang="en-US" sz="2400" dirty="0" smtClean="0"/>
              <a:t> </a:t>
            </a:r>
          </a:p>
          <a:p>
            <a:r>
              <a:rPr lang="en-US" sz="2400" dirty="0" smtClean="0"/>
              <a:t>Define roles, functions and parameters for stakeholders</a:t>
            </a:r>
          </a:p>
          <a:p>
            <a:r>
              <a:rPr lang="en-US" sz="2400" dirty="0" smtClean="0"/>
              <a:t>Explore/Assess best practices in health workforce data collection and analysis</a:t>
            </a:r>
          </a:p>
          <a:p>
            <a:r>
              <a:rPr lang="en-US" sz="2400" dirty="0" smtClean="0"/>
              <a:t>Assess and evaluate current state recruitment and incentive strategies </a:t>
            </a:r>
          </a:p>
          <a:p>
            <a:r>
              <a:rPr lang="en-US" sz="2400" dirty="0" smtClean="0"/>
              <a:t>Assess barriers to health workforce flexibility and optimization</a:t>
            </a:r>
          </a:p>
          <a:p>
            <a:r>
              <a:rPr lang="en-US" sz="2400" dirty="0" smtClean="0"/>
              <a:t>Conduct stakeholder engagement process to determine appropriate, feasible models of care for a range of Oklahoma communities </a:t>
            </a:r>
          </a:p>
        </p:txBody>
      </p:sp>
    </p:spTree>
    <p:extLst>
      <p:ext uri="{BB962C8B-B14F-4D97-AF65-F5344CB8AC3E}">
        <p14:creationId xmlns:p14="http://schemas.microsoft.com/office/powerpoint/2010/main" val="2260794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OSIM Contract Deliverables </a:t>
            </a:r>
            <a:endParaRPr lang="en-US" dirty="0"/>
          </a:p>
        </p:txBody>
      </p:sp>
      <p:sp>
        <p:nvSpPr>
          <p:cNvPr id="3" name="Content Placeholder 2"/>
          <p:cNvSpPr>
            <a:spLocks noGrp="1"/>
          </p:cNvSpPr>
          <p:nvPr>
            <p:ph sz="quarter" idx="1"/>
          </p:nvPr>
        </p:nvSpPr>
        <p:spPr/>
        <p:txBody>
          <a:bodyPr>
            <a:normAutofit fontScale="55000" lnSpcReduction="20000"/>
          </a:bodyPr>
          <a:lstStyle/>
          <a:p>
            <a:pPr lvl="0"/>
            <a:r>
              <a:rPr lang="en-US" sz="2500" b="1" dirty="0"/>
              <a:t>Comprehensive assessment(s) of health workforce in Oklahoma (Due July 1, 2015)</a:t>
            </a:r>
          </a:p>
          <a:p>
            <a:pPr lvl="1"/>
            <a:r>
              <a:rPr lang="en-US" sz="2500" dirty="0"/>
              <a:t>Assessment  of  scope of practice, prescriptive authority, and competencies and continuing education requirements for all licensed and certified health professionals with a comparison of Oklahoma to other states</a:t>
            </a:r>
          </a:p>
          <a:p>
            <a:pPr lvl="1"/>
            <a:r>
              <a:rPr lang="en-US" sz="2500" dirty="0"/>
              <a:t>Identification of gaps between scope of practice and competencies for health professions including at a minimum, pharmacists, physician assistants, registered nurses, advance practice registered nurses, dental hygienists, and dental assistants</a:t>
            </a:r>
          </a:p>
          <a:p>
            <a:pPr lvl="1"/>
            <a:r>
              <a:rPr lang="en-US" sz="2500" dirty="0"/>
              <a:t>Assessment of existing telemedicine competencies and identification of gaps between existing and needed competencies </a:t>
            </a:r>
          </a:p>
          <a:p>
            <a:pPr lvl="1"/>
            <a:r>
              <a:rPr lang="en-US" sz="2500" dirty="0"/>
              <a:t>Identification, mapping and assessment of service delivery models for primary care physicians, dentists, and behavioral health providers  </a:t>
            </a:r>
          </a:p>
          <a:p>
            <a:pPr lvl="1"/>
            <a:r>
              <a:rPr lang="en-US" sz="2500" dirty="0"/>
              <a:t>Assessment of policies, rules, reimbursement and regulations affecting health care services with a comparison of Oklahoma to other states</a:t>
            </a:r>
          </a:p>
          <a:p>
            <a:pPr lvl="1"/>
            <a:r>
              <a:rPr lang="en-US" sz="2500" dirty="0"/>
              <a:t>Assessment of telemedicine reimbursement, rules and regulations including identification of barriers to implementation </a:t>
            </a:r>
            <a:endParaRPr lang="en-US" sz="2500" dirty="0" smtClean="0"/>
          </a:p>
          <a:p>
            <a:pPr marL="274320" lvl="1" indent="0">
              <a:buNone/>
            </a:pPr>
            <a:endParaRPr lang="en-US" sz="2500" dirty="0"/>
          </a:p>
          <a:p>
            <a:pPr lvl="0"/>
            <a:r>
              <a:rPr lang="en-US" sz="2500" b="1" dirty="0" smtClean="0"/>
              <a:t>Assessment </a:t>
            </a:r>
            <a:r>
              <a:rPr lang="en-US" sz="2500" b="1" dirty="0"/>
              <a:t>of state capacity and strategies for addressing identified workforce issues (Due July 1, 2015</a:t>
            </a:r>
            <a:r>
              <a:rPr lang="en-US" sz="2500" b="1" dirty="0" smtClean="0"/>
              <a:t>)</a:t>
            </a:r>
            <a:endParaRPr lang="en-US" sz="2500" b="1" dirty="0"/>
          </a:p>
          <a:p>
            <a:pPr lvl="1"/>
            <a:r>
              <a:rPr lang="en-US" sz="2500" dirty="0"/>
              <a:t>Assessment of state’s capacity for data collection and analysis and health workforce program planning and development.  (What is the state’s capacity to monitor health workforce, make informed decisions, and respond to identified needs in the health system? Are boards, commissions, task forces, and data sources in place and functioning?  How does Oklahoma compare to other states?)</a:t>
            </a:r>
          </a:p>
          <a:p>
            <a:endParaRPr lang="en-US" dirty="0"/>
          </a:p>
        </p:txBody>
      </p:sp>
    </p:spTree>
    <p:extLst>
      <p:ext uri="{BB962C8B-B14F-4D97-AF65-F5344CB8AC3E}">
        <p14:creationId xmlns:p14="http://schemas.microsoft.com/office/powerpoint/2010/main" val="871284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OHIP/NGA Policy Academy </a:t>
            </a:r>
            <a:endParaRPr lang="en-US" dirty="0"/>
          </a:p>
        </p:txBody>
      </p:sp>
      <p:sp>
        <p:nvSpPr>
          <p:cNvPr id="3" name="Content Placeholder 2"/>
          <p:cNvSpPr>
            <a:spLocks noGrp="1"/>
          </p:cNvSpPr>
          <p:nvPr>
            <p:ph sz="quarter" idx="1"/>
          </p:nvPr>
        </p:nvSpPr>
        <p:spPr/>
        <p:txBody>
          <a:bodyPr>
            <a:normAutofit lnSpcReduction="10000"/>
          </a:bodyPr>
          <a:lstStyle/>
          <a:p>
            <a:pPr marL="274320" lvl="1" indent="0">
              <a:buNone/>
            </a:pPr>
            <a:r>
              <a:rPr lang="en-US" sz="2400" dirty="0" smtClean="0"/>
              <a:t>Center for Health Innovation and Effectiveness &amp; OHIP Partners</a:t>
            </a:r>
          </a:p>
          <a:p>
            <a:pPr lvl="1"/>
            <a:r>
              <a:rPr lang="en-US" sz="2400" dirty="0" smtClean="0"/>
              <a:t>Assessment </a:t>
            </a:r>
            <a:r>
              <a:rPr lang="en-US" sz="2400" dirty="0"/>
              <a:t>of salaries by region and cost of practice (liability and training)</a:t>
            </a:r>
          </a:p>
          <a:p>
            <a:pPr lvl="1"/>
            <a:r>
              <a:rPr lang="en-US" sz="2400" dirty="0"/>
              <a:t>Assessment and analysis of health professional training programs including residency slots, clinical rotation capacity, and faculty </a:t>
            </a:r>
          </a:p>
          <a:p>
            <a:pPr lvl="1"/>
            <a:r>
              <a:rPr lang="en-US" sz="2400" dirty="0"/>
              <a:t>Assessment of loan repayment programs, scholarships,  and other financial incentives to practice in rural and underserved areas or in professional shortages (primary care physicians, dentists); also assessment of programs aimed at recruiting disadvantaged or rural students </a:t>
            </a:r>
          </a:p>
          <a:p>
            <a:endParaRPr lang="en-US" dirty="0"/>
          </a:p>
        </p:txBody>
      </p:sp>
    </p:spTree>
    <p:extLst>
      <p:ext uri="{BB962C8B-B14F-4D97-AF65-F5344CB8AC3E}">
        <p14:creationId xmlns:p14="http://schemas.microsoft.com/office/powerpoint/2010/main" val="105070422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452</TotalTime>
  <Words>878</Words>
  <Application>Microsoft Office PowerPoint</Application>
  <PresentationFormat>On-screen Show (4:3)</PresentationFormat>
  <Paragraphs>136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Civic</vt:lpstr>
      <vt:lpstr>Oklahoma State Innovation Model</vt:lpstr>
      <vt:lpstr>OSIM</vt:lpstr>
      <vt:lpstr>OSIM Updates</vt:lpstr>
      <vt:lpstr>PowerPoint Presentation</vt:lpstr>
      <vt:lpstr>Stakeholder Roles</vt:lpstr>
      <vt:lpstr>OSIM Contracts</vt:lpstr>
      <vt:lpstr>OHIP/OSIM Alignment</vt:lpstr>
      <vt:lpstr>OSIM Contract Deliverables </vt:lpstr>
      <vt:lpstr>OHIP/NGA Policy Academy </vt:lpstr>
      <vt:lpstr>Questions? </vt:lpstr>
    </vt:vector>
  </TitlesOfParts>
  <Company>OMES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OMES</dc:creator>
  <cp:lastModifiedBy>Jana</cp:lastModifiedBy>
  <cp:revision>22</cp:revision>
  <dcterms:created xsi:type="dcterms:W3CDTF">2015-01-12T20:57:52Z</dcterms:created>
  <dcterms:modified xsi:type="dcterms:W3CDTF">2015-01-21T01:36:47Z</dcterms:modified>
</cp:coreProperties>
</file>