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6"/>
  </p:notesMasterIdLst>
  <p:handoutMasterIdLst>
    <p:handoutMasterId r:id="rId7"/>
  </p:handoutMasterIdLst>
  <p:sldIdLst>
    <p:sldId id="257" r:id="rId3"/>
    <p:sldId id="264" r:id="rId4"/>
    <p:sldId id="270" r:id="rId5"/>
  </p:sldIdLst>
  <p:sldSz cx="12188825" cy="6858000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3792">
          <p15:clr>
            <a:srgbClr val="A4A3A4"/>
          </p15:clr>
        </p15:guide>
        <p15:guide id="4" orient="horz" pos="336">
          <p15:clr>
            <a:srgbClr val="A4A3A4"/>
          </p15:clr>
        </p15:guide>
        <p15:guide id="5" orient="horz" pos="1920">
          <p15:clr>
            <a:srgbClr val="A4A3A4"/>
          </p15:clr>
        </p15:guide>
        <p15:guide id="6" orient="horz" pos="3984">
          <p15:clr>
            <a:srgbClr val="A4A3A4"/>
          </p15:clr>
        </p15:guide>
        <p15:guide id="7" orient="horz" pos="1152">
          <p15:clr>
            <a:srgbClr val="A4A3A4"/>
          </p15:clr>
        </p15:guide>
        <p15:guide id="8" pos="3839">
          <p15:clr>
            <a:srgbClr val="A4A3A4"/>
          </p15:clr>
        </p15:guide>
        <p15:guide id="9" pos="671">
          <p15:clr>
            <a:srgbClr val="A4A3A4"/>
          </p15:clr>
        </p15:guide>
        <p15:guide id="10" pos="7007">
          <p15:clr>
            <a:srgbClr val="A4A3A4"/>
          </p15:clr>
        </p15:guide>
        <p15:guide id="11" pos="6143">
          <p15:clr>
            <a:srgbClr val="A4A3A4"/>
          </p15:clr>
        </p15:guide>
        <p15:guide id="12" pos="3263">
          <p15:clr>
            <a:srgbClr val="A4A3A4"/>
          </p15:clr>
        </p15:guide>
        <p15:guide id="13" pos="7391">
          <p15:clr>
            <a:srgbClr val="A4A3A4"/>
          </p15:clr>
        </p15:guide>
        <p15:guide id="14" pos="369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86470" autoAdjust="0"/>
  </p:normalViewPr>
  <p:slideViewPr>
    <p:cSldViewPr showGuides="1">
      <p:cViewPr>
        <p:scale>
          <a:sx n="80" d="100"/>
          <a:sy n="80" d="100"/>
        </p:scale>
        <p:origin x="-91" y="-206"/>
      </p:cViewPr>
      <p:guideLst>
        <p:guide orient="horz" pos="2160"/>
        <p:guide orient="horz" pos="1008"/>
        <p:guide orient="horz" pos="3792"/>
        <p:guide orient="horz" pos="336"/>
        <p:guide orient="horz" pos="1920"/>
        <p:guide orient="horz" pos="3984"/>
        <p:guide orient="horz" pos="1152"/>
        <p:guide pos="3839"/>
        <p:guide pos="671"/>
        <p:guide pos="7007"/>
        <p:guide pos="6143"/>
        <p:guide pos="3263"/>
        <p:guide pos="7391"/>
        <p:guide pos="369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168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90819897512812"/>
          <c:y val="0.244166559098146"/>
          <c:w val="0.63036220472440896"/>
          <c:h val="0.56455896906329295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Column2</c:v>
                </c:pt>
              </c:strCache>
            </c:strRef>
          </c:tx>
          <c:dPt>
            <c:idx val="0"/>
            <c:bubble3D val="0"/>
            <c:spPr>
              <a:solidFill>
                <a:srgbClr val="C00000"/>
              </a:solidFill>
            </c:spPr>
          </c:dPt>
          <c:dPt>
            <c:idx val="1"/>
            <c:bubble3D val="0"/>
            <c:spPr>
              <a:solidFill>
                <a:schemeClr val="accent1">
                  <a:lumMod val="75000"/>
                </a:schemeClr>
              </a:solidFill>
            </c:spPr>
          </c:dPt>
          <c:dPt>
            <c:idx val="2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dPt>
            <c:idx val="3"/>
            <c:bubble3D val="0"/>
            <c:spPr>
              <a:solidFill>
                <a:srgbClr val="92D050"/>
              </a:solidFill>
            </c:spPr>
          </c:dPt>
          <c:dPt>
            <c:idx val="4"/>
            <c:bubble3D val="0"/>
            <c:spPr>
              <a:solidFill>
                <a:srgbClr val="00B050"/>
              </a:solidFill>
            </c:spPr>
          </c:dPt>
          <c:dPt>
            <c:idx val="5"/>
            <c:bubble3D val="0"/>
            <c:spPr>
              <a:solidFill>
                <a:srgbClr val="FFC000"/>
              </a:solidFill>
            </c:spPr>
          </c:dPt>
          <c:dPt>
            <c:idx val="6"/>
            <c:bubble3D val="0"/>
            <c:spPr>
              <a:solidFill>
                <a:srgbClr val="0070C0"/>
              </a:solidFill>
            </c:spPr>
          </c:dPt>
          <c:dLbls>
            <c:dLbl>
              <c:idx val="0"/>
              <c:layout>
                <c:manualLayout>
                  <c:x val="7.1919135108111501E-2"/>
                  <c:y val="1.0666709694075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06682664666918"/>
                  <c:y val="3.7817649842950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0.11563177708847"/>
                  <c:y val="-2.9255718035245599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0.114472440944882"/>
                  <c:y val="-0.111417537971688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6.8422697162854706E-2"/>
                  <c:y val="-0.23874230885074199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5.5780277465316899E-2"/>
                  <c:y val="-0.175029904048879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3.3413323334583198E-3"/>
                  <c:y val="-0.14545695107784001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0.28199999999999997"/>
                  <c:y val="-9.072587238070879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5.8391169024225899E-2"/>
                  <c:y val="-2.0833333333333402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latin typeface="Calibri" pitchFamily="34" charset="0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Sheet1!$A$2:$A$9</c:f>
              <c:strCache>
                <c:ptCount val="8"/>
                <c:pt idx="0">
                  <c:v>Clinical Revenue</c:v>
                </c:pt>
                <c:pt idx="1">
                  <c:v>Grants &amp; Contracts</c:v>
                </c:pt>
                <c:pt idx="2">
                  <c:v>Endowment Income</c:v>
                </c:pt>
                <c:pt idx="3">
                  <c:v>Tuition &amp; Fees</c:v>
                </c:pt>
                <c:pt idx="4">
                  <c:v>Residency-Pass-Through</c:v>
                </c:pt>
                <c:pt idx="5">
                  <c:v>Affiliated Hospitals</c:v>
                </c:pt>
                <c:pt idx="6">
                  <c:v>Gift Income</c:v>
                </c:pt>
                <c:pt idx="7">
                  <c:v>State and University Support</c:v>
                </c:pt>
              </c:strCache>
            </c:strRef>
          </c:cat>
          <c:val>
            <c:numRef>
              <c:f>Sheet1!$B$2:$B$9</c:f>
              <c:numCache>
                <c:formatCode>"$"#,##0</c:formatCode>
                <c:ptCount val="8"/>
                <c:pt idx="0">
                  <c:v>420456629</c:v>
                </c:pt>
                <c:pt idx="1">
                  <c:v>86135460</c:v>
                </c:pt>
                <c:pt idx="2">
                  <c:v>15487652</c:v>
                </c:pt>
                <c:pt idx="3">
                  <c:v>23709633</c:v>
                </c:pt>
                <c:pt idx="4">
                  <c:v>54668754</c:v>
                </c:pt>
                <c:pt idx="5">
                  <c:v>145832847</c:v>
                </c:pt>
                <c:pt idx="6">
                  <c:v>13182288</c:v>
                </c:pt>
                <c:pt idx="7">
                  <c:v>51605312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24CE221E-83ED-4F6C-BA5F-3F9E6FDB6953}" type="datetimeFigureOut">
              <a:rPr lang="en-US"/>
              <a:t>12/16/2016</a:t>
            </a:fld>
            <a:endParaRPr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CA4CBEF8-5CDE-472B-839B-B8BB0C881006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632892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97853E5F-CE67-483C-A264-F17AC70E9CA2}" type="datetimeFigureOut">
              <a:rPr lang="en-US"/>
              <a:t>12/16/2016</a:t>
            </a:fld>
            <a:endParaRPr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696913"/>
            <a:ext cx="6188075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endParaRPr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6BB98AFB-CB0D-4DFE-87B9-B4B0D0DE73CD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12805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B98AFB-CB0D-4DFE-87B9-B4B0D0DE73C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0147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lt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2612" y="6432551"/>
            <a:ext cx="1371600" cy="273049"/>
          </a:xfrm>
        </p:spPr>
        <p:txBody>
          <a:bodyPr/>
          <a:lstStyle/>
          <a:p>
            <a:fld id="{3E0FA9E5-6744-4841-888F-9E7CC0C2B7EC}" type="datetimeFigureOut">
              <a:rPr lang="en-US" smtClean="0"/>
              <a:t>12/16/2016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65213" y="6432551"/>
            <a:ext cx="5653087" cy="27304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32812" y="6432551"/>
            <a:ext cx="1219201" cy="273049"/>
          </a:xfrm>
        </p:spPr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5212" y="3403600"/>
            <a:ext cx="5029201" cy="1397000"/>
          </a:xfrm>
        </p:spPr>
        <p:txBody>
          <a:bodyPr>
            <a:normAutofit/>
          </a:bodyPr>
          <a:lstStyle>
            <a:lvl1pPr marL="0" indent="0" algn="l">
              <a:spcBef>
                <a:spcPts val="60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5214" y="533400"/>
            <a:ext cx="5029200" cy="2514601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90237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t>12/16/2016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841477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t>12/16/2016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5213" y="533400"/>
            <a:ext cx="7467599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61412" y="533400"/>
            <a:ext cx="2362201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135436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t>12/16/2016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067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t>12/16/2016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5214" y="3124200"/>
            <a:ext cx="8686800" cy="1371600"/>
          </a:xfrm>
        </p:spPr>
        <p:txBody>
          <a:bodyPr anchor="t">
            <a:normAutofit/>
          </a:bodyPr>
          <a:lstStyle>
            <a:lvl1pPr marL="0" indent="0">
              <a:spcBef>
                <a:spcPts val="600"/>
              </a:spcBef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214" y="533400"/>
            <a:ext cx="8686800" cy="2286000"/>
          </a:xfrm>
        </p:spPr>
        <p:txBody>
          <a:bodyPr anchor="b">
            <a:normAutofit/>
          </a:bodyPr>
          <a:lstStyle>
            <a:lvl1pPr algn="l">
              <a:defRPr sz="5400" b="1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925637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t>12/16/2016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4598" y="1828800"/>
            <a:ext cx="4251960" cy="4191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5212" y="1828800"/>
            <a:ext cx="4251960" cy="4191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40504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t>12/16/2016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00053" y="2590800"/>
            <a:ext cx="4251960" cy="3429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00053" y="1828799"/>
            <a:ext cx="4251960" cy="685801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5213" y="2590800"/>
            <a:ext cx="4251960" cy="3429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5213" y="1828799"/>
            <a:ext cx="4251960" cy="685801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211" y="533400"/>
            <a:ext cx="8686802" cy="1066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301549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t>12/16/2016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370301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t>12/16/2016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263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t>12/16/2016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65813" y="533400"/>
            <a:ext cx="5867400" cy="5486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5213" y="2209800"/>
            <a:ext cx="4114800" cy="38100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213" y="533400"/>
            <a:ext cx="4114800" cy="1524000"/>
          </a:xfrm>
        </p:spPr>
        <p:txBody>
          <a:bodyPr anchor="b">
            <a:normAutofit/>
          </a:bodyPr>
          <a:lstStyle>
            <a:lvl1pPr algn="l"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00083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865812" y="533400"/>
            <a:ext cx="5780173" cy="5791200"/>
          </a:xfrm>
          <a:ln w="50800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5213" y="2209800"/>
            <a:ext cx="4114800" cy="38100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213" y="533400"/>
            <a:ext cx="4114800" cy="1524000"/>
          </a:xfrm>
        </p:spPr>
        <p:txBody>
          <a:bodyPr anchor="b">
            <a:noAutofit/>
          </a:bodyPr>
          <a:lstStyle>
            <a:lvl1pPr algn="l"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572858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32612" y="6155267"/>
            <a:ext cx="1371600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E0FA9E5-6744-4841-888F-9E7CC0C2B7EC}" type="datetimeFigureOut">
              <a:rPr lang="en-US" smtClean="0"/>
              <a:pPr/>
              <a:t>12/16/2016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5213" y="6155267"/>
            <a:ext cx="5653087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2812" y="6155267"/>
            <a:ext cx="1219201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AAEAE4A8-A6E5-453E-B946-FB774B73F48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5212" y="1828800"/>
            <a:ext cx="8686801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1065212" y="533400"/>
            <a:ext cx="8686801" cy="1066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27670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36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3716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23444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37160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50876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164592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How Does OU College of Medicine fund its missions?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OU College of Medicine Funding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128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7212" y="609600"/>
            <a:ext cx="8686800" cy="838198"/>
          </a:xfrm>
        </p:spPr>
        <p:txBody>
          <a:bodyPr>
            <a:normAutofit fontScale="90000"/>
          </a:bodyPr>
          <a:lstStyle/>
          <a:p>
            <a:r>
              <a:rPr lang="en-US" sz="2800" dirty="0">
                <a:latin typeface="Calibri" pitchFamily="34" charset="0"/>
              </a:rPr>
              <a:t/>
            </a:r>
            <a:br>
              <a:rPr lang="en-US" sz="2800" dirty="0">
                <a:latin typeface="Calibri" pitchFamily="34" charset="0"/>
              </a:rPr>
            </a:br>
            <a:r>
              <a:rPr lang="en-US" sz="2800" dirty="0" smtClean="0">
                <a:latin typeface="Calibri" pitchFamily="34" charset="0"/>
              </a:rPr>
              <a:t/>
            </a:r>
            <a:br>
              <a:rPr lang="en-US" sz="2800" dirty="0" smtClean="0">
                <a:latin typeface="Calibri" pitchFamily="34" charset="0"/>
              </a:rPr>
            </a:br>
            <a:r>
              <a:rPr lang="en-US" sz="2800" dirty="0" smtClean="0">
                <a:latin typeface="Calibri" pitchFamily="34" charset="0"/>
              </a:rPr>
              <a:t>OU </a:t>
            </a:r>
            <a:r>
              <a:rPr lang="en-US" sz="2800" dirty="0">
                <a:latin typeface="Calibri" pitchFamily="34" charset="0"/>
              </a:rPr>
              <a:t>College of Medicine Funding Sources FY 2016 </a:t>
            </a:r>
            <a:r>
              <a:rPr lang="en-US" sz="2000" dirty="0">
                <a:latin typeface="Calibri" pitchFamily="34" charset="0"/>
              </a:rPr>
              <a:t/>
            </a:r>
            <a:br>
              <a:rPr lang="en-US" sz="2000" dirty="0">
                <a:latin typeface="Calibri" pitchFamily="34" charset="0"/>
              </a:rPr>
            </a:br>
            <a:r>
              <a:rPr lang="en-US" sz="2000" dirty="0">
                <a:latin typeface="Calibri" pitchFamily="34" charset="0"/>
              </a:rPr>
              <a:t>Includes OKC and Tulsa </a:t>
            </a:r>
            <a:r>
              <a:rPr lang="en-US" sz="2000" dirty="0" smtClean="0">
                <a:latin typeface="Calibri" pitchFamily="34" charset="0"/>
              </a:rPr>
              <a:t>Campuses.</a:t>
            </a:r>
            <a:r>
              <a:rPr lang="en-US" sz="2000" dirty="0">
                <a:latin typeface="Calibri" pitchFamily="34" charset="0"/>
              </a:rPr>
              <a:t/>
            </a:r>
            <a:br>
              <a:rPr lang="en-US" sz="2000" dirty="0">
                <a:latin typeface="Calibri" pitchFamily="34" charset="0"/>
              </a:rPr>
            </a:br>
            <a:r>
              <a:rPr lang="en-US" sz="2000" dirty="0" smtClean="0">
                <a:latin typeface="Calibri" pitchFamily="34" charset="0"/>
              </a:rPr>
              <a:t>(1000 full, 200 part faculty, 800 residents in 78 programs , 2800 staff, 660 Med Students,</a:t>
            </a:r>
            <a:br>
              <a:rPr lang="en-US" sz="2000" dirty="0" smtClean="0">
                <a:latin typeface="Calibri" pitchFamily="34" charset="0"/>
              </a:rPr>
            </a:br>
            <a:r>
              <a:rPr lang="en-US" sz="2000" dirty="0" smtClean="0">
                <a:latin typeface="Calibri" pitchFamily="34" charset="0"/>
              </a:rPr>
              <a:t>150 PA students, 122 graduate students)</a:t>
            </a:r>
            <a:br>
              <a:rPr lang="en-US" sz="2000" dirty="0" smtClean="0">
                <a:latin typeface="Calibri" pitchFamily="34" charset="0"/>
              </a:rPr>
            </a:br>
            <a:endParaRPr lang="en-US" sz="2000" dirty="0">
              <a:latin typeface="Calibri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2741612" y="2286000"/>
          <a:ext cx="75438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84412" y="1578115"/>
            <a:ext cx="3200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latin typeface="Calibri" pitchFamily="34" charset="0"/>
              </a:rPr>
              <a:t>Total $</a:t>
            </a:r>
            <a:r>
              <a:rPr lang="en-US" sz="2400" b="1" u="sng" dirty="0" smtClean="0">
                <a:latin typeface="Calibri" pitchFamily="34" charset="0"/>
              </a:rPr>
              <a:t>811,078,576                 </a:t>
            </a:r>
            <a:endParaRPr lang="en-US" sz="2400" b="1" u="sng" dirty="0">
              <a:latin typeface="Calibri" pitchFamily="34" charset="0"/>
            </a:endParaRPr>
          </a:p>
          <a:p>
            <a:endParaRPr lang="en-US" sz="2000" b="1" u="sng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6942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en-US" sz="1200" b="1" dirty="0" smtClean="0"/>
              <a:t>Pass-through and Hospital may have some portion of funding from multiple lines:</a:t>
            </a:r>
          </a:p>
          <a:p>
            <a:r>
              <a:rPr lang="en-US" sz="1200" dirty="0" smtClean="0"/>
              <a:t>• </a:t>
            </a:r>
            <a:r>
              <a:rPr lang="en-US" sz="1200" dirty="0"/>
              <a:t>CMS Direct and Indirect (DME and IME) - In 2014: $165,048/CMS </a:t>
            </a:r>
            <a:r>
              <a:rPr lang="en-US" sz="1200" dirty="0" smtClean="0"/>
              <a:t>slot  (Direct- Res salary + faculty,  Indirect- hospital)</a:t>
            </a:r>
            <a:endParaRPr lang="en-US" sz="1200" dirty="0"/>
          </a:p>
          <a:p>
            <a:r>
              <a:rPr lang="en-US" sz="1200" dirty="0" smtClean="0"/>
              <a:t>• </a:t>
            </a:r>
            <a:r>
              <a:rPr lang="en-US" sz="1200" dirty="0"/>
              <a:t>Medicaid DME and/or </a:t>
            </a:r>
            <a:r>
              <a:rPr lang="en-US" sz="1200" dirty="0" smtClean="0"/>
              <a:t>IME – may add 3-5%  (OHCA)</a:t>
            </a:r>
          </a:p>
          <a:p>
            <a:r>
              <a:rPr lang="en-US" sz="1200" dirty="0"/>
              <a:t>• DSH (Disproportionate Share) Hospital</a:t>
            </a:r>
          </a:p>
          <a:p>
            <a:r>
              <a:rPr lang="en-US" sz="1200" dirty="0"/>
              <a:t>• Contribution m</a:t>
            </a:r>
            <a:r>
              <a:rPr lang="en-US" sz="1200" dirty="0" smtClean="0"/>
              <a:t>argins </a:t>
            </a:r>
            <a:r>
              <a:rPr lang="en-US" sz="1200" dirty="0"/>
              <a:t>(modified) to Hospital</a:t>
            </a:r>
          </a:p>
          <a:p>
            <a:r>
              <a:rPr lang="en-US" sz="1200" dirty="0"/>
              <a:t>• Other </a:t>
            </a:r>
            <a:r>
              <a:rPr lang="en-US" sz="1200" dirty="0" smtClean="0"/>
              <a:t>associate </a:t>
            </a:r>
            <a:r>
              <a:rPr lang="en-US" sz="1200" dirty="0"/>
              <a:t>h</a:t>
            </a:r>
            <a:r>
              <a:rPr lang="en-US" sz="1200" dirty="0" smtClean="0"/>
              <a:t>ospitals </a:t>
            </a:r>
            <a:r>
              <a:rPr lang="en-US" sz="1200" dirty="0"/>
              <a:t>contributions</a:t>
            </a:r>
          </a:p>
          <a:p>
            <a:r>
              <a:rPr lang="en-US" sz="1200" dirty="0"/>
              <a:t>• VA </a:t>
            </a:r>
            <a:r>
              <a:rPr lang="en-US" sz="1200" dirty="0" smtClean="0"/>
              <a:t>Funding</a:t>
            </a:r>
          </a:p>
          <a:p>
            <a:pPr marL="45720" indent="0">
              <a:buNone/>
            </a:pPr>
            <a:r>
              <a:rPr lang="en-US" sz="1200" b="1" dirty="0" smtClean="0"/>
              <a:t>Grants: </a:t>
            </a:r>
            <a:endParaRPr lang="en-US" sz="1200" b="1" dirty="0"/>
          </a:p>
          <a:p>
            <a:r>
              <a:rPr lang="en-US" sz="1200" dirty="0"/>
              <a:t>• </a:t>
            </a:r>
            <a:r>
              <a:rPr lang="en-US" sz="1200" dirty="0" smtClean="0"/>
              <a:t>Research and Other </a:t>
            </a:r>
            <a:r>
              <a:rPr lang="en-US" sz="1200" dirty="0"/>
              <a:t>Grants (HRSA, community foundation, etc</a:t>
            </a:r>
            <a:r>
              <a:rPr lang="en-US" sz="1200" dirty="0" smtClean="0"/>
              <a:t>.)</a:t>
            </a:r>
          </a:p>
          <a:p>
            <a:pPr marL="45720" indent="0">
              <a:buNone/>
            </a:pPr>
            <a:r>
              <a:rPr lang="en-US" sz="1200" b="1" dirty="0" smtClean="0"/>
              <a:t>Clinical</a:t>
            </a:r>
            <a:endParaRPr lang="en-US" sz="1200" b="1" dirty="0"/>
          </a:p>
          <a:p>
            <a:r>
              <a:rPr lang="en-US" sz="1200" dirty="0"/>
              <a:t>• Outpatient and Inpatient Professional </a:t>
            </a:r>
            <a:r>
              <a:rPr lang="en-US" sz="1200" dirty="0" smtClean="0"/>
              <a:t>Fees</a:t>
            </a:r>
            <a:endParaRPr lang="en-US" sz="1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Revenue Types (Pass-through, Hospital, Clinical, Grants)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72100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Business strategy presentation">
  <a:themeElements>
    <a:clrScheme name="Blue Red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Business strategy presentation" id="{8652783A-F43B-4C47-8F3C-48F967BE0382}" vid="{232EED29-0899-40B2-8969-E379F11A5395}"/>
    </a:ext>
  </a:extLst>
</a:theme>
</file>

<file path=ppt/theme/theme2.xml><?xml version="1.0" encoding="utf-8"?>
<a:theme xmlns:a="http://schemas.openxmlformats.org/drawingml/2006/main" name="Office Theme">
  <a:themeElements>
    <a:clrScheme name="Blue Red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lue Red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0E1DFAE-A563-49ED-B827-D954CB21C6A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Business strategy presentation</Template>
  <TotalTime>0</TotalTime>
  <Words>147</Words>
  <Application>Microsoft Office PowerPoint</Application>
  <PresentationFormat>Custom</PresentationFormat>
  <Paragraphs>25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Business strategy presentation</vt:lpstr>
      <vt:lpstr>OU College of Medicine Funding</vt:lpstr>
      <vt:lpstr>  OU College of Medicine Funding Sources FY 2016  Includes OKC and Tulsa Campuses. (1000 full, 200 part faculty, 800 residents in 78 programs , 2800 staff, 660 Med Students, 150 PA students, 122 graduate students) </vt:lpstr>
      <vt:lpstr>Revenue Types (Pass-through, Hospital, Clinical, Grants)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2016-12-05T14:18:04Z</dcterms:created>
  <dcterms:modified xsi:type="dcterms:W3CDTF">2016-12-16T22:09:12Z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TC034606639991</vt:lpwstr>
  </property>
</Properties>
</file>