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7" y="-754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3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E8C-B2AD-4C21-8E59-4906490E7AB5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83622-79ED-48CF-805B-D4DC27D1E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70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E8C-B2AD-4C21-8E59-4906490E7AB5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83622-79ED-48CF-805B-D4DC27D1E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2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8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8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E8C-B2AD-4C21-8E59-4906490E7AB5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83622-79ED-48CF-805B-D4DC27D1E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3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E8C-B2AD-4C21-8E59-4906490E7AB5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83622-79ED-48CF-805B-D4DC27D1E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81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994487"/>
            <a:ext cx="8549640" cy="154368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294276"/>
            <a:ext cx="8549640" cy="170021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E8C-B2AD-4C21-8E59-4906490E7AB5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83622-79ED-48CF-805B-D4DC27D1E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0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2"/>
            <a:ext cx="4442460" cy="5129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2"/>
            <a:ext cx="4442460" cy="5129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E8C-B2AD-4C21-8E59-4906490E7AB5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83622-79ED-48CF-805B-D4DC27D1E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87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4"/>
            <a:ext cx="4444207" cy="7250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58"/>
            <a:ext cx="4444207" cy="44781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1739794"/>
            <a:ext cx="4445952" cy="7250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2464858"/>
            <a:ext cx="4445952" cy="44781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E8C-B2AD-4C21-8E59-4906490E7AB5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83622-79ED-48CF-805B-D4DC27D1E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0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E8C-B2AD-4C21-8E59-4906490E7AB5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83622-79ED-48CF-805B-D4DC27D1E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6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E8C-B2AD-4C21-8E59-4906490E7AB5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83622-79ED-48CF-805B-D4DC27D1E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6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5" cy="13169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8"/>
            <a:ext cx="5622926" cy="66335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8"/>
            <a:ext cx="3309145" cy="53165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E8C-B2AD-4C21-8E59-4906490E7AB5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83622-79ED-48CF-805B-D4DC27D1E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8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1"/>
            <a:ext cx="6035040" cy="64230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4"/>
            <a:ext cx="6035040" cy="91217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E8C-B2AD-4C21-8E59-4906490E7AB5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83622-79ED-48CF-805B-D4DC27D1E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8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2"/>
            <a:ext cx="9052560" cy="5129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AAE8C-B2AD-4C21-8E59-4906490E7AB5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83622-79ED-48CF-805B-D4DC27D1E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7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Flowchart: Alternate Process 157"/>
          <p:cNvSpPr/>
          <p:nvPr/>
        </p:nvSpPr>
        <p:spPr>
          <a:xfrm>
            <a:off x="4127940" y="1143000"/>
            <a:ext cx="1617990" cy="61264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Pregnancy ends </a:t>
            </a:r>
            <a:r>
              <a:rPr lang="en-US" sz="900" dirty="0" smtClean="0">
                <a:solidFill>
                  <a:sysClr val="windowText" lastClr="000000"/>
                </a:solidFill>
              </a:rPr>
              <a:t>(complete expulsion or extraction from the mother)</a:t>
            </a:r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159" name="Flowchart: Decision 158"/>
          <p:cNvSpPr/>
          <p:nvPr/>
        </p:nvSpPr>
        <p:spPr>
          <a:xfrm>
            <a:off x="3984434" y="1981200"/>
            <a:ext cx="1905002" cy="1371600"/>
          </a:xfrm>
          <a:prstGeom prst="flowChartDecision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Any sign of life? </a:t>
            </a:r>
          </a:p>
          <a:p>
            <a:pPr algn="ctr"/>
            <a:r>
              <a:rPr lang="en-US" sz="900" dirty="0" smtClean="0">
                <a:solidFill>
                  <a:sysClr val="windowText" lastClr="000000"/>
                </a:solidFill>
              </a:rPr>
              <a:t>(e.g. heartbeat, pulsation of umbilical  cord, or breath)</a:t>
            </a:r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160" name="Flowchart: Alternate Process 159"/>
          <p:cNvSpPr/>
          <p:nvPr/>
        </p:nvSpPr>
        <p:spPr>
          <a:xfrm>
            <a:off x="6281450" y="2286000"/>
            <a:ext cx="1447800" cy="76352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Birth Certificate REQUIRED</a:t>
            </a:r>
          </a:p>
          <a:p>
            <a:pPr algn="ctr"/>
            <a:r>
              <a:rPr lang="en-US" sz="900" dirty="0" smtClean="0">
                <a:solidFill>
                  <a:sysClr val="windowText" lastClr="000000"/>
                </a:solidFill>
              </a:rPr>
              <a:t>Facility completes &amp; files with State VR Office</a:t>
            </a:r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161" name="Flowchart: Decision 160"/>
          <p:cNvSpPr/>
          <p:nvPr/>
        </p:nvSpPr>
        <p:spPr>
          <a:xfrm>
            <a:off x="4131785" y="3657600"/>
            <a:ext cx="1610301" cy="1219962"/>
          </a:xfrm>
          <a:prstGeom prst="flowChartDecision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Gestation of 12 weeks or more?</a:t>
            </a:r>
            <a:endParaRPr 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162" name="Flowchart: Alternate Process 161"/>
          <p:cNvSpPr/>
          <p:nvPr/>
        </p:nvSpPr>
        <p:spPr>
          <a:xfrm>
            <a:off x="2494404" y="3725358"/>
            <a:ext cx="1219200" cy="107764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Certificate of Stillbirth 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(Fetal Death) REQUIRED</a:t>
            </a:r>
          </a:p>
          <a:p>
            <a:pPr algn="ctr"/>
            <a:r>
              <a:rPr lang="en-US" sz="900" dirty="0" smtClean="0">
                <a:solidFill>
                  <a:sysClr val="windowText" lastClr="000000"/>
                </a:solidFill>
              </a:rPr>
              <a:t>Facility initiates</a:t>
            </a:r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163" name="Flowchart: Alternate Process 162"/>
          <p:cNvSpPr/>
          <p:nvPr/>
        </p:nvSpPr>
        <p:spPr>
          <a:xfrm>
            <a:off x="8262651" y="3648240"/>
            <a:ext cx="957549" cy="599804"/>
          </a:xfrm>
          <a:prstGeom prst="flowChartAlternateProcess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No further action required</a:t>
            </a:r>
            <a:endParaRPr lang="en-US" sz="900" dirty="0">
              <a:solidFill>
                <a:sysClr val="windowText" lastClr="000000"/>
              </a:solidFill>
            </a:endParaRPr>
          </a:p>
        </p:txBody>
      </p:sp>
      <p:cxnSp>
        <p:nvCxnSpPr>
          <p:cNvPr id="164" name="Straight Arrow Connector 163"/>
          <p:cNvCxnSpPr>
            <a:stCxn id="158" idx="2"/>
            <a:endCxn id="159" idx="0"/>
          </p:cNvCxnSpPr>
          <p:nvPr/>
        </p:nvCxnSpPr>
        <p:spPr>
          <a:xfrm>
            <a:off x="4936935" y="1755648"/>
            <a:ext cx="0" cy="225552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stCxn id="159" idx="3"/>
            <a:endCxn id="160" idx="1"/>
          </p:cNvCxnSpPr>
          <p:nvPr/>
        </p:nvCxnSpPr>
        <p:spPr>
          <a:xfrm>
            <a:off x="5889436" y="2667000"/>
            <a:ext cx="392014" cy="762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5824251" y="2378637"/>
            <a:ext cx="425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Yes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167" name="Straight Arrow Connector 166"/>
          <p:cNvCxnSpPr>
            <a:stCxn id="159" idx="2"/>
            <a:endCxn id="161" idx="0"/>
          </p:cNvCxnSpPr>
          <p:nvPr/>
        </p:nvCxnSpPr>
        <p:spPr>
          <a:xfrm>
            <a:off x="4936935" y="3352800"/>
            <a:ext cx="1" cy="3048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4930047" y="3287617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No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169" name="Straight Arrow Connector 168"/>
          <p:cNvCxnSpPr>
            <a:stCxn id="161" idx="1"/>
            <a:endCxn id="162" idx="3"/>
          </p:cNvCxnSpPr>
          <p:nvPr/>
        </p:nvCxnSpPr>
        <p:spPr>
          <a:xfrm flipH="1" flipV="1">
            <a:off x="3713604" y="4264183"/>
            <a:ext cx="418181" cy="339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>
            <a:off x="3798870" y="3962400"/>
            <a:ext cx="425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Yes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71" name="Flowchart: Decision 170"/>
          <p:cNvSpPr/>
          <p:nvPr/>
        </p:nvSpPr>
        <p:spPr>
          <a:xfrm>
            <a:off x="2308034" y="5105400"/>
            <a:ext cx="1589183" cy="1143000"/>
          </a:xfrm>
          <a:prstGeom prst="flowChartDecision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Funeral Home involved?</a:t>
            </a:r>
            <a:endParaRPr lang="en-US" sz="1000" dirty="0">
              <a:solidFill>
                <a:sysClr val="windowText" lastClr="000000"/>
              </a:solidFill>
            </a:endParaRPr>
          </a:p>
        </p:txBody>
      </p:sp>
      <p:cxnSp>
        <p:nvCxnSpPr>
          <p:cNvPr id="172" name="Straight Arrow Connector 171"/>
          <p:cNvCxnSpPr>
            <a:stCxn id="162" idx="2"/>
            <a:endCxn id="171" idx="0"/>
          </p:cNvCxnSpPr>
          <p:nvPr/>
        </p:nvCxnSpPr>
        <p:spPr>
          <a:xfrm flipH="1">
            <a:off x="3102626" y="4803007"/>
            <a:ext cx="1378" cy="302393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Flowchart: Decision 172"/>
          <p:cNvSpPr/>
          <p:nvPr/>
        </p:nvSpPr>
        <p:spPr>
          <a:xfrm>
            <a:off x="6118034" y="3336397"/>
            <a:ext cx="1774633" cy="1235603"/>
          </a:xfrm>
          <a:prstGeom prst="flowChartDecision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Baby alive at discharge?</a:t>
            </a:r>
            <a:endParaRPr lang="en-US" sz="1000" dirty="0">
              <a:solidFill>
                <a:sysClr val="windowText" lastClr="000000"/>
              </a:solidFill>
            </a:endParaRPr>
          </a:p>
        </p:txBody>
      </p:sp>
      <p:cxnSp>
        <p:nvCxnSpPr>
          <p:cNvPr id="174" name="Straight Arrow Connector 173"/>
          <p:cNvCxnSpPr>
            <a:stCxn id="160" idx="2"/>
            <a:endCxn id="173" idx="0"/>
          </p:cNvCxnSpPr>
          <p:nvPr/>
        </p:nvCxnSpPr>
        <p:spPr>
          <a:xfrm>
            <a:off x="7005350" y="3049524"/>
            <a:ext cx="1" cy="286873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173" idx="3"/>
            <a:endCxn id="163" idx="1"/>
          </p:cNvCxnSpPr>
          <p:nvPr/>
        </p:nvCxnSpPr>
        <p:spPr>
          <a:xfrm flipV="1">
            <a:off x="7892667" y="3948142"/>
            <a:ext cx="369984" cy="605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7805451" y="3659256"/>
            <a:ext cx="425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Yes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177" name="Straight Arrow Connector 176"/>
          <p:cNvCxnSpPr>
            <a:stCxn id="173" idx="2"/>
            <a:endCxn id="179" idx="0"/>
          </p:cNvCxnSpPr>
          <p:nvPr/>
        </p:nvCxnSpPr>
        <p:spPr>
          <a:xfrm>
            <a:off x="7005351" y="4572000"/>
            <a:ext cx="0" cy="3810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7043451" y="4583017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No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79" name="Flowchart: Alternate Process 178"/>
          <p:cNvSpPr/>
          <p:nvPr/>
        </p:nvSpPr>
        <p:spPr>
          <a:xfrm>
            <a:off x="6346404" y="4953000"/>
            <a:ext cx="1317893" cy="760511"/>
          </a:xfrm>
          <a:prstGeom prst="flowChartAlternateProcess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Death Certificate REQUIRED 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Funeral Home will initiate</a:t>
            </a:r>
            <a:endParaRPr 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4977681" y="4864864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No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81" name="Flowchart: Alternate Process 180"/>
          <p:cNvSpPr/>
          <p:nvPr/>
        </p:nvSpPr>
        <p:spPr>
          <a:xfrm>
            <a:off x="4289235" y="5181600"/>
            <a:ext cx="1295400" cy="888999"/>
          </a:xfrm>
          <a:prstGeom prst="flowChartAlternateProcess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Certificate of Stillbirth 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(Fetal Death) 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is not required</a:t>
            </a:r>
            <a:endParaRPr lang="en-US" sz="900" dirty="0">
              <a:solidFill>
                <a:sysClr val="windowText" lastClr="000000"/>
              </a:solidFill>
            </a:endParaRPr>
          </a:p>
        </p:txBody>
      </p:sp>
      <p:cxnSp>
        <p:nvCxnSpPr>
          <p:cNvPr id="182" name="Straight Arrow Connector 181"/>
          <p:cNvCxnSpPr>
            <a:stCxn id="161" idx="2"/>
            <a:endCxn id="181" idx="0"/>
          </p:cNvCxnSpPr>
          <p:nvPr/>
        </p:nvCxnSpPr>
        <p:spPr>
          <a:xfrm flipH="1">
            <a:off x="4936935" y="4877562"/>
            <a:ext cx="1" cy="30403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Flowchart: Alternate Process 182"/>
          <p:cNvSpPr/>
          <p:nvPr/>
        </p:nvSpPr>
        <p:spPr>
          <a:xfrm>
            <a:off x="2450336" y="6553200"/>
            <a:ext cx="1318353" cy="6858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File Certificate of Stillbirth with State VR Office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184" name="Straight Arrow Connector 183"/>
          <p:cNvCxnSpPr>
            <a:stCxn id="171" idx="2"/>
            <a:endCxn id="183" idx="0"/>
          </p:cNvCxnSpPr>
          <p:nvPr/>
        </p:nvCxnSpPr>
        <p:spPr>
          <a:xfrm>
            <a:off x="3102626" y="6248400"/>
            <a:ext cx="6887" cy="3048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Flowchart: Alternate Process 184"/>
          <p:cNvSpPr/>
          <p:nvPr/>
        </p:nvSpPr>
        <p:spPr>
          <a:xfrm>
            <a:off x="437923" y="5095302"/>
            <a:ext cx="1567953" cy="1181100"/>
          </a:xfrm>
          <a:prstGeom prst="flowChartAlternateProcess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Transfer record (</a:t>
            </a:r>
            <a:r>
              <a:rPr lang="en-US" sz="1200" i="1" dirty="0" smtClean="0">
                <a:solidFill>
                  <a:sysClr val="windowText" lastClr="000000"/>
                </a:solidFill>
              </a:rPr>
              <a:t>including pertinent medical info</a:t>
            </a:r>
            <a:r>
              <a:rPr lang="en-US" sz="1200" dirty="0" smtClean="0">
                <a:solidFill>
                  <a:sysClr val="windowText" lastClr="000000"/>
                </a:solidFill>
              </a:rPr>
              <a:t>) to Funeral Home for filing with State VR Office</a:t>
            </a:r>
            <a:endParaRPr lang="en-US" sz="900" dirty="0">
              <a:solidFill>
                <a:sysClr val="windowText" lastClr="000000"/>
              </a:solidFill>
            </a:endParaRPr>
          </a:p>
        </p:txBody>
      </p:sp>
      <p:cxnSp>
        <p:nvCxnSpPr>
          <p:cNvPr id="186" name="Straight Arrow Connector 185"/>
          <p:cNvCxnSpPr>
            <a:stCxn id="171" idx="1"/>
            <a:endCxn id="185" idx="3"/>
          </p:cNvCxnSpPr>
          <p:nvPr/>
        </p:nvCxnSpPr>
        <p:spPr>
          <a:xfrm flipH="1">
            <a:off x="2005876" y="5676900"/>
            <a:ext cx="302158" cy="8952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2013219" y="5410200"/>
            <a:ext cx="425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Yes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6588408" y="2077202"/>
            <a:ext cx="8338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63 OS 1-301.5</a:t>
            </a:r>
            <a:endParaRPr lang="en-US" sz="900" dirty="0"/>
          </a:p>
        </p:txBody>
      </p:sp>
      <p:sp>
        <p:nvSpPr>
          <p:cNvPr id="189" name="TextBox 188"/>
          <p:cNvSpPr txBox="1"/>
          <p:nvPr/>
        </p:nvSpPr>
        <p:spPr>
          <a:xfrm>
            <a:off x="2589679" y="3381174"/>
            <a:ext cx="8338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63 OS 1-301.8</a:t>
            </a:r>
            <a:endParaRPr lang="en-US" sz="900" dirty="0"/>
          </a:p>
        </p:txBody>
      </p:sp>
      <p:sp>
        <p:nvSpPr>
          <p:cNvPr id="190" name="TextBox 189"/>
          <p:cNvSpPr txBox="1"/>
          <p:nvPr/>
        </p:nvSpPr>
        <p:spPr>
          <a:xfrm>
            <a:off x="2589679" y="3502968"/>
            <a:ext cx="10679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OAC 310:105-51(a)</a:t>
            </a:r>
            <a:endParaRPr lang="en-US" sz="900" dirty="0"/>
          </a:p>
        </p:txBody>
      </p:sp>
      <p:sp>
        <p:nvSpPr>
          <p:cNvPr id="191" name="TextBox 190"/>
          <p:cNvSpPr txBox="1"/>
          <p:nvPr/>
        </p:nvSpPr>
        <p:spPr>
          <a:xfrm>
            <a:off x="3890517" y="3095466"/>
            <a:ext cx="8338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63 OS 1-103.6</a:t>
            </a:r>
            <a:endParaRPr lang="en-US" sz="900" dirty="0"/>
          </a:p>
        </p:txBody>
      </p:sp>
      <p:sp>
        <p:nvSpPr>
          <p:cNvPr id="192" name="TextBox 191"/>
          <p:cNvSpPr txBox="1"/>
          <p:nvPr/>
        </p:nvSpPr>
        <p:spPr>
          <a:xfrm>
            <a:off x="6621460" y="5684926"/>
            <a:ext cx="74732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63 OS 1-317</a:t>
            </a:r>
            <a:endParaRPr lang="en-US" sz="900" dirty="0"/>
          </a:p>
        </p:txBody>
      </p:sp>
      <p:sp>
        <p:nvSpPr>
          <p:cNvPr id="193" name="TextBox 192"/>
          <p:cNvSpPr txBox="1"/>
          <p:nvPr/>
        </p:nvSpPr>
        <p:spPr>
          <a:xfrm>
            <a:off x="3200400" y="304800"/>
            <a:ext cx="42029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Vital Records Decision Tree</a:t>
            </a:r>
            <a:endParaRPr lang="en-US" sz="2800" b="1" dirty="0"/>
          </a:p>
        </p:txBody>
      </p:sp>
      <p:sp>
        <p:nvSpPr>
          <p:cNvPr id="194" name="TextBox 193"/>
          <p:cNvSpPr txBox="1"/>
          <p:nvPr/>
        </p:nvSpPr>
        <p:spPr>
          <a:xfrm>
            <a:off x="8928591" y="7359412"/>
            <a:ext cx="9012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August 2015</a:t>
            </a:r>
            <a:endParaRPr lang="en-US" sz="1100" dirty="0"/>
          </a:p>
        </p:txBody>
      </p:sp>
      <p:sp>
        <p:nvSpPr>
          <p:cNvPr id="195" name="TextBox 194"/>
          <p:cNvSpPr txBox="1"/>
          <p:nvPr/>
        </p:nvSpPr>
        <p:spPr>
          <a:xfrm>
            <a:off x="3169201" y="6234518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No</a:t>
            </a:r>
            <a:endParaRPr lang="en-US" sz="1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239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141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OMES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OMES</dc:creator>
  <cp:lastModifiedBy>OMES</cp:lastModifiedBy>
  <cp:revision>6</cp:revision>
  <dcterms:created xsi:type="dcterms:W3CDTF">2015-08-12T17:57:06Z</dcterms:created>
  <dcterms:modified xsi:type="dcterms:W3CDTF">2015-08-13T14:15:36Z</dcterms:modified>
</cp:coreProperties>
</file>