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5" d="100"/>
          <a:sy n="115" d="100"/>
        </p:scale>
        <p:origin x="372" y="108"/>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endParaRPr lang="en-US" dirty="0"/>
          </a:p>
        </p:txBody>
      </p:sp>
      <p:sp>
        <p:nvSpPr>
          <p:cNvPr id="212" name="Date Placeholder 211"/>
          <p:cNvSpPr>
            <a:spLocks noGrp="1"/>
          </p:cNvSpPr>
          <p:nvPr>
            <p:ph type="dt" sz="half" idx="10"/>
          </p:nvPr>
        </p:nvSpPr>
        <p:spPr/>
        <p:txBody>
          <a:bodyPr/>
          <a:lstStyle/>
          <a:p>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endParaRPr lang="en-US" dirty="0"/>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k.gov/oab_we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Reporting CPE</a:t>
            </a:r>
            <a:endParaRPr lang="en-US" dirty="0"/>
          </a:p>
        </p:txBody>
      </p:sp>
      <p:sp>
        <p:nvSpPr>
          <p:cNvPr id="3" name="Subtitle 2"/>
          <p:cNvSpPr>
            <a:spLocks noGrp="1"/>
          </p:cNvSpPr>
          <p:nvPr>
            <p:ph type="subTitle" idx="1"/>
          </p:nvPr>
        </p:nvSpPr>
        <p:spPr/>
        <p:txBody>
          <a:bodyPr/>
          <a:lstStyle/>
          <a:p>
            <a:r>
              <a:rPr lang="en-US" dirty="0" smtClean="0"/>
              <a:t>A Comprehensive Guide </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9601200" cy="1142385"/>
          </a:xfrm>
        </p:spPr>
        <p:txBody>
          <a:bodyPr/>
          <a:lstStyle/>
          <a:p>
            <a:r>
              <a:rPr lang="en-US" dirty="0" smtClean="0"/>
              <a:t>Adding a New CPE Activity Entry</a:t>
            </a:r>
            <a:endParaRPr lang="en-US" dirty="0"/>
          </a:p>
        </p:txBody>
      </p:sp>
      <p:sp>
        <p:nvSpPr>
          <p:cNvPr id="3" name="Content Placeholder 2"/>
          <p:cNvSpPr>
            <a:spLocks noGrp="1"/>
          </p:cNvSpPr>
          <p:nvPr>
            <p:ph idx="1"/>
          </p:nvPr>
        </p:nvSpPr>
        <p:spPr>
          <a:xfrm>
            <a:off x="601287" y="1221972"/>
            <a:ext cx="10989426" cy="4871258"/>
          </a:xfrm>
        </p:spPr>
        <p:txBody>
          <a:bodyPr>
            <a:normAutofit fontScale="47500" lnSpcReduction="20000"/>
          </a:bodyPr>
          <a:lstStyle/>
          <a:p>
            <a:pPr>
              <a:lnSpc>
                <a:spcPct val="120000"/>
              </a:lnSpc>
            </a:pPr>
            <a:r>
              <a:rPr lang="en-US" sz="2800" dirty="0" smtClean="0"/>
              <a:t>While the system was designed to log each activity individually, </a:t>
            </a:r>
            <a:r>
              <a:rPr lang="en-US" sz="2800" b="1" dirty="0" smtClean="0"/>
              <a:t>you may lump activity hours by like categories</a:t>
            </a:r>
            <a:r>
              <a:rPr lang="en-US" sz="2800" dirty="0" smtClean="0"/>
              <a:t> in order to minimize the number of entries</a:t>
            </a:r>
            <a:r>
              <a:rPr lang="en-US" sz="2800" b="1" dirty="0" smtClean="0"/>
              <a:t>. Only fields with red asterisks (</a:t>
            </a:r>
            <a:r>
              <a:rPr lang="en-US" sz="2800" b="1" dirty="0" smtClean="0">
                <a:solidFill>
                  <a:srgbClr val="FF0000"/>
                </a:solidFill>
              </a:rPr>
              <a:t>*</a:t>
            </a:r>
            <a:r>
              <a:rPr lang="en-US" sz="2800" b="1" dirty="0" smtClean="0"/>
              <a:t>) are required. To lump hours by like categories:</a:t>
            </a:r>
          </a:p>
          <a:p>
            <a:pPr lvl="1">
              <a:lnSpc>
                <a:spcPct val="120000"/>
              </a:lnSpc>
            </a:pPr>
            <a:r>
              <a:rPr lang="en-US" sz="2800" dirty="0" smtClean="0"/>
              <a:t>For </a:t>
            </a:r>
            <a:r>
              <a:rPr lang="en-US" sz="2800" b="1" dirty="0" smtClean="0"/>
              <a:t>CPE Category</a:t>
            </a:r>
            <a:r>
              <a:rPr lang="en-US" sz="2800" dirty="0" smtClean="0"/>
              <a:t>, select the category for which you would like to log CPE hours (ex. ETHICS, TAA, PA, IGA)</a:t>
            </a:r>
          </a:p>
          <a:p>
            <a:pPr lvl="1">
              <a:lnSpc>
                <a:spcPct val="120000"/>
              </a:lnSpc>
            </a:pPr>
            <a:r>
              <a:rPr lang="en-US" sz="2800" dirty="0" smtClean="0"/>
              <a:t>For </a:t>
            </a:r>
            <a:r>
              <a:rPr lang="en-US" sz="2800" b="1" dirty="0" smtClean="0"/>
              <a:t>Activity Type</a:t>
            </a:r>
            <a:r>
              <a:rPr lang="en-US" sz="2800" dirty="0" smtClean="0"/>
              <a:t>, you will select the format of the events. </a:t>
            </a:r>
          </a:p>
          <a:p>
            <a:pPr lvl="2">
              <a:lnSpc>
                <a:spcPct val="120000"/>
              </a:lnSpc>
            </a:pPr>
            <a:r>
              <a:rPr lang="en-US" sz="2800" b="1" dirty="0" smtClean="0"/>
              <a:t>NOTE:</a:t>
            </a:r>
            <a:r>
              <a:rPr lang="en-US" sz="2800" dirty="0" smtClean="0"/>
              <a:t> in 2020, many CPE events were held as “webinars” due to the COVID-19 pandemic. Please use your best discretion to select the Activity Type that best represents the majority of your hours for each category.</a:t>
            </a:r>
          </a:p>
          <a:p>
            <a:pPr lvl="1">
              <a:lnSpc>
                <a:spcPct val="120000"/>
              </a:lnSpc>
            </a:pPr>
            <a:r>
              <a:rPr lang="en-US" sz="2800" dirty="0" smtClean="0"/>
              <a:t>For </a:t>
            </a:r>
            <a:r>
              <a:rPr lang="en-US" sz="2800" b="1" dirty="0" smtClean="0"/>
              <a:t>Activity Title</a:t>
            </a:r>
            <a:r>
              <a:rPr lang="en-US" sz="2800" dirty="0" smtClean="0"/>
              <a:t>, you may enter </a:t>
            </a:r>
            <a:r>
              <a:rPr lang="en-US" sz="2800" b="1" dirty="0" smtClean="0"/>
              <a:t>Various</a:t>
            </a:r>
            <a:r>
              <a:rPr lang="en-US" sz="2800" dirty="0" smtClean="0"/>
              <a:t>.</a:t>
            </a:r>
          </a:p>
          <a:p>
            <a:pPr lvl="1">
              <a:lnSpc>
                <a:spcPct val="120000"/>
              </a:lnSpc>
            </a:pPr>
            <a:r>
              <a:rPr lang="en-US" sz="2800" dirty="0" smtClean="0"/>
              <a:t>For </a:t>
            </a:r>
            <a:r>
              <a:rPr lang="en-US" sz="2800" b="1" dirty="0" smtClean="0"/>
              <a:t>Organization</a:t>
            </a:r>
            <a:r>
              <a:rPr lang="en-US" sz="2800" dirty="0" smtClean="0"/>
              <a:t>, you may enter </a:t>
            </a:r>
            <a:r>
              <a:rPr lang="en-US" sz="2800" b="1" dirty="0" smtClean="0"/>
              <a:t>Various</a:t>
            </a:r>
            <a:r>
              <a:rPr lang="en-US" sz="2800" dirty="0" smtClean="0"/>
              <a:t> if the events were administered by multiple organizers. </a:t>
            </a:r>
          </a:p>
          <a:p>
            <a:pPr lvl="2">
              <a:lnSpc>
                <a:spcPct val="120000"/>
              </a:lnSpc>
            </a:pPr>
            <a:r>
              <a:rPr lang="en-US" sz="2800" dirty="0" smtClean="0"/>
              <a:t>If you only have one event for a category, or if all events for a category were administered by the same organization, you may enter the name of that organization.</a:t>
            </a:r>
          </a:p>
          <a:p>
            <a:pPr lvl="1">
              <a:lnSpc>
                <a:spcPct val="120000"/>
              </a:lnSpc>
            </a:pPr>
            <a:r>
              <a:rPr lang="en-US" sz="2800" dirty="0" smtClean="0"/>
              <a:t>For </a:t>
            </a:r>
            <a:r>
              <a:rPr lang="en-US" sz="2800" b="1" dirty="0" smtClean="0"/>
              <a:t>Start Date </a:t>
            </a:r>
            <a:r>
              <a:rPr lang="en-US" sz="2800" dirty="0" smtClean="0"/>
              <a:t>and </a:t>
            </a:r>
            <a:r>
              <a:rPr lang="en-US" sz="2800" b="1" dirty="0" smtClean="0"/>
              <a:t>Date of Completion</a:t>
            </a:r>
            <a:r>
              <a:rPr lang="en-US" sz="2800" dirty="0" smtClean="0"/>
              <a:t>, you may enter the first and last days of the year, respectively. This means that, if you are reporting CPE hours from 2020 in order to complete your 2021 Registration Renewal, the </a:t>
            </a:r>
            <a:r>
              <a:rPr lang="en-US" sz="2800" b="1" dirty="0" smtClean="0"/>
              <a:t>Start Date </a:t>
            </a:r>
            <a:r>
              <a:rPr lang="en-US" sz="2800" dirty="0" smtClean="0"/>
              <a:t>will be </a:t>
            </a:r>
            <a:r>
              <a:rPr lang="en-US" sz="2800" b="1" dirty="0" smtClean="0"/>
              <a:t>1/1/2020</a:t>
            </a:r>
            <a:r>
              <a:rPr lang="en-US" sz="2800" dirty="0" smtClean="0"/>
              <a:t>, and the </a:t>
            </a:r>
            <a:r>
              <a:rPr lang="en-US" sz="2800" b="1" dirty="0" smtClean="0"/>
              <a:t>Date of Completion</a:t>
            </a:r>
            <a:r>
              <a:rPr lang="en-US" sz="2800" dirty="0" smtClean="0"/>
              <a:t> will be </a:t>
            </a:r>
            <a:r>
              <a:rPr lang="en-US" sz="2800" b="1" dirty="0" smtClean="0"/>
              <a:t>12/31/2020</a:t>
            </a:r>
            <a:r>
              <a:rPr lang="en-US" sz="2800" dirty="0" smtClean="0"/>
              <a:t>.</a:t>
            </a:r>
          </a:p>
          <a:p>
            <a:pPr lvl="1">
              <a:lnSpc>
                <a:spcPct val="120000"/>
              </a:lnSpc>
            </a:pPr>
            <a:r>
              <a:rPr lang="en-US" sz="2800" dirty="0" smtClean="0"/>
              <a:t>For </a:t>
            </a:r>
            <a:r>
              <a:rPr lang="en-US" sz="2800" b="1" dirty="0" smtClean="0"/>
              <a:t>Number of Credits</a:t>
            </a:r>
            <a:r>
              <a:rPr lang="en-US" sz="2800" dirty="0" smtClean="0"/>
              <a:t>, enter the total number of hours you have amassed for the category for which you are making the entry.</a:t>
            </a:r>
          </a:p>
          <a:p>
            <a:pPr marL="274320" lvl="1" indent="0" algn="ctr">
              <a:lnSpc>
                <a:spcPct val="120000"/>
              </a:lnSpc>
              <a:buNone/>
            </a:pPr>
            <a:endParaRPr lang="en-US" sz="2800" b="1" dirty="0" smtClean="0"/>
          </a:p>
          <a:p>
            <a:pPr marL="274320" lvl="1" indent="0" algn="ctr">
              <a:lnSpc>
                <a:spcPct val="120000"/>
              </a:lnSpc>
              <a:buNone/>
            </a:pPr>
            <a:r>
              <a:rPr lang="en-US" sz="2800" b="1" dirty="0" smtClean="0"/>
              <a:t>*NOTE: </a:t>
            </a:r>
            <a:r>
              <a:rPr lang="en-US" sz="2800" dirty="0" smtClean="0"/>
              <a:t>at this time, </a:t>
            </a:r>
            <a:r>
              <a:rPr lang="en-US" sz="2800" b="1" dirty="0" smtClean="0"/>
              <a:t>we are NOT requiring the upload of Certificates of Completion*</a:t>
            </a:r>
            <a:endParaRPr lang="en-US" sz="2800" dirty="0" smtClean="0"/>
          </a:p>
          <a:p>
            <a:pPr lvl="1"/>
            <a:endParaRPr lang="en-US" sz="2600" dirty="0" smtClean="0"/>
          </a:p>
          <a:p>
            <a:pPr marL="274320" lvl="1" indent="0">
              <a:buNone/>
            </a:pPr>
            <a:endParaRPr lang="en-US" dirty="0" smtClean="0"/>
          </a:p>
          <a:p>
            <a:endParaRPr lang="en-US" b="1" dirty="0"/>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Tree>
    <p:extLst>
      <p:ext uri="{BB962C8B-B14F-4D97-AF65-F5344CB8AC3E}">
        <p14:creationId xmlns:p14="http://schemas.microsoft.com/office/powerpoint/2010/main" val="190853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 New CPE Activity Entry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5636" y="1981200"/>
            <a:ext cx="7880728" cy="3810000"/>
          </a:xfrm>
        </p:spPr>
      </p:pic>
      <p:sp>
        <p:nvSpPr>
          <p:cNvPr id="3" name="Slide Number Placeholder 2"/>
          <p:cNvSpPr>
            <a:spLocks noGrp="1"/>
          </p:cNvSpPr>
          <p:nvPr>
            <p:ph type="sldNum" sz="quarter" idx="12"/>
          </p:nvPr>
        </p:nvSpPr>
        <p:spPr/>
        <p:txBody>
          <a:bodyPr/>
          <a:lstStyle/>
          <a:p>
            <a:fld id="{E31375A4-56A4-47D6-9801-1991572033F7}" type="slidenum">
              <a:rPr lang="en-US" smtClean="0"/>
              <a:t>11</a:t>
            </a:fld>
            <a:endParaRPr lang="en-US"/>
          </a:p>
        </p:txBody>
      </p:sp>
    </p:spTree>
    <p:extLst>
      <p:ext uri="{BB962C8B-B14F-4D97-AF65-F5344CB8AC3E}">
        <p14:creationId xmlns:p14="http://schemas.microsoft.com/office/powerpoint/2010/main" val="296799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 New CPE Activity Entry</a:t>
            </a:r>
            <a:endParaRPr lang="en-US" dirty="0"/>
          </a:p>
        </p:txBody>
      </p:sp>
      <p:sp>
        <p:nvSpPr>
          <p:cNvPr id="3" name="Content Placeholder 2"/>
          <p:cNvSpPr>
            <a:spLocks noGrp="1"/>
          </p:cNvSpPr>
          <p:nvPr>
            <p:ph idx="1"/>
          </p:nvPr>
        </p:nvSpPr>
        <p:spPr/>
        <p:txBody>
          <a:bodyPr/>
          <a:lstStyle/>
          <a:p>
            <a:r>
              <a:rPr lang="en-US" dirty="0" smtClean="0"/>
              <a:t>Once you are finished entering the information for the current category, save your entry on the Dashboard, then return to Slide 9 of this PowerPoint and repeat the steps for each remaining CPE category for which you logged hours in the appropriate year. </a:t>
            </a:r>
          </a:p>
          <a:p>
            <a:pPr lvl="1"/>
            <a:r>
              <a:rPr lang="en-US" dirty="0"/>
              <a:t>W</a:t>
            </a:r>
            <a:r>
              <a:rPr lang="en-US" dirty="0" smtClean="0"/>
              <a:t>hen finished, you should have </a:t>
            </a:r>
            <a:r>
              <a:rPr lang="en-US" b="1" dirty="0" smtClean="0"/>
              <a:t>one entry per category</a:t>
            </a:r>
            <a:r>
              <a:rPr lang="en-US" dirty="0" smtClean="0"/>
              <a:t>. </a:t>
            </a:r>
            <a:r>
              <a:rPr lang="en-US" b="1" dirty="0" smtClean="0"/>
              <a:t>Generally</a:t>
            </a:r>
            <a:r>
              <a:rPr lang="en-US" dirty="0" smtClean="0"/>
              <a:t>, this means that you should have two to five entries when finished: ETHICS plus any other categories for which you earned hours (TAA, PA, IGA, COMP).</a:t>
            </a:r>
          </a:p>
          <a:p>
            <a:pPr lvl="2"/>
            <a:r>
              <a:rPr lang="en-US" dirty="0" smtClean="0"/>
              <a:t>If you did not earn ETHICS CPE hours for the year that you are reporting, do not log an entry for ETHICS. However, the majority of individuals earn some ETHICS CPE hours each year in </a:t>
            </a:r>
            <a:r>
              <a:rPr lang="en-US" smtClean="0"/>
              <a:t>addition to CPE </a:t>
            </a:r>
            <a:r>
              <a:rPr lang="en-US" dirty="0" smtClean="0"/>
              <a:t>hours in one or more other categories. </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Tree>
    <p:extLst>
      <p:ext uri="{BB962C8B-B14F-4D97-AF65-F5344CB8AC3E}">
        <p14:creationId xmlns:p14="http://schemas.microsoft.com/office/powerpoint/2010/main" val="396408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&amp; Special Observations</a:t>
            </a:r>
            <a:endParaRPr lang="en-US" dirty="0"/>
          </a:p>
        </p:txBody>
      </p:sp>
      <p:sp>
        <p:nvSpPr>
          <p:cNvPr id="3" name="Content Placeholder 2"/>
          <p:cNvSpPr>
            <a:spLocks noGrp="1"/>
          </p:cNvSpPr>
          <p:nvPr>
            <p:ph idx="1"/>
          </p:nvPr>
        </p:nvSpPr>
        <p:spPr/>
        <p:txBody>
          <a:bodyPr>
            <a:normAutofit/>
          </a:bodyPr>
          <a:lstStyle/>
          <a:p>
            <a:r>
              <a:rPr lang="en-US" dirty="0" smtClean="0"/>
              <a:t>Please log </a:t>
            </a:r>
            <a:r>
              <a:rPr lang="en-US" b="1" dirty="0" smtClean="0"/>
              <a:t>ALL</a:t>
            </a:r>
            <a:r>
              <a:rPr lang="en-US" dirty="0" smtClean="0"/>
              <a:t> CPE hours for the previous year </a:t>
            </a:r>
            <a:r>
              <a:rPr lang="en-US" b="1" dirty="0" smtClean="0"/>
              <a:t>BEFORE</a:t>
            </a:r>
            <a:r>
              <a:rPr lang="en-US" dirty="0" smtClean="0"/>
              <a:t> submitting your annual Registration </a:t>
            </a:r>
            <a:r>
              <a:rPr lang="en-US" dirty="0"/>
              <a:t>R</a:t>
            </a:r>
            <a:r>
              <a:rPr lang="en-US" dirty="0" smtClean="0"/>
              <a:t>enewal through the Dashboard. </a:t>
            </a:r>
          </a:p>
          <a:p>
            <a:pPr lvl="1"/>
            <a:r>
              <a:rPr lang="en-US" dirty="0" smtClean="0"/>
              <a:t>Submitting your Registration Renewal before your CPE hours locks the entry for the previous year’s hours. Should this happen, please contact the OAB so that we may manually reopen your entry so that you may finish logging your CPE hours.</a:t>
            </a:r>
          </a:p>
          <a:p>
            <a:pPr lvl="0">
              <a:buClr>
                <a:srgbClr val="D15A3E">
                  <a:lumMod val="75000"/>
                </a:srgbClr>
              </a:buClr>
            </a:pPr>
            <a:r>
              <a:rPr lang="en-US" dirty="0" smtClean="0">
                <a:solidFill>
                  <a:srgbClr val="2D2E2D"/>
                </a:solidFill>
              </a:rPr>
              <a:t>As the individual who attended each event, please </a:t>
            </a:r>
            <a:r>
              <a:rPr lang="en-US" dirty="0">
                <a:solidFill>
                  <a:srgbClr val="2D2E2D"/>
                </a:solidFill>
              </a:rPr>
              <a:t>use your best </a:t>
            </a:r>
            <a:r>
              <a:rPr lang="en-US" dirty="0" smtClean="0">
                <a:solidFill>
                  <a:srgbClr val="2D2E2D"/>
                </a:solidFill>
              </a:rPr>
              <a:t>judgment </a:t>
            </a:r>
            <a:r>
              <a:rPr lang="en-US" dirty="0">
                <a:solidFill>
                  <a:srgbClr val="2D2E2D"/>
                </a:solidFill>
              </a:rPr>
              <a:t>in labeling </a:t>
            </a:r>
            <a:r>
              <a:rPr lang="en-US" b="1" dirty="0" smtClean="0">
                <a:solidFill>
                  <a:srgbClr val="2D2E2D"/>
                </a:solidFill>
              </a:rPr>
              <a:t>Category </a:t>
            </a:r>
            <a:r>
              <a:rPr lang="en-US" dirty="0" smtClean="0">
                <a:solidFill>
                  <a:srgbClr val="2D2E2D"/>
                </a:solidFill>
              </a:rPr>
              <a:t>and </a:t>
            </a:r>
            <a:r>
              <a:rPr lang="en-US" b="1" dirty="0" smtClean="0">
                <a:solidFill>
                  <a:srgbClr val="2D2E2D"/>
                </a:solidFill>
              </a:rPr>
              <a:t>Activity Type.</a:t>
            </a:r>
            <a:r>
              <a:rPr lang="en-US" dirty="0" smtClean="0">
                <a:solidFill>
                  <a:srgbClr val="2D2E2D"/>
                </a:solidFill>
              </a:rPr>
              <a:t> This does not have to be a perfect match, simply your best approximation.</a:t>
            </a:r>
            <a:endParaRPr lang="en-US" b="1" dirty="0" smtClean="0">
              <a:solidFill>
                <a:srgbClr val="2D2E2D"/>
              </a:solidFill>
            </a:endParaRPr>
          </a:p>
          <a:p>
            <a:pPr lvl="0">
              <a:buClr>
                <a:srgbClr val="D15A3E">
                  <a:lumMod val="75000"/>
                </a:srgbClr>
              </a:buClr>
            </a:pPr>
            <a:r>
              <a:rPr lang="en-US" dirty="0" smtClean="0"/>
              <a:t>Please </a:t>
            </a:r>
            <a:r>
              <a:rPr lang="en-US" b="1" dirty="0" smtClean="0"/>
              <a:t>DO NOT</a:t>
            </a:r>
            <a:r>
              <a:rPr lang="en-US" dirty="0" smtClean="0"/>
              <a:t> log more than one year’s CPE hours in any individual year’s section. Doing so will result in one of the year’s hours needing to be deleted and manually re-entered into the appropriate year section.</a:t>
            </a:r>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a:p>
        </p:txBody>
      </p:sp>
    </p:spTree>
    <p:extLst>
      <p:ext uri="{BB962C8B-B14F-4D97-AF65-F5344CB8AC3E}">
        <p14:creationId xmlns:p14="http://schemas.microsoft.com/office/powerpoint/2010/main" val="79273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If you have any enduring questions or concerns about reporting your CPE, please do not hesitate to contact us via any of the following means:</a:t>
            </a:r>
          </a:p>
          <a:p>
            <a:pPr lvl="1"/>
            <a:r>
              <a:rPr lang="en-US" dirty="0" smtClean="0"/>
              <a:t>Phone: 405-521-2397</a:t>
            </a:r>
          </a:p>
          <a:p>
            <a:pPr lvl="1"/>
            <a:r>
              <a:rPr lang="en-US" dirty="0" smtClean="0"/>
              <a:t>Email: okaccybd@oab.ok.gov</a:t>
            </a:r>
          </a:p>
          <a:p>
            <a:pPr lvl="1"/>
            <a:r>
              <a:rPr lang="en-US" dirty="0" smtClean="0"/>
              <a:t>Fax: 405-521-3118</a:t>
            </a:r>
          </a:p>
          <a:p>
            <a:pPr lvl="1"/>
            <a:r>
              <a:rPr lang="en-US" dirty="0" smtClean="0"/>
              <a:t>Conventional mail: </a:t>
            </a:r>
          </a:p>
          <a:p>
            <a:pPr marL="274320" lvl="1" indent="0">
              <a:buNone/>
            </a:pPr>
            <a:r>
              <a:rPr lang="en-US" dirty="0"/>
              <a:t>	</a:t>
            </a:r>
            <a:r>
              <a:rPr lang="en-US" sz="1600" dirty="0" smtClean="0"/>
              <a:t>Oklahoma Accountancy Board</a:t>
            </a:r>
          </a:p>
          <a:p>
            <a:pPr marL="274320" lvl="1" indent="0">
              <a:buNone/>
            </a:pPr>
            <a:r>
              <a:rPr lang="en-US" sz="1600" dirty="0"/>
              <a:t>	</a:t>
            </a:r>
            <a:r>
              <a:rPr lang="en-US" sz="1600" dirty="0" smtClean="0"/>
              <a:t>201 NW 63</a:t>
            </a:r>
            <a:r>
              <a:rPr lang="en-US" sz="1600" baseline="30000" dirty="0" smtClean="0"/>
              <a:t>rd</a:t>
            </a:r>
            <a:r>
              <a:rPr lang="en-US" sz="1600" dirty="0" smtClean="0"/>
              <a:t> St, Suite 210</a:t>
            </a:r>
          </a:p>
          <a:p>
            <a:pPr marL="274320" lvl="1" indent="0">
              <a:buNone/>
            </a:pPr>
            <a:r>
              <a:rPr lang="en-US" sz="1600" dirty="0"/>
              <a:t>	</a:t>
            </a:r>
            <a:r>
              <a:rPr lang="en-US" sz="1600" dirty="0" smtClean="0"/>
              <a:t>Oklahoma City, OK 73116</a:t>
            </a:r>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a:p>
        </p:txBody>
      </p:sp>
    </p:spTree>
    <p:extLst>
      <p:ext uri="{BB962C8B-B14F-4D97-AF65-F5344CB8AC3E}">
        <p14:creationId xmlns:p14="http://schemas.microsoft.com/office/powerpoint/2010/main" val="1841850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the new Dashboard!</a:t>
            </a:r>
            <a:endParaRPr lang="en-US" dirty="0"/>
          </a:p>
        </p:txBody>
      </p:sp>
      <p:sp>
        <p:nvSpPr>
          <p:cNvPr id="3" name="Content Placeholder 2"/>
          <p:cNvSpPr>
            <a:spLocks noGrp="1"/>
          </p:cNvSpPr>
          <p:nvPr>
            <p:ph idx="1"/>
          </p:nvPr>
        </p:nvSpPr>
        <p:spPr/>
        <p:txBody>
          <a:bodyPr/>
          <a:lstStyle/>
          <a:p>
            <a:r>
              <a:rPr lang="en-US" dirty="0" smtClean="0"/>
              <a:t>If you have registered with the Oklahoma Accountancy Board in a prior year, you may notice that our system has had a rework. </a:t>
            </a:r>
          </a:p>
          <a:p>
            <a:endParaRPr lang="en-US" dirty="0" smtClean="0"/>
          </a:p>
          <a:p>
            <a:r>
              <a:rPr lang="en-US" dirty="0" smtClean="0"/>
              <a:t>This ongoing project aims to simplify the processes of reporting CPE, renewing a license and permit to practice, printing a copy of an individual or firm license, requesting documents, and more. </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a:p>
        </p:txBody>
      </p:sp>
    </p:spTree>
    <p:extLst>
      <p:ext uri="{BB962C8B-B14F-4D97-AF65-F5344CB8AC3E}">
        <p14:creationId xmlns:p14="http://schemas.microsoft.com/office/powerpoint/2010/main" val="146625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Dashboard</a:t>
            </a:r>
            <a:endParaRPr lang="en-US" dirty="0"/>
          </a:p>
        </p:txBody>
      </p:sp>
      <p:sp>
        <p:nvSpPr>
          <p:cNvPr id="3" name="Content Placeholder 2"/>
          <p:cNvSpPr>
            <a:spLocks noGrp="1"/>
          </p:cNvSpPr>
          <p:nvPr>
            <p:ph idx="1"/>
          </p:nvPr>
        </p:nvSpPr>
        <p:spPr/>
        <p:txBody>
          <a:bodyPr>
            <a:normAutofit/>
          </a:bodyPr>
          <a:lstStyle/>
          <a:p>
            <a:r>
              <a:rPr lang="en-US" dirty="0" smtClean="0"/>
              <a:t>To begin, navigate to the Oklahoma Accountancy Board </a:t>
            </a:r>
            <a:r>
              <a:rPr lang="en-US" dirty="0" smtClean="0">
                <a:hlinkClick r:id="rId2"/>
              </a:rPr>
              <a:t>homepage</a:t>
            </a:r>
            <a:r>
              <a:rPr lang="en-US" dirty="0" smtClean="0"/>
              <a:t>.</a:t>
            </a:r>
          </a:p>
          <a:p>
            <a:r>
              <a:rPr lang="en-US" dirty="0" smtClean="0"/>
              <a:t>Select </a:t>
            </a:r>
            <a:r>
              <a:rPr lang="en-US" b="1" dirty="0" smtClean="0"/>
              <a:t>Online Services</a:t>
            </a:r>
          </a:p>
          <a:p>
            <a:endParaRPr lang="en-US" b="1" dirty="0"/>
          </a:p>
          <a:p>
            <a:pPr marL="0" indent="0">
              <a:buNone/>
            </a:pPr>
            <a:endParaRPr lang="en-US" b="1" dirty="0" smtClean="0"/>
          </a:p>
          <a:p>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1931" y="3134389"/>
            <a:ext cx="6608137" cy="2556610"/>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3</a:t>
            </a:fld>
            <a:endParaRPr lang="en-US"/>
          </a:p>
        </p:txBody>
      </p:sp>
    </p:spTree>
    <p:extLst>
      <p:ext uri="{BB962C8B-B14F-4D97-AF65-F5344CB8AC3E}">
        <p14:creationId xmlns:p14="http://schemas.microsoft.com/office/powerpoint/2010/main" val="3672932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Dashboard</a:t>
            </a:r>
            <a:endParaRPr lang="en-US" dirty="0"/>
          </a:p>
        </p:txBody>
      </p:sp>
      <p:sp>
        <p:nvSpPr>
          <p:cNvPr id="3" name="Content Placeholder 2"/>
          <p:cNvSpPr>
            <a:spLocks noGrp="1"/>
          </p:cNvSpPr>
          <p:nvPr>
            <p:ph idx="1"/>
          </p:nvPr>
        </p:nvSpPr>
        <p:spPr/>
        <p:txBody>
          <a:bodyPr/>
          <a:lstStyle/>
          <a:p>
            <a:pPr lvl="0">
              <a:buClr>
                <a:srgbClr val="D15A3E">
                  <a:lumMod val="75000"/>
                </a:srgbClr>
              </a:buClr>
            </a:pPr>
            <a:r>
              <a:rPr lang="en-US" dirty="0">
                <a:solidFill>
                  <a:srgbClr val="2D2E2D"/>
                </a:solidFill>
              </a:rPr>
              <a:t>In the new page, select </a:t>
            </a:r>
            <a:r>
              <a:rPr lang="en-US" b="1" dirty="0">
                <a:solidFill>
                  <a:srgbClr val="2D2E2D"/>
                </a:solidFill>
              </a:rPr>
              <a:t>Registrant Portal</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7167" y="2578649"/>
            <a:ext cx="8337665" cy="3270740"/>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4</a:t>
            </a:fld>
            <a:endParaRPr lang="en-US"/>
          </a:p>
        </p:txBody>
      </p:sp>
    </p:spTree>
    <p:extLst>
      <p:ext uri="{BB962C8B-B14F-4D97-AF65-F5344CB8AC3E}">
        <p14:creationId xmlns:p14="http://schemas.microsoft.com/office/powerpoint/2010/main" val="418104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Dashboard</a:t>
            </a:r>
            <a:endParaRPr lang="en-US" dirty="0"/>
          </a:p>
        </p:txBody>
      </p:sp>
      <p:sp>
        <p:nvSpPr>
          <p:cNvPr id="3" name="Content Placeholder 2"/>
          <p:cNvSpPr>
            <a:spLocks noGrp="1"/>
          </p:cNvSpPr>
          <p:nvPr>
            <p:ph idx="1"/>
          </p:nvPr>
        </p:nvSpPr>
        <p:spPr/>
        <p:txBody>
          <a:bodyPr/>
          <a:lstStyle/>
          <a:p>
            <a:pPr lvl="0">
              <a:buClr>
                <a:srgbClr val="D15A3E">
                  <a:lumMod val="75000"/>
                </a:srgbClr>
              </a:buClr>
            </a:pPr>
            <a:r>
              <a:rPr lang="en-US" dirty="0">
                <a:solidFill>
                  <a:srgbClr val="2D2E2D"/>
                </a:solidFill>
              </a:rPr>
              <a:t>If this is your </a:t>
            </a:r>
            <a:r>
              <a:rPr lang="en-US" b="1" dirty="0">
                <a:solidFill>
                  <a:srgbClr val="2D2E2D"/>
                </a:solidFill>
              </a:rPr>
              <a:t>first time logging into the new system</a:t>
            </a:r>
            <a:r>
              <a:rPr lang="en-US" dirty="0">
                <a:solidFill>
                  <a:srgbClr val="2D2E2D"/>
                </a:solidFill>
              </a:rPr>
              <a:t>, or if you have not logged in since 2020, please </a:t>
            </a:r>
            <a:r>
              <a:rPr lang="en-US" dirty="0" smtClean="0">
                <a:solidFill>
                  <a:srgbClr val="2D2E2D"/>
                </a:solidFill>
              </a:rPr>
              <a:t>select </a:t>
            </a:r>
            <a:r>
              <a:rPr lang="en-US" b="1" dirty="0" smtClean="0">
                <a:solidFill>
                  <a:srgbClr val="2D2E2D"/>
                </a:solidFill>
              </a:rPr>
              <a:t>New to this site? </a:t>
            </a:r>
            <a:r>
              <a:rPr lang="en-US" b="1" u="sng" dirty="0" smtClean="0">
                <a:solidFill>
                  <a:srgbClr val="2D2E2D"/>
                </a:solidFill>
              </a:rPr>
              <a:t>Activate now</a:t>
            </a:r>
            <a:r>
              <a:rPr lang="en-US" b="1" dirty="0" smtClean="0">
                <a:solidFill>
                  <a:srgbClr val="2D2E2D"/>
                </a:solidFill>
              </a:rPr>
              <a:t> </a:t>
            </a:r>
            <a:r>
              <a:rPr lang="en-US" dirty="0" smtClean="0">
                <a:solidFill>
                  <a:srgbClr val="2D2E2D"/>
                </a:solidFill>
              </a:rPr>
              <a:t>and continue to the next slide.</a:t>
            </a:r>
            <a:endParaRPr lang="en-US" dirty="0">
              <a:solidFill>
                <a:srgbClr val="2D2E2D"/>
              </a:solidFill>
            </a:endParaRPr>
          </a:p>
          <a:p>
            <a:pPr lvl="0">
              <a:buClr>
                <a:srgbClr val="D15A3E">
                  <a:lumMod val="75000"/>
                </a:srgbClr>
              </a:buClr>
            </a:pPr>
            <a:r>
              <a:rPr lang="en-US" dirty="0">
                <a:solidFill>
                  <a:srgbClr val="2D2E2D"/>
                </a:solidFill>
              </a:rPr>
              <a:t>If you have </a:t>
            </a:r>
            <a:r>
              <a:rPr lang="en-US" b="1" dirty="0">
                <a:solidFill>
                  <a:srgbClr val="2D2E2D"/>
                </a:solidFill>
              </a:rPr>
              <a:t>already created an account within our new system</a:t>
            </a:r>
            <a:r>
              <a:rPr lang="en-US" dirty="0">
                <a:solidFill>
                  <a:srgbClr val="2D2E2D"/>
                </a:solidFill>
              </a:rPr>
              <a:t>, </a:t>
            </a:r>
            <a:r>
              <a:rPr lang="en-US" dirty="0" smtClean="0">
                <a:solidFill>
                  <a:srgbClr val="2D2E2D"/>
                </a:solidFill>
              </a:rPr>
              <a:t>please use your email address and password to login to the system and </a:t>
            </a:r>
            <a:r>
              <a:rPr lang="en-US" dirty="0">
                <a:solidFill>
                  <a:srgbClr val="2D2E2D"/>
                </a:solidFill>
              </a:rPr>
              <a:t>skip to </a:t>
            </a:r>
            <a:r>
              <a:rPr lang="en-US" dirty="0" smtClean="0">
                <a:solidFill>
                  <a:srgbClr val="2D2E2D"/>
                </a:solidFill>
              </a:rPr>
              <a:t>Slide 7 of </a:t>
            </a:r>
            <a:r>
              <a:rPr lang="en-US" dirty="0">
                <a:solidFill>
                  <a:srgbClr val="2D2E2D"/>
                </a:solidFill>
              </a:rPr>
              <a:t>this PowerPoint.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4687" y="3728626"/>
            <a:ext cx="5267891" cy="2303643"/>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5</a:t>
            </a:fld>
            <a:endParaRPr lang="en-US"/>
          </a:p>
        </p:txBody>
      </p:sp>
    </p:spTree>
    <p:extLst>
      <p:ext uri="{BB962C8B-B14F-4D97-AF65-F5344CB8AC3E}">
        <p14:creationId xmlns:p14="http://schemas.microsoft.com/office/powerpoint/2010/main" val="3884720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Dashboard</a:t>
            </a:r>
            <a:endParaRPr lang="en-US" dirty="0"/>
          </a:p>
        </p:txBody>
      </p:sp>
      <p:sp>
        <p:nvSpPr>
          <p:cNvPr id="3" name="Content Placeholder 2"/>
          <p:cNvSpPr>
            <a:spLocks noGrp="1"/>
          </p:cNvSpPr>
          <p:nvPr>
            <p:ph idx="1"/>
          </p:nvPr>
        </p:nvSpPr>
        <p:spPr/>
        <p:txBody>
          <a:bodyPr>
            <a:normAutofit fontScale="85000" lnSpcReduction="10000"/>
          </a:bodyPr>
          <a:lstStyle/>
          <a:p>
            <a:pPr lvl="0">
              <a:buClr>
                <a:srgbClr val="D15A3E">
                  <a:lumMod val="75000"/>
                </a:srgbClr>
              </a:buClr>
            </a:pPr>
            <a:r>
              <a:rPr lang="en-US" dirty="0" smtClean="0"/>
              <a:t>After selecting </a:t>
            </a:r>
            <a:r>
              <a:rPr lang="en-US" b="1" dirty="0">
                <a:solidFill>
                  <a:srgbClr val="2D2E2D"/>
                </a:solidFill>
              </a:rPr>
              <a:t>New to this site? </a:t>
            </a:r>
            <a:r>
              <a:rPr lang="en-US" b="1" u="sng" dirty="0">
                <a:solidFill>
                  <a:srgbClr val="2D2E2D"/>
                </a:solidFill>
              </a:rPr>
              <a:t>Activate </a:t>
            </a:r>
            <a:r>
              <a:rPr lang="en-US" b="1" u="sng" dirty="0" smtClean="0">
                <a:solidFill>
                  <a:srgbClr val="2D2E2D"/>
                </a:solidFill>
              </a:rPr>
              <a:t>now</a:t>
            </a:r>
            <a:r>
              <a:rPr lang="en-US" dirty="0" smtClean="0">
                <a:solidFill>
                  <a:srgbClr val="2D2E2D"/>
                </a:solidFill>
              </a:rPr>
              <a:t>, the website will prompt you to enter your email address. </a:t>
            </a:r>
          </a:p>
          <a:p>
            <a:pPr lvl="1">
              <a:buClr>
                <a:srgbClr val="D15A3E">
                  <a:lumMod val="75000"/>
                </a:srgbClr>
              </a:buClr>
            </a:pPr>
            <a:r>
              <a:rPr lang="en-US" dirty="0">
                <a:solidFill>
                  <a:srgbClr val="2D2E2D"/>
                </a:solidFill>
              </a:rPr>
              <a:t>You must enter the same email address that you have on file with the OAB. </a:t>
            </a:r>
          </a:p>
          <a:p>
            <a:pPr lvl="1">
              <a:buClr>
                <a:srgbClr val="D15A3E">
                  <a:lumMod val="75000"/>
                </a:srgbClr>
              </a:buClr>
            </a:pPr>
            <a:r>
              <a:rPr lang="en-US" dirty="0">
                <a:solidFill>
                  <a:srgbClr val="2D2E2D"/>
                </a:solidFill>
              </a:rPr>
              <a:t>Email addresses may be updated via </a:t>
            </a:r>
            <a:r>
              <a:rPr lang="en-US" dirty="0" smtClean="0">
                <a:solidFill>
                  <a:srgbClr val="2D2E2D"/>
                </a:solidFill>
              </a:rPr>
              <a:t>phone.</a:t>
            </a:r>
          </a:p>
          <a:p>
            <a:pPr>
              <a:buClr>
                <a:srgbClr val="D15A3E">
                  <a:lumMod val="75000"/>
                </a:srgbClr>
              </a:buClr>
            </a:pPr>
            <a:endParaRPr lang="en-US" dirty="0" smtClean="0"/>
          </a:p>
          <a:p>
            <a:pPr>
              <a:buClr>
                <a:srgbClr val="D15A3E">
                  <a:lumMod val="75000"/>
                </a:srgbClr>
              </a:buClr>
            </a:pPr>
            <a:r>
              <a:rPr lang="en-US" dirty="0" smtClean="0"/>
              <a:t>You </a:t>
            </a:r>
            <a:r>
              <a:rPr lang="en-US" dirty="0"/>
              <a:t>will receive a temporary password via email. Please return to the sign-in </a:t>
            </a:r>
            <a:r>
              <a:rPr lang="en-US" dirty="0" smtClean="0"/>
              <a:t>page displayed </a:t>
            </a:r>
            <a:r>
              <a:rPr lang="en-US" dirty="0"/>
              <a:t>in the previous slide and use your email address and new temporary password to login</a:t>
            </a:r>
            <a:r>
              <a:rPr lang="en-US" dirty="0" smtClean="0"/>
              <a:t>.</a:t>
            </a:r>
          </a:p>
          <a:p>
            <a:pPr lvl="1">
              <a:buClr>
                <a:srgbClr val="D15A3E">
                  <a:lumMod val="75000"/>
                </a:srgbClr>
              </a:buClr>
            </a:pPr>
            <a:r>
              <a:rPr lang="en-US" dirty="0" smtClean="0"/>
              <a:t>Please check your junk/spam folders if you did not receive the temporary password in your primary inbox.</a:t>
            </a:r>
          </a:p>
          <a:p>
            <a:pPr>
              <a:buClr>
                <a:srgbClr val="D15A3E">
                  <a:lumMod val="75000"/>
                </a:srgbClr>
              </a:buClr>
            </a:pPr>
            <a:endParaRPr lang="en-US" dirty="0" smtClean="0"/>
          </a:p>
          <a:p>
            <a:pPr>
              <a:buClr>
                <a:srgbClr val="D15A3E">
                  <a:lumMod val="75000"/>
                </a:srgbClr>
              </a:buClr>
            </a:pPr>
            <a:r>
              <a:rPr lang="en-US" dirty="0" smtClean="0"/>
              <a:t>Finally, you will be prompted to create your own password and security questions.</a:t>
            </a:r>
            <a:endParaRPr lang="en-US" dirty="0"/>
          </a:p>
          <a:p>
            <a:pPr lvl="0">
              <a:buClr>
                <a:srgbClr val="D15A3E">
                  <a:lumMod val="75000"/>
                </a:srgbClr>
              </a:buClr>
            </a:pPr>
            <a:endParaRPr lang="en-US" dirty="0" smtClean="0">
              <a:solidFill>
                <a:srgbClr val="2D2E2D"/>
              </a:solidFill>
            </a:endParaRPr>
          </a:p>
          <a:p>
            <a:pPr lvl="1">
              <a:buClr>
                <a:srgbClr val="D15A3E">
                  <a:lumMod val="75000"/>
                </a:srgbClr>
              </a:buClr>
            </a:pPr>
            <a:endParaRPr lang="en-US" dirty="0" smtClean="0">
              <a:solidFill>
                <a:srgbClr val="2D2E2D"/>
              </a:solidFill>
            </a:endParaRPr>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Tree>
    <p:extLst>
      <p:ext uri="{BB962C8B-B14F-4D97-AF65-F5344CB8AC3E}">
        <p14:creationId xmlns:p14="http://schemas.microsoft.com/office/powerpoint/2010/main" val="409333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Dashboard</a:t>
            </a:r>
            <a:endParaRPr lang="en-US" dirty="0"/>
          </a:p>
        </p:txBody>
      </p:sp>
      <p:sp>
        <p:nvSpPr>
          <p:cNvPr id="3" name="Content Placeholder 2"/>
          <p:cNvSpPr>
            <a:spLocks noGrp="1"/>
          </p:cNvSpPr>
          <p:nvPr>
            <p:ph idx="1"/>
          </p:nvPr>
        </p:nvSpPr>
        <p:spPr/>
        <p:txBody>
          <a:bodyPr/>
          <a:lstStyle/>
          <a:p>
            <a:r>
              <a:rPr lang="en-US" dirty="0" smtClean="0"/>
              <a:t>Once on the Dashboard, select </a:t>
            </a:r>
            <a:r>
              <a:rPr lang="en-US" b="1" dirty="0" smtClean="0"/>
              <a:t>Continuing Professional Education </a:t>
            </a:r>
            <a:r>
              <a:rPr lang="en-US" dirty="0" smtClean="0"/>
              <a:t>from the left-hand menu. It is the last option under the </a:t>
            </a:r>
            <a:r>
              <a:rPr lang="en-US" b="1" dirty="0" smtClean="0"/>
              <a:t>Registrant</a:t>
            </a:r>
            <a:r>
              <a:rPr lang="en-US" dirty="0" smtClean="0"/>
              <a:t> heading.</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517" y="2759826"/>
            <a:ext cx="6665428" cy="3187505"/>
          </a:xfrm>
          <a:prstGeom prst="rect">
            <a:avLst/>
          </a:prstGeom>
        </p:spPr>
      </p:pic>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Tree>
    <p:extLst>
      <p:ext uri="{BB962C8B-B14F-4D97-AF65-F5344CB8AC3E}">
        <p14:creationId xmlns:p14="http://schemas.microsoft.com/office/powerpoint/2010/main" val="12494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the Appropriate Year</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1400" dirty="0" smtClean="0"/>
              <a:t>Once you have reached the Continuing Professional Education page, please select </a:t>
            </a:r>
            <a:r>
              <a:rPr lang="en-US" sz="1400" b="1" dirty="0" smtClean="0"/>
              <a:t>View</a:t>
            </a:r>
            <a:r>
              <a:rPr lang="en-US" sz="1400" dirty="0" smtClean="0"/>
              <a:t>, located to the right-hand side of the year for which you would like to enter CPE.</a:t>
            </a:r>
          </a:p>
          <a:p>
            <a:pPr lvl="1">
              <a:buFont typeface="Wingdings" panose="05000000000000000000" pitchFamily="2" charset="2"/>
              <a:buChar char="§"/>
            </a:pPr>
            <a:r>
              <a:rPr lang="en-US" sz="1400" b="1" dirty="0" smtClean="0"/>
              <a:t>NOTE: </a:t>
            </a:r>
            <a:r>
              <a:rPr lang="en-US" sz="1400" dirty="0" smtClean="0"/>
              <a:t>Please make sure to enter CPE into the correct year </a:t>
            </a:r>
            <a:r>
              <a:rPr lang="en-US" sz="1400" b="1" dirty="0" smtClean="0"/>
              <a:t>AND </a:t>
            </a:r>
            <a:r>
              <a:rPr lang="en-US" sz="1400" dirty="0" smtClean="0"/>
              <a:t>only report one year’s CPE at a time.</a:t>
            </a:r>
            <a:endParaRPr lang="en-US" sz="1400" dirty="0"/>
          </a:p>
          <a:p>
            <a:pPr lvl="1">
              <a:buFont typeface="Wingdings" panose="05000000000000000000" pitchFamily="2" charset="2"/>
              <a:buChar char="§"/>
            </a:pPr>
            <a:r>
              <a:rPr lang="en-US" sz="1400" dirty="0" smtClean="0"/>
              <a:t>If you are entering CPE in order to renew your license, please ensure that you are only reporting the hours from the </a:t>
            </a:r>
            <a:r>
              <a:rPr lang="en-US" sz="1400" b="1" dirty="0" smtClean="0"/>
              <a:t>previous year</a:t>
            </a:r>
            <a:r>
              <a:rPr lang="en-US" sz="1400" dirty="0" smtClean="0"/>
              <a:t>.</a:t>
            </a:r>
          </a:p>
          <a:p>
            <a:pPr lvl="1">
              <a:buFont typeface="Wingdings" panose="05000000000000000000" pitchFamily="2" charset="2"/>
              <a:buChar char="§"/>
            </a:pPr>
            <a:r>
              <a:rPr lang="en-US" sz="1400" dirty="0" smtClean="0"/>
              <a:t>Moving forward, you can log hours as you earn them throughout the year in order to avoid entering all of your hours at once.</a:t>
            </a:r>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5626" y="3756400"/>
            <a:ext cx="5300748" cy="2291985"/>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8</a:t>
            </a:fld>
            <a:endParaRPr lang="en-US"/>
          </a:p>
        </p:txBody>
      </p:sp>
    </p:spTree>
    <p:extLst>
      <p:ext uri="{BB962C8B-B14F-4D97-AF65-F5344CB8AC3E}">
        <p14:creationId xmlns:p14="http://schemas.microsoft.com/office/powerpoint/2010/main" val="1734024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 New CPE Activity Entry</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6975" y="2796306"/>
            <a:ext cx="6265025" cy="3228109"/>
          </a:xfrm>
          <a:prstGeom prst="rect">
            <a:avLst/>
          </a:prstGeom>
        </p:spPr>
      </p:pic>
      <p:sp>
        <p:nvSpPr>
          <p:cNvPr id="6" name="Content Placeholder 5"/>
          <p:cNvSpPr>
            <a:spLocks noGrp="1"/>
          </p:cNvSpPr>
          <p:nvPr>
            <p:ph idx="1"/>
          </p:nvPr>
        </p:nvSpPr>
        <p:spPr>
          <a:xfrm>
            <a:off x="1295400" y="1851591"/>
            <a:ext cx="9601200" cy="3809999"/>
          </a:xfrm>
        </p:spPr>
        <p:txBody>
          <a:bodyPr/>
          <a:lstStyle/>
          <a:p>
            <a:r>
              <a:rPr lang="en-US" dirty="0" smtClean="0"/>
              <a:t>Once in the year </a:t>
            </a:r>
            <a:r>
              <a:rPr lang="en-US" dirty="0"/>
              <a:t>V</a:t>
            </a:r>
            <a:r>
              <a:rPr lang="en-US" dirty="0" smtClean="0"/>
              <a:t>iew page for the appropriate year, scroll to the bottom of the page and select </a:t>
            </a:r>
            <a:r>
              <a:rPr lang="en-US" b="1" dirty="0" smtClean="0"/>
              <a:t>+Add New</a:t>
            </a:r>
            <a:r>
              <a:rPr lang="en-US" dirty="0" smtClean="0"/>
              <a:t>.</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27" y="2768444"/>
            <a:ext cx="5843848" cy="3164072"/>
          </a:xfrm>
          <a:prstGeom prst="rect">
            <a:avLst/>
          </a:prstGeom>
        </p:spPr>
      </p:pic>
      <p:sp>
        <p:nvSpPr>
          <p:cNvPr id="3" name="Slide Number Placeholder 2"/>
          <p:cNvSpPr>
            <a:spLocks noGrp="1"/>
          </p:cNvSpPr>
          <p:nvPr>
            <p:ph type="sldNum" sz="quarter" idx="12"/>
          </p:nvPr>
        </p:nvSpPr>
        <p:spPr/>
        <p:txBody>
          <a:bodyPr/>
          <a:lstStyle/>
          <a:p>
            <a:fld id="{E31375A4-56A4-47D6-9801-1991572033F7}" type="slidenum">
              <a:rPr lang="en-US" smtClean="0"/>
              <a:t>9</a:t>
            </a:fld>
            <a:endParaRPr lang="en-US"/>
          </a:p>
        </p:txBody>
      </p:sp>
    </p:spTree>
    <p:extLst>
      <p:ext uri="{BB962C8B-B14F-4D97-AF65-F5344CB8AC3E}">
        <p14:creationId xmlns:p14="http://schemas.microsoft.com/office/powerpoint/2010/main" val="74579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181</TotalTime>
  <Words>1108</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Wingdings</vt:lpstr>
      <vt:lpstr>Diamond Grid 16x9</vt:lpstr>
      <vt:lpstr>Reporting CPE</vt:lpstr>
      <vt:lpstr>Welcome to the new Dashboard!</vt:lpstr>
      <vt:lpstr>Accessing the Dashboard</vt:lpstr>
      <vt:lpstr>Accessing the Dashboard</vt:lpstr>
      <vt:lpstr>Accessing the Dashboard</vt:lpstr>
      <vt:lpstr>Accessing the Dashboard</vt:lpstr>
      <vt:lpstr>The Dashboard</vt:lpstr>
      <vt:lpstr>Selecting the Appropriate Year</vt:lpstr>
      <vt:lpstr>Adding a New CPE Activity Entry</vt:lpstr>
      <vt:lpstr>Adding a New CPE Activity Entry</vt:lpstr>
      <vt:lpstr>Adding a New CPE Activity Entry</vt:lpstr>
      <vt:lpstr>Adding a New CPE Activity Entry</vt:lpstr>
      <vt:lpstr>Notes &amp; Special Observations</vt:lpstr>
      <vt:lpstr>Questions?</vt:lpstr>
    </vt:vector>
  </TitlesOfParts>
  <Company>State of Oklahoma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CPE</dc:title>
  <dc:creator>Joseph Wash</dc:creator>
  <cp:lastModifiedBy>Matthew Sinclair</cp:lastModifiedBy>
  <cp:revision>64</cp:revision>
  <dcterms:created xsi:type="dcterms:W3CDTF">2021-10-11T13:31:45Z</dcterms:created>
  <dcterms:modified xsi:type="dcterms:W3CDTF">2021-10-22T14:44:03Z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