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2" r:id="rId2"/>
    <p:sldId id="304" r:id="rId3"/>
    <p:sldId id="328" r:id="rId4"/>
    <p:sldId id="356" r:id="rId5"/>
    <p:sldId id="330" r:id="rId6"/>
    <p:sldId id="332" r:id="rId7"/>
    <p:sldId id="333" r:id="rId8"/>
    <p:sldId id="340" r:id="rId9"/>
    <p:sldId id="339" r:id="rId10"/>
    <p:sldId id="344" r:id="rId11"/>
    <p:sldId id="345" r:id="rId12"/>
    <p:sldId id="357" r:id="rId13"/>
    <p:sldId id="347" r:id="rId14"/>
    <p:sldId id="348" r:id="rId15"/>
    <p:sldId id="349" r:id="rId16"/>
    <p:sldId id="350" r:id="rId17"/>
    <p:sldId id="351" r:id="rId18"/>
    <p:sldId id="352" r:id="rId19"/>
    <p:sldId id="353" r:id="rId20"/>
    <p:sldId id="354" r:id="rId21"/>
    <p:sldId id="355" r:id="rId22"/>
    <p:sldId id="323" r:id="rId23"/>
    <p:sldId id="324" r:id="rId24"/>
    <p:sldId id="321" r:id="rId25"/>
    <p:sldId id="309" r:id="rId26"/>
    <p:sldId id="310" r:id="rId27"/>
    <p:sldId id="311" r:id="rId28"/>
    <p:sldId id="312" r:id="rId29"/>
    <p:sldId id="313" r:id="rId30"/>
    <p:sldId id="314" r:id="rId31"/>
    <p:sldId id="358" r:id="rId32"/>
    <p:sldId id="315"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ith, Deborah J"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81883" autoAdjust="0"/>
  </p:normalViewPr>
  <p:slideViewPr>
    <p:cSldViewPr>
      <p:cViewPr varScale="1">
        <p:scale>
          <a:sx n="75" d="100"/>
          <a:sy n="75" d="100"/>
        </p:scale>
        <p:origin x="-1458" y="-8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6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4F55AF7-7468-4C33-8CF8-68910E6C393F}" type="datetimeFigureOut">
              <a:rPr lang="en-US"/>
              <a:pPr>
                <a:defRPr/>
              </a:pPr>
              <a:t>6/6/2012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6780F2C-744C-4671-AEAC-BA1E8FB3E825}" type="slidenum">
              <a:rPr lang="en-US"/>
              <a:pPr>
                <a:defRPr/>
              </a:pPr>
              <a:t>‹#›</a:t>
            </a:fld>
            <a:endParaRPr lang="en-US"/>
          </a:p>
        </p:txBody>
      </p:sp>
    </p:spTree>
    <p:extLst>
      <p:ext uri="{BB962C8B-B14F-4D97-AF65-F5344CB8AC3E}">
        <p14:creationId xmlns:p14="http://schemas.microsoft.com/office/powerpoint/2010/main" val="3473184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“Data” is technically plural</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C2BA12-899C-42CD-9A3D-6B174E27A84B}"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54070C-85CF-464B-B4DD-4312F2699354}" type="slidenum">
              <a:rPr lang="en-US">
                <a:latin typeface="Arial" charset="0"/>
                <a:cs typeface="Arial" charset="0"/>
              </a:rPr>
              <a:pPr fontAlgn="base">
                <a:spcBef>
                  <a:spcPct val="0"/>
                </a:spcBef>
                <a:spcAft>
                  <a:spcPct val="0"/>
                </a:spcAft>
              </a:pPr>
              <a:t>17</a:t>
            </a:fld>
            <a:endParaRPr lang="en-US">
              <a:latin typeface="Arial" charset="0"/>
              <a:cs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270B1-2C36-4404-A740-F36526BE0FB3}" type="slidenum">
              <a:rPr lang="en-US">
                <a:latin typeface="Arial" charset="0"/>
                <a:cs typeface="Arial" charset="0"/>
              </a:rPr>
              <a:pPr fontAlgn="base">
                <a:spcBef>
                  <a:spcPct val="0"/>
                </a:spcBef>
                <a:spcAft>
                  <a:spcPct val="0"/>
                </a:spcAft>
              </a:pPr>
              <a:t>18</a:t>
            </a:fld>
            <a:endParaRPr lang="en-US">
              <a:latin typeface="Arial" charset="0"/>
              <a:cs typeface="Arial"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CF38FD-B601-4D0E-A55B-7256ADB9E7A0}" type="slidenum">
              <a:rPr lang="en-US">
                <a:latin typeface="Arial" charset="0"/>
                <a:cs typeface="Arial" charset="0"/>
              </a:rPr>
              <a:pPr fontAlgn="base">
                <a:spcBef>
                  <a:spcPct val="0"/>
                </a:spcBef>
                <a:spcAft>
                  <a:spcPct val="0"/>
                </a:spcAft>
              </a:pPr>
              <a:t>19</a:t>
            </a:fld>
            <a:endParaRPr lang="en-US">
              <a:latin typeface="Arial" charset="0"/>
              <a:cs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7613F4-657B-4367-B044-C911785E339F}" type="slidenum">
              <a:rPr lang="en-US">
                <a:latin typeface="Arial" charset="0"/>
                <a:cs typeface="Arial" charset="0"/>
              </a:rPr>
              <a:pPr fontAlgn="base">
                <a:spcBef>
                  <a:spcPct val="0"/>
                </a:spcBef>
                <a:spcAft>
                  <a:spcPct val="0"/>
                </a:spcAft>
              </a:pPr>
              <a:t>20</a:t>
            </a:fld>
            <a:endParaRPr lang="en-US">
              <a:latin typeface="Arial" charset="0"/>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3A7A8-096A-4C23-A47F-FE3568CFE767}" type="slidenum">
              <a:rPr lang="en-US">
                <a:latin typeface="Arial" charset="0"/>
                <a:cs typeface="Arial" charset="0"/>
              </a:rPr>
              <a:pPr fontAlgn="base">
                <a:spcBef>
                  <a:spcPct val="0"/>
                </a:spcBef>
                <a:spcAft>
                  <a:spcPct val="0"/>
                </a:spcAft>
              </a:pPr>
              <a:t>21</a:t>
            </a:fld>
            <a:endParaRPr lang="en-US">
              <a:latin typeface="Arial" charset="0"/>
              <a:cs typeface="Arial"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29BA5-D292-4B69-A4B9-5D5B1EE57667}" type="slidenum">
              <a:rPr lang="en-US"/>
              <a:pPr fontAlgn="base">
                <a:spcBef>
                  <a:spcPct val="0"/>
                </a:spcBef>
                <a:spcAft>
                  <a:spcPct val="0"/>
                </a:spcAft>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B8A21F-61D2-485D-9EB1-38B34D72BD6B}" type="slidenum">
              <a:rPr lang="en-US"/>
              <a:pPr fontAlgn="base">
                <a:spcBef>
                  <a:spcPct val="0"/>
                </a:spcBef>
                <a:spcAft>
                  <a:spcPct val="0"/>
                </a:spcAft>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07CA7-C448-4EA3-9584-3CABB8942301}" type="slidenum">
              <a:rPr lang="en-US"/>
              <a:pPr fontAlgn="base">
                <a:spcBef>
                  <a:spcPct val="0"/>
                </a:spcBef>
                <a:spcAft>
                  <a:spcPct val="0"/>
                </a:spcAft>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solidFill>
                <a:srgbClr val="FF0000"/>
              </a:solidFill>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2BD58-148D-4A00-97E7-87FB0BD77EDD}" type="slidenum">
              <a:rPr lang="en-US"/>
              <a:pPr fontAlgn="base">
                <a:spcBef>
                  <a:spcPct val="0"/>
                </a:spcBef>
                <a:spcAft>
                  <a:spcPct val="0"/>
                </a:spcAft>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*2010 Partnership Attitude Tracking Study (PATS) contradicts this.</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CE395A-8AB6-4C10-A1C9-6F031964D5B8}" type="slidenum">
              <a:rPr lang="en-US"/>
              <a:pPr fontAlgn="base">
                <a:spcBef>
                  <a:spcPct val="0"/>
                </a:spcBef>
                <a:spcAft>
                  <a:spcPct val="0"/>
                </a:spcAft>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A31EDE-604C-4628-BC6D-B028DAD482C2}" type="slidenum">
              <a:rPr lang="en-US"/>
              <a:pPr fontAlgn="base">
                <a:spcBef>
                  <a:spcPct val="0"/>
                </a:spcBef>
                <a:spcAft>
                  <a:spcPct val="0"/>
                </a:spcAft>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731C9B-A093-43A0-9EA6-9171157F59C2}" type="slidenum">
              <a:rPr lang="en-US"/>
              <a:pPr fontAlgn="base">
                <a:spcBef>
                  <a:spcPct val="0"/>
                </a:spcBef>
                <a:spcAft>
                  <a:spcPct val="0"/>
                </a:spcAft>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C509F4-802F-450F-B3D8-70B23EF9986A}" type="slidenum">
              <a:rPr lang="en-US">
                <a:latin typeface="Arial" charset="0"/>
                <a:cs typeface="Arial" charset="0"/>
              </a:rPr>
              <a:pPr fontAlgn="base">
                <a:spcBef>
                  <a:spcPct val="0"/>
                </a:spcBef>
                <a:spcAft>
                  <a:spcPct val="0"/>
                </a:spcAft>
              </a:pPr>
              <a:t>13</a:t>
            </a:fld>
            <a:endParaRPr lang="en-US">
              <a:latin typeface="Arial"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F4BE86-854D-40C8-8B0E-3C8389AD907D}" type="slidenum">
              <a:rPr lang="en-US">
                <a:latin typeface="Arial" charset="0"/>
                <a:cs typeface="Arial" charset="0"/>
              </a:rPr>
              <a:pPr fontAlgn="base">
                <a:spcBef>
                  <a:spcPct val="0"/>
                </a:spcBef>
                <a:spcAft>
                  <a:spcPct val="0"/>
                </a:spcAft>
              </a:pPr>
              <a:t>14</a:t>
            </a:fld>
            <a:endParaRPr lang="en-US">
              <a:latin typeface="Arial" charset="0"/>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D7B672-2BD9-491D-B69D-2B5DF4B16B87}" type="slidenum">
              <a:rPr lang="en-US">
                <a:latin typeface="Arial" charset="0"/>
                <a:cs typeface="Arial" charset="0"/>
              </a:rPr>
              <a:pPr fontAlgn="base">
                <a:spcBef>
                  <a:spcPct val="0"/>
                </a:spcBef>
                <a:spcAft>
                  <a:spcPct val="0"/>
                </a:spcAft>
              </a:pPr>
              <a:t>15</a:t>
            </a:fld>
            <a:endParaRPr lang="en-US">
              <a:latin typeface="Arial" charset="0"/>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CDA29-B084-4553-BD1E-CC1A181CA87A}" type="slidenum">
              <a:rPr lang="en-US">
                <a:latin typeface="Arial" charset="0"/>
                <a:cs typeface="Arial" charset="0"/>
              </a:rPr>
              <a:pPr fontAlgn="base">
                <a:spcBef>
                  <a:spcPct val="0"/>
                </a:spcBef>
                <a:spcAft>
                  <a:spcPct val="0"/>
                </a:spcAft>
              </a:pPr>
              <a:t>16</a:t>
            </a:fld>
            <a:endParaRPr lang="en-US">
              <a:latin typeface="Arial" charset="0"/>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CEAEC0EC-E8EE-4990-B51B-E250ED0918F8}" type="datetimeFigureOut">
              <a:rPr lang="en-US"/>
              <a:pPr>
                <a:defRPr/>
              </a:pPr>
              <a:t>6/6/2012</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4AA5FBB9-B67D-4655-8758-C21E0B950E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D4BC49F-029C-4E12-A0F0-0C1B37A6E791}" type="datetimeFigureOut">
              <a:rPr lang="en-US"/>
              <a:pPr>
                <a:defRPr/>
              </a:pPr>
              <a:t>6/6/2012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45F555D-70B6-4F20-ADDD-B99539B489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EEEEA15E-2590-4A14-939B-1E342803D10F}" type="datetimeFigureOut">
              <a:rPr lang="en-US"/>
              <a:pPr>
                <a:defRPr/>
              </a:pPr>
              <a:t>6/6/2012</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EDEEFD70-C21B-4ADB-ADC7-0A0E2A9403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p:spPr>
        <p:txBody>
          <a:bodyPr/>
          <a:lstStyle>
            <a:lvl1pPr>
              <a:defRPr/>
            </a:lvl1pPr>
          </a:lstStyle>
          <a:p>
            <a:pPr>
              <a:defRPr/>
            </a:pPr>
            <a:fld id="{27CBA7B3-34E9-4C07-A69E-D85CA11DFDBB}" type="datetimeFigureOut">
              <a:rPr lang="en-US"/>
              <a:pPr>
                <a:defRPr/>
              </a:pPr>
              <a:t>6/6/2012</a:t>
            </a:fld>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1271588"/>
            <a:ext cx="533400" cy="244475"/>
          </a:xfrm>
        </p:spPr>
        <p:txBody>
          <a:bodyPr/>
          <a:lstStyle>
            <a:lvl1pPr>
              <a:defRPr/>
            </a:lvl1pPr>
          </a:lstStyle>
          <a:p>
            <a:pPr>
              <a:defRPr/>
            </a:pPr>
            <a:fld id="{8CE1A876-1549-4BBB-8C19-E17D02772E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645DC54-3F42-430F-AE7B-E2B569C449D0}" type="datetimeFigureOut">
              <a:rPr lang="en-US"/>
              <a:pPr>
                <a:defRPr/>
              </a:pPr>
              <a:t>6/6/2012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F6C948E-A538-4DA0-A860-15BDDFF4E2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D8F493E-9BBC-4E88-BA1E-276C26D83528}" type="datetimeFigureOut">
              <a:rPr lang="en-US"/>
              <a:pPr>
                <a:defRPr/>
              </a:pPr>
              <a:t>6/6/2012</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BD94CA5C-43D4-49AD-BE2B-836BC1BA73F3}"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908B995B-658E-45D2-920E-4205DD624B15}" type="datetimeFigureOut">
              <a:rPr lang="en-US"/>
              <a:pPr>
                <a:defRPr/>
              </a:pPr>
              <a:t>6/6/2012</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836F1B4D-7F39-4428-98F7-29ACF972916B}"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83154C33-07F1-46D6-B738-1854BA8B8375}" type="datetimeFigureOut">
              <a:rPr lang="en-US"/>
              <a:pPr>
                <a:defRPr/>
              </a:pPr>
              <a:t>6/6/2012</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389C487-F549-4CB9-9FA3-219FE7900573}"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CA8F561-2E9B-4377-AA75-AAD3955001A2}" type="datetimeFigureOut">
              <a:rPr lang="en-US"/>
              <a:pPr>
                <a:defRPr/>
              </a:pPr>
              <a:t>6/6/2012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2ABCCC8-323F-43B4-8B92-05D08F5D63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A25CFED-4975-4E50-9C0A-1E3AE2E02318}" type="datetimeFigureOut">
              <a:rPr lang="en-US"/>
              <a:pPr>
                <a:defRPr/>
              </a:pPr>
              <a:t>6/6/2012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8C50F46A-254B-4AE2-A653-7AD927AE4A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6B683E8-E869-4932-B9CB-040EB5C5F869}" type="datetimeFigureOut">
              <a:rPr lang="en-US"/>
              <a:pPr>
                <a:defRPr/>
              </a:pPr>
              <a:t>6/6/2012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DC0C57F-6F44-40A7-9A0D-92FB8849CB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E0C39E40-B6A9-4EEA-9020-17CB6BEAB870}" type="datetimeFigureOut">
              <a:rPr lang="en-US"/>
              <a:pPr>
                <a:defRPr/>
              </a:pPr>
              <a:t>6/6/2012</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0355BE6D-4A04-431D-A6BA-13F30FD2B320}"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FE67555E-01AF-4E71-9A29-F2E5A9499FD2}" type="datetimeFigureOut">
              <a:rPr lang="en-US"/>
              <a:pPr>
                <a:defRPr/>
              </a:pPr>
              <a:t>6/6/2012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830D49A5-477A-4AE7-859B-F378ABFA7A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68" r:id="rId2"/>
    <p:sldLayoutId id="2147483674" r:id="rId3"/>
    <p:sldLayoutId id="2147483675" r:id="rId4"/>
    <p:sldLayoutId id="2147483676" r:id="rId5"/>
    <p:sldLayoutId id="2147483669" r:id="rId6"/>
    <p:sldLayoutId id="2147483677" r:id="rId7"/>
    <p:sldLayoutId id="2147483670" r:id="rId8"/>
    <p:sldLayoutId id="2147483678" r:id="rId9"/>
    <p:sldLayoutId id="2147483671" r:id="rId10"/>
    <p:sldLayoutId id="2147483679" r:id="rId11"/>
    <p:sldLayoutId id="2147483672" r:id="rId12"/>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ok.gov/odmhsas/Prevention_/Prevention_Initiatives/index.html"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jhawkins@odmhsas.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indicators.bachharrison.com/okdataquerysyste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175" cy="990600"/>
          </a:xfrm>
        </p:spPr>
        <p:txBody>
          <a:bodyPr>
            <a:normAutofit fontScale="90000"/>
          </a:bodyPr>
          <a:lstStyle/>
          <a:p>
            <a:pPr algn="ctr" fontAlgn="auto">
              <a:spcAft>
                <a:spcPts val="0"/>
              </a:spcAft>
              <a:defRPr/>
            </a:pPr>
            <a:r>
              <a:rPr lang="en-US" dirty="0" smtClean="0"/>
              <a:t/>
            </a:r>
            <a:br>
              <a:rPr lang="en-US" dirty="0" smtClean="0"/>
            </a:br>
            <a:r>
              <a:rPr lang="en-US" sz="2700" i="1" dirty="0" smtClean="0"/>
              <a:t>Prevention Division</a:t>
            </a:r>
            <a:endParaRPr lang="en-US" sz="2700" i="1" dirty="0"/>
          </a:p>
        </p:txBody>
      </p:sp>
      <p:pic>
        <p:nvPicPr>
          <p:cNvPr id="14338" name="Picture 6" descr="ODMHSAS"/>
          <p:cNvPicPr>
            <a:picLocks noChangeAspect="1" noChangeArrowheads="1"/>
          </p:cNvPicPr>
          <p:nvPr/>
        </p:nvPicPr>
        <p:blipFill>
          <a:blip r:embed="rId2"/>
          <a:srcRect/>
          <a:stretch>
            <a:fillRect/>
          </a:stretch>
        </p:blipFill>
        <p:spPr bwMode="auto">
          <a:xfrm>
            <a:off x="4800600" y="6096000"/>
            <a:ext cx="4076700" cy="619125"/>
          </a:xfrm>
          <a:prstGeom prst="rect">
            <a:avLst/>
          </a:prstGeom>
          <a:noFill/>
          <a:ln w="9525">
            <a:noFill/>
            <a:miter lim="800000"/>
            <a:headEnd/>
            <a:tailEnd/>
          </a:ln>
        </p:spPr>
      </p:pic>
      <p:sp>
        <p:nvSpPr>
          <p:cNvPr id="14339" name="TextBox 2"/>
          <p:cNvSpPr txBox="1">
            <a:spLocks noChangeArrowheads="1"/>
          </p:cNvSpPr>
          <p:nvPr/>
        </p:nvSpPr>
        <p:spPr bwMode="auto">
          <a:xfrm>
            <a:off x="685800" y="6237288"/>
            <a:ext cx="1335088" cy="368300"/>
          </a:xfrm>
          <a:prstGeom prst="rect">
            <a:avLst/>
          </a:prstGeom>
          <a:noFill/>
          <a:ln w="9525">
            <a:noFill/>
            <a:miter lim="800000"/>
            <a:headEnd/>
            <a:tailEnd/>
          </a:ln>
        </p:spPr>
        <p:txBody>
          <a:bodyPr wrap="none">
            <a:spAutoFit/>
          </a:bodyPr>
          <a:lstStyle/>
          <a:p>
            <a:r>
              <a:rPr lang="en-US">
                <a:latin typeface="Tw Cen MT" pitchFamily="34" charset="0"/>
              </a:rPr>
              <a:t>March 2012</a:t>
            </a:r>
          </a:p>
        </p:txBody>
      </p:sp>
      <p:sp>
        <p:nvSpPr>
          <p:cNvPr id="14340" name="TextBox 3"/>
          <p:cNvSpPr txBox="1">
            <a:spLocks noChangeArrowheads="1"/>
          </p:cNvSpPr>
          <p:nvPr/>
        </p:nvSpPr>
        <p:spPr bwMode="auto">
          <a:xfrm>
            <a:off x="1354138" y="2286000"/>
            <a:ext cx="6269037" cy="523875"/>
          </a:xfrm>
          <a:prstGeom prst="rect">
            <a:avLst/>
          </a:prstGeom>
          <a:noFill/>
          <a:ln w="9525">
            <a:noFill/>
            <a:miter lim="800000"/>
            <a:headEnd/>
            <a:tailEnd/>
          </a:ln>
        </p:spPr>
        <p:txBody>
          <a:bodyPr wrap="none">
            <a:spAutoFit/>
          </a:bodyPr>
          <a:lstStyle/>
          <a:p>
            <a:r>
              <a:rPr lang="en-US" sz="2800">
                <a:latin typeface="Tw Cen MT" pitchFamily="34" charset="0"/>
              </a:rPr>
              <a:t>Strategic Prevention Enhancement Planning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a:r>
              <a:rPr lang="en-US" b="1" smtClean="0"/>
              <a:t>What is Prevention?</a:t>
            </a:r>
          </a:p>
        </p:txBody>
      </p:sp>
      <p:sp>
        <p:nvSpPr>
          <p:cNvPr id="26626" name="Text Placeholder 2"/>
          <p:cNvSpPr>
            <a:spLocks noGrp="1"/>
          </p:cNvSpPr>
          <p:nvPr>
            <p:ph type="body" idx="2"/>
          </p:nvPr>
        </p:nvSpPr>
        <p:spPr>
          <a:xfrm>
            <a:off x="609600" y="1752600"/>
            <a:ext cx="3962400" cy="4876800"/>
          </a:xfrm>
        </p:spPr>
        <p:txBody>
          <a:bodyPr/>
          <a:lstStyle/>
          <a:p>
            <a:r>
              <a:rPr lang="en-US" sz="2400" smtClean="0">
                <a:solidFill>
                  <a:srgbClr val="FFFFFF"/>
                </a:solidFill>
              </a:rPr>
              <a:t>Prevention is viewed as a proactive process by which conditions that promote wellbeing are created; empower individuals and communities to meet the challenges of life events and transitions by creating conditions and reinforcing individual and collective behaviors that lead to healthy communities and lifestyles.</a:t>
            </a:r>
          </a:p>
          <a:p>
            <a:endParaRPr lang="en-US" sz="2400" smtClean="0">
              <a:solidFill>
                <a:srgbClr val="FFFFFF"/>
              </a:solidFill>
            </a:endParaRPr>
          </a:p>
        </p:txBody>
      </p:sp>
      <p:pic>
        <p:nvPicPr>
          <p:cNvPr id="26627" name="Picture 3"/>
          <p:cNvPicPr>
            <a:picLocks noGrp="1" noChangeAspect="1" noChangeArrowheads="1"/>
          </p:cNvPicPr>
          <p:nvPr>
            <p:ph sz="quarter" idx="1"/>
          </p:nvPr>
        </p:nvPicPr>
        <p:blipFill>
          <a:blip r:embed="rId3"/>
          <a:srcRect/>
          <a:stretch>
            <a:fillRect/>
          </a:stretch>
        </p:blipFill>
        <p:spPr>
          <a:xfrm>
            <a:off x="4876800" y="1981200"/>
            <a:ext cx="3981450" cy="3886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n-US" dirty="0" smtClean="0"/>
              <a:t>What is the Environmental Approach to Prevention?</a:t>
            </a:r>
            <a:endParaRPr lang="en-US" dirty="0"/>
          </a:p>
        </p:txBody>
      </p:sp>
      <p:sp>
        <p:nvSpPr>
          <p:cNvPr id="29698" name="Text Placeholder 1"/>
          <p:cNvSpPr>
            <a:spLocks noGrp="1"/>
          </p:cNvSpPr>
          <p:nvPr>
            <p:ph sz="quarter" idx="1"/>
          </p:nvPr>
        </p:nvSpPr>
        <p:spPr>
          <a:xfrm>
            <a:off x="612775" y="1600200"/>
            <a:ext cx="8153400" cy="4495800"/>
          </a:xfrm>
        </p:spPr>
        <p:txBody>
          <a:bodyPr/>
          <a:lstStyle/>
          <a:p>
            <a:r>
              <a:rPr lang="en-US" smtClean="0"/>
              <a:t>Strategies that aim to decrease social and health consequences of substance abuse by limiting access to substances and changing social norms that are accepting and permissive of substance abuse.</a:t>
            </a:r>
          </a:p>
          <a:p>
            <a:endParaRPr lang="en-US" smtClean="0"/>
          </a:p>
          <a:p>
            <a:r>
              <a:rPr lang="en-US" smtClean="0"/>
              <a:t>How?  By changing public laws, policies and practices to create environments that decrease the probability of substance abuse.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2"/>
          <p:cNvSpPr>
            <a:spLocks noChangeArrowheads="1"/>
          </p:cNvSpPr>
          <p:nvPr/>
        </p:nvSpPr>
        <p:spPr bwMode="auto">
          <a:xfrm>
            <a:off x="798513" y="469900"/>
            <a:ext cx="6781800" cy="685800"/>
          </a:xfrm>
          <a:prstGeom prst="rect">
            <a:avLst/>
          </a:prstGeom>
          <a:noFill/>
          <a:ln w="9525">
            <a:noFill/>
            <a:miter lim="800000"/>
            <a:headEnd/>
            <a:tailEnd/>
          </a:ln>
        </p:spPr>
        <p:txBody>
          <a:bodyPr anchor="b"/>
          <a:lstStyle/>
          <a:p>
            <a:pPr algn="ctr"/>
            <a:r>
              <a:rPr lang="en-US" sz="3600">
                <a:latin typeface="Calibri" pitchFamily="34" charset="0"/>
              </a:rPr>
              <a:t>	Environmental Prevention 	Focuses on Community Risk</a:t>
            </a:r>
            <a:endParaRPr lang="en-US" sz="2400">
              <a:latin typeface="Calibri" pitchFamily="34" charset="0"/>
            </a:endParaRPr>
          </a:p>
        </p:txBody>
      </p:sp>
      <p:sp>
        <p:nvSpPr>
          <p:cNvPr id="71683" name="Rectangle 10"/>
          <p:cNvSpPr>
            <a:spLocks noGrp="1" noChangeArrowheads="1"/>
          </p:cNvSpPr>
          <p:nvPr>
            <p:ph idx="4294967295"/>
          </p:nvPr>
        </p:nvSpPr>
        <p:spPr>
          <a:xfrm>
            <a:off x="838200" y="1752600"/>
            <a:ext cx="7848600" cy="4572000"/>
          </a:xfrm>
        </p:spPr>
        <p:txBody>
          <a:bodyPr/>
          <a:lstStyle/>
          <a:p>
            <a:pPr>
              <a:lnSpc>
                <a:spcPct val="80000"/>
              </a:lnSpc>
              <a:buFont typeface="Wingdings" pitchFamily="2" charset="2"/>
              <a:buNone/>
            </a:pPr>
            <a:r>
              <a:rPr lang="en-US" sz="2800" b="1" i="1" smtClean="0">
                <a:solidFill>
                  <a:srgbClr val="006600"/>
                </a:solidFill>
                <a:latin typeface="Calibri" pitchFamily="34" charset="0"/>
              </a:rPr>
              <a:t>Why focus on the environment?</a:t>
            </a:r>
          </a:p>
          <a:p>
            <a:pPr>
              <a:lnSpc>
                <a:spcPct val="150000"/>
              </a:lnSpc>
              <a:buClr>
                <a:srgbClr val="292929"/>
              </a:buClr>
              <a:buFontTx/>
              <a:buChar char="•"/>
            </a:pPr>
            <a:r>
              <a:rPr lang="en-US" sz="2400" smtClean="0">
                <a:latin typeface="Calibri" pitchFamily="34" charset="0"/>
              </a:rPr>
              <a:t>Has not traditionally been addressed</a:t>
            </a:r>
          </a:p>
          <a:p>
            <a:pPr>
              <a:lnSpc>
                <a:spcPct val="150000"/>
              </a:lnSpc>
              <a:buClr>
                <a:srgbClr val="292929"/>
              </a:buClr>
              <a:buFontTx/>
              <a:buChar char="•"/>
            </a:pPr>
            <a:r>
              <a:rPr lang="en-US" sz="2400" smtClean="0">
                <a:latin typeface="Calibri" pitchFamily="34" charset="0"/>
              </a:rPr>
              <a:t>Costs less – inexpensive</a:t>
            </a:r>
          </a:p>
          <a:p>
            <a:pPr>
              <a:lnSpc>
                <a:spcPct val="150000"/>
              </a:lnSpc>
              <a:buClr>
                <a:srgbClr val="292929"/>
              </a:buClr>
              <a:buFontTx/>
              <a:buChar char="•"/>
            </a:pPr>
            <a:r>
              <a:rPr lang="en-US" sz="2400" smtClean="0">
                <a:latin typeface="Calibri" pitchFamily="34" charset="0"/>
              </a:rPr>
              <a:t>Changes the culture/what’s acceptable and normal</a:t>
            </a:r>
          </a:p>
          <a:p>
            <a:pPr>
              <a:lnSpc>
                <a:spcPct val="150000"/>
              </a:lnSpc>
              <a:buClr>
                <a:srgbClr val="292929"/>
              </a:buClr>
              <a:buFontTx/>
              <a:buChar char="•"/>
            </a:pPr>
            <a:r>
              <a:rPr lang="en-US" sz="2400" smtClean="0">
                <a:latin typeface="Calibri" pitchFamily="34" charset="0"/>
              </a:rPr>
              <a:t>Impacts more people for the long term</a:t>
            </a:r>
          </a:p>
          <a:p>
            <a:pPr>
              <a:lnSpc>
                <a:spcPct val="150000"/>
              </a:lnSpc>
              <a:buClr>
                <a:srgbClr val="292929"/>
              </a:buClr>
              <a:buFont typeface="Wingdings" pitchFamily="2" charset="2"/>
              <a:buNone/>
            </a:pPr>
            <a:endParaRPr lang="en-US" sz="2400" smtClean="0">
              <a:latin typeface="Calibri" pitchFamily="34" charset="0"/>
            </a:endParaRPr>
          </a:p>
          <a:p>
            <a:pPr>
              <a:lnSpc>
                <a:spcPct val="150000"/>
              </a:lnSpc>
              <a:buClr>
                <a:srgbClr val="292929"/>
              </a:buClr>
              <a:buFont typeface="Wingdings" pitchFamily="2" charset="2"/>
              <a:buNone/>
            </a:pPr>
            <a:endParaRPr lang="en-US" sz="2400" smtClean="0">
              <a:latin typeface="Calibri" pitchFamily="34" charset="0"/>
            </a:endParaRPr>
          </a:p>
        </p:txBody>
      </p:sp>
      <p:sp>
        <p:nvSpPr>
          <p:cNvPr id="5" name="Plus 4"/>
          <p:cNvSpPr/>
          <p:nvPr/>
        </p:nvSpPr>
        <p:spPr>
          <a:xfrm>
            <a:off x="1295400" y="4038600"/>
            <a:ext cx="2894013" cy="2973388"/>
          </a:xfrm>
          <a:prstGeom prst="mathPlus">
            <a:avLst>
              <a:gd name="adj1" fmla="val 259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1721644" y="5517356"/>
            <a:ext cx="2044700" cy="1588"/>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C:\Program Files\Microsoft Office12\MEDIA\CAGCAT10\j0212957.wmf"/>
          <p:cNvPicPr>
            <a:picLocks noChangeAspect="1" noChangeArrowheads="1"/>
          </p:cNvPicPr>
          <p:nvPr/>
        </p:nvPicPr>
        <p:blipFill>
          <a:blip r:embed="rId2"/>
          <a:srcRect/>
          <a:stretch>
            <a:fillRect/>
          </a:stretch>
        </p:blipFill>
        <p:spPr bwMode="auto">
          <a:xfrm>
            <a:off x="3429000" y="4800600"/>
            <a:ext cx="1641475" cy="1031875"/>
          </a:xfrm>
          <a:prstGeom prst="rect">
            <a:avLst/>
          </a:prstGeom>
          <a:noFill/>
          <a:ln w="9525">
            <a:noFill/>
            <a:miter lim="800000"/>
            <a:headEnd/>
            <a:tailEnd/>
          </a:ln>
        </p:spPr>
      </p:pic>
      <p:cxnSp>
        <p:nvCxnSpPr>
          <p:cNvPr id="12" name="Straight Connector 11"/>
          <p:cNvCxnSpPr/>
          <p:nvPr/>
        </p:nvCxnSpPr>
        <p:spPr>
          <a:xfrm>
            <a:off x="1752600" y="5486400"/>
            <a:ext cx="1674813"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a:xfrm>
            <a:off x="457200" y="1524000"/>
            <a:ext cx="8229600" cy="5867400"/>
          </a:xfrm>
        </p:spPr>
        <p:txBody>
          <a:bodyPr/>
          <a:lstStyle/>
          <a:p>
            <a:pPr>
              <a:lnSpc>
                <a:spcPct val="80000"/>
              </a:lnSpc>
              <a:buFont typeface="Wingdings" pitchFamily="2" charset="2"/>
              <a:buNone/>
            </a:pPr>
            <a:endParaRPr lang="en-US" sz="2400" smtClean="0"/>
          </a:p>
          <a:p>
            <a:pPr>
              <a:spcAft>
                <a:spcPct val="20000"/>
              </a:spcAft>
            </a:pPr>
            <a:r>
              <a:rPr lang="en-US" sz="2400" smtClean="0"/>
              <a:t>Factors that have been identified as being strongly related to and influence the occurrence and magnitude of substance use and its consequences.</a:t>
            </a:r>
          </a:p>
          <a:p>
            <a:pPr>
              <a:lnSpc>
                <a:spcPct val="80000"/>
              </a:lnSpc>
              <a:buFont typeface="Wingdings" pitchFamily="2" charset="2"/>
              <a:buNone/>
            </a:pPr>
            <a:endParaRPr lang="en-US" sz="2400" smtClean="0"/>
          </a:p>
          <a:p>
            <a:endParaRPr lang="en-US" sz="2000" smtClean="0"/>
          </a:p>
        </p:txBody>
      </p:sp>
      <p:sp>
        <p:nvSpPr>
          <p:cNvPr id="10244" name="Text Box 5"/>
          <p:cNvSpPr txBox="1">
            <a:spLocks noChangeArrowheads="1"/>
          </p:cNvSpPr>
          <p:nvPr/>
        </p:nvSpPr>
        <p:spPr bwMode="auto">
          <a:xfrm>
            <a:off x="3581400" y="4572000"/>
            <a:ext cx="1828800" cy="1198563"/>
          </a:xfrm>
          <a:prstGeom prst="rect">
            <a:avLst/>
          </a:prstGeom>
          <a:solidFill>
            <a:srgbClr val="0000FF"/>
          </a:solidFill>
          <a:ln w="38100">
            <a:solidFill>
              <a:schemeClr val="tx1"/>
            </a:solidFill>
            <a:miter lim="800000"/>
            <a:headEnd/>
            <a:tailEnd/>
          </a:ln>
        </p:spPr>
        <p:txBody>
          <a:bodyPr>
            <a:spAutoFit/>
          </a:bodyPr>
          <a:lstStyle/>
          <a:p>
            <a:pPr fontAlgn="auto">
              <a:spcBef>
                <a:spcPct val="50000"/>
              </a:spcBef>
              <a:spcAft>
                <a:spcPts val="0"/>
              </a:spcAft>
              <a:defRPr/>
            </a:pPr>
            <a:endParaRPr lang="en-US" sz="800" b="1" i="1" dirty="0">
              <a:solidFill>
                <a:schemeClr val="bg1"/>
              </a:solidFill>
            </a:endParaRPr>
          </a:p>
          <a:p>
            <a:pPr fontAlgn="auto">
              <a:spcBef>
                <a:spcPct val="50000"/>
              </a:spcBef>
              <a:spcAft>
                <a:spcPts val="0"/>
              </a:spcAft>
              <a:defRPr/>
            </a:pPr>
            <a:r>
              <a:rPr lang="en-US" sz="2000" b="1" i="1" dirty="0">
                <a:solidFill>
                  <a:schemeClr val="bg1"/>
                </a:solidFill>
                <a:latin typeface="+mj-lt"/>
              </a:rPr>
              <a:t>Causal Variables</a:t>
            </a:r>
          </a:p>
          <a:p>
            <a:pPr fontAlgn="auto">
              <a:spcBef>
                <a:spcPct val="50000"/>
              </a:spcBef>
              <a:spcAft>
                <a:spcPts val="0"/>
              </a:spcAft>
              <a:defRPr/>
            </a:pPr>
            <a:endParaRPr lang="en-US" sz="800" b="1" i="1" dirty="0">
              <a:solidFill>
                <a:schemeClr val="bg1"/>
              </a:solidFill>
            </a:endParaRPr>
          </a:p>
        </p:txBody>
      </p:sp>
      <p:sp>
        <p:nvSpPr>
          <p:cNvPr id="10245" name="Text Box 6"/>
          <p:cNvSpPr txBox="1">
            <a:spLocks noChangeArrowheads="1"/>
          </p:cNvSpPr>
          <p:nvPr/>
        </p:nvSpPr>
        <p:spPr bwMode="auto">
          <a:xfrm>
            <a:off x="6248400" y="4572000"/>
            <a:ext cx="1981200" cy="1077913"/>
          </a:xfrm>
          <a:prstGeom prst="rect">
            <a:avLst/>
          </a:prstGeom>
          <a:solidFill>
            <a:srgbClr val="0000FF"/>
          </a:solidFill>
          <a:ln w="38100">
            <a:solidFill>
              <a:schemeClr val="tx1"/>
            </a:solidFill>
            <a:miter lim="800000"/>
            <a:headEnd/>
            <a:tailEnd/>
          </a:ln>
        </p:spPr>
        <p:txBody>
          <a:bodyPr>
            <a:spAutoFit/>
          </a:bodyPr>
          <a:lstStyle/>
          <a:p>
            <a:pPr fontAlgn="auto">
              <a:spcBef>
                <a:spcPts val="0"/>
              </a:spcBef>
              <a:spcAft>
                <a:spcPts val="0"/>
              </a:spcAft>
              <a:defRPr/>
            </a:pPr>
            <a:r>
              <a:rPr lang="en-US" sz="1600" b="1" dirty="0">
                <a:solidFill>
                  <a:schemeClr val="bg1"/>
                </a:solidFill>
                <a:latin typeface="+mj-lt"/>
              </a:rPr>
              <a:t>SCIENTIFIC KNOWLEDGE ABOUT PREVENTION STRATEGIES</a:t>
            </a:r>
          </a:p>
        </p:txBody>
      </p:sp>
      <p:sp>
        <p:nvSpPr>
          <p:cNvPr id="31748" name="AutoShape 7"/>
          <p:cNvSpPr>
            <a:spLocks noChangeArrowheads="1"/>
          </p:cNvSpPr>
          <p:nvPr/>
        </p:nvSpPr>
        <p:spPr bwMode="auto">
          <a:xfrm>
            <a:off x="2971800" y="4775200"/>
            <a:ext cx="533400" cy="373063"/>
          </a:xfrm>
          <a:prstGeom prst="leftRightArrow">
            <a:avLst>
              <a:gd name="adj1" fmla="val 50000"/>
              <a:gd name="adj2" fmla="val 34421"/>
            </a:avLst>
          </a:prstGeom>
          <a:solidFill>
            <a:srgbClr val="0000FF"/>
          </a:solidFill>
          <a:ln w="12700" cap="sq">
            <a:solidFill>
              <a:schemeClr val="tx1"/>
            </a:solidFill>
            <a:miter lim="800000"/>
            <a:headEnd type="none" w="sm" len="sm"/>
            <a:tailEnd type="none" w="sm" len="sm"/>
          </a:ln>
        </p:spPr>
        <p:txBody>
          <a:bodyPr wrap="none" anchor="ctr"/>
          <a:lstStyle/>
          <a:p>
            <a:endParaRPr lang="en-US">
              <a:latin typeface="Tw Cen MT" pitchFamily="34" charset="0"/>
            </a:endParaRPr>
          </a:p>
        </p:txBody>
      </p:sp>
      <p:sp>
        <p:nvSpPr>
          <p:cNvPr id="31749" name="AutoShape 8"/>
          <p:cNvSpPr>
            <a:spLocks noChangeArrowheads="1"/>
          </p:cNvSpPr>
          <p:nvPr/>
        </p:nvSpPr>
        <p:spPr bwMode="auto">
          <a:xfrm>
            <a:off x="5562600" y="4719638"/>
            <a:ext cx="533400" cy="373062"/>
          </a:xfrm>
          <a:prstGeom prst="leftRightArrow">
            <a:avLst>
              <a:gd name="adj1" fmla="val 50000"/>
              <a:gd name="adj2" fmla="val 34421"/>
            </a:avLst>
          </a:prstGeom>
          <a:solidFill>
            <a:srgbClr val="0000FF"/>
          </a:solidFill>
          <a:ln w="12700" cap="sq">
            <a:solidFill>
              <a:schemeClr val="tx1"/>
            </a:solidFill>
            <a:miter lim="800000"/>
            <a:headEnd type="none" w="sm" len="sm"/>
            <a:tailEnd type="none" w="sm" len="sm"/>
          </a:ln>
        </p:spPr>
        <p:txBody>
          <a:bodyPr wrap="none" anchor="ctr"/>
          <a:lstStyle/>
          <a:p>
            <a:endParaRPr lang="en-US">
              <a:latin typeface="Tw Cen MT" pitchFamily="34" charset="0"/>
            </a:endParaRPr>
          </a:p>
        </p:txBody>
      </p:sp>
      <p:sp>
        <p:nvSpPr>
          <p:cNvPr id="10248" name="Text Box 9"/>
          <p:cNvSpPr txBox="1">
            <a:spLocks noChangeArrowheads="1"/>
          </p:cNvSpPr>
          <p:nvPr/>
        </p:nvSpPr>
        <p:spPr bwMode="auto">
          <a:xfrm>
            <a:off x="762000" y="4495800"/>
            <a:ext cx="2057400" cy="1292225"/>
          </a:xfrm>
          <a:prstGeom prst="rect">
            <a:avLst/>
          </a:prstGeom>
          <a:solidFill>
            <a:srgbClr val="0000FF"/>
          </a:solidFill>
          <a:ln w="38100">
            <a:solidFill>
              <a:schemeClr val="tx1"/>
            </a:solidFill>
            <a:miter lim="800000"/>
            <a:headEnd/>
            <a:tailEnd/>
          </a:ln>
        </p:spPr>
        <p:txBody>
          <a:bodyPr>
            <a:spAutoFit/>
          </a:bodyPr>
          <a:lstStyle/>
          <a:p>
            <a:pPr fontAlgn="auto">
              <a:spcBef>
                <a:spcPct val="50000"/>
              </a:spcBef>
              <a:spcAft>
                <a:spcPts val="0"/>
              </a:spcAft>
              <a:defRPr/>
            </a:pPr>
            <a:endParaRPr lang="en-US" sz="800" b="1" dirty="0">
              <a:solidFill>
                <a:schemeClr val="bg1"/>
              </a:solidFill>
            </a:endParaRPr>
          </a:p>
          <a:p>
            <a:pPr fontAlgn="auto">
              <a:spcBef>
                <a:spcPct val="50000"/>
              </a:spcBef>
              <a:spcAft>
                <a:spcPts val="0"/>
              </a:spcAft>
              <a:defRPr/>
            </a:pPr>
            <a:r>
              <a:rPr lang="en-US" sz="1600" b="1" dirty="0">
                <a:solidFill>
                  <a:schemeClr val="bg1"/>
                </a:solidFill>
                <a:latin typeface="+mj-lt"/>
              </a:rPr>
              <a:t>SUBSTANCE USE and RELATED CONSEQUENCES</a:t>
            </a:r>
          </a:p>
          <a:p>
            <a:pPr fontAlgn="auto">
              <a:spcBef>
                <a:spcPct val="50000"/>
              </a:spcBef>
              <a:spcAft>
                <a:spcPts val="0"/>
              </a:spcAft>
              <a:defRPr/>
            </a:pPr>
            <a:endParaRPr lang="en-US" sz="800" b="1" dirty="0">
              <a:solidFill>
                <a:schemeClr val="bg1"/>
              </a:solidFill>
            </a:endParaRPr>
          </a:p>
        </p:txBody>
      </p:sp>
      <p:pic>
        <p:nvPicPr>
          <p:cNvPr id="31751" name="Picture 10" descr="MMj03363960000[1]"/>
          <p:cNvPicPr>
            <a:picLocks noChangeAspect="1" noChangeArrowheads="1" noCrop="1"/>
          </p:cNvPicPr>
          <p:nvPr/>
        </p:nvPicPr>
        <p:blipFill>
          <a:blip r:embed="rId3"/>
          <a:srcRect/>
          <a:stretch>
            <a:fillRect/>
          </a:stretch>
        </p:blipFill>
        <p:spPr bwMode="auto">
          <a:xfrm>
            <a:off x="3962400" y="3352800"/>
            <a:ext cx="1066800" cy="1066800"/>
          </a:xfrm>
          <a:prstGeom prst="rect">
            <a:avLst/>
          </a:prstGeom>
          <a:noFill/>
          <a:ln w="9525">
            <a:noFill/>
            <a:miter lim="800000"/>
            <a:headEnd/>
            <a:tailEnd/>
          </a:ln>
        </p:spPr>
      </p:pic>
      <p:sp>
        <p:nvSpPr>
          <p:cNvPr id="31752" name="TextBox 2"/>
          <p:cNvSpPr txBox="1">
            <a:spLocks noChangeArrowheads="1"/>
          </p:cNvSpPr>
          <p:nvPr/>
        </p:nvSpPr>
        <p:spPr bwMode="auto">
          <a:xfrm>
            <a:off x="685800" y="304800"/>
            <a:ext cx="8153400" cy="769938"/>
          </a:xfrm>
          <a:prstGeom prst="rect">
            <a:avLst/>
          </a:prstGeom>
          <a:noFill/>
          <a:ln w="9525">
            <a:noFill/>
            <a:miter lim="800000"/>
            <a:headEnd/>
            <a:tailEnd/>
          </a:ln>
        </p:spPr>
        <p:txBody>
          <a:bodyPr>
            <a:spAutoFit/>
          </a:bodyPr>
          <a:lstStyle/>
          <a:p>
            <a:pPr algn="ctr"/>
            <a:r>
              <a:rPr lang="en-US" sz="4400">
                <a:latin typeface="Tw Cen MT" pitchFamily="34" charset="0"/>
              </a:rPr>
              <a:t>Causal/Contributing Factors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1371600"/>
            <a:ext cx="8229600" cy="4759325"/>
          </a:xfrm>
        </p:spPr>
        <p:txBody>
          <a:bodyPr>
            <a:normAutofit/>
          </a:bodyPr>
          <a:lstStyle/>
          <a:p>
            <a:pPr marL="320040" indent="-320040" fontAlgn="auto">
              <a:spcAft>
                <a:spcPts val="0"/>
              </a:spcAft>
              <a:buFont typeface="Wingdings"/>
              <a:buChar char=""/>
              <a:defRPr/>
            </a:pPr>
            <a:r>
              <a:rPr lang="en-US" sz="2400" dirty="0" smtClean="0">
                <a:latin typeface="+mj-lt"/>
              </a:rPr>
              <a:t>Availability </a:t>
            </a:r>
          </a:p>
          <a:p>
            <a:pPr marL="640080" lvl="1" indent="-274320" fontAlgn="auto">
              <a:spcAft>
                <a:spcPts val="0"/>
              </a:spcAft>
              <a:buFont typeface="Wingdings 2"/>
              <a:buChar char=""/>
              <a:defRPr/>
            </a:pPr>
            <a:r>
              <a:rPr lang="en-US" dirty="0" smtClean="0">
                <a:latin typeface="+mj-lt"/>
              </a:rPr>
              <a:t>Economic Availability - Price</a:t>
            </a:r>
          </a:p>
          <a:p>
            <a:pPr marL="640080" lvl="1" indent="-274320" fontAlgn="auto">
              <a:spcAft>
                <a:spcPts val="0"/>
              </a:spcAft>
              <a:buFont typeface="Wingdings 2"/>
              <a:buChar char=""/>
              <a:defRPr/>
            </a:pPr>
            <a:r>
              <a:rPr lang="en-US" dirty="0" smtClean="0">
                <a:latin typeface="+mj-lt"/>
              </a:rPr>
              <a:t>Retail Availability - ATOD accessibility from retail sources (money is exchanged).  </a:t>
            </a:r>
          </a:p>
          <a:p>
            <a:pPr marL="640080" lvl="1" indent="-274320" fontAlgn="auto">
              <a:spcAft>
                <a:spcPts val="0"/>
              </a:spcAft>
              <a:buFont typeface="Wingdings 2"/>
              <a:buChar char=""/>
              <a:defRPr/>
            </a:pPr>
            <a:r>
              <a:rPr lang="en-US" dirty="0" smtClean="0">
                <a:latin typeface="+mj-lt"/>
              </a:rPr>
              <a:t>Social Availability – ATOD accessibility from non-retail sources (money rarely exchanged -- family and friends). </a:t>
            </a:r>
          </a:p>
          <a:p>
            <a:pPr marL="640080" lvl="1" indent="-274320" fontAlgn="auto">
              <a:spcAft>
                <a:spcPts val="0"/>
              </a:spcAft>
              <a:buFont typeface="Wingdings 2"/>
              <a:buChar char=""/>
              <a:defRPr/>
            </a:pPr>
            <a:endParaRPr lang="en-US" dirty="0" smtClean="0">
              <a:latin typeface="+mj-lt"/>
            </a:endParaRPr>
          </a:p>
          <a:p>
            <a:pPr marL="320040" indent="-320040" fontAlgn="auto">
              <a:spcAft>
                <a:spcPts val="0"/>
              </a:spcAft>
              <a:buFont typeface="Wingdings"/>
              <a:buChar char=""/>
              <a:defRPr/>
            </a:pPr>
            <a:r>
              <a:rPr lang="en-US" sz="2400" dirty="0" smtClean="0">
                <a:latin typeface="+mj-lt"/>
              </a:rPr>
              <a:t>Promotion- Attempts to increase the attractiveness of drinking, smoking or using illicit drugs and/or the substances themselves</a:t>
            </a:r>
          </a:p>
          <a:p>
            <a:pPr marL="320040" indent="-320040" fontAlgn="auto">
              <a:spcAft>
                <a:spcPts val="0"/>
              </a:spcAft>
              <a:buFont typeface="Wingdings" pitchFamily="2" charset="2"/>
              <a:buNone/>
              <a:defRPr/>
            </a:pPr>
            <a:endParaRPr lang="en-US" sz="2400" dirty="0" smtClean="0"/>
          </a:p>
          <a:p>
            <a:pPr marL="320040" indent="-320040" fontAlgn="auto">
              <a:spcAft>
                <a:spcPts val="0"/>
              </a:spcAft>
              <a:buFont typeface="Wingdings"/>
              <a:buChar char=""/>
              <a:defRPr/>
            </a:pPr>
            <a:endParaRPr lang="en-US" sz="2400" dirty="0" smtClean="0"/>
          </a:p>
        </p:txBody>
      </p:sp>
      <p:sp>
        <p:nvSpPr>
          <p:cNvPr id="33794" name="TextBox 1"/>
          <p:cNvSpPr txBox="1">
            <a:spLocks noChangeArrowheads="1"/>
          </p:cNvSpPr>
          <p:nvPr/>
        </p:nvSpPr>
        <p:spPr bwMode="auto">
          <a:xfrm>
            <a:off x="914400" y="284163"/>
            <a:ext cx="7239000" cy="769937"/>
          </a:xfrm>
          <a:prstGeom prst="rect">
            <a:avLst/>
          </a:prstGeom>
          <a:noFill/>
          <a:ln w="9525">
            <a:noFill/>
            <a:miter lim="800000"/>
            <a:headEnd/>
            <a:tailEnd/>
          </a:ln>
        </p:spPr>
        <p:txBody>
          <a:bodyPr>
            <a:spAutoFit/>
          </a:bodyPr>
          <a:lstStyle/>
          <a:p>
            <a:pPr algn="ctr"/>
            <a:r>
              <a:rPr lang="en-US" sz="4400">
                <a:latin typeface="Tw Cen MT" pitchFamily="34" charset="0"/>
              </a:rPr>
              <a:t>Variables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3400" y="1524000"/>
            <a:ext cx="7772400" cy="4800600"/>
          </a:xfrm>
          <a:prstGeom prst="rect">
            <a:avLst/>
          </a:prstGeom>
          <a:noFill/>
          <a:ln w="9525">
            <a:noFill/>
            <a:miter lim="800000"/>
            <a:headEnd/>
            <a:tailEnd/>
          </a:ln>
        </p:spPr>
        <p:txBody>
          <a:bodyPr/>
          <a:lstStyle/>
          <a:p>
            <a:pPr marL="282575" indent="-282575" fontAlgn="auto">
              <a:spcBef>
                <a:spcPct val="20000"/>
              </a:spcBef>
              <a:spcAft>
                <a:spcPts val="0"/>
              </a:spcAft>
              <a:buClr>
                <a:srgbClr val="0000FF"/>
              </a:buClr>
              <a:buSzPct val="75000"/>
              <a:buFont typeface="Wingdings" pitchFamily="2" charset="2"/>
              <a:buChar char="p"/>
              <a:defRPr/>
            </a:pPr>
            <a:r>
              <a:rPr lang="en-US" sz="2400" dirty="0">
                <a:latin typeface="+mj-lt"/>
              </a:rPr>
              <a:t>Norms - Informal standards or values regarding the acceptability or unacceptability of certain behaviors, including substance use. </a:t>
            </a:r>
          </a:p>
          <a:p>
            <a:pPr marL="282575" indent="-282575" fontAlgn="auto">
              <a:spcBef>
                <a:spcPct val="20000"/>
              </a:spcBef>
              <a:spcAft>
                <a:spcPts val="0"/>
              </a:spcAft>
              <a:buClr>
                <a:srgbClr val="0000FF"/>
              </a:buClr>
              <a:buSzPct val="75000"/>
              <a:buFont typeface="Wingdings" pitchFamily="2" charset="2"/>
              <a:buChar char="p"/>
              <a:defRPr/>
            </a:pPr>
            <a:endParaRPr lang="en-US" sz="2400" dirty="0">
              <a:latin typeface="+mj-lt"/>
            </a:endParaRPr>
          </a:p>
          <a:p>
            <a:pPr marL="282575" indent="-282575" fontAlgn="auto">
              <a:spcBef>
                <a:spcPct val="20000"/>
              </a:spcBef>
              <a:spcAft>
                <a:spcPts val="0"/>
              </a:spcAft>
              <a:buClr>
                <a:srgbClr val="0000FF"/>
              </a:buClr>
              <a:buSzPct val="75000"/>
              <a:buFont typeface="Wingdings" pitchFamily="2" charset="2"/>
              <a:buChar char="p"/>
              <a:defRPr/>
            </a:pPr>
            <a:r>
              <a:rPr lang="en-US" sz="2400" dirty="0">
                <a:latin typeface="+mj-lt"/>
              </a:rPr>
              <a:t>Enforcement - Of laws and regulations beyond the passage of the law. </a:t>
            </a:r>
          </a:p>
          <a:p>
            <a:pPr marL="282575" indent="-282575" fontAlgn="auto">
              <a:spcBef>
                <a:spcPct val="20000"/>
              </a:spcBef>
              <a:spcAft>
                <a:spcPts val="0"/>
              </a:spcAft>
              <a:buClr>
                <a:srgbClr val="0000FF"/>
              </a:buClr>
              <a:buSzPct val="75000"/>
              <a:buFont typeface="Wingdings" pitchFamily="2" charset="2"/>
              <a:buChar char="p"/>
              <a:defRPr/>
            </a:pPr>
            <a:endParaRPr lang="en-US" sz="2400" dirty="0">
              <a:latin typeface="+mj-lt"/>
            </a:endParaRPr>
          </a:p>
          <a:p>
            <a:pPr marL="282575" indent="-282575" fontAlgn="auto">
              <a:spcBef>
                <a:spcPct val="20000"/>
              </a:spcBef>
              <a:spcAft>
                <a:spcPts val="0"/>
              </a:spcAft>
              <a:buClr>
                <a:srgbClr val="0000FF"/>
              </a:buClr>
              <a:buSzPct val="75000"/>
              <a:buFont typeface="Wingdings" pitchFamily="2" charset="2"/>
              <a:buChar char="p"/>
              <a:defRPr/>
            </a:pPr>
            <a:r>
              <a:rPr lang="en-US" sz="2400" dirty="0">
                <a:latin typeface="+mj-lt"/>
              </a:rPr>
              <a:t>Individual characteristics </a:t>
            </a:r>
            <a:r>
              <a:rPr lang="en-US" sz="2400">
                <a:latin typeface="+mj-lt"/>
              </a:rPr>
              <a:t>- Values</a:t>
            </a:r>
            <a:r>
              <a:rPr lang="en-US" sz="2400" dirty="0">
                <a:latin typeface="+mj-lt"/>
              </a:rPr>
              <a:t>, attitudes, and social associations that influence individual decisions to use </a:t>
            </a:r>
          </a:p>
        </p:txBody>
      </p:sp>
      <p:sp>
        <p:nvSpPr>
          <p:cNvPr id="35842" name="TextBox 1"/>
          <p:cNvSpPr txBox="1">
            <a:spLocks noChangeArrowheads="1"/>
          </p:cNvSpPr>
          <p:nvPr/>
        </p:nvSpPr>
        <p:spPr bwMode="auto">
          <a:xfrm>
            <a:off x="1219200" y="381000"/>
            <a:ext cx="6858000" cy="769938"/>
          </a:xfrm>
          <a:prstGeom prst="rect">
            <a:avLst/>
          </a:prstGeom>
          <a:noFill/>
          <a:ln w="9525">
            <a:noFill/>
            <a:miter lim="800000"/>
            <a:headEnd/>
            <a:tailEnd/>
          </a:ln>
        </p:spPr>
        <p:txBody>
          <a:bodyPr>
            <a:spAutoFit/>
          </a:bodyPr>
          <a:lstStyle/>
          <a:p>
            <a:pPr algn="ctr"/>
            <a:r>
              <a:rPr lang="en-US" sz="4400">
                <a:latin typeface="Tw Cen MT" pitchFamily="34" charset="0"/>
              </a:rPr>
              <a:t>Variables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1"/>
          </p:nvPr>
        </p:nvSpPr>
        <p:spPr>
          <a:xfrm>
            <a:off x="381000" y="1676400"/>
            <a:ext cx="8458200" cy="4953000"/>
          </a:xfrm>
        </p:spPr>
        <p:txBody>
          <a:bodyPr/>
          <a:lstStyle/>
          <a:p>
            <a:pPr>
              <a:lnSpc>
                <a:spcPct val="90000"/>
              </a:lnSpc>
              <a:buFont typeface="Wingdings" pitchFamily="2" charset="2"/>
              <a:buNone/>
            </a:pPr>
            <a:r>
              <a:rPr lang="en-US" sz="2400" smtClean="0"/>
              <a:t>ALCOHOL: </a:t>
            </a:r>
          </a:p>
          <a:p>
            <a:pPr lvl="1">
              <a:lnSpc>
                <a:spcPct val="90000"/>
              </a:lnSpc>
            </a:pPr>
            <a:r>
              <a:rPr lang="en-US" sz="2000" smtClean="0"/>
              <a:t>Higher alcohol prices are associated both with less alcohol consumption and fewer associated problems</a:t>
            </a:r>
          </a:p>
          <a:p>
            <a:pPr lvl="1">
              <a:lnSpc>
                <a:spcPct val="90000"/>
              </a:lnSpc>
            </a:pPr>
            <a:r>
              <a:rPr lang="en-US" sz="2000" smtClean="0"/>
              <a:t>Studies have found increased price leads to decreased alcohol-related problems</a:t>
            </a:r>
          </a:p>
          <a:p>
            <a:pPr>
              <a:lnSpc>
                <a:spcPct val="90000"/>
              </a:lnSpc>
              <a:buFont typeface="Wingdings" pitchFamily="2" charset="2"/>
              <a:buNone/>
            </a:pPr>
            <a:r>
              <a:rPr lang="en-US" smtClean="0"/>
              <a:t>TOBACCO: </a:t>
            </a:r>
          </a:p>
          <a:p>
            <a:pPr lvl="1">
              <a:lnSpc>
                <a:spcPct val="90000"/>
              </a:lnSpc>
            </a:pPr>
            <a:r>
              <a:rPr lang="en-US" sz="2000" smtClean="0"/>
              <a:t>Higher tobacco prices are associated both with less consumption and fewer associated problems</a:t>
            </a:r>
          </a:p>
          <a:p>
            <a:pPr lvl="1">
              <a:lnSpc>
                <a:spcPct val="90000"/>
              </a:lnSpc>
            </a:pPr>
            <a:r>
              <a:rPr lang="en-US" sz="2000" smtClean="0"/>
              <a:t>Studies have found that increased price leads to decreased tobacco use (cigarettes and smokeless)</a:t>
            </a:r>
          </a:p>
          <a:p>
            <a:pPr>
              <a:lnSpc>
                <a:spcPct val="90000"/>
              </a:lnSpc>
              <a:buFont typeface="Wingdings" pitchFamily="2" charset="2"/>
              <a:buNone/>
            </a:pPr>
            <a:r>
              <a:rPr lang="en-US" sz="2400" smtClean="0"/>
              <a:t>ILLICIT DRUGS: </a:t>
            </a:r>
          </a:p>
          <a:p>
            <a:pPr lvl="1">
              <a:lnSpc>
                <a:spcPct val="90000"/>
              </a:lnSpc>
            </a:pPr>
            <a:r>
              <a:rPr lang="en-US" sz="2000" smtClean="0"/>
              <a:t>Higher illicit drug prices are associated with reduced consumption </a:t>
            </a:r>
          </a:p>
          <a:p>
            <a:pPr lvl="1">
              <a:lnSpc>
                <a:spcPct val="90000"/>
              </a:lnSpc>
            </a:pPr>
            <a:r>
              <a:rPr lang="en-US" sz="2000" smtClean="0"/>
              <a:t>Studies have found that an increase in price yields decreased use of marijuana, cocaine, and heroin</a:t>
            </a:r>
          </a:p>
          <a:p>
            <a:pPr>
              <a:lnSpc>
                <a:spcPct val="90000"/>
              </a:lnSpc>
            </a:pPr>
            <a:endParaRPr lang="en-US" sz="2400" smtClean="0"/>
          </a:p>
        </p:txBody>
      </p:sp>
      <p:sp>
        <p:nvSpPr>
          <p:cNvPr id="37890" name="TextBox 1"/>
          <p:cNvSpPr txBox="1">
            <a:spLocks noChangeArrowheads="1"/>
          </p:cNvSpPr>
          <p:nvPr/>
        </p:nvSpPr>
        <p:spPr bwMode="auto">
          <a:xfrm>
            <a:off x="914400" y="450850"/>
            <a:ext cx="7391400" cy="769938"/>
          </a:xfrm>
          <a:prstGeom prst="rect">
            <a:avLst/>
          </a:prstGeom>
          <a:noFill/>
          <a:ln w="9525">
            <a:noFill/>
            <a:miter lim="800000"/>
            <a:headEnd/>
            <a:tailEnd/>
          </a:ln>
        </p:spPr>
        <p:txBody>
          <a:bodyPr>
            <a:spAutoFit/>
          </a:bodyPr>
          <a:lstStyle/>
          <a:p>
            <a:pPr algn="ctr"/>
            <a:r>
              <a:rPr lang="en-US" sz="4400">
                <a:latin typeface="Tw Cen MT" pitchFamily="34" charset="0"/>
              </a:rPr>
              <a:t>Economic Availability (Price)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a:xfrm>
            <a:off x="381000" y="1676400"/>
            <a:ext cx="8458200" cy="4953000"/>
          </a:xfrm>
        </p:spPr>
        <p:txBody>
          <a:bodyPr/>
          <a:lstStyle/>
          <a:p>
            <a:r>
              <a:rPr lang="en-US" sz="2400" smtClean="0"/>
              <a:t>ALCOHOL: </a:t>
            </a:r>
          </a:p>
          <a:p>
            <a:pPr lvl="1"/>
            <a:r>
              <a:rPr lang="en-US" sz="2000" smtClean="0"/>
              <a:t>Specific efforts to reduce retail availability have found reduced retail availability results in lower alcohol consumption and associated problems (all ages)</a:t>
            </a:r>
          </a:p>
          <a:p>
            <a:pPr>
              <a:buFont typeface="Wingdings" pitchFamily="2" charset="2"/>
              <a:buChar char="q"/>
            </a:pPr>
            <a:r>
              <a:rPr lang="en-US" sz="2400" smtClean="0"/>
              <a:t>TOBACCO: </a:t>
            </a:r>
          </a:p>
          <a:p>
            <a:pPr lvl="1"/>
            <a:r>
              <a:rPr lang="en-US" sz="2000" smtClean="0"/>
              <a:t>Local efforts have demonstrated that efforts to enact and enforce underage tobacco laws can reduce the retail sales rate of tobacco (studies focus on youth)</a:t>
            </a:r>
          </a:p>
          <a:p>
            <a:pPr>
              <a:buFont typeface="Wingdings" pitchFamily="2" charset="2"/>
              <a:buChar char="q"/>
            </a:pPr>
            <a:r>
              <a:rPr lang="en-US" sz="2400" smtClean="0"/>
              <a:t>ILLICIT DRUGS: </a:t>
            </a:r>
          </a:p>
          <a:p>
            <a:pPr lvl="1"/>
            <a:r>
              <a:rPr lang="en-US" sz="2000" smtClean="0"/>
              <a:t>Few studies have examined relationship between efforts to change the retail availability of illicit drugs and use or associated problems. Evidence suggests can at minimum move retail markets.  </a:t>
            </a:r>
          </a:p>
        </p:txBody>
      </p:sp>
      <p:sp>
        <p:nvSpPr>
          <p:cNvPr id="39938" name="TextBox 1"/>
          <p:cNvSpPr txBox="1">
            <a:spLocks noChangeArrowheads="1"/>
          </p:cNvSpPr>
          <p:nvPr/>
        </p:nvSpPr>
        <p:spPr bwMode="auto">
          <a:xfrm>
            <a:off x="1143000" y="457200"/>
            <a:ext cx="7086600" cy="769938"/>
          </a:xfrm>
          <a:prstGeom prst="rect">
            <a:avLst/>
          </a:prstGeom>
          <a:noFill/>
          <a:ln w="9525">
            <a:noFill/>
            <a:miter lim="800000"/>
            <a:headEnd/>
            <a:tailEnd/>
          </a:ln>
        </p:spPr>
        <p:txBody>
          <a:bodyPr>
            <a:spAutoFit/>
          </a:bodyPr>
          <a:lstStyle/>
          <a:p>
            <a:pPr algn="ctr"/>
            <a:r>
              <a:rPr lang="en-US" sz="4400">
                <a:latin typeface="Tw Cen MT" pitchFamily="34" charset="0"/>
              </a:rPr>
              <a:t>Retail Availability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body" idx="1"/>
          </p:nvPr>
        </p:nvSpPr>
        <p:spPr>
          <a:xfrm>
            <a:off x="457200" y="1676400"/>
            <a:ext cx="8382000" cy="4648200"/>
          </a:xfrm>
        </p:spPr>
        <p:txBody>
          <a:bodyPr/>
          <a:lstStyle/>
          <a:p>
            <a:pPr>
              <a:buFont typeface="Wingdings" pitchFamily="2" charset="2"/>
              <a:buNone/>
            </a:pPr>
            <a:r>
              <a:rPr lang="en-US" sz="2400" smtClean="0"/>
              <a:t>ALCOHOL:</a:t>
            </a:r>
          </a:p>
          <a:p>
            <a:pPr lvl="1"/>
            <a:r>
              <a:rPr lang="en-US" sz="2000" smtClean="0"/>
              <a:t>Majority of alcohol consumed by youth is obtained through social sources</a:t>
            </a:r>
          </a:p>
          <a:p>
            <a:pPr lvl="1"/>
            <a:r>
              <a:rPr lang="en-US" sz="2000" smtClean="0"/>
              <a:t>Worldwide, 1/3-2/3  of drunk driving offenders had last drink in unlicensed premise (e.g., home, party)</a:t>
            </a:r>
          </a:p>
          <a:p>
            <a:pPr lvl="1"/>
            <a:r>
              <a:rPr lang="en-US" sz="2000" smtClean="0"/>
              <a:t>Little intervention data are available</a:t>
            </a:r>
          </a:p>
          <a:p>
            <a:pPr>
              <a:buFont typeface="Wingdings" pitchFamily="2" charset="2"/>
              <a:buNone/>
            </a:pPr>
            <a:r>
              <a:rPr lang="en-US" sz="2400" smtClean="0"/>
              <a:t>TOBACCO:</a:t>
            </a:r>
          </a:p>
          <a:p>
            <a:pPr lvl="1"/>
            <a:r>
              <a:rPr lang="en-US" sz="2000" smtClean="0"/>
              <a:t>Most common sources of cigarettes by youth are gifts, borrowing, or stealing from family members and peers</a:t>
            </a:r>
          </a:p>
          <a:p>
            <a:pPr lvl="1"/>
            <a:r>
              <a:rPr lang="en-US" sz="2000" smtClean="0"/>
              <a:t>Little intervention research available </a:t>
            </a:r>
          </a:p>
          <a:p>
            <a:pPr>
              <a:buFont typeface="Wingdings" pitchFamily="2" charset="2"/>
              <a:buNone/>
            </a:pPr>
            <a:r>
              <a:rPr lang="en-US" sz="2400" smtClean="0"/>
              <a:t>ILLICIT DRUGS: </a:t>
            </a:r>
          </a:p>
          <a:p>
            <a:pPr lvl="1"/>
            <a:r>
              <a:rPr lang="en-US" sz="2000" smtClean="0"/>
              <a:t>Large percentage of users report obtaining drugs as gift</a:t>
            </a:r>
          </a:p>
          <a:p>
            <a:pPr lvl="1"/>
            <a:r>
              <a:rPr lang="en-US" sz="2000" smtClean="0"/>
              <a:t>No intervention research</a:t>
            </a:r>
          </a:p>
        </p:txBody>
      </p:sp>
      <p:sp>
        <p:nvSpPr>
          <p:cNvPr id="41986" name="TextBox 1"/>
          <p:cNvSpPr txBox="1">
            <a:spLocks noChangeArrowheads="1"/>
          </p:cNvSpPr>
          <p:nvPr/>
        </p:nvSpPr>
        <p:spPr bwMode="auto">
          <a:xfrm>
            <a:off x="838200" y="457200"/>
            <a:ext cx="7391400" cy="769938"/>
          </a:xfrm>
          <a:prstGeom prst="rect">
            <a:avLst/>
          </a:prstGeom>
          <a:noFill/>
          <a:ln w="9525">
            <a:noFill/>
            <a:miter lim="800000"/>
            <a:headEnd/>
            <a:tailEnd/>
          </a:ln>
        </p:spPr>
        <p:txBody>
          <a:bodyPr>
            <a:spAutoFit/>
          </a:bodyPr>
          <a:lstStyle/>
          <a:p>
            <a:pPr algn="ctr"/>
            <a:r>
              <a:rPr lang="en-US" sz="4400">
                <a:latin typeface="Tw Cen MT" pitchFamily="34" charset="0"/>
              </a:rPr>
              <a:t>Social Availability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idx="1"/>
          </p:nvPr>
        </p:nvSpPr>
        <p:spPr>
          <a:xfrm>
            <a:off x="381000" y="1219200"/>
            <a:ext cx="8458200" cy="5410200"/>
          </a:xfrm>
        </p:spPr>
        <p:txBody>
          <a:bodyPr/>
          <a:lstStyle/>
          <a:p>
            <a:pPr>
              <a:lnSpc>
                <a:spcPct val="80000"/>
              </a:lnSpc>
              <a:buFont typeface="Wingdings" pitchFamily="2" charset="2"/>
              <a:buNone/>
            </a:pPr>
            <a:endParaRPr lang="en-US" sz="2400" smtClean="0"/>
          </a:p>
          <a:p>
            <a:pPr>
              <a:lnSpc>
                <a:spcPct val="80000"/>
              </a:lnSpc>
              <a:buFont typeface="Wingdings" pitchFamily="2" charset="2"/>
              <a:buNone/>
            </a:pPr>
            <a:r>
              <a:rPr lang="en-US" sz="2400" smtClean="0"/>
              <a:t>ALCOHOL: </a:t>
            </a:r>
          </a:p>
          <a:p>
            <a:pPr lvl="1">
              <a:lnSpc>
                <a:spcPct val="80000"/>
              </a:lnSpc>
            </a:pPr>
            <a:r>
              <a:rPr lang="en-US" sz="2000" smtClean="0"/>
              <a:t>Advertising is almost universal in Western countries. </a:t>
            </a:r>
          </a:p>
          <a:p>
            <a:pPr lvl="1">
              <a:lnSpc>
                <a:spcPct val="80000"/>
              </a:lnSpc>
            </a:pPr>
            <a:r>
              <a:rPr lang="en-US" sz="2000" smtClean="0"/>
              <a:t>High recall of advertising among youth and increased exposure to alcohol ads associated with increased consumption and hazardous drinking</a:t>
            </a:r>
          </a:p>
          <a:p>
            <a:pPr lvl="1">
              <a:lnSpc>
                <a:spcPct val="80000"/>
              </a:lnSpc>
            </a:pPr>
            <a:r>
              <a:rPr lang="en-US" sz="2000" smtClean="0"/>
              <a:t>Partial bans appear not to impact consumption; total bans show some effects on consumption and related problems</a:t>
            </a:r>
          </a:p>
          <a:p>
            <a:pPr>
              <a:lnSpc>
                <a:spcPct val="80000"/>
              </a:lnSpc>
              <a:buFont typeface="Wingdings" pitchFamily="2" charset="2"/>
              <a:buNone/>
            </a:pPr>
            <a:r>
              <a:rPr lang="en-US" sz="2400" smtClean="0"/>
              <a:t>TOBACCO: </a:t>
            </a:r>
          </a:p>
          <a:p>
            <a:pPr lvl="1">
              <a:lnSpc>
                <a:spcPct val="80000"/>
              </a:lnSpc>
            </a:pPr>
            <a:r>
              <a:rPr lang="en-US" sz="2000" smtClean="0"/>
              <a:t>Advertising is almost universal in Western countries. </a:t>
            </a:r>
          </a:p>
          <a:p>
            <a:pPr lvl="1">
              <a:lnSpc>
                <a:spcPct val="80000"/>
              </a:lnSpc>
            </a:pPr>
            <a:r>
              <a:rPr lang="en-US" sz="2000" smtClean="0"/>
              <a:t>High recall of advertising among youth increased exposure to tobacco ads associated with increased consumption</a:t>
            </a:r>
          </a:p>
          <a:p>
            <a:pPr lvl="1">
              <a:lnSpc>
                <a:spcPct val="80000"/>
              </a:lnSpc>
            </a:pPr>
            <a:r>
              <a:rPr lang="en-US" sz="2000" smtClean="0"/>
              <a:t>Mixed findings on effects of advertising bans or restrictions</a:t>
            </a:r>
          </a:p>
          <a:p>
            <a:pPr>
              <a:lnSpc>
                <a:spcPct val="80000"/>
              </a:lnSpc>
              <a:buFont typeface="Wingdings" pitchFamily="2" charset="2"/>
              <a:buNone/>
            </a:pPr>
            <a:r>
              <a:rPr lang="en-US" sz="2400" smtClean="0"/>
              <a:t>ILLICIT DRUGS: </a:t>
            </a:r>
          </a:p>
          <a:p>
            <a:pPr lvl="1">
              <a:lnSpc>
                <a:spcPct val="80000"/>
              </a:lnSpc>
            </a:pPr>
            <a:r>
              <a:rPr lang="en-US" sz="2000" smtClean="0"/>
              <a:t>Limited promotion through legal channels</a:t>
            </a:r>
          </a:p>
          <a:p>
            <a:pPr lvl="1">
              <a:lnSpc>
                <a:spcPct val="80000"/>
              </a:lnSpc>
            </a:pPr>
            <a:r>
              <a:rPr lang="en-US" sz="2000" smtClean="0"/>
              <a:t>No studies that have examined the relationship between promotion and illicit drug use and associated problems </a:t>
            </a:r>
          </a:p>
        </p:txBody>
      </p:sp>
      <p:sp>
        <p:nvSpPr>
          <p:cNvPr id="44034" name="TextBox 1"/>
          <p:cNvSpPr txBox="1">
            <a:spLocks noChangeArrowheads="1"/>
          </p:cNvSpPr>
          <p:nvPr/>
        </p:nvSpPr>
        <p:spPr bwMode="auto">
          <a:xfrm>
            <a:off x="762000" y="533400"/>
            <a:ext cx="7620000" cy="769938"/>
          </a:xfrm>
          <a:prstGeom prst="rect">
            <a:avLst/>
          </a:prstGeom>
          <a:noFill/>
          <a:ln w="9525">
            <a:noFill/>
            <a:miter lim="800000"/>
            <a:headEnd/>
            <a:tailEnd/>
          </a:ln>
        </p:spPr>
        <p:txBody>
          <a:bodyPr>
            <a:spAutoFit/>
          </a:bodyPr>
          <a:lstStyle/>
          <a:p>
            <a:pPr algn="ctr"/>
            <a:r>
              <a:rPr lang="en-US" sz="4400">
                <a:latin typeface="Tw Cen MT" pitchFamily="34" charset="0"/>
              </a:rPr>
              <a:t>Promotion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pPr algn="ctr"/>
            <a:r>
              <a:rPr lang="en-US" b="1" smtClean="0"/>
              <a:t>Prevention Division</a:t>
            </a:r>
          </a:p>
        </p:txBody>
      </p:sp>
      <p:sp>
        <p:nvSpPr>
          <p:cNvPr id="15362" name="Content Placeholder 2"/>
          <p:cNvSpPr>
            <a:spLocks noGrp="1"/>
          </p:cNvSpPr>
          <p:nvPr>
            <p:ph sz="quarter" idx="1"/>
          </p:nvPr>
        </p:nvSpPr>
        <p:spPr>
          <a:xfrm>
            <a:off x="612775" y="1600200"/>
            <a:ext cx="8153400" cy="4495800"/>
          </a:xfrm>
        </p:spPr>
        <p:txBody>
          <a:bodyPr/>
          <a:lstStyle/>
          <a:p>
            <a:r>
              <a:rPr lang="en-US" sz="2800" b="1" smtClean="0"/>
              <a:t>Mission – </a:t>
            </a:r>
            <a:r>
              <a:rPr lang="en-US" sz="2800" smtClean="0"/>
              <a:t>To implement and sustain comprehensive, statewide prevention efforts that are evidence-based and accountable to the state’s citizens, encourage the collaboration of multiple agencies and organizations, and enhance the capacity of communities to provide an effective and comprehensive system of prevention services reflective of community needs and resources.</a:t>
            </a:r>
          </a:p>
          <a:p>
            <a:r>
              <a:rPr lang="en-US" sz="2800" b="1" smtClean="0"/>
              <a:t>Vision – </a:t>
            </a:r>
            <a:r>
              <a:rPr lang="en-US" sz="2800" smtClean="0"/>
              <a:t>A future for Oklahoma in which every citizen is provided the opportunity to achieve a state of health and well-being free from the scourge of mental, emotional, and behavioral disorders.</a:t>
            </a:r>
            <a:endParaRPr lang="en-US" sz="28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xfrm>
            <a:off x="381000" y="1219200"/>
            <a:ext cx="8534400" cy="5638800"/>
          </a:xfrm>
        </p:spPr>
        <p:txBody>
          <a:bodyPr/>
          <a:lstStyle/>
          <a:p>
            <a:pPr>
              <a:buFont typeface="Wingdings" pitchFamily="2" charset="2"/>
              <a:buNone/>
            </a:pPr>
            <a:endParaRPr lang="en-US" sz="2400" smtClean="0"/>
          </a:p>
          <a:p>
            <a:pPr>
              <a:buFont typeface="Wingdings" pitchFamily="2" charset="2"/>
              <a:buNone/>
            </a:pPr>
            <a:r>
              <a:rPr lang="en-US" sz="2400" smtClean="0"/>
              <a:t>ALCOHOL: </a:t>
            </a:r>
          </a:p>
          <a:p>
            <a:pPr lvl="1"/>
            <a:r>
              <a:rPr lang="en-US" sz="2000" smtClean="0"/>
              <a:t>Countries where drinking and/or excess drinking not sanctioned drink less than countries where use is widely sanctioned</a:t>
            </a:r>
          </a:p>
          <a:p>
            <a:pPr lvl="1"/>
            <a:r>
              <a:rPr lang="en-US" sz="2000" smtClean="0"/>
              <a:t>Surveys find increasing support over time for restrictions on alcohol access and use indicating a temporal change in norms as consumption declines. </a:t>
            </a:r>
          </a:p>
          <a:p>
            <a:pPr>
              <a:buFont typeface="Wingdings" pitchFamily="2" charset="2"/>
              <a:buNone/>
            </a:pPr>
            <a:r>
              <a:rPr lang="en-US" sz="2400" smtClean="0"/>
              <a:t>TOBACCO: </a:t>
            </a:r>
          </a:p>
          <a:p>
            <a:pPr lvl="1"/>
            <a:r>
              <a:rPr lang="en-US" sz="2000" smtClean="0"/>
              <a:t>Gender difference in smoking likely reflect social norms</a:t>
            </a:r>
          </a:p>
          <a:p>
            <a:pPr lvl="1"/>
            <a:r>
              <a:rPr lang="en-US" sz="2000" smtClean="0"/>
              <a:t>Surveys show increasing support over time for restrictions on tobacco access and use indicating a temporal change in norms as consumption declines. </a:t>
            </a:r>
          </a:p>
          <a:p>
            <a:pPr>
              <a:buFont typeface="Wingdings" pitchFamily="2" charset="2"/>
              <a:buNone/>
            </a:pPr>
            <a:r>
              <a:rPr lang="en-US" sz="2400" smtClean="0"/>
              <a:t>ILLICIT DRUGS: </a:t>
            </a:r>
          </a:p>
          <a:p>
            <a:pPr lvl="1"/>
            <a:r>
              <a:rPr lang="en-US" sz="2000" smtClean="0"/>
              <a:t>Little research exploring the influence of social norms on illicit drug use was found.</a:t>
            </a:r>
          </a:p>
        </p:txBody>
      </p:sp>
      <p:sp>
        <p:nvSpPr>
          <p:cNvPr id="46082" name="TextBox 1"/>
          <p:cNvSpPr txBox="1">
            <a:spLocks noChangeArrowheads="1"/>
          </p:cNvSpPr>
          <p:nvPr/>
        </p:nvSpPr>
        <p:spPr bwMode="auto">
          <a:xfrm>
            <a:off x="725488" y="381000"/>
            <a:ext cx="7620000" cy="769938"/>
          </a:xfrm>
          <a:prstGeom prst="rect">
            <a:avLst/>
          </a:prstGeom>
          <a:noFill/>
          <a:ln w="9525">
            <a:noFill/>
            <a:miter lim="800000"/>
            <a:headEnd/>
            <a:tailEnd/>
          </a:ln>
        </p:spPr>
        <p:txBody>
          <a:bodyPr>
            <a:spAutoFit/>
          </a:bodyPr>
          <a:lstStyle/>
          <a:p>
            <a:pPr algn="ctr"/>
            <a:r>
              <a:rPr lang="en-US" sz="4400">
                <a:latin typeface="Tw Cen MT" pitchFamily="34" charset="0"/>
              </a:rPr>
              <a:t>Community Norms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idx="1"/>
          </p:nvPr>
        </p:nvSpPr>
        <p:spPr>
          <a:xfrm>
            <a:off x="381000" y="1219200"/>
            <a:ext cx="8534400" cy="5638800"/>
          </a:xfrm>
        </p:spPr>
        <p:txBody>
          <a:bodyPr/>
          <a:lstStyle/>
          <a:p>
            <a:pPr>
              <a:buFont typeface="Wingdings" pitchFamily="2" charset="2"/>
              <a:buNone/>
            </a:pPr>
            <a:endParaRPr lang="en-US" sz="2400" smtClean="0"/>
          </a:p>
          <a:p>
            <a:pPr>
              <a:buFont typeface="Wingdings" pitchFamily="2" charset="2"/>
              <a:buNone/>
            </a:pPr>
            <a:r>
              <a:rPr lang="en-US" sz="2400" smtClean="0"/>
              <a:t>ALCOHOL:</a:t>
            </a:r>
            <a:r>
              <a:rPr lang="en-US" sz="2000" smtClean="0"/>
              <a:t> </a:t>
            </a:r>
          </a:p>
          <a:p>
            <a:pPr lvl="1"/>
            <a:r>
              <a:rPr lang="en-US" sz="2000" smtClean="0"/>
              <a:t>Studies of efforts to enforce youth access and specific types of use policies find increased enforcement related to changes in use and related problems. </a:t>
            </a:r>
          </a:p>
          <a:p>
            <a:pPr>
              <a:buFont typeface="Wingdings" pitchFamily="2" charset="2"/>
              <a:buNone/>
            </a:pPr>
            <a:r>
              <a:rPr lang="en-US" sz="2400" smtClean="0"/>
              <a:t>TOBACCO:</a:t>
            </a:r>
            <a:r>
              <a:rPr lang="en-US" sz="2000" smtClean="0"/>
              <a:t> </a:t>
            </a:r>
          </a:p>
          <a:p>
            <a:pPr lvl="1"/>
            <a:r>
              <a:rPr lang="en-US" sz="2000" smtClean="0"/>
              <a:t>Studies of enforcement of youth access and clean air laws provide strong evidence that increases in enforcement can reduce tobacco use and problems associated with use.</a:t>
            </a:r>
          </a:p>
          <a:p>
            <a:pPr>
              <a:buFont typeface="Wingdings" pitchFamily="2" charset="2"/>
              <a:buNone/>
            </a:pPr>
            <a:r>
              <a:rPr lang="en-US" sz="2400" smtClean="0"/>
              <a:t>ILLICIT DRUGS: </a:t>
            </a:r>
          </a:p>
          <a:p>
            <a:pPr lvl="1"/>
            <a:r>
              <a:rPr lang="en-US" sz="2000" smtClean="0"/>
              <a:t>Marginal increases in enforcement efforts appear not to change use patterns or problems. Increased enforcement may at times produce increased use and/or problems </a:t>
            </a:r>
          </a:p>
        </p:txBody>
      </p:sp>
      <p:sp>
        <p:nvSpPr>
          <p:cNvPr id="48130" name="TextBox 1"/>
          <p:cNvSpPr txBox="1">
            <a:spLocks noChangeArrowheads="1"/>
          </p:cNvSpPr>
          <p:nvPr/>
        </p:nvSpPr>
        <p:spPr bwMode="auto">
          <a:xfrm>
            <a:off x="609600" y="533400"/>
            <a:ext cx="7924800" cy="708025"/>
          </a:xfrm>
          <a:prstGeom prst="rect">
            <a:avLst/>
          </a:prstGeom>
          <a:noFill/>
          <a:ln w="9525">
            <a:noFill/>
            <a:miter lim="800000"/>
            <a:headEnd/>
            <a:tailEnd/>
          </a:ln>
        </p:spPr>
        <p:txBody>
          <a:bodyPr>
            <a:spAutoFit/>
          </a:bodyPr>
          <a:lstStyle/>
          <a:p>
            <a:pPr algn="ctr"/>
            <a:r>
              <a:rPr lang="en-US" sz="4000">
                <a:latin typeface="Tw Cen MT" pitchFamily="34" charset="0"/>
              </a:rPr>
              <a:t>Enforcement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2775" y="228600"/>
            <a:ext cx="8153400" cy="990600"/>
          </a:xfrm>
        </p:spPr>
        <p:txBody>
          <a:bodyPr/>
          <a:lstStyle/>
          <a:p>
            <a:pPr algn="ctr"/>
            <a:r>
              <a:rPr lang="en-US" smtClean="0"/>
              <a:t>Why Prevention?</a:t>
            </a:r>
          </a:p>
        </p:txBody>
      </p:sp>
      <p:sp>
        <p:nvSpPr>
          <p:cNvPr id="50178" name="Content Placeholder 2"/>
          <p:cNvSpPr>
            <a:spLocks noGrp="1"/>
          </p:cNvSpPr>
          <p:nvPr>
            <p:ph sz="quarter" idx="1"/>
          </p:nvPr>
        </p:nvSpPr>
        <p:spPr>
          <a:xfrm>
            <a:off x="612775" y="1600200"/>
            <a:ext cx="8153400" cy="4495800"/>
          </a:xfrm>
        </p:spPr>
        <p:txBody>
          <a:bodyPr/>
          <a:lstStyle/>
          <a:p>
            <a:pPr marL="0" indent="0">
              <a:buFont typeface="Wingdings" pitchFamily="2" charset="2"/>
              <a:buNone/>
            </a:pPr>
            <a:r>
              <a:rPr lang="en-US" b="1" smtClean="0"/>
              <a:t>Prevention saves money.</a:t>
            </a:r>
          </a:p>
          <a:p>
            <a:pPr marL="0" indent="0">
              <a:buFont typeface="Wingdings" pitchFamily="2" charset="2"/>
              <a:buNone/>
            </a:pPr>
            <a:r>
              <a:rPr lang="en-US" sz="2800" smtClean="0"/>
              <a:t>Research indicates that for every $1 invested in prevention up to $18 can be saved.</a:t>
            </a:r>
          </a:p>
          <a:p>
            <a:pPr marL="0" indent="0">
              <a:buFont typeface="Wingdings" pitchFamily="2" charset="2"/>
              <a:buNone/>
            </a:pPr>
            <a:endParaRPr lang="en-US" sz="2800" smtClean="0"/>
          </a:p>
          <a:p>
            <a:pPr marL="0" indent="0">
              <a:buFont typeface="Wingdings" pitchFamily="2" charset="2"/>
              <a:buNone/>
            </a:pPr>
            <a:r>
              <a:rPr lang="en-US" b="1" smtClean="0"/>
              <a:t>Prevention preserves public health, safety, and wellbeing.</a:t>
            </a:r>
          </a:p>
          <a:p>
            <a:pPr marL="0" indent="0">
              <a:buFont typeface="Wingdings" pitchFamily="2" charset="2"/>
              <a:buNone/>
            </a:pPr>
            <a:endParaRPr lang="en-US" b="1" smtClean="0"/>
          </a:p>
          <a:p>
            <a:pPr marL="0" indent="0">
              <a:buFont typeface="Wingdings" pitchFamily="2" charset="2"/>
              <a:buNone/>
            </a:pPr>
            <a:r>
              <a:rPr lang="en-US" b="1" smtClean="0"/>
              <a:t>Prevention saves lives. </a:t>
            </a:r>
          </a:p>
          <a:p>
            <a:pPr marL="0" indent="0">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228600"/>
            <a:ext cx="8153400" cy="869950"/>
          </a:xfrm>
        </p:spPr>
        <p:txBody>
          <a:bodyPr/>
          <a:lstStyle/>
          <a:p>
            <a:pPr algn="ctr"/>
            <a:r>
              <a:rPr lang="en-US" smtClean="0"/>
              <a:t>Oklahoma Prevention Initiatives</a:t>
            </a:r>
          </a:p>
        </p:txBody>
      </p:sp>
      <p:sp>
        <p:nvSpPr>
          <p:cNvPr id="54274" name="Content Placeholder 4"/>
          <p:cNvSpPr>
            <a:spLocks noGrp="1"/>
          </p:cNvSpPr>
          <p:nvPr>
            <p:ph sz="quarter" idx="2"/>
          </p:nvPr>
        </p:nvSpPr>
        <p:spPr>
          <a:xfrm>
            <a:off x="609600" y="2438400"/>
            <a:ext cx="3886200" cy="3914775"/>
          </a:xfrm>
        </p:spPr>
        <p:txBody>
          <a:bodyPr/>
          <a:lstStyle/>
          <a:p>
            <a:r>
              <a:rPr lang="en-US" sz="1600" smtClean="0"/>
              <a:t>Prevention Block Grant	</a:t>
            </a:r>
          </a:p>
          <a:p>
            <a:r>
              <a:rPr lang="en-US" sz="1600" smtClean="0"/>
              <a:t>Strategic Prevention Framework State Incentive Grant</a:t>
            </a:r>
          </a:p>
          <a:p>
            <a:r>
              <a:rPr lang="en-US" sz="1600" smtClean="0"/>
              <a:t>State Epidemiology Outcomes Workgroup</a:t>
            </a:r>
          </a:p>
          <a:p>
            <a:r>
              <a:rPr lang="en-US" sz="1600" smtClean="0"/>
              <a:t>Too Much To Lose</a:t>
            </a:r>
          </a:p>
          <a:p>
            <a:r>
              <a:rPr lang="en-US" sz="1600" smtClean="0"/>
              <a:t>Youth Suicide Prevention</a:t>
            </a:r>
          </a:p>
          <a:p>
            <a:r>
              <a:rPr lang="en-US" sz="1600" smtClean="0"/>
              <a:t>Synar Compliance</a:t>
            </a:r>
          </a:p>
          <a:p>
            <a:r>
              <a:rPr lang="en-US" sz="1600" smtClean="0"/>
              <a:t>Oklahoma Prevention Needs Assessment</a:t>
            </a:r>
          </a:p>
          <a:p>
            <a:r>
              <a:rPr lang="en-US" sz="1600" smtClean="0"/>
              <a:t>Oklahoma Partnership Initiative</a:t>
            </a:r>
          </a:p>
          <a:p>
            <a:r>
              <a:rPr lang="en-US" sz="1600" smtClean="0"/>
              <a:t>Mental Health First Aid</a:t>
            </a:r>
          </a:p>
          <a:p>
            <a:r>
              <a:rPr lang="en-US" sz="1600" smtClean="0"/>
              <a:t>State Prevention Enhancement Grant	</a:t>
            </a:r>
            <a:r>
              <a:rPr lang="en-US" sz="2000" smtClean="0"/>
              <a:t>	</a:t>
            </a:r>
          </a:p>
        </p:txBody>
      </p:sp>
      <p:sp>
        <p:nvSpPr>
          <p:cNvPr id="7" name="Content Placeholder 6"/>
          <p:cNvSpPr>
            <a:spLocks noGrp="1"/>
          </p:cNvSpPr>
          <p:nvPr>
            <p:ph sz="quarter" idx="4"/>
          </p:nvPr>
        </p:nvSpPr>
        <p:spPr>
          <a:xfrm>
            <a:off x="4800600" y="2438400"/>
            <a:ext cx="3886200" cy="3914775"/>
          </a:xfrm>
        </p:spPr>
        <p:txBody>
          <a:bodyPr>
            <a:noAutofit/>
          </a:bodyPr>
          <a:lstStyle/>
          <a:p>
            <a:pPr marL="320040" indent="-320040" fontAlgn="auto">
              <a:spcAft>
                <a:spcPts val="0"/>
              </a:spcAft>
              <a:buFont typeface="Wingdings"/>
              <a:buChar char=""/>
              <a:defRPr/>
            </a:pPr>
            <a:r>
              <a:rPr lang="en-US" sz="1600" dirty="0" smtClean="0"/>
              <a:t>Stephanie </a:t>
            </a:r>
            <a:r>
              <a:rPr lang="en-US" sz="1600" dirty="0" err="1" smtClean="0"/>
              <a:t>U’Ren</a:t>
            </a:r>
            <a:r>
              <a:rPr lang="en-US" sz="1600" dirty="0" smtClean="0"/>
              <a:t> </a:t>
            </a:r>
            <a:endParaRPr lang="en-US" sz="1600" dirty="0"/>
          </a:p>
          <a:p>
            <a:pPr marL="320040" indent="-320040" fontAlgn="auto">
              <a:spcAft>
                <a:spcPts val="0"/>
              </a:spcAft>
              <a:buFont typeface="Wingdings"/>
              <a:buChar char=""/>
              <a:defRPr/>
            </a:pPr>
            <a:r>
              <a:rPr lang="en-US" sz="1600" dirty="0" smtClean="0"/>
              <a:t>Young </a:t>
            </a:r>
            <a:r>
              <a:rPr lang="en-US" sz="1600" dirty="0" err="1" smtClean="0"/>
              <a:t>Onuorah</a:t>
            </a:r>
            <a:endParaRPr lang="en-US" sz="1600" dirty="0" smtClean="0"/>
          </a:p>
          <a:p>
            <a:pPr marL="0" indent="0" fontAlgn="auto">
              <a:spcAft>
                <a:spcPts val="0"/>
              </a:spcAft>
              <a:buFont typeface="Wingdings"/>
              <a:buNone/>
              <a:defRPr/>
            </a:pPr>
            <a:endParaRPr lang="en-US" sz="1600" dirty="0" smtClean="0"/>
          </a:p>
          <a:p>
            <a:pPr marL="320040" indent="-320040" fontAlgn="auto">
              <a:spcAft>
                <a:spcPts val="0"/>
              </a:spcAft>
              <a:buFont typeface="Wingdings"/>
              <a:buChar char=""/>
              <a:defRPr/>
            </a:pPr>
            <a:r>
              <a:rPr lang="en-US" sz="1600" dirty="0" smtClean="0"/>
              <a:t>Jamie Piatt</a:t>
            </a:r>
          </a:p>
          <a:p>
            <a:pPr marL="320040" indent="-320040" fontAlgn="auto">
              <a:spcAft>
                <a:spcPts val="0"/>
              </a:spcAft>
              <a:buFont typeface="Wingdings"/>
              <a:buChar char=""/>
              <a:defRPr/>
            </a:pPr>
            <a:r>
              <a:rPr lang="en-US" sz="1600" dirty="0" smtClean="0"/>
              <a:t>Adrienne Rollins</a:t>
            </a:r>
          </a:p>
          <a:p>
            <a:pPr marL="320040" indent="-320040" fontAlgn="auto">
              <a:spcAft>
                <a:spcPts val="0"/>
              </a:spcAft>
              <a:buFont typeface="Wingdings"/>
              <a:buChar char=""/>
              <a:defRPr/>
            </a:pPr>
            <a:r>
              <a:rPr lang="en-US" sz="1600" dirty="0" smtClean="0"/>
              <a:t>David Harris</a:t>
            </a:r>
          </a:p>
          <a:p>
            <a:pPr marL="320040" indent="-320040" fontAlgn="auto">
              <a:spcAft>
                <a:spcPts val="0"/>
              </a:spcAft>
              <a:buFont typeface="Wingdings"/>
              <a:buChar char=""/>
              <a:defRPr/>
            </a:pPr>
            <a:r>
              <a:rPr lang="en-US" sz="1600" dirty="0" smtClean="0"/>
              <a:t>Lenae Clement</a:t>
            </a:r>
          </a:p>
          <a:p>
            <a:pPr marL="320040" indent="-320040" fontAlgn="auto">
              <a:spcAft>
                <a:spcPts val="0"/>
              </a:spcAft>
              <a:buFont typeface="Wingdings"/>
              <a:buChar char=""/>
              <a:defRPr/>
            </a:pPr>
            <a:r>
              <a:rPr lang="en-US" sz="1600" dirty="0" smtClean="0"/>
              <a:t>Jamie Piatt</a:t>
            </a:r>
          </a:p>
          <a:p>
            <a:pPr marL="320040" indent="-320040" fontAlgn="auto">
              <a:spcAft>
                <a:spcPts val="0"/>
              </a:spcAft>
              <a:buFont typeface="Wingdings"/>
              <a:buChar char=""/>
              <a:defRPr/>
            </a:pPr>
            <a:r>
              <a:rPr lang="en-US" sz="1600" dirty="0" smtClean="0"/>
              <a:t>Elicia Berryhill</a:t>
            </a:r>
          </a:p>
          <a:p>
            <a:pPr marL="320040" indent="-320040" fontAlgn="auto">
              <a:spcAft>
                <a:spcPts val="0"/>
              </a:spcAft>
              <a:buFont typeface="Wingdings"/>
              <a:buChar char=""/>
              <a:defRPr/>
            </a:pPr>
            <a:r>
              <a:rPr lang="en-US" sz="1600" dirty="0" smtClean="0"/>
              <a:t>Dane Libart</a:t>
            </a:r>
          </a:p>
          <a:p>
            <a:pPr marL="320040" indent="-320040" fontAlgn="auto">
              <a:spcAft>
                <a:spcPts val="0"/>
              </a:spcAft>
              <a:buFont typeface="Wingdings"/>
              <a:buChar char=""/>
              <a:defRPr/>
            </a:pPr>
            <a:r>
              <a:rPr lang="en-US" sz="1600" dirty="0" smtClean="0"/>
              <a:t>Deborah Smith</a:t>
            </a:r>
          </a:p>
          <a:p>
            <a:pPr marL="320040" indent="-320040" fontAlgn="auto">
              <a:spcAft>
                <a:spcPts val="0"/>
              </a:spcAft>
              <a:buFont typeface="Wingdings"/>
              <a:buChar char=""/>
              <a:defRPr/>
            </a:pPr>
            <a:endParaRPr lang="en-US" sz="1800" dirty="0"/>
          </a:p>
        </p:txBody>
      </p:sp>
      <p:sp>
        <p:nvSpPr>
          <p:cNvPr id="4" name="Text Placeholder 3"/>
          <p:cNvSpPr>
            <a:spLocks noGrp="1"/>
          </p:cNvSpPr>
          <p:nvPr>
            <p:ph type="body" sz="quarter" idx="1"/>
          </p:nvPr>
        </p:nvSpPr>
        <p:spPr>
          <a:xfrm>
            <a:off x="609600" y="1752600"/>
            <a:ext cx="3886200" cy="639763"/>
          </a:xfrm>
        </p:spPr>
        <p:txBody>
          <a:bodyPr>
            <a:normAutofit fontScale="25000" lnSpcReduction="20000"/>
          </a:bodyPr>
          <a:lstStyle/>
          <a:p>
            <a:pPr fontAlgn="auto">
              <a:spcAft>
                <a:spcPts val="0"/>
              </a:spcAft>
              <a:defRPr/>
            </a:pPr>
            <a:endParaRPr lang="en-US" sz="3200" dirty="0" smtClean="0"/>
          </a:p>
          <a:p>
            <a:pPr fontAlgn="auto">
              <a:spcAft>
                <a:spcPts val="0"/>
              </a:spcAft>
              <a:defRPr/>
            </a:pPr>
            <a:r>
              <a:rPr lang="en-US" sz="14400" dirty="0" smtClean="0"/>
              <a:t>What </a:t>
            </a:r>
            <a:r>
              <a:rPr lang="en-US" sz="14400" dirty="0"/>
              <a:t>we </a:t>
            </a:r>
            <a:r>
              <a:rPr lang="en-US" sz="14400" dirty="0" smtClean="0"/>
              <a:t>do</a:t>
            </a:r>
            <a:endParaRPr lang="en-US" sz="14400" dirty="0"/>
          </a:p>
          <a:p>
            <a:pPr fontAlgn="auto">
              <a:spcAft>
                <a:spcPts val="0"/>
              </a:spcAft>
              <a:defRPr/>
            </a:pPr>
            <a:endParaRPr lang="en-US" dirty="0"/>
          </a:p>
        </p:txBody>
      </p:sp>
      <p:sp>
        <p:nvSpPr>
          <p:cNvPr id="6" name="Text Placeholder 5"/>
          <p:cNvSpPr>
            <a:spLocks noGrp="1"/>
          </p:cNvSpPr>
          <p:nvPr>
            <p:ph type="body" sz="quarter" idx="3"/>
          </p:nvPr>
        </p:nvSpPr>
        <p:spPr>
          <a:xfrm>
            <a:off x="4800600" y="1752600"/>
            <a:ext cx="3886200" cy="639763"/>
          </a:xfrm>
        </p:spPr>
        <p:txBody>
          <a:bodyPr>
            <a:normAutofit lnSpcReduction="10000"/>
          </a:bodyPr>
          <a:lstStyle/>
          <a:p>
            <a:pPr fontAlgn="auto">
              <a:spcAft>
                <a:spcPts val="0"/>
              </a:spcAft>
              <a:defRPr/>
            </a:pPr>
            <a:r>
              <a:rPr lang="en-US" sz="3600" dirty="0" smtClean="0"/>
              <a:t>Who to contact</a:t>
            </a:r>
            <a:endParaRPr lang="en-US" sz="3600" dirty="0"/>
          </a:p>
        </p:txBody>
      </p:sp>
      <p:sp>
        <p:nvSpPr>
          <p:cNvPr id="54278" name="TextBox 2"/>
          <p:cNvSpPr txBox="1">
            <a:spLocks noChangeArrowheads="1"/>
          </p:cNvSpPr>
          <p:nvPr/>
        </p:nvSpPr>
        <p:spPr bwMode="auto">
          <a:xfrm>
            <a:off x="914400" y="6353175"/>
            <a:ext cx="8094663" cy="646113"/>
          </a:xfrm>
          <a:prstGeom prst="rect">
            <a:avLst/>
          </a:prstGeom>
          <a:noFill/>
          <a:ln w="9525">
            <a:noFill/>
            <a:miter lim="800000"/>
            <a:headEnd/>
            <a:tailEnd/>
          </a:ln>
        </p:spPr>
        <p:txBody>
          <a:bodyPr>
            <a:spAutoFit/>
          </a:bodyPr>
          <a:lstStyle/>
          <a:p>
            <a:r>
              <a:rPr lang="en-US">
                <a:latin typeface="Tw Cen MT" pitchFamily="34" charset="0"/>
                <a:hlinkClick r:id="rId2"/>
              </a:rPr>
              <a:t>http://ok.gov/odmhsas/Prevention_/Prevention_Initiatives/index.html</a:t>
            </a:r>
            <a:endParaRPr lang="en-US">
              <a:latin typeface="Tw Cen MT" pitchFamily="34" charset="0"/>
            </a:endParaRPr>
          </a:p>
          <a:p>
            <a:endParaRPr lang="en-US">
              <a:latin typeface="Tw Cen M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pPr algn="ctr"/>
            <a:r>
              <a:rPr lang="en-US" smtClean="0"/>
              <a:t>Prevention Takes Careful Planning</a:t>
            </a:r>
          </a:p>
        </p:txBody>
      </p:sp>
      <p:sp>
        <p:nvSpPr>
          <p:cNvPr id="52226" name="Content Placeholder 2"/>
          <p:cNvSpPr>
            <a:spLocks noGrp="1"/>
          </p:cNvSpPr>
          <p:nvPr>
            <p:ph sz="quarter" idx="1"/>
          </p:nvPr>
        </p:nvSpPr>
        <p:spPr>
          <a:xfrm>
            <a:off x="612775" y="1600200"/>
            <a:ext cx="8153400" cy="4495800"/>
          </a:xfrm>
        </p:spPr>
        <p:txBody>
          <a:bodyPr/>
          <a:lstStyle/>
          <a:p>
            <a:pPr marL="0" indent="0" algn="ctr">
              <a:buFont typeface="Wingdings" pitchFamily="2" charset="2"/>
              <a:buNone/>
            </a:pPr>
            <a:r>
              <a:rPr lang="en-US" sz="3600" smtClean="0"/>
              <a:t>Strategic Prevention Framework</a:t>
            </a:r>
          </a:p>
          <a:p>
            <a:pPr marL="0" indent="0" algn="ctr">
              <a:buFont typeface="Wingdings" pitchFamily="2" charset="2"/>
              <a:buNone/>
            </a:pPr>
            <a:endParaRPr lang="en-US" sz="3600" smtClean="0"/>
          </a:p>
        </p:txBody>
      </p:sp>
      <p:pic>
        <p:nvPicPr>
          <p:cNvPr id="52227" name="Picture 2"/>
          <p:cNvPicPr>
            <a:picLocks noChangeAspect="1" noChangeArrowheads="1"/>
          </p:cNvPicPr>
          <p:nvPr/>
        </p:nvPicPr>
        <p:blipFill>
          <a:blip r:embed="rId2"/>
          <a:srcRect/>
          <a:stretch>
            <a:fillRect/>
          </a:stretch>
        </p:blipFill>
        <p:spPr bwMode="auto">
          <a:xfrm>
            <a:off x="2971800" y="2286000"/>
            <a:ext cx="345598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n-US" dirty="0" smtClean="0"/>
              <a:t>State Prevention Enhancement Grant</a:t>
            </a:r>
            <a:endParaRPr lang="en-US" dirty="0"/>
          </a:p>
        </p:txBody>
      </p:sp>
      <p:sp>
        <p:nvSpPr>
          <p:cNvPr id="53250" name="Content Placeholder 2"/>
          <p:cNvSpPr>
            <a:spLocks noGrp="1"/>
          </p:cNvSpPr>
          <p:nvPr>
            <p:ph sz="quarter" idx="1"/>
          </p:nvPr>
        </p:nvSpPr>
        <p:spPr>
          <a:xfrm>
            <a:off x="457200" y="1600200"/>
            <a:ext cx="8308975" cy="4953000"/>
          </a:xfrm>
        </p:spPr>
        <p:txBody>
          <a:bodyPr/>
          <a:lstStyle/>
          <a:p>
            <a:pPr marL="0" indent="-914400">
              <a:spcBef>
                <a:spcPct val="0"/>
              </a:spcBef>
              <a:spcAft>
                <a:spcPts val="600"/>
              </a:spcAft>
            </a:pPr>
            <a:r>
              <a:rPr lang="en-US" sz="3200" b="1" smtClean="0"/>
              <a:t>One-year cooperative agreement </a:t>
            </a:r>
          </a:p>
          <a:p>
            <a:pPr marL="0" indent="-914400">
              <a:spcBef>
                <a:spcPct val="0"/>
              </a:spcBef>
              <a:spcAft>
                <a:spcPts val="600"/>
              </a:spcAft>
            </a:pPr>
            <a:r>
              <a:rPr lang="en-US" sz="3200" b="1" smtClean="0"/>
              <a:t>To strengthen and enhance current 	prevention infrastructure </a:t>
            </a:r>
          </a:p>
          <a:p>
            <a:pPr marL="0" indent="-914400">
              <a:spcBef>
                <a:spcPct val="0"/>
              </a:spcBef>
              <a:spcAft>
                <a:spcPts val="600"/>
              </a:spcAft>
            </a:pPr>
            <a:r>
              <a:rPr lang="en-US" sz="3200" b="1" smtClean="0"/>
              <a:t>For community-oriented, evidence-based 	prevention services.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p:txBody>
          <a:bodyPr/>
          <a:lstStyle/>
          <a:p>
            <a:r>
              <a:rPr lang="en-US" smtClean="0"/>
              <a:t>Regional Prevention Coordinators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noChangeArrowheads="1"/>
          </p:cNvPicPr>
          <p:nvPr/>
        </p:nvPicPr>
        <p:blipFill>
          <a:blip r:embed="rId2"/>
          <a:srcRect/>
          <a:stretch>
            <a:fillRect/>
          </a:stretch>
        </p:blipFill>
        <p:spPr bwMode="auto">
          <a:xfrm>
            <a:off x="152400" y="0"/>
            <a:ext cx="88392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860800"/>
          </a:xfrm>
        </p:spPr>
        <p:txBody>
          <a:bodyPr>
            <a:normAutofit fontScale="92500" lnSpcReduction="20000"/>
          </a:bodyPr>
          <a:lstStyle/>
          <a:p>
            <a:pPr marL="457200" indent="-457200" fontAlgn="auto">
              <a:spcAft>
                <a:spcPts val="0"/>
              </a:spcAft>
              <a:buFont typeface="Arial" pitchFamily="34" charset="0"/>
              <a:buChar char="•"/>
              <a:defRPr/>
            </a:pPr>
            <a:r>
              <a:rPr lang="en-US" dirty="0" smtClean="0"/>
              <a:t>Asian American</a:t>
            </a:r>
          </a:p>
          <a:p>
            <a:pPr marL="457200" indent="-457200" fontAlgn="auto">
              <a:spcAft>
                <a:spcPts val="0"/>
              </a:spcAft>
              <a:buFont typeface="Arial" pitchFamily="34" charset="0"/>
              <a:buChar char="•"/>
              <a:defRPr/>
            </a:pPr>
            <a:r>
              <a:rPr lang="en-US" dirty="0" smtClean="0"/>
              <a:t>African American</a:t>
            </a:r>
          </a:p>
          <a:p>
            <a:pPr marL="457200" indent="-457200" fontAlgn="auto">
              <a:spcAft>
                <a:spcPts val="0"/>
              </a:spcAft>
              <a:buFont typeface="Arial" pitchFamily="34" charset="0"/>
              <a:buChar char="•"/>
              <a:defRPr/>
            </a:pPr>
            <a:r>
              <a:rPr lang="en-US" dirty="0" smtClean="0"/>
              <a:t>Elderly</a:t>
            </a:r>
          </a:p>
          <a:p>
            <a:pPr marL="457200" indent="-457200" fontAlgn="auto">
              <a:spcAft>
                <a:spcPts val="0"/>
              </a:spcAft>
              <a:buFont typeface="Arial" pitchFamily="34" charset="0"/>
              <a:buChar char="•"/>
              <a:defRPr/>
            </a:pPr>
            <a:r>
              <a:rPr lang="en-US" dirty="0" smtClean="0"/>
              <a:t>Latino</a:t>
            </a:r>
          </a:p>
          <a:p>
            <a:pPr marL="457200" indent="-457200" fontAlgn="auto">
              <a:spcAft>
                <a:spcPts val="0"/>
              </a:spcAft>
              <a:buFont typeface="Arial" pitchFamily="34" charset="0"/>
              <a:buChar char="•"/>
              <a:defRPr/>
            </a:pPr>
            <a:r>
              <a:rPr lang="en-US" dirty="0" smtClean="0"/>
              <a:t>LGBTQ2</a:t>
            </a:r>
          </a:p>
          <a:p>
            <a:pPr marL="457200" indent="-457200" fontAlgn="auto">
              <a:spcAft>
                <a:spcPts val="0"/>
              </a:spcAft>
              <a:buFont typeface="Arial" pitchFamily="34" charset="0"/>
              <a:buChar char="•"/>
              <a:defRPr/>
            </a:pPr>
            <a:r>
              <a:rPr lang="en-US" dirty="0" smtClean="0"/>
              <a:t>Low Income</a:t>
            </a:r>
          </a:p>
          <a:p>
            <a:pPr marL="457200" indent="-457200" fontAlgn="auto">
              <a:spcAft>
                <a:spcPts val="0"/>
              </a:spcAft>
              <a:buFont typeface="Arial" pitchFamily="34" charset="0"/>
              <a:buChar char="•"/>
              <a:defRPr/>
            </a:pPr>
            <a:r>
              <a:rPr lang="en-US" dirty="0" smtClean="0"/>
              <a:t>Military Families</a:t>
            </a:r>
          </a:p>
          <a:p>
            <a:pPr marL="457200" indent="-457200" fontAlgn="auto">
              <a:spcAft>
                <a:spcPts val="0"/>
              </a:spcAft>
              <a:buFont typeface="Arial" pitchFamily="34" charset="0"/>
              <a:buChar char="•"/>
              <a:defRPr/>
            </a:pPr>
            <a:r>
              <a:rPr lang="en-US" dirty="0" smtClean="0"/>
              <a:t>Native American</a:t>
            </a:r>
          </a:p>
          <a:p>
            <a:pPr marL="457200" indent="-457200" fontAlgn="auto">
              <a:spcAft>
                <a:spcPts val="0"/>
              </a:spcAft>
              <a:buFont typeface="Arial" pitchFamily="34" charset="0"/>
              <a:buChar char="•"/>
              <a:defRPr/>
            </a:pPr>
            <a:r>
              <a:rPr lang="en-US" dirty="0" smtClean="0"/>
              <a:t>Rural</a:t>
            </a:r>
            <a:endParaRPr lang="en-US" dirty="0"/>
          </a:p>
        </p:txBody>
      </p:sp>
      <p:sp>
        <p:nvSpPr>
          <p:cNvPr id="57346" name="Title 2"/>
          <p:cNvSpPr>
            <a:spLocks noGrp="1"/>
          </p:cNvSpPr>
          <p:nvPr>
            <p:ph type="title"/>
          </p:nvPr>
        </p:nvSpPr>
        <p:spPr/>
        <p:txBody>
          <a:bodyPr/>
          <a:lstStyle/>
          <a:p>
            <a:pPr algn="ctr"/>
            <a:r>
              <a:rPr lang="en-US" smtClean="0"/>
              <a:t>Populations of Focus</a:t>
            </a:r>
          </a:p>
        </p:txBody>
      </p:sp>
      <p:pic>
        <p:nvPicPr>
          <p:cNvPr id="57347" name="Picture 2"/>
          <p:cNvPicPr>
            <a:picLocks noChangeAspect="1" noChangeArrowheads="1"/>
          </p:cNvPicPr>
          <p:nvPr/>
        </p:nvPicPr>
        <p:blipFill>
          <a:blip r:embed="rId2"/>
          <a:srcRect/>
          <a:stretch>
            <a:fillRect/>
          </a:stretch>
        </p:blipFill>
        <p:spPr bwMode="auto">
          <a:xfrm>
            <a:off x="5562600" y="3427413"/>
            <a:ext cx="3292475" cy="317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pPr algn="ctr"/>
            <a:r>
              <a:rPr lang="en-US" smtClean="0"/>
              <a:t>Why We Need Your Help</a:t>
            </a:r>
          </a:p>
        </p:txBody>
      </p:sp>
      <p:sp>
        <p:nvSpPr>
          <p:cNvPr id="3" name="Content Placeholder 2"/>
          <p:cNvSpPr>
            <a:spLocks noGrp="1"/>
          </p:cNvSpPr>
          <p:nvPr>
            <p:ph sz="quarter" idx="1"/>
          </p:nvPr>
        </p:nvSpPr>
        <p:spPr>
          <a:xfrm>
            <a:off x="612775" y="1600200"/>
            <a:ext cx="8378825" cy="4495800"/>
          </a:xfrm>
        </p:spPr>
        <p:txBody>
          <a:bodyPr>
            <a:normAutofit fontScale="92500" lnSpcReduction="20000"/>
          </a:bodyPr>
          <a:lstStyle/>
          <a:p>
            <a:pPr marL="0" indent="0" fontAlgn="auto">
              <a:spcAft>
                <a:spcPts val="0"/>
              </a:spcAft>
              <a:buFont typeface="Wingdings"/>
              <a:buNone/>
              <a:defRPr/>
            </a:pPr>
            <a:r>
              <a:rPr lang="en-US" b="1" dirty="0" smtClean="0"/>
              <a:t>To help us determine:</a:t>
            </a:r>
          </a:p>
          <a:p>
            <a:pPr marL="0" indent="0" fontAlgn="auto">
              <a:spcAft>
                <a:spcPts val="0"/>
              </a:spcAft>
              <a:buFont typeface="Wingdings"/>
              <a:buNone/>
              <a:defRPr/>
            </a:pPr>
            <a:endParaRPr lang="en-US" dirty="0" smtClean="0"/>
          </a:p>
          <a:p>
            <a:pPr marL="320040" indent="-320040" fontAlgn="auto">
              <a:spcAft>
                <a:spcPts val="0"/>
              </a:spcAft>
              <a:buFont typeface="Wingdings"/>
              <a:buChar char=""/>
              <a:defRPr/>
            </a:pPr>
            <a:r>
              <a:rPr lang="en-US" b="1" dirty="0"/>
              <a:t>whether our substance abuse prevention services are meeting </a:t>
            </a:r>
            <a:r>
              <a:rPr lang="en-US" b="1" dirty="0" smtClean="0"/>
              <a:t>focus population’s needs</a:t>
            </a:r>
          </a:p>
          <a:p>
            <a:pPr marL="320040" indent="-320040" fontAlgn="auto">
              <a:spcAft>
                <a:spcPts val="0"/>
              </a:spcAft>
              <a:buFont typeface="Wingdings"/>
              <a:buChar char=""/>
              <a:defRPr/>
            </a:pPr>
            <a:r>
              <a:rPr lang="en-US" b="1" dirty="0" smtClean="0"/>
              <a:t>what data are available to help us assess, plan, support and/or deliver services that are inclusive of the focus populations</a:t>
            </a:r>
          </a:p>
          <a:p>
            <a:pPr marL="320040" indent="-320040" fontAlgn="auto">
              <a:spcAft>
                <a:spcPts val="0"/>
              </a:spcAft>
              <a:buFont typeface="Wingdings"/>
              <a:buChar char=""/>
              <a:defRPr/>
            </a:pPr>
            <a:r>
              <a:rPr lang="en-US" b="1" dirty="0" smtClean="0"/>
              <a:t>what data/gaps exist</a:t>
            </a:r>
            <a:endParaRPr lang="en-US" b="1" dirty="0"/>
          </a:p>
          <a:p>
            <a:pPr marL="320040" indent="-320040" fontAlgn="auto">
              <a:spcAft>
                <a:spcPts val="0"/>
              </a:spcAft>
              <a:buFont typeface="Wingdings"/>
              <a:buChar char=""/>
              <a:defRPr/>
            </a:pPr>
            <a:r>
              <a:rPr lang="en-US" b="1" dirty="0"/>
              <a:t>what barriers exist</a:t>
            </a:r>
          </a:p>
          <a:p>
            <a:pPr marL="320040" indent="-320040" fontAlgn="auto">
              <a:spcAft>
                <a:spcPts val="0"/>
              </a:spcAft>
              <a:buFont typeface="Wingdings"/>
              <a:buChar char=""/>
              <a:defRPr/>
            </a:pPr>
            <a:r>
              <a:rPr lang="en-US" b="1" dirty="0"/>
              <a:t>ways to address unmet needs</a:t>
            </a:r>
          </a:p>
          <a:p>
            <a:pPr marL="320040" indent="-320040" fontAlgn="auto">
              <a:spcAft>
                <a:spcPts val="0"/>
              </a:spcAft>
              <a:buFont typeface="Wingdings"/>
              <a:buChar char=""/>
              <a:defRPr/>
            </a:pPr>
            <a:r>
              <a:rPr lang="en-US" b="1" dirty="0"/>
              <a:t>what additional partnerships should be </a:t>
            </a:r>
            <a:r>
              <a:rPr lang="en-US" b="1" dirty="0" smtClean="0"/>
              <a:t>developed</a:t>
            </a:r>
            <a:endParaRPr lang="en-US" b="1" dirty="0"/>
          </a:p>
          <a:p>
            <a:pPr marL="0" indent="0" fontAlgn="auto">
              <a:spcAft>
                <a:spcPts val="0"/>
              </a:spcAft>
              <a:buFont typeface="Wingdings"/>
              <a:buNone/>
              <a:defRPr/>
            </a:pP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pPr algn="ctr"/>
            <a:r>
              <a:rPr lang="en-US" smtClean="0"/>
              <a:t>What the Data </a:t>
            </a:r>
            <a:r>
              <a:rPr lang="en-US" smtClean="0">
                <a:solidFill>
                  <a:schemeClr val="bg1"/>
                </a:solidFill>
              </a:rPr>
              <a:t>Say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ctr"/>
            <a:r>
              <a:rPr lang="en-US" smtClean="0"/>
              <a:t>The Process</a:t>
            </a:r>
          </a:p>
        </p:txBody>
      </p:sp>
      <p:sp>
        <p:nvSpPr>
          <p:cNvPr id="60418" name="Content Placeholder 2"/>
          <p:cNvSpPr>
            <a:spLocks noGrp="1"/>
          </p:cNvSpPr>
          <p:nvPr>
            <p:ph sz="quarter" idx="2"/>
          </p:nvPr>
        </p:nvSpPr>
        <p:spPr/>
        <p:txBody>
          <a:bodyPr/>
          <a:lstStyle/>
          <a:p>
            <a:r>
              <a:rPr lang="en-US" sz="2000" b="1" smtClean="0"/>
              <a:t>Facilitato</a:t>
            </a:r>
            <a:r>
              <a:rPr lang="en-US" sz="2000" smtClean="0"/>
              <a:t>r (keep discussions lively and ongoing)</a:t>
            </a:r>
          </a:p>
          <a:p>
            <a:r>
              <a:rPr lang="en-US" sz="2000" b="1" smtClean="0"/>
              <a:t>Group leader </a:t>
            </a:r>
            <a:r>
              <a:rPr lang="en-US" sz="2000" smtClean="0"/>
              <a:t>(recruit/retain members/organize meetings)</a:t>
            </a:r>
          </a:p>
          <a:p>
            <a:r>
              <a:rPr lang="en-US" sz="2000" smtClean="0"/>
              <a:t>4-5 active participating </a:t>
            </a:r>
            <a:r>
              <a:rPr lang="en-US" sz="2000" b="1" smtClean="0"/>
              <a:t>members</a:t>
            </a:r>
          </a:p>
          <a:p>
            <a:r>
              <a:rPr lang="en-US" sz="2000" b="1" smtClean="0"/>
              <a:t>Note taker </a:t>
            </a:r>
            <a:r>
              <a:rPr lang="en-US" sz="2000" smtClean="0"/>
              <a:t>(record discussions)</a:t>
            </a:r>
          </a:p>
          <a:p>
            <a:r>
              <a:rPr lang="en-US" sz="2000" b="1" smtClean="0"/>
              <a:t>3-4 meetings </a:t>
            </a:r>
            <a:endParaRPr lang="en-US" sz="2000" smtClean="0"/>
          </a:p>
          <a:p>
            <a:r>
              <a:rPr lang="en-US" sz="2000" smtClean="0"/>
              <a:t>Mileage covered (if necessary)</a:t>
            </a:r>
          </a:p>
          <a:p>
            <a:r>
              <a:rPr lang="en-US" sz="2000" smtClean="0"/>
              <a:t>Prepared </a:t>
            </a:r>
            <a:r>
              <a:rPr lang="en-US" sz="2000" b="1" smtClean="0"/>
              <a:t>agenda</a:t>
            </a:r>
          </a:p>
        </p:txBody>
      </p:sp>
      <p:sp>
        <p:nvSpPr>
          <p:cNvPr id="4" name="Content Placeholder 3"/>
          <p:cNvSpPr>
            <a:spLocks noGrp="1"/>
          </p:cNvSpPr>
          <p:nvPr>
            <p:ph sz="quarter" idx="4"/>
          </p:nvPr>
        </p:nvSpPr>
        <p:spPr/>
        <p:txBody>
          <a:bodyPr>
            <a:normAutofit/>
          </a:bodyPr>
          <a:lstStyle/>
          <a:p>
            <a:pPr marL="320040" indent="-320040" fontAlgn="auto">
              <a:spcAft>
                <a:spcPts val="0"/>
              </a:spcAft>
              <a:buFont typeface="Wingdings"/>
              <a:buChar char=""/>
              <a:defRPr/>
            </a:pPr>
            <a:r>
              <a:rPr lang="en-US" sz="2800" dirty="0" smtClean="0"/>
              <a:t>Compile report of recommendations </a:t>
            </a:r>
            <a:r>
              <a:rPr lang="en-US" sz="2800" dirty="0"/>
              <a:t> </a:t>
            </a:r>
            <a:r>
              <a:rPr lang="en-US" sz="2800" dirty="0" smtClean="0"/>
              <a:t>      </a:t>
            </a:r>
          </a:p>
          <a:p>
            <a:pPr marL="0" indent="0" fontAlgn="auto">
              <a:spcAft>
                <a:spcPts val="0"/>
              </a:spcAft>
              <a:buFont typeface="Wingdings"/>
              <a:buNone/>
              <a:defRPr/>
            </a:pPr>
            <a:r>
              <a:rPr lang="en-US" sz="2800" dirty="0"/>
              <a:t> </a:t>
            </a:r>
            <a:r>
              <a:rPr lang="en-US" sz="2800" dirty="0" smtClean="0"/>
              <a:t>   focused on substance </a:t>
            </a:r>
          </a:p>
          <a:p>
            <a:pPr marL="0" indent="0" fontAlgn="auto">
              <a:spcAft>
                <a:spcPts val="0"/>
              </a:spcAft>
              <a:buFont typeface="Wingdings"/>
              <a:buNone/>
              <a:defRPr/>
            </a:pPr>
            <a:r>
              <a:rPr lang="en-US" sz="2800" dirty="0"/>
              <a:t> </a:t>
            </a:r>
            <a:r>
              <a:rPr lang="en-US" sz="2800" dirty="0" smtClean="0"/>
              <a:t>   abuse prevention</a:t>
            </a:r>
          </a:p>
          <a:p>
            <a:pPr marL="320040" indent="-320040" fontAlgn="auto">
              <a:spcAft>
                <a:spcPts val="0"/>
              </a:spcAft>
              <a:buFont typeface="Wingdings"/>
              <a:buChar char=""/>
              <a:defRPr/>
            </a:pPr>
            <a:r>
              <a:rPr lang="en-US" sz="2800" dirty="0" smtClean="0"/>
              <a:t>By </a:t>
            </a:r>
            <a:r>
              <a:rPr lang="en-US" sz="2800" b="1" dirty="0" smtClean="0"/>
              <a:t>June 30, 2012</a:t>
            </a:r>
          </a:p>
          <a:p>
            <a:pPr marL="320040" indent="-320040" fontAlgn="auto">
              <a:spcAft>
                <a:spcPts val="0"/>
              </a:spcAft>
              <a:buFont typeface="Wingdings"/>
              <a:buChar char=""/>
              <a:defRPr/>
            </a:pPr>
            <a:endParaRPr lang="en-US" dirty="0"/>
          </a:p>
          <a:p>
            <a:pPr marL="0" indent="0" fontAlgn="auto">
              <a:spcAft>
                <a:spcPts val="0"/>
              </a:spcAft>
              <a:buFont typeface="Wingdings"/>
              <a:buNone/>
              <a:defRPr/>
            </a:pPr>
            <a:endParaRPr lang="en-US" dirty="0" smtClean="0"/>
          </a:p>
        </p:txBody>
      </p:sp>
      <p:sp>
        <p:nvSpPr>
          <p:cNvPr id="5" name="Text Placeholder 4"/>
          <p:cNvSpPr>
            <a:spLocks noGrp="1"/>
          </p:cNvSpPr>
          <p:nvPr>
            <p:ph type="body" sz="quarter" idx="1"/>
          </p:nvPr>
        </p:nvSpPr>
        <p:spPr>
          <a:xfrm>
            <a:off x="609600" y="1752600"/>
            <a:ext cx="3886200" cy="639763"/>
          </a:xfrm>
        </p:spPr>
        <p:txBody>
          <a:bodyPr>
            <a:normAutofit fontScale="25000" lnSpcReduction="20000"/>
          </a:bodyPr>
          <a:lstStyle/>
          <a:p>
            <a:pPr fontAlgn="auto">
              <a:spcAft>
                <a:spcPts val="0"/>
              </a:spcAft>
              <a:defRPr/>
            </a:pPr>
            <a:endParaRPr lang="en-US" sz="3300" dirty="0" smtClean="0"/>
          </a:p>
          <a:p>
            <a:pPr fontAlgn="auto">
              <a:spcAft>
                <a:spcPts val="0"/>
              </a:spcAft>
              <a:defRPr/>
            </a:pPr>
            <a:r>
              <a:rPr lang="en-US" sz="11200" dirty="0" smtClean="0"/>
              <a:t>Workgroup Meetings</a:t>
            </a:r>
            <a:r>
              <a:rPr lang="en-US" dirty="0" smtClean="0"/>
              <a:t>		</a:t>
            </a:r>
            <a:endParaRPr lang="en-US" dirty="0"/>
          </a:p>
        </p:txBody>
      </p:sp>
      <p:sp>
        <p:nvSpPr>
          <p:cNvPr id="6" name="Text Placeholder 5"/>
          <p:cNvSpPr>
            <a:spLocks noGrp="1"/>
          </p:cNvSpPr>
          <p:nvPr>
            <p:ph type="body" sz="quarter" idx="3"/>
          </p:nvPr>
        </p:nvSpPr>
        <p:spPr>
          <a:xfrm>
            <a:off x="4800600" y="1752600"/>
            <a:ext cx="3886200" cy="639763"/>
          </a:xfrm>
        </p:spPr>
        <p:txBody>
          <a:bodyPr>
            <a:normAutofit/>
          </a:bodyPr>
          <a:lstStyle/>
          <a:p>
            <a:pPr fontAlgn="auto">
              <a:spcAft>
                <a:spcPts val="0"/>
              </a:spcAft>
              <a:defRPr/>
            </a:pPr>
            <a:r>
              <a:rPr lang="en-US" sz="2800" dirty="0" smtClean="0"/>
              <a:t>Outcome</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600" dirty="0" smtClean="0"/>
              <a:t>The group should decide whether it is beneficial to the focus population and to the ODMHSAS to continue meeting and in what capacity (advisory, independent, etc.)</a:t>
            </a:r>
            <a:endParaRPr lang="en-US" sz="3600" dirty="0"/>
          </a:p>
        </p:txBody>
      </p:sp>
      <p:sp>
        <p:nvSpPr>
          <p:cNvPr id="3" name="Title 2"/>
          <p:cNvSpPr>
            <a:spLocks noGrp="1"/>
          </p:cNvSpPr>
          <p:nvPr>
            <p:ph type="title"/>
          </p:nvPr>
        </p:nvSpPr>
        <p:spPr/>
        <p:txBody>
          <a:bodyPr/>
          <a:lstStyle/>
          <a:p>
            <a:pPr algn="ctr"/>
            <a:r>
              <a:rPr lang="en-US" dirty="0" smtClean="0"/>
              <a:t>Will You Continue Meeting?</a:t>
            </a:r>
            <a:endParaRPr lang="en-US" dirty="0"/>
          </a:p>
        </p:txBody>
      </p:sp>
    </p:spTree>
    <p:extLst>
      <p:ext uri="{BB962C8B-B14F-4D97-AF65-F5344CB8AC3E}">
        <p14:creationId xmlns:p14="http://schemas.microsoft.com/office/powerpoint/2010/main" val="1173820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1"/>
          <p:cNvSpPr>
            <a:spLocks noGrp="1"/>
          </p:cNvSpPr>
          <p:nvPr>
            <p:ph type="body" idx="1"/>
          </p:nvPr>
        </p:nvSpPr>
        <p:spPr>
          <a:xfrm>
            <a:off x="1371600" y="2743200"/>
            <a:ext cx="7123113" cy="3352800"/>
          </a:xfrm>
        </p:spPr>
        <p:txBody>
          <a:bodyPr/>
          <a:lstStyle/>
          <a:p>
            <a:endParaRPr lang="en-US" b="1" smtClean="0"/>
          </a:p>
          <a:p>
            <a:r>
              <a:rPr lang="en-US" sz="3200" b="1" smtClean="0"/>
              <a:t>Jessica Hawkins</a:t>
            </a:r>
          </a:p>
          <a:p>
            <a:r>
              <a:rPr lang="en-US" sz="2400" smtClean="0"/>
              <a:t>Director of Prevention Division</a:t>
            </a:r>
          </a:p>
          <a:p>
            <a:r>
              <a:rPr lang="en-US" sz="2400" smtClean="0"/>
              <a:t>405-522-5952</a:t>
            </a:r>
          </a:p>
          <a:p>
            <a:r>
              <a:rPr lang="en-US" sz="2400" smtClean="0">
                <a:hlinkClick r:id="rId3"/>
              </a:rPr>
              <a:t>jhawkins@odmhsas.org</a:t>
            </a:r>
            <a:r>
              <a:rPr lang="en-US" smtClean="0"/>
              <a:t>	</a:t>
            </a:r>
          </a:p>
        </p:txBody>
      </p:sp>
      <p:sp>
        <p:nvSpPr>
          <p:cNvPr id="62466" name="Title 2"/>
          <p:cNvSpPr>
            <a:spLocks noGrp="1"/>
          </p:cNvSpPr>
          <p:nvPr>
            <p:ph type="title"/>
          </p:nvPr>
        </p:nvSpPr>
        <p:spPr/>
        <p:txBody>
          <a:bodyPr/>
          <a:lstStyle/>
          <a:p>
            <a:pPr algn="ctr"/>
            <a:r>
              <a:rPr lang="en-US" smtClean="0"/>
              <a:t>Questions</a:t>
            </a:r>
          </a:p>
        </p:txBody>
      </p:sp>
      <p:pic>
        <p:nvPicPr>
          <p:cNvPr id="62467" name="Picture 2"/>
          <p:cNvPicPr>
            <a:picLocks noChangeAspect="1" noChangeArrowheads="1"/>
          </p:cNvPicPr>
          <p:nvPr/>
        </p:nvPicPr>
        <p:blipFill>
          <a:blip r:embed="rId4"/>
          <a:srcRect/>
          <a:stretch>
            <a:fillRect/>
          </a:stretch>
        </p:blipFill>
        <p:spPr bwMode="auto">
          <a:xfrm>
            <a:off x="6019800" y="3571875"/>
            <a:ext cx="312420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r>
              <a:rPr lang="en-US" sz="3200" b="1" smtClean="0">
                <a:solidFill>
                  <a:schemeClr val="tx1"/>
                </a:solidFill>
                <a:latin typeface="Calibri" pitchFamily="34" charset="0"/>
                <a:ea typeface="Calibri" pitchFamily="34" charset="0"/>
                <a:cs typeface="Calibri" pitchFamily="34" charset="0"/>
              </a:rPr>
              <a:t>Underage Drinking</a:t>
            </a:r>
          </a:p>
        </p:txBody>
      </p:sp>
      <p:sp>
        <p:nvSpPr>
          <p:cNvPr id="4" name="Content Placeholder 3"/>
          <p:cNvSpPr>
            <a:spLocks noGrp="1"/>
          </p:cNvSpPr>
          <p:nvPr>
            <p:ph sz="quarter" idx="1"/>
          </p:nvPr>
        </p:nvSpPr>
        <p:spPr>
          <a:xfrm>
            <a:off x="612775" y="1600200"/>
            <a:ext cx="8153400" cy="4495800"/>
          </a:xfrm>
        </p:spPr>
        <p:txBody>
          <a:bodyPr>
            <a:normAutofit fontScale="85000" lnSpcReduction="10000"/>
          </a:bodyPr>
          <a:lstStyle/>
          <a:p>
            <a:pPr marL="0" indent="0" fontAlgn="auto">
              <a:spcAft>
                <a:spcPts val="0"/>
              </a:spcAft>
              <a:buFont typeface="Wingdings"/>
              <a:buNone/>
              <a:defRPr/>
            </a:pPr>
            <a:r>
              <a:rPr lang="en-US" dirty="0" smtClean="0"/>
              <a:t>In 2009, among 9</a:t>
            </a:r>
            <a:r>
              <a:rPr lang="en-US" baseline="30000" dirty="0" smtClean="0"/>
              <a:t>th</a:t>
            </a:r>
            <a:r>
              <a:rPr lang="en-US" dirty="0" smtClean="0"/>
              <a:t> to 12</a:t>
            </a:r>
            <a:r>
              <a:rPr lang="en-US" baseline="30000" dirty="0" smtClean="0"/>
              <a:t>th</a:t>
            </a:r>
            <a:r>
              <a:rPr lang="en-US" dirty="0" smtClean="0"/>
              <a:t> grade Oklahoma public high school students</a:t>
            </a:r>
          </a:p>
          <a:p>
            <a:pPr marL="0" indent="0" fontAlgn="auto">
              <a:spcAft>
                <a:spcPts val="0"/>
              </a:spcAft>
              <a:buFont typeface="Wingdings"/>
              <a:buNone/>
              <a:defRPr/>
            </a:pPr>
            <a:endParaRPr lang="en-US" dirty="0" smtClean="0"/>
          </a:p>
          <a:p>
            <a:pPr marL="320040" indent="-320040" fontAlgn="auto">
              <a:spcAft>
                <a:spcPts val="0"/>
              </a:spcAft>
              <a:buFont typeface="Wingdings"/>
              <a:buChar char=""/>
              <a:defRPr/>
            </a:pPr>
            <a:r>
              <a:rPr lang="en-US" dirty="0" smtClean="0"/>
              <a:t>71% had at least one drink during their life.</a:t>
            </a:r>
          </a:p>
          <a:p>
            <a:pPr marL="320040" indent="-320040" fontAlgn="auto">
              <a:spcAft>
                <a:spcPts val="0"/>
              </a:spcAft>
              <a:buFont typeface="Wingdings"/>
              <a:buChar char=""/>
              <a:defRPr/>
            </a:pPr>
            <a:r>
              <a:rPr lang="en-US" dirty="0" smtClean="0"/>
              <a:t>19% had their first drink of alcohol before the age of 13.</a:t>
            </a:r>
          </a:p>
          <a:p>
            <a:pPr marL="320040" indent="-320040" fontAlgn="auto">
              <a:spcAft>
                <a:spcPts val="0"/>
              </a:spcAft>
              <a:buFont typeface="Wingdings"/>
              <a:buChar char=""/>
              <a:defRPr/>
            </a:pPr>
            <a:r>
              <a:rPr lang="en-US" dirty="0" smtClean="0"/>
              <a:t>39% had at least one drink during the last 30 days.</a:t>
            </a:r>
          </a:p>
          <a:p>
            <a:pPr marL="320040" indent="-320040" fontAlgn="auto">
              <a:spcAft>
                <a:spcPts val="0"/>
              </a:spcAft>
              <a:buFont typeface="Wingdings"/>
              <a:buChar char=""/>
              <a:defRPr/>
            </a:pPr>
            <a:r>
              <a:rPr lang="en-US" dirty="0" smtClean="0"/>
              <a:t>11% drove a vehicle while drinking during the past 30 days.</a:t>
            </a:r>
          </a:p>
          <a:p>
            <a:pPr marL="320040" indent="-320040" fontAlgn="auto">
              <a:spcAft>
                <a:spcPts val="0"/>
              </a:spcAft>
              <a:buFont typeface="Wingdings"/>
              <a:buChar char=""/>
              <a:defRPr/>
            </a:pPr>
            <a:r>
              <a:rPr lang="en-US" dirty="0" smtClean="0"/>
              <a:t>24% of students had 5 or more drinks of alcohol in a row, that is, within a couple of hours, one or more of the past 30 days.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bwMode="auto">
          <a:xfrm>
            <a:off x="-1447800" y="5453063"/>
            <a:ext cx="9144000" cy="1862137"/>
          </a:xfrm>
          <a:prstGeom prst="rect">
            <a:avLst/>
          </a:prstGeom>
          <a:noFill/>
          <a:effectLst>
            <a:outerShdw blurRad="50800" dist="50800" dir="5400000" algn="ctr" rotWithShape="0">
              <a:srgbClr val="000000">
                <a:alpha val="19000"/>
              </a:srgbClr>
            </a:outerShdw>
          </a:effectLst>
        </p:spPr>
        <p:txBody>
          <a:bodyPr>
            <a:spAutoFit/>
          </a:bodyPr>
          <a:lstStyle/>
          <a:p>
            <a:pPr fontAlgn="auto">
              <a:spcBef>
                <a:spcPts val="0"/>
              </a:spcBef>
              <a:spcAft>
                <a:spcPts val="0"/>
              </a:spcAft>
              <a:defRPr/>
            </a:pPr>
            <a:endParaRPr lang="en-US" sz="11500" dirty="0">
              <a:solidFill>
                <a:schemeClr val="bg1">
                  <a:lumMod val="95000"/>
                </a:schemeClr>
              </a:solidFill>
              <a:latin typeface="Bradley Hand ITC" pitchFamily="66" charset="0"/>
            </a:endParaRPr>
          </a:p>
        </p:txBody>
      </p:sp>
      <p:sp>
        <p:nvSpPr>
          <p:cNvPr id="19458" name="Text Box 27"/>
          <p:cNvSpPr txBox="1">
            <a:spLocks noChangeArrowheads="1"/>
          </p:cNvSpPr>
          <p:nvPr/>
        </p:nvSpPr>
        <p:spPr bwMode="auto">
          <a:xfrm>
            <a:off x="685800" y="457200"/>
            <a:ext cx="7848600" cy="579438"/>
          </a:xfrm>
          <a:prstGeom prst="rect">
            <a:avLst/>
          </a:prstGeom>
          <a:noFill/>
          <a:ln w="9525">
            <a:noFill/>
            <a:miter lim="800000"/>
            <a:headEnd/>
            <a:tailEnd/>
          </a:ln>
        </p:spPr>
        <p:txBody>
          <a:bodyPr>
            <a:spAutoFit/>
          </a:bodyPr>
          <a:lstStyle/>
          <a:p>
            <a:pPr>
              <a:spcBef>
                <a:spcPct val="50000"/>
              </a:spcBef>
            </a:pPr>
            <a:r>
              <a:rPr lang="en-US" sz="3200" b="1">
                <a:latin typeface="Calibri" pitchFamily="34" charset="0"/>
              </a:rPr>
              <a:t>Alcohol Consequences</a:t>
            </a:r>
          </a:p>
        </p:txBody>
      </p:sp>
      <p:sp>
        <p:nvSpPr>
          <p:cNvPr id="21" name="Content Placeholder 20"/>
          <p:cNvSpPr>
            <a:spLocks noGrp="1"/>
          </p:cNvSpPr>
          <p:nvPr>
            <p:ph sz="half" idx="1"/>
          </p:nvPr>
        </p:nvSpPr>
        <p:spPr>
          <a:xfrm>
            <a:off x="609600" y="1589088"/>
            <a:ext cx="4000500" cy="4659312"/>
          </a:xfrm>
        </p:spPr>
        <p:txBody>
          <a:bodyPr>
            <a:normAutofit fontScale="92500" lnSpcReduction="10000"/>
          </a:bodyPr>
          <a:lstStyle/>
          <a:p>
            <a:pPr marL="320040" indent="-320040" fontAlgn="auto">
              <a:spcAft>
                <a:spcPts val="0"/>
              </a:spcAft>
              <a:buSzPct val="100000"/>
              <a:buFont typeface="Calibri" pitchFamily="34" charset="0"/>
              <a:buChar char="□"/>
              <a:defRPr/>
            </a:pPr>
            <a:r>
              <a:rPr lang="en-US" sz="2800" dirty="0"/>
              <a:t>Oklahoma is consistently above the national average in crimes related to alcohol. Since 2003, there has been an 18.1% increase in aggravated assaults, sexual assaults, and robberies. (UCR)</a:t>
            </a:r>
          </a:p>
          <a:p>
            <a:pPr marL="320040" indent="-320040" fontAlgn="auto">
              <a:spcAft>
                <a:spcPts val="0"/>
              </a:spcAft>
              <a:buSzPct val="100000"/>
              <a:buFont typeface="Calibri" pitchFamily="34" charset="0"/>
              <a:buChar char="□"/>
              <a:defRPr/>
            </a:pPr>
            <a:r>
              <a:rPr lang="en-US" sz="2800" dirty="0" smtClean="0"/>
              <a:t>Oklahoma </a:t>
            </a:r>
            <a:r>
              <a:rPr lang="en-US" sz="2800" dirty="0"/>
              <a:t>is consistently above the national average in alcohol-related mortality. </a:t>
            </a:r>
          </a:p>
          <a:p>
            <a:pPr marL="320040" indent="-320040" fontAlgn="auto">
              <a:spcAft>
                <a:spcPts val="0"/>
              </a:spcAft>
              <a:buFont typeface="Arial" pitchFamily="34" charset="0"/>
              <a:buChar char="•"/>
              <a:defRPr/>
            </a:pPr>
            <a:endParaRPr lang="en-US" sz="1800" dirty="0" smtClean="0"/>
          </a:p>
        </p:txBody>
      </p:sp>
      <p:sp>
        <p:nvSpPr>
          <p:cNvPr id="23" name="Content Placeholder 22"/>
          <p:cNvSpPr>
            <a:spLocks noGrp="1"/>
          </p:cNvSpPr>
          <p:nvPr>
            <p:ph sz="half" idx="2"/>
          </p:nvPr>
        </p:nvSpPr>
        <p:spPr>
          <a:xfrm>
            <a:off x="4876800" y="1676400"/>
            <a:ext cx="3886200" cy="4495800"/>
          </a:xfrm>
        </p:spPr>
        <p:txBody>
          <a:bodyPr>
            <a:normAutofit fontScale="92500" lnSpcReduction="10000"/>
          </a:bodyPr>
          <a:lstStyle/>
          <a:p>
            <a:pPr marL="320040" indent="-320040" fontAlgn="auto">
              <a:spcAft>
                <a:spcPts val="0"/>
              </a:spcAft>
              <a:buFont typeface="Wingdings"/>
              <a:buChar char=""/>
              <a:defRPr/>
            </a:pPr>
            <a:r>
              <a:rPr lang="en-US" sz="2800" dirty="0"/>
              <a:t>In 2009, 11% of Oklahoma’s adolescents drove while drinking, 13% higher than the national average (YRBS).</a:t>
            </a:r>
          </a:p>
        </p:txBody>
      </p:sp>
      <p:sp>
        <p:nvSpPr>
          <p:cNvPr id="19461" name="Rectangle 1"/>
          <p:cNvSpPr>
            <a:spLocks noChangeArrowheads="1"/>
          </p:cNvSpPr>
          <p:nvPr/>
        </p:nvSpPr>
        <p:spPr bwMode="auto">
          <a:xfrm>
            <a:off x="3505200" y="4044950"/>
            <a:ext cx="4572000" cy="261938"/>
          </a:xfrm>
          <a:prstGeom prst="rect">
            <a:avLst/>
          </a:prstGeom>
          <a:noFill/>
          <a:ln w="9525">
            <a:noFill/>
            <a:miter lim="800000"/>
            <a:headEnd/>
            <a:tailEnd/>
          </a:ln>
        </p:spPr>
        <p:txBody>
          <a:bodyPr>
            <a:spAutoFit/>
          </a:bodyPr>
          <a:lstStyle/>
          <a:p>
            <a:endParaRPr lang="en-US" sz="1100">
              <a:latin typeface="Tw Cen M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7"/>
          <p:cNvSpPr txBox="1">
            <a:spLocks noChangeArrowheads="1"/>
          </p:cNvSpPr>
          <p:nvPr/>
        </p:nvSpPr>
        <p:spPr bwMode="auto">
          <a:xfrm>
            <a:off x="685800" y="457200"/>
            <a:ext cx="7848600" cy="579438"/>
          </a:xfrm>
          <a:prstGeom prst="rect">
            <a:avLst/>
          </a:prstGeom>
          <a:noFill/>
          <a:ln w="9525">
            <a:noFill/>
            <a:miter lim="800000"/>
            <a:headEnd/>
            <a:tailEnd/>
          </a:ln>
        </p:spPr>
        <p:txBody>
          <a:bodyPr>
            <a:spAutoFit/>
          </a:bodyPr>
          <a:lstStyle/>
          <a:p>
            <a:pPr>
              <a:spcBef>
                <a:spcPct val="50000"/>
              </a:spcBef>
            </a:pPr>
            <a:r>
              <a:rPr lang="en-US" sz="3200" b="1">
                <a:latin typeface="Calibri" pitchFamily="34" charset="0"/>
              </a:rPr>
              <a:t>Drug Consumption</a:t>
            </a:r>
          </a:p>
        </p:txBody>
      </p:sp>
      <p:sp>
        <p:nvSpPr>
          <p:cNvPr id="12" name="Rectangle 11"/>
          <p:cNvSpPr/>
          <p:nvPr/>
        </p:nvSpPr>
        <p:spPr>
          <a:xfrm>
            <a:off x="304800" y="1524000"/>
            <a:ext cx="8458200" cy="4246563"/>
          </a:xfrm>
          <a:prstGeom prst="rect">
            <a:avLst/>
          </a:prstGeom>
        </p:spPr>
        <p:txBody>
          <a:bodyPr>
            <a:spAutoFit/>
          </a:bodyPr>
          <a:lstStyle/>
          <a:p>
            <a:pPr marL="285750" indent="-285750" fontAlgn="auto">
              <a:spcBef>
                <a:spcPts val="0"/>
              </a:spcBef>
              <a:spcAft>
                <a:spcPts val="0"/>
              </a:spcAft>
              <a:buClr>
                <a:schemeClr val="accent2">
                  <a:lumMod val="75000"/>
                </a:schemeClr>
              </a:buClr>
              <a:buFont typeface="Calibri" pitchFamily="34" charset="0"/>
              <a:buChar char="□"/>
              <a:defRPr/>
            </a:pPr>
            <a:r>
              <a:rPr lang="en-US" dirty="0">
                <a:latin typeface="+mn-lt"/>
              </a:rPr>
              <a:t>Oklahoma ranks number one for the non-medical use of pain relievers in the past year in all age categories: 12+, 12-17, 18-25 and 26+.  (NSDUH, 2009)</a:t>
            </a:r>
          </a:p>
          <a:p>
            <a:pPr marL="285750" indent="-285750" fontAlgn="auto">
              <a:spcBef>
                <a:spcPts val="0"/>
              </a:spcBef>
              <a:spcAft>
                <a:spcPts val="0"/>
              </a:spcAft>
              <a:buClr>
                <a:schemeClr val="accent2">
                  <a:lumMod val="75000"/>
                </a:schemeClr>
              </a:buClr>
              <a:buFont typeface="Calibri" pitchFamily="34" charset="0"/>
              <a:buChar char="□"/>
              <a:defRPr/>
            </a:pPr>
            <a:endParaRPr lang="en-US" dirty="0">
              <a:latin typeface="+mn-lt"/>
            </a:endParaRPr>
          </a:p>
          <a:p>
            <a:pPr marL="285750" indent="-285750" fontAlgn="auto">
              <a:spcBef>
                <a:spcPts val="0"/>
              </a:spcBef>
              <a:spcAft>
                <a:spcPts val="0"/>
              </a:spcAft>
              <a:buClr>
                <a:schemeClr val="accent2">
                  <a:lumMod val="75000"/>
                </a:schemeClr>
              </a:buClr>
              <a:buFont typeface="Calibri" pitchFamily="34" charset="0"/>
              <a:buChar char="□"/>
              <a:defRPr/>
            </a:pPr>
            <a:r>
              <a:rPr lang="en-US" dirty="0">
                <a:latin typeface="+mn-lt"/>
              </a:rPr>
              <a:t>Adolescent use of inhalants is on a steady ascent. In 2009, 12.7 percent of Oklahoma adolescents reported inhalant use, surpassing the national average of 11.7 percent. (YRBS)</a:t>
            </a:r>
          </a:p>
          <a:p>
            <a:pPr marL="285750" indent="-285750" fontAlgn="auto">
              <a:spcBef>
                <a:spcPts val="0"/>
              </a:spcBef>
              <a:spcAft>
                <a:spcPts val="0"/>
              </a:spcAft>
              <a:buClr>
                <a:schemeClr val="accent2">
                  <a:lumMod val="75000"/>
                </a:schemeClr>
              </a:buClr>
              <a:buFont typeface="Calibri" pitchFamily="34" charset="0"/>
              <a:buChar char="□"/>
              <a:defRPr/>
            </a:pPr>
            <a:endParaRPr lang="en-US" dirty="0">
              <a:latin typeface="+mn-lt"/>
            </a:endParaRPr>
          </a:p>
          <a:p>
            <a:pPr marL="285750" indent="-285750" fontAlgn="auto">
              <a:spcBef>
                <a:spcPts val="0"/>
              </a:spcBef>
              <a:spcAft>
                <a:spcPts val="0"/>
              </a:spcAft>
              <a:buClr>
                <a:schemeClr val="accent2">
                  <a:lumMod val="75000"/>
                </a:schemeClr>
              </a:buClr>
              <a:buFont typeface="Calibri" pitchFamily="34" charset="0"/>
              <a:buChar char="□"/>
              <a:defRPr/>
            </a:pPr>
            <a:r>
              <a:rPr lang="en-US" dirty="0">
                <a:latin typeface="+mn-lt"/>
              </a:rPr>
              <a:t>Oklahoma has been consistently above the national average among persons aged 12 and older reporting the use of any illicit drug other than marijuana. (NSDUH)</a:t>
            </a:r>
          </a:p>
          <a:p>
            <a:pPr marL="285750" indent="-285750" fontAlgn="auto">
              <a:spcBef>
                <a:spcPts val="0"/>
              </a:spcBef>
              <a:spcAft>
                <a:spcPts val="0"/>
              </a:spcAft>
              <a:buClr>
                <a:schemeClr val="accent2">
                  <a:lumMod val="75000"/>
                </a:schemeClr>
              </a:buClr>
              <a:buFont typeface="Calibri" pitchFamily="34" charset="0"/>
              <a:buChar char="□"/>
              <a:defRPr/>
            </a:pPr>
            <a:endParaRPr lang="en-US" dirty="0">
              <a:latin typeface="+mn-lt"/>
            </a:endParaRPr>
          </a:p>
          <a:p>
            <a:pPr marL="285750" indent="-285750" fontAlgn="auto">
              <a:spcBef>
                <a:spcPts val="0"/>
              </a:spcBef>
              <a:spcAft>
                <a:spcPts val="0"/>
              </a:spcAft>
              <a:buClr>
                <a:schemeClr val="accent2">
                  <a:lumMod val="75000"/>
                </a:schemeClr>
              </a:buClr>
              <a:buFont typeface="Calibri" pitchFamily="34" charset="0"/>
              <a:buChar char="□"/>
              <a:defRPr/>
            </a:pPr>
            <a:r>
              <a:rPr lang="en-US" dirty="0">
                <a:latin typeface="+mn-lt"/>
              </a:rPr>
              <a:t>Oklahoma exceeds the national average in adolescent methamphetamine, cocaine, ecstasy, steroid, and inhalant use. (YRBS, 2009)</a:t>
            </a:r>
          </a:p>
          <a:p>
            <a:pPr marL="285750" indent="-285750" fontAlgn="auto">
              <a:spcBef>
                <a:spcPts val="0"/>
              </a:spcBef>
              <a:spcAft>
                <a:spcPts val="0"/>
              </a:spcAft>
              <a:buClr>
                <a:schemeClr val="accent2">
                  <a:lumMod val="75000"/>
                </a:schemeClr>
              </a:buClr>
              <a:buFont typeface="Calibri" pitchFamily="34" charset="0"/>
              <a:buChar char="□"/>
              <a:defRPr/>
            </a:pPr>
            <a:endParaRPr lang="en-US" dirty="0">
              <a:latin typeface="+mn-lt"/>
            </a:endParaRPr>
          </a:p>
          <a:p>
            <a:pPr marL="285750" indent="-285750" fontAlgn="auto">
              <a:spcBef>
                <a:spcPts val="0"/>
              </a:spcBef>
              <a:spcAft>
                <a:spcPts val="0"/>
              </a:spcAft>
              <a:buClr>
                <a:schemeClr val="accent2">
                  <a:lumMod val="75000"/>
                </a:schemeClr>
              </a:buClr>
              <a:buFont typeface="Calibri" pitchFamily="34" charset="0"/>
              <a:buChar char="□"/>
              <a:defRPr/>
            </a:pPr>
            <a:r>
              <a:rPr lang="en-US" dirty="0">
                <a:latin typeface="+mn-lt"/>
              </a:rPr>
              <a:t>Since 2003, the percentage of youth methamphetamine users in grades 9-12 has dropped by half. (YRBS)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7"/>
          <p:cNvSpPr txBox="1">
            <a:spLocks noChangeArrowheads="1"/>
          </p:cNvSpPr>
          <p:nvPr/>
        </p:nvSpPr>
        <p:spPr bwMode="auto">
          <a:xfrm>
            <a:off x="685800" y="457200"/>
            <a:ext cx="7848600" cy="579438"/>
          </a:xfrm>
          <a:prstGeom prst="rect">
            <a:avLst/>
          </a:prstGeom>
          <a:noFill/>
          <a:ln w="9525">
            <a:noFill/>
            <a:miter lim="800000"/>
            <a:headEnd/>
            <a:tailEnd/>
          </a:ln>
        </p:spPr>
        <p:txBody>
          <a:bodyPr>
            <a:spAutoFit/>
          </a:bodyPr>
          <a:lstStyle/>
          <a:p>
            <a:pPr>
              <a:spcBef>
                <a:spcPct val="50000"/>
              </a:spcBef>
            </a:pPr>
            <a:r>
              <a:rPr lang="en-US" sz="3200" b="1">
                <a:latin typeface="Calibri" pitchFamily="34" charset="0"/>
              </a:rPr>
              <a:t>Drug Consequences</a:t>
            </a:r>
          </a:p>
        </p:txBody>
      </p:sp>
      <p:sp>
        <p:nvSpPr>
          <p:cNvPr id="12" name="Rectangle 11"/>
          <p:cNvSpPr/>
          <p:nvPr/>
        </p:nvSpPr>
        <p:spPr>
          <a:xfrm>
            <a:off x="473075" y="1697038"/>
            <a:ext cx="8442325" cy="2722562"/>
          </a:xfrm>
          <a:prstGeom prst="rect">
            <a:avLst/>
          </a:prstGeom>
        </p:spPr>
        <p:txBody>
          <a:bodyPr>
            <a:spAutoFit/>
          </a:bodyPr>
          <a:lstStyle/>
          <a:p>
            <a:pPr marL="285750" indent="-285750" fontAlgn="auto">
              <a:spcBef>
                <a:spcPts val="0"/>
              </a:spcBef>
              <a:spcAft>
                <a:spcPts val="0"/>
              </a:spcAft>
              <a:buClr>
                <a:schemeClr val="accent2">
                  <a:lumMod val="75000"/>
                </a:schemeClr>
              </a:buClr>
              <a:buFont typeface="Calibri" pitchFamily="34" charset="0"/>
              <a:buChar char="□"/>
              <a:defRPr/>
            </a:pPr>
            <a:r>
              <a:rPr lang="en-US" sz="1700" dirty="0">
                <a:latin typeface="+mn-lt"/>
              </a:rPr>
              <a:t>In 2007, the rate per 100,000 of deaths due to drug poisonings was 19.1 for Oklahoma and 11.9 for the Nation as a whole.  (NVSS)</a:t>
            </a:r>
          </a:p>
          <a:p>
            <a:pPr marL="285750" indent="-285750" fontAlgn="auto">
              <a:spcBef>
                <a:spcPts val="0"/>
              </a:spcBef>
              <a:spcAft>
                <a:spcPts val="0"/>
              </a:spcAft>
              <a:buClr>
                <a:schemeClr val="accent2">
                  <a:lumMod val="75000"/>
                </a:schemeClr>
              </a:buClr>
              <a:buFont typeface="Calibri" pitchFamily="34" charset="0"/>
              <a:buChar char="□"/>
              <a:defRPr/>
            </a:pPr>
            <a:endParaRPr lang="en-US" sz="1700" dirty="0">
              <a:latin typeface="+mn-lt"/>
            </a:endParaRPr>
          </a:p>
          <a:p>
            <a:pPr marL="285750" indent="-285750" fontAlgn="auto">
              <a:spcBef>
                <a:spcPts val="0"/>
              </a:spcBef>
              <a:spcAft>
                <a:spcPts val="0"/>
              </a:spcAft>
              <a:buClr>
                <a:schemeClr val="accent2">
                  <a:lumMod val="75000"/>
                </a:schemeClr>
              </a:buClr>
              <a:buFont typeface="Calibri" pitchFamily="34" charset="0"/>
              <a:buChar char="□"/>
              <a:defRPr/>
            </a:pPr>
            <a:r>
              <a:rPr lang="en-US" sz="1700" dirty="0">
                <a:latin typeface="+mn-lt"/>
              </a:rPr>
              <a:t>In 2009, Oklahoma reported 3573.8 per 100,000 property crimes compared to the national rate of 3036.1 per 100,000. (UCR)</a:t>
            </a:r>
          </a:p>
          <a:p>
            <a:pPr marL="285750" indent="-285750" fontAlgn="auto">
              <a:spcBef>
                <a:spcPts val="0"/>
              </a:spcBef>
              <a:spcAft>
                <a:spcPts val="0"/>
              </a:spcAft>
              <a:buClr>
                <a:schemeClr val="accent2">
                  <a:lumMod val="75000"/>
                </a:schemeClr>
              </a:buClr>
              <a:buFont typeface="Calibri" pitchFamily="34" charset="0"/>
              <a:buChar char="□"/>
              <a:defRPr/>
            </a:pPr>
            <a:endParaRPr lang="en-US" sz="1700" dirty="0">
              <a:latin typeface="+mn-lt"/>
            </a:endParaRPr>
          </a:p>
          <a:p>
            <a:pPr marL="285750" indent="-285750" fontAlgn="auto">
              <a:spcBef>
                <a:spcPts val="0"/>
              </a:spcBef>
              <a:spcAft>
                <a:spcPts val="0"/>
              </a:spcAft>
              <a:buClr>
                <a:schemeClr val="accent2">
                  <a:lumMod val="75000"/>
                </a:schemeClr>
              </a:buClr>
              <a:buFont typeface="Calibri" pitchFamily="34" charset="0"/>
              <a:buChar char="□"/>
              <a:defRPr/>
            </a:pPr>
            <a:r>
              <a:rPr lang="en-US" sz="1700" dirty="0">
                <a:latin typeface="+mn-lt"/>
              </a:rPr>
              <a:t>There has been a 210 percent increase in opiate-related deaths in Oklahoma since 1999. (NVSS)  Oklahoma ranked 4th in the Nation for opiate overdoes deaths, exceeding the national average by 123 percent. (NCHS)</a:t>
            </a:r>
          </a:p>
          <a:p>
            <a:pPr fontAlgn="auto">
              <a:spcBef>
                <a:spcPts val="0"/>
              </a:spcBef>
              <a:spcAft>
                <a:spcPts val="0"/>
              </a:spcAft>
              <a:defRPr/>
            </a:pPr>
            <a:endParaRPr lang="en-US" dirty="0">
              <a:latin typeface="+mn-lt"/>
            </a:endParaRPr>
          </a:p>
        </p:txBody>
      </p:sp>
      <p:sp>
        <p:nvSpPr>
          <p:cNvPr id="23555" name="Rectangle 1"/>
          <p:cNvSpPr>
            <a:spLocks noChangeArrowheads="1"/>
          </p:cNvSpPr>
          <p:nvPr/>
        </p:nvSpPr>
        <p:spPr bwMode="auto">
          <a:xfrm>
            <a:off x="2362200" y="4114800"/>
            <a:ext cx="5867400" cy="307975"/>
          </a:xfrm>
          <a:prstGeom prst="rect">
            <a:avLst/>
          </a:prstGeom>
          <a:noFill/>
          <a:ln w="9525">
            <a:noFill/>
            <a:miter lim="800000"/>
            <a:headEnd/>
            <a:tailEnd/>
          </a:ln>
        </p:spPr>
        <p:txBody>
          <a:bodyPr anchor="ctr">
            <a:spAutoFit/>
          </a:bodyPr>
          <a:lstStyle/>
          <a:p>
            <a:r>
              <a:rPr lang="en-US" sz="1400" i="1">
                <a:latin typeface="Tw Cen MT" pitchFamily="34" charset="0"/>
              </a:rPr>
              <a:t>NVSS 1999-2007 Opioid Overdose Deaths Per 100,000 Population</a:t>
            </a:r>
            <a:endParaRPr lang="en-US" sz="1400">
              <a:latin typeface="Tw Cen MT" pitchFamily="34" charset="0"/>
            </a:endParaRPr>
          </a:p>
        </p:txBody>
      </p:sp>
      <p:pic>
        <p:nvPicPr>
          <p:cNvPr id="23556" name="Picture 2"/>
          <p:cNvPicPr>
            <a:picLocks noChangeAspect="1" noChangeArrowheads="1"/>
          </p:cNvPicPr>
          <p:nvPr/>
        </p:nvPicPr>
        <p:blipFill>
          <a:blip r:embed="rId2"/>
          <a:srcRect/>
          <a:stretch>
            <a:fillRect/>
          </a:stretch>
        </p:blipFill>
        <p:spPr bwMode="auto">
          <a:xfrm>
            <a:off x="1371600" y="4114800"/>
            <a:ext cx="7010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505200"/>
          </a:xfrm>
        </p:spPr>
        <p:txBody>
          <a:bodyPr>
            <a:normAutofit/>
          </a:bodyPr>
          <a:lstStyle/>
          <a:p>
            <a:pPr algn="ctr" fontAlgn="auto">
              <a:spcAft>
                <a:spcPts val="0"/>
              </a:spcAft>
              <a:buFont typeface="Wingdings"/>
              <a:buNone/>
              <a:defRPr/>
            </a:pPr>
            <a:r>
              <a:rPr lang="en-US" dirty="0" smtClean="0"/>
              <a:t>Oklahoma Data Query System</a:t>
            </a:r>
          </a:p>
          <a:p>
            <a:pPr marL="457200" indent="-457200" fontAlgn="auto">
              <a:spcAft>
                <a:spcPts val="0"/>
              </a:spcAft>
              <a:buFont typeface="Arial" pitchFamily="34" charset="0"/>
              <a:buChar char="•"/>
              <a:defRPr/>
            </a:pPr>
            <a:r>
              <a:rPr lang="en-US" dirty="0" smtClean="0"/>
              <a:t>To provide communities and agencies with easy access to available alcohol, tobacco, and other drug consumption and consequence data.</a:t>
            </a:r>
          </a:p>
          <a:p>
            <a:pPr marL="457200" indent="-457200" fontAlgn="auto">
              <a:spcAft>
                <a:spcPts val="0"/>
              </a:spcAft>
              <a:buFont typeface="Arial" pitchFamily="34" charset="0"/>
              <a:buChar char="•"/>
              <a:defRPr/>
            </a:pPr>
            <a:r>
              <a:rPr lang="en-US" dirty="0" smtClean="0">
                <a:hlinkClick r:id="rId2"/>
              </a:rPr>
              <a:t>http://indicators.bachharrison.com/okdataquerysystem</a:t>
            </a:r>
            <a:endParaRPr lang="en-US" dirty="0" smtClean="0"/>
          </a:p>
          <a:p>
            <a:pPr marL="457200" indent="-457200" fontAlgn="auto">
              <a:spcAft>
                <a:spcPts val="0"/>
              </a:spcAft>
              <a:buFont typeface="Arial" pitchFamily="34" charset="0"/>
              <a:buChar char="•"/>
              <a:defRPr/>
            </a:pPr>
            <a:endParaRPr lang="en-US" dirty="0" smtClean="0"/>
          </a:p>
          <a:p>
            <a:pPr marL="457200" indent="-457200" fontAlgn="auto">
              <a:spcAft>
                <a:spcPts val="0"/>
              </a:spcAft>
              <a:buFont typeface="Arial" pitchFamily="34" charset="0"/>
              <a:buChar char="•"/>
              <a:defRPr/>
            </a:pPr>
            <a:endParaRPr lang="en-US" dirty="0"/>
          </a:p>
        </p:txBody>
      </p:sp>
      <p:sp>
        <p:nvSpPr>
          <p:cNvPr id="24578" name="Title 2"/>
          <p:cNvSpPr>
            <a:spLocks noGrp="1"/>
          </p:cNvSpPr>
          <p:nvPr>
            <p:ph type="title"/>
          </p:nvPr>
        </p:nvSpPr>
        <p:spPr/>
        <p:txBody>
          <a:bodyPr/>
          <a:lstStyle/>
          <a:p>
            <a:pPr algn="ctr"/>
            <a:r>
              <a:rPr lang="en-US" smtClean="0"/>
              <a:t>Where to Get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p:txBody>
          <a:bodyPr/>
          <a:lstStyle/>
          <a:p>
            <a:pPr algn="ctr"/>
            <a:r>
              <a:rPr lang="en-US" smtClean="0"/>
              <a:t>What Needs to Happen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1794</TotalTime>
  <Words>1682</Words>
  <Application>Microsoft Office PowerPoint</Application>
  <PresentationFormat>On-screen Show (4:3)</PresentationFormat>
  <Paragraphs>234</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 Prevention Division</vt:lpstr>
      <vt:lpstr>Prevention Division</vt:lpstr>
      <vt:lpstr>What the Data Say</vt:lpstr>
      <vt:lpstr>Underage Drinking</vt:lpstr>
      <vt:lpstr>PowerPoint Presentation</vt:lpstr>
      <vt:lpstr>PowerPoint Presentation</vt:lpstr>
      <vt:lpstr>PowerPoint Presentation</vt:lpstr>
      <vt:lpstr>Where to Get Data</vt:lpstr>
      <vt:lpstr>What Needs to Happen</vt:lpstr>
      <vt:lpstr>What is Prevention?</vt:lpstr>
      <vt:lpstr>What is the Environmental Approach to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Prevention?</vt:lpstr>
      <vt:lpstr>Oklahoma Prevention Initiatives</vt:lpstr>
      <vt:lpstr>Prevention Takes Careful Planning</vt:lpstr>
      <vt:lpstr>State Prevention Enhancement Grant</vt:lpstr>
      <vt:lpstr>Regional Prevention Coordinators</vt:lpstr>
      <vt:lpstr>PowerPoint Presentation</vt:lpstr>
      <vt:lpstr>Populations of Focus</vt:lpstr>
      <vt:lpstr>Why We Need Your Help</vt:lpstr>
      <vt:lpstr>The Process</vt:lpstr>
      <vt:lpstr>Will You Continue Meeting?</vt:lpstr>
      <vt:lpstr>Questions</vt:lpstr>
    </vt:vector>
  </TitlesOfParts>
  <Company>ODMHSAS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jhawkins</dc:creator>
  <cp:lastModifiedBy>Smith, Deborah J</cp:lastModifiedBy>
  <cp:revision>118</cp:revision>
  <cp:lastPrinted>2012-06-06T13:06:14Z</cp:lastPrinted>
  <dcterms:created xsi:type="dcterms:W3CDTF">2010-06-22T14:44:11Z</dcterms:created>
  <dcterms:modified xsi:type="dcterms:W3CDTF">2012-06-06T13:06:47Z</dcterms:modified>
</cp:coreProperties>
</file>