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13"/>
  </p:notesMasterIdLst>
  <p:handoutMasterIdLst>
    <p:handoutMasterId r:id="rId14"/>
  </p:handoutMasterIdLst>
  <p:sldIdLst>
    <p:sldId id="256" r:id="rId5"/>
    <p:sldId id="787" r:id="rId6"/>
    <p:sldId id="784" r:id="rId7"/>
    <p:sldId id="260" r:id="rId8"/>
    <p:sldId id="783" r:id="rId9"/>
    <p:sldId id="789" r:id="rId10"/>
    <p:sldId id="790"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0"/>
  <p:cmAuthor id="3" name="Hayes, Glen" initials="HG" lastIdx="4" clrIdx="1"/>
  <p:cmAuthor id="4" name="Donnelly, Susan" initials="SusanD" lastIdx="4" clrIdx="2">
    <p:extLst>
      <p:ext uri="{19B8F6BF-5375-455C-9EA6-DF929625EA0E}">
        <p15:presenceInfo xmlns:p15="http://schemas.microsoft.com/office/powerpoint/2012/main" userId="Donnelly, 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37B0F4"/>
    <a:srgbClr val="464646"/>
    <a:srgbClr val="787878"/>
    <a:srgbClr val="679B41"/>
    <a:srgbClr val="D15420"/>
    <a:srgbClr val="FFFF99"/>
    <a:srgbClr val="326820"/>
    <a:srgbClr val="253476"/>
    <a:srgbClr val="035299"/>
    <a:srgbClr val="004E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45FE6-4735-4D53-B020-A2A0BBDB97FC}" v="1" dt="2021-08-20T21:55:54.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3205" autoAdjust="0"/>
  </p:normalViewPr>
  <p:slideViewPr>
    <p:cSldViewPr snapToGrid="0">
      <p:cViewPr varScale="1">
        <p:scale>
          <a:sx n="100" d="100"/>
          <a:sy n="100" d="100"/>
        </p:scale>
        <p:origin x="102" y="222"/>
      </p:cViewPr>
      <p:guideLst>
        <p:guide orient="horz" pos="2160"/>
        <p:guide pos="3840"/>
      </p:guideLst>
    </p:cSldViewPr>
  </p:slideViewPr>
  <p:outlineViewPr>
    <p:cViewPr>
      <p:scale>
        <a:sx n="33" d="100"/>
        <a:sy n="33" d="100"/>
      </p:scale>
      <p:origin x="0" y="-36632"/>
    </p:cViewPr>
  </p:outlineViewPr>
  <p:notesTextViewPr>
    <p:cViewPr>
      <p:scale>
        <a:sx n="3" d="2"/>
        <a:sy n="3" d="2"/>
      </p:scale>
      <p:origin x="0" y="0"/>
    </p:cViewPr>
  </p:notesTextViewPr>
  <p:sorterViewPr>
    <p:cViewPr>
      <p:scale>
        <a:sx n="100" d="100"/>
        <a:sy n="100" d="100"/>
      </p:scale>
      <p:origin x="0" y="-8304"/>
    </p:cViewPr>
  </p:sorterViewPr>
  <p:notesViewPr>
    <p:cSldViewPr snapToGrid="0">
      <p:cViewPr varScale="1">
        <p:scale>
          <a:sx n="81" d="100"/>
          <a:sy n="81" d="100"/>
        </p:scale>
        <p:origin x="35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758D1-D9E7-9C40-88F4-02E8C916F09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0AA4B978-9034-5D4B-A450-49D59C324FD7}">
      <dgm:prSet phldrT="[Text]"/>
      <dgm:spPr>
        <a:solidFill>
          <a:schemeClr val="accent2"/>
        </a:solidFill>
        <a:ln>
          <a:noFill/>
        </a:ln>
      </dgm:spPr>
      <dgm:t>
        <a:bodyPr/>
        <a:lstStyle/>
        <a:p>
          <a:r>
            <a:rPr lang="en-US" b="1" dirty="0"/>
            <a:t>Residential Treatment Services/Supports</a:t>
          </a:r>
        </a:p>
      </dgm:t>
    </dgm:pt>
    <dgm:pt modelId="{DAE4F7B8-9A54-9E41-9BF4-DED2C98EE27D}" type="parTrans" cxnId="{E991DD6C-6080-7045-8948-1CD1D7297C10}">
      <dgm:prSet/>
      <dgm:spPr/>
      <dgm:t>
        <a:bodyPr/>
        <a:lstStyle/>
        <a:p>
          <a:endParaRPr lang="en-US"/>
        </a:p>
      </dgm:t>
    </dgm:pt>
    <dgm:pt modelId="{06BEB862-86AC-4E4F-97D7-6ACF002E9129}" type="sibTrans" cxnId="{E991DD6C-6080-7045-8948-1CD1D7297C10}">
      <dgm:prSet/>
      <dgm:spPr/>
      <dgm:t>
        <a:bodyPr/>
        <a:lstStyle/>
        <a:p>
          <a:endParaRPr lang="en-US"/>
        </a:p>
      </dgm:t>
    </dgm:pt>
    <dgm:pt modelId="{A1DF613C-0A2A-B84F-BD42-336629ECE6D7}">
      <dgm:prSet phldrT="[Text]"/>
      <dgm:spPr>
        <a:solidFill>
          <a:schemeClr val="bg1">
            <a:lumMod val="85000"/>
            <a:alpha val="90000"/>
          </a:schemeClr>
        </a:solidFill>
        <a:ln>
          <a:noFill/>
        </a:ln>
      </dgm:spPr>
      <dgm:t>
        <a:bodyPr/>
        <a:lstStyle/>
        <a:p>
          <a:r>
            <a:rPr lang="en-US" dirty="0"/>
            <a:t>Medical services</a:t>
          </a:r>
        </a:p>
      </dgm:t>
    </dgm:pt>
    <dgm:pt modelId="{41B9EDE2-EEDD-2942-8709-C5ED88242940}" type="parTrans" cxnId="{63307D80-9C9B-A44F-9D24-41AF83602BD0}">
      <dgm:prSet/>
      <dgm:spPr/>
      <dgm:t>
        <a:bodyPr/>
        <a:lstStyle/>
        <a:p>
          <a:endParaRPr lang="en-US"/>
        </a:p>
      </dgm:t>
    </dgm:pt>
    <dgm:pt modelId="{D6D3B4D4-7EE2-B241-A69A-BE6F8A2F4BE8}" type="sibTrans" cxnId="{63307D80-9C9B-A44F-9D24-41AF83602BD0}">
      <dgm:prSet/>
      <dgm:spPr/>
      <dgm:t>
        <a:bodyPr/>
        <a:lstStyle/>
        <a:p>
          <a:endParaRPr lang="en-US"/>
        </a:p>
      </dgm:t>
    </dgm:pt>
    <dgm:pt modelId="{B3509DE2-91E7-E445-9526-9203AE391739}">
      <dgm:prSet phldrT="[Text]"/>
      <dgm:spPr>
        <a:solidFill>
          <a:schemeClr val="bg1">
            <a:lumMod val="85000"/>
            <a:alpha val="90000"/>
          </a:schemeClr>
        </a:solidFill>
        <a:ln>
          <a:noFill/>
        </a:ln>
      </dgm:spPr>
      <dgm:t>
        <a:bodyPr/>
        <a:lstStyle/>
        <a:p>
          <a:r>
            <a:rPr lang="en-US" dirty="0"/>
            <a:t>Substance abuse counseling</a:t>
          </a:r>
        </a:p>
      </dgm:t>
    </dgm:pt>
    <dgm:pt modelId="{9D464A89-3DF0-D043-BF22-FCFE4871D40E}" type="parTrans" cxnId="{7B2F40AE-C63C-BE47-84C8-844B7202443C}">
      <dgm:prSet/>
      <dgm:spPr/>
      <dgm:t>
        <a:bodyPr/>
        <a:lstStyle/>
        <a:p>
          <a:endParaRPr lang="en-US"/>
        </a:p>
      </dgm:t>
    </dgm:pt>
    <dgm:pt modelId="{85FF71B3-9361-E140-BEB5-10176F031A33}" type="sibTrans" cxnId="{7B2F40AE-C63C-BE47-84C8-844B7202443C}">
      <dgm:prSet/>
      <dgm:spPr/>
      <dgm:t>
        <a:bodyPr/>
        <a:lstStyle/>
        <a:p>
          <a:endParaRPr lang="en-US"/>
        </a:p>
      </dgm:t>
    </dgm:pt>
    <dgm:pt modelId="{BB42F3D4-D228-7E4B-BC4D-59DD90FAECE9}">
      <dgm:prSet phldrT="[Text]"/>
      <dgm:spPr>
        <a:solidFill>
          <a:schemeClr val="accent2"/>
        </a:solidFill>
        <a:ln>
          <a:noFill/>
        </a:ln>
      </dgm:spPr>
      <dgm:t>
        <a:bodyPr/>
        <a:lstStyle/>
        <a:p>
          <a:r>
            <a:rPr lang="en-US" b="1" dirty="0"/>
            <a:t>Services/Supports in the Residential-IOP Transition</a:t>
          </a:r>
        </a:p>
      </dgm:t>
    </dgm:pt>
    <dgm:pt modelId="{9EA5DAEB-85EC-4340-BF8E-72CB3E64A72E}" type="parTrans" cxnId="{CF2681B7-5B37-1043-8959-56240C28F825}">
      <dgm:prSet/>
      <dgm:spPr/>
      <dgm:t>
        <a:bodyPr/>
        <a:lstStyle/>
        <a:p>
          <a:endParaRPr lang="en-US"/>
        </a:p>
      </dgm:t>
    </dgm:pt>
    <dgm:pt modelId="{D8580510-DF14-744A-82A2-EA5D945698ED}" type="sibTrans" cxnId="{CF2681B7-5B37-1043-8959-56240C28F825}">
      <dgm:prSet/>
      <dgm:spPr/>
      <dgm:t>
        <a:bodyPr/>
        <a:lstStyle/>
        <a:p>
          <a:endParaRPr lang="en-US"/>
        </a:p>
      </dgm:t>
    </dgm:pt>
    <dgm:pt modelId="{E2C93216-7B5D-AD40-BE88-22575F2D3B92}">
      <dgm:prSet phldrT="[Text]"/>
      <dgm:spPr>
        <a:solidFill>
          <a:schemeClr val="bg1">
            <a:lumMod val="85000"/>
            <a:alpha val="90000"/>
          </a:schemeClr>
        </a:solidFill>
        <a:ln>
          <a:noFill/>
        </a:ln>
      </dgm:spPr>
      <dgm:t>
        <a:bodyPr/>
        <a:lstStyle/>
        <a:p>
          <a:r>
            <a:rPr lang="en-US" dirty="0"/>
            <a:t>Case management component of Assertive Continuing Care</a:t>
          </a:r>
        </a:p>
      </dgm:t>
    </dgm:pt>
    <dgm:pt modelId="{87D4F315-CCF7-EE41-89EC-AE744EB6C037}" type="parTrans" cxnId="{9C06FDB8-ED5B-024A-9580-843766E3E29D}">
      <dgm:prSet/>
      <dgm:spPr/>
      <dgm:t>
        <a:bodyPr/>
        <a:lstStyle/>
        <a:p>
          <a:endParaRPr lang="en-US"/>
        </a:p>
      </dgm:t>
    </dgm:pt>
    <dgm:pt modelId="{BDFB6183-32EB-CA49-B2F7-62894C0AC3F3}" type="sibTrans" cxnId="{9C06FDB8-ED5B-024A-9580-843766E3E29D}">
      <dgm:prSet/>
      <dgm:spPr/>
      <dgm:t>
        <a:bodyPr/>
        <a:lstStyle/>
        <a:p>
          <a:endParaRPr lang="en-US"/>
        </a:p>
      </dgm:t>
    </dgm:pt>
    <dgm:pt modelId="{59D3B2AA-355B-5346-8AFC-F6A8F5D121C8}">
      <dgm:prSet phldrT="[Text]"/>
      <dgm:spPr>
        <a:solidFill>
          <a:schemeClr val="bg1">
            <a:lumMod val="85000"/>
            <a:alpha val="90000"/>
          </a:schemeClr>
        </a:solidFill>
        <a:ln>
          <a:noFill/>
        </a:ln>
      </dgm:spPr>
      <dgm:t>
        <a:bodyPr/>
        <a:lstStyle/>
        <a:p>
          <a:r>
            <a:rPr lang="en-US" dirty="0"/>
            <a:t>Housing: Transitional, permanent, sober living</a:t>
          </a:r>
        </a:p>
      </dgm:t>
    </dgm:pt>
    <dgm:pt modelId="{AAC34CC8-535B-DC43-A0DC-F365157E9C47}" type="parTrans" cxnId="{8B45E321-E14E-F24C-96D8-AAB252D19A2A}">
      <dgm:prSet/>
      <dgm:spPr/>
      <dgm:t>
        <a:bodyPr/>
        <a:lstStyle/>
        <a:p>
          <a:endParaRPr lang="en-US"/>
        </a:p>
      </dgm:t>
    </dgm:pt>
    <dgm:pt modelId="{F8907C2E-6E72-9242-8E32-BDA19317A7A1}" type="sibTrans" cxnId="{8B45E321-E14E-F24C-96D8-AAB252D19A2A}">
      <dgm:prSet/>
      <dgm:spPr/>
      <dgm:t>
        <a:bodyPr/>
        <a:lstStyle/>
        <a:p>
          <a:endParaRPr lang="en-US"/>
        </a:p>
      </dgm:t>
    </dgm:pt>
    <dgm:pt modelId="{EDF1D00D-96B9-D04C-92F7-76FBB8E14510}">
      <dgm:prSet phldrT="[Text]"/>
      <dgm:spPr>
        <a:solidFill>
          <a:schemeClr val="accent2"/>
        </a:solidFill>
        <a:ln>
          <a:noFill/>
        </a:ln>
      </dgm:spPr>
      <dgm:t>
        <a:bodyPr/>
        <a:lstStyle/>
        <a:p>
          <a:r>
            <a:rPr lang="en-US" b="1" dirty="0"/>
            <a:t>Comprehensive IOP Services/Supports</a:t>
          </a:r>
        </a:p>
      </dgm:t>
    </dgm:pt>
    <dgm:pt modelId="{CDB7EBE3-6B44-AC4C-BE53-3AF708D615E8}" type="parTrans" cxnId="{919DEDE2-DC2F-254D-BA81-E4FB17C5AECB}">
      <dgm:prSet/>
      <dgm:spPr/>
      <dgm:t>
        <a:bodyPr/>
        <a:lstStyle/>
        <a:p>
          <a:endParaRPr lang="en-US"/>
        </a:p>
      </dgm:t>
    </dgm:pt>
    <dgm:pt modelId="{47A34BBD-0CA3-8F45-AD54-9418230E6E7A}" type="sibTrans" cxnId="{919DEDE2-DC2F-254D-BA81-E4FB17C5AECB}">
      <dgm:prSet/>
      <dgm:spPr/>
      <dgm:t>
        <a:bodyPr/>
        <a:lstStyle/>
        <a:p>
          <a:endParaRPr lang="en-US"/>
        </a:p>
      </dgm:t>
    </dgm:pt>
    <dgm:pt modelId="{3E8AC455-CB60-EF47-9EFD-84516D0DD1B0}">
      <dgm:prSet phldrT="[Text]"/>
      <dgm:spPr>
        <a:solidFill>
          <a:schemeClr val="bg1">
            <a:lumMod val="85000"/>
            <a:alpha val="90000"/>
          </a:schemeClr>
        </a:solidFill>
        <a:ln>
          <a:noFill/>
        </a:ln>
      </dgm:spPr>
      <dgm:t>
        <a:bodyPr/>
        <a:lstStyle/>
        <a:p>
          <a:r>
            <a:rPr lang="en-US" dirty="0"/>
            <a:t>Evidence-based Matrix Model</a:t>
          </a:r>
        </a:p>
      </dgm:t>
    </dgm:pt>
    <dgm:pt modelId="{022018BE-3F02-164A-BD4A-936234F686F6}" type="parTrans" cxnId="{DB6C0EBD-058D-E348-A6F4-F68607ABD469}">
      <dgm:prSet/>
      <dgm:spPr/>
      <dgm:t>
        <a:bodyPr/>
        <a:lstStyle/>
        <a:p>
          <a:endParaRPr lang="en-US"/>
        </a:p>
      </dgm:t>
    </dgm:pt>
    <dgm:pt modelId="{B95AA078-6732-7B4E-91B6-B083BE962667}" type="sibTrans" cxnId="{DB6C0EBD-058D-E348-A6F4-F68607ABD469}">
      <dgm:prSet/>
      <dgm:spPr/>
      <dgm:t>
        <a:bodyPr/>
        <a:lstStyle/>
        <a:p>
          <a:endParaRPr lang="en-US"/>
        </a:p>
      </dgm:t>
    </dgm:pt>
    <dgm:pt modelId="{48F38D10-CD80-8747-ACCA-9BEFF59D67E1}">
      <dgm:prSet phldrT="[Text]"/>
      <dgm:spPr>
        <a:solidFill>
          <a:schemeClr val="bg1">
            <a:lumMod val="85000"/>
            <a:alpha val="90000"/>
          </a:schemeClr>
        </a:solidFill>
        <a:ln>
          <a:noFill/>
        </a:ln>
      </dgm:spPr>
      <dgm:t>
        <a:bodyPr/>
        <a:lstStyle/>
        <a:p>
          <a:r>
            <a:rPr lang="en-US" dirty="0"/>
            <a:t>Recovery coaching/support</a:t>
          </a:r>
        </a:p>
      </dgm:t>
    </dgm:pt>
    <dgm:pt modelId="{81873ECF-30D8-014E-A273-E1BFCEF49312}" type="parTrans" cxnId="{1190A2FB-B274-A74E-9710-A984C4533592}">
      <dgm:prSet/>
      <dgm:spPr/>
      <dgm:t>
        <a:bodyPr/>
        <a:lstStyle/>
        <a:p>
          <a:endParaRPr lang="en-US"/>
        </a:p>
      </dgm:t>
    </dgm:pt>
    <dgm:pt modelId="{E486C0D7-D8DA-7E41-9C8F-2E8968DDFD0E}" type="sibTrans" cxnId="{1190A2FB-B274-A74E-9710-A984C4533592}">
      <dgm:prSet/>
      <dgm:spPr/>
      <dgm:t>
        <a:bodyPr/>
        <a:lstStyle/>
        <a:p>
          <a:endParaRPr lang="en-US"/>
        </a:p>
      </dgm:t>
    </dgm:pt>
    <dgm:pt modelId="{304265B0-B851-5E4D-B7BE-E6E4D74DC83A}">
      <dgm:prSet phldrT="[Text]"/>
      <dgm:spPr>
        <a:solidFill>
          <a:schemeClr val="bg1">
            <a:lumMod val="85000"/>
            <a:alpha val="90000"/>
          </a:schemeClr>
        </a:solidFill>
        <a:ln>
          <a:noFill/>
        </a:ln>
      </dgm:spPr>
      <dgm:t>
        <a:bodyPr/>
        <a:lstStyle/>
        <a:p>
          <a:r>
            <a:rPr lang="en-US" dirty="0"/>
            <a:t>Family and social network assessment, intervention, and support</a:t>
          </a:r>
        </a:p>
      </dgm:t>
    </dgm:pt>
    <dgm:pt modelId="{B98FA963-921B-ED4A-B5D8-C0A11085640B}" type="parTrans" cxnId="{84D39A0E-21B2-C642-9D57-423FF04916DA}">
      <dgm:prSet/>
      <dgm:spPr/>
      <dgm:t>
        <a:bodyPr/>
        <a:lstStyle/>
        <a:p>
          <a:endParaRPr lang="en-US"/>
        </a:p>
      </dgm:t>
    </dgm:pt>
    <dgm:pt modelId="{FC2242CC-ECA6-814C-87EE-F81FBE7D46D8}" type="sibTrans" cxnId="{84D39A0E-21B2-C642-9D57-423FF04916DA}">
      <dgm:prSet/>
      <dgm:spPr/>
      <dgm:t>
        <a:bodyPr/>
        <a:lstStyle/>
        <a:p>
          <a:endParaRPr lang="en-US"/>
        </a:p>
      </dgm:t>
    </dgm:pt>
    <dgm:pt modelId="{B8F5CD06-344D-F548-A69E-161F05BD0732}">
      <dgm:prSet phldrT="[Text]"/>
      <dgm:spPr>
        <a:solidFill>
          <a:schemeClr val="bg1">
            <a:lumMod val="85000"/>
            <a:alpha val="90000"/>
          </a:schemeClr>
        </a:solidFill>
        <a:ln>
          <a:noFill/>
        </a:ln>
      </dgm:spPr>
      <dgm:t>
        <a:bodyPr/>
        <a:lstStyle/>
        <a:p>
          <a:r>
            <a:rPr lang="en-US" dirty="0"/>
            <a:t>Peer Recovery Coaching/Support</a:t>
          </a:r>
        </a:p>
      </dgm:t>
    </dgm:pt>
    <dgm:pt modelId="{30797DA3-E6E4-FE46-99F4-19C515A69844}" type="parTrans" cxnId="{B7946F92-9EF2-FD4E-B5F4-ABBC3F974B8F}">
      <dgm:prSet/>
      <dgm:spPr/>
      <dgm:t>
        <a:bodyPr/>
        <a:lstStyle/>
        <a:p>
          <a:endParaRPr lang="en-US"/>
        </a:p>
      </dgm:t>
    </dgm:pt>
    <dgm:pt modelId="{EC1FD564-BE52-8246-948E-73E0DFFBE0C4}" type="sibTrans" cxnId="{B7946F92-9EF2-FD4E-B5F4-ABBC3F974B8F}">
      <dgm:prSet/>
      <dgm:spPr/>
      <dgm:t>
        <a:bodyPr/>
        <a:lstStyle/>
        <a:p>
          <a:endParaRPr lang="en-US"/>
        </a:p>
      </dgm:t>
    </dgm:pt>
    <dgm:pt modelId="{0B07F08A-F9C3-4641-B37D-56C1E517EEED}">
      <dgm:prSet phldrT="[Text]"/>
      <dgm:spPr>
        <a:solidFill>
          <a:schemeClr val="bg1">
            <a:lumMod val="85000"/>
            <a:alpha val="90000"/>
          </a:schemeClr>
        </a:solidFill>
        <a:ln>
          <a:noFill/>
        </a:ln>
      </dgm:spPr>
      <dgm:t>
        <a:bodyPr/>
        <a:lstStyle/>
        <a:p>
          <a:r>
            <a:rPr lang="en-US" dirty="0"/>
            <a:t>Vocational/activity services</a:t>
          </a:r>
        </a:p>
      </dgm:t>
    </dgm:pt>
    <dgm:pt modelId="{F7E42696-7321-E24E-A7EB-46E194496905}" type="parTrans" cxnId="{10F84435-1B88-3C47-AF0C-328CD65B520D}">
      <dgm:prSet/>
      <dgm:spPr/>
      <dgm:t>
        <a:bodyPr/>
        <a:lstStyle/>
        <a:p>
          <a:endParaRPr lang="en-US"/>
        </a:p>
      </dgm:t>
    </dgm:pt>
    <dgm:pt modelId="{D62CF6A5-CA46-1049-A7E2-83560930627F}" type="sibTrans" cxnId="{10F84435-1B88-3C47-AF0C-328CD65B520D}">
      <dgm:prSet/>
      <dgm:spPr/>
      <dgm:t>
        <a:bodyPr/>
        <a:lstStyle/>
        <a:p>
          <a:endParaRPr lang="en-US"/>
        </a:p>
      </dgm:t>
    </dgm:pt>
    <dgm:pt modelId="{D3364E4E-B84B-C24E-8E37-8D5FCA183848}">
      <dgm:prSet phldrT="[Text]"/>
      <dgm:spPr>
        <a:solidFill>
          <a:schemeClr val="bg1">
            <a:lumMod val="85000"/>
            <a:alpha val="90000"/>
          </a:schemeClr>
        </a:solidFill>
        <a:ln>
          <a:noFill/>
        </a:ln>
      </dgm:spPr>
      <dgm:t>
        <a:bodyPr/>
        <a:lstStyle/>
        <a:p>
          <a:r>
            <a:rPr lang="en-US" dirty="0"/>
            <a:t>Assessment of social determinants</a:t>
          </a:r>
        </a:p>
      </dgm:t>
    </dgm:pt>
    <dgm:pt modelId="{2FE41F2E-D8A2-9749-8240-32B239BC9F3D}" type="parTrans" cxnId="{48C0FDF3-F234-E646-AC67-9164F97FA923}">
      <dgm:prSet/>
      <dgm:spPr/>
      <dgm:t>
        <a:bodyPr/>
        <a:lstStyle/>
        <a:p>
          <a:endParaRPr lang="en-US"/>
        </a:p>
      </dgm:t>
    </dgm:pt>
    <dgm:pt modelId="{FE3E3785-FFBB-374C-AD6B-35D87E72E4FE}" type="sibTrans" cxnId="{48C0FDF3-F234-E646-AC67-9164F97FA923}">
      <dgm:prSet/>
      <dgm:spPr/>
      <dgm:t>
        <a:bodyPr/>
        <a:lstStyle/>
        <a:p>
          <a:endParaRPr lang="en-US"/>
        </a:p>
      </dgm:t>
    </dgm:pt>
    <dgm:pt modelId="{868E17E3-F24C-DE46-9B02-E49C79AF6B35}">
      <dgm:prSet phldrT="[Text]"/>
      <dgm:spPr>
        <a:solidFill>
          <a:schemeClr val="bg1">
            <a:lumMod val="85000"/>
            <a:alpha val="90000"/>
          </a:schemeClr>
        </a:solidFill>
        <a:ln>
          <a:noFill/>
        </a:ln>
      </dgm:spPr>
      <dgm:t>
        <a:bodyPr/>
        <a:lstStyle/>
        <a:p>
          <a:r>
            <a:rPr lang="en-US" dirty="0"/>
            <a:t>Discharge planning &amp; coordination</a:t>
          </a:r>
        </a:p>
      </dgm:t>
    </dgm:pt>
    <dgm:pt modelId="{53D14D7A-4383-424C-8C36-3F2BC49AE7F1}" type="parTrans" cxnId="{B32391EF-D7D2-EC43-8F86-E96BFA01FEEA}">
      <dgm:prSet/>
      <dgm:spPr/>
      <dgm:t>
        <a:bodyPr/>
        <a:lstStyle/>
        <a:p>
          <a:endParaRPr lang="en-US"/>
        </a:p>
      </dgm:t>
    </dgm:pt>
    <dgm:pt modelId="{61E438AC-BE28-3942-9776-2308DE9EFA9D}" type="sibTrans" cxnId="{B32391EF-D7D2-EC43-8F86-E96BFA01FEEA}">
      <dgm:prSet/>
      <dgm:spPr/>
      <dgm:t>
        <a:bodyPr/>
        <a:lstStyle/>
        <a:p>
          <a:endParaRPr lang="en-US"/>
        </a:p>
      </dgm:t>
    </dgm:pt>
    <dgm:pt modelId="{EEA9F6CA-3A08-E64B-A3A0-D299256F6F80}">
      <dgm:prSet phldrT="[Text]"/>
      <dgm:spPr>
        <a:solidFill>
          <a:schemeClr val="bg1">
            <a:lumMod val="85000"/>
            <a:alpha val="90000"/>
          </a:schemeClr>
        </a:solidFill>
        <a:ln>
          <a:noFill/>
        </a:ln>
      </dgm:spPr>
      <dgm:t>
        <a:bodyPr/>
        <a:lstStyle/>
        <a:p>
          <a:r>
            <a:rPr lang="en-US" dirty="0"/>
            <a:t>Transportation</a:t>
          </a:r>
        </a:p>
      </dgm:t>
    </dgm:pt>
    <dgm:pt modelId="{BCAA0FBE-FAAC-0D47-9D4F-DC33165080E4}" type="parTrans" cxnId="{5267C94D-CA77-2E45-94FC-05324F9C624C}">
      <dgm:prSet/>
      <dgm:spPr/>
      <dgm:t>
        <a:bodyPr/>
        <a:lstStyle/>
        <a:p>
          <a:endParaRPr lang="en-US"/>
        </a:p>
      </dgm:t>
    </dgm:pt>
    <dgm:pt modelId="{1FB328A9-1166-994C-972B-2A7F9F966B8B}" type="sibTrans" cxnId="{5267C94D-CA77-2E45-94FC-05324F9C624C}">
      <dgm:prSet/>
      <dgm:spPr/>
      <dgm:t>
        <a:bodyPr/>
        <a:lstStyle/>
        <a:p>
          <a:endParaRPr lang="en-US"/>
        </a:p>
      </dgm:t>
    </dgm:pt>
    <dgm:pt modelId="{DBBDC4B8-FC52-C44C-8293-BA59E58DFD28}">
      <dgm:prSet phldrT="[Text]"/>
      <dgm:spPr>
        <a:solidFill>
          <a:schemeClr val="bg1">
            <a:lumMod val="85000"/>
            <a:alpha val="90000"/>
          </a:schemeClr>
        </a:solidFill>
        <a:ln>
          <a:noFill/>
        </a:ln>
      </dgm:spPr>
      <dgm:t>
        <a:bodyPr/>
        <a:lstStyle/>
        <a:p>
          <a:r>
            <a:rPr lang="en-US" dirty="0"/>
            <a:t>Supported Employment/IPS</a:t>
          </a:r>
        </a:p>
      </dgm:t>
    </dgm:pt>
    <dgm:pt modelId="{35F44BDF-85C0-0D47-B01D-81BAA11D8E3D}" type="parTrans" cxnId="{E7A8358B-1F50-1E4B-9656-3D6A2FE00540}">
      <dgm:prSet/>
      <dgm:spPr/>
      <dgm:t>
        <a:bodyPr/>
        <a:lstStyle/>
        <a:p>
          <a:endParaRPr lang="en-US"/>
        </a:p>
      </dgm:t>
    </dgm:pt>
    <dgm:pt modelId="{5E3A691C-AAC2-164C-8C3B-8A9CAD90AF0A}" type="sibTrans" cxnId="{E7A8358B-1F50-1E4B-9656-3D6A2FE00540}">
      <dgm:prSet/>
      <dgm:spPr/>
      <dgm:t>
        <a:bodyPr/>
        <a:lstStyle/>
        <a:p>
          <a:endParaRPr lang="en-US"/>
        </a:p>
      </dgm:t>
    </dgm:pt>
    <dgm:pt modelId="{FE278952-E957-A84A-895F-DA24DC25F40D}">
      <dgm:prSet phldrT="[Text]"/>
      <dgm:spPr>
        <a:solidFill>
          <a:schemeClr val="bg1">
            <a:lumMod val="85000"/>
            <a:alpha val="90000"/>
          </a:schemeClr>
        </a:solidFill>
        <a:ln>
          <a:noFill/>
        </a:ln>
      </dgm:spPr>
      <dgm:t>
        <a:bodyPr/>
        <a:lstStyle/>
        <a:p>
          <a:r>
            <a:rPr lang="en-US" dirty="0"/>
            <a:t>Parent training and support</a:t>
          </a:r>
        </a:p>
      </dgm:t>
    </dgm:pt>
    <dgm:pt modelId="{9089E3E0-7225-CB4C-9DF5-AD3A46D3AF12}" type="parTrans" cxnId="{B5B23696-9444-1842-AF36-FD255204B7B1}">
      <dgm:prSet/>
      <dgm:spPr/>
      <dgm:t>
        <a:bodyPr/>
        <a:lstStyle/>
        <a:p>
          <a:endParaRPr lang="en-US"/>
        </a:p>
      </dgm:t>
    </dgm:pt>
    <dgm:pt modelId="{474B8098-5452-EC4A-9099-12EEF64A0684}" type="sibTrans" cxnId="{B5B23696-9444-1842-AF36-FD255204B7B1}">
      <dgm:prSet/>
      <dgm:spPr/>
      <dgm:t>
        <a:bodyPr/>
        <a:lstStyle/>
        <a:p>
          <a:endParaRPr lang="en-US"/>
        </a:p>
      </dgm:t>
    </dgm:pt>
    <dgm:pt modelId="{6C84EC7E-A3DA-8643-A246-1F50629A2B76}">
      <dgm:prSet phldrT="[Text]"/>
      <dgm:spPr>
        <a:solidFill>
          <a:schemeClr val="bg1">
            <a:lumMod val="85000"/>
            <a:alpha val="90000"/>
          </a:schemeClr>
        </a:solidFill>
        <a:ln>
          <a:noFill/>
        </a:ln>
      </dgm:spPr>
      <dgm:t>
        <a:bodyPr/>
        <a:lstStyle/>
        <a:p>
          <a:r>
            <a:rPr lang="en-US" dirty="0"/>
            <a:t>Case management component of Assertive Continuing Care</a:t>
          </a:r>
        </a:p>
      </dgm:t>
    </dgm:pt>
    <dgm:pt modelId="{CA09520D-F162-A74C-B00A-39ACC8AD610B}" type="parTrans" cxnId="{C60B069A-12ED-4F46-B00B-2C1A1B729C5D}">
      <dgm:prSet/>
      <dgm:spPr/>
      <dgm:t>
        <a:bodyPr/>
        <a:lstStyle/>
        <a:p>
          <a:endParaRPr lang="en-US"/>
        </a:p>
      </dgm:t>
    </dgm:pt>
    <dgm:pt modelId="{90B49A5E-D523-7B44-83E4-050C1F91AB62}" type="sibTrans" cxnId="{C60B069A-12ED-4F46-B00B-2C1A1B729C5D}">
      <dgm:prSet/>
      <dgm:spPr/>
      <dgm:t>
        <a:bodyPr/>
        <a:lstStyle/>
        <a:p>
          <a:endParaRPr lang="en-US"/>
        </a:p>
      </dgm:t>
    </dgm:pt>
    <dgm:pt modelId="{94E39CF4-C00E-4790-9B1B-157A40A670C2}">
      <dgm:prSet phldrT="[Text]"/>
      <dgm:spPr>
        <a:solidFill>
          <a:schemeClr val="bg1">
            <a:lumMod val="85000"/>
            <a:alpha val="90000"/>
          </a:schemeClr>
        </a:solidFill>
        <a:ln>
          <a:noFill/>
        </a:ln>
      </dgm:spPr>
      <dgm:t>
        <a:bodyPr/>
        <a:lstStyle/>
        <a:p>
          <a:r>
            <a:rPr lang="en-US" b="1" dirty="0"/>
            <a:t>Women In Recovery partnership</a:t>
          </a:r>
        </a:p>
      </dgm:t>
    </dgm:pt>
    <dgm:pt modelId="{CE2002C4-CE4C-4545-838E-E26B4D123209}" type="parTrans" cxnId="{F5D7F870-5B34-45B7-B00C-2CCAE08385BF}">
      <dgm:prSet/>
      <dgm:spPr/>
      <dgm:t>
        <a:bodyPr/>
        <a:lstStyle/>
        <a:p>
          <a:endParaRPr lang="en-US"/>
        </a:p>
      </dgm:t>
    </dgm:pt>
    <dgm:pt modelId="{00CA75B4-06F3-4B9C-B19C-715F27B8E9CB}" type="sibTrans" cxnId="{F5D7F870-5B34-45B7-B00C-2CCAE08385BF}">
      <dgm:prSet/>
      <dgm:spPr/>
      <dgm:t>
        <a:bodyPr/>
        <a:lstStyle/>
        <a:p>
          <a:endParaRPr lang="en-US"/>
        </a:p>
      </dgm:t>
    </dgm:pt>
    <dgm:pt modelId="{5CB2F3C9-92F7-43F7-940E-E1EDFB153A9D}">
      <dgm:prSet phldrT="[Text]"/>
      <dgm:spPr>
        <a:solidFill>
          <a:schemeClr val="bg1">
            <a:lumMod val="85000"/>
            <a:alpha val="90000"/>
          </a:schemeClr>
        </a:solidFill>
        <a:ln>
          <a:noFill/>
        </a:ln>
      </dgm:spPr>
      <dgm:t>
        <a:bodyPr/>
        <a:lstStyle/>
        <a:p>
          <a:endParaRPr lang="en-US" b="1" dirty="0"/>
        </a:p>
      </dgm:t>
    </dgm:pt>
    <dgm:pt modelId="{475A2B31-38AA-4136-822E-7700C966D873}" type="parTrans" cxnId="{6879CAFD-1F4E-4233-990D-7B1FE77F9001}">
      <dgm:prSet/>
      <dgm:spPr/>
      <dgm:t>
        <a:bodyPr/>
        <a:lstStyle/>
        <a:p>
          <a:endParaRPr lang="en-US"/>
        </a:p>
      </dgm:t>
    </dgm:pt>
    <dgm:pt modelId="{1D0A6A49-81CB-4A32-8793-706798E91CD6}" type="sibTrans" cxnId="{6879CAFD-1F4E-4233-990D-7B1FE77F9001}">
      <dgm:prSet/>
      <dgm:spPr/>
      <dgm:t>
        <a:bodyPr/>
        <a:lstStyle/>
        <a:p>
          <a:endParaRPr lang="en-US"/>
        </a:p>
      </dgm:t>
    </dgm:pt>
    <dgm:pt modelId="{079508D4-5495-6D41-A5AF-26B490387E39}" type="pres">
      <dgm:prSet presAssocID="{6BC758D1-D9E7-9C40-88F4-02E8C916F092}" presName="Name0" presStyleCnt="0">
        <dgm:presLayoutVars>
          <dgm:dir/>
          <dgm:animLvl val="lvl"/>
          <dgm:resizeHandles val="exact"/>
        </dgm:presLayoutVars>
      </dgm:prSet>
      <dgm:spPr/>
    </dgm:pt>
    <dgm:pt modelId="{1AFC6475-DDBB-7D45-BAAB-C57A72C4797A}" type="pres">
      <dgm:prSet presAssocID="{0AA4B978-9034-5D4B-A450-49D59C324FD7}" presName="composite" presStyleCnt="0"/>
      <dgm:spPr/>
    </dgm:pt>
    <dgm:pt modelId="{DE0AC0F5-37BF-6743-86A8-F08307F036A9}" type="pres">
      <dgm:prSet presAssocID="{0AA4B978-9034-5D4B-A450-49D59C324FD7}" presName="parTx" presStyleLbl="alignNode1" presStyleIdx="0" presStyleCnt="3">
        <dgm:presLayoutVars>
          <dgm:chMax val="0"/>
          <dgm:chPref val="0"/>
          <dgm:bulletEnabled val="1"/>
        </dgm:presLayoutVars>
      </dgm:prSet>
      <dgm:spPr/>
    </dgm:pt>
    <dgm:pt modelId="{0B2E937C-E756-D147-8932-0EFFE67E4151}" type="pres">
      <dgm:prSet presAssocID="{0AA4B978-9034-5D4B-A450-49D59C324FD7}" presName="desTx" presStyleLbl="alignAccFollowNode1" presStyleIdx="0" presStyleCnt="3">
        <dgm:presLayoutVars>
          <dgm:bulletEnabled val="1"/>
        </dgm:presLayoutVars>
      </dgm:prSet>
      <dgm:spPr/>
    </dgm:pt>
    <dgm:pt modelId="{EB2F86E2-7C15-6E47-9169-CA58273474DE}" type="pres">
      <dgm:prSet presAssocID="{06BEB862-86AC-4E4F-97D7-6ACF002E9129}" presName="space" presStyleCnt="0"/>
      <dgm:spPr/>
    </dgm:pt>
    <dgm:pt modelId="{B1A9A506-F066-FF44-98E6-16B7A1750AAA}" type="pres">
      <dgm:prSet presAssocID="{BB42F3D4-D228-7E4B-BC4D-59DD90FAECE9}" presName="composite" presStyleCnt="0"/>
      <dgm:spPr/>
    </dgm:pt>
    <dgm:pt modelId="{707B7BDA-25FA-8442-A26D-77747731C02B}" type="pres">
      <dgm:prSet presAssocID="{BB42F3D4-D228-7E4B-BC4D-59DD90FAECE9}" presName="parTx" presStyleLbl="alignNode1" presStyleIdx="1" presStyleCnt="3">
        <dgm:presLayoutVars>
          <dgm:chMax val="0"/>
          <dgm:chPref val="0"/>
          <dgm:bulletEnabled val="1"/>
        </dgm:presLayoutVars>
      </dgm:prSet>
      <dgm:spPr/>
    </dgm:pt>
    <dgm:pt modelId="{C286D747-A46E-AB4C-B2D3-CC2D346D176E}" type="pres">
      <dgm:prSet presAssocID="{BB42F3D4-D228-7E4B-BC4D-59DD90FAECE9}" presName="desTx" presStyleLbl="alignAccFollowNode1" presStyleIdx="1" presStyleCnt="3">
        <dgm:presLayoutVars>
          <dgm:bulletEnabled val="1"/>
        </dgm:presLayoutVars>
      </dgm:prSet>
      <dgm:spPr/>
    </dgm:pt>
    <dgm:pt modelId="{460CCFD8-A849-D44F-B2B2-5643F4803473}" type="pres">
      <dgm:prSet presAssocID="{D8580510-DF14-744A-82A2-EA5D945698ED}" presName="space" presStyleCnt="0"/>
      <dgm:spPr/>
    </dgm:pt>
    <dgm:pt modelId="{FEA5F5C0-A0D1-EC41-ACE1-56C69C4C30C2}" type="pres">
      <dgm:prSet presAssocID="{EDF1D00D-96B9-D04C-92F7-76FBB8E14510}" presName="composite" presStyleCnt="0"/>
      <dgm:spPr/>
    </dgm:pt>
    <dgm:pt modelId="{3FDA4F3F-EAEB-AC4E-9510-28942D560947}" type="pres">
      <dgm:prSet presAssocID="{EDF1D00D-96B9-D04C-92F7-76FBB8E14510}" presName="parTx" presStyleLbl="alignNode1" presStyleIdx="2" presStyleCnt="3">
        <dgm:presLayoutVars>
          <dgm:chMax val="0"/>
          <dgm:chPref val="0"/>
          <dgm:bulletEnabled val="1"/>
        </dgm:presLayoutVars>
      </dgm:prSet>
      <dgm:spPr/>
    </dgm:pt>
    <dgm:pt modelId="{70CDE2C3-99EB-E948-A914-258F78C27DB4}" type="pres">
      <dgm:prSet presAssocID="{EDF1D00D-96B9-D04C-92F7-76FBB8E14510}" presName="desTx" presStyleLbl="alignAccFollowNode1" presStyleIdx="2" presStyleCnt="3">
        <dgm:presLayoutVars>
          <dgm:bulletEnabled val="1"/>
        </dgm:presLayoutVars>
      </dgm:prSet>
      <dgm:spPr/>
    </dgm:pt>
  </dgm:ptLst>
  <dgm:cxnLst>
    <dgm:cxn modelId="{016BEE06-1193-754B-9936-707CE9D622AA}" type="presOf" srcId="{868E17E3-F24C-DE46-9B02-E49C79AF6B35}" destId="{0B2E937C-E756-D147-8932-0EFFE67E4151}" srcOrd="0" destOrd="6" presId="urn:microsoft.com/office/officeart/2005/8/layout/hList1"/>
    <dgm:cxn modelId="{84D39A0E-21B2-C642-9D57-423FF04916DA}" srcId="{0AA4B978-9034-5D4B-A450-49D59C324FD7}" destId="{304265B0-B851-5E4D-B7BE-E6E4D74DC83A}" srcOrd="2" destOrd="0" parTransId="{B98FA963-921B-ED4A-B5D8-C0A11085640B}" sibTransId="{FC2242CC-ECA6-814C-87EE-F81FBE7D46D8}"/>
    <dgm:cxn modelId="{E9BCD812-C284-3A4C-A7A1-59A02D62AD10}" type="presOf" srcId="{0B07F08A-F9C3-4641-B37D-56C1E517EEED}" destId="{0B2E937C-E756-D147-8932-0EFFE67E4151}" srcOrd="0" destOrd="4" presId="urn:microsoft.com/office/officeart/2005/8/layout/hList1"/>
    <dgm:cxn modelId="{CF62E012-850B-EF49-8FB3-F348BF41757A}" type="presOf" srcId="{EEA9F6CA-3A08-E64B-A3A0-D299256F6F80}" destId="{C286D747-A46E-AB4C-B2D3-CC2D346D176E}" srcOrd="0" destOrd="2" presId="urn:microsoft.com/office/officeart/2005/8/layout/hList1"/>
    <dgm:cxn modelId="{122B291F-B6DF-974F-87E6-BA65B011AE98}" type="presOf" srcId="{304265B0-B851-5E4D-B7BE-E6E4D74DC83A}" destId="{0B2E937C-E756-D147-8932-0EFFE67E4151}" srcOrd="0" destOrd="2" presId="urn:microsoft.com/office/officeart/2005/8/layout/hList1"/>
    <dgm:cxn modelId="{8B45E321-E14E-F24C-96D8-AAB252D19A2A}" srcId="{BB42F3D4-D228-7E4B-BC4D-59DD90FAECE9}" destId="{59D3B2AA-355B-5346-8AFC-F6A8F5D121C8}" srcOrd="1" destOrd="0" parTransId="{AAC34CC8-535B-DC43-A0DC-F365157E9C47}" sibTransId="{F8907C2E-6E72-9242-8E32-BDA19317A7A1}"/>
    <dgm:cxn modelId="{063E2E29-F946-F646-ADE6-E20026091A7C}" type="presOf" srcId="{A1DF613C-0A2A-B84F-BD42-336629ECE6D7}" destId="{0B2E937C-E756-D147-8932-0EFFE67E4151}" srcOrd="0" destOrd="0" presId="urn:microsoft.com/office/officeart/2005/8/layout/hList1"/>
    <dgm:cxn modelId="{7F6B1A35-54A7-7D42-8B54-8124FEAEF28E}" type="presOf" srcId="{D3364E4E-B84B-C24E-8E37-8D5FCA183848}" destId="{0B2E937C-E756-D147-8932-0EFFE67E4151}" srcOrd="0" destOrd="5" presId="urn:microsoft.com/office/officeart/2005/8/layout/hList1"/>
    <dgm:cxn modelId="{10F84435-1B88-3C47-AF0C-328CD65B520D}" srcId="{0AA4B978-9034-5D4B-A450-49D59C324FD7}" destId="{0B07F08A-F9C3-4641-B37D-56C1E517EEED}" srcOrd="4" destOrd="0" parTransId="{F7E42696-7321-E24E-A7EB-46E194496905}" sibTransId="{D62CF6A5-CA46-1049-A7E2-83560930627F}"/>
    <dgm:cxn modelId="{63F41D3A-BADD-2F4A-8A84-350C356EFB2B}" type="presOf" srcId="{E2C93216-7B5D-AD40-BE88-22575F2D3B92}" destId="{C286D747-A46E-AB4C-B2D3-CC2D346D176E}" srcOrd="0" destOrd="0" presId="urn:microsoft.com/office/officeart/2005/8/layout/hList1"/>
    <dgm:cxn modelId="{E991DD6C-6080-7045-8948-1CD1D7297C10}" srcId="{6BC758D1-D9E7-9C40-88F4-02E8C916F092}" destId="{0AA4B978-9034-5D4B-A450-49D59C324FD7}" srcOrd="0" destOrd="0" parTransId="{DAE4F7B8-9A54-9E41-9BF4-DED2C98EE27D}" sibTransId="{06BEB862-86AC-4E4F-97D7-6ACF002E9129}"/>
    <dgm:cxn modelId="{5267C94D-CA77-2E45-94FC-05324F9C624C}" srcId="{BB42F3D4-D228-7E4B-BC4D-59DD90FAECE9}" destId="{EEA9F6CA-3A08-E64B-A3A0-D299256F6F80}" srcOrd="2" destOrd="0" parTransId="{BCAA0FBE-FAAC-0D47-9D4F-DC33165080E4}" sibTransId="{1FB328A9-1166-994C-972B-2A7F9F966B8B}"/>
    <dgm:cxn modelId="{68972C6F-85B7-D54B-984A-A9DF6017D1F3}" type="presOf" srcId="{6C84EC7E-A3DA-8643-A246-1F50629A2B76}" destId="{70CDE2C3-99EB-E948-A914-258F78C27DB4}" srcOrd="0" destOrd="4" presId="urn:microsoft.com/office/officeart/2005/8/layout/hList1"/>
    <dgm:cxn modelId="{F5D7F870-5B34-45B7-B00C-2CCAE08385BF}" srcId="{BB42F3D4-D228-7E4B-BC4D-59DD90FAECE9}" destId="{94E39CF4-C00E-4790-9B1B-157A40A670C2}" srcOrd="4" destOrd="0" parTransId="{CE2002C4-CE4C-4545-838E-E26B4D123209}" sibTransId="{00CA75B4-06F3-4B9C-B19C-715F27B8E9CB}"/>
    <dgm:cxn modelId="{C5CE7171-6A4D-0D43-AE45-29A7BAD97315}" type="presOf" srcId="{B3509DE2-91E7-E445-9526-9203AE391739}" destId="{0B2E937C-E756-D147-8932-0EFFE67E4151}" srcOrd="0" destOrd="1" presId="urn:microsoft.com/office/officeart/2005/8/layout/hList1"/>
    <dgm:cxn modelId="{63307D80-9C9B-A44F-9D24-41AF83602BD0}" srcId="{0AA4B978-9034-5D4B-A450-49D59C324FD7}" destId="{A1DF613C-0A2A-B84F-BD42-336629ECE6D7}" srcOrd="0" destOrd="0" parTransId="{41B9EDE2-EEDD-2942-8709-C5ED88242940}" sibTransId="{D6D3B4D4-7EE2-B241-A69A-BE6F8A2F4BE8}"/>
    <dgm:cxn modelId="{E7A8358B-1F50-1E4B-9656-3D6A2FE00540}" srcId="{EDF1D00D-96B9-D04C-92F7-76FBB8E14510}" destId="{DBBDC4B8-FC52-C44C-8293-BA59E58DFD28}" srcOrd="2" destOrd="0" parTransId="{35F44BDF-85C0-0D47-B01D-81BAA11D8E3D}" sibTransId="{5E3A691C-AAC2-164C-8C3B-8A9CAD90AF0A}"/>
    <dgm:cxn modelId="{BBA58291-D1A7-3644-B21D-BDFC86475168}" type="presOf" srcId="{59D3B2AA-355B-5346-8AFC-F6A8F5D121C8}" destId="{C286D747-A46E-AB4C-B2D3-CC2D346D176E}" srcOrd="0" destOrd="1" presId="urn:microsoft.com/office/officeart/2005/8/layout/hList1"/>
    <dgm:cxn modelId="{B7946F92-9EF2-FD4E-B5F4-ABBC3F974B8F}" srcId="{0AA4B978-9034-5D4B-A450-49D59C324FD7}" destId="{B8F5CD06-344D-F548-A69E-161F05BD0732}" srcOrd="3" destOrd="0" parTransId="{30797DA3-E6E4-FE46-99F4-19C515A69844}" sibTransId="{EC1FD564-BE52-8246-948E-73E0DFFBE0C4}"/>
    <dgm:cxn modelId="{B5B23696-9444-1842-AF36-FD255204B7B1}" srcId="{EDF1D00D-96B9-D04C-92F7-76FBB8E14510}" destId="{FE278952-E957-A84A-895F-DA24DC25F40D}" srcOrd="3" destOrd="0" parTransId="{9089E3E0-7225-CB4C-9DF5-AD3A46D3AF12}" sibTransId="{474B8098-5452-EC4A-9099-12EEF64A0684}"/>
    <dgm:cxn modelId="{C60B069A-12ED-4F46-B00B-2C1A1B729C5D}" srcId="{EDF1D00D-96B9-D04C-92F7-76FBB8E14510}" destId="{6C84EC7E-A3DA-8643-A246-1F50629A2B76}" srcOrd="4" destOrd="0" parTransId="{CA09520D-F162-A74C-B00A-39ACC8AD610B}" sibTransId="{90B49A5E-D523-7B44-83E4-050C1F91AB62}"/>
    <dgm:cxn modelId="{0A175F9B-0DAE-2847-A76A-9D87215811A6}" type="presOf" srcId="{3E8AC455-CB60-EF47-9EFD-84516D0DD1B0}" destId="{70CDE2C3-99EB-E948-A914-258F78C27DB4}" srcOrd="0" destOrd="0" presId="urn:microsoft.com/office/officeart/2005/8/layout/hList1"/>
    <dgm:cxn modelId="{AAA2159F-C5FD-9B47-8595-5B694C387457}" type="presOf" srcId="{6BC758D1-D9E7-9C40-88F4-02E8C916F092}" destId="{079508D4-5495-6D41-A5AF-26B490387E39}" srcOrd="0" destOrd="0" presId="urn:microsoft.com/office/officeart/2005/8/layout/hList1"/>
    <dgm:cxn modelId="{C04E3EAB-19CB-B04C-84B5-9E37D42FD7DA}" type="presOf" srcId="{B8F5CD06-344D-F548-A69E-161F05BD0732}" destId="{0B2E937C-E756-D147-8932-0EFFE67E4151}" srcOrd="0" destOrd="3" presId="urn:microsoft.com/office/officeart/2005/8/layout/hList1"/>
    <dgm:cxn modelId="{7B2F40AE-C63C-BE47-84C8-844B7202443C}" srcId="{0AA4B978-9034-5D4B-A450-49D59C324FD7}" destId="{B3509DE2-91E7-E445-9526-9203AE391739}" srcOrd="1" destOrd="0" parTransId="{9D464A89-3DF0-D043-BF22-FCFE4871D40E}" sibTransId="{85FF71B3-9361-E140-BEB5-10176F031A33}"/>
    <dgm:cxn modelId="{02ED62B1-341E-4C1F-8A8A-E188C9B143D7}" type="presOf" srcId="{5CB2F3C9-92F7-43F7-940E-E1EDFB153A9D}" destId="{C286D747-A46E-AB4C-B2D3-CC2D346D176E}" srcOrd="0" destOrd="3" presId="urn:microsoft.com/office/officeart/2005/8/layout/hList1"/>
    <dgm:cxn modelId="{CF2681B7-5B37-1043-8959-56240C28F825}" srcId="{6BC758D1-D9E7-9C40-88F4-02E8C916F092}" destId="{BB42F3D4-D228-7E4B-BC4D-59DD90FAECE9}" srcOrd="1" destOrd="0" parTransId="{9EA5DAEB-85EC-4340-BF8E-72CB3E64A72E}" sibTransId="{D8580510-DF14-744A-82A2-EA5D945698ED}"/>
    <dgm:cxn modelId="{9C06FDB8-ED5B-024A-9580-843766E3E29D}" srcId="{BB42F3D4-D228-7E4B-BC4D-59DD90FAECE9}" destId="{E2C93216-7B5D-AD40-BE88-22575F2D3B92}" srcOrd="0" destOrd="0" parTransId="{87D4F315-CCF7-EE41-89EC-AE744EB6C037}" sibTransId="{BDFB6183-32EB-CA49-B2F7-62894C0AC3F3}"/>
    <dgm:cxn modelId="{DB6C0EBD-058D-E348-A6F4-F68607ABD469}" srcId="{EDF1D00D-96B9-D04C-92F7-76FBB8E14510}" destId="{3E8AC455-CB60-EF47-9EFD-84516D0DD1B0}" srcOrd="0" destOrd="0" parTransId="{022018BE-3F02-164A-BD4A-936234F686F6}" sibTransId="{B95AA078-6732-7B4E-91B6-B083BE962667}"/>
    <dgm:cxn modelId="{0F9144BE-1F31-6F4A-8723-BC971CD20311}" type="presOf" srcId="{48F38D10-CD80-8747-ACCA-9BEFF59D67E1}" destId="{70CDE2C3-99EB-E948-A914-258F78C27DB4}" srcOrd="0" destOrd="1" presId="urn:microsoft.com/office/officeart/2005/8/layout/hList1"/>
    <dgm:cxn modelId="{E1C4B6C9-519D-2447-8D35-B8001CC91412}" type="presOf" srcId="{FE278952-E957-A84A-895F-DA24DC25F40D}" destId="{70CDE2C3-99EB-E948-A914-258F78C27DB4}" srcOrd="0" destOrd="3" presId="urn:microsoft.com/office/officeart/2005/8/layout/hList1"/>
    <dgm:cxn modelId="{D7523FCA-EBA3-4976-80BA-DCF3BC734A23}" type="presOf" srcId="{94E39CF4-C00E-4790-9B1B-157A40A670C2}" destId="{C286D747-A46E-AB4C-B2D3-CC2D346D176E}" srcOrd="0" destOrd="4" presId="urn:microsoft.com/office/officeart/2005/8/layout/hList1"/>
    <dgm:cxn modelId="{22A8FCD8-E2EE-4349-A144-D9E844A3BB99}" type="presOf" srcId="{DBBDC4B8-FC52-C44C-8293-BA59E58DFD28}" destId="{70CDE2C3-99EB-E948-A914-258F78C27DB4}" srcOrd="0" destOrd="2" presId="urn:microsoft.com/office/officeart/2005/8/layout/hList1"/>
    <dgm:cxn modelId="{919DEDE2-DC2F-254D-BA81-E4FB17C5AECB}" srcId="{6BC758D1-D9E7-9C40-88F4-02E8C916F092}" destId="{EDF1D00D-96B9-D04C-92F7-76FBB8E14510}" srcOrd="2" destOrd="0" parTransId="{CDB7EBE3-6B44-AC4C-BE53-3AF708D615E8}" sibTransId="{47A34BBD-0CA3-8F45-AD54-9418230E6E7A}"/>
    <dgm:cxn modelId="{5D62D3E8-04D6-6E4F-A99F-F5AB2509842A}" type="presOf" srcId="{BB42F3D4-D228-7E4B-BC4D-59DD90FAECE9}" destId="{707B7BDA-25FA-8442-A26D-77747731C02B}" srcOrd="0" destOrd="0" presId="urn:microsoft.com/office/officeart/2005/8/layout/hList1"/>
    <dgm:cxn modelId="{DC9DF1ED-4BAC-694B-91C3-B79EEB70140F}" type="presOf" srcId="{0AA4B978-9034-5D4B-A450-49D59C324FD7}" destId="{DE0AC0F5-37BF-6743-86A8-F08307F036A9}" srcOrd="0" destOrd="0" presId="urn:microsoft.com/office/officeart/2005/8/layout/hList1"/>
    <dgm:cxn modelId="{B32391EF-D7D2-EC43-8F86-E96BFA01FEEA}" srcId="{0AA4B978-9034-5D4B-A450-49D59C324FD7}" destId="{868E17E3-F24C-DE46-9B02-E49C79AF6B35}" srcOrd="6" destOrd="0" parTransId="{53D14D7A-4383-424C-8C36-3F2BC49AE7F1}" sibTransId="{61E438AC-BE28-3942-9776-2308DE9EFA9D}"/>
    <dgm:cxn modelId="{48C0FDF3-F234-E646-AC67-9164F97FA923}" srcId="{0AA4B978-9034-5D4B-A450-49D59C324FD7}" destId="{D3364E4E-B84B-C24E-8E37-8D5FCA183848}" srcOrd="5" destOrd="0" parTransId="{2FE41F2E-D8A2-9749-8240-32B239BC9F3D}" sibTransId="{FE3E3785-FFBB-374C-AD6B-35D87E72E4FE}"/>
    <dgm:cxn modelId="{1190A2FB-B274-A74E-9710-A984C4533592}" srcId="{EDF1D00D-96B9-D04C-92F7-76FBB8E14510}" destId="{48F38D10-CD80-8747-ACCA-9BEFF59D67E1}" srcOrd="1" destOrd="0" parTransId="{81873ECF-30D8-014E-A273-E1BFCEF49312}" sibTransId="{E486C0D7-D8DA-7E41-9C8F-2E8968DDFD0E}"/>
    <dgm:cxn modelId="{6879CAFD-1F4E-4233-990D-7B1FE77F9001}" srcId="{BB42F3D4-D228-7E4B-BC4D-59DD90FAECE9}" destId="{5CB2F3C9-92F7-43F7-940E-E1EDFB153A9D}" srcOrd="3" destOrd="0" parTransId="{475A2B31-38AA-4136-822E-7700C966D873}" sibTransId="{1D0A6A49-81CB-4A32-8793-706798E91CD6}"/>
    <dgm:cxn modelId="{EE63B9FE-9D0E-3648-9905-14FDD45A86DB}" type="presOf" srcId="{EDF1D00D-96B9-D04C-92F7-76FBB8E14510}" destId="{3FDA4F3F-EAEB-AC4E-9510-28942D560947}" srcOrd="0" destOrd="0" presId="urn:microsoft.com/office/officeart/2005/8/layout/hList1"/>
    <dgm:cxn modelId="{00B659A1-C321-4B40-9EE1-937DA79B01B8}" type="presParOf" srcId="{079508D4-5495-6D41-A5AF-26B490387E39}" destId="{1AFC6475-DDBB-7D45-BAAB-C57A72C4797A}" srcOrd="0" destOrd="0" presId="urn:microsoft.com/office/officeart/2005/8/layout/hList1"/>
    <dgm:cxn modelId="{A36E01CB-03D2-1245-932C-4F13E6204C29}" type="presParOf" srcId="{1AFC6475-DDBB-7D45-BAAB-C57A72C4797A}" destId="{DE0AC0F5-37BF-6743-86A8-F08307F036A9}" srcOrd="0" destOrd="0" presId="urn:microsoft.com/office/officeart/2005/8/layout/hList1"/>
    <dgm:cxn modelId="{5317F78C-2A94-FC4A-9946-BDFDAEF59C80}" type="presParOf" srcId="{1AFC6475-DDBB-7D45-BAAB-C57A72C4797A}" destId="{0B2E937C-E756-D147-8932-0EFFE67E4151}" srcOrd="1" destOrd="0" presId="urn:microsoft.com/office/officeart/2005/8/layout/hList1"/>
    <dgm:cxn modelId="{75BEE1DB-742B-6140-8228-F76C488C3BD8}" type="presParOf" srcId="{079508D4-5495-6D41-A5AF-26B490387E39}" destId="{EB2F86E2-7C15-6E47-9169-CA58273474DE}" srcOrd="1" destOrd="0" presId="urn:microsoft.com/office/officeart/2005/8/layout/hList1"/>
    <dgm:cxn modelId="{73FC2EF4-80AD-F742-9112-412BB6948084}" type="presParOf" srcId="{079508D4-5495-6D41-A5AF-26B490387E39}" destId="{B1A9A506-F066-FF44-98E6-16B7A1750AAA}" srcOrd="2" destOrd="0" presId="urn:microsoft.com/office/officeart/2005/8/layout/hList1"/>
    <dgm:cxn modelId="{04A56510-2B33-9148-87F7-491E2008F0B3}" type="presParOf" srcId="{B1A9A506-F066-FF44-98E6-16B7A1750AAA}" destId="{707B7BDA-25FA-8442-A26D-77747731C02B}" srcOrd="0" destOrd="0" presId="urn:microsoft.com/office/officeart/2005/8/layout/hList1"/>
    <dgm:cxn modelId="{82429803-07A9-EA4C-AC06-4F0F3F821FAE}" type="presParOf" srcId="{B1A9A506-F066-FF44-98E6-16B7A1750AAA}" destId="{C286D747-A46E-AB4C-B2D3-CC2D346D176E}" srcOrd="1" destOrd="0" presId="urn:microsoft.com/office/officeart/2005/8/layout/hList1"/>
    <dgm:cxn modelId="{4D6DD2F1-E277-DA44-A14C-D1892C5F17FB}" type="presParOf" srcId="{079508D4-5495-6D41-A5AF-26B490387E39}" destId="{460CCFD8-A849-D44F-B2B2-5643F4803473}" srcOrd="3" destOrd="0" presId="urn:microsoft.com/office/officeart/2005/8/layout/hList1"/>
    <dgm:cxn modelId="{50CB1F98-40E0-FB43-B93E-AAB8B56E2CC1}" type="presParOf" srcId="{079508D4-5495-6D41-A5AF-26B490387E39}" destId="{FEA5F5C0-A0D1-EC41-ACE1-56C69C4C30C2}" srcOrd="4" destOrd="0" presId="urn:microsoft.com/office/officeart/2005/8/layout/hList1"/>
    <dgm:cxn modelId="{23ECBB58-8F98-AC42-BCE3-E6E251FA8F1D}" type="presParOf" srcId="{FEA5F5C0-A0D1-EC41-ACE1-56C69C4C30C2}" destId="{3FDA4F3F-EAEB-AC4E-9510-28942D560947}" srcOrd="0" destOrd="0" presId="urn:microsoft.com/office/officeart/2005/8/layout/hList1"/>
    <dgm:cxn modelId="{434B29DE-97A6-C64F-888A-8792B3316687}" type="presParOf" srcId="{FEA5F5C0-A0D1-EC41-ACE1-56C69C4C30C2}" destId="{70CDE2C3-99EB-E948-A914-258F78C27DB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AC0F5-37BF-6743-86A8-F08307F036A9}">
      <dsp:nvSpPr>
        <dsp:cNvPr id="0" name=""/>
        <dsp:cNvSpPr/>
      </dsp:nvSpPr>
      <dsp:spPr>
        <a:xfrm>
          <a:off x="1496" y="627"/>
          <a:ext cx="1459330" cy="482074"/>
        </a:xfrm>
        <a:prstGeom prst="rect">
          <a:avLst/>
        </a:prstGeom>
        <a:solidFill>
          <a:schemeClr val="accent2"/>
        </a:solid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t>Residential Treatment Services/Supports</a:t>
          </a:r>
        </a:p>
      </dsp:txBody>
      <dsp:txXfrm>
        <a:off x="1496" y="627"/>
        <a:ext cx="1459330" cy="482074"/>
      </dsp:txXfrm>
    </dsp:sp>
    <dsp:sp modelId="{0B2E937C-E756-D147-8932-0EFFE67E4151}">
      <dsp:nvSpPr>
        <dsp:cNvPr id="0" name=""/>
        <dsp:cNvSpPr/>
      </dsp:nvSpPr>
      <dsp:spPr>
        <a:xfrm>
          <a:off x="1496" y="482702"/>
          <a:ext cx="1459330" cy="2250899"/>
        </a:xfrm>
        <a:prstGeom prst="rect">
          <a:avLst/>
        </a:prstGeom>
        <a:solidFill>
          <a:schemeClr val="bg1">
            <a:lumMod val="85000"/>
            <a:alpha val="90000"/>
          </a:schemeClr>
        </a:solid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Medical services</a:t>
          </a:r>
        </a:p>
        <a:p>
          <a:pPr marL="57150" lvl="1" indent="-57150" algn="l" defTabSz="444500">
            <a:lnSpc>
              <a:spcPct val="90000"/>
            </a:lnSpc>
            <a:spcBef>
              <a:spcPct val="0"/>
            </a:spcBef>
            <a:spcAft>
              <a:spcPct val="15000"/>
            </a:spcAft>
            <a:buChar char="•"/>
          </a:pPr>
          <a:r>
            <a:rPr lang="en-US" sz="1000" kern="1200" dirty="0"/>
            <a:t>Substance abuse counseling</a:t>
          </a:r>
        </a:p>
        <a:p>
          <a:pPr marL="57150" lvl="1" indent="-57150" algn="l" defTabSz="444500">
            <a:lnSpc>
              <a:spcPct val="90000"/>
            </a:lnSpc>
            <a:spcBef>
              <a:spcPct val="0"/>
            </a:spcBef>
            <a:spcAft>
              <a:spcPct val="15000"/>
            </a:spcAft>
            <a:buChar char="•"/>
          </a:pPr>
          <a:r>
            <a:rPr lang="en-US" sz="1000" kern="1200" dirty="0"/>
            <a:t>Family and social network assessment, intervention, and support</a:t>
          </a:r>
        </a:p>
        <a:p>
          <a:pPr marL="57150" lvl="1" indent="-57150" algn="l" defTabSz="444500">
            <a:lnSpc>
              <a:spcPct val="90000"/>
            </a:lnSpc>
            <a:spcBef>
              <a:spcPct val="0"/>
            </a:spcBef>
            <a:spcAft>
              <a:spcPct val="15000"/>
            </a:spcAft>
            <a:buChar char="•"/>
          </a:pPr>
          <a:r>
            <a:rPr lang="en-US" sz="1000" kern="1200" dirty="0"/>
            <a:t>Peer Recovery Coaching/Support</a:t>
          </a:r>
        </a:p>
        <a:p>
          <a:pPr marL="57150" lvl="1" indent="-57150" algn="l" defTabSz="444500">
            <a:lnSpc>
              <a:spcPct val="90000"/>
            </a:lnSpc>
            <a:spcBef>
              <a:spcPct val="0"/>
            </a:spcBef>
            <a:spcAft>
              <a:spcPct val="15000"/>
            </a:spcAft>
            <a:buChar char="•"/>
          </a:pPr>
          <a:r>
            <a:rPr lang="en-US" sz="1000" kern="1200" dirty="0"/>
            <a:t>Vocational/activity services</a:t>
          </a:r>
        </a:p>
        <a:p>
          <a:pPr marL="57150" lvl="1" indent="-57150" algn="l" defTabSz="444500">
            <a:lnSpc>
              <a:spcPct val="90000"/>
            </a:lnSpc>
            <a:spcBef>
              <a:spcPct val="0"/>
            </a:spcBef>
            <a:spcAft>
              <a:spcPct val="15000"/>
            </a:spcAft>
            <a:buChar char="•"/>
          </a:pPr>
          <a:r>
            <a:rPr lang="en-US" sz="1000" kern="1200" dirty="0"/>
            <a:t>Assessment of social determinants</a:t>
          </a:r>
        </a:p>
        <a:p>
          <a:pPr marL="57150" lvl="1" indent="-57150" algn="l" defTabSz="444500">
            <a:lnSpc>
              <a:spcPct val="90000"/>
            </a:lnSpc>
            <a:spcBef>
              <a:spcPct val="0"/>
            </a:spcBef>
            <a:spcAft>
              <a:spcPct val="15000"/>
            </a:spcAft>
            <a:buChar char="•"/>
          </a:pPr>
          <a:r>
            <a:rPr lang="en-US" sz="1000" kern="1200" dirty="0"/>
            <a:t>Discharge planning &amp; coordination</a:t>
          </a:r>
        </a:p>
      </dsp:txBody>
      <dsp:txXfrm>
        <a:off x="1496" y="482702"/>
        <a:ext cx="1459330" cy="2250899"/>
      </dsp:txXfrm>
    </dsp:sp>
    <dsp:sp modelId="{707B7BDA-25FA-8442-A26D-77747731C02B}">
      <dsp:nvSpPr>
        <dsp:cNvPr id="0" name=""/>
        <dsp:cNvSpPr/>
      </dsp:nvSpPr>
      <dsp:spPr>
        <a:xfrm>
          <a:off x="1665134" y="627"/>
          <a:ext cx="1459330" cy="482074"/>
        </a:xfrm>
        <a:prstGeom prst="rect">
          <a:avLst/>
        </a:prstGeom>
        <a:solidFill>
          <a:schemeClr val="accent2"/>
        </a:solid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t>Services/Supports in the Residential-IOP Transition</a:t>
          </a:r>
        </a:p>
      </dsp:txBody>
      <dsp:txXfrm>
        <a:off x="1665134" y="627"/>
        <a:ext cx="1459330" cy="482074"/>
      </dsp:txXfrm>
    </dsp:sp>
    <dsp:sp modelId="{C286D747-A46E-AB4C-B2D3-CC2D346D176E}">
      <dsp:nvSpPr>
        <dsp:cNvPr id="0" name=""/>
        <dsp:cNvSpPr/>
      </dsp:nvSpPr>
      <dsp:spPr>
        <a:xfrm>
          <a:off x="1665134" y="482702"/>
          <a:ext cx="1459330" cy="2250899"/>
        </a:xfrm>
        <a:prstGeom prst="rect">
          <a:avLst/>
        </a:prstGeom>
        <a:solidFill>
          <a:schemeClr val="bg1">
            <a:lumMod val="85000"/>
            <a:alpha val="90000"/>
          </a:schemeClr>
        </a:solid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Case management component of Assertive Continuing Care</a:t>
          </a:r>
        </a:p>
        <a:p>
          <a:pPr marL="57150" lvl="1" indent="-57150" algn="l" defTabSz="444500">
            <a:lnSpc>
              <a:spcPct val="90000"/>
            </a:lnSpc>
            <a:spcBef>
              <a:spcPct val="0"/>
            </a:spcBef>
            <a:spcAft>
              <a:spcPct val="15000"/>
            </a:spcAft>
            <a:buChar char="•"/>
          </a:pPr>
          <a:r>
            <a:rPr lang="en-US" sz="1000" kern="1200" dirty="0"/>
            <a:t>Housing: Transitional, permanent, sober living</a:t>
          </a:r>
        </a:p>
        <a:p>
          <a:pPr marL="57150" lvl="1" indent="-57150" algn="l" defTabSz="444500">
            <a:lnSpc>
              <a:spcPct val="90000"/>
            </a:lnSpc>
            <a:spcBef>
              <a:spcPct val="0"/>
            </a:spcBef>
            <a:spcAft>
              <a:spcPct val="15000"/>
            </a:spcAft>
            <a:buChar char="•"/>
          </a:pPr>
          <a:r>
            <a:rPr lang="en-US" sz="1000" kern="1200" dirty="0"/>
            <a:t>Transportation</a:t>
          </a:r>
        </a:p>
        <a:p>
          <a:pPr marL="57150" lvl="1" indent="-57150" algn="l" defTabSz="444500">
            <a:lnSpc>
              <a:spcPct val="90000"/>
            </a:lnSpc>
            <a:spcBef>
              <a:spcPct val="0"/>
            </a:spcBef>
            <a:spcAft>
              <a:spcPct val="15000"/>
            </a:spcAft>
            <a:buChar char="•"/>
          </a:pPr>
          <a:endParaRPr lang="en-US" sz="1000" b="1" kern="1200" dirty="0"/>
        </a:p>
        <a:p>
          <a:pPr marL="57150" lvl="1" indent="-57150" algn="l" defTabSz="444500">
            <a:lnSpc>
              <a:spcPct val="90000"/>
            </a:lnSpc>
            <a:spcBef>
              <a:spcPct val="0"/>
            </a:spcBef>
            <a:spcAft>
              <a:spcPct val="15000"/>
            </a:spcAft>
            <a:buChar char="•"/>
          </a:pPr>
          <a:r>
            <a:rPr lang="en-US" sz="1000" b="1" kern="1200" dirty="0"/>
            <a:t>Women In Recovery partnership</a:t>
          </a:r>
        </a:p>
      </dsp:txBody>
      <dsp:txXfrm>
        <a:off x="1665134" y="482702"/>
        <a:ext cx="1459330" cy="2250899"/>
      </dsp:txXfrm>
    </dsp:sp>
    <dsp:sp modelId="{3FDA4F3F-EAEB-AC4E-9510-28942D560947}">
      <dsp:nvSpPr>
        <dsp:cNvPr id="0" name=""/>
        <dsp:cNvSpPr/>
      </dsp:nvSpPr>
      <dsp:spPr>
        <a:xfrm>
          <a:off x="3328771" y="627"/>
          <a:ext cx="1459330" cy="482074"/>
        </a:xfrm>
        <a:prstGeom prst="rect">
          <a:avLst/>
        </a:prstGeom>
        <a:solidFill>
          <a:schemeClr val="accent2"/>
        </a:solid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dirty="0"/>
            <a:t>Comprehensive IOP Services/Supports</a:t>
          </a:r>
        </a:p>
      </dsp:txBody>
      <dsp:txXfrm>
        <a:off x="3328771" y="627"/>
        <a:ext cx="1459330" cy="482074"/>
      </dsp:txXfrm>
    </dsp:sp>
    <dsp:sp modelId="{70CDE2C3-99EB-E948-A914-258F78C27DB4}">
      <dsp:nvSpPr>
        <dsp:cNvPr id="0" name=""/>
        <dsp:cNvSpPr/>
      </dsp:nvSpPr>
      <dsp:spPr>
        <a:xfrm>
          <a:off x="3328771" y="482702"/>
          <a:ext cx="1459330" cy="2250899"/>
        </a:xfrm>
        <a:prstGeom prst="rect">
          <a:avLst/>
        </a:prstGeom>
        <a:solidFill>
          <a:schemeClr val="bg1">
            <a:lumMod val="85000"/>
            <a:alpha val="90000"/>
          </a:schemeClr>
        </a:solidFill>
        <a:ln w="55000" cap="flat" cmpd="thickThin"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Evidence-based Matrix Model</a:t>
          </a:r>
        </a:p>
        <a:p>
          <a:pPr marL="57150" lvl="1" indent="-57150" algn="l" defTabSz="444500">
            <a:lnSpc>
              <a:spcPct val="90000"/>
            </a:lnSpc>
            <a:spcBef>
              <a:spcPct val="0"/>
            </a:spcBef>
            <a:spcAft>
              <a:spcPct val="15000"/>
            </a:spcAft>
            <a:buChar char="•"/>
          </a:pPr>
          <a:r>
            <a:rPr lang="en-US" sz="1000" kern="1200" dirty="0"/>
            <a:t>Recovery coaching/support</a:t>
          </a:r>
        </a:p>
        <a:p>
          <a:pPr marL="57150" lvl="1" indent="-57150" algn="l" defTabSz="444500">
            <a:lnSpc>
              <a:spcPct val="90000"/>
            </a:lnSpc>
            <a:spcBef>
              <a:spcPct val="0"/>
            </a:spcBef>
            <a:spcAft>
              <a:spcPct val="15000"/>
            </a:spcAft>
            <a:buChar char="•"/>
          </a:pPr>
          <a:r>
            <a:rPr lang="en-US" sz="1000" kern="1200" dirty="0"/>
            <a:t>Supported Employment/IPS</a:t>
          </a:r>
        </a:p>
        <a:p>
          <a:pPr marL="57150" lvl="1" indent="-57150" algn="l" defTabSz="444500">
            <a:lnSpc>
              <a:spcPct val="90000"/>
            </a:lnSpc>
            <a:spcBef>
              <a:spcPct val="0"/>
            </a:spcBef>
            <a:spcAft>
              <a:spcPct val="15000"/>
            </a:spcAft>
            <a:buChar char="•"/>
          </a:pPr>
          <a:r>
            <a:rPr lang="en-US" sz="1000" kern="1200" dirty="0"/>
            <a:t>Parent training and support</a:t>
          </a:r>
        </a:p>
        <a:p>
          <a:pPr marL="57150" lvl="1" indent="-57150" algn="l" defTabSz="444500">
            <a:lnSpc>
              <a:spcPct val="90000"/>
            </a:lnSpc>
            <a:spcBef>
              <a:spcPct val="0"/>
            </a:spcBef>
            <a:spcAft>
              <a:spcPct val="15000"/>
            </a:spcAft>
            <a:buChar char="•"/>
          </a:pPr>
          <a:r>
            <a:rPr lang="en-US" sz="1000" kern="1200" dirty="0"/>
            <a:t>Case management component of Assertive Continuing Care</a:t>
          </a:r>
        </a:p>
      </dsp:txBody>
      <dsp:txXfrm>
        <a:off x="3328771" y="482702"/>
        <a:ext cx="1459330" cy="22508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14A29D-649C-4887-A7D6-FDE4F327FC3A}" type="datetimeFigureOut">
              <a:rPr lang="en-US" smtClean="0"/>
              <a:t>10/1/2021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900AAA-1F53-4D48-9EF0-CB573EE6093B}" type="slidenum">
              <a:rPr lang="en-US" smtClean="0"/>
              <a:t>‹#›</a:t>
            </a:fld>
            <a:endParaRPr lang="en-US"/>
          </a:p>
        </p:txBody>
      </p:sp>
    </p:spTree>
    <p:extLst>
      <p:ext uri="{BB962C8B-B14F-4D97-AF65-F5344CB8AC3E}">
        <p14:creationId xmlns:p14="http://schemas.microsoft.com/office/powerpoint/2010/main" val="931499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3556C-A379-410D-B918-B4BA39F88F14}"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43160-85AC-40F5-AA47-DC5C04F3FCF5}" type="slidenum">
              <a:rPr lang="en-US" smtClean="0"/>
              <a:t>‹#›</a:t>
            </a:fld>
            <a:endParaRPr lang="en-US"/>
          </a:p>
        </p:txBody>
      </p:sp>
    </p:spTree>
    <p:extLst>
      <p:ext uri="{BB962C8B-B14F-4D97-AF65-F5344CB8AC3E}">
        <p14:creationId xmlns:p14="http://schemas.microsoft.com/office/powerpoint/2010/main" val="280661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43160-85AC-40F5-AA47-DC5C04F3FCF5}" type="slidenum">
              <a:rPr lang="en-US" smtClean="0"/>
              <a:t>1</a:t>
            </a:fld>
            <a:endParaRPr lang="en-US"/>
          </a:p>
        </p:txBody>
      </p:sp>
    </p:spTree>
    <p:extLst>
      <p:ext uri="{BB962C8B-B14F-4D97-AF65-F5344CB8AC3E}">
        <p14:creationId xmlns:p14="http://schemas.microsoft.com/office/powerpoint/2010/main" val="16295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43160-85AC-40F5-AA47-DC5C04F3FCF5}" type="slidenum">
              <a:rPr lang="en-US" smtClean="0"/>
              <a:t>3</a:t>
            </a:fld>
            <a:endParaRPr lang="en-US"/>
          </a:p>
        </p:txBody>
      </p:sp>
    </p:spTree>
    <p:extLst>
      <p:ext uri="{BB962C8B-B14F-4D97-AF65-F5344CB8AC3E}">
        <p14:creationId xmlns:p14="http://schemas.microsoft.com/office/powerpoint/2010/main" val="178364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43160-85AC-40F5-AA47-DC5C04F3FCF5}" type="slidenum">
              <a:rPr lang="en-US" smtClean="0"/>
              <a:t>5</a:t>
            </a:fld>
            <a:endParaRPr lang="en-US"/>
          </a:p>
        </p:txBody>
      </p:sp>
    </p:spTree>
    <p:extLst>
      <p:ext uri="{BB962C8B-B14F-4D97-AF65-F5344CB8AC3E}">
        <p14:creationId xmlns:p14="http://schemas.microsoft.com/office/powerpoint/2010/main" val="38091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43160-85AC-40F5-AA47-DC5C04F3FCF5}" type="slidenum">
              <a:rPr lang="en-US" smtClean="0"/>
              <a:t>8</a:t>
            </a:fld>
            <a:endParaRPr lang="en-US"/>
          </a:p>
        </p:txBody>
      </p:sp>
    </p:spTree>
    <p:extLst>
      <p:ext uri="{BB962C8B-B14F-4D97-AF65-F5344CB8AC3E}">
        <p14:creationId xmlns:p14="http://schemas.microsoft.com/office/powerpoint/2010/main" val="80587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Susan.Donnelly@ODMHSAS.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1"/>
      </p:bgRef>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0"/>
            <a:ext cx="4064000" cy="6858000"/>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Photo Here</a:t>
            </a:r>
          </a:p>
        </p:txBody>
      </p:sp>
      <p:sp>
        <p:nvSpPr>
          <p:cNvPr id="4" name="Title 3"/>
          <p:cNvSpPr>
            <a:spLocks noGrp="1"/>
          </p:cNvSpPr>
          <p:nvPr>
            <p:ph type="title"/>
          </p:nvPr>
        </p:nvSpPr>
        <p:spPr>
          <a:xfrm>
            <a:off x="6199062" y="2520106"/>
            <a:ext cx="5456317" cy="1557439"/>
          </a:xfrm>
        </p:spPr>
        <p:txBody>
          <a:bodyPr/>
          <a:lstStyle>
            <a:lvl1pPr>
              <a:defRPr sz="5400" b="1" spc="0" baseline="0"/>
            </a:lvl1pPr>
          </a:lstStyle>
          <a:p>
            <a:r>
              <a:rPr lang="en-US" dirty="0"/>
              <a:t>Click to edit Master title style</a:t>
            </a:r>
          </a:p>
        </p:txBody>
      </p:sp>
      <p:sp>
        <p:nvSpPr>
          <p:cNvPr id="3" name="Text Placeholder 2"/>
          <p:cNvSpPr>
            <a:spLocks noGrp="1"/>
          </p:cNvSpPr>
          <p:nvPr>
            <p:ph type="body" sz="quarter" idx="11"/>
          </p:nvPr>
        </p:nvSpPr>
        <p:spPr>
          <a:xfrm>
            <a:off x="6199063" y="4334304"/>
            <a:ext cx="3645243" cy="482299"/>
          </a:xfrm>
        </p:spPr>
        <p:txBody>
          <a:bodyPr/>
          <a:lstStyle>
            <a:lvl1pPr marL="0" indent="0">
              <a:buFontTx/>
              <a:buNone/>
              <a:defRPr sz="2400"/>
            </a:lvl1pPr>
          </a:lstStyle>
          <a:p>
            <a:pPr lvl="0"/>
            <a:r>
              <a:rPr lang="en-US" dirty="0"/>
              <a:t>Edit Master text styles</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7093" y="2563223"/>
            <a:ext cx="1382096" cy="1408075"/>
          </a:xfrm>
          <a:prstGeom prst="rect">
            <a:avLst/>
          </a:prstGeom>
        </p:spPr>
      </p:pic>
      <p:grpSp>
        <p:nvGrpSpPr>
          <p:cNvPr id="23" name="Group 22"/>
          <p:cNvGrpSpPr/>
          <p:nvPr userDrawn="1"/>
        </p:nvGrpSpPr>
        <p:grpSpPr>
          <a:xfrm>
            <a:off x="11540932" y="444845"/>
            <a:ext cx="289781" cy="261256"/>
            <a:chOff x="11068050" y="538844"/>
            <a:chExt cx="345621" cy="311599"/>
          </a:xfrm>
        </p:grpSpPr>
        <p:sp>
          <p:nvSpPr>
            <p:cNvPr id="24" name="Rounded Rectangle 23"/>
            <p:cNvSpPr/>
            <p:nvPr/>
          </p:nvSpPr>
          <p:spPr>
            <a:xfrm flipV="1">
              <a:off x="11068050" y="538844"/>
              <a:ext cx="345621" cy="707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flipV="1">
              <a:off x="11068050" y="659266"/>
              <a:ext cx="345621" cy="707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flipV="1">
              <a:off x="11068050" y="779687"/>
              <a:ext cx="345621" cy="70756"/>
            </a:xfrm>
            <a:prstGeom prst="roundRect">
              <a:avLst/>
            </a:prstGeom>
            <a:solidFill>
              <a:srgbClr val="316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userDrawn="1"/>
        </p:nvSpPr>
        <p:spPr>
          <a:xfrm>
            <a:off x="8637742" y="6573696"/>
            <a:ext cx="1487908" cy="215444"/>
          </a:xfrm>
          <a:prstGeom prst="rect">
            <a:avLst/>
          </a:prstGeom>
          <a:noFill/>
        </p:spPr>
        <p:txBody>
          <a:bodyPr wrap="none" rtlCol="0">
            <a:spAutoFit/>
          </a:bodyPr>
          <a:lstStyle/>
          <a:p>
            <a:pPr algn="r"/>
            <a:r>
              <a:rPr lang="en-US" sz="800" dirty="0"/>
              <a:t>FOR INTERNAL USE ONLY</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5650" y="6357046"/>
            <a:ext cx="1375721" cy="430235"/>
          </a:xfrm>
          <a:prstGeom prst="rect">
            <a:avLst/>
          </a:prstGeom>
        </p:spPr>
      </p:pic>
    </p:spTree>
    <p:extLst>
      <p:ext uri="{BB962C8B-B14F-4D97-AF65-F5344CB8AC3E}">
        <p14:creationId xmlns:p14="http://schemas.microsoft.com/office/powerpoint/2010/main" val="20935425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Blue">
    <p:spTree>
      <p:nvGrpSpPr>
        <p:cNvPr id="1" name=""/>
        <p:cNvGrpSpPr/>
        <p:nvPr/>
      </p:nvGrpSpPr>
      <p:grpSpPr>
        <a:xfrm>
          <a:off x="0" y="0"/>
          <a:ext cx="0" cy="0"/>
          <a:chOff x="0" y="0"/>
          <a:chExt cx="0" cy="0"/>
        </a:xfrm>
      </p:grpSpPr>
      <p:sp>
        <p:nvSpPr>
          <p:cNvPr id="4" name="Rectangle 3"/>
          <p:cNvSpPr/>
          <p:nvPr userDrawn="1"/>
        </p:nvSpPr>
        <p:spPr>
          <a:xfrm>
            <a:off x="0" y="0"/>
            <a:ext cx="12191999" cy="6872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a:solidFill>
                  <a:schemeClr val="bg1"/>
                </a:solidFill>
              </a:defRPr>
            </a:lvl1pPr>
          </a:lstStyle>
          <a:p>
            <a:pPr>
              <a:defRPr/>
            </a:pPr>
            <a:fld id="{19B51A1E-902D-48AF-9020-955120F399B6}" type="slidenum">
              <a:rPr lang="en-US" smtClean="0"/>
              <a:pPr>
                <a:defRPr/>
              </a:pPr>
              <a:t>‹#›</a:t>
            </a:fld>
            <a:endParaRPr lang="en-US"/>
          </a:p>
        </p:txBody>
      </p:sp>
      <p:sp>
        <p:nvSpPr>
          <p:cNvPr id="5" name="TextBox 4"/>
          <p:cNvSpPr txBox="1"/>
          <p:nvPr userDrawn="1"/>
        </p:nvSpPr>
        <p:spPr>
          <a:xfrm>
            <a:off x="10387326" y="6556459"/>
            <a:ext cx="1293944" cy="230832"/>
          </a:xfrm>
          <a:prstGeom prst="rect">
            <a:avLst/>
          </a:prstGeom>
          <a:noFill/>
        </p:spPr>
        <p:txBody>
          <a:bodyPr wrap="none" rtlCol="0">
            <a:spAutoFit/>
          </a:bodyPr>
          <a:lstStyle/>
          <a:p>
            <a:pPr algn="r"/>
            <a:r>
              <a:rPr lang="en-US" sz="900" dirty="0">
                <a:solidFill>
                  <a:schemeClr val="bg1"/>
                </a:solidFill>
              </a:rPr>
              <a:t>www.ODMHSAS.org</a:t>
            </a:r>
          </a:p>
        </p:txBody>
      </p:sp>
      <p:sp>
        <p:nvSpPr>
          <p:cNvPr id="7" name="Title 1"/>
          <p:cNvSpPr>
            <a:spLocks noGrp="1"/>
          </p:cNvSpPr>
          <p:nvPr>
            <p:ph type="title" hasCustomPrompt="1"/>
          </p:nvPr>
        </p:nvSpPr>
        <p:spPr>
          <a:xfrm>
            <a:off x="-1" y="2366887"/>
            <a:ext cx="12191999" cy="1917500"/>
          </a:xfrm>
        </p:spPr>
        <p:txBody>
          <a:bodyPr/>
          <a:lstStyle>
            <a:lvl1pPr algn="ctr">
              <a:defRPr sz="8000" b="1">
                <a:solidFill>
                  <a:schemeClr val="bg1"/>
                </a:solidFill>
                <a:latin typeface="+mn-lt"/>
              </a:defRPr>
            </a:lvl1pPr>
          </a:lstStyle>
          <a:p>
            <a:r>
              <a:rPr lang="en-US" dirty="0"/>
              <a:t>SECTION TITLE</a:t>
            </a:r>
          </a:p>
        </p:txBody>
      </p:sp>
      <p:sp>
        <p:nvSpPr>
          <p:cNvPr id="11" name="TextBox 10"/>
          <p:cNvSpPr txBox="1"/>
          <p:nvPr userDrawn="1"/>
        </p:nvSpPr>
        <p:spPr>
          <a:xfrm>
            <a:off x="8637742" y="6573696"/>
            <a:ext cx="1487908" cy="215444"/>
          </a:xfrm>
          <a:prstGeom prst="rect">
            <a:avLst/>
          </a:prstGeom>
          <a:noFill/>
        </p:spPr>
        <p:txBody>
          <a:bodyPr wrap="none" rtlCol="0">
            <a:spAutoFit/>
          </a:bodyPr>
          <a:lstStyle/>
          <a:p>
            <a:pPr algn="r"/>
            <a:r>
              <a:rPr lang="en-US" sz="800" dirty="0">
                <a:solidFill>
                  <a:schemeClr val="bg1"/>
                </a:solidFill>
              </a:rPr>
              <a:t>FOR INTERNAL USE ONLY</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95" y="6350902"/>
            <a:ext cx="1372275" cy="433619"/>
          </a:xfrm>
          <a:prstGeom prst="rect">
            <a:avLst/>
          </a:prstGeom>
        </p:spPr>
      </p:pic>
    </p:spTree>
    <p:extLst>
      <p:ext uri="{BB962C8B-B14F-4D97-AF65-F5344CB8AC3E}">
        <p14:creationId xmlns:p14="http://schemas.microsoft.com/office/powerpoint/2010/main" val="401340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8128000" y="0"/>
            <a:ext cx="4064000" cy="6858000"/>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Photo Here</a:t>
            </a:r>
          </a:p>
        </p:txBody>
      </p:sp>
      <p:sp>
        <p:nvSpPr>
          <p:cNvPr id="3" name="Text Placeholder 2"/>
          <p:cNvSpPr>
            <a:spLocks noGrp="1"/>
          </p:cNvSpPr>
          <p:nvPr>
            <p:ph type="body" sz="quarter" idx="11"/>
          </p:nvPr>
        </p:nvSpPr>
        <p:spPr>
          <a:xfrm>
            <a:off x="2273844" y="3773690"/>
            <a:ext cx="3645243" cy="482299"/>
          </a:xfrm>
        </p:spPr>
        <p:txBody>
          <a:bodyPr/>
          <a:lstStyle>
            <a:lvl1pPr marL="0" indent="0">
              <a:buFontTx/>
              <a:buNone/>
              <a:defRPr sz="2000" baseline="0"/>
            </a:lvl1pPr>
          </a:lstStyle>
          <a:p>
            <a:pPr lvl="0"/>
            <a:r>
              <a:rPr lang="en-US" dirty="0"/>
              <a:t>Edit Master text styles</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79" y="2592251"/>
            <a:ext cx="1382096" cy="1408075"/>
          </a:xfrm>
          <a:prstGeom prst="rect">
            <a:avLst/>
          </a:prstGeom>
        </p:spPr>
      </p:pic>
      <p:grpSp>
        <p:nvGrpSpPr>
          <p:cNvPr id="23" name="Group 22"/>
          <p:cNvGrpSpPr/>
          <p:nvPr userDrawn="1"/>
        </p:nvGrpSpPr>
        <p:grpSpPr>
          <a:xfrm>
            <a:off x="326199" y="444845"/>
            <a:ext cx="289781" cy="261256"/>
            <a:chOff x="11068050" y="538844"/>
            <a:chExt cx="345621" cy="311599"/>
          </a:xfrm>
        </p:grpSpPr>
        <p:sp>
          <p:nvSpPr>
            <p:cNvPr id="24" name="Rounded Rectangle 23"/>
            <p:cNvSpPr/>
            <p:nvPr/>
          </p:nvSpPr>
          <p:spPr>
            <a:xfrm flipV="1">
              <a:off x="11068050" y="538844"/>
              <a:ext cx="345621" cy="707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flipV="1">
              <a:off x="11068050" y="659266"/>
              <a:ext cx="345621" cy="707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flipV="1">
              <a:off x="11068050" y="779687"/>
              <a:ext cx="345621" cy="70756"/>
            </a:xfrm>
            <a:prstGeom prst="roundRect">
              <a:avLst/>
            </a:prstGeom>
            <a:solidFill>
              <a:srgbClr val="316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6587835" y="6490790"/>
            <a:ext cx="1249075" cy="253360"/>
            <a:chOff x="5953710" y="5731732"/>
            <a:chExt cx="1901467" cy="385689"/>
          </a:xfrm>
        </p:grpSpPr>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4344" y="5763872"/>
              <a:ext cx="321408" cy="321408"/>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53710" y="5731732"/>
              <a:ext cx="385689" cy="385689"/>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90697" y="5746857"/>
              <a:ext cx="355439" cy="355439"/>
            </a:xfrm>
            <a:prstGeom prst="rect">
              <a:avLst/>
            </a:prstGeom>
          </p:spPr>
        </p:pic>
        <p:pic>
          <p:nvPicPr>
            <p:cNvPr id="27" name="Pictur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11082" y="5784669"/>
              <a:ext cx="344095" cy="279814"/>
            </a:xfrm>
            <a:prstGeom prst="rect">
              <a:avLst/>
            </a:prstGeom>
          </p:spPr>
        </p:pic>
      </p:grpSp>
      <p:sp>
        <p:nvSpPr>
          <p:cNvPr id="16" name="TextBox 15"/>
          <p:cNvSpPr txBox="1"/>
          <p:nvPr userDrawn="1"/>
        </p:nvSpPr>
        <p:spPr>
          <a:xfrm>
            <a:off x="2184400" y="2747342"/>
            <a:ext cx="4720010" cy="1107996"/>
          </a:xfrm>
          <a:prstGeom prst="rect">
            <a:avLst/>
          </a:prstGeom>
          <a:noFill/>
        </p:spPr>
        <p:txBody>
          <a:bodyPr wrap="none" rtlCol="0">
            <a:spAutoFit/>
          </a:bodyPr>
          <a:lstStyle/>
          <a:p>
            <a:r>
              <a:rPr lang="en-US" sz="6600" b="1" dirty="0">
                <a:solidFill>
                  <a:schemeClr val="tx2"/>
                </a:solidFill>
              </a:rPr>
              <a:t>Thank You!</a:t>
            </a:r>
          </a:p>
        </p:txBody>
      </p:sp>
      <p:sp>
        <p:nvSpPr>
          <p:cNvPr id="17" name="TextBox 16"/>
          <p:cNvSpPr txBox="1"/>
          <p:nvPr userDrawn="1"/>
        </p:nvSpPr>
        <p:spPr>
          <a:xfrm>
            <a:off x="5101137" y="6573696"/>
            <a:ext cx="1487908" cy="215444"/>
          </a:xfrm>
          <a:prstGeom prst="rect">
            <a:avLst/>
          </a:prstGeom>
          <a:noFill/>
        </p:spPr>
        <p:txBody>
          <a:bodyPr wrap="none" rtlCol="0">
            <a:spAutoFit/>
          </a:bodyPr>
          <a:lstStyle/>
          <a:p>
            <a:pPr algn="r"/>
            <a:r>
              <a:rPr lang="en-US" sz="800" dirty="0"/>
              <a:t>FOR INTERNAL USE ONLY</a:t>
            </a:r>
          </a:p>
        </p:txBody>
      </p:sp>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0862" y="6357046"/>
            <a:ext cx="1375721" cy="430235"/>
          </a:xfrm>
          <a:prstGeom prst="rect">
            <a:avLst/>
          </a:prstGeom>
        </p:spPr>
      </p:pic>
    </p:spTree>
    <p:extLst>
      <p:ext uri="{BB962C8B-B14F-4D97-AF65-F5344CB8AC3E}">
        <p14:creationId xmlns:p14="http://schemas.microsoft.com/office/powerpoint/2010/main" val="43381749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Standards Typograph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587872" y="6446657"/>
            <a:ext cx="432000" cy="432000"/>
          </a:xfrm>
          <a:prstGeom prst="rect">
            <a:avLst/>
          </a:prstGeom>
          <a:noFill/>
        </p:spPr>
        <p:txBody>
          <a:bodyPr vert="horz" lIns="0" tIns="0" rIns="0" bIns="0" rtlCol="0" anchor="ctr"/>
          <a:lstStyle>
            <a:lvl1pPr algn="r">
              <a:defRPr sz="1200" b="1">
                <a:solidFill>
                  <a:schemeClr val="tx1">
                    <a:lumMod val="75000"/>
                    <a:lumOff val="25000"/>
                  </a:schemeClr>
                </a:solidFill>
                <a:latin typeface="+mn-lt"/>
              </a:defRPr>
            </a:lvl1pPr>
          </a:lstStyle>
          <a:p>
            <a:pPr>
              <a:defRPr/>
            </a:pPr>
            <a:fld id="{19B51A1E-902D-48AF-9020-955120F399B6}" type="slidenum">
              <a:rPr lang="en-US" smtClean="0"/>
              <a:pPr>
                <a:defRPr/>
              </a:pPr>
              <a:t>‹#›</a:t>
            </a:fld>
            <a:endParaRPr lang="en-US"/>
          </a:p>
        </p:txBody>
      </p:sp>
      <p:sp>
        <p:nvSpPr>
          <p:cNvPr id="9" name="TextBox 8"/>
          <p:cNvSpPr txBox="1"/>
          <p:nvPr userDrawn="1"/>
        </p:nvSpPr>
        <p:spPr>
          <a:xfrm>
            <a:off x="10387326" y="6556459"/>
            <a:ext cx="1293944" cy="230832"/>
          </a:xfrm>
          <a:prstGeom prst="rect">
            <a:avLst/>
          </a:prstGeom>
          <a:noFill/>
        </p:spPr>
        <p:txBody>
          <a:bodyPr wrap="none" rtlCol="0">
            <a:spAutoFit/>
          </a:bodyPr>
          <a:lstStyle/>
          <a:p>
            <a:pPr algn="r"/>
            <a:r>
              <a:rPr lang="en-US" sz="900" dirty="0"/>
              <a:t>www.ODMHSAS.org</a:t>
            </a:r>
          </a:p>
        </p:txBody>
      </p:sp>
      <p:sp>
        <p:nvSpPr>
          <p:cNvPr id="7" name="TextBox 6"/>
          <p:cNvSpPr txBox="1"/>
          <p:nvPr userDrawn="1"/>
        </p:nvSpPr>
        <p:spPr>
          <a:xfrm>
            <a:off x="882633" y="1223301"/>
            <a:ext cx="1635576" cy="400110"/>
          </a:xfrm>
          <a:prstGeom prst="rect">
            <a:avLst/>
          </a:prstGeom>
          <a:noFill/>
        </p:spPr>
        <p:txBody>
          <a:bodyPr wrap="none" rtlCol="0">
            <a:spAutoFit/>
          </a:bodyPr>
          <a:lstStyle/>
          <a:p>
            <a:r>
              <a:rPr lang="en-US" sz="2000" b="1" dirty="0">
                <a:solidFill>
                  <a:schemeClr val="tx2"/>
                </a:solidFill>
              </a:rPr>
              <a:t>Typography</a:t>
            </a:r>
          </a:p>
        </p:txBody>
      </p:sp>
      <p:sp>
        <p:nvSpPr>
          <p:cNvPr id="10" name="TextBox 9"/>
          <p:cNvSpPr txBox="1"/>
          <p:nvPr userDrawn="1"/>
        </p:nvSpPr>
        <p:spPr>
          <a:xfrm>
            <a:off x="1047369" y="1656283"/>
            <a:ext cx="2207895" cy="1615827"/>
          </a:xfrm>
          <a:prstGeom prst="rect">
            <a:avLst/>
          </a:prstGeom>
          <a:noFill/>
        </p:spPr>
        <p:txBody>
          <a:bodyPr wrap="square" rtlCol="0">
            <a:spAutoFit/>
          </a:bodyPr>
          <a:lstStyle/>
          <a:p>
            <a:r>
              <a:rPr lang="en-US" sz="1100" dirty="0"/>
              <a:t>Typography is a powerful tool in the development of a visual presence—giving a cue that our communications are coming from the same place. Our fonts are Arial Regular,</a:t>
            </a:r>
            <a:r>
              <a:rPr lang="en-US" sz="1100" baseline="0" dirty="0"/>
              <a:t> </a:t>
            </a:r>
            <a:r>
              <a:rPr lang="en-US" sz="1100" dirty="0"/>
              <a:t>Arial Bold, and Arial Black. The font and size guidelines are preset within the template.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308" y="1282570"/>
            <a:ext cx="269809" cy="274880"/>
          </a:xfrm>
          <a:prstGeom prst="rect">
            <a:avLst/>
          </a:prstGeom>
        </p:spPr>
      </p:pic>
      <p:sp>
        <p:nvSpPr>
          <p:cNvPr id="12" name="TextBox 11"/>
          <p:cNvSpPr txBox="1"/>
          <p:nvPr userDrawn="1"/>
        </p:nvSpPr>
        <p:spPr>
          <a:xfrm>
            <a:off x="8091382" y="2621533"/>
            <a:ext cx="3840765" cy="913070"/>
          </a:xfrm>
          <a:prstGeom prst="rect">
            <a:avLst/>
          </a:prstGeom>
          <a:noFill/>
        </p:spPr>
        <p:txBody>
          <a:bodyPr wrap="square" rtlCol="0">
            <a:spAutoFit/>
          </a:bodyPr>
          <a:lstStyle/>
          <a:p>
            <a:pPr>
              <a:lnSpc>
                <a:spcPts val="1600"/>
              </a:lnSpc>
            </a:pPr>
            <a:r>
              <a:rPr lang="en-US" sz="2800" dirty="0">
                <a:solidFill>
                  <a:schemeClr val="tx2">
                    <a:lumMod val="60000"/>
                    <a:lumOff val="40000"/>
                  </a:schemeClr>
                </a:solidFill>
              </a:rPr>
              <a:t>ABCDEFabcd1234</a:t>
            </a:r>
          </a:p>
          <a:p>
            <a:pPr>
              <a:lnSpc>
                <a:spcPts val="1600"/>
              </a:lnSpc>
            </a:pPr>
            <a:r>
              <a:rPr lang="en-US" sz="1200" dirty="0">
                <a:solidFill>
                  <a:schemeClr val="tx2">
                    <a:lumMod val="60000"/>
                    <a:lumOff val="40000"/>
                  </a:schemeClr>
                </a:solidFill>
              </a:rPr>
              <a:t>ABCDEFGHIJKLMNOPQRSTUVWXYZ</a:t>
            </a:r>
          </a:p>
          <a:p>
            <a:pPr>
              <a:lnSpc>
                <a:spcPts val="1600"/>
              </a:lnSpc>
            </a:pPr>
            <a:r>
              <a:rPr lang="en-US" sz="1200" dirty="0">
                <a:solidFill>
                  <a:schemeClr val="tx2">
                    <a:lumMod val="60000"/>
                    <a:lumOff val="40000"/>
                  </a:schemeClr>
                </a:solidFill>
              </a:rPr>
              <a:t>abcdefghijklmnopqrstuvwxyz</a:t>
            </a:r>
          </a:p>
          <a:p>
            <a:pPr>
              <a:lnSpc>
                <a:spcPts val="1600"/>
              </a:lnSpc>
            </a:pPr>
            <a:r>
              <a:rPr lang="en-US" sz="1200" dirty="0">
                <a:solidFill>
                  <a:schemeClr val="tx2">
                    <a:lumMod val="60000"/>
                    <a:lumOff val="40000"/>
                  </a:schemeClr>
                </a:solidFill>
              </a:rPr>
              <a:t>1234567890!@#$%^&amp;*()</a:t>
            </a:r>
          </a:p>
        </p:txBody>
      </p:sp>
      <p:sp>
        <p:nvSpPr>
          <p:cNvPr id="13" name="TextBox 12"/>
          <p:cNvSpPr txBox="1"/>
          <p:nvPr userDrawn="1"/>
        </p:nvSpPr>
        <p:spPr>
          <a:xfrm>
            <a:off x="8091382" y="1219070"/>
            <a:ext cx="1799083" cy="1446550"/>
          </a:xfrm>
          <a:prstGeom prst="rect">
            <a:avLst/>
          </a:prstGeom>
          <a:noFill/>
        </p:spPr>
        <p:txBody>
          <a:bodyPr wrap="square" rtlCol="0">
            <a:spAutoFit/>
          </a:bodyPr>
          <a:lstStyle/>
          <a:p>
            <a:r>
              <a:rPr lang="en-US" sz="8800" dirty="0">
                <a:solidFill>
                  <a:schemeClr val="tx2">
                    <a:lumMod val="60000"/>
                    <a:lumOff val="40000"/>
                  </a:schemeClr>
                </a:solidFill>
              </a:rPr>
              <a:t>Aa</a:t>
            </a:r>
            <a:endParaRPr lang="en-US" sz="4800" dirty="0">
              <a:solidFill>
                <a:schemeClr val="tx2">
                  <a:lumMod val="60000"/>
                  <a:lumOff val="40000"/>
                </a:schemeClr>
              </a:solidFill>
            </a:endParaRPr>
          </a:p>
        </p:txBody>
      </p:sp>
      <p:sp>
        <p:nvSpPr>
          <p:cNvPr id="14" name="TextBox 13"/>
          <p:cNvSpPr txBox="1"/>
          <p:nvPr userDrawn="1"/>
        </p:nvSpPr>
        <p:spPr>
          <a:xfrm>
            <a:off x="6523604" y="1513459"/>
            <a:ext cx="1184852" cy="297517"/>
          </a:xfrm>
          <a:prstGeom prst="rect">
            <a:avLst/>
          </a:prstGeom>
          <a:noFill/>
        </p:spPr>
        <p:txBody>
          <a:bodyPr wrap="square" rtlCol="0">
            <a:spAutoFit/>
          </a:bodyPr>
          <a:lstStyle/>
          <a:p>
            <a:pPr>
              <a:lnSpc>
                <a:spcPts val="1600"/>
              </a:lnSpc>
            </a:pPr>
            <a:r>
              <a:rPr lang="en-US" sz="1600" dirty="0">
                <a:solidFill>
                  <a:schemeClr val="tx2">
                    <a:lumMod val="60000"/>
                    <a:lumOff val="40000"/>
                  </a:schemeClr>
                </a:solidFill>
              </a:rPr>
              <a:t>Arial (Reg)</a:t>
            </a:r>
          </a:p>
        </p:txBody>
      </p:sp>
      <p:sp>
        <p:nvSpPr>
          <p:cNvPr id="15" name="TextBox 14"/>
          <p:cNvSpPr txBox="1"/>
          <p:nvPr userDrawn="1"/>
        </p:nvSpPr>
        <p:spPr>
          <a:xfrm>
            <a:off x="8091382" y="5022100"/>
            <a:ext cx="3840765" cy="944939"/>
          </a:xfrm>
          <a:prstGeom prst="rect">
            <a:avLst/>
          </a:prstGeom>
          <a:noFill/>
        </p:spPr>
        <p:txBody>
          <a:bodyPr wrap="square" rtlCol="0">
            <a:spAutoFit/>
          </a:bodyPr>
          <a:lstStyle/>
          <a:p>
            <a:pPr>
              <a:lnSpc>
                <a:spcPts val="1700"/>
              </a:lnSpc>
            </a:pPr>
            <a:r>
              <a:rPr lang="en-US" sz="2800" b="1" dirty="0">
                <a:solidFill>
                  <a:schemeClr val="tx2">
                    <a:lumMod val="60000"/>
                    <a:lumOff val="40000"/>
                  </a:schemeClr>
                </a:solidFill>
              </a:rPr>
              <a:t>ABCDEFabcd1234</a:t>
            </a:r>
          </a:p>
          <a:p>
            <a:pPr>
              <a:lnSpc>
                <a:spcPts val="1700"/>
              </a:lnSpc>
            </a:pPr>
            <a:r>
              <a:rPr lang="en-US" sz="1200" b="1" dirty="0">
                <a:solidFill>
                  <a:schemeClr val="tx2">
                    <a:lumMod val="60000"/>
                    <a:lumOff val="40000"/>
                  </a:schemeClr>
                </a:solidFill>
              </a:rPr>
              <a:t>ABCDEFGHIJKLMNOPQRSTUVWXYZ</a:t>
            </a:r>
          </a:p>
          <a:p>
            <a:pPr>
              <a:lnSpc>
                <a:spcPts val="1700"/>
              </a:lnSpc>
            </a:pPr>
            <a:r>
              <a:rPr lang="en-US" sz="1200" b="1" dirty="0">
                <a:solidFill>
                  <a:schemeClr val="tx2">
                    <a:lumMod val="60000"/>
                    <a:lumOff val="40000"/>
                  </a:schemeClr>
                </a:solidFill>
              </a:rPr>
              <a:t>abcdefghijklmnopqrstuvwxyz</a:t>
            </a:r>
          </a:p>
          <a:p>
            <a:pPr>
              <a:lnSpc>
                <a:spcPts val="1700"/>
              </a:lnSpc>
            </a:pPr>
            <a:r>
              <a:rPr lang="en-US" sz="1200" b="1" dirty="0">
                <a:solidFill>
                  <a:schemeClr val="tx2">
                    <a:lumMod val="60000"/>
                    <a:lumOff val="40000"/>
                  </a:schemeClr>
                </a:solidFill>
              </a:rPr>
              <a:t>1234567890!@#$%^&amp;*()</a:t>
            </a:r>
          </a:p>
        </p:txBody>
      </p:sp>
      <p:sp>
        <p:nvSpPr>
          <p:cNvPr id="16" name="TextBox 15"/>
          <p:cNvSpPr txBox="1"/>
          <p:nvPr userDrawn="1"/>
        </p:nvSpPr>
        <p:spPr>
          <a:xfrm>
            <a:off x="8091382" y="3619637"/>
            <a:ext cx="1799083" cy="1446550"/>
          </a:xfrm>
          <a:prstGeom prst="rect">
            <a:avLst/>
          </a:prstGeom>
          <a:noFill/>
        </p:spPr>
        <p:txBody>
          <a:bodyPr wrap="square" rtlCol="0">
            <a:spAutoFit/>
          </a:bodyPr>
          <a:lstStyle/>
          <a:p>
            <a:r>
              <a:rPr lang="en-US" sz="8800" b="1" dirty="0">
                <a:solidFill>
                  <a:schemeClr val="tx2">
                    <a:lumMod val="60000"/>
                    <a:lumOff val="40000"/>
                  </a:schemeClr>
                </a:solidFill>
              </a:rPr>
              <a:t>Aa</a:t>
            </a:r>
            <a:endParaRPr lang="en-US" sz="4800" b="1" dirty="0">
              <a:solidFill>
                <a:schemeClr val="tx2">
                  <a:lumMod val="60000"/>
                  <a:lumOff val="40000"/>
                </a:schemeClr>
              </a:solidFill>
            </a:endParaRPr>
          </a:p>
        </p:txBody>
      </p:sp>
      <p:sp>
        <p:nvSpPr>
          <p:cNvPr id="17" name="TextBox 16"/>
          <p:cNvSpPr txBox="1"/>
          <p:nvPr userDrawn="1"/>
        </p:nvSpPr>
        <p:spPr>
          <a:xfrm>
            <a:off x="6523603" y="3914026"/>
            <a:ext cx="1283173" cy="297517"/>
          </a:xfrm>
          <a:prstGeom prst="rect">
            <a:avLst/>
          </a:prstGeom>
          <a:noFill/>
        </p:spPr>
        <p:txBody>
          <a:bodyPr wrap="square" rtlCol="0">
            <a:spAutoFit/>
          </a:bodyPr>
          <a:lstStyle/>
          <a:p>
            <a:pPr>
              <a:lnSpc>
                <a:spcPts val="1600"/>
              </a:lnSpc>
            </a:pPr>
            <a:r>
              <a:rPr lang="en-US" sz="1600" b="1" dirty="0">
                <a:solidFill>
                  <a:schemeClr val="tx2">
                    <a:lumMod val="60000"/>
                    <a:lumOff val="40000"/>
                  </a:schemeClr>
                </a:solidFill>
              </a:rPr>
              <a:t>Arial (Bold)</a:t>
            </a:r>
          </a:p>
        </p:txBody>
      </p:sp>
      <p:pic>
        <p:nvPicPr>
          <p:cNvPr id="18" name="Picture 17"/>
          <p:cNvPicPr>
            <a:picLocks noChangeAspect="1"/>
          </p:cNvPicPr>
          <p:nvPr userDrawn="1"/>
        </p:nvPicPr>
        <p:blipFill>
          <a:blip r:embed="rId3"/>
          <a:stretch>
            <a:fillRect/>
          </a:stretch>
        </p:blipFill>
        <p:spPr>
          <a:xfrm>
            <a:off x="1047369" y="3489277"/>
            <a:ext cx="4303861" cy="2425481"/>
          </a:xfrm>
          <a:prstGeom prst="rect">
            <a:avLst/>
          </a:prstGeom>
          <a:ln>
            <a:solidFill>
              <a:schemeClr val="bg2">
                <a:lumMod val="90000"/>
              </a:schemeClr>
            </a:solidFill>
          </a:ln>
        </p:spPr>
      </p:pic>
      <p:sp>
        <p:nvSpPr>
          <p:cNvPr id="22" name="Rectangle 21"/>
          <p:cNvSpPr/>
          <p:nvPr userDrawn="1"/>
        </p:nvSpPr>
        <p:spPr>
          <a:xfrm>
            <a:off x="441598" y="227609"/>
            <a:ext cx="6631367" cy="646331"/>
          </a:xfrm>
          <a:prstGeom prst="rect">
            <a:avLst/>
          </a:prstGeom>
        </p:spPr>
        <p:txBody>
          <a:bodyPr wrap="none">
            <a:spAutoFit/>
          </a:bodyPr>
          <a:lstStyle/>
          <a:p>
            <a:r>
              <a:rPr lang="en-US" sz="3600" dirty="0">
                <a:solidFill>
                  <a:schemeClr val="tx2"/>
                </a:solidFill>
              </a:rPr>
              <a:t>Brand Standards | </a:t>
            </a:r>
            <a:r>
              <a:rPr lang="en-US" sz="3600" b="1" dirty="0">
                <a:solidFill>
                  <a:schemeClr val="tx2"/>
                </a:solidFill>
              </a:rPr>
              <a:t>Typography</a:t>
            </a:r>
            <a:endParaRPr lang="en-US" sz="3600" dirty="0">
              <a:solidFill>
                <a:schemeClr val="tx2"/>
              </a:solidFill>
            </a:endParaRPr>
          </a:p>
        </p:txBody>
      </p:sp>
      <p:cxnSp>
        <p:nvCxnSpPr>
          <p:cNvPr id="23" name="Straight Connector 22"/>
          <p:cNvCxnSpPr/>
          <p:nvPr userDrawn="1"/>
        </p:nvCxnSpPr>
        <p:spPr>
          <a:xfrm>
            <a:off x="6096000" y="1120462"/>
            <a:ext cx="0" cy="512579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8637742" y="6573696"/>
            <a:ext cx="1487908" cy="215444"/>
          </a:xfrm>
          <a:prstGeom prst="rect">
            <a:avLst/>
          </a:prstGeom>
          <a:noFill/>
        </p:spPr>
        <p:txBody>
          <a:bodyPr wrap="none" rtlCol="0">
            <a:spAutoFit/>
          </a:bodyPr>
          <a:lstStyle/>
          <a:p>
            <a:pPr algn="r"/>
            <a:r>
              <a:rPr lang="en-US" sz="800" dirty="0"/>
              <a:t>FOR INTERNAL USE ONLY</a:t>
            </a:r>
          </a:p>
        </p:txBody>
      </p:sp>
    </p:spTree>
    <p:extLst>
      <p:ext uri="{BB962C8B-B14F-4D97-AF65-F5344CB8AC3E}">
        <p14:creationId xmlns:p14="http://schemas.microsoft.com/office/powerpoint/2010/main" val="204579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and Standards Color">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587872" y="6446657"/>
            <a:ext cx="432000" cy="432000"/>
          </a:xfrm>
          <a:prstGeom prst="rect">
            <a:avLst/>
          </a:prstGeom>
          <a:noFill/>
        </p:spPr>
        <p:txBody>
          <a:bodyPr vert="horz" lIns="0" tIns="0" rIns="0" bIns="0" rtlCol="0" anchor="ctr"/>
          <a:lstStyle>
            <a:lvl1pPr algn="r">
              <a:defRPr sz="1200" b="1">
                <a:solidFill>
                  <a:schemeClr val="tx1">
                    <a:lumMod val="75000"/>
                    <a:lumOff val="25000"/>
                  </a:schemeClr>
                </a:solidFill>
                <a:latin typeface="+mn-lt"/>
              </a:defRPr>
            </a:lvl1pPr>
          </a:lstStyle>
          <a:p>
            <a:pPr>
              <a:defRPr/>
            </a:pPr>
            <a:fld id="{19B51A1E-902D-48AF-9020-955120F399B6}" type="slidenum">
              <a:rPr lang="en-US" smtClean="0"/>
              <a:pPr>
                <a:defRPr/>
              </a:pPr>
              <a:t>‹#›</a:t>
            </a:fld>
            <a:endParaRPr lang="en-US" dirty="0"/>
          </a:p>
        </p:txBody>
      </p:sp>
      <p:sp>
        <p:nvSpPr>
          <p:cNvPr id="9" name="TextBox 8"/>
          <p:cNvSpPr txBox="1"/>
          <p:nvPr userDrawn="1"/>
        </p:nvSpPr>
        <p:spPr>
          <a:xfrm>
            <a:off x="10387326" y="6556459"/>
            <a:ext cx="1293944" cy="230832"/>
          </a:xfrm>
          <a:prstGeom prst="rect">
            <a:avLst/>
          </a:prstGeom>
          <a:noFill/>
        </p:spPr>
        <p:txBody>
          <a:bodyPr wrap="none" rtlCol="0">
            <a:spAutoFit/>
          </a:bodyPr>
          <a:lstStyle/>
          <a:p>
            <a:pPr algn="r"/>
            <a:r>
              <a:rPr lang="en-US" sz="900" dirty="0"/>
              <a:t>www.ODMHSAS.org</a:t>
            </a:r>
          </a:p>
        </p:txBody>
      </p:sp>
      <p:sp>
        <p:nvSpPr>
          <p:cNvPr id="7" name="TextBox 6"/>
          <p:cNvSpPr txBox="1"/>
          <p:nvPr userDrawn="1"/>
        </p:nvSpPr>
        <p:spPr>
          <a:xfrm>
            <a:off x="882633" y="1223301"/>
            <a:ext cx="854721" cy="400110"/>
          </a:xfrm>
          <a:prstGeom prst="rect">
            <a:avLst/>
          </a:prstGeom>
          <a:noFill/>
        </p:spPr>
        <p:txBody>
          <a:bodyPr wrap="none" rtlCol="0">
            <a:spAutoFit/>
          </a:bodyPr>
          <a:lstStyle/>
          <a:p>
            <a:r>
              <a:rPr lang="en-US" sz="2000" b="1" dirty="0">
                <a:solidFill>
                  <a:schemeClr val="tx2"/>
                </a:solidFill>
              </a:rPr>
              <a:t>Color</a:t>
            </a:r>
          </a:p>
        </p:txBody>
      </p:sp>
      <p:sp>
        <p:nvSpPr>
          <p:cNvPr id="11" name="TextBox 10"/>
          <p:cNvSpPr txBox="1"/>
          <p:nvPr/>
        </p:nvSpPr>
        <p:spPr>
          <a:xfrm>
            <a:off x="6911923" y="7717344"/>
            <a:ext cx="1523592" cy="396115"/>
          </a:xfrm>
          <a:prstGeom prst="rect">
            <a:avLst/>
          </a:prstGeom>
          <a:noFill/>
        </p:spPr>
        <p:txBody>
          <a:bodyPr wrap="square" rtlCol="0">
            <a:spAutoFit/>
          </a:bodyPr>
          <a:lstStyle/>
          <a:p>
            <a:pPr algn="ctr"/>
            <a:r>
              <a:rPr lang="en-US" sz="1300" dirty="0">
                <a:solidFill>
                  <a:schemeClr val="tx2">
                    <a:lumMod val="60000"/>
                    <a:lumOff val="40000"/>
                  </a:schemeClr>
                </a:solidFill>
              </a:rPr>
              <a:t>Sky Blue</a:t>
            </a:r>
          </a:p>
        </p:txBody>
      </p:sp>
      <p:sp>
        <p:nvSpPr>
          <p:cNvPr id="12" name="Chevron 11"/>
          <p:cNvSpPr/>
          <p:nvPr/>
        </p:nvSpPr>
        <p:spPr>
          <a:xfrm>
            <a:off x="7235275" y="7167857"/>
            <a:ext cx="438444" cy="447789"/>
          </a:xfrm>
          <a:prstGeom prst="chevron">
            <a:avLst>
              <a:gd name="adj" fmla="val 37850"/>
            </a:avLst>
          </a:prstGeom>
          <a:solidFill>
            <a:srgbClr val="1C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7690275" y="7167264"/>
            <a:ext cx="438444" cy="447789"/>
          </a:xfrm>
          <a:prstGeom prst="chevron">
            <a:avLst>
              <a:gd name="adj" fmla="val 37850"/>
            </a:avLst>
          </a:prstGeom>
          <a:solidFill>
            <a:srgbClr val="006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8499585" y="7717344"/>
            <a:ext cx="1523592" cy="667141"/>
          </a:xfrm>
          <a:prstGeom prst="rect">
            <a:avLst/>
          </a:prstGeom>
          <a:noFill/>
        </p:spPr>
        <p:txBody>
          <a:bodyPr wrap="square" rtlCol="0">
            <a:spAutoFit/>
          </a:bodyPr>
          <a:lstStyle/>
          <a:p>
            <a:pPr algn="ctr"/>
            <a:r>
              <a:rPr lang="en-US" sz="1300" dirty="0">
                <a:solidFill>
                  <a:schemeClr val="tx2">
                    <a:lumMod val="60000"/>
                    <a:lumOff val="40000"/>
                  </a:schemeClr>
                </a:solidFill>
              </a:rPr>
              <a:t>Woodland</a:t>
            </a:r>
          </a:p>
          <a:p>
            <a:pPr algn="ctr"/>
            <a:r>
              <a:rPr lang="en-US" sz="1300" dirty="0">
                <a:solidFill>
                  <a:schemeClr val="tx2">
                    <a:lumMod val="60000"/>
                    <a:lumOff val="40000"/>
                  </a:schemeClr>
                </a:solidFill>
              </a:rPr>
              <a:t>Green</a:t>
            </a:r>
          </a:p>
        </p:txBody>
      </p:sp>
      <p:sp>
        <p:nvSpPr>
          <p:cNvPr id="15" name="Chevron 14"/>
          <p:cNvSpPr/>
          <p:nvPr/>
        </p:nvSpPr>
        <p:spPr>
          <a:xfrm>
            <a:off x="8822937" y="7167857"/>
            <a:ext cx="438444" cy="447789"/>
          </a:xfrm>
          <a:prstGeom prst="chevron">
            <a:avLst>
              <a:gd name="adj" fmla="val 37850"/>
            </a:avLst>
          </a:prstGeom>
          <a:solidFill>
            <a:srgbClr val="66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a:off x="9277937" y="7167264"/>
            <a:ext cx="438444" cy="447789"/>
          </a:xfrm>
          <a:prstGeom prst="chevron">
            <a:avLst>
              <a:gd name="adj" fmla="val 37850"/>
            </a:avLst>
          </a:prstGeom>
          <a:solidFill>
            <a:srgbClr val="326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10064280" y="7717344"/>
            <a:ext cx="1523592" cy="396115"/>
          </a:xfrm>
          <a:prstGeom prst="rect">
            <a:avLst/>
          </a:prstGeom>
          <a:noFill/>
        </p:spPr>
        <p:txBody>
          <a:bodyPr wrap="square" rtlCol="0">
            <a:spAutoFit/>
          </a:bodyPr>
          <a:lstStyle/>
          <a:p>
            <a:pPr algn="ctr"/>
            <a:r>
              <a:rPr lang="en-US" sz="1300" dirty="0">
                <a:solidFill>
                  <a:schemeClr val="tx2">
                    <a:lumMod val="60000"/>
                    <a:lumOff val="40000"/>
                  </a:schemeClr>
                </a:solidFill>
              </a:rPr>
              <a:t>Clay Red</a:t>
            </a:r>
          </a:p>
        </p:txBody>
      </p:sp>
      <p:sp>
        <p:nvSpPr>
          <p:cNvPr id="18" name="Chevron 17"/>
          <p:cNvSpPr/>
          <p:nvPr/>
        </p:nvSpPr>
        <p:spPr>
          <a:xfrm>
            <a:off x="10387633" y="7167857"/>
            <a:ext cx="438444" cy="447789"/>
          </a:xfrm>
          <a:prstGeom prst="chevron">
            <a:avLst>
              <a:gd name="adj" fmla="val 37850"/>
            </a:avLst>
          </a:prstGeom>
          <a:solidFill>
            <a:srgbClr val="D1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a:off x="10842632" y="7167264"/>
            <a:ext cx="438444" cy="447789"/>
          </a:xfrm>
          <a:prstGeom prst="chevron">
            <a:avLst>
              <a:gd name="adj" fmla="val 37850"/>
            </a:avLst>
          </a:prstGeom>
          <a:solidFill>
            <a:srgbClr val="914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6911923" y="9166984"/>
            <a:ext cx="1523592" cy="396115"/>
          </a:xfrm>
          <a:prstGeom prst="rect">
            <a:avLst/>
          </a:prstGeom>
          <a:noFill/>
        </p:spPr>
        <p:txBody>
          <a:bodyPr wrap="square" rtlCol="0">
            <a:spAutoFit/>
          </a:bodyPr>
          <a:lstStyle/>
          <a:p>
            <a:pPr algn="ctr"/>
            <a:r>
              <a:rPr lang="en-US" sz="1300" dirty="0">
                <a:solidFill>
                  <a:schemeClr val="tx2">
                    <a:lumMod val="60000"/>
                    <a:lumOff val="40000"/>
                  </a:schemeClr>
                </a:solidFill>
              </a:rPr>
              <a:t>Prairie Gold</a:t>
            </a:r>
          </a:p>
        </p:txBody>
      </p:sp>
      <p:sp>
        <p:nvSpPr>
          <p:cNvPr id="21" name="Chevron 20"/>
          <p:cNvSpPr/>
          <p:nvPr/>
        </p:nvSpPr>
        <p:spPr>
          <a:xfrm>
            <a:off x="7235275" y="8617497"/>
            <a:ext cx="438444" cy="447789"/>
          </a:xfrm>
          <a:prstGeom prst="chevron">
            <a:avLst>
              <a:gd name="adj" fmla="val 37850"/>
            </a:avLst>
          </a:prstGeom>
          <a:solidFill>
            <a:srgbClr val="DE9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a:off x="7690275" y="8616904"/>
            <a:ext cx="438444" cy="447789"/>
          </a:xfrm>
          <a:prstGeom prst="chevron">
            <a:avLst>
              <a:gd name="adj" fmla="val 37850"/>
            </a:avLst>
          </a:prstGeom>
          <a:solidFill>
            <a:srgbClr val="A96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8499585" y="9166984"/>
            <a:ext cx="1523592" cy="396115"/>
          </a:xfrm>
          <a:prstGeom prst="rect">
            <a:avLst/>
          </a:prstGeom>
          <a:noFill/>
        </p:spPr>
        <p:txBody>
          <a:bodyPr wrap="square" rtlCol="0">
            <a:spAutoFit/>
          </a:bodyPr>
          <a:lstStyle/>
          <a:p>
            <a:pPr algn="ctr"/>
            <a:r>
              <a:rPr lang="en-US" sz="1300" dirty="0">
                <a:solidFill>
                  <a:schemeClr val="tx2">
                    <a:lumMod val="60000"/>
                    <a:lumOff val="40000"/>
                  </a:schemeClr>
                </a:solidFill>
              </a:rPr>
              <a:t>Water Blue</a:t>
            </a:r>
          </a:p>
        </p:txBody>
      </p:sp>
      <p:sp>
        <p:nvSpPr>
          <p:cNvPr id="24" name="Chevron 23"/>
          <p:cNvSpPr/>
          <p:nvPr/>
        </p:nvSpPr>
        <p:spPr>
          <a:xfrm>
            <a:off x="8822937" y="8617497"/>
            <a:ext cx="438444" cy="447789"/>
          </a:xfrm>
          <a:prstGeom prst="chevron">
            <a:avLst>
              <a:gd name="adj" fmla="val 37850"/>
            </a:avLst>
          </a:prstGeom>
          <a:solidFill>
            <a:srgbClr val="18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p:nvSpPr>
        <p:spPr>
          <a:xfrm>
            <a:off x="9277937" y="8616904"/>
            <a:ext cx="438444" cy="447789"/>
          </a:xfrm>
          <a:prstGeom prst="chevron">
            <a:avLst>
              <a:gd name="adj" fmla="val 37850"/>
            </a:avLst>
          </a:prstGeom>
          <a:solidFill>
            <a:srgbClr val="004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0064280" y="9166984"/>
            <a:ext cx="1523592" cy="396115"/>
          </a:xfrm>
          <a:prstGeom prst="rect">
            <a:avLst/>
          </a:prstGeom>
          <a:noFill/>
        </p:spPr>
        <p:txBody>
          <a:bodyPr wrap="square" rtlCol="0">
            <a:spAutoFit/>
          </a:bodyPr>
          <a:lstStyle/>
          <a:p>
            <a:pPr algn="ctr"/>
            <a:r>
              <a:rPr lang="en-US" sz="1300" dirty="0">
                <a:solidFill>
                  <a:schemeClr val="tx2">
                    <a:lumMod val="60000"/>
                    <a:lumOff val="40000"/>
                  </a:schemeClr>
                </a:solidFill>
              </a:rPr>
              <a:t>Slate Gray</a:t>
            </a:r>
          </a:p>
        </p:txBody>
      </p:sp>
      <p:sp>
        <p:nvSpPr>
          <p:cNvPr id="27" name="Chevron 26"/>
          <p:cNvSpPr/>
          <p:nvPr/>
        </p:nvSpPr>
        <p:spPr>
          <a:xfrm>
            <a:off x="10387633" y="8617497"/>
            <a:ext cx="438444" cy="447789"/>
          </a:xfrm>
          <a:prstGeom prst="chevron">
            <a:avLst>
              <a:gd name="adj" fmla="val 37850"/>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a:off x="10842632" y="8616904"/>
            <a:ext cx="438444" cy="447789"/>
          </a:xfrm>
          <a:prstGeom prst="chevron">
            <a:avLst>
              <a:gd name="adj" fmla="val 37850"/>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userDrawn="1"/>
        </p:nvSpPr>
        <p:spPr>
          <a:xfrm>
            <a:off x="1047368" y="1656283"/>
            <a:ext cx="2747391" cy="2246769"/>
          </a:xfrm>
          <a:prstGeom prst="rect">
            <a:avLst/>
          </a:prstGeom>
          <a:noFill/>
        </p:spPr>
        <p:txBody>
          <a:bodyPr wrap="square" rtlCol="0">
            <a:spAutoFit/>
          </a:bodyPr>
          <a:lstStyle/>
          <a:p>
            <a:pPr>
              <a:lnSpc>
                <a:spcPts val="1400"/>
              </a:lnSpc>
            </a:pPr>
            <a:r>
              <a:rPr lang="en-US" sz="1100" dirty="0">
                <a:solidFill>
                  <a:schemeClr val="tx2"/>
                </a:solidFill>
              </a:rPr>
              <a:t>Color is a strong element in our brand identity. These colors are preloaded into the template. Consistent use of these colors will help the Agency build strong connections and affiliation especially with external audiences. Use the standards outlined here to ensure accuracy in reproduction. Our colors are inviting and reflect the essence of our state.</a:t>
            </a:r>
            <a:r>
              <a:rPr lang="en-US" sz="1100" baseline="0" dirty="0">
                <a:solidFill>
                  <a:schemeClr val="tx2"/>
                </a:solidFill>
              </a:rPr>
              <a:t> </a:t>
            </a:r>
            <a:r>
              <a:rPr lang="en-US" sz="1100" dirty="0">
                <a:solidFill>
                  <a:schemeClr val="tx2"/>
                </a:solidFill>
              </a:rPr>
              <a:t>ODMHSAS’s primary color is Woodland Green. These colors are embedded into our customized template.</a:t>
            </a:r>
          </a:p>
        </p:txBody>
      </p:sp>
      <p:sp>
        <p:nvSpPr>
          <p:cNvPr id="30" name="TextBox 29"/>
          <p:cNvSpPr txBox="1"/>
          <p:nvPr userDrawn="1"/>
        </p:nvSpPr>
        <p:spPr>
          <a:xfrm>
            <a:off x="1047368" y="4010887"/>
            <a:ext cx="2747391" cy="1528624"/>
          </a:xfrm>
          <a:prstGeom prst="rect">
            <a:avLst/>
          </a:prstGeom>
          <a:noFill/>
        </p:spPr>
        <p:txBody>
          <a:bodyPr wrap="square" rtlCol="0">
            <a:spAutoFit/>
          </a:bodyPr>
          <a:lstStyle/>
          <a:p>
            <a:pPr>
              <a:lnSpc>
                <a:spcPts val="1400"/>
              </a:lnSpc>
            </a:pPr>
            <a:r>
              <a:rPr lang="en-US" sz="1100" dirty="0">
                <a:solidFill>
                  <a:schemeClr val="tx2"/>
                </a:solidFill>
              </a:rPr>
              <a:t>The core brand palette has been designed with accessibility contrast and color standards in mind. The dark hues of each color pass WCAG AA standards for normal text on a white background. The bright hues of each color pass WCAG AA standards for normal text on a dark background. </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308" y="1282570"/>
            <a:ext cx="269809" cy="274880"/>
          </a:xfrm>
          <a:prstGeom prst="rect">
            <a:avLst/>
          </a:prstGeom>
        </p:spPr>
      </p:pic>
      <p:sp>
        <p:nvSpPr>
          <p:cNvPr id="33" name="Rectangle 32"/>
          <p:cNvSpPr/>
          <p:nvPr userDrawn="1"/>
        </p:nvSpPr>
        <p:spPr>
          <a:xfrm>
            <a:off x="441598" y="227609"/>
            <a:ext cx="5229317" cy="646331"/>
          </a:xfrm>
          <a:prstGeom prst="rect">
            <a:avLst/>
          </a:prstGeom>
        </p:spPr>
        <p:txBody>
          <a:bodyPr wrap="none">
            <a:spAutoFit/>
          </a:bodyPr>
          <a:lstStyle/>
          <a:p>
            <a:r>
              <a:rPr lang="en-US" sz="3600" dirty="0">
                <a:solidFill>
                  <a:schemeClr val="tx2"/>
                </a:solidFill>
              </a:rPr>
              <a:t>Brand Standards | </a:t>
            </a:r>
            <a:r>
              <a:rPr lang="en-US" sz="3600" b="1" dirty="0">
                <a:solidFill>
                  <a:schemeClr val="tx2"/>
                </a:solidFill>
              </a:rPr>
              <a:t>Color</a:t>
            </a:r>
            <a:endParaRPr lang="en-US" sz="3600" dirty="0">
              <a:solidFill>
                <a:schemeClr val="tx2"/>
              </a:solidFill>
            </a:endParaRPr>
          </a:p>
        </p:txBody>
      </p:sp>
      <p:cxnSp>
        <p:nvCxnSpPr>
          <p:cNvPr id="35" name="Straight Connector 34"/>
          <p:cNvCxnSpPr/>
          <p:nvPr userDrawn="1"/>
        </p:nvCxnSpPr>
        <p:spPr>
          <a:xfrm>
            <a:off x="6096000" y="1120462"/>
            <a:ext cx="0" cy="512579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userDrawn="1"/>
        </p:nvGrpSpPr>
        <p:grpSpPr>
          <a:xfrm>
            <a:off x="6550158" y="2003753"/>
            <a:ext cx="5165271" cy="3501898"/>
            <a:chOff x="6550158" y="2003753"/>
            <a:chExt cx="5165271" cy="3501898"/>
          </a:xfrm>
        </p:grpSpPr>
        <p:grpSp>
          <p:nvGrpSpPr>
            <p:cNvPr id="8" name="Group 7"/>
            <p:cNvGrpSpPr/>
            <p:nvPr userDrawn="1"/>
          </p:nvGrpSpPr>
          <p:grpSpPr>
            <a:xfrm>
              <a:off x="9162605" y="2047128"/>
              <a:ext cx="852576" cy="1218279"/>
              <a:chOff x="9336776" y="2061642"/>
              <a:chExt cx="852576" cy="1218279"/>
            </a:xfrm>
          </p:grpSpPr>
          <p:sp>
            <p:nvSpPr>
              <p:cNvPr id="36" name="Parallelogram 35"/>
              <p:cNvSpPr/>
              <p:nvPr userDrawn="1"/>
            </p:nvSpPr>
            <p:spPr>
              <a:xfrm rot="7589975">
                <a:off x="9113986" y="2284432"/>
                <a:ext cx="936147" cy="490567"/>
              </a:xfrm>
              <a:prstGeom prst="parallelogram">
                <a:avLst>
                  <a:gd name="adj" fmla="val 74070"/>
                </a:avLst>
              </a:prstGeom>
              <a:solidFill>
                <a:srgbClr val="1C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p:cNvSpPr/>
              <p:nvPr userDrawn="1"/>
            </p:nvSpPr>
            <p:spPr>
              <a:xfrm rot="18389975" flipH="1">
                <a:off x="9495145" y="2585714"/>
                <a:ext cx="922773" cy="465641"/>
              </a:xfrm>
              <a:prstGeom prst="parallelogram">
                <a:avLst>
                  <a:gd name="adj" fmla="val 74070"/>
                </a:avLst>
              </a:prstGeom>
              <a:solidFill>
                <a:srgbClr val="006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arallelogram 38"/>
            <p:cNvSpPr/>
            <p:nvPr userDrawn="1"/>
          </p:nvSpPr>
          <p:spPr>
            <a:xfrm rot="11787807">
              <a:off x="9456477" y="3176289"/>
              <a:ext cx="936147" cy="490567"/>
            </a:xfrm>
            <a:prstGeom prst="parallelogram">
              <a:avLst>
                <a:gd name="adj" fmla="val 74070"/>
              </a:avLst>
            </a:prstGeom>
            <a:solidFill>
              <a:srgbClr val="66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39"/>
            <p:cNvSpPr/>
            <p:nvPr userDrawn="1"/>
          </p:nvSpPr>
          <p:spPr>
            <a:xfrm rot="987807" flipH="1">
              <a:off x="9322109" y="3644154"/>
              <a:ext cx="922773" cy="465641"/>
            </a:xfrm>
            <a:prstGeom prst="parallelogram">
              <a:avLst>
                <a:gd name="adj" fmla="val 74070"/>
              </a:avLst>
            </a:prstGeom>
            <a:solidFill>
              <a:srgbClr val="326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8592541" y="3759254"/>
              <a:ext cx="953016" cy="941002"/>
              <a:chOff x="8795740" y="3846338"/>
              <a:chExt cx="953016" cy="941002"/>
            </a:xfrm>
          </p:grpSpPr>
          <p:sp>
            <p:nvSpPr>
              <p:cNvPr id="42" name="Parallelogram 41"/>
              <p:cNvSpPr/>
              <p:nvPr userDrawn="1"/>
            </p:nvSpPr>
            <p:spPr>
              <a:xfrm rot="16200000">
                <a:off x="9035399" y="4073983"/>
                <a:ext cx="936147" cy="490567"/>
              </a:xfrm>
              <a:prstGeom prst="parallelogram">
                <a:avLst>
                  <a:gd name="adj" fmla="val 74070"/>
                </a:avLst>
              </a:prstGeom>
              <a:solidFill>
                <a:srgbClr val="D1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42"/>
              <p:cNvSpPr/>
              <p:nvPr userDrawn="1"/>
            </p:nvSpPr>
            <p:spPr>
              <a:xfrm rot="5400000" flipH="1">
                <a:off x="8567174" y="4074904"/>
                <a:ext cx="922773" cy="465641"/>
              </a:xfrm>
              <a:prstGeom prst="parallelogram">
                <a:avLst>
                  <a:gd name="adj" fmla="val 74070"/>
                </a:avLst>
              </a:prstGeom>
              <a:solidFill>
                <a:srgbClr val="914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userDrawn="1"/>
          </p:nvGrpSpPr>
          <p:grpSpPr>
            <a:xfrm>
              <a:off x="7743952" y="3148579"/>
              <a:ext cx="1074173" cy="931110"/>
              <a:chOff x="7845553" y="3177607"/>
              <a:chExt cx="1074173" cy="931110"/>
            </a:xfrm>
          </p:grpSpPr>
          <p:sp>
            <p:nvSpPr>
              <p:cNvPr id="45" name="Parallelogram 44"/>
              <p:cNvSpPr/>
              <p:nvPr userDrawn="1"/>
            </p:nvSpPr>
            <p:spPr>
              <a:xfrm rot="20526520">
                <a:off x="7983579" y="3618150"/>
                <a:ext cx="936147" cy="490567"/>
              </a:xfrm>
              <a:prstGeom prst="parallelogram">
                <a:avLst>
                  <a:gd name="adj" fmla="val 74070"/>
                </a:avLst>
              </a:prstGeom>
              <a:solidFill>
                <a:srgbClr val="DE9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p:cNvSpPr/>
              <p:nvPr userDrawn="1"/>
            </p:nvSpPr>
            <p:spPr>
              <a:xfrm rot="9726520" flipH="1">
                <a:off x="7845553" y="3177607"/>
                <a:ext cx="922773" cy="465641"/>
              </a:xfrm>
              <a:prstGeom prst="parallelogram">
                <a:avLst>
                  <a:gd name="adj" fmla="val 74070"/>
                </a:avLst>
              </a:prstGeom>
              <a:solidFill>
                <a:srgbClr val="A96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userDrawn="1"/>
          </p:nvGrpSpPr>
          <p:grpSpPr>
            <a:xfrm>
              <a:off x="8151691" y="2031673"/>
              <a:ext cx="867004" cy="1208526"/>
              <a:chOff x="8325862" y="2046187"/>
              <a:chExt cx="867004" cy="1208526"/>
            </a:xfrm>
          </p:grpSpPr>
          <p:sp>
            <p:nvSpPr>
              <p:cNvPr id="48" name="Parallelogram 47"/>
              <p:cNvSpPr/>
              <p:nvPr userDrawn="1"/>
            </p:nvSpPr>
            <p:spPr>
              <a:xfrm rot="3203749">
                <a:off x="8103072" y="2541356"/>
                <a:ext cx="936147" cy="490567"/>
              </a:xfrm>
              <a:prstGeom prst="parallelogram">
                <a:avLst>
                  <a:gd name="adj" fmla="val 74070"/>
                </a:avLst>
              </a:prstGeom>
              <a:solidFill>
                <a:srgbClr val="18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p:nvPr userDrawn="1"/>
            </p:nvSpPr>
            <p:spPr>
              <a:xfrm rot="14003749" flipH="1">
                <a:off x="8498659" y="2274753"/>
                <a:ext cx="922773" cy="465641"/>
              </a:xfrm>
              <a:prstGeom prst="parallelogram">
                <a:avLst>
                  <a:gd name="adj" fmla="val 74070"/>
                </a:avLst>
              </a:prstGeom>
              <a:solidFill>
                <a:srgbClr val="004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p:nvPr userDrawn="1"/>
          </p:nvSpPr>
          <p:spPr>
            <a:xfrm>
              <a:off x="9768701" y="2227682"/>
              <a:ext cx="638175" cy="228600"/>
            </a:xfrm>
            <a:custGeom>
              <a:avLst/>
              <a:gdLst>
                <a:gd name="connsiteX0" fmla="*/ 0 w 638175"/>
                <a:gd name="connsiteY0" fmla="*/ 228600 h 228600"/>
                <a:gd name="connsiteX1" fmla="*/ 228600 w 638175"/>
                <a:gd name="connsiteY1" fmla="*/ 0 h 228600"/>
                <a:gd name="connsiteX2" fmla="*/ 638175 w 638175"/>
                <a:gd name="connsiteY2" fmla="*/ 0 h 228600"/>
              </a:gdLst>
              <a:ahLst/>
              <a:cxnLst>
                <a:cxn ang="0">
                  <a:pos x="connsiteX0" y="connsiteY0"/>
                </a:cxn>
                <a:cxn ang="0">
                  <a:pos x="connsiteX1" y="connsiteY1"/>
                </a:cxn>
                <a:cxn ang="0">
                  <a:pos x="connsiteX2" y="connsiteY2"/>
                </a:cxn>
              </a:cxnLst>
              <a:rect l="l" t="t" r="r" b="b"/>
              <a:pathLst>
                <a:path w="638175" h="228600">
                  <a:moveTo>
                    <a:pt x="0" y="228600"/>
                  </a:moveTo>
                  <a:lnTo>
                    <a:pt x="228600" y="0"/>
                  </a:lnTo>
                  <a:lnTo>
                    <a:pt x="638175" y="0"/>
                  </a:lnTo>
                </a:path>
              </a:pathLst>
            </a:custGeom>
            <a:no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10396216" y="2009367"/>
              <a:ext cx="608013" cy="430887"/>
            </a:xfrm>
            <a:prstGeom prst="rect">
              <a:avLst/>
            </a:prstGeom>
            <a:noFill/>
          </p:spPr>
          <p:txBody>
            <a:bodyPr wrap="square" rtlCol="0">
              <a:spAutoFit/>
            </a:bodyPr>
            <a:lstStyle/>
            <a:p>
              <a:r>
                <a:rPr lang="en-US" sz="1100" dirty="0">
                  <a:solidFill>
                    <a:schemeClr val="tx2"/>
                  </a:solidFill>
                </a:rPr>
                <a:t>Sky </a:t>
              </a:r>
            </a:p>
            <a:p>
              <a:r>
                <a:rPr lang="en-US" sz="1100" dirty="0">
                  <a:solidFill>
                    <a:schemeClr val="tx2"/>
                  </a:solidFill>
                </a:rPr>
                <a:t>Blue</a:t>
              </a:r>
            </a:p>
          </p:txBody>
        </p:sp>
        <p:sp>
          <p:nvSpPr>
            <p:cNvPr id="52" name="TextBox 51"/>
            <p:cNvSpPr txBox="1"/>
            <p:nvPr userDrawn="1"/>
          </p:nvSpPr>
          <p:spPr>
            <a:xfrm>
              <a:off x="10753403" y="3700684"/>
              <a:ext cx="962026" cy="430887"/>
            </a:xfrm>
            <a:prstGeom prst="rect">
              <a:avLst/>
            </a:prstGeom>
            <a:noFill/>
          </p:spPr>
          <p:txBody>
            <a:bodyPr wrap="square" rtlCol="0">
              <a:spAutoFit/>
            </a:bodyPr>
            <a:lstStyle/>
            <a:p>
              <a:r>
                <a:rPr lang="en-US" sz="1100" dirty="0">
                  <a:solidFill>
                    <a:schemeClr val="tx2"/>
                  </a:solidFill>
                </a:rPr>
                <a:t>Woodland</a:t>
              </a:r>
            </a:p>
            <a:p>
              <a:r>
                <a:rPr lang="en-US" sz="1100" dirty="0">
                  <a:solidFill>
                    <a:schemeClr val="tx2"/>
                  </a:solidFill>
                </a:rPr>
                <a:t>Green</a:t>
              </a:r>
            </a:p>
          </p:txBody>
        </p:sp>
        <p:sp>
          <p:nvSpPr>
            <p:cNvPr id="53" name="TextBox 52"/>
            <p:cNvSpPr txBox="1"/>
            <p:nvPr userDrawn="1"/>
          </p:nvSpPr>
          <p:spPr>
            <a:xfrm>
              <a:off x="8274137" y="5079287"/>
              <a:ext cx="1523592" cy="261610"/>
            </a:xfrm>
            <a:prstGeom prst="rect">
              <a:avLst/>
            </a:prstGeom>
            <a:noFill/>
          </p:spPr>
          <p:txBody>
            <a:bodyPr wrap="square" rtlCol="0">
              <a:spAutoFit/>
            </a:bodyPr>
            <a:lstStyle/>
            <a:p>
              <a:pPr algn="ctr"/>
              <a:r>
                <a:rPr lang="en-US" sz="1100" dirty="0">
                  <a:solidFill>
                    <a:schemeClr val="tx2"/>
                  </a:solidFill>
                </a:rPr>
                <a:t>Clay Red</a:t>
              </a:r>
            </a:p>
          </p:txBody>
        </p:sp>
        <p:sp>
          <p:nvSpPr>
            <p:cNvPr id="54" name="TextBox 53"/>
            <p:cNvSpPr txBox="1"/>
            <p:nvPr userDrawn="1"/>
          </p:nvSpPr>
          <p:spPr>
            <a:xfrm>
              <a:off x="6550158" y="3733512"/>
              <a:ext cx="787400" cy="430887"/>
            </a:xfrm>
            <a:prstGeom prst="rect">
              <a:avLst/>
            </a:prstGeom>
            <a:noFill/>
          </p:spPr>
          <p:txBody>
            <a:bodyPr wrap="square" rtlCol="0">
              <a:spAutoFit/>
            </a:bodyPr>
            <a:lstStyle/>
            <a:p>
              <a:pPr algn="r"/>
              <a:r>
                <a:rPr lang="en-US" sz="1100" dirty="0">
                  <a:solidFill>
                    <a:schemeClr val="tx2"/>
                  </a:solidFill>
                </a:rPr>
                <a:t>Prairie </a:t>
              </a:r>
            </a:p>
            <a:p>
              <a:pPr algn="r"/>
              <a:r>
                <a:rPr lang="en-US" sz="1100" dirty="0">
                  <a:solidFill>
                    <a:schemeClr val="tx2"/>
                  </a:solidFill>
                </a:rPr>
                <a:t>Gold</a:t>
              </a:r>
            </a:p>
          </p:txBody>
        </p:sp>
        <p:sp>
          <p:nvSpPr>
            <p:cNvPr id="55" name="Freeform 54"/>
            <p:cNvSpPr/>
            <p:nvPr userDrawn="1"/>
          </p:nvSpPr>
          <p:spPr>
            <a:xfrm flipH="1">
              <a:off x="7769358" y="2213168"/>
              <a:ext cx="660400" cy="228600"/>
            </a:xfrm>
            <a:custGeom>
              <a:avLst/>
              <a:gdLst>
                <a:gd name="connsiteX0" fmla="*/ 0 w 638175"/>
                <a:gd name="connsiteY0" fmla="*/ 228600 h 228600"/>
                <a:gd name="connsiteX1" fmla="*/ 228600 w 638175"/>
                <a:gd name="connsiteY1" fmla="*/ 0 h 228600"/>
                <a:gd name="connsiteX2" fmla="*/ 638175 w 638175"/>
                <a:gd name="connsiteY2" fmla="*/ 0 h 228600"/>
              </a:gdLst>
              <a:ahLst/>
              <a:cxnLst>
                <a:cxn ang="0">
                  <a:pos x="connsiteX0" y="connsiteY0"/>
                </a:cxn>
                <a:cxn ang="0">
                  <a:pos x="connsiteX1" y="connsiteY1"/>
                </a:cxn>
                <a:cxn ang="0">
                  <a:pos x="connsiteX2" y="connsiteY2"/>
                </a:cxn>
              </a:cxnLst>
              <a:rect l="l" t="t" r="r" b="b"/>
              <a:pathLst>
                <a:path w="638175" h="228600">
                  <a:moveTo>
                    <a:pt x="0" y="228600"/>
                  </a:moveTo>
                  <a:lnTo>
                    <a:pt x="228600" y="0"/>
                  </a:lnTo>
                  <a:lnTo>
                    <a:pt x="638175" y="0"/>
                  </a:lnTo>
                </a:path>
              </a:pathLst>
            </a:custGeom>
            <a:no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userDrawn="1"/>
          </p:nvSpPr>
          <p:spPr>
            <a:xfrm>
              <a:off x="7123470" y="2003753"/>
              <a:ext cx="660401" cy="430887"/>
            </a:xfrm>
            <a:prstGeom prst="rect">
              <a:avLst/>
            </a:prstGeom>
            <a:noFill/>
          </p:spPr>
          <p:txBody>
            <a:bodyPr wrap="square" rtlCol="0">
              <a:spAutoFit/>
            </a:bodyPr>
            <a:lstStyle/>
            <a:p>
              <a:pPr algn="r"/>
              <a:r>
                <a:rPr lang="en-US" sz="1100" dirty="0">
                  <a:solidFill>
                    <a:schemeClr val="tx2"/>
                  </a:solidFill>
                </a:rPr>
                <a:t>Water </a:t>
              </a:r>
            </a:p>
            <a:p>
              <a:pPr algn="r"/>
              <a:r>
                <a:rPr lang="en-US" sz="1100" dirty="0">
                  <a:solidFill>
                    <a:schemeClr val="tx2"/>
                  </a:solidFill>
                </a:rPr>
                <a:t>Blue</a:t>
              </a:r>
            </a:p>
          </p:txBody>
        </p:sp>
        <p:sp>
          <p:nvSpPr>
            <p:cNvPr id="57" name="Freeform 56"/>
            <p:cNvSpPr/>
            <p:nvPr userDrawn="1"/>
          </p:nvSpPr>
          <p:spPr>
            <a:xfrm flipV="1">
              <a:off x="10116816" y="3751681"/>
              <a:ext cx="638175" cy="206375"/>
            </a:xfrm>
            <a:custGeom>
              <a:avLst/>
              <a:gdLst>
                <a:gd name="connsiteX0" fmla="*/ 0 w 638175"/>
                <a:gd name="connsiteY0" fmla="*/ 228600 h 228600"/>
                <a:gd name="connsiteX1" fmla="*/ 228600 w 638175"/>
                <a:gd name="connsiteY1" fmla="*/ 0 h 228600"/>
                <a:gd name="connsiteX2" fmla="*/ 638175 w 638175"/>
                <a:gd name="connsiteY2" fmla="*/ 0 h 228600"/>
              </a:gdLst>
              <a:ahLst/>
              <a:cxnLst>
                <a:cxn ang="0">
                  <a:pos x="connsiteX0" y="connsiteY0"/>
                </a:cxn>
                <a:cxn ang="0">
                  <a:pos x="connsiteX1" y="connsiteY1"/>
                </a:cxn>
                <a:cxn ang="0">
                  <a:pos x="connsiteX2" y="connsiteY2"/>
                </a:cxn>
              </a:cxnLst>
              <a:rect l="l" t="t" r="r" b="b"/>
              <a:pathLst>
                <a:path w="638175" h="228600">
                  <a:moveTo>
                    <a:pt x="0" y="228600"/>
                  </a:moveTo>
                  <a:lnTo>
                    <a:pt x="228600" y="0"/>
                  </a:lnTo>
                  <a:lnTo>
                    <a:pt x="638175" y="0"/>
                  </a:lnTo>
                </a:path>
              </a:pathLst>
            </a:custGeom>
            <a:no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userDrawn="1"/>
          </p:nvSpPr>
          <p:spPr>
            <a:xfrm flipH="1" flipV="1">
              <a:off x="7350258" y="3751680"/>
              <a:ext cx="660400" cy="206375"/>
            </a:xfrm>
            <a:custGeom>
              <a:avLst/>
              <a:gdLst>
                <a:gd name="connsiteX0" fmla="*/ 0 w 638175"/>
                <a:gd name="connsiteY0" fmla="*/ 228600 h 228600"/>
                <a:gd name="connsiteX1" fmla="*/ 228600 w 638175"/>
                <a:gd name="connsiteY1" fmla="*/ 0 h 228600"/>
                <a:gd name="connsiteX2" fmla="*/ 638175 w 638175"/>
                <a:gd name="connsiteY2" fmla="*/ 0 h 228600"/>
              </a:gdLst>
              <a:ahLst/>
              <a:cxnLst>
                <a:cxn ang="0">
                  <a:pos x="connsiteX0" y="connsiteY0"/>
                </a:cxn>
                <a:cxn ang="0">
                  <a:pos x="connsiteX1" y="connsiteY1"/>
                </a:cxn>
                <a:cxn ang="0">
                  <a:pos x="connsiteX2" y="connsiteY2"/>
                </a:cxn>
              </a:cxnLst>
              <a:rect l="l" t="t" r="r" b="b"/>
              <a:pathLst>
                <a:path w="638175" h="228600">
                  <a:moveTo>
                    <a:pt x="0" y="228600"/>
                  </a:moveTo>
                  <a:lnTo>
                    <a:pt x="228600" y="0"/>
                  </a:lnTo>
                  <a:lnTo>
                    <a:pt x="638175" y="0"/>
                  </a:lnTo>
                </a:path>
              </a:pathLst>
            </a:custGeom>
            <a:noFill/>
            <a:ln w="1270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userDrawn="1"/>
          </p:nvCxnSpPr>
          <p:spPr>
            <a:xfrm>
              <a:off x="9061129" y="4529559"/>
              <a:ext cx="0" cy="5207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Parallelogram 59"/>
            <p:cNvSpPr/>
            <p:nvPr userDrawn="1"/>
          </p:nvSpPr>
          <p:spPr>
            <a:xfrm rot="16200000">
              <a:off x="10456691" y="4786068"/>
              <a:ext cx="577250" cy="302495"/>
            </a:xfrm>
            <a:prstGeom prst="parallelogram">
              <a:avLst>
                <a:gd name="adj" fmla="val 74070"/>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arallelogram 60"/>
            <p:cNvSpPr/>
            <p:nvPr userDrawn="1"/>
          </p:nvSpPr>
          <p:spPr>
            <a:xfrm rot="5400000" flipH="1">
              <a:off x="10172400" y="4789630"/>
              <a:ext cx="569003" cy="287125"/>
            </a:xfrm>
            <a:prstGeom prst="parallelogram">
              <a:avLst>
                <a:gd name="adj" fmla="val 74070"/>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userDrawn="1"/>
          </p:nvSpPr>
          <p:spPr>
            <a:xfrm>
              <a:off x="10130876" y="5244041"/>
              <a:ext cx="962026" cy="261610"/>
            </a:xfrm>
            <a:prstGeom prst="rect">
              <a:avLst/>
            </a:prstGeom>
            <a:noFill/>
          </p:spPr>
          <p:txBody>
            <a:bodyPr wrap="square" rtlCol="0">
              <a:spAutoFit/>
            </a:bodyPr>
            <a:lstStyle/>
            <a:p>
              <a:pPr algn="ctr"/>
              <a:r>
                <a:rPr lang="en-US" sz="1100" dirty="0">
                  <a:solidFill>
                    <a:schemeClr val="tx2"/>
                  </a:solidFill>
                </a:rPr>
                <a:t>Slate</a:t>
              </a:r>
              <a:r>
                <a:rPr lang="en-US" sz="1100" baseline="0" dirty="0">
                  <a:solidFill>
                    <a:schemeClr val="tx2"/>
                  </a:solidFill>
                </a:rPr>
                <a:t> Gray</a:t>
              </a:r>
              <a:endParaRPr lang="en-US" sz="1100" dirty="0">
                <a:solidFill>
                  <a:schemeClr val="tx2"/>
                </a:solidFill>
              </a:endParaRPr>
            </a:p>
          </p:txBody>
        </p:sp>
      </p:grpSp>
      <p:sp>
        <p:nvSpPr>
          <p:cNvPr id="68" name="TextBox 67"/>
          <p:cNvSpPr txBox="1"/>
          <p:nvPr userDrawn="1"/>
        </p:nvSpPr>
        <p:spPr>
          <a:xfrm>
            <a:off x="8637742" y="6573696"/>
            <a:ext cx="1487908" cy="215444"/>
          </a:xfrm>
          <a:prstGeom prst="rect">
            <a:avLst/>
          </a:prstGeom>
          <a:noFill/>
        </p:spPr>
        <p:txBody>
          <a:bodyPr wrap="none" rtlCol="0">
            <a:spAutoFit/>
          </a:bodyPr>
          <a:lstStyle/>
          <a:p>
            <a:pPr algn="r"/>
            <a:r>
              <a:rPr lang="en-US" sz="800" dirty="0"/>
              <a:t>FOR INTERNAL USE ONLY</a:t>
            </a:r>
          </a:p>
        </p:txBody>
      </p:sp>
    </p:spTree>
    <p:extLst>
      <p:ext uri="{BB962C8B-B14F-4D97-AF65-F5344CB8AC3E}">
        <p14:creationId xmlns:p14="http://schemas.microsoft.com/office/powerpoint/2010/main" val="2317387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RD Design Services">
    <p:spTree>
      <p:nvGrpSpPr>
        <p:cNvPr id="1" name=""/>
        <p:cNvGrpSpPr/>
        <p:nvPr/>
      </p:nvGrpSpPr>
      <p:grpSpPr>
        <a:xfrm>
          <a:off x="0" y="0"/>
          <a:ext cx="0" cy="0"/>
          <a:chOff x="0" y="0"/>
          <a:chExt cx="0" cy="0"/>
        </a:xfrm>
      </p:grpSpPr>
      <p:sp>
        <p:nvSpPr>
          <p:cNvPr id="2" name="Rectangle 1"/>
          <p:cNvSpPr/>
          <p:nvPr userDrawn="1"/>
        </p:nvSpPr>
        <p:spPr>
          <a:xfrm>
            <a:off x="0" y="6246822"/>
            <a:ext cx="12192000" cy="61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12192000" cy="5822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466187" y="6128525"/>
            <a:ext cx="9379105" cy="646331"/>
          </a:xfrm>
          <a:prstGeom prst="rect">
            <a:avLst/>
          </a:prstGeom>
          <a:solidFill>
            <a:schemeClr val="bg1"/>
          </a:solidFill>
        </p:spPr>
        <p:txBody>
          <a:bodyPr wrap="square" rtlCol="0">
            <a:spAutoFit/>
          </a:bodyPr>
          <a:lstStyle/>
          <a:p>
            <a:pPr algn="l"/>
            <a:r>
              <a:rPr lang="en-US" dirty="0">
                <a:solidFill>
                  <a:schemeClr val="tx2"/>
                </a:solidFill>
                <a:latin typeface="Arial" panose="020B0604020202020204" pitchFamily="34" charset="0"/>
                <a:ea typeface="Calibri" panose="020F0502020204030204" pitchFamily="34" charset="0"/>
                <a:cs typeface="Times New Roman" panose="02020603050405020304" pitchFamily="18" charset="0"/>
              </a:rPr>
              <a:t>Human Resource Development is available to help you develop your training content. Contact </a:t>
            </a:r>
            <a:r>
              <a:rPr lang="en-US" u="sng" dirty="0">
                <a:solidFill>
                  <a:schemeClr val="tx2"/>
                </a:solidFill>
                <a:latin typeface="Arial" panose="020B0604020202020204" pitchFamily="34" charset="0"/>
                <a:ea typeface="Calibri" panose="020F0502020204030204" pitchFamily="34" charset="0"/>
                <a:cs typeface="Times New Roman" panose="02020603050405020304" pitchFamily="18" charset="0"/>
                <a:hlinkClick r:id="rId2"/>
              </a:rPr>
              <a:t>Susan.Donnelly@ODMHSAS.org</a:t>
            </a:r>
            <a:r>
              <a:rPr lang="en-US" dirty="0">
                <a:solidFill>
                  <a:schemeClr val="tx2"/>
                </a:solidFill>
                <a:latin typeface="Arial" panose="020B0604020202020204" pitchFamily="34" charset="0"/>
                <a:ea typeface="Calibri" panose="020F0502020204030204" pitchFamily="34" charset="0"/>
                <a:cs typeface="Times New Roman" panose="02020603050405020304" pitchFamily="18" charset="0"/>
              </a:rPr>
              <a:t> for custom design requests.</a:t>
            </a: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4547" y="321845"/>
            <a:ext cx="5158611" cy="5178940"/>
          </a:xfrm>
          <a:prstGeom prst="rect">
            <a:avLst/>
          </a:prstGeom>
        </p:spPr>
      </p:pic>
      <p:pic>
        <p:nvPicPr>
          <p:cNvPr id="12" name="Picture 11">
            <a:extLst>
              <a:ext uri="{FF2B5EF4-FFF2-40B4-BE49-F238E27FC236}">
                <a16:creationId xmlns:a16="http://schemas.microsoft.com/office/drawing/2014/main" id="{4F291252-6551-4EC4-902A-FACFD412B7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8589" y="-1357215"/>
            <a:ext cx="12192000" cy="6858000"/>
          </a:xfrm>
          <a:prstGeom prst="rect">
            <a:avLst/>
          </a:prstGeom>
        </p:spPr>
      </p:pic>
      <p:grpSp>
        <p:nvGrpSpPr>
          <p:cNvPr id="15" name="Group 14">
            <a:extLst>
              <a:ext uri="{FF2B5EF4-FFF2-40B4-BE49-F238E27FC236}">
                <a16:creationId xmlns:a16="http://schemas.microsoft.com/office/drawing/2014/main" id="{E8EC8D7C-E13F-4123-8563-57EBF2004E60}"/>
              </a:ext>
            </a:extLst>
          </p:cNvPr>
          <p:cNvGrpSpPr/>
          <p:nvPr userDrawn="1"/>
        </p:nvGrpSpPr>
        <p:grpSpPr>
          <a:xfrm rot="21223872">
            <a:off x="123899" y="660712"/>
            <a:ext cx="4631396" cy="2522974"/>
            <a:chOff x="2396937" y="497919"/>
            <a:chExt cx="4631396" cy="2522974"/>
          </a:xfrm>
          <a:solidFill>
            <a:schemeClr val="bg1"/>
          </a:solidFill>
        </p:grpSpPr>
        <p:sp>
          <p:nvSpPr>
            <p:cNvPr id="16" name="TextBox 15">
              <a:extLst>
                <a:ext uri="{FF2B5EF4-FFF2-40B4-BE49-F238E27FC236}">
                  <a16:creationId xmlns:a16="http://schemas.microsoft.com/office/drawing/2014/main" id="{427F6851-2382-4B1A-A54F-48CEB9DA029C}"/>
                </a:ext>
              </a:extLst>
            </p:cNvPr>
            <p:cNvSpPr txBox="1"/>
            <p:nvPr/>
          </p:nvSpPr>
          <p:spPr>
            <a:xfrm>
              <a:off x="3827916" y="497919"/>
              <a:ext cx="1721112" cy="584775"/>
            </a:xfrm>
            <a:prstGeom prst="rect">
              <a:avLst/>
            </a:prstGeom>
            <a:noFill/>
          </p:spPr>
          <p:txBody>
            <a:bodyPr wrap="none" rtlCol="0">
              <a:spAutoFit/>
            </a:bodyPr>
            <a:lstStyle/>
            <a:p>
              <a:r>
                <a:rPr lang="en-US" sz="3200" b="1" dirty="0">
                  <a:solidFill>
                    <a:schemeClr val="bg1"/>
                  </a:solidFill>
                </a:rPr>
                <a:t>NEED A</a:t>
              </a:r>
            </a:p>
          </p:txBody>
        </p:sp>
        <p:sp>
          <p:nvSpPr>
            <p:cNvPr id="17" name="TextBox 16">
              <a:extLst>
                <a:ext uri="{FF2B5EF4-FFF2-40B4-BE49-F238E27FC236}">
                  <a16:creationId xmlns:a16="http://schemas.microsoft.com/office/drawing/2014/main" id="{761DF659-FC98-4576-882E-A1F0717F44EA}"/>
                </a:ext>
              </a:extLst>
            </p:cNvPr>
            <p:cNvSpPr txBox="1"/>
            <p:nvPr/>
          </p:nvSpPr>
          <p:spPr>
            <a:xfrm>
              <a:off x="2396937" y="1087164"/>
              <a:ext cx="4631396" cy="1529329"/>
            </a:xfrm>
            <a:prstGeom prst="rect">
              <a:avLst/>
            </a:prstGeom>
            <a:noFill/>
          </p:spPr>
          <p:txBody>
            <a:bodyPr wrap="none" rtlCol="0">
              <a:spAutoFit/>
            </a:bodyPr>
            <a:lstStyle/>
            <a:p>
              <a:pPr algn="ctr">
                <a:lnSpc>
                  <a:spcPts val="5500"/>
                </a:lnSpc>
              </a:pPr>
              <a:r>
                <a:rPr lang="en-US" sz="6000" b="1" dirty="0">
                  <a:solidFill>
                    <a:schemeClr val="bg1"/>
                  </a:solidFill>
                  <a:latin typeface="Arial Black" panose="020B0A04020102020204" pitchFamily="34" charset="0"/>
                </a:rPr>
                <a:t>CUSTOM </a:t>
              </a:r>
            </a:p>
            <a:p>
              <a:pPr algn="ctr">
                <a:lnSpc>
                  <a:spcPts val="5500"/>
                </a:lnSpc>
              </a:pPr>
              <a:r>
                <a:rPr lang="en-US" sz="6000" b="1" dirty="0">
                  <a:solidFill>
                    <a:schemeClr val="bg1"/>
                  </a:solidFill>
                  <a:latin typeface="Arial Black" panose="020B0A04020102020204" pitchFamily="34" charset="0"/>
                </a:rPr>
                <a:t>DESIGNED</a:t>
              </a:r>
            </a:p>
          </p:txBody>
        </p:sp>
        <p:sp>
          <p:nvSpPr>
            <p:cNvPr id="18" name="TextBox 17">
              <a:extLst>
                <a:ext uri="{FF2B5EF4-FFF2-40B4-BE49-F238E27FC236}">
                  <a16:creationId xmlns:a16="http://schemas.microsoft.com/office/drawing/2014/main" id="{35FDE196-3316-419A-8B4B-10E0CFC3D38B}"/>
                </a:ext>
              </a:extLst>
            </p:cNvPr>
            <p:cNvSpPr txBox="1"/>
            <p:nvPr/>
          </p:nvSpPr>
          <p:spPr>
            <a:xfrm>
              <a:off x="2761846" y="2374562"/>
              <a:ext cx="4014689" cy="646331"/>
            </a:xfrm>
            <a:prstGeom prst="rect">
              <a:avLst/>
            </a:prstGeom>
            <a:noFill/>
          </p:spPr>
          <p:txBody>
            <a:bodyPr wrap="none" rtlCol="0">
              <a:spAutoFit/>
            </a:bodyPr>
            <a:lstStyle/>
            <a:p>
              <a:r>
                <a:rPr lang="en-US" sz="3600" b="1" dirty="0">
                  <a:solidFill>
                    <a:schemeClr val="bg1"/>
                  </a:solidFill>
                </a:rPr>
                <a:t>PRESENTATION?</a:t>
              </a:r>
            </a:p>
          </p:txBody>
        </p:sp>
      </p:gr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5650" y="6278264"/>
            <a:ext cx="1627635" cy="509017"/>
          </a:xfrm>
          <a:prstGeom prst="rect">
            <a:avLst/>
          </a:prstGeom>
        </p:spPr>
      </p:pic>
    </p:spTree>
    <p:extLst>
      <p:ext uri="{BB962C8B-B14F-4D97-AF65-F5344CB8AC3E}">
        <p14:creationId xmlns:p14="http://schemas.microsoft.com/office/powerpoint/2010/main" val="1013299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20D7-82D0-42D6-9F56-E4AFC22B67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2AF2B-0352-4E1F-8551-C6E6084AC6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96F0C7-6B75-41B7-8B02-9532637D9138}"/>
              </a:ext>
            </a:extLst>
          </p:cNvPr>
          <p:cNvSpPr>
            <a:spLocks noGrp="1"/>
          </p:cNvSpPr>
          <p:nvPr>
            <p:ph type="dt" sz="half" idx="10"/>
          </p:nvPr>
        </p:nvSpPr>
        <p:spPr/>
        <p:txBody>
          <a:bodyPr/>
          <a:lstStyle/>
          <a:p>
            <a:fld id="{932C6897-A6F3-4150-AF07-DE3981BD0B37}" type="datetimeFigureOut">
              <a:rPr lang="en-US" smtClean="0"/>
              <a:t>10/1/2021</a:t>
            </a:fld>
            <a:endParaRPr lang="en-US"/>
          </a:p>
        </p:txBody>
      </p:sp>
      <p:sp>
        <p:nvSpPr>
          <p:cNvPr id="5" name="Footer Placeholder 4">
            <a:extLst>
              <a:ext uri="{FF2B5EF4-FFF2-40B4-BE49-F238E27FC236}">
                <a16:creationId xmlns:a16="http://schemas.microsoft.com/office/drawing/2014/main" id="{BAA1BA0A-5133-46CB-A868-4C9F41AE1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2535B-FE01-4E4D-B654-764C966D92E0}"/>
              </a:ext>
            </a:extLst>
          </p:cNvPr>
          <p:cNvSpPr>
            <a:spLocks noGrp="1"/>
          </p:cNvSpPr>
          <p:nvPr>
            <p:ph type="sldNum" sz="quarter" idx="12"/>
          </p:nvPr>
        </p:nvSpPr>
        <p:spPr/>
        <p:txBody>
          <a:bodyPr/>
          <a:lstStyle/>
          <a:p>
            <a:fld id="{62BCC627-98C0-4B4D-8446-69C732FB41A3}" type="slidenum">
              <a:rPr lang="en-US" smtClean="0"/>
              <a:t>‹#›</a:t>
            </a:fld>
            <a:endParaRPr lang="en-US"/>
          </a:p>
        </p:txBody>
      </p:sp>
    </p:spTree>
    <p:extLst>
      <p:ext uri="{BB962C8B-B14F-4D97-AF65-F5344CB8AC3E}">
        <p14:creationId xmlns:p14="http://schemas.microsoft.com/office/powerpoint/2010/main" val="115480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587872" y="6446657"/>
            <a:ext cx="432000" cy="432000"/>
          </a:xfrm>
          <a:prstGeom prst="rect">
            <a:avLst/>
          </a:prstGeom>
          <a:noFill/>
        </p:spPr>
        <p:txBody>
          <a:bodyPr vert="horz" lIns="0" tIns="0" rIns="0" bIns="0" rtlCol="0" anchor="ctr"/>
          <a:lstStyle>
            <a:lvl1pPr algn="r">
              <a:defRPr sz="1200" b="1">
                <a:solidFill>
                  <a:schemeClr val="tx1">
                    <a:lumMod val="75000"/>
                    <a:lumOff val="25000"/>
                  </a:schemeClr>
                </a:solidFill>
                <a:latin typeface="+mn-lt"/>
              </a:defRPr>
            </a:lvl1pPr>
          </a:lstStyle>
          <a:p>
            <a:pPr>
              <a:defRPr/>
            </a:pPr>
            <a:fld id="{19B51A1E-902D-48AF-9020-955120F399B6}" type="slidenum">
              <a:rPr lang="en-US" smtClean="0"/>
              <a:pPr>
                <a:defRPr/>
              </a:pPr>
              <a:t>‹#›</a:t>
            </a:fld>
            <a:endParaRPr lang="en-US"/>
          </a:p>
        </p:txBody>
      </p:sp>
      <p:sp>
        <p:nvSpPr>
          <p:cNvPr id="9" name="TextBox 8"/>
          <p:cNvSpPr txBox="1"/>
          <p:nvPr userDrawn="1"/>
        </p:nvSpPr>
        <p:spPr>
          <a:xfrm>
            <a:off x="10387326" y="6556459"/>
            <a:ext cx="1293944" cy="230832"/>
          </a:xfrm>
          <a:prstGeom prst="rect">
            <a:avLst/>
          </a:prstGeom>
          <a:noFill/>
        </p:spPr>
        <p:txBody>
          <a:bodyPr wrap="none" rtlCol="0">
            <a:spAutoFit/>
          </a:bodyPr>
          <a:lstStyle/>
          <a:p>
            <a:pPr algn="r"/>
            <a:r>
              <a:rPr lang="en-US" sz="900" dirty="0"/>
              <a:t>www.ODMHSAS.org</a:t>
            </a:r>
          </a:p>
        </p:txBody>
      </p:sp>
      <p:sp>
        <p:nvSpPr>
          <p:cNvPr id="6" name="Parallelogram 5"/>
          <p:cNvSpPr/>
          <p:nvPr userDrawn="1"/>
        </p:nvSpPr>
        <p:spPr>
          <a:xfrm>
            <a:off x="-1714500" y="2506852"/>
            <a:ext cx="13906500" cy="2224805"/>
          </a:xfrm>
          <a:prstGeom prst="parallelogram">
            <a:avLst>
              <a:gd name="adj" fmla="val 73321"/>
            </a:avLst>
          </a:prstGeom>
          <a:solidFill>
            <a:srgbClr val="326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119" y="2842295"/>
            <a:ext cx="1846223" cy="5291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8215670" y="1546971"/>
            <a:ext cx="645121" cy="657246"/>
          </a:xfrm>
          <a:prstGeom prst="rect">
            <a:avLst/>
          </a:prstGeom>
        </p:spPr>
      </p:pic>
      <p:sp>
        <p:nvSpPr>
          <p:cNvPr id="13" name="Title 1"/>
          <p:cNvSpPr>
            <a:spLocks noGrp="1"/>
          </p:cNvSpPr>
          <p:nvPr>
            <p:ph type="title" hasCustomPrompt="1"/>
          </p:nvPr>
        </p:nvSpPr>
        <p:spPr>
          <a:xfrm>
            <a:off x="7029234" y="3464165"/>
            <a:ext cx="3017992" cy="432000"/>
          </a:xfrm>
        </p:spPr>
        <p:txBody>
          <a:bodyPr/>
          <a:lstStyle>
            <a:lvl1pPr algn="ctr">
              <a:defRPr sz="2900" b="1" spc="0" baseline="0">
                <a:solidFill>
                  <a:schemeClr val="bg1"/>
                </a:solidFill>
                <a:latin typeface="Arial Black" panose="020B0A04020102020204" pitchFamily="34" charset="0"/>
              </a:defRPr>
            </a:lvl1pPr>
          </a:lstStyle>
          <a:p>
            <a:r>
              <a:rPr lang="en-US" dirty="0"/>
              <a:t>First Last</a:t>
            </a:r>
          </a:p>
        </p:txBody>
      </p:sp>
      <p:sp>
        <p:nvSpPr>
          <p:cNvPr id="4" name="Text Placeholder 3"/>
          <p:cNvSpPr>
            <a:spLocks noGrp="1"/>
          </p:cNvSpPr>
          <p:nvPr>
            <p:ph type="body" sz="quarter" idx="10" hasCustomPrompt="1"/>
          </p:nvPr>
        </p:nvSpPr>
        <p:spPr>
          <a:xfrm>
            <a:off x="7281064" y="3909956"/>
            <a:ext cx="2514332" cy="294907"/>
          </a:xfrm>
        </p:spPr>
        <p:txBody>
          <a:bodyPr/>
          <a:lstStyle>
            <a:lvl1pPr marL="0" indent="0" algn="ctr">
              <a:buFontTx/>
              <a:buNone/>
              <a:defRPr sz="2000">
                <a:solidFill>
                  <a:schemeClr val="bg1"/>
                </a:solidFill>
              </a:defRPr>
            </a:lvl1pPr>
          </a:lstStyle>
          <a:p>
            <a:pPr lvl="0"/>
            <a:r>
              <a:rPr lang="en-US" dirty="0"/>
              <a:t>Title to Come</a:t>
            </a:r>
          </a:p>
        </p:txBody>
      </p:sp>
      <p:sp>
        <p:nvSpPr>
          <p:cNvPr id="17" name="Picture Placeholder 15"/>
          <p:cNvSpPr>
            <a:spLocks noGrp="1"/>
          </p:cNvSpPr>
          <p:nvPr>
            <p:ph type="pic" sz="quarter" idx="11"/>
          </p:nvPr>
        </p:nvSpPr>
        <p:spPr>
          <a:xfrm>
            <a:off x="1500463" y="966594"/>
            <a:ext cx="4151428" cy="4809744"/>
          </a:xfrm>
          <a:solidFill>
            <a:schemeClr val="bg1">
              <a:lumMod val="95000"/>
            </a:schemeClr>
          </a:solidFill>
          <a:effectLst>
            <a:outerShdw blurRad="152400" dist="88900" dir="2880000" sx="99000" sy="99000" algn="ctr" rotWithShape="0">
              <a:schemeClr val="tx2">
                <a:lumMod val="75000"/>
                <a:alpha val="77000"/>
              </a:schemeClr>
            </a:outerShdw>
          </a:effectLst>
        </p:spPr>
        <p:txBody>
          <a:bodyPr/>
          <a:lstStyle>
            <a:lvl1pPr marL="0" indent="0" algn="ctr">
              <a:lnSpc>
                <a:spcPts val="1600"/>
              </a:lnSpc>
              <a:buNone/>
              <a:defRPr sz="2400" kern="1400" spc="0" baseline="0">
                <a:solidFill>
                  <a:schemeClr val="bg2">
                    <a:lumMod val="75000"/>
                  </a:schemeClr>
                </a:solidFill>
              </a:defRPr>
            </a:lvl1pPr>
          </a:lstStyle>
          <a:p>
            <a:endParaRPr lang="en-US" dirty="0"/>
          </a:p>
          <a:p>
            <a:endParaRPr lang="en-US" dirty="0"/>
          </a:p>
          <a:p>
            <a:endParaRPr lang="en-US" dirty="0"/>
          </a:p>
          <a:p>
            <a:endParaRPr lang="en-US" dirty="0"/>
          </a:p>
        </p:txBody>
      </p:sp>
      <p:sp>
        <p:nvSpPr>
          <p:cNvPr id="14" name="TextBox 13"/>
          <p:cNvSpPr txBox="1"/>
          <p:nvPr userDrawn="1"/>
        </p:nvSpPr>
        <p:spPr>
          <a:xfrm>
            <a:off x="8637742" y="6573696"/>
            <a:ext cx="1487908" cy="215444"/>
          </a:xfrm>
          <a:prstGeom prst="rect">
            <a:avLst/>
          </a:prstGeom>
          <a:noFill/>
        </p:spPr>
        <p:txBody>
          <a:bodyPr wrap="none" rtlCol="0">
            <a:spAutoFit/>
          </a:bodyPr>
          <a:lstStyle/>
          <a:p>
            <a:pPr algn="r"/>
            <a:r>
              <a:rPr lang="en-US" sz="800" dirty="0"/>
              <a:t>FOR INTERNAL USE ONLY</a:t>
            </a:r>
          </a:p>
        </p:txBody>
      </p:sp>
    </p:spTree>
    <p:extLst>
      <p:ext uri="{BB962C8B-B14F-4D97-AF65-F5344CB8AC3E}">
        <p14:creationId xmlns:p14="http://schemas.microsoft.com/office/powerpoint/2010/main" val="37211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587872" y="6446657"/>
            <a:ext cx="432000" cy="432000"/>
          </a:xfrm>
          <a:prstGeom prst="rect">
            <a:avLst/>
          </a:prstGeom>
          <a:noFill/>
        </p:spPr>
        <p:txBody>
          <a:bodyPr vert="horz" lIns="0" tIns="0" rIns="0" bIns="0" rtlCol="0" anchor="ctr"/>
          <a:lstStyle>
            <a:lvl1pPr algn="r">
              <a:defRPr sz="1200" b="1">
                <a:solidFill>
                  <a:schemeClr val="tx1">
                    <a:lumMod val="75000"/>
                    <a:lumOff val="25000"/>
                  </a:schemeClr>
                </a:solidFill>
                <a:latin typeface="+mn-lt"/>
              </a:defRPr>
            </a:lvl1pPr>
          </a:lstStyle>
          <a:p>
            <a:pPr>
              <a:defRPr/>
            </a:pPr>
            <a:fld id="{19B51A1E-902D-48AF-9020-955120F399B6}" type="slidenum">
              <a:rPr lang="en-US" smtClean="0"/>
              <a:pPr>
                <a:defRPr/>
              </a:pPr>
              <a:t>‹#›</a:t>
            </a:fld>
            <a:endParaRPr lang="en-US"/>
          </a:p>
        </p:txBody>
      </p:sp>
      <p:sp>
        <p:nvSpPr>
          <p:cNvPr id="7" name="Text Placeholder 6"/>
          <p:cNvSpPr>
            <a:spLocks noGrp="1"/>
          </p:cNvSpPr>
          <p:nvPr>
            <p:ph type="body" sz="quarter" idx="10" hasCustomPrompt="1"/>
          </p:nvPr>
        </p:nvSpPr>
        <p:spPr>
          <a:xfrm>
            <a:off x="800100" y="1244600"/>
            <a:ext cx="3695700" cy="1930400"/>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a:defRPr baseline="0"/>
            </a:lvl2pPr>
          </a:lstStyle>
          <a:p>
            <a:pPr lvl="0"/>
            <a:r>
              <a:rPr lang="en-US" dirty="0"/>
              <a:t>Edit content text</a:t>
            </a:r>
          </a:p>
          <a:p>
            <a:pPr lvl="1"/>
            <a:r>
              <a:rPr lang="en-US" dirty="0"/>
              <a:t>Edit content text</a:t>
            </a:r>
          </a:p>
        </p:txBody>
      </p:sp>
      <p:sp>
        <p:nvSpPr>
          <p:cNvPr id="15" name="Picture Placeholder 40">
            <a:extLst>
              <a:ext uri="{FF2B5EF4-FFF2-40B4-BE49-F238E27FC236}">
                <a16:creationId xmlns:a16="http://schemas.microsoft.com/office/drawing/2014/main" id="{EB7F0EE8-BE52-4A79-8FC8-4A2487FA01FC}"/>
              </a:ext>
            </a:extLst>
          </p:cNvPr>
          <p:cNvSpPr>
            <a:spLocks noGrp="1"/>
          </p:cNvSpPr>
          <p:nvPr>
            <p:ph type="pic" sz="quarter" idx="15" hasCustomPrompt="1"/>
          </p:nvPr>
        </p:nvSpPr>
        <p:spPr>
          <a:xfrm>
            <a:off x="6464300" y="-1"/>
            <a:ext cx="5727700" cy="6446658"/>
          </a:xfrm>
          <a:solidFill>
            <a:schemeClr val="bg1"/>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8" name="Title 1"/>
          <p:cNvSpPr>
            <a:spLocks noGrp="1"/>
          </p:cNvSpPr>
          <p:nvPr>
            <p:ph type="title"/>
          </p:nvPr>
        </p:nvSpPr>
        <p:spPr>
          <a:xfrm>
            <a:off x="441598" y="356871"/>
            <a:ext cx="6397352" cy="387809"/>
          </a:xfrm>
        </p:spPr>
        <p:txBody>
          <a:bodyPr/>
          <a:lstStyle>
            <a:lvl1pPr>
              <a:defRPr sz="3600" b="1" spc="0">
                <a:solidFill>
                  <a:schemeClr val="tx2"/>
                </a:solidFill>
                <a:latin typeface="+mn-lt"/>
              </a:defRPr>
            </a:lvl1pPr>
          </a:lstStyle>
          <a:p>
            <a:r>
              <a:rPr lang="en-US" dirty="0"/>
              <a:t>Click to edit Master title style</a:t>
            </a:r>
          </a:p>
        </p:txBody>
      </p:sp>
      <p:sp>
        <p:nvSpPr>
          <p:cNvPr id="10" name="TextBox 9">
            <a:extLst>
              <a:ext uri="{FF2B5EF4-FFF2-40B4-BE49-F238E27FC236}">
                <a16:creationId xmlns:a16="http://schemas.microsoft.com/office/drawing/2014/main" id="{A55E9151-EBE3-43A5-96F2-F23B2D258570}"/>
              </a:ext>
            </a:extLst>
          </p:cNvPr>
          <p:cNvSpPr txBox="1"/>
          <p:nvPr userDrawn="1"/>
        </p:nvSpPr>
        <p:spPr>
          <a:xfrm>
            <a:off x="9740768" y="6394274"/>
            <a:ext cx="2024172" cy="276999"/>
          </a:xfrm>
          <a:prstGeom prst="rect">
            <a:avLst/>
          </a:prstGeom>
          <a:noFill/>
        </p:spPr>
        <p:txBody>
          <a:bodyPr wrap="square" rtlCol="0">
            <a:spAutoFit/>
          </a:bodyPr>
          <a:lstStyle/>
          <a:p>
            <a:pPr algn="r"/>
            <a:r>
              <a:rPr lang="en-US" sz="1200" dirty="0">
                <a:solidFill>
                  <a:schemeClr val="tx2"/>
                </a:solidFill>
                <a:latin typeface="Arial Black" panose="020B0A04020102020204" pitchFamily="34" charset="0"/>
              </a:rPr>
              <a:t>WWW.ODMHSAS.ORG</a:t>
            </a:r>
          </a:p>
        </p:txBody>
      </p:sp>
      <p:sp>
        <p:nvSpPr>
          <p:cNvPr id="11" name="TextBox 10">
            <a:extLst>
              <a:ext uri="{FF2B5EF4-FFF2-40B4-BE49-F238E27FC236}">
                <a16:creationId xmlns:a16="http://schemas.microsoft.com/office/drawing/2014/main" id="{9941B43A-33B0-4FEF-BA6B-D36A7030A4C0}"/>
              </a:ext>
            </a:extLst>
          </p:cNvPr>
          <p:cNvSpPr txBox="1"/>
          <p:nvPr userDrawn="1"/>
        </p:nvSpPr>
        <p:spPr>
          <a:xfrm>
            <a:off x="7883091" y="6594488"/>
            <a:ext cx="3881847" cy="215444"/>
          </a:xfrm>
          <a:prstGeom prst="rect">
            <a:avLst/>
          </a:prstGeom>
          <a:noFill/>
        </p:spPr>
        <p:txBody>
          <a:bodyPr wrap="square" rtlCol="0">
            <a:spAutoFit/>
          </a:bodyPr>
          <a:lstStyle/>
          <a:p>
            <a:pPr algn="r"/>
            <a:r>
              <a:rPr lang="en-US" sz="800" dirty="0">
                <a:solidFill>
                  <a:schemeClr val="tx2"/>
                </a:solidFill>
                <a:latin typeface="Arial" panose="020B0604020202020204" pitchFamily="34" charset="0"/>
                <a:cs typeface="Arial" panose="020B0604020202020204" pitchFamily="34" charset="0"/>
              </a:rPr>
              <a:t>*REPRODUCTION AND DISTRIBUTION WITH WRITTEN</a:t>
            </a:r>
            <a:r>
              <a:rPr lang="en-US" sz="800" baseline="0" dirty="0">
                <a:solidFill>
                  <a:schemeClr val="tx2"/>
                </a:solidFill>
                <a:latin typeface="Arial" panose="020B0604020202020204" pitchFamily="34" charset="0"/>
                <a:cs typeface="Arial" panose="020B0604020202020204" pitchFamily="34" charset="0"/>
              </a:rPr>
              <a:t> PERMISSION ONLY</a:t>
            </a:r>
            <a:endParaRPr lang="en-US" sz="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80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_Sta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587872" y="6446657"/>
            <a:ext cx="432000" cy="432000"/>
          </a:xfrm>
          <a:prstGeom prst="rect">
            <a:avLst/>
          </a:prstGeom>
          <a:noFill/>
        </p:spPr>
        <p:txBody>
          <a:bodyPr vert="horz" lIns="0" tIns="0" rIns="0" bIns="0" rtlCol="0" anchor="ctr"/>
          <a:lstStyle>
            <a:lvl1pPr algn="r">
              <a:defRPr sz="1200" b="1">
                <a:solidFill>
                  <a:schemeClr val="tx1">
                    <a:lumMod val="75000"/>
                    <a:lumOff val="25000"/>
                  </a:schemeClr>
                </a:solidFill>
                <a:latin typeface="+mn-lt"/>
              </a:defRPr>
            </a:lvl1pPr>
          </a:lstStyle>
          <a:p>
            <a:pPr>
              <a:defRPr/>
            </a:pPr>
            <a:fld id="{19B51A1E-902D-48AF-9020-955120F399B6}" type="slidenum">
              <a:rPr lang="en-US" smtClean="0"/>
              <a:pPr>
                <a:defRPr/>
              </a:pPr>
              <a:t>‹#›</a:t>
            </a:fld>
            <a:endParaRPr lang="en-US"/>
          </a:p>
        </p:txBody>
      </p:sp>
      <p:sp>
        <p:nvSpPr>
          <p:cNvPr id="9" name="TextBox 8"/>
          <p:cNvSpPr txBox="1"/>
          <p:nvPr userDrawn="1"/>
        </p:nvSpPr>
        <p:spPr>
          <a:xfrm>
            <a:off x="10387326" y="6556459"/>
            <a:ext cx="1293944" cy="230832"/>
          </a:xfrm>
          <a:prstGeom prst="rect">
            <a:avLst/>
          </a:prstGeom>
          <a:noFill/>
        </p:spPr>
        <p:txBody>
          <a:bodyPr wrap="none" rtlCol="0">
            <a:spAutoFit/>
          </a:bodyPr>
          <a:lstStyle/>
          <a:p>
            <a:pPr algn="r"/>
            <a:r>
              <a:rPr lang="en-US" sz="900"/>
              <a:t>www.ODMHSAS.org</a:t>
            </a:r>
          </a:p>
        </p:txBody>
      </p:sp>
      <p:sp>
        <p:nvSpPr>
          <p:cNvPr id="7" name="Title 1"/>
          <p:cNvSpPr>
            <a:spLocks noGrp="1"/>
          </p:cNvSpPr>
          <p:nvPr>
            <p:ph type="title"/>
          </p:nvPr>
        </p:nvSpPr>
        <p:spPr>
          <a:xfrm>
            <a:off x="441598" y="356871"/>
            <a:ext cx="10818668" cy="387809"/>
          </a:xfrm>
        </p:spPr>
        <p:txBody>
          <a:bodyPr/>
          <a:lstStyle>
            <a:lvl1pPr>
              <a:defRPr sz="3600" b="1" spc="0">
                <a:solidFill>
                  <a:schemeClr val="tx2"/>
                </a:solidFill>
                <a:latin typeface="+mn-lt"/>
              </a:defRPr>
            </a:lvl1pPr>
          </a:lstStyle>
          <a:p>
            <a:r>
              <a:rPr lang="en-US" dirty="0"/>
              <a:t>Click to edit Master title style</a:t>
            </a:r>
          </a:p>
        </p:txBody>
      </p:sp>
      <p:sp>
        <p:nvSpPr>
          <p:cNvPr id="4" name="Rectangle 3"/>
          <p:cNvSpPr/>
          <p:nvPr userDrawn="1"/>
        </p:nvSpPr>
        <p:spPr>
          <a:xfrm>
            <a:off x="7302856" y="-217717"/>
            <a:ext cx="6764026" cy="6764026"/>
          </a:xfrm>
          <a:prstGeom prst="rect">
            <a:avLst/>
          </a:prstGeom>
          <a:blipFill dpi="0" rotWithShape="1">
            <a:blip r:embed="rId2">
              <a:alphaModFix amt="4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6"/>
          <p:cNvSpPr>
            <a:spLocks noGrp="1"/>
          </p:cNvSpPr>
          <p:nvPr>
            <p:ph type="body" sz="quarter" idx="10" hasCustomPrompt="1"/>
          </p:nvPr>
        </p:nvSpPr>
        <p:spPr>
          <a:xfrm>
            <a:off x="800100" y="1244600"/>
            <a:ext cx="3695700" cy="800099"/>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a:defRPr baseline="0"/>
            </a:lvl2pPr>
          </a:lstStyle>
          <a:p>
            <a:pPr lvl="0"/>
            <a:r>
              <a:rPr lang="en-US" dirty="0"/>
              <a:t>Edit content text</a:t>
            </a:r>
          </a:p>
          <a:p>
            <a:pPr lvl="1"/>
            <a:r>
              <a:rPr lang="en-US" dirty="0"/>
              <a:t>Edit content text</a:t>
            </a:r>
          </a:p>
        </p:txBody>
      </p:sp>
      <p:sp>
        <p:nvSpPr>
          <p:cNvPr id="12" name="TextBox 11"/>
          <p:cNvSpPr txBox="1"/>
          <p:nvPr userDrawn="1"/>
        </p:nvSpPr>
        <p:spPr>
          <a:xfrm>
            <a:off x="8637742" y="6573696"/>
            <a:ext cx="1487908" cy="215444"/>
          </a:xfrm>
          <a:prstGeom prst="rect">
            <a:avLst/>
          </a:prstGeom>
          <a:noFill/>
        </p:spPr>
        <p:txBody>
          <a:bodyPr wrap="none" rtlCol="0">
            <a:spAutoFit/>
          </a:bodyPr>
          <a:lstStyle/>
          <a:p>
            <a:pPr algn="r"/>
            <a:r>
              <a:rPr lang="en-US" sz="800" dirty="0"/>
              <a:t>FOR INTERNAL USE ONLY</a:t>
            </a:r>
          </a:p>
        </p:txBody>
      </p:sp>
    </p:spTree>
    <p:extLst>
      <p:ext uri="{BB962C8B-B14F-4D97-AF65-F5344CB8AC3E}">
        <p14:creationId xmlns:p14="http://schemas.microsoft.com/office/powerpoint/2010/main" val="111925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Contras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587872" y="6446657"/>
            <a:ext cx="432000" cy="432000"/>
          </a:xfrm>
          <a:prstGeom prst="rect">
            <a:avLst/>
          </a:prstGeom>
          <a:noFill/>
        </p:spPr>
        <p:txBody>
          <a:bodyPr vert="horz" lIns="0" tIns="0" rIns="0" bIns="0" rtlCol="0" anchor="ctr"/>
          <a:lstStyle>
            <a:lvl1pPr algn="r">
              <a:defRPr sz="1200" b="1">
                <a:solidFill>
                  <a:schemeClr val="tx1">
                    <a:lumMod val="75000"/>
                    <a:lumOff val="25000"/>
                  </a:schemeClr>
                </a:solidFill>
                <a:latin typeface="+mn-lt"/>
              </a:defRPr>
            </a:lvl1pPr>
          </a:lstStyle>
          <a:p>
            <a:pPr>
              <a:defRPr/>
            </a:pPr>
            <a:fld id="{19B51A1E-902D-48AF-9020-955120F399B6}" type="slidenum">
              <a:rPr lang="en-US" smtClean="0"/>
              <a:pPr>
                <a:defRPr/>
              </a:pPr>
              <a:t>‹#›</a:t>
            </a:fld>
            <a:endParaRPr lang="en-US"/>
          </a:p>
        </p:txBody>
      </p:sp>
      <p:sp>
        <p:nvSpPr>
          <p:cNvPr id="8" name="Title 1"/>
          <p:cNvSpPr>
            <a:spLocks noGrp="1"/>
          </p:cNvSpPr>
          <p:nvPr>
            <p:ph type="title"/>
          </p:nvPr>
        </p:nvSpPr>
        <p:spPr>
          <a:xfrm>
            <a:off x="441598" y="356871"/>
            <a:ext cx="10818668" cy="387809"/>
          </a:xfrm>
        </p:spPr>
        <p:txBody>
          <a:bodyPr/>
          <a:lstStyle>
            <a:lvl1pPr>
              <a:defRPr sz="3600" b="1" spc="0">
                <a:solidFill>
                  <a:schemeClr val="tx2"/>
                </a:solidFill>
                <a:latin typeface="+mn-lt"/>
              </a:defRPr>
            </a:lvl1pPr>
          </a:lstStyle>
          <a:p>
            <a:r>
              <a:rPr lang="en-US" dirty="0"/>
              <a:t>Click to edit Master title style</a:t>
            </a:r>
          </a:p>
        </p:txBody>
      </p:sp>
      <p:sp>
        <p:nvSpPr>
          <p:cNvPr id="9" name="TextBox 8"/>
          <p:cNvSpPr txBox="1"/>
          <p:nvPr userDrawn="1"/>
        </p:nvSpPr>
        <p:spPr>
          <a:xfrm>
            <a:off x="10387326" y="6556459"/>
            <a:ext cx="1293944" cy="230832"/>
          </a:xfrm>
          <a:prstGeom prst="rect">
            <a:avLst/>
          </a:prstGeom>
          <a:noFill/>
        </p:spPr>
        <p:txBody>
          <a:bodyPr wrap="none" rtlCol="0">
            <a:spAutoFit/>
          </a:bodyPr>
          <a:lstStyle/>
          <a:p>
            <a:pPr algn="r"/>
            <a:r>
              <a:rPr lang="en-US" sz="900" dirty="0"/>
              <a:t>www.ODMHSAS.org</a:t>
            </a:r>
          </a:p>
        </p:txBody>
      </p:sp>
      <p:cxnSp>
        <p:nvCxnSpPr>
          <p:cNvPr id="6" name="Straight Connector 5"/>
          <p:cNvCxnSpPr/>
          <p:nvPr userDrawn="1"/>
        </p:nvCxnSpPr>
        <p:spPr>
          <a:xfrm>
            <a:off x="6096000" y="1120462"/>
            <a:ext cx="0" cy="512579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2" hasCustomPrompt="1"/>
          </p:nvPr>
        </p:nvSpPr>
        <p:spPr>
          <a:xfrm>
            <a:off x="1174750" y="5049309"/>
            <a:ext cx="3848100" cy="790537"/>
          </a:xfrm>
        </p:spPr>
        <p:txBody>
          <a:bodyPr/>
          <a:lstStyle>
            <a:lvl1pPr marL="0" indent="0" algn="ctr" defTabSz="711200">
              <a:lnSpc>
                <a:spcPct val="100000"/>
              </a:lnSpc>
              <a:spcBef>
                <a:spcPct val="0"/>
              </a:spcBef>
              <a:spcAft>
                <a:spcPct val="35000"/>
              </a:spcAft>
              <a:buNone/>
              <a:defRPr sz="2400"/>
            </a:lvl1pPr>
          </a:lstStyle>
          <a:p>
            <a:pPr lvl="0" algn="ctr" defTabSz="711200">
              <a:lnSpc>
                <a:spcPct val="100000"/>
              </a:lnSpc>
              <a:spcBef>
                <a:spcPct val="0"/>
              </a:spcBef>
              <a:spcAft>
                <a:spcPct val="35000"/>
              </a:spcAft>
            </a:pPr>
            <a:r>
              <a:rPr lang="en-US" sz="2400" kern="1200" dirty="0">
                <a:solidFill>
                  <a:schemeClr val="tx2"/>
                </a:solidFill>
              </a:rPr>
              <a:t>Body copy recommended to be at 24-pt.</a:t>
            </a:r>
          </a:p>
        </p:txBody>
      </p:sp>
      <p:sp>
        <p:nvSpPr>
          <p:cNvPr id="15" name="Text Placeholder 6"/>
          <p:cNvSpPr>
            <a:spLocks noGrp="1"/>
          </p:cNvSpPr>
          <p:nvPr>
            <p:ph type="body" sz="quarter" idx="13" hasCustomPrompt="1"/>
          </p:nvPr>
        </p:nvSpPr>
        <p:spPr>
          <a:xfrm>
            <a:off x="7169151" y="5049309"/>
            <a:ext cx="3848100" cy="790537"/>
          </a:xfrm>
        </p:spPr>
        <p:txBody>
          <a:bodyPr/>
          <a:lstStyle>
            <a:lvl1pPr marL="0" indent="0" algn="ctr" defTabSz="711200">
              <a:lnSpc>
                <a:spcPct val="100000"/>
              </a:lnSpc>
              <a:spcBef>
                <a:spcPct val="0"/>
              </a:spcBef>
              <a:spcAft>
                <a:spcPct val="35000"/>
              </a:spcAft>
              <a:buNone/>
              <a:defRPr sz="2400"/>
            </a:lvl1pPr>
          </a:lstStyle>
          <a:p>
            <a:pPr lvl="0" algn="ctr" defTabSz="711200">
              <a:lnSpc>
                <a:spcPct val="100000"/>
              </a:lnSpc>
              <a:spcBef>
                <a:spcPct val="0"/>
              </a:spcBef>
              <a:spcAft>
                <a:spcPct val="35000"/>
              </a:spcAft>
            </a:pPr>
            <a:r>
              <a:rPr lang="en-US" sz="2400" kern="1200" dirty="0">
                <a:solidFill>
                  <a:schemeClr val="tx2"/>
                </a:solidFill>
              </a:rPr>
              <a:t>Body copy recommended to be at 24-pt.</a:t>
            </a:r>
          </a:p>
        </p:txBody>
      </p:sp>
      <p:sp>
        <p:nvSpPr>
          <p:cNvPr id="18" name="Picture Placeholder 40">
            <a:extLst>
              <a:ext uri="{FF2B5EF4-FFF2-40B4-BE49-F238E27FC236}">
                <a16:creationId xmlns:a16="http://schemas.microsoft.com/office/drawing/2014/main" id="{EB7F0EE8-BE52-4A79-8FC8-4A2487FA01FC}"/>
              </a:ext>
            </a:extLst>
          </p:cNvPr>
          <p:cNvSpPr>
            <a:spLocks noGrp="1"/>
          </p:cNvSpPr>
          <p:nvPr>
            <p:ph type="pic" sz="quarter" idx="14" hasCustomPrompt="1"/>
          </p:nvPr>
        </p:nvSpPr>
        <p:spPr>
          <a:xfrm>
            <a:off x="7124701" y="1319627"/>
            <a:ext cx="3937000" cy="3729681"/>
          </a:xfrm>
          <a:solidFill>
            <a:schemeClr val="bg1"/>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19" name="Picture Placeholder 40">
            <a:extLst>
              <a:ext uri="{FF2B5EF4-FFF2-40B4-BE49-F238E27FC236}">
                <a16:creationId xmlns:a16="http://schemas.microsoft.com/office/drawing/2014/main" id="{EB7F0EE8-BE52-4A79-8FC8-4A2487FA01FC}"/>
              </a:ext>
            </a:extLst>
          </p:cNvPr>
          <p:cNvSpPr>
            <a:spLocks noGrp="1"/>
          </p:cNvSpPr>
          <p:nvPr>
            <p:ph type="pic" sz="quarter" idx="15" hasCustomPrompt="1"/>
          </p:nvPr>
        </p:nvSpPr>
        <p:spPr>
          <a:xfrm>
            <a:off x="1130300" y="1319627"/>
            <a:ext cx="3937000" cy="3729681"/>
          </a:xfrm>
          <a:solidFill>
            <a:schemeClr val="bg1"/>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12" name="TextBox 11"/>
          <p:cNvSpPr txBox="1"/>
          <p:nvPr userDrawn="1"/>
        </p:nvSpPr>
        <p:spPr>
          <a:xfrm>
            <a:off x="8637742" y="6573696"/>
            <a:ext cx="1487908" cy="215444"/>
          </a:xfrm>
          <a:prstGeom prst="rect">
            <a:avLst/>
          </a:prstGeom>
          <a:noFill/>
        </p:spPr>
        <p:txBody>
          <a:bodyPr wrap="none" rtlCol="0">
            <a:spAutoFit/>
          </a:bodyPr>
          <a:lstStyle/>
          <a:p>
            <a:pPr algn="r"/>
            <a:r>
              <a:rPr lang="en-US" sz="800" dirty="0"/>
              <a:t>FOR INTERNAL USE ONLY</a:t>
            </a:r>
          </a:p>
        </p:txBody>
      </p:sp>
    </p:spTree>
    <p:extLst>
      <p:ext uri="{BB962C8B-B14F-4D97-AF65-F5344CB8AC3E}">
        <p14:creationId xmlns:p14="http://schemas.microsoft.com/office/powerpoint/2010/main" val="34687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B51A1E-902D-48AF-9020-955120F399B6}" type="slidenum">
              <a:rPr lang="en-US" smtClean="0"/>
              <a:pPr>
                <a:defRPr/>
              </a:pPr>
              <a:t>‹#›</a:t>
            </a:fld>
            <a:endParaRPr lang="en-US"/>
          </a:p>
        </p:txBody>
      </p:sp>
      <p:sp>
        <p:nvSpPr>
          <p:cNvPr id="5" name="TextBox 4"/>
          <p:cNvSpPr txBox="1"/>
          <p:nvPr userDrawn="1"/>
        </p:nvSpPr>
        <p:spPr>
          <a:xfrm>
            <a:off x="10387326" y="6556459"/>
            <a:ext cx="1293944" cy="230832"/>
          </a:xfrm>
          <a:prstGeom prst="rect">
            <a:avLst/>
          </a:prstGeom>
          <a:noFill/>
        </p:spPr>
        <p:txBody>
          <a:bodyPr wrap="none" rtlCol="0">
            <a:spAutoFit/>
          </a:bodyPr>
          <a:lstStyle/>
          <a:p>
            <a:pPr algn="r"/>
            <a:r>
              <a:rPr lang="en-US" sz="900" dirty="0"/>
              <a:t>www.ODMHSAS.org</a:t>
            </a:r>
          </a:p>
        </p:txBody>
      </p:sp>
      <p:sp>
        <p:nvSpPr>
          <p:cNvPr id="7" name="TextBox 6"/>
          <p:cNvSpPr txBox="1"/>
          <p:nvPr userDrawn="1"/>
        </p:nvSpPr>
        <p:spPr>
          <a:xfrm>
            <a:off x="8637742" y="6573696"/>
            <a:ext cx="1487908" cy="215444"/>
          </a:xfrm>
          <a:prstGeom prst="rect">
            <a:avLst/>
          </a:prstGeom>
          <a:noFill/>
        </p:spPr>
        <p:txBody>
          <a:bodyPr wrap="none" rtlCol="0">
            <a:spAutoFit/>
          </a:bodyPr>
          <a:lstStyle/>
          <a:p>
            <a:pPr algn="r"/>
            <a:r>
              <a:rPr lang="en-US" sz="800" dirty="0"/>
              <a:t>FOR INTERNAL USE ONLY</a:t>
            </a:r>
          </a:p>
        </p:txBody>
      </p:sp>
    </p:spTree>
    <p:extLst>
      <p:ext uri="{BB962C8B-B14F-4D97-AF65-F5344CB8AC3E}">
        <p14:creationId xmlns:p14="http://schemas.microsoft.com/office/powerpoint/2010/main" val="61811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84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4" name="Rectangle 3"/>
          <p:cNvSpPr/>
          <p:nvPr userDrawn="1"/>
        </p:nvSpPr>
        <p:spPr>
          <a:xfrm>
            <a:off x="0" y="0"/>
            <a:ext cx="12191999" cy="6872513"/>
          </a:xfrm>
          <a:prstGeom prst="rect">
            <a:avLst/>
          </a:prstGeom>
          <a:solidFill>
            <a:srgbClr val="326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a:solidFill>
                  <a:schemeClr val="bg1"/>
                </a:solidFill>
              </a:defRPr>
            </a:lvl1pPr>
          </a:lstStyle>
          <a:p>
            <a:pPr>
              <a:defRPr/>
            </a:pPr>
            <a:fld id="{19B51A1E-902D-48AF-9020-955120F399B6}" type="slidenum">
              <a:rPr lang="en-US" smtClean="0"/>
              <a:pPr>
                <a:defRPr/>
              </a:pPr>
              <a:t>‹#›</a:t>
            </a:fld>
            <a:endParaRPr lang="en-US"/>
          </a:p>
        </p:txBody>
      </p:sp>
      <p:sp>
        <p:nvSpPr>
          <p:cNvPr id="5" name="TextBox 4"/>
          <p:cNvSpPr txBox="1"/>
          <p:nvPr userDrawn="1"/>
        </p:nvSpPr>
        <p:spPr>
          <a:xfrm>
            <a:off x="10387326" y="6556459"/>
            <a:ext cx="1293944" cy="230832"/>
          </a:xfrm>
          <a:prstGeom prst="rect">
            <a:avLst/>
          </a:prstGeom>
          <a:noFill/>
        </p:spPr>
        <p:txBody>
          <a:bodyPr wrap="none" rtlCol="0">
            <a:spAutoFit/>
          </a:bodyPr>
          <a:lstStyle/>
          <a:p>
            <a:pPr algn="r"/>
            <a:r>
              <a:rPr lang="en-US" sz="900" dirty="0">
                <a:solidFill>
                  <a:schemeClr val="bg1"/>
                </a:solidFill>
              </a:rPr>
              <a:t>www.ODMHSAS.org</a:t>
            </a:r>
          </a:p>
        </p:txBody>
      </p:sp>
      <p:sp>
        <p:nvSpPr>
          <p:cNvPr id="2" name="Title 1"/>
          <p:cNvSpPr>
            <a:spLocks noGrp="1"/>
          </p:cNvSpPr>
          <p:nvPr>
            <p:ph type="title" hasCustomPrompt="1"/>
          </p:nvPr>
        </p:nvSpPr>
        <p:spPr>
          <a:xfrm>
            <a:off x="-1" y="2366887"/>
            <a:ext cx="12191999" cy="1917500"/>
          </a:xfrm>
        </p:spPr>
        <p:txBody>
          <a:bodyPr/>
          <a:lstStyle>
            <a:lvl1pPr algn="ctr">
              <a:defRPr sz="8000" b="1">
                <a:solidFill>
                  <a:schemeClr val="bg1"/>
                </a:solidFill>
                <a:latin typeface="+mn-lt"/>
              </a:defRPr>
            </a:lvl1pPr>
          </a:lstStyle>
          <a:p>
            <a:r>
              <a:rPr lang="en-US" dirty="0"/>
              <a:t>SECTION TITLE</a:t>
            </a:r>
          </a:p>
        </p:txBody>
      </p:sp>
      <p:sp>
        <p:nvSpPr>
          <p:cNvPr id="11" name="TextBox 10"/>
          <p:cNvSpPr txBox="1"/>
          <p:nvPr userDrawn="1"/>
        </p:nvSpPr>
        <p:spPr>
          <a:xfrm>
            <a:off x="8637742" y="6573696"/>
            <a:ext cx="1487908" cy="215444"/>
          </a:xfrm>
          <a:prstGeom prst="rect">
            <a:avLst/>
          </a:prstGeom>
          <a:noFill/>
        </p:spPr>
        <p:txBody>
          <a:bodyPr wrap="none" rtlCol="0">
            <a:spAutoFit/>
          </a:bodyPr>
          <a:lstStyle/>
          <a:p>
            <a:pPr algn="r"/>
            <a:r>
              <a:rPr lang="en-US" sz="800" dirty="0">
                <a:solidFill>
                  <a:schemeClr val="bg1"/>
                </a:solidFill>
              </a:rPr>
              <a:t>FOR INTERNAL USE ONLY</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95" y="6350902"/>
            <a:ext cx="1372275" cy="433619"/>
          </a:xfrm>
          <a:prstGeom prst="rect">
            <a:avLst/>
          </a:prstGeom>
        </p:spPr>
      </p:pic>
    </p:spTree>
    <p:extLst>
      <p:ext uri="{BB962C8B-B14F-4D97-AF65-F5344CB8AC3E}">
        <p14:creationId xmlns:p14="http://schemas.microsoft.com/office/powerpoint/2010/main" val="111372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_Gray">
    <p:spTree>
      <p:nvGrpSpPr>
        <p:cNvPr id="1" name=""/>
        <p:cNvGrpSpPr/>
        <p:nvPr/>
      </p:nvGrpSpPr>
      <p:grpSpPr>
        <a:xfrm>
          <a:off x="0" y="0"/>
          <a:ext cx="0" cy="0"/>
          <a:chOff x="0" y="0"/>
          <a:chExt cx="0" cy="0"/>
        </a:xfrm>
      </p:grpSpPr>
      <p:sp>
        <p:nvSpPr>
          <p:cNvPr id="4" name="Rectangle 3"/>
          <p:cNvSpPr/>
          <p:nvPr userDrawn="1"/>
        </p:nvSpPr>
        <p:spPr>
          <a:xfrm>
            <a:off x="0" y="0"/>
            <a:ext cx="12191999" cy="6872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a:solidFill>
                  <a:schemeClr val="bg1"/>
                </a:solidFill>
              </a:defRPr>
            </a:lvl1pPr>
          </a:lstStyle>
          <a:p>
            <a:pPr>
              <a:defRPr/>
            </a:pPr>
            <a:fld id="{19B51A1E-902D-48AF-9020-955120F399B6}" type="slidenum">
              <a:rPr lang="en-US" smtClean="0"/>
              <a:pPr>
                <a:defRPr/>
              </a:pPr>
              <a:t>‹#›</a:t>
            </a:fld>
            <a:endParaRPr lang="en-US"/>
          </a:p>
        </p:txBody>
      </p:sp>
      <p:sp>
        <p:nvSpPr>
          <p:cNvPr id="5" name="TextBox 4"/>
          <p:cNvSpPr txBox="1"/>
          <p:nvPr userDrawn="1"/>
        </p:nvSpPr>
        <p:spPr>
          <a:xfrm>
            <a:off x="10387326" y="6556459"/>
            <a:ext cx="1293944" cy="230832"/>
          </a:xfrm>
          <a:prstGeom prst="rect">
            <a:avLst/>
          </a:prstGeom>
          <a:noFill/>
        </p:spPr>
        <p:txBody>
          <a:bodyPr wrap="none" rtlCol="0">
            <a:spAutoFit/>
          </a:bodyPr>
          <a:lstStyle/>
          <a:p>
            <a:pPr algn="r"/>
            <a:r>
              <a:rPr lang="en-US" sz="900" dirty="0">
                <a:solidFill>
                  <a:schemeClr val="bg1"/>
                </a:solidFill>
              </a:rPr>
              <a:t>www.ODMHSAS.org</a:t>
            </a:r>
          </a:p>
        </p:txBody>
      </p:sp>
      <p:sp>
        <p:nvSpPr>
          <p:cNvPr id="7" name="Title 1"/>
          <p:cNvSpPr>
            <a:spLocks noGrp="1"/>
          </p:cNvSpPr>
          <p:nvPr>
            <p:ph type="title" hasCustomPrompt="1"/>
          </p:nvPr>
        </p:nvSpPr>
        <p:spPr>
          <a:xfrm>
            <a:off x="-1" y="2366887"/>
            <a:ext cx="12191999" cy="1917500"/>
          </a:xfrm>
        </p:spPr>
        <p:txBody>
          <a:bodyPr/>
          <a:lstStyle>
            <a:lvl1pPr algn="ctr">
              <a:defRPr sz="8000" b="1">
                <a:solidFill>
                  <a:schemeClr val="bg1"/>
                </a:solidFill>
                <a:latin typeface="+mn-lt"/>
              </a:defRPr>
            </a:lvl1pPr>
          </a:lstStyle>
          <a:p>
            <a:r>
              <a:rPr lang="en-US" dirty="0"/>
              <a:t>SECTION TITLE</a:t>
            </a:r>
          </a:p>
        </p:txBody>
      </p:sp>
      <p:sp>
        <p:nvSpPr>
          <p:cNvPr id="11" name="TextBox 10"/>
          <p:cNvSpPr txBox="1"/>
          <p:nvPr userDrawn="1"/>
        </p:nvSpPr>
        <p:spPr>
          <a:xfrm>
            <a:off x="8637742" y="6573696"/>
            <a:ext cx="1487908" cy="215444"/>
          </a:xfrm>
          <a:prstGeom prst="rect">
            <a:avLst/>
          </a:prstGeom>
          <a:noFill/>
        </p:spPr>
        <p:txBody>
          <a:bodyPr wrap="none" rtlCol="0">
            <a:spAutoFit/>
          </a:bodyPr>
          <a:lstStyle/>
          <a:p>
            <a:pPr algn="r"/>
            <a:r>
              <a:rPr lang="en-US" sz="800" dirty="0">
                <a:solidFill>
                  <a:schemeClr val="bg1"/>
                </a:solidFill>
              </a:rPr>
              <a:t>FOR INTERNAL USE ONLY</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95" y="6350902"/>
            <a:ext cx="1372275" cy="433619"/>
          </a:xfrm>
          <a:prstGeom prst="rect">
            <a:avLst/>
          </a:prstGeom>
        </p:spPr>
      </p:pic>
    </p:spTree>
    <p:extLst>
      <p:ext uri="{BB962C8B-B14F-4D97-AF65-F5344CB8AC3E}">
        <p14:creationId xmlns:p14="http://schemas.microsoft.com/office/powerpoint/2010/main" val="105792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dirty="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587872" y="6446657"/>
            <a:ext cx="432000" cy="432000"/>
          </a:xfrm>
          <a:prstGeom prst="rect">
            <a:avLst/>
          </a:prstGeom>
          <a:noFill/>
        </p:spPr>
        <p:txBody>
          <a:bodyPr vert="horz" lIns="0" tIns="0" rIns="0" bIns="0" rtlCol="0" anchor="ctr"/>
          <a:lstStyle>
            <a:lvl1pPr algn="r">
              <a:defRPr sz="1200" b="1">
                <a:solidFill>
                  <a:schemeClr val="tx1">
                    <a:lumMod val="75000"/>
                    <a:lumOff val="25000"/>
                  </a:schemeClr>
                </a:solidFill>
                <a:latin typeface="+mn-lt"/>
              </a:defRPr>
            </a:lvl1pPr>
          </a:lstStyle>
          <a:p>
            <a:pPr>
              <a:defRPr/>
            </a:pPr>
            <a:fld id="{19B51A1E-902D-48AF-9020-955120F399B6}" type="slidenum">
              <a:rPr lang="en-US" smtClean="0"/>
              <a:pPr>
                <a:defRPr/>
              </a:pPr>
              <a:t>‹#›</a:t>
            </a:fld>
            <a:endParaRPr lang="en-US"/>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0863" y="6297023"/>
            <a:ext cx="1480223" cy="459592"/>
          </a:xfrm>
          <a:prstGeom prst="rect">
            <a:avLst/>
          </a:prstGeom>
        </p:spPr>
      </p:pic>
    </p:spTree>
    <p:extLst>
      <p:ext uri="{BB962C8B-B14F-4D97-AF65-F5344CB8AC3E}">
        <p14:creationId xmlns:p14="http://schemas.microsoft.com/office/powerpoint/2010/main" val="499498443"/>
      </p:ext>
    </p:extLst>
  </p:cSld>
  <p:clrMap bg1="lt1" tx1="dk1" bg2="lt2" tx2="dk2" accent1="accent1" accent2="accent2" accent3="accent3" accent4="accent4" accent5="accent5" accent6="accent6" hlink="hlink" folHlink="folHlink"/>
  <p:sldLayoutIdLst>
    <p:sldLayoutId id="2147483782" r:id="rId1"/>
    <p:sldLayoutId id="2147483774" r:id="rId2"/>
    <p:sldLayoutId id="2147483784" r:id="rId3"/>
    <p:sldLayoutId id="2147483773" r:id="rId4"/>
    <p:sldLayoutId id="2147483789" r:id="rId5"/>
    <p:sldLayoutId id="2147483775" r:id="rId6"/>
    <p:sldLayoutId id="2147483787" r:id="rId7"/>
    <p:sldLayoutId id="2147483776" r:id="rId8"/>
    <p:sldLayoutId id="2147483779" r:id="rId9"/>
    <p:sldLayoutId id="2147483777" r:id="rId10"/>
    <p:sldLayoutId id="2147483783" r:id="rId11"/>
    <p:sldLayoutId id="2147483786" r:id="rId12"/>
    <p:sldLayoutId id="2147483785" r:id="rId13"/>
    <p:sldLayoutId id="2147483788" r:id="rId14"/>
    <p:sldLayoutId id="2147483791" r:id="rId15"/>
  </p:sldLayoutIdLst>
  <p:hf hdr="0" dt="0"/>
  <p:txStyles>
    <p:titleStyle>
      <a:lvl1pPr algn="l" defTabSz="914400" rtl="0" eaLnBrk="1" latinLnBrk="0" hangingPunct="1">
        <a:lnSpc>
          <a:spcPct val="90000"/>
        </a:lnSpc>
        <a:spcBef>
          <a:spcPct val="0"/>
        </a:spcBef>
        <a:buNone/>
        <a:defRPr sz="3600" b="0" kern="1200" spc="-15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4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0459E9-80F7-445B-A726-00D4C81C46E0}"/>
              </a:ext>
            </a:extLst>
          </p:cNvPr>
          <p:cNvSpPr>
            <a:spLocks noGrp="1"/>
          </p:cNvSpPr>
          <p:nvPr>
            <p:ph type="ctrTitle"/>
          </p:nvPr>
        </p:nvSpPr>
        <p:spPr>
          <a:xfrm>
            <a:off x="6421812" y="984070"/>
            <a:ext cx="5196451" cy="3847033"/>
          </a:xfrm>
        </p:spPr>
        <p:txBody>
          <a:bodyPr>
            <a:normAutofit/>
          </a:bodyPr>
          <a:lstStyle/>
          <a:p>
            <a:r>
              <a:rPr lang="en-US" sz="4000" dirty="0">
                <a:solidFill>
                  <a:srgbClr val="FFFFFF"/>
                </a:solidFill>
                <a:latin typeface="+mj-lt"/>
                <a:cs typeface="Arial" panose="020B0604020202020204" pitchFamily="34" charset="0"/>
              </a:rPr>
              <a:t>Methamphetamine in Oklahoma:</a:t>
            </a:r>
            <a:br>
              <a:rPr lang="en-US" sz="4000" dirty="0">
                <a:solidFill>
                  <a:srgbClr val="FFFFFF"/>
                </a:solidFill>
                <a:latin typeface="+mj-lt"/>
                <a:cs typeface="Arial" panose="020B0604020202020204" pitchFamily="34" charset="0"/>
              </a:rPr>
            </a:br>
            <a:br>
              <a:rPr lang="en-US" sz="3400" dirty="0">
                <a:solidFill>
                  <a:srgbClr val="FFFFFF"/>
                </a:solidFill>
                <a:latin typeface="+mj-lt"/>
                <a:cs typeface="Arial" panose="020B0604020202020204" pitchFamily="34" charset="0"/>
              </a:rPr>
            </a:br>
            <a:r>
              <a:rPr lang="en-US" sz="3400" dirty="0">
                <a:solidFill>
                  <a:srgbClr val="FFFFFF"/>
                </a:solidFill>
                <a:latin typeface="+mj-lt"/>
                <a:cs typeface="Arial" panose="020B0604020202020204" pitchFamily="34" charset="0"/>
              </a:rPr>
              <a:t> </a:t>
            </a:r>
            <a:r>
              <a:rPr lang="en-US" sz="4000" b="1" dirty="0">
                <a:solidFill>
                  <a:srgbClr val="FFFFFF"/>
                </a:solidFill>
                <a:latin typeface="+mj-lt"/>
                <a:cs typeface="Arial" panose="020B0604020202020204" pitchFamily="34" charset="0"/>
              </a:rPr>
              <a:t>Finding Solutions</a:t>
            </a:r>
            <a:br>
              <a:rPr lang="en-US" sz="3400" dirty="0">
                <a:solidFill>
                  <a:srgbClr val="FFFFFF"/>
                </a:solidFill>
                <a:latin typeface="+mj-lt"/>
                <a:cs typeface="Arial" panose="020B0604020202020204" pitchFamily="34" charset="0"/>
              </a:rPr>
            </a:br>
            <a:endParaRPr lang="en-US" sz="3400" dirty="0">
              <a:solidFill>
                <a:srgbClr val="FFFFFF"/>
              </a:solidFill>
              <a:latin typeface="+mj-lt"/>
              <a:cs typeface="Arial" panose="020B0604020202020204" pitchFamily="34" charset="0"/>
            </a:endParaRPr>
          </a:p>
        </p:txBody>
      </p:sp>
      <p:sp>
        <p:nvSpPr>
          <p:cNvPr id="3" name="Subtitle 2">
            <a:extLst>
              <a:ext uri="{FF2B5EF4-FFF2-40B4-BE49-F238E27FC236}">
                <a16:creationId xmlns:a16="http://schemas.microsoft.com/office/drawing/2014/main" id="{A4C158FE-0652-4095-A473-E69D993E5AF6}"/>
              </a:ext>
            </a:extLst>
          </p:cNvPr>
          <p:cNvSpPr>
            <a:spLocks noGrp="1"/>
          </p:cNvSpPr>
          <p:nvPr>
            <p:ph type="subTitle" idx="1"/>
          </p:nvPr>
        </p:nvSpPr>
        <p:spPr>
          <a:xfrm>
            <a:off x="6736924" y="4832627"/>
            <a:ext cx="4535850" cy="1165717"/>
          </a:xfrm>
        </p:spPr>
        <p:txBody>
          <a:bodyPr>
            <a:normAutofit/>
          </a:bodyPr>
          <a:lstStyle/>
          <a:p>
            <a:r>
              <a:rPr lang="en-US" sz="2200" dirty="0">
                <a:solidFill>
                  <a:srgbClr val="FFFFFF"/>
                </a:solidFill>
                <a:latin typeface="Arial" panose="020B0604020202020204" pitchFamily="34" charset="0"/>
                <a:cs typeface="Arial" panose="020B0604020202020204" pitchFamily="34" charset="0"/>
              </a:rPr>
              <a:t>Commissioner </a:t>
            </a:r>
          </a:p>
          <a:p>
            <a:r>
              <a:rPr lang="en-US" sz="2200" dirty="0">
                <a:solidFill>
                  <a:srgbClr val="FFFFFF"/>
                </a:solidFill>
                <a:latin typeface="Arial" panose="020B0604020202020204" pitchFamily="34" charset="0"/>
                <a:cs typeface="Arial" panose="020B0604020202020204" pitchFamily="34" charset="0"/>
              </a:rPr>
              <a:t>Carrie Slatton-Hodges</a:t>
            </a:r>
          </a:p>
        </p:txBody>
      </p:sp>
      <p:pic>
        <p:nvPicPr>
          <p:cNvPr id="10" name="Picture 9">
            <a:extLst>
              <a:ext uri="{FF2B5EF4-FFF2-40B4-BE49-F238E27FC236}">
                <a16:creationId xmlns:a16="http://schemas.microsoft.com/office/drawing/2014/main" id="{853C3B67-F8A4-401F-86F6-B15BC361E5A2}"/>
              </a:ext>
            </a:extLst>
          </p:cNvPr>
          <p:cNvPicPr/>
          <p:nvPr/>
        </p:nvPicPr>
        <p:blipFill rotWithShape="1">
          <a:blip r:embed="rId3"/>
          <a:srcRect l="62500" t="22176" r="11860" b="56911"/>
          <a:stretch/>
        </p:blipFill>
        <p:spPr bwMode="auto">
          <a:xfrm>
            <a:off x="335724" y="1141549"/>
            <a:ext cx="5638084" cy="45749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139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608393-A10E-4224-A7A7-B670B3D2C8C1}"/>
              </a:ext>
            </a:extLst>
          </p:cNvPr>
          <p:cNvSpPr>
            <a:spLocks noGrp="1"/>
          </p:cNvSpPr>
          <p:nvPr>
            <p:ph type="sldNum" sz="quarter" idx="4"/>
          </p:nvPr>
        </p:nvSpPr>
        <p:spPr/>
        <p:txBody>
          <a:bodyPr/>
          <a:lstStyle/>
          <a:p>
            <a:pPr>
              <a:defRPr/>
            </a:pPr>
            <a:fld id="{19B51A1E-902D-48AF-9020-955120F399B6}" type="slidenum">
              <a:rPr lang="en-US" smtClean="0"/>
              <a:pPr>
                <a:defRPr/>
              </a:pPr>
              <a:t>2</a:t>
            </a:fld>
            <a:endParaRPr lang="en-US"/>
          </a:p>
        </p:txBody>
      </p:sp>
      <p:sp>
        <p:nvSpPr>
          <p:cNvPr id="3" name="Title 2">
            <a:extLst>
              <a:ext uri="{FF2B5EF4-FFF2-40B4-BE49-F238E27FC236}">
                <a16:creationId xmlns:a16="http://schemas.microsoft.com/office/drawing/2014/main" id="{0B771501-EF17-4EBD-ACCC-BF9C5C62093F}"/>
              </a:ext>
            </a:extLst>
          </p:cNvPr>
          <p:cNvSpPr>
            <a:spLocks noGrp="1"/>
          </p:cNvSpPr>
          <p:nvPr>
            <p:ph type="title"/>
          </p:nvPr>
        </p:nvSpPr>
        <p:spPr>
          <a:xfrm>
            <a:off x="400928" y="609195"/>
            <a:ext cx="10818668" cy="387809"/>
          </a:xfrm>
        </p:spPr>
        <p:txBody>
          <a:bodyPr/>
          <a:lstStyle/>
          <a:p>
            <a:r>
              <a:rPr lang="en-US" dirty="0"/>
              <a:t>Stimulant Use in Oklahoma </a:t>
            </a:r>
          </a:p>
        </p:txBody>
      </p:sp>
      <p:sp>
        <p:nvSpPr>
          <p:cNvPr id="4" name="Text Placeholder 3">
            <a:extLst>
              <a:ext uri="{FF2B5EF4-FFF2-40B4-BE49-F238E27FC236}">
                <a16:creationId xmlns:a16="http://schemas.microsoft.com/office/drawing/2014/main" id="{EAC5D276-0C32-49C2-ABA9-DBBAF012078F}"/>
              </a:ext>
            </a:extLst>
          </p:cNvPr>
          <p:cNvSpPr>
            <a:spLocks noGrp="1"/>
          </p:cNvSpPr>
          <p:nvPr>
            <p:ph type="body" sz="quarter" idx="10"/>
          </p:nvPr>
        </p:nvSpPr>
        <p:spPr>
          <a:xfrm>
            <a:off x="1248800" y="1754882"/>
            <a:ext cx="10101371" cy="3827669"/>
          </a:xfrm>
        </p:spPr>
        <p:txBody>
          <a:bodyPr/>
          <a:lstStyle/>
          <a:p>
            <a:pPr marL="0" indent="0">
              <a:buNone/>
            </a:pPr>
            <a:r>
              <a:rPr lang="en-US" dirty="0"/>
              <a:t>Methamphetamine is the number one drug of choice in Oklahoma.</a:t>
            </a:r>
          </a:p>
          <a:p>
            <a:pPr lvl="1"/>
            <a:r>
              <a:rPr lang="en-US" dirty="0"/>
              <a:t>33.6% as number one drug of choice </a:t>
            </a:r>
          </a:p>
          <a:p>
            <a:pPr lvl="1"/>
            <a:r>
              <a:rPr lang="en-US" dirty="0"/>
              <a:t>50.8% report meth being a top 3 drug of choice </a:t>
            </a:r>
          </a:p>
          <a:p>
            <a:pPr marL="266700" lvl="1" indent="0">
              <a:buNone/>
            </a:pPr>
            <a:endParaRPr lang="en-US" dirty="0"/>
          </a:p>
          <a:p>
            <a:pPr marL="0" indent="0">
              <a:buNone/>
            </a:pPr>
            <a:r>
              <a:rPr lang="en-US" dirty="0"/>
              <a:t>Number of people entering ODMHSAS funded treatment for meth increased by 200% since 2019.</a:t>
            </a:r>
          </a:p>
          <a:p>
            <a:pPr marL="0" indent="0">
              <a:buNone/>
            </a:pPr>
            <a:endParaRPr lang="en-US" dirty="0"/>
          </a:p>
          <a:p>
            <a:pPr marL="0" indent="0">
              <a:buNone/>
            </a:pPr>
            <a:r>
              <a:rPr lang="en-US" dirty="0"/>
              <a:t>Approximately 80% of crisis center admissions test positive for stimulant use. </a:t>
            </a:r>
          </a:p>
          <a:p>
            <a:pPr marL="0" indent="0">
              <a:buNone/>
            </a:pPr>
            <a:r>
              <a:rPr lang="en-US" dirty="0"/>
              <a:t> </a:t>
            </a:r>
          </a:p>
          <a:p>
            <a:endParaRPr lang="en-US" dirty="0"/>
          </a:p>
        </p:txBody>
      </p:sp>
      <p:sp>
        <p:nvSpPr>
          <p:cNvPr id="9" name="TextBox 8">
            <a:extLst>
              <a:ext uri="{FF2B5EF4-FFF2-40B4-BE49-F238E27FC236}">
                <a16:creationId xmlns:a16="http://schemas.microsoft.com/office/drawing/2014/main" id="{27051890-5867-4A29-8848-EE838F877C1A}"/>
              </a:ext>
            </a:extLst>
          </p:cNvPr>
          <p:cNvSpPr txBox="1"/>
          <p:nvPr/>
        </p:nvSpPr>
        <p:spPr>
          <a:xfrm>
            <a:off x="3516086" y="3146362"/>
            <a:ext cx="7032170" cy="369332"/>
          </a:xfrm>
          <a:prstGeom prst="rect">
            <a:avLst/>
          </a:prstGeom>
          <a:noFill/>
        </p:spPr>
        <p:txBody>
          <a:bodyPr wrap="square">
            <a:spAutoFit/>
          </a:bodyPr>
          <a:lstStyle/>
          <a:p>
            <a:r>
              <a:rPr lang="en-US" dirty="0"/>
              <a:t> </a:t>
            </a:r>
          </a:p>
        </p:txBody>
      </p:sp>
      <p:pic>
        <p:nvPicPr>
          <p:cNvPr id="1028" name="Picture 4">
            <a:extLst>
              <a:ext uri="{FF2B5EF4-FFF2-40B4-BE49-F238E27FC236}">
                <a16:creationId xmlns:a16="http://schemas.microsoft.com/office/drawing/2014/main" id="{D9CDBA8E-8623-4A49-9C02-A3809B9D0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33" y="1741754"/>
            <a:ext cx="387809" cy="3878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8E8D9BE-A3C0-4B6E-BA7F-0B9F06A9B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37" y="4367088"/>
            <a:ext cx="387809" cy="3878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09D32F6-C51A-4F78-B703-B692C590B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55" y="3225137"/>
            <a:ext cx="387809" cy="38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9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1AAFFD-B5C0-7A40-A2FD-D789D8168161}"/>
              </a:ext>
            </a:extLst>
          </p:cNvPr>
          <p:cNvPicPr>
            <a:picLocks noChangeAspect="1"/>
          </p:cNvPicPr>
          <p:nvPr/>
        </p:nvPicPr>
        <p:blipFill rotWithShape="1">
          <a:blip r:embed="rId3"/>
          <a:srcRect l="3515" t="18736" r="6194" b="14199"/>
          <a:stretch/>
        </p:blipFill>
        <p:spPr>
          <a:xfrm>
            <a:off x="597672" y="2859207"/>
            <a:ext cx="8631587" cy="3267806"/>
          </a:xfrm>
          <a:prstGeom prst="rect">
            <a:avLst/>
          </a:prstGeom>
        </p:spPr>
      </p:pic>
      <p:sp>
        <p:nvSpPr>
          <p:cNvPr id="2" name="Slide Number Placeholder 1"/>
          <p:cNvSpPr>
            <a:spLocks noGrp="1"/>
          </p:cNvSpPr>
          <p:nvPr>
            <p:ph type="sldNum" sz="quarter" idx="4"/>
          </p:nvPr>
        </p:nvSpPr>
        <p:spPr/>
        <p:txBody>
          <a:bodyPr/>
          <a:lstStyle/>
          <a:p>
            <a:pPr>
              <a:defRPr/>
            </a:pPr>
            <a:fld id="{19B51A1E-902D-48AF-9020-955120F399B6}" type="slidenum">
              <a:rPr lang="en-US" smtClean="0"/>
              <a:pPr>
                <a:defRPr/>
              </a:pPr>
              <a:t>3</a:t>
            </a:fld>
            <a:endParaRPr lang="en-US"/>
          </a:p>
        </p:txBody>
      </p:sp>
      <p:sp>
        <p:nvSpPr>
          <p:cNvPr id="5" name="Title 4"/>
          <p:cNvSpPr>
            <a:spLocks noGrp="1"/>
          </p:cNvSpPr>
          <p:nvPr>
            <p:ph type="title"/>
          </p:nvPr>
        </p:nvSpPr>
        <p:spPr>
          <a:xfrm>
            <a:off x="597672" y="414433"/>
            <a:ext cx="7545429" cy="478293"/>
          </a:xfrm>
        </p:spPr>
        <p:txBody>
          <a:bodyPr/>
          <a:lstStyle/>
          <a:p>
            <a:r>
              <a:rPr lang="en-US" b="0" dirty="0">
                <a:solidFill>
                  <a:srgbClr val="464646"/>
                </a:solidFill>
              </a:rPr>
              <a:t>Drug Overdose Deaths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461" y="0"/>
            <a:ext cx="3702496" cy="3725714"/>
          </a:xfrm>
          <a:prstGeom prst="rect">
            <a:avLst/>
          </a:prstGeom>
        </p:spPr>
      </p:pic>
      <p:sp>
        <p:nvSpPr>
          <p:cNvPr id="3" name="TextBox 2"/>
          <p:cNvSpPr txBox="1"/>
          <p:nvPr/>
        </p:nvSpPr>
        <p:spPr>
          <a:xfrm>
            <a:off x="1297239" y="2048974"/>
            <a:ext cx="6845862" cy="646331"/>
          </a:xfrm>
          <a:prstGeom prst="rect">
            <a:avLst/>
          </a:prstGeom>
          <a:noFill/>
        </p:spPr>
        <p:txBody>
          <a:bodyPr wrap="square" rtlCol="0">
            <a:spAutoFit/>
          </a:bodyPr>
          <a:lstStyle/>
          <a:p>
            <a:pPr algn="ctr"/>
            <a:r>
              <a:rPr lang="en-US" b="1" dirty="0"/>
              <a:t>Drug Overdose Deaths Involving Psychostimulants with Abuse Potential (Methamphetamine) (1997–2017)</a:t>
            </a:r>
          </a:p>
        </p:txBody>
      </p:sp>
    </p:spTree>
    <p:extLst>
      <p:ext uri="{BB962C8B-B14F-4D97-AF65-F5344CB8AC3E}">
        <p14:creationId xmlns:p14="http://schemas.microsoft.com/office/powerpoint/2010/main" val="272136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0583" y="913520"/>
            <a:ext cx="10150202" cy="387809"/>
          </a:xfrm>
        </p:spPr>
        <p:txBody>
          <a:bodyPr/>
          <a:lstStyle/>
          <a:p>
            <a:r>
              <a:rPr kumimoji="0" lang="en-US" sz="3600" i="0" u="none" strike="noStrike" kern="1200" cap="none" spc="-150" normalizeH="0" baseline="0" noProof="0" dirty="0">
                <a:ln>
                  <a:noFill/>
                </a:ln>
                <a:solidFill>
                  <a:prstClr val="black">
                    <a:lumMod val="75000"/>
                    <a:lumOff val="25000"/>
                  </a:prstClr>
                </a:solidFill>
                <a:effectLst/>
                <a:uLnTx/>
                <a:uFillTx/>
                <a:latin typeface="Arial" panose="020B0604020202020204"/>
                <a:ea typeface="+mj-ea"/>
                <a:cs typeface="+mj-cs"/>
              </a:rPr>
              <a:t>Tulsa Meth Treatment Plan:  The Model</a:t>
            </a:r>
            <a:br>
              <a:rPr lang="en-US" dirty="0"/>
            </a:br>
            <a:endParaRPr lang="en-US" b="0" dirty="0"/>
          </a:p>
        </p:txBody>
      </p:sp>
      <p:sp>
        <p:nvSpPr>
          <p:cNvPr id="19" name="Text Placeholder 5">
            <a:extLst>
              <a:ext uri="{FF2B5EF4-FFF2-40B4-BE49-F238E27FC236}">
                <a16:creationId xmlns:a16="http://schemas.microsoft.com/office/drawing/2014/main" id="{CC6344FD-1EB8-4B1D-8B11-5DB1711D2956}"/>
              </a:ext>
            </a:extLst>
          </p:cNvPr>
          <p:cNvSpPr txBox="1">
            <a:spLocks/>
          </p:cNvSpPr>
          <p:nvPr/>
        </p:nvSpPr>
        <p:spPr>
          <a:xfrm>
            <a:off x="1438267" y="1328359"/>
            <a:ext cx="8857372" cy="934745"/>
          </a:xfrm>
          <a:prstGeom prst="rect">
            <a:avLst/>
          </a:prstGeom>
        </p:spPr>
        <p:txBody>
          <a:bodyPr vert="horz" lIns="0" tIns="0" rIns="0" bIns="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34" name="Terminator 34">
            <a:extLst>
              <a:ext uri="{FF2B5EF4-FFF2-40B4-BE49-F238E27FC236}">
                <a16:creationId xmlns:a16="http://schemas.microsoft.com/office/drawing/2014/main" id="{4DB00FF5-A637-F545-9C6C-C7C0A8DBBB2C}"/>
              </a:ext>
            </a:extLst>
          </p:cNvPr>
          <p:cNvSpPr/>
          <p:nvPr/>
        </p:nvSpPr>
        <p:spPr>
          <a:xfrm>
            <a:off x="6977000" y="3900562"/>
            <a:ext cx="4543495" cy="2476173"/>
          </a:xfrm>
          <a:prstGeom prst="flowChartTerminator">
            <a:avLst/>
          </a:prstGeom>
          <a:solidFill>
            <a:srgbClr val="00C38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rPr>
              <a:t> </a:t>
            </a:r>
          </a:p>
        </p:txBody>
      </p:sp>
      <p:sp>
        <p:nvSpPr>
          <p:cNvPr id="35" name="Bent-Up Arrow 34">
            <a:extLst>
              <a:ext uri="{FF2B5EF4-FFF2-40B4-BE49-F238E27FC236}">
                <a16:creationId xmlns:a16="http://schemas.microsoft.com/office/drawing/2014/main" id="{4C993E7B-A579-4948-A356-543582623141}"/>
              </a:ext>
            </a:extLst>
          </p:cNvPr>
          <p:cNvSpPr/>
          <p:nvPr/>
        </p:nvSpPr>
        <p:spPr>
          <a:xfrm rot="5400000">
            <a:off x="6409834" y="3668037"/>
            <a:ext cx="1316436" cy="659932"/>
          </a:xfrm>
          <a:prstGeom prst="bentUpArrow">
            <a:avLst>
              <a:gd name="adj1" fmla="val 27907"/>
              <a:gd name="adj2" fmla="val 25000"/>
              <a:gd name="adj3" fmla="val 35780"/>
            </a:avLst>
          </a:prstGeom>
          <a:solidFill>
            <a:srgbClr val="A2AAAD">
              <a:tint val="50000"/>
              <a:hueOff val="0"/>
              <a:satOff val="0"/>
              <a:lumOff val="0"/>
              <a:alphaOff val="0"/>
            </a:srgbClr>
          </a:solidFill>
          <a:ln w="12700" cap="flat" cmpd="sng" algn="ctr">
            <a:solidFill>
              <a:srgbClr val="FFFFFF"/>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hueOff val="0"/>
                  <a:satOff val="0"/>
                  <a:lumOff val="0"/>
                  <a:alphaOff val="0"/>
                </a:srgbClr>
              </a:solidFill>
              <a:effectLst/>
              <a:uLnTx/>
              <a:uFillTx/>
              <a:latin typeface="Arial" panose="020B0604020202020204"/>
              <a:ea typeface="+mn-ea"/>
              <a:cs typeface="+mn-cs"/>
            </a:endParaRPr>
          </a:p>
        </p:txBody>
      </p:sp>
      <p:sp>
        <p:nvSpPr>
          <p:cNvPr id="36" name="Bent-Up Arrow 35">
            <a:extLst>
              <a:ext uri="{FF2B5EF4-FFF2-40B4-BE49-F238E27FC236}">
                <a16:creationId xmlns:a16="http://schemas.microsoft.com/office/drawing/2014/main" id="{DD075050-1B42-6145-A9AA-B33BCD751B87}"/>
              </a:ext>
            </a:extLst>
          </p:cNvPr>
          <p:cNvSpPr/>
          <p:nvPr/>
        </p:nvSpPr>
        <p:spPr>
          <a:xfrm rot="10800000">
            <a:off x="2410706" y="1534984"/>
            <a:ext cx="525781" cy="892810"/>
          </a:xfrm>
          <a:prstGeom prst="bentUpArrow">
            <a:avLst>
              <a:gd name="adj1" fmla="val 32840"/>
              <a:gd name="adj2" fmla="val 25000"/>
              <a:gd name="adj3" fmla="val 20884"/>
            </a:avLst>
          </a:prstGeom>
          <a:solidFill>
            <a:srgbClr val="D5D5D5"/>
          </a:solidFill>
          <a:ln w="12700" cap="flat" cmpd="sng" algn="ctr">
            <a:no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hueOff val="0"/>
                  <a:satOff val="0"/>
                  <a:lumOff val="0"/>
                  <a:alphaOff val="0"/>
                </a:srgbClr>
              </a:solidFill>
              <a:effectLst/>
              <a:uLnTx/>
              <a:uFillTx/>
              <a:latin typeface="Arial" panose="020B0604020202020204"/>
              <a:ea typeface="+mn-ea"/>
              <a:cs typeface="+mn-cs"/>
            </a:endParaRPr>
          </a:p>
        </p:txBody>
      </p:sp>
      <p:sp>
        <p:nvSpPr>
          <p:cNvPr id="37" name="Terminator 12">
            <a:extLst>
              <a:ext uri="{FF2B5EF4-FFF2-40B4-BE49-F238E27FC236}">
                <a16:creationId xmlns:a16="http://schemas.microsoft.com/office/drawing/2014/main" id="{3EA2EB91-EE05-BE4E-8494-7AD720A9EEF1}"/>
              </a:ext>
            </a:extLst>
          </p:cNvPr>
          <p:cNvSpPr/>
          <p:nvPr/>
        </p:nvSpPr>
        <p:spPr>
          <a:xfrm>
            <a:off x="4853126" y="1913255"/>
            <a:ext cx="6479409" cy="1818005"/>
          </a:xfrm>
          <a:prstGeom prst="flowChartTerminator">
            <a:avLst/>
          </a:prstGeom>
          <a:solidFill>
            <a:srgbClr val="00C38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rPr>
              <a:t> </a:t>
            </a:r>
          </a:p>
        </p:txBody>
      </p:sp>
      <p:sp>
        <p:nvSpPr>
          <p:cNvPr id="38" name="Rounded Rectangle 11">
            <a:extLst>
              <a:ext uri="{FF2B5EF4-FFF2-40B4-BE49-F238E27FC236}">
                <a16:creationId xmlns:a16="http://schemas.microsoft.com/office/drawing/2014/main" id="{06B02D55-0D55-014E-AFAC-9D59509B2DD3}"/>
              </a:ext>
            </a:extLst>
          </p:cNvPr>
          <p:cNvSpPr>
            <a:spLocks noChangeArrowheads="1"/>
          </p:cNvSpPr>
          <p:nvPr/>
        </p:nvSpPr>
        <p:spPr bwMode="auto">
          <a:xfrm>
            <a:off x="5301940" y="2429377"/>
            <a:ext cx="1737360" cy="914400"/>
          </a:xfrm>
          <a:prstGeom prst="rect">
            <a:avLst/>
          </a:prstGeom>
          <a:solidFill>
            <a:srgbClr val="008EAA"/>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00" b="0" i="0" u="none" strike="noStrike" kern="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rPr>
              <a:t>Dual Diagnosis- Capable Inpatient Beds at TCBH</a:t>
            </a:r>
            <a:endParaRPr kumimoji="0" lang="en-US" altLang="en-US" sz="1800" b="0" i="0" u="none" strike="noStrike" kern="0" cap="none" spc="0" normalizeH="0" baseline="0" noProof="0" dirty="0">
              <a:ln>
                <a:noFill/>
              </a:ln>
              <a:solidFill>
                <a:srgbClr val="FFFFFF"/>
              </a:solidFill>
              <a:effectLst/>
              <a:uLnTx/>
              <a:uFillTx/>
            </a:endParaRPr>
          </a:p>
        </p:txBody>
      </p:sp>
      <p:sp>
        <p:nvSpPr>
          <p:cNvPr id="39" name="Rounded Rectangle 12">
            <a:extLst>
              <a:ext uri="{FF2B5EF4-FFF2-40B4-BE49-F238E27FC236}">
                <a16:creationId xmlns:a16="http://schemas.microsoft.com/office/drawing/2014/main" id="{9E6D98A5-BAF3-434B-A42F-1C7E3F19B5F2}"/>
              </a:ext>
            </a:extLst>
          </p:cNvPr>
          <p:cNvSpPr>
            <a:spLocks noChangeArrowheads="1"/>
          </p:cNvSpPr>
          <p:nvPr/>
        </p:nvSpPr>
        <p:spPr bwMode="auto">
          <a:xfrm>
            <a:off x="7207009" y="2429377"/>
            <a:ext cx="1737360" cy="914400"/>
          </a:xfrm>
          <a:prstGeom prst="rect">
            <a:avLst/>
          </a:prstGeom>
          <a:solidFill>
            <a:srgbClr val="008EAA"/>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00" b="0" i="0" u="none" strike="noStrike" kern="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rPr>
              <a:t>Intensive Meth-Capable Chairs at CCC (Psych ER)</a:t>
            </a:r>
            <a:endParaRPr kumimoji="0" lang="en-US" altLang="en-US" sz="1800" b="0" i="0" u="none" strike="noStrike" kern="0" cap="none" spc="0" normalizeH="0" baseline="0" noProof="0" dirty="0">
              <a:ln>
                <a:noFill/>
              </a:ln>
              <a:solidFill>
                <a:srgbClr val="FFFFFF"/>
              </a:solidFill>
              <a:effectLst/>
              <a:uLnTx/>
              <a:uFillTx/>
            </a:endParaRPr>
          </a:p>
        </p:txBody>
      </p:sp>
      <p:sp>
        <p:nvSpPr>
          <p:cNvPr id="40" name="Rounded Rectangle 13">
            <a:extLst>
              <a:ext uri="{FF2B5EF4-FFF2-40B4-BE49-F238E27FC236}">
                <a16:creationId xmlns:a16="http://schemas.microsoft.com/office/drawing/2014/main" id="{5EAF5918-2A0F-6B41-BC3B-88372CE43242}"/>
              </a:ext>
            </a:extLst>
          </p:cNvPr>
          <p:cNvSpPr>
            <a:spLocks noChangeArrowheads="1"/>
          </p:cNvSpPr>
          <p:nvPr/>
        </p:nvSpPr>
        <p:spPr bwMode="auto">
          <a:xfrm>
            <a:off x="9118039" y="2429377"/>
            <a:ext cx="1737360" cy="914400"/>
          </a:xfrm>
          <a:prstGeom prst="rect">
            <a:avLst/>
          </a:prstGeom>
          <a:solidFill>
            <a:srgbClr val="008EAA"/>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00" b="0" i="0" u="none" strike="noStrike" kern="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rPr>
              <a:t>Meth Detox Beds at 12&amp;12</a:t>
            </a:r>
            <a:endParaRPr kumimoji="0" lang="en-US" altLang="en-US" sz="1800" b="0" i="0" u="none" strike="noStrike" kern="0" cap="none" spc="0" normalizeH="0" baseline="0" noProof="0" dirty="0">
              <a:ln>
                <a:noFill/>
              </a:ln>
              <a:solidFill>
                <a:srgbClr val="FFFFFF"/>
              </a:solidFill>
              <a:effectLst/>
              <a:uLnTx/>
              <a:uFillTx/>
            </a:endParaRPr>
          </a:p>
        </p:txBody>
      </p:sp>
      <p:sp>
        <p:nvSpPr>
          <p:cNvPr id="41" name="Rounded Rectangle 15">
            <a:extLst>
              <a:ext uri="{FF2B5EF4-FFF2-40B4-BE49-F238E27FC236}">
                <a16:creationId xmlns:a16="http://schemas.microsoft.com/office/drawing/2014/main" id="{5D7D58E4-1E43-2B49-9254-DDE5F6ECA45F}"/>
              </a:ext>
            </a:extLst>
          </p:cNvPr>
          <p:cNvSpPr>
            <a:spLocks noChangeArrowheads="1"/>
          </p:cNvSpPr>
          <p:nvPr/>
        </p:nvSpPr>
        <p:spPr bwMode="auto">
          <a:xfrm>
            <a:off x="1945544" y="2435298"/>
            <a:ext cx="1737360" cy="1163684"/>
          </a:xfrm>
          <a:prstGeom prst="rect">
            <a:avLst/>
          </a:prstGeom>
          <a:solidFill>
            <a:srgbClr val="E56954"/>
          </a:solidFill>
          <a:ln>
            <a:noFill/>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rPr>
              <a:t>Focus on Crisis as a Result of Mental Illness, other SUD (CCC, Crisis Stabilization)</a:t>
            </a:r>
            <a:endParaRPr kumimoji="0" lang="en-US" altLang="en-US" sz="1400" b="0" i="0" u="none" strike="noStrike" kern="0" cap="none" spc="0" normalizeH="0" baseline="0" noProof="0" dirty="0">
              <a:ln>
                <a:noFill/>
              </a:ln>
              <a:solidFill>
                <a:srgbClr val="FFFFFF"/>
              </a:solidFill>
              <a:effectLst/>
              <a:uLnTx/>
              <a:uFillTx/>
            </a:endParaRPr>
          </a:p>
        </p:txBody>
      </p:sp>
      <p:sp>
        <p:nvSpPr>
          <p:cNvPr id="42" name="Text Box 25">
            <a:extLst>
              <a:ext uri="{FF2B5EF4-FFF2-40B4-BE49-F238E27FC236}">
                <a16:creationId xmlns:a16="http://schemas.microsoft.com/office/drawing/2014/main" id="{42165DEE-4279-8446-806A-F6731E2B5DE8}"/>
              </a:ext>
            </a:extLst>
          </p:cNvPr>
          <p:cNvSpPr txBox="1">
            <a:spLocks noChangeArrowheads="1"/>
          </p:cNvSpPr>
          <p:nvPr/>
        </p:nvSpPr>
        <p:spPr bwMode="auto">
          <a:xfrm>
            <a:off x="6499701" y="2057970"/>
            <a:ext cx="3103729" cy="26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Acute Meth Intoxication</a:t>
            </a:r>
            <a:endParaRPr kumimoji="0" lang="en-US" altLang="en-US" sz="2000" b="0" i="0" u="none" strike="noStrike" kern="0" cap="none" spc="0" normalizeH="0" baseline="0" noProof="0" dirty="0">
              <a:ln>
                <a:noFill/>
              </a:ln>
              <a:solidFill>
                <a:srgbClr val="000000"/>
              </a:solidFill>
              <a:effectLst/>
              <a:uLnTx/>
              <a:uFillTx/>
            </a:endParaRPr>
          </a:p>
        </p:txBody>
      </p:sp>
      <p:sp>
        <p:nvSpPr>
          <p:cNvPr id="43" name="Text Box 30">
            <a:extLst>
              <a:ext uri="{FF2B5EF4-FFF2-40B4-BE49-F238E27FC236}">
                <a16:creationId xmlns:a16="http://schemas.microsoft.com/office/drawing/2014/main" id="{29D45E7A-B2B3-394A-88EE-521A82C80160}"/>
              </a:ext>
            </a:extLst>
          </p:cNvPr>
          <p:cNvSpPr txBox="1">
            <a:spLocks noChangeArrowheads="1"/>
          </p:cNvSpPr>
          <p:nvPr/>
        </p:nvSpPr>
        <p:spPr bwMode="auto">
          <a:xfrm>
            <a:off x="7170530" y="5293252"/>
            <a:ext cx="99889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Transition to IOP</a:t>
            </a:r>
            <a:endParaRPr kumimoji="0" lang="en-US" altLang="en-US" sz="1800" b="0" i="0" u="none" strike="noStrike" kern="0" cap="none" spc="0" normalizeH="0" baseline="0" noProof="0" dirty="0">
              <a:ln>
                <a:noFill/>
              </a:ln>
              <a:solidFill>
                <a:srgbClr val="000000"/>
              </a:solidFill>
              <a:effectLst/>
              <a:uLnTx/>
              <a:uFillTx/>
            </a:endParaRPr>
          </a:p>
        </p:txBody>
      </p:sp>
      <p:sp>
        <p:nvSpPr>
          <p:cNvPr id="44" name="Text Box 50">
            <a:extLst>
              <a:ext uri="{FF2B5EF4-FFF2-40B4-BE49-F238E27FC236}">
                <a16:creationId xmlns:a16="http://schemas.microsoft.com/office/drawing/2014/main" id="{40F19074-820C-8549-A4AD-F7EAA9245FB8}"/>
              </a:ext>
            </a:extLst>
          </p:cNvPr>
          <p:cNvSpPr txBox="1">
            <a:spLocks noChangeArrowheads="1"/>
          </p:cNvSpPr>
          <p:nvPr/>
        </p:nvSpPr>
        <p:spPr bwMode="auto">
          <a:xfrm>
            <a:off x="1875266" y="3646425"/>
            <a:ext cx="4789598" cy="33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Services in the “Bubble”</a:t>
            </a:r>
            <a:endParaRPr kumimoji="0" lang="en-US" altLang="en-US" sz="2000" b="0" i="0" u="none" strike="noStrike" kern="0" cap="none" spc="0" normalizeH="0" baseline="0" noProof="0" dirty="0">
              <a:ln>
                <a:noFill/>
              </a:ln>
              <a:solidFill>
                <a:srgbClr val="000000"/>
              </a:solidFill>
              <a:effectLst/>
              <a:uLnTx/>
              <a:uFillTx/>
            </a:endParaRPr>
          </a:p>
        </p:txBody>
      </p:sp>
      <p:sp>
        <p:nvSpPr>
          <p:cNvPr id="45" name="Down Arrow 44">
            <a:extLst>
              <a:ext uri="{FF2B5EF4-FFF2-40B4-BE49-F238E27FC236}">
                <a16:creationId xmlns:a16="http://schemas.microsoft.com/office/drawing/2014/main" id="{AB82DFE0-19A6-CF46-BD10-479013F6F84B}"/>
              </a:ext>
            </a:extLst>
          </p:cNvPr>
          <p:cNvSpPr/>
          <p:nvPr/>
        </p:nvSpPr>
        <p:spPr>
          <a:xfrm>
            <a:off x="7842393" y="1633862"/>
            <a:ext cx="365758" cy="365760"/>
          </a:xfrm>
          <a:prstGeom prst="downArrow">
            <a:avLst/>
          </a:prstGeom>
          <a:solidFill>
            <a:srgbClr val="D5D5D5"/>
          </a:solidFill>
          <a:ln w="1270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6" name="Down Arrow 45">
            <a:extLst>
              <a:ext uri="{FF2B5EF4-FFF2-40B4-BE49-F238E27FC236}">
                <a16:creationId xmlns:a16="http://schemas.microsoft.com/office/drawing/2014/main" id="{CBB717DC-E36D-F14C-B0FD-893FF70C9595}"/>
              </a:ext>
            </a:extLst>
          </p:cNvPr>
          <p:cNvSpPr/>
          <p:nvPr/>
        </p:nvSpPr>
        <p:spPr>
          <a:xfrm rot="5400000">
            <a:off x="6968676" y="2747010"/>
            <a:ext cx="274320" cy="297180"/>
          </a:xfrm>
          <a:prstGeom prst="downArrow">
            <a:avLst/>
          </a:prstGeom>
          <a:solidFill>
            <a:srgbClr val="D5D5D5"/>
          </a:solidFill>
          <a:ln w="1270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7" name="Down Arrow 46">
            <a:extLst>
              <a:ext uri="{FF2B5EF4-FFF2-40B4-BE49-F238E27FC236}">
                <a16:creationId xmlns:a16="http://schemas.microsoft.com/office/drawing/2014/main" id="{4990159D-7595-714A-96D2-F92D392B3E03}"/>
              </a:ext>
            </a:extLst>
          </p:cNvPr>
          <p:cNvSpPr/>
          <p:nvPr/>
        </p:nvSpPr>
        <p:spPr>
          <a:xfrm rot="16200000">
            <a:off x="8870267" y="2749417"/>
            <a:ext cx="274320" cy="274320"/>
          </a:xfrm>
          <a:prstGeom prst="downArrow">
            <a:avLst/>
          </a:prstGeom>
          <a:solidFill>
            <a:srgbClr val="D5D5D5"/>
          </a:solidFill>
          <a:ln w="1270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8" name="Bent-Up Arrow 47">
            <a:extLst>
              <a:ext uri="{FF2B5EF4-FFF2-40B4-BE49-F238E27FC236}">
                <a16:creationId xmlns:a16="http://schemas.microsoft.com/office/drawing/2014/main" id="{DAD5264B-3E96-5A46-9155-16F184E797FD}"/>
              </a:ext>
            </a:extLst>
          </p:cNvPr>
          <p:cNvSpPr/>
          <p:nvPr/>
        </p:nvSpPr>
        <p:spPr>
          <a:xfrm rot="5400000">
            <a:off x="8088643" y="4909896"/>
            <a:ext cx="1092323" cy="640133"/>
          </a:xfrm>
          <a:prstGeom prst="bentUpArrow">
            <a:avLst>
              <a:gd name="adj1" fmla="val 27907"/>
              <a:gd name="adj2" fmla="val 25000"/>
              <a:gd name="adj3" fmla="val 35780"/>
            </a:avLst>
          </a:prstGeom>
          <a:solidFill>
            <a:srgbClr val="A2AAAD">
              <a:tint val="50000"/>
              <a:hueOff val="0"/>
              <a:satOff val="0"/>
              <a:lumOff val="0"/>
              <a:alphaOff val="0"/>
            </a:srgbClr>
          </a:solidFill>
          <a:ln w="12700" cap="flat" cmpd="sng" algn="ctr">
            <a:solidFill>
              <a:srgbClr val="FFFFFF"/>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hueOff val="0"/>
                  <a:satOff val="0"/>
                  <a:lumOff val="0"/>
                  <a:alphaOff val="0"/>
                </a:srgbClr>
              </a:solidFill>
              <a:effectLst/>
              <a:uLnTx/>
              <a:uFillTx/>
              <a:latin typeface="Arial" panose="020B0604020202020204"/>
              <a:ea typeface="+mn-ea"/>
              <a:cs typeface="+mn-cs"/>
            </a:endParaRPr>
          </a:p>
        </p:txBody>
      </p:sp>
      <p:sp>
        <p:nvSpPr>
          <p:cNvPr id="49" name="Rounded Rectangle 11">
            <a:extLst>
              <a:ext uri="{FF2B5EF4-FFF2-40B4-BE49-F238E27FC236}">
                <a16:creationId xmlns:a16="http://schemas.microsoft.com/office/drawing/2014/main" id="{DF6F9F9C-4AE8-7648-A1E1-4814C147C1C1}"/>
              </a:ext>
            </a:extLst>
          </p:cNvPr>
          <p:cNvSpPr>
            <a:spLocks noChangeArrowheads="1"/>
          </p:cNvSpPr>
          <p:nvPr/>
        </p:nvSpPr>
        <p:spPr bwMode="auto">
          <a:xfrm>
            <a:off x="7425697" y="4242229"/>
            <a:ext cx="1737360" cy="914400"/>
          </a:xfrm>
          <a:prstGeom prst="rect">
            <a:avLst/>
          </a:prstGeom>
          <a:solidFill>
            <a:srgbClr val="008EAA"/>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00" b="0" i="0" u="none" strike="noStrike" kern="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rPr>
              <a:t>Residential Treatment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00" b="0" i="0" u="none" strike="noStrike" kern="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rPr>
              <a:t>(up to 90 Days)</a:t>
            </a:r>
          </a:p>
        </p:txBody>
      </p:sp>
      <p:sp>
        <p:nvSpPr>
          <p:cNvPr id="50" name="Down Arrow 49">
            <a:extLst>
              <a:ext uri="{FF2B5EF4-FFF2-40B4-BE49-F238E27FC236}">
                <a16:creationId xmlns:a16="http://schemas.microsoft.com/office/drawing/2014/main" id="{AC211F78-36C7-7644-94A7-8AAD149B2FF2}"/>
              </a:ext>
            </a:extLst>
          </p:cNvPr>
          <p:cNvSpPr/>
          <p:nvPr/>
        </p:nvSpPr>
        <p:spPr>
          <a:xfrm rot="16200000">
            <a:off x="11032944" y="5161428"/>
            <a:ext cx="320040" cy="945683"/>
          </a:xfrm>
          <a:prstGeom prst="downArrow">
            <a:avLst/>
          </a:prstGeom>
          <a:solidFill>
            <a:srgbClr val="D5D5D5"/>
          </a:solidFill>
          <a:ln w="1270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1" name="Rounded Rectangle 11">
            <a:extLst>
              <a:ext uri="{FF2B5EF4-FFF2-40B4-BE49-F238E27FC236}">
                <a16:creationId xmlns:a16="http://schemas.microsoft.com/office/drawing/2014/main" id="{8E8AB15C-AC54-B142-8DF7-F04C0BB23033}"/>
              </a:ext>
            </a:extLst>
          </p:cNvPr>
          <p:cNvSpPr>
            <a:spLocks noChangeArrowheads="1"/>
          </p:cNvSpPr>
          <p:nvPr/>
        </p:nvSpPr>
        <p:spPr bwMode="auto">
          <a:xfrm>
            <a:off x="8985426" y="5237230"/>
            <a:ext cx="1737360" cy="914400"/>
          </a:xfrm>
          <a:prstGeom prst="rect">
            <a:avLst/>
          </a:prstGeom>
          <a:solidFill>
            <a:srgbClr val="008EAA"/>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00" b="0" i="0" u="none" strike="noStrike" kern="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rPr>
              <a:t>Comprehensive Intensive Outpatient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300" b="0" i="0" u="none" strike="noStrike" kern="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rPr>
              <a:t>(90+ Days)</a:t>
            </a:r>
          </a:p>
        </p:txBody>
      </p:sp>
      <p:sp>
        <p:nvSpPr>
          <p:cNvPr id="52" name="Down Arrow 51">
            <a:extLst>
              <a:ext uri="{FF2B5EF4-FFF2-40B4-BE49-F238E27FC236}">
                <a16:creationId xmlns:a16="http://schemas.microsoft.com/office/drawing/2014/main" id="{5DB0AB1B-7168-3348-98EB-2D73B779AA79}"/>
              </a:ext>
            </a:extLst>
          </p:cNvPr>
          <p:cNvSpPr/>
          <p:nvPr/>
        </p:nvSpPr>
        <p:spPr>
          <a:xfrm rot="5400000">
            <a:off x="10195047" y="3334818"/>
            <a:ext cx="365760" cy="2374380"/>
          </a:xfrm>
          <a:prstGeom prst="downArrow">
            <a:avLst/>
          </a:prstGeom>
          <a:solidFill>
            <a:srgbClr val="D5D5D5"/>
          </a:solidFill>
          <a:ln w="1270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3" name="L-Shape 52">
            <a:extLst>
              <a:ext uri="{FF2B5EF4-FFF2-40B4-BE49-F238E27FC236}">
                <a16:creationId xmlns:a16="http://schemas.microsoft.com/office/drawing/2014/main" id="{3E38F92B-B27C-7E4A-A9FE-BC26F941454D}"/>
              </a:ext>
            </a:extLst>
          </p:cNvPr>
          <p:cNvSpPr/>
          <p:nvPr/>
        </p:nvSpPr>
        <p:spPr>
          <a:xfrm rot="16200000">
            <a:off x="10195748" y="2892362"/>
            <a:ext cx="3080514" cy="365758"/>
          </a:xfrm>
          <a:prstGeom prst="corner">
            <a:avLst>
              <a:gd name="adj1" fmla="val 46164"/>
              <a:gd name="adj2" fmla="val 50000"/>
            </a:avLst>
          </a:prstGeom>
          <a:solidFill>
            <a:srgbClr val="D5D5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4" name="L-Shape 53">
            <a:extLst>
              <a:ext uri="{FF2B5EF4-FFF2-40B4-BE49-F238E27FC236}">
                <a16:creationId xmlns:a16="http://schemas.microsoft.com/office/drawing/2014/main" id="{5E652BD5-078C-504A-B050-E3BEEB328417}"/>
              </a:ext>
            </a:extLst>
          </p:cNvPr>
          <p:cNvSpPr/>
          <p:nvPr/>
        </p:nvSpPr>
        <p:spPr>
          <a:xfrm flipH="1" flipV="1">
            <a:off x="4353099" y="1534984"/>
            <a:ext cx="7578272" cy="347091"/>
          </a:xfrm>
          <a:prstGeom prst="corner">
            <a:avLst/>
          </a:prstGeom>
          <a:solidFill>
            <a:srgbClr val="D5D5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5" name="Text Box 25">
            <a:extLst>
              <a:ext uri="{FF2B5EF4-FFF2-40B4-BE49-F238E27FC236}">
                <a16:creationId xmlns:a16="http://schemas.microsoft.com/office/drawing/2014/main" id="{10289C44-1736-F647-9F3E-36BC10FD12D3}"/>
              </a:ext>
            </a:extLst>
          </p:cNvPr>
          <p:cNvSpPr txBox="1">
            <a:spLocks noChangeArrowheads="1"/>
          </p:cNvSpPr>
          <p:nvPr/>
        </p:nvSpPr>
        <p:spPr bwMode="auto">
          <a:xfrm>
            <a:off x="7636932" y="3958961"/>
            <a:ext cx="3103729" cy="26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The “Bubble”</a:t>
            </a:r>
            <a:endParaRPr kumimoji="0" lang="en-US" altLang="en-US" sz="2000" b="0" i="0" u="none" strike="noStrike" kern="0" cap="none" spc="0" normalizeH="0" baseline="0" noProof="0" dirty="0">
              <a:ln>
                <a:noFill/>
              </a:ln>
              <a:solidFill>
                <a:srgbClr val="000000"/>
              </a:solidFill>
              <a:effectLst/>
              <a:uLnTx/>
              <a:uFillTx/>
            </a:endParaRPr>
          </a:p>
        </p:txBody>
      </p:sp>
      <p:sp>
        <p:nvSpPr>
          <p:cNvPr id="58" name="Rounded Rectangle 15">
            <a:extLst>
              <a:ext uri="{FF2B5EF4-FFF2-40B4-BE49-F238E27FC236}">
                <a16:creationId xmlns:a16="http://schemas.microsoft.com/office/drawing/2014/main" id="{5D7D58E4-1E43-2B49-9254-DDE5F6ECA45F}"/>
              </a:ext>
            </a:extLst>
          </p:cNvPr>
          <p:cNvSpPr>
            <a:spLocks noChangeArrowheads="1"/>
          </p:cNvSpPr>
          <p:nvPr/>
        </p:nvSpPr>
        <p:spPr bwMode="auto">
          <a:xfrm>
            <a:off x="2940680" y="1208247"/>
            <a:ext cx="1737360" cy="1000563"/>
          </a:xfrm>
          <a:prstGeom prst="rect">
            <a:avLst/>
          </a:prstGeom>
          <a:solidFill>
            <a:srgbClr val="E56954"/>
          </a:solidFill>
          <a:ln>
            <a:noFill/>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FFFFFF"/>
                </a:solidFill>
                <a:effectLst/>
                <a:uLnTx/>
                <a:uFillTx/>
              </a:rPr>
              <a:t>Psych ER (Police-Friendly Drop Off)</a:t>
            </a:r>
          </a:p>
          <a:p>
            <a:pPr marL="0" marR="0" lvl="0" indent="0" algn="ctr" defTabSz="914400" eaLnBrk="0" fontAlgn="base" latinLnBrk="0" hangingPunct="0">
              <a:lnSpc>
                <a:spcPct val="100000"/>
              </a:lnSpc>
              <a:spcBef>
                <a:spcPct val="0"/>
              </a:spcBef>
              <a:spcAft>
                <a:spcPct val="0"/>
              </a:spcAft>
              <a:buClrTx/>
              <a:buSzTx/>
              <a:buFontTx/>
              <a:buNone/>
              <a:tabLst/>
              <a:defRPr/>
            </a:pPr>
            <a:r>
              <a:rPr lang="en-US" altLang="en-US" sz="1400" kern="0" dirty="0">
                <a:solidFill>
                  <a:srgbClr val="FFFFFF"/>
                </a:solidFill>
              </a:rPr>
              <a:t>Assessment and Triage</a:t>
            </a:r>
            <a:endParaRPr kumimoji="0" lang="en-US" altLang="en-US" sz="1400" b="0" i="0" u="none" strike="noStrike" kern="0" cap="none" spc="0" normalizeH="0" baseline="0" noProof="0" dirty="0">
              <a:ln>
                <a:noFill/>
              </a:ln>
              <a:solidFill>
                <a:srgbClr val="FFFFFF"/>
              </a:solidFill>
              <a:effectLst/>
              <a:uLnTx/>
              <a:uFillTx/>
            </a:endParaRPr>
          </a:p>
        </p:txBody>
      </p:sp>
      <p:graphicFrame>
        <p:nvGraphicFramePr>
          <p:cNvPr id="65" name="Diagram 64">
            <a:extLst>
              <a:ext uri="{FF2B5EF4-FFF2-40B4-BE49-F238E27FC236}">
                <a16:creationId xmlns:a16="http://schemas.microsoft.com/office/drawing/2014/main" id="{B38AFA9D-B6A6-4942-A3C2-E9D611AC05F0}"/>
              </a:ext>
            </a:extLst>
          </p:cNvPr>
          <p:cNvGraphicFramePr/>
          <p:nvPr>
            <p:extLst>
              <p:ext uri="{D42A27DB-BD31-4B8C-83A1-F6EECF244321}">
                <p14:modId xmlns:p14="http://schemas.microsoft.com/office/powerpoint/2010/main" val="2769086470"/>
              </p:ext>
            </p:extLst>
          </p:nvPr>
        </p:nvGraphicFramePr>
        <p:xfrm>
          <a:off x="1809097" y="3958961"/>
          <a:ext cx="4789599" cy="2734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 name="Down Arrow 70">
            <a:extLst>
              <a:ext uri="{FF2B5EF4-FFF2-40B4-BE49-F238E27FC236}">
                <a16:creationId xmlns:a16="http://schemas.microsoft.com/office/drawing/2014/main" id="{21C87A5B-8F65-D24F-B13D-6103E3D4789F}"/>
              </a:ext>
            </a:extLst>
          </p:cNvPr>
          <p:cNvSpPr/>
          <p:nvPr/>
        </p:nvSpPr>
        <p:spPr>
          <a:xfrm rot="16200000">
            <a:off x="3230770" y="5237230"/>
            <a:ext cx="274320" cy="274320"/>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2" name="Down Arrow 71">
            <a:extLst>
              <a:ext uri="{FF2B5EF4-FFF2-40B4-BE49-F238E27FC236}">
                <a16:creationId xmlns:a16="http://schemas.microsoft.com/office/drawing/2014/main" id="{21C87A5B-8F65-D24F-B13D-6103E3D4789F}"/>
              </a:ext>
            </a:extLst>
          </p:cNvPr>
          <p:cNvSpPr/>
          <p:nvPr/>
        </p:nvSpPr>
        <p:spPr>
          <a:xfrm rot="16200000">
            <a:off x="4853126" y="5278750"/>
            <a:ext cx="274320" cy="274320"/>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429321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nimClr clrSpc="rgb" dir="cw">
                                      <p:cBhvr override="childStyle">
                                        <p:cTn dur="1" fill="hold" display="0" masterRel="nextClick" afterEffect="1"/>
                                        <p:tgtEl>
                                          <p:spTgt spid="19"/>
                                        </p:tgtEl>
                                        <p:attrNameLst>
                                          <p:attrName>ppt_c</p:attrName>
                                        </p:attrNameLst>
                                      </p:cBhvr>
                                      <p:to>
                                        <a:srgbClr val="DCDCD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19B51A1E-902D-48AF-9020-955120F399B6}" type="slidenum">
              <a:rPr lang="en-US" smtClean="0"/>
              <a:pPr>
                <a:defRPr/>
              </a:pPr>
              <a:t>5</a:t>
            </a:fld>
            <a:endParaRPr lang="en-US"/>
          </a:p>
        </p:txBody>
      </p:sp>
      <p:sp>
        <p:nvSpPr>
          <p:cNvPr id="5" name="Title 4"/>
          <p:cNvSpPr>
            <a:spLocks noGrp="1"/>
          </p:cNvSpPr>
          <p:nvPr>
            <p:ph type="title"/>
          </p:nvPr>
        </p:nvSpPr>
        <p:spPr>
          <a:xfrm>
            <a:off x="597672" y="414433"/>
            <a:ext cx="7545429" cy="478293"/>
          </a:xfrm>
        </p:spPr>
        <p:txBody>
          <a:bodyPr/>
          <a:lstStyle/>
          <a:p>
            <a:r>
              <a:rPr lang="en-US" b="0" dirty="0">
                <a:solidFill>
                  <a:srgbClr val="464646"/>
                </a:solidFill>
              </a:rPr>
              <a:t>Partners and Roles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461" y="0"/>
            <a:ext cx="3702496" cy="3725714"/>
          </a:xfrm>
          <a:prstGeom prst="rect">
            <a:avLst/>
          </a:prstGeom>
        </p:spPr>
      </p:pic>
      <p:pic>
        <p:nvPicPr>
          <p:cNvPr id="7" name="Picture 6">
            <a:extLst>
              <a:ext uri="{FF2B5EF4-FFF2-40B4-BE49-F238E27FC236}">
                <a16:creationId xmlns:a16="http://schemas.microsoft.com/office/drawing/2014/main" id="{3632F70E-28A9-47B8-8A8B-23E18696915D}"/>
              </a:ext>
            </a:extLst>
          </p:cNvPr>
          <p:cNvPicPr>
            <a:picLocks noChangeAspect="1"/>
          </p:cNvPicPr>
          <p:nvPr/>
        </p:nvPicPr>
        <p:blipFill>
          <a:blip r:embed="rId4"/>
          <a:stretch>
            <a:fillRect/>
          </a:stretch>
        </p:blipFill>
        <p:spPr>
          <a:xfrm>
            <a:off x="597672" y="1529486"/>
            <a:ext cx="8055140" cy="4620461"/>
          </a:xfrm>
          <a:prstGeom prst="rect">
            <a:avLst/>
          </a:prstGeom>
        </p:spPr>
      </p:pic>
    </p:spTree>
    <p:extLst>
      <p:ext uri="{BB962C8B-B14F-4D97-AF65-F5344CB8AC3E}">
        <p14:creationId xmlns:p14="http://schemas.microsoft.com/office/powerpoint/2010/main" val="162429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608393-A10E-4224-A7A7-B670B3D2C8C1}"/>
              </a:ext>
            </a:extLst>
          </p:cNvPr>
          <p:cNvSpPr>
            <a:spLocks noGrp="1"/>
          </p:cNvSpPr>
          <p:nvPr>
            <p:ph type="sldNum" sz="quarter" idx="4"/>
          </p:nvPr>
        </p:nvSpPr>
        <p:spPr/>
        <p:txBody>
          <a:bodyPr/>
          <a:lstStyle/>
          <a:p>
            <a:pPr>
              <a:defRPr/>
            </a:pPr>
            <a:fld id="{19B51A1E-902D-48AF-9020-955120F399B6}" type="slidenum">
              <a:rPr lang="en-US" smtClean="0"/>
              <a:pPr>
                <a:defRPr/>
              </a:pPr>
              <a:t>6</a:t>
            </a:fld>
            <a:endParaRPr lang="en-US"/>
          </a:p>
        </p:txBody>
      </p:sp>
      <p:sp>
        <p:nvSpPr>
          <p:cNvPr id="3" name="Title 2">
            <a:extLst>
              <a:ext uri="{FF2B5EF4-FFF2-40B4-BE49-F238E27FC236}">
                <a16:creationId xmlns:a16="http://schemas.microsoft.com/office/drawing/2014/main" id="{0B771501-EF17-4EBD-ACCC-BF9C5C62093F}"/>
              </a:ext>
            </a:extLst>
          </p:cNvPr>
          <p:cNvSpPr>
            <a:spLocks noGrp="1"/>
          </p:cNvSpPr>
          <p:nvPr>
            <p:ph type="title"/>
          </p:nvPr>
        </p:nvSpPr>
        <p:spPr>
          <a:xfrm>
            <a:off x="441598" y="634748"/>
            <a:ext cx="10818668" cy="387809"/>
          </a:xfrm>
        </p:spPr>
        <p:txBody>
          <a:bodyPr/>
          <a:lstStyle/>
          <a:p>
            <a:r>
              <a:rPr lang="en-US" dirty="0"/>
              <a:t>Additional Treatment Service Expansion </a:t>
            </a:r>
          </a:p>
        </p:txBody>
      </p:sp>
      <p:sp>
        <p:nvSpPr>
          <p:cNvPr id="4" name="Text Placeholder 3">
            <a:extLst>
              <a:ext uri="{FF2B5EF4-FFF2-40B4-BE49-F238E27FC236}">
                <a16:creationId xmlns:a16="http://schemas.microsoft.com/office/drawing/2014/main" id="{EAC5D276-0C32-49C2-ABA9-DBBAF012078F}"/>
              </a:ext>
            </a:extLst>
          </p:cNvPr>
          <p:cNvSpPr>
            <a:spLocks noGrp="1"/>
          </p:cNvSpPr>
          <p:nvPr>
            <p:ph type="body" sz="quarter" idx="10"/>
          </p:nvPr>
        </p:nvSpPr>
        <p:spPr>
          <a:xfrm>
            <a:off x="1248799" y="1404333"/>
            <a:ext cx="10339072" cy="3743738"/>
          </a:xfrm>
        </p:spPr>
        <p:txBody>
          <a:bodyPr/>
          <a:lstStyle/>
          <a:p>
            <a:pPr marL="0" indent="0">
              <a:buNone/>
            </a:pPr>
            <a:r>
              <a:rPr lang="en-US" sz="1900" dirty="0"/>
              <a:t>Understanding the challenges we’re faced with in Oklahoma</a:t>
            </a:r>
          </a:p>
          <a:p>
            <a:pPr marL="0" indent="0">
              <a:buNone/>
            </a:pPr>
            <a:r>
              <a:rPr lang="en-US" sz="1900" dirty="0"/>
              <a:t>	Dispelling Myths</a:t>
            </a:r>
          </a:p>
          <a:p>
            <a:pPr marL="0" indent="0">
              <a:buNone/>
            </a:pPr>
            <a:r>
              <a:rPr lang="en-US" sz="1900" dirty="0"/>
              <a:t>	Raise Awareness </a:t>
            </a:r>
          </a:p>
          <a:p>
            <a:pPr marL="0" indent="0">
              <a:buNone/>
            </a:pPr>
            <a:r>
              <a:rPr lang="en-US" sz="1900" dirty="0"/>
              <a:t>	Google Analytics</a:t>
            </a:r>
          </a:p>
          <a:p>
            <a:pPr marL="266700" lvl="1" indent="0">
              <a:buNone/>
            </a:pPr>
            <a:endParaRPr lang="en-US" sz="1900" dirty="0"/>
          </a:p>
          <a:p>
            <a:pPr marL="0" indent="0">
              <a:buNone/>
            </a:pPr>
            <a:r>
              <a:rPr lang="en-US" sz="1900" dirty="0"/>
              <a:t>Recovery Support Services </a:t>
            </a:r>
          </a:p>
          <a:p>
            <a:pPr marL="0" indent="0">
              <a:buNone/>
            </a:pPr>
            <a:r>
              <a:rPr lang="en-US" sz="1900" dirty="0"/>
              <a:t>	Peer Outreach </a:t>
            </a:r>
          </a:p>
          <a:p>
            <a:pPr marL="0" indent="0">
              <a:buNone/>
            </a:pPr>
            <a:r>
              <a:rPr lang="en-US" sz="1900" dirty="0"/>
              <a:t>	Supported Housing and Employment </a:t>
            </a:r>
          </a:p>
          <a:p>
            <a:pPr marL="0" indent="0">
              <a:buNone/>
            </a:pPr>
            <a:r>
              <a:rPr lang="en-US" sz="1900" dirty="0"/>
              <a:t>	</a:t>
            </a:r>
          </a:p>
          <a:p>
            <a:pPr marL="0" indent="0">
              <a:buNone/>
            </a:pPr>
            <a:r>
              <a:rPr lang="en-US" sz="1900" dirty="0"/>
              <a:t>Evidenced Based Treatment and Training Programs </a:t>
            </a:r>
          </a:p>
          <a:p>
            <a:pPr marL="0" indent="0">
              <a:buNone/>
            </a:pPr>
            <a:r>
              <a:rPr lang="en-US" sz="1900" dirty="0"/>
              <a:t>	Contingency Management </a:t>
            </a:r>
          </a:p>
          <a:p>
            <a:pPr marL="0" indent="0">
              <a:buNone/>
            </a:pPr>
            <a:r>
              <a:rPr lang="en-US" sz="1900" dirty="0"/>
              <a:t>	Community Reinforcement Approach </a:t>
            </a:r>
          </a:p>
          <a:p>
            <a:pPr marL="0" indent="0">
              <a:buNone/>
            </a:pPr>
            <a:r>
              <a:rPr lang="en-US" sz="1900" dirty="0"/>
              <a:t>	Cognitive Behavioral Therapy</a:t>
            </a:r>
          </a:p>
          <a:p>
            <a:pPr marL="0" indent="0">
              <a:buNone/>
            </a:pPr>
            <a:r>
              <a:rPr lang="en-US" sz="2000" dirty="0"/>
              <a:t>	</a:t>
            </a:r>
          </a:p>
          <a:p>
            <a:pPr marL="0" indent="0">
              <a:buNone/>
            </a:pPr>
            <a:r>
              <a:rPr lang="en-US" sz="2000" dirty="0"/>
              <a:t> </a:t>
            </a:r>
          </a:p>
          <a:p>
            <a:endParaRPr lang="en-US" dirty="0"/>
          </a:p>
        </p:txBody>
      </p:sp>
      <p:sp>
        <p:nvSpPr>
          <p:cNvPr id="9" name="TextBox 8">
            <a:extLst>
              <a:ext uri="{FF2B5EF4-FFF2-40B4-BE49-F238E27FC236}">
                <a16:creationId xmlns:a16="http://schemas.microsoft.com/office/drawing/2014/main" id="{27051890-5867-4A29-8848-EE838F877C1A}"/>
              </a:ext>
            </a:extLst>
          </p:cNvPr>
          <p:cNvSpPr txBox="1"/>
          <p:nvPr/>
        </p:nvSpPr>
        <p:spPr>
          <a:xfrm>
            <a:off x="1248799" y="2942607"/>
            <a:ext cx="7032170" cy="369332"/>
          </a:xfrm>
          <a:prstGeom prst="rect">
            <a:avLst/>
          </a:prstGeom>
          <a:noFill/>
        </p:spPr>
        <p:txBody>
          <a:bodyPr wrap="square">
            <a:spAutoFit/>
          </a:bodyPr>
          <a:lstStyle/>
          <a:p>
            <a:r>
              <a:rPr lang="en-US" dirty="0"/>
              <a:t> </a:t>
            </a:r>
          </a:p>
        </p:txBody>
      </p:sp>
      <p:pic>
        <p:nvPicPr>
          <p:cNvPr id="1028" name="Picture 4">
            <a:extLst>
              <a:ext uri="{FF2B5EF4-FFF2-40B4-BE49-F238E27FC236}">
                <a16:creationId xmlns:a16="http://schemas.microsoft.com/office/drawing/2014/main" id="{D9CDBA8E-8623-4A49-9C02-A3809B9D0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97" y="1322119"/>
            <a:ext cx="387809" cy="3878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8E8D9BE-A3C0-4B6E-BA7F-0B9F06A9B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25" y="5151487"/>
            <a:ext cx="387810" cy="3878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09D32F6-C51A-4F78-B703-B692C590B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72" y="3276202"/>
            <a:ext cx="387809" cy="38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21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D55ECC-59B9-4DC0-959C-78E3B7C7FB7E}"/>
              </a:ext>
            </a:extLst>
          </p:cNvPr>
          <p:cNvSpPr>
            <a:spLocks noGrp="1"/>
          </p:cNvSpPr>
          <p:nvPr>
            <p:ph type="sldNum" sz="quarter" idx="4"/>
          </p:nvPr>
        </p:nvSpPr>
        <p:spPr/>
        <p:txBody>
          <a:bodyPr/>
          <a:lstStyle/>
          <a:p>
            <a:pPr>
              <a:defRPr/>
            </a:pPr>
            <a:fld id="{19B51A1E-902D-48AF-9020-955120F399B6}" type="slidenum">
              <a:rPr lang="en-US" smtClean="0"/>
              <a:pPr>
                <a:defRPr/>
              </a:pPr>
              <a:t>7</a:t>
            </a:fld>
            <a:endParaRPr lang="en-US"/>
          </a:p>
        </p:txBody>
      </p:sp>
      <p:sp>
        <p:nvSpPr>
          <p:cNvPr id="3" name="Title 2">
            <a:extLst>
              <a:ext uri="{FF2B5EF4-FFF2-40B4-BE49-F238E27FC236}">
                <a16:creationId xmlns:a16="http://schemas.microsoft.com/office/drawing/2014/main" id="{AE8D6151-1397-4DB0-9E14-B49E0FED062D}"/>
              </a:ext>
            </a:extLst>
          </p:cNvPr>
          <p:cNvSpPr>
            <a:spLocks noGrp="1"/>
          </p:cNvSpPr>
          <p:nvPr>
            <p:ph type="title"/>
          </p:nvPr>
        </p:nvSpPr>
        <p:spPr/>
        <p:txBody>
          <a:bodyPr/>
          <a:lstStyle/>
          <a:p>
            <a:r>
              <a:rPr lang="en-US" dirty="0"/>
              <a:t>Outcomes </a:t>
            </a:r>
          </a:p>
        </p:txBody>
      </p:sp>
      <p:sp>
        <p:nvSpPr>
          <p:cNvPr id="4" name="Text Placeholder 3">
            <a:extLst>
              <a:ext uri="{FF2B5EF4-FFF2-40B4-BE49-F238E27FC236}">
                <a16:creationId xmlns:a16="http://schemas.microsoft.com/office/drawing/2014/main" id="{79D1E6FF-AC80-4610-A2DC-148385CE5865}"/>
              </a:ext>
            </a:extLst>
          </p:cNvPr>
          <p:cNvSpPr>
            <a:spLocks noGrp="1"/>
          </p:cNvSpPr>
          <p:nvPr>
            <p:ph type="body" sz="quarter" idx="10"/>
          </p:nvPr>
        </p:nvSpPr>
        <p:spPr>
          <a:xfrm>
            <a:off x="800100" y="1244599"/>
            <a:ext cx="8251536" cy="4057073"/>
          </a:xfrm>
        </p:spPr>
        <p:txBody>
          <a:bodyPr/>
          <a:lstStyle/>
          <a:p>
            <a:r>
              <a:rPr lang="en-US" b="1" dirty="0"/>
              <a:t>62%</a:t>
            </a:r>
            <a:r>
              <a:rPr lang="en-US" dirty="0"/>
              <a:t> of consumers using stimulants ceased using after treatment </a:t>
            </a:r>
          </a:p>
          <a:p>
            <a:r>
              <a:rPr lang="en-US" b="1" dirty="0"/>
              <a:t>84.5%</a:t>
            </a:r>
            <a:r>
              <a:rPr lang="en-US" dirty="0"/>
              <a:t> of consumers using intravenous simulants ceased IV use after treatment </a:t>
            </a:r>
          </a:p>
          <a:p>
            <a:r>
              <a:rPr lang="en-US" b="1" dirty="0"/>
              <a:t>44%</a:t>
            </a:r>
            <a:r>
              <a:rPr lang="en-US" dirty="0"/>
              <a:t> of homeless stimulant users become homed during treatment saving </a:t>
            </a:r>
            <a:r>
              <a:rPr lang="en-US" b="1" dirty="0"/>
              <a:t>$7.7 million annually</a:t>
            </a:r>
          </a:p>
          <a:p>
            <a:r>
              <a:rPr lang="en-US" b="1" dirty="0"/>
              <a:t>$2 million in new wages </a:t>
            </a:r>
            <a:r>
              <a:rPr lang="en-US" dirty="0"/>
              <a:t>were earned annually by reducing unemployment  </a:t>
            </a:r>
          </a:p>
        </p:txBody>
      </p:sp>
      <p:pic>
        <p:nvPicPr>
          <p:cNvPr id="5" name="Picture 4">
            <a:extLst>
              <a:ext uri="{FF2B5EF4-FFF2-40B4-BE49-F238E27FC236}">
                <a16:creationId xmlns:a16="http://schemas.microsoft.com/office/drawing/2014/main" id="{D9B710AE-60D4-4A11-A44F-44EDABA6E435}"/>
              </a:ext>
            </a:extLst>
          </p:cNvPr>
          <p:cNvPicPr>
            <a:picLocks noChangeAspect="1"/>
          </p:cNvPicPr>
          <p:nvPr/>
        </p:nvPicPr>
        <p:blipFill>
          <a:blip r:embed="rId2"/>
          <a:stretch>
            <a:fillRect/>
          </a:stretch>
        </p:blipFill>
        <p:spPr>
          <a:xfrm>
            <a:off x="652636" y="1281833"/>
            <a:ext cx="390178" cy="390178"/>
          </a:xfrm>
          <a:prstGeom prst="rect">
            <a:avLst/>
          </a:prstGeom>
        </p:spPr>
      </p:pic>
      <p:pic>
        <p:nvPicPr>
          <p:cNvPr id="6" name="Picture 5">
            <a:extLst>
              <a:ext uri="{FF2B5EF4-FFF2-40B4-BE49-F238E27FC236}">
                <a16:creationId xmlns:a16="http://schemas.microsoft.com/office/drawing/2014/main" id="{8E5FEC83-FBBF-4184-A34A-41B25B174A62}"/>
              </a:ext>
            </a:extLst>
          </p:cNvPr>
          <p:cNvPicPr>
            <a:picLocks noChangeAspect="1"/>
          </p:cNvPicPr>
          <p:nvPr/>
        </p:nvPicPr>
        <p:blipFill>
          <a:blip r:embed="rId2"/>
          <a:stretch>
            <a:fillRect/>
          </a:stretch>
        </p:blipFill>
        <p:spPr>
          <a:xfrm>
            <a:off x="652636" y="2134696"/>
            <a:ext cx="390178" cy="390178"/>
          </a:xfrm>
          <a:prstGeom prst="rect">
            <a:avLst/>
          </a:prstGeom>
        </p:spPr>
      </p:pic>
      <p:pic>
        <p:nvPicPr>
          <p:cNvPr id="7" name="Picture 6">
            <a:extLst>
              <a:ext uri="{FF2B5EF4-FFF2-40B4-BE49-F238E27FC236}">
                <a16:creationId xmlns:a16="http://schemas.microsoft.com/office/drawing/2014/main" id="{FCD10951-81AF-4C64-BFD2-8035653346C6}"/>
              </a:ext>
            </a:extLst>
          </p:cNvPr>
          <p:cNvPicPr>
            <a:picLocks noChangeAspect="1"/>
          </p:cNvPicPr>
          <p:nvPr/>
        </p:nvPicPr>
        <p:blipFill>
          <a:blip r:embed="rId2"/>
          <a:stretch>
            <a:fillRect/>
          </a:stretch>
        </p:blipFill>
        <p:spPr>
          <a:xfrm>
            <a:off x="652636" y="2882957"/>
            <a:ext cx="390178" cy="390178"/>
          </a:xfrm>
          <a:prstGeom prst="rect">
            <a:avLst/>
          </a:prstGeom>
        </p:spPr>
      </p:pic>
      <p:pic>
        <p:nvPicPr>
          <p:cNvPr id="8" name="Picture 7">
            <a:extLst>
              <a:ext uri="{FF2B5EF4-FFF2-40B4-BE49-F238E27FC236}">
                <a16:creationId xmlns:a16="http://schemas.microsoft.com/office/drawing/2014/main" id="{3699B02E-32F1-4961-AEF8-83180B3F201F}"/>
              </a:ext>
            </a:extLst>
          </p:cNvPr>
          <p:cNvPicPr>
            <a:picLocks noChangeAspect="1"/>
          </p:cNvPicPr>
          <p:nvPr/>
        </p:nvPicPr>
        <p:blipFill>
          <a:blip r:embed="rId2"/>
          <a:stretch>
            <a:fillRect/>
          </a:stretch>
        </p:blipFill>
        <p:spPr>
          <a:xfrm>
            <a:off x="652636" y="3702136"/>
            <a:ext cx="390178" cy="390178"/>
          </a:xfrm>
          <a:prstGeom prst="rect">
            <a:avLst/>
          </a:prstGeom>
        </p:spPr>
      </p:pic>
    </p:spTree>
    <p:extLst>
      <p:ext uri="{BB962C8B-B14F-4D97-AF65-F5344CB8AC3E}">
        <p14:creationId xmlns:p14="http://schemas.microsoft.com/office/powerpoint/2010/main" val="39742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6332"/>
          <a:stretch/>
        </p:blipFill>
        <p:spPr bwMode="auto">
          <a:xfrm>
            <a:off x="7271656" y="1"/>
            <a:ext cx="4920343" cy="693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26921" y="6356003"/>
            <a:ext cx="2645276" cy="338554"/>
          </a:xfrm>
          <a:prstGeom prst="rect">
            <a:avLst/>
          </a:prstGeom>
        </p:spPr>
        <p:txBody>
          <a:bodyPr wrap="none">
            <a:spAutoFit/>
          </a:bodyPr>
          <a:lstStyle/>
          <a:p>
            <a:pPr algn="r"/>
            <a:r>
              <a:rPr lang="en-US" sz="1600" dirty="0">
                <a:solidFill>
                  <a:schemeClr val="bg1"/>
                </a:solidFill>
                <a:latin typeface="Arial" panose="020B0604020202020204" pitchFamily="34" charset="0"/>
                <a:cs typeface="Arial" panose="020B0604020202020204" pitchFamily="34" charset="0"/>
              </a:rPr>
              <a:t>ODMHSAS Commissioner </a:t>
            </a:r>
            <a:endParaRPr lang="en-US" sz="1600" dirty="0">
              <a:solidFill>
                <a:schemeClr val="bg1"/>
              </a:solidFill>
            </a:endParaRPr>
          </a:p>
        </p:txBody>
      </p:sp>
      <p:sp>
        <p:nvSpPr>
          <p:cNvPr id="4" name="Rectangle 3"/>
          <p:cNvSpPr/>
          <p:nvPr/>
        </p:nvSpPr>
        <p:spPr>
          <a:xfrm>
            <a:off x="8438244" y="5989778"/>
            <a:ext cx="3433953" cy="461665"/>
          </a:xfrm>
          <a:prstGeom prst="rect">
            <a:avLst/>
          </a:prstGeom>
        </p:spPr>
        <p:txBody>
          <a:bodyPr wrap="none">
            <a:spAutoFit/>
          </a:bodyPr>
          <a:lstStyle/>
          <a:p>
            <a:pPr algn="r"/>
            <a:r>
              <a:rPr lang="en-US" sz="2400" b="1" dirty="0">
                <a:solidFill>
                  <a:schemeClr val="bg1"/>
                </a:solidFill>
                <a:latin typeface="Arial" panose="020B0604020202020204" pitchFamily="34" charset="0"/>
                <a:cs typeface="Arial" panose="020B0604020202020204" pitchFamily="34" charset="0"/>
              </a:rPr>
              <a:t>Carrie Slatton-Hodges</a:t>
            </a:r>
            <a:endParaRPr lang="en-US" sz="2400" dirty="0">
              <a:solidFill>
                <a:schemeClr val="bg1"/>
              </a:solidFill>
            </a:endParaRPr>
          </a:p>
        </p:txBody>
      </p:sp>
      <p:sp>
        <p:nvSpPr>
          <p:cNvPr id="5" name="Title 4"/>
          <p:cNvSpPr txBox="1">
            <a:spLocks/>
          </p:cNvSpPr>
          <p:nvPr/>
        </p:nvSpPr>
        <p:spPr>
          <a:xfrm>
            <a:off x="441598" y="356871"/>
            <a:ext cx="6397352" cy="387809"/>
          </a:xfrm>
          <a:prstGeom prst="rect">
            <a:avLst/>
          </a:prstGeom>
        </p:spPr>
        <p:txBody>
          <a:bodyPr/>
          <a:lstStyle>
            <a:lvl1pPr algn="l" defTabSz="914400" rtl="0" eaLnBrk="1" latinLnBrk="0" hangingPunct="1">
              <a:lnSpc>
                <a:spcPct val="90000"/>
              </a:lnSpc>
              <a:spcBef>
                <a:spcPct val="0"/>
              </a:spcBef>
              <a:buNone/>
              <a:defRPr sz="3600" b="0" kern="1200" spc="-150">
                <a:solidFill>
                  <a:schemeClr val="tx1">
                    <a:lumMod val="75000"/>
                    <a:lumOff val="25000"/>
                  </a:schemeClr>
                </a:solidFill>
                <a:latin typeface="+mn-lt"/>
                <a:ea typeface="+mj-ea"/>
                <a:cs typeface="+mj-cs"/>
              </a:defRPr>
            </a:lvl1pPr>
          </a:lstStyle>
          <a:p>
            <a:r>
              <a:rPr lang="en-US" b="1" spc="0" dirty="0"/>
              <a:t>For More Information go to:</a:t>
            </a:r>
          </a:p>
        </p:txBody>
      </p:sp>
      <p:grpSp>
        <p:nvGrpSpPr>
          <p:cNvPr id="19" name="Group 18"/>
          <p:cNvGrpSpPr/>
          <p:nvPr/>
        </p:nvGrpSpPr>
        <p:grpSpPr>
          <a:xfrm>
            <a:off x="525815" y="1162376"/>
            <a:ext cx="5760230" cy="675220"/>
            <a:chOff x="714501" y="1307517"/>
            <a:chExt cx="5760230" cy="675220"/>
          </a:xfrm>
        </p:grpSpPr>
        <p:sp>
          <p:nvSpPr>
            <p:cNvPr id="6" name="Title 4"/>
            <p:cNvSpPr txBox="1">
              <a:spLocks/>
            </p:cNvSpPr>
            <p:nvPr/>
          </p:nvSpPr>
          <p:spPr>
            <a:xfrm>
              <a:off x="1662158" y="1329684"/>
              <a:ext cx="4812573" cy="543014"/>
            </a:xfrm>
            <a:prstGeom prst="rect">
              <a:avLst/>
            </a:prstGeom>
          </p:spPr>
          <p:txBody>
            <a:bodyPr/>
            <a:lstStyle>
              <a:lvl1pPr algn="l" defTabSz="914400" rtl="0" eaLnBrk="1" latinLnBrk="0" hangingPunct="1">
                <a:lnSpc>
                  <a:spcPct val="90000"/>
                </a:lnSpc>
                <a:spcBef>
                  <a:spcPct val="0"/>
                </a:spcBef>
                <a:buNone/>
                <a:defRPr sz="3600" b="0" kern="1200" spc="-150">
                  <a:solidFill>
                    <a:schemeClr val="tx1">
                      <a:lumMod val="75000"/>
                      <a:lumOff val="25000"/>
                    </a:schemeClr>
                  </a:solidFill>
                  <a:latin typeface="+mn-lt"/>
                  <a:ea typeface="+mj-ea"/>
                  <a:cs typeface="+mj-cs"/>
                </a:defRPr>
              </a:lvl1pPr>
            </a:lstStyle>
            <a:p>
              <a:r>
                <a:rPr lang="en-US" sz="2400" spc="0" dirty="0">
                  <a:solidFill>
                    <a:schemeClr val="accent1"/>
                  </a:solidFill>
                </a:rPr>
                <a:t>odmhsas.org</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501" y="1307517"/>
              <a:ext cx="780470" cy="675220"/>
            </a:xfrm>
            <a:prstGeom prst="rect">
              <a:avLst/>
            </a:prstGeom>
          </p:spPr>
        </p:pic>
      </p:grpSp>
      <p:sp>
        <p:nvSpPr>
          <p:cNvPr id="7" name="Title 4"/>
          <p:cNvSpPr txBox="1">
            <a:spLocks/>
          </p:cNvSpPr>
          <p:nvPr/>
        </p:nvSpPr>
        <p:spPr>
          <a:xfrm>
            <a:off x="1473472" y="2170161"/>
            <a:ext cx="5973716" cy="543014"/>
          </a:xfrm>
          <a:prstGeom prst="rect">
            <a:avLst/>
          </a:prstGeom>
        </p:spPr>
        <p:txBody>
          <a:bodyPr/>
          <a:lstStyle>
            <a:lvl1pPr algn="l" defTabSz="914400" rtl="0" eaLnBrk="1" latinLnBrk="0" hangingPunct="1">
              <a:lnSpc>
                <a:spcPct val="90000"/>
              </a:lnSpc>
              <a:spcBef>
                <a:spcPct val="0"/>
              </a:spcBef>
              <a:buNone/>
              <a:defRPr sz="3600" b="0" kern="1200" spc="-150">
                <a:solidFill>
                  <a:schemeClr val="tx1">
                    <a:lumMod val="75000"/>
                    <a:lumOff val="25000"/>
                  </a:schemeClr>
                </a:solidFill>
                <a:latin typeface="+mn-lt"/>
                <a:ea typeface="+mj-ea"/>
                <a:cs typeface="+mj-cs"/>
              </a:defRPr>
            </a:lvl1pPr>
          </a:lstStyle>
          <a:p>
            <a:endParaRPr lang="en-US" sz="2400" spc="0" dirty="0">
              <a:solidFill>
                <a:schemeClr val="accent1"/>
              </a:solidFill>
            </a:endParaRPr>
          </a:p>
        </p:txBody>
      </p:sp>
      <p:grpSp>
        <p:nvGrpSpPr>
          <p:cNvPr id="21" name="Group 20"/>
          <p:cNvGrpSpPr/>
          <p:nvPr/>
        </p:nvGrpSpPr>
        <p:grpSpPr>
          <a:xfrm>
            <a:off x="564458" y="2321330"/>
            <a:ext cx="5721587" cy="738033"/>
            <a:chOff x="753144" y="3243972"/>
            <a:chExt cx="5721587" cy="738033"/>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144" y="3243972"/>
              <a:ext cx="741827" cy="738033"/>
            </a:xfrm>
            <a:prstGeom prst="rect">
              <a:avLst/>
            </a:prstGeom>
          </p:spPr>
        </p:pic>
        <p:sp>
          <p:nvSpPr>
            <p:cNvPr id="12" name="Title 4"/>
            <p:cNvSpPr txBox="1">
              <a:spLocks/>
            </p:cNvSpPr>
            <p:nvPr/>
          </p:nvSpPr>
          <p:spPr>
            <a:xfrm>
              <a:off x="1662158" y="3341481"/>
              <a:ext cx="4812573" cy="543014"/>
            </a:xfrm>
            <a:prstGeom prst="rect">
              <a:avLst/>
            </a:prstGeom>
          </p:spPr>
          <p:txBody>
            <a:bodyPr/>
            <a:lstStyle>
              <a:lvl1pPr algn="l" defTabSz="914400" rtl="0" eaLnBrk="1" latinLnBrk="0" hangingPunct="1">
                <a:lnSpc>
                  <a:spcPct val="90000"/>
                </a:lnSpc>
                <a:spcBef>
                  <a:spcPct val="0"/>
                </a:spcBef>
                <a:buNone/>
                <a:defRPr sz="3600" b="0" kern="1200" spc="-150">
                  <a:solidFill>
                    <a:schemeClr val="tx1">
                      <a:lumMod val="75000"/>
                      <a:lumOff val="25000"/>
                    </a:schemeClr>
                  </a:solidFill>
                  <a:latin typeface="+mn-lt"/>
                  <a:ea typeface="+mj-ea"/>
                  <a:cs typeface="+mj-cs"/>
                </a:defRPr>
              </a:lvl1pPr>
            </a:lstStyle>
            <a:p>
              <a:r>
                <a:rPr lang="en-US" sz="2400" spc="0" dirty="0">
                  <a:solidFill>
                    <a:schemeClr val="accent1"/>
                  </a:solidFill>
                </a:rPr>
                <a:t>@</a:t>
              </a:r>
              <a:r>
                <a:rPr lang="en-US" sz="2400" spc="0" dirty="0" err="1">
                  <a:solidFill>
                    <a:schemeClr val="accent1"/>
                  </a:solidFill>
                </a:rPr>
                <a:t>odmhsas</a:t>
              </a:r>
              <a:endParaRPr lang="en-US" sz="2400" spc="0" dirty="0">
                <a:solidFill>
                  <a:schemeClr val="accent1"/>
                </a:solidFill>
              </a:endParaRPr>
            </a:p>
          </p:txBody>
        </p:sp>
      </p:grpSp>
      <p:sp>
        <p:nvSpPr>
          <p:cNvPr id="13" name="Title 4"/>
          <p:cNvSpPr txBox="1">
            <a:spLocks/>
          </p:cNvSpPr>
          <p:nvPr/>
        </p:nvSpPr>
        <p:spPr>
          <a:xfrm>
            <a:off x="1473472" y="3983145"/>
            <a:ext cx="2692128" cy="543014"/>
          </a:xfrm>
          <a:prstGeom prst="rect">
            <a:avLst/>
          </a:prstGeom>
        </p:spPr>
        <p:txBody>
          <a:bodyPr/>
          <a:lstStyle>
            <a:lvl1pPr algn="l" defTabSz="914400" rtl="0" eaLnBrk="1" latinLnBrk="0" hangingPunct="1">
              <a:lnSpc>
                <a:spcPct val="90000"/>
              </a:lnSpc>
              <a:spcBef>
                <a:spcPct val="0"/>
              </a:spcBef>
              <a:buNone/>
              <a:defRPr sz="3600" b="0" kern="1200" spc="-150">
                <a:solidFill>
                  <a:schemeClr val="tx1">
                    <a:lumMod val="75000"/>
                    <a:lumOff val="25000"/>
                  </a:schemeClr>
                </a:solidFill>
                <a:latin typeface="+mn-lt"/>
                <a:ea typeface="+mj-ea"/>
                <a:cs typeface="+mj-cs"/>
              </a:defRPr>
            </a:lvl1pPr>
          </a:lstStyle>
          <a:p>
            <a:r>
              <a:rPr lang="en-US" sz="2400" spc="0" dirty="0">
                <a:solidFill>
                  <a:schemeClr val="accent1"/>
                </a:solidFill>
              </a:rPr>
              <a:t>@</a:t>
            </a:r>
            <a:r>
              <a:rPr lang="en-US" sz="2400" spc="0" dirty="0" err="1">
                <a:solidFill>
                  <a:schemeClr val="accent1"/>
                </a:solidFill>
              </a:rPr>
              <a:t>odmhsasinfo</a:t>
            </a:r>
            <a:endParaRPr lang="en-US" sz="2400" spc="0" dirty="0">
              <a:solidFill>
                <a:schemeClr val="accent1"/>
              </a:solidFill>
            </a:endParaRPr>
          </a:p>
        </p:txBody>
      </p:sp>
      <p:grpSp>
        <p:nvGrpSpPr>
          <p:cNvPr id="22" name="Group 21"/>
          <p:cNvGrpSpPr/>
          <p:nvPr/>
        </p:nvGrpSpPr>
        <p:grpSpPr>
          <a:xfrm>
            <a:off x="564458" y="3543919"/>
            <a:ext cx="3601142" cy="752262"/>
            <a:chOff x="753144" y="4262469"/>
            <a:chExt cx="3601142" cy="752262"/>
          </a:xfrm>
        </p:grpSpPr>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144" y="4262469"/>
              <a:ext cx="752262" cy="752262"/>
            </a:xfrm>
            <a:prstGeom prst="rect">
              <a:avLst/>
            </a:prstGeom>
          </p:spPr>
        </p:pic>
        <p:sp>
          <p:nvSpPr>
            <p:cNvPr id="14" name="Title 4"/>
            <p:cNvSpPr txBox="1">
              <a:spLocks/>
            </p:cNvSpPr>
            <p:nvPr/>
          </p:nvSpPr>
          <p:spPr>
            <a:xfrm>
              <a:off x="1662158" y="4262469"/>
              <a:ext cx="2692128" cy="543014"/>
            </a:xfrm>
            <a:prstGeom prst="rect">
              <a:avLst/>
            </a:prstGeom>
          </p:spPr>
          <p:txBody>
            <a:bodyPr/>
            <a:lstStyle>
              <a:lvl1pPr algn="l" defTabSz="914400" rtl="0" eaLnBrk="1" latinLnBrk="0" hangingPunct="1">
                <a:lnSpc>
                  <a:spcPct val="90000"/>
                </a:lnSpc>
                <a:spcBef>
                  <a:spcPct val="0"/>
                </a:spcBef>
                <a:buNone/>
                <a:defRPr sz="3600" b="0" kern="1200" spc="-150">
                  <a:solidFill>
                    <a:schemeClr val="tx1">
                      <a:lumMod val="75000"/>
                      <a:lumOff val="25000"/>
                    </a:schemeClr>
                  </a:solidFill>
                  <a:latin typeface="+mn-lt"/>
                  <a:ea typeface="+mj-ea"/>
                  <a:cs typeface="+mj-cs"/>
                </a:defRPr>
              </a:lvl1pPr>
            </a:lstStyle>
            <a:p>
              <a:r>
                <a:rPr lang="en-US" sz="2400" spc="0" dirty="0">
                  <a:solidFill>
                    <a:schemeClr val="accent1"/>
                  </a:solidFill>
                </a:rPr>
                <a:t>@</a:t>
              </a:r>
              <a:r>
                <a:rPr lang="en-US" sz="2400" spc="0" dirty="0" err="1">
                  <a:solidFill>
                    <a:schemeClr val="accent1"/>
                  </a:solidFill>
                </a:rPr>
                <a:t>csh_ok</a:t>
              </a:r>
              <a:endParaRPr lang="en-US" sz="2400" spc="0" dirty="0">
                <a:solidFill>
                  <a:schemeClr val="accent1"/>
                </a:solidFill>
              </a:endParaRPr>
            </a:p>
          </p:txBody>
        </p:sp>
      </p:gr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863" y="6297023"/>
            <a:ext cx="1480223" cy="459592"/>
          </a:xfrm>
          <a:prstGeom prst="rect">
            <a:avLst/>
          </a:prstGeom>
        </p:spPr>
      </p:pic>
    </p:spTree>
    <p:extLst>
      <p:ext uri="{BB962C8B-B14F-4D97-AF65-F5344CB8AC3E}">
        <p14:creationId xmlns:p14="http://schemas.microsoft.com/office/powerpoint/2010/main" val="3126183107"/>
      </p:ext>
    </p:extLst>
  </p:cSld>
  <p:clrMapOvr>
    <a:masterClrMapping/>
  </p:clrMapOvr>
</p:sld>
</file>

<file path=ppt/theme/theme1.xml><?xml version="1.0" encoding="utf-8"?>
<a:theme xmlns:a="http://schemas.openxmlformats.org/drawingml/2006/main" name="3_Office Theme">
  <a:themeElements>
    <a:clrScheme name="STATE/ODMHSAS Theme">
      <a:dk1>
        <a:sysClr val="windowText" lastClr="000000"/>
      </a:dk1>
      <a:lt1>
        <a:srgbClr val="FFFFFF"/>
      </a:lt1>
      <a:dk2>
        <a:srgbClr val="3F3F3F"/>
      </a:dk2>
      <a:lt2>
        <a:srgbClr val="F2F2F2"/>
      </a:lt2>
      <a:accent1>
        <a:srgbClr val="669B41"/>
      </a:accent1>
      <a:accent2>
        <a:srgbClr val="004E9A"/>
      </a:accent2>
      <a:accent3>
        <a:srgbClr val="D15420"/>
      </a:accent3>
      <a:accent4>
        <a:srgbClr val="DE9027"/>
      </a:accent4>
      <a:accent5>
        <a:srgbClr val="464646"/>
      </a:accent5>
      <a:accent6>
        <a:srgbClr val="FF4A01"/>
      </a:accent6>
      <a:hlink>
        <a:srgbClr val="1CA6DF"/>
      </a:hlink>
      <a:folHlink>
        <a:srgbClr val="006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E1C607BF9656468363583801464651" ma:contentTypeVersion="11" ma:contentTypeDescription="Create a new document." ma:contentTypeScope="" ma:versionID="872454874bbcfc4b07c2d92998dc6475">
  <xsd:schema xmlns:xsd="http://www.w3.org/2001/XMLSchema" xmlns:xs="http://www.w3.org/2001/XMLSchema" xmlns:p="http://schemas.microsoft.com/office/2006/metadata/properties" xmlns:ns3="920d9b64-95f6-4f51-aa78-d2b967bdc2d5" xmlns:ns4="2c2aefd0-3a89-494f-9536-6439689a2581" targetNamespace="http://schemas.microsoft.com/office/2006/metadata/properties" ma:root="true" ma:fieldsID="c2ca333dfdfc1a33735723d7da6e2ff4" ns3:_="" ns4:_="">
    <xsd:import namespace="920d9b64-95f6-4f51-aa78-d2b967bdc2d5"/>
    <xsd:import namespace="2c2aefd0-3a89-494f-9536-6439689a258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0d9b64-95f6-4f51-aa78-d2b967bdc2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2aefd0-3a89-494f-9536-6439689a25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28ECC2-2C42-48E5-9422-5165C35626E5}">
  <ds:schemaRefs>
    <ds:schemaRef ds:uri="http://purl.org/dc/elements/1.1/"/>
    <ds:schemaRef ds:uri="2c2aefd0-3a89-494f-9536-6439689a2581"/>
    <ds:schemaRef ds:uri="http://schemas.microsoft.com/office/2006/metadata/properties"/>
    <ds:schemaRef ds:uri="http://schemas.microsoft.com/office/2006/documentManagement/types"/>
    <ds:schemaRef ds:uri="http://www.w3.org/XML/1998/namespace"/>
    <ds:schemaRef ds:uri="920d9b64-95f6-4f51-aa78-d2b967bdc2d5"/>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4E584458-E217-4550-8AE9-6B5F2ACC2F7B}">
  <ds:schemaRefs>
    <ds:schemaRef ds:uri="http://schemas.microsoft.com/sharepoint/v3/contenttype/forms"/>
  </ds:schemaRefs>
</ds:datastoreItem>
</file>

<file path=customXml/itemProps3.xml><?xml version="1.0" encoding="utf-8"?>
<ds:datastoreItem xmlns:ds="http://schemas.openxmlformats.org/officeDocument/2006/customXml" ds:itemID="{DE1DF4CD-6AFE-4749-98C8-94964A295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0d9b64-95f6-4f51-aa78-d2b967bdc2d5"/>
    <ds:schemaRef ds:uri="2c2aefd0-3a89-494f-9536-6439689a25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11273</TotalTime>
  <Words>413</Words>
  <Application>Microsoft Office PowerPoint</Application>
  <PresentationFormat>Widescreen</PresentationFormat>
  <Paragraphs>90</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Times New Roman</vt:lpstr>
      <vt:lpstr>3_Office Theme</vt:lpstr>
      <vt:lpstr>Methamphetamine in Oklahoma:   Finding Solutions </vt:lpstr>
      <vt:lpstr>Stimulant Use in Oklahoma </vt:lpstr>
      <vt:lpstr>Drug Overdose Deaths</vt:lpstr>
      <vt:lpstr>Tulsa Meth Treatment Plan:  The Model </vt:lpstr>
      <vt:lpstr>Partners and Roles</vt:lpstr>
      <vt:lpstr>Additional Treatment Service Expansion </vt:lpstr>
      <vt:lpstr>Outcomes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PMcKeown@odmhsas.org</dc:creator>
  <cp:lastModifiedBy>Hayes, Heath</cp:lastModifiedBy>
  <cp:revision>306</cp:revision>
  <dcterms:created xsi:type="dcterms:W3CDTF">2020-09-10T12:00:43Z</dcterms:created>
  <dcterms:modified xsi:type="dcterms:W3CDTF">2021-10-01T19:14:27Z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0x010100F3E1C607BF9656468363583801464651</vt:lpwstr>
  </property>
</Properties>
</file>