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345" r:id="rId3"/>
    <p:sldId id="352" r:id="rId4"/>
    <p:sldId id="353" r:id="rId5"/>
    <p:sldId id="368" r:id="rId6"/>
    <p:sldId id="369" r:id="rId7"/>
    <p:sldId id="354" r:id="rId8"/>
    <p:sldId id="370" r:id="rId9"/>
    <p:sldId id="363" r:id="rId10"/>
    <p:sldId id="365" r:id="rId11"/>
    <p:sldId id="371" r:id="rId12"/>
    <p:sldId id="373" r:id="rId13"/>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4DCB198-4C60-42A7-BA2A-E53DD753D7D0}">
          <p14:sldIdLst>
            <p14:sldId id="256"/>
            <p14:sldId id="345"/>
            <p14:sldId id="352"/>
            <p14:sldId id="353"/>
            <p14:sldId id="368"/>
            <p14:sldId id="369"/>
            <p14:sldId id="354"/>
            <p14:sldId id="370"/>
            <p14:sldId id="363"/>
            <p14:sldId id="365"/>
            <p14:sldId id="371"/>
            <p14:sldId id="373"/>
          </p14:sldIdLst>
        </p14:section>
        <p14:section name="Untitled Section" id="{AE47CA61-418E-4F85-B7F5-7DDE9624B00B}">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8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98" autoAdjust="0"/>
  </p:normalViewPr>
  <p:slideViewPr>
    <p:cSldViewPr>
      <p:cViewPr varScale="1">
        <p:scale>
          <a:sx n="63" d="100"/>
          <a:sy n="63" d="100"/>
        </p:scale>
        <p:origin x="67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C349DC1-1B35-42BF-8CBE-B2E352950EF6}" type="datetimeFigureOut">
              <a:rPr lang="en-US" smtClean="0"/>
              <a:t>4/14/2022</a:t>
            </a:fld>
            <a:endParaRPr lang="en-US" dirty="0"/>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70D18CD9-1ABE-43AE-9382-192768C66098}" type="slidenum">
              <a:rPr lang="en-US" smtClean="0"/>
              <a:t>‹#›</a:t>
            </a:fld>
            <a:endParaRPr lang="en-US" dirty="0"/>
          </a:p>
        </p:txBody>
      </p:sp>
    </p:spTree>
    <p:extLst>
      <p:ext uri="{BB962C8B-B14F-4D97-AF65-F5344CB8AC3E}">
        <p14:creationId xmlns:p14="http://schemas.microsoft.com/office/powerpoint/2010/main" val="427657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6E493B32-58A3-4BA4-BF8C-C3FBF01AE8C3}" type="datetimeFigureOut">
              <a:rPr lang="en-US" smtClean="0"/>
              <a:t>4/14/2022</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B1EEEA68-3EE6-4738-9387-6020E1FD71AC}" type="slidenum">
              <a:rPr lang="en-US" smtClean="0"/>
              <a:t>‹#›</a:t>
            </a:fld>
            <a:endParaRPr lang="en-US" dirty="0"/>
          </a:p>
        </p:txBody>
      </p:sp>
    </p:spTree>
    <p:extLst>
      <p:ext uri="{BB962C8B-B14F-4D97-AF65-F5344CB8AC3E}">
        <p14:creationId xmlns:p14="http://schemas.microsoft.com/office/powerpoint/2010/main" val="564261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FB90915-3FEC-4B99-B82A-0901EEBFDAEC}" type="datetimeFigureOut">
              <a:rPr lang="en-US" smtClean="0"/>
              <a:t>4/14/2022</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76DBAF1-6FA7-4AC9-AD81-327C28F0298D}"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6DBAF1-6FA7-4AC9-AD81-327C28F0298D}"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7" name="Slide Number Placeholder 6"/>
          <p:cNvSpPr>
            <a:spLocks noGrp="1"/>
          </p:cNvSpPr>
          <p:nvPr>
            <p:ph type="sldNum" sz="quarter" idx="12"/>
          </p:nvPr>
        </p:nvSpPr>
        <p:spPr/>
        <p:txBody>
          <a:bodyPr/>
          <a:lstStyle/>
          <a:p>
            <a:fld id="{276DBAF1-6FA7-4AC9-AD81-327C28F0298D}"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B90915-3FEC-4B99-B82A-0901EEBFDAEC}" type="datetimeFigureOut">
              <a:rPr lang="en-US" smtClean="0"/>
              <a:t>4/14/2022</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276DBAF1-6FA7-4AC9-AD81-327C28F0298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FB90915-3FEC-4B99-B82A-0901EEBFDAEC}" type="datetimeFigureOut">
              <a:rPr lang="en-US" smtClean="0"/>
              <a:t>4/14/2022</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76DBAF1-6FA7-4AC9-AD81-327C28F0298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Oklahoma Department of Transportation</a:t>
            </a:r>
          </a:p>
        </p:txBody>
      </p:sp>
      <p:sp>
        <p:nvSpPr>
          <p:cNvPr id="3" name="Subtitle 2"/>
          <p:cNvSpPr>
            <a:spLocks noGrp="1"/>
          </p:cNvSpPr>
          <p:nvPr>
            <p:ph type="subTitle" idx="1"/>
          </p:nvPr>
        </p:nvSpPr>
        <p:spPr/>
        <p:txBody>
          <a:bodyPr>
            <a:normAutofit/>
          </a:bodyPr>
          <a:lstStyle/>
          <a:p>
            <a:pPr algn="ctr"/>
            <a:endParaRPr lang="en-US" dirty="0"/>
          </a:p>
          <a:p>
            <a:pPr algn="ctr"/>
            <a:r>
              <a:rPr lang="en-US" dirty="0"/>
              <a:t>DBE Conference</a:t>
            </a:r>
          </a:p>
          <a:p>
            <a:pPr algn="ctr"/>
            <a:r>
              <a:rPr lang="en-US" dirty="0"/>
              <a:t>April 29 ,2022</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393" y="304800"/>
            <a:ext cx="3339702" cy="1624431"/>
          </a:xfrm>
          <a:prstGeom prst="rect">
            <a:avLst/>
          </a:prstGeom>
        </p:spPr>
      </p:pic>
    </p:spTree>
    <p:extLst>
      <p:ext uri="{BB962C8B-B14F-4D97-AF65-F5344CB8AC3E}">
        <p14:creationId xmlns:p14="http://schemas.microsoft.com/office/powerpoint/2010/main" val="3375996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98176" y="685800"/>
            <a:ext cx="7024744" cy="1066800"/>
          </a:xfrm>
        </p:spPr>
        <p:txBody>
          <a:bodyPr>
            <a:noAutofit/>
          </a:bodyPr>
          <a:lstStyle/>
          <a:p>
            <a:pPr algn="ctr"/>
            <a:r>
              <a:rPr lang="en-US" dirty="0"/>
              <a:t>Contracting Opportunities</a:t>
            </a:r>
          </a:p>
        </p:txBody>
      </p:sp>
      <p:sp>
        <p:nvSpPr>
          <p:cNvPr id="6" name="Text Placeholder 5"/>
          <p:cNvSpPr>
            <a:spLocks noGrp="1"/>
          </p:cNvSpPr>
          <p:nvPr>
            <p:ph type="body" idx="1"/>
          </p:nvPr>
        </p:nvSpPr>
        <p:spPr>
          <a:xfrm>
            <a:off x="1381630" y="1860255"/>
            <a:ext cx="6741290" cy="503391"/>
          </a:xfrm>
        </p:spPr>
        <p:txBody>
          <a:bodyPr>
            <a:noAutofit/>
          </a:bodyPr>
          <a:lstStyle/>
          <a:p>
            <a:pPr algn="ctr"/>
            <a:r>
              <a:rPr lang="en-US" dirty="0"/>
              <a:t>Rural Transit Providers</a:t>
            </a:r>
          </a:p>
        </p:txBody>
      </p:sp>
      <p:sp>
        <p:nvSpPr>
          <p:cNvPr id="7" name="Content Placeholder 6"/>
          <p:cNvSpPr>
            <a:spLocks noGrp="1"/>
          </p:cNvSpPr>
          <p:nvPr>
            <p:ph sz="half" idx="2"/>
          </p:nvPr>
        </p:nvSpPr>
        <p:spPr>
          <a:xfrm>
            <a:off x="1005935" y="2486541"/>
            <a:ext cx="7492680" cy="3228459"/>
          </a:xfrm>
        </p:spPr>
        <p:txBody>
          <a:bodyPr>
            <a:noAutofit/>
          </a:bodyPr>
          <a:lstStyle/>
          <a:p>
            <a:r>
              <a:rPr lang="en-US" sz="1450" dirty="0"/>
              <a:t>ADA Equipment for Vehicles (Wheelchair lifts/ramps, Securement Devices)</a:t>
            </a:r>
          </a:p>
          <a:p>
            <a:r>
              <a:rPr lang="en-US" sz="1450" dirty="0"/>
              <a:t>Advertising (websites, lettering on vehicles)</a:t>
            </a:r>
          </a:p>
          <a:p>
            <a:r>
              <a:rPr lang="en-US" sz="1450" dirty="0"/>
              <a:t>Legal Services</a:t>
            </a:r>
          </a:p>
          <a:p>
            <a:r>
              <a:rPr lang="en-US" sz="1450" dirty="0"/>
              <a:t>Accounting Services (Book Keeping, Audits) </a:t>
            </a:r>
          </a:p>
          <a:p>
            <a:r>
              <a:rPr lang="en-US" sz="1450" dirty="0"/>
              <a:t>Training Programs (First Aid, CPR, Wheelchair Securement, Defensive Driving)</a:t>
            </a:r>
          </a:p>
          <a:p>
            <a:r>
              <a:rPr lang="en-US" sz="1450" dirty="0"/>
              <a:t>Building Maintenance &amp; Repair (Janitorial, Landscaping, Glass Repair)</a:t>
            </a:r>
          </a:p>
          <a:p>
            <a:r>
              <a:rPr lang="en-US" sz="1450" dirty="0"/>
              <a:t>Printing (Promotional Items, Brochures, Flyers)</a:t>
            </a:r>
          </a:p>
          <a:p>
            <a:r>
              <a:rPr lang="en-US" sz="1450" dirty="0"/>
              <a:t>Supplies (Offices, Maintenance, Facilities)</a:t>
            </a:r>
          </a:p>
          <a:p>
            <a:r>
              <a:rPr lang="en-US" sz="1450" dirty="0"/>
              <a:t>Utilities (gas, water, Electric, Internet)</a:t>
            </a:r>
          </a:p>
          <a:p>
            <a:r>
              <a:rPr lang="en-US" sz="1450" dirty="0"/>
              <a:t>Vehicle Maintenance &amp; Repair (Auto Body Repair, Transmission, Oil changes,  Detailing)</a:t>
            </a:r>
          </a:p>
          <a:p>
            <a:r>
              <a:rPr lang="en-US" sz="1450" dirty="0"/>
              <a:t>Mobility Management Projects </a:t>
            </a:r>
          </a:p>
          <a:p>
            <a:endParaRPr lang="en-US" sz="1450" dirty="0"/>
          </a:p>
          <a:p>
            <a:endParaRPr lang="en-US" sz="1450" dirty="0"/>
          </a:p>
          <a:p>
            <a:pPr marL="68580" indent="0">
              <a:buNone/>
            </a:pPr>
            <a:endParaRPr lang="en-US" sz="1450" dirty="0"/>
          </a:p>
        </p:txBody>
      </p:sp>
    </p:spTree>
    <p:extLst>
      <p:ext uri="{BB962C8B-B14F-4D97-AF65-F5344CB8AC3E}">
        <p14:creationId xmlns:p14="http://schemas.microsoft.com/office/powerpoint/2010/main" val="1182932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Contracting Opportunities</a:t>
            </a:r>
          </a:p>
        </p:txBody>
      </p:sp>
      <p:sp>
        <p:nvSpPr>
          <p:cNvPr id="6" name="Text Placeholder 5"/>
          <p:cNvSpPr>
            <a:spLocks noGrp="1"/>
          </p:cNvSpPr>
          <p:nvPr>
            <p:ph type="body" idx="1"/>
          </p:nvPr>
        </p:nvSpPr>
        <p:spPr>
          <a:xfrm>
            <a:off x="1412110" y="2316009"/>
            <a:ext cx="6741290" cy="503391"/>
          </a:xfrm>
        </p:spPr>
        <p:txBody>
          <a:bodyPr>
            <a:noAutofit/>
          </a:bodyPr>
          <a:lstStyle/>
          <a:p>
            <a:pPr algn="ctr"/>
            <a:r>
              <a:rPr lang="en-US" dirty="0"/>
              <a:t>Oklahoma Department of Transportation</a:t>
            </a:r>
          </a:p>
        </p:txBody>
      </p:sp>
      <p:sp>
        <p:nvSpPr>
          <p:cNvPr id="7" name="Content Placeholder 6"/>
          <p:cNvSpPr>
            <a:spLocks noGrp="1"/>
          </p:cNvSpPr>
          <p:nvPr>
            <p:ph sz="half" idx="2"/>
          </p:nvPr>
        </p:nvSpPr>
        <p:spPr>
          <a:xfrm>
            <a:off x="1041720" y="2974694"/>
            <a:ext cx="7492680" cy="3045106"/>
          </a:xfrm>
        </p:spPr>
        <p:txBody>
          <a:bodyPr>
            <a:noAutofit/>
          </a:bodyPr>
          <a:lstStyle/>
          <a:p>
            <a:pPr marL="68580" indent="0">
              <a:buNone/>
            </a:pPr>
            <a:r>
              <a:rPr lang="en-US" sz="1450" dirty="0"/>
              <a:t>ODOT’s Office of Mobility and Public Transit occasionally contracts with consultants for:</a:t>
            </a:r>
          </a:p>
          <a:p>
            <a:pPr marL="68580" indent="0">
              <a:buNone/>
            </a:pPr>
            <a:endParaRPr lang="en-US" sz="1450" dirty="0"/>
          </a:p>
          <a:p>
            <a:r>
              <a:rPr lang="en-US" sz="1450" dirty="0"/>
              <a:t>Studies</a:t>
            </a:r>
          </a:p>
          <a:p>
            <a:pPr marL="68580" indent="0">
              <a:buNone/>
            </a:pPr>
            <a:endParaRPr lang="en-US" sz="1450" dirty="0"/>
          </a:p>
          <a:p>
            <a:r>
              <a:rPr lang="en-US" sz="1450" dirty="0"/>
              <a:t>Transit Analysis</a:t>
            </a:r>
          </a:p>
          <a:p>
            <a:pPr marL="68580" indent="0">
              <a:buNone/>
            </a:pPr>
            <a:endParaRPr lang="en-US" sz="1450" dirty="0"/>
          </a:p>
          <a:p>
            <a:r>
              <a:rPr lang="en-US" sz="1450" dirty="0"/>
              <a:t>Planning</a:t>
            </a:r>
          </a:p>
          <a:p>
            <a:pPr marL="68580" indent="0">
              <a:buNone/>
            </a:pPr>
            <a:endParaRPr lang="en-US" sz="1450" dirty="0"/>
          </a:p>
          <a:p>
            <a:r>
              <a:rPr lang="en-US" sz="1450" dirty="0"/>
              <a:t>Software Development</a:t>
            </a:r>
          </a:p>
          <a:p>
            <a:pPr marL="68580" indent="0">
              <a:buNone/>
            </a:pPr>
            <a:endParaRPr lang="en-US" sz="1450" dirty="0"/>
          </a:p>
          <a:p>
            <a:endParaRPr lang="en-US" sz="1450" dirty="0"/>
          </a:p>
        </p:txBody>
      </p:sp>
    </p:spTree>
    <p:extLst>
      <p:ext uri="{BB962C8B-B14F-4D97-AF65-F5344CB8AC3E}">
        <p14:creationId xmlns:p14="http://schemas.microsoft.com/office/powerpoint/2010/main" val="1801031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133600"/>
            <a:ext cx="7024744" cy="1219200"/>
          </a:xfrm>
        </p:spPr>
        <p:txBody>
          <a:bodyPr>
            <a:normAutofit/>
          </a:bodyPr>
          <a:lstStyle/>
          <a:p>
            <a:r>
              <a:rPr lang="en-US" sz="2400" dirty="0"/>
              <a:t>If you have any questions regarding Transit related contracting opportunities, please contact the following persons:</a:t>
            </a:r>
          </a:p>
        </p:txBody>
      </p:sp>
      <p:sp>
        <p:nvSpPr>
          <p:cNvPr id="4" name="Text Placeholder 4">
            <a:extLst>
              <a:ext uri="{FF2B5EF4-FFF2-40B4-BE49-F238E27FC236}">
                <a16:creationId xmlns:a16="http://schemas.microsoft.com/office/drawing/2014/main" id="{4F29BEC9-C194-4FBA-961A-8B2B623FBE8B}"/>
              </a:ext>
            </a:extLst>
          </p:cNvPr>
          <p:cNvSpPr txBox="1">
            <a:spLocks/>
          </p:cNvSpPr>
          <p:nvPr/>
        </p:nvSpPr>
        <p:spPr>
          <a:xfrm>
            <a:off x="2626960" y="5335756"/>
            <a:ext cx="1839323" cy="836444"/>
          </a:xfrm>
          <a:prstGeom prst="rect">
            <a:avLst/>
          </a:prstGeom>
          <a:solidFill>
            <a:schemeClr val="bg1"/>
          </a:solidFill>
        </p:spPr>
        <p:txBody>
          <a:bodyPr vert="horz" lIns="91440" tIns="45720" rIns="91440" bIns="45720" rtlCol="0" anchor="b">
            <a:normAutofit/>
          </a:bodyPr>
          <a:lstStyle>
            <a:lvl1pPr marL="0" indent="0" algn="l" defTabSz="914400" rtl="0" eaLnBrk="1" latinLnBrk="0" hangingPunct="1">
              <a:spcBef>
                <a:spcPct val="20000"/>
              </a:spcBef>
              <a:buClr>
                <a:schemeClr val="accent1"/>
              </a:buClr>
              <a:buSzPct val="76000"/>
              <a:buFont typeface="Wingdings 2" pitchFamily="18" charset="2"/>
              <a:buNone/>
              <a:defRPr sz="2400" b="1" kern="1200">
                <a:solidFill>
                  <a:schemeClr val="accent1"/>
                </a:solidFill>
                <a:latin typeface="+mn-lt"/>
                <a:ea typeface="+mn-ea"/>
                <a:cs typeface="+mn-cs"/>
              </a:defRPr>
            </a:lvl1pPr>
            <a:lvl2pPr marL="457200" indent="0" algn="l" defTabSz="914400" rtl="0" eaLnBrk="1" latinLnBrk="0" hangingPunct="1">
              <a:spcBef>
                <a:spcPct val="20000"/>
              </a:spcBef>
              <a:buClr>
                <a:schemeClr val="accent1"/>
              </a:buClr>
              <a:buSzPct val="76000"/>
              <a:buFont typeface="Wingdings 2" pitchFamily="18" charset="2"/>
              <a:buNone/>
              <a:defRPr sz="2000" b="1" kern="1200">
                <a:solidFill>
                  <a:schemeClr val="tx2"/>
                </a:solidFill>
                <a:latin typeface="+mn-lt"/>
                <a:ea typeface="+mn-ea"/>
                <a:cs typeface="+mn-cs"/>
              </a:defRPr>
            </a:lvl2pPr>
            <a:lvl3pPr marL="914400" indent="0" algn="l" defTabSz="914400" rtl="0" eaLnBrk="1" latinLnBrk="0" hangingPunct="1">
              <a:spcBef>
                <a:spcPct val="20000"/>
              </a:spcBef>
              <a:buClr>
                <a:schemeClr val="accent1"/>
              </a:buClr>
              <a:buSzPct val="76000"/>
              <a:buFont typeface="Wingdings 2" pitchFamily="18" charset="2"/>
              <a:buNone/>
              <a:defRPr sz="1800" b="1" kern="1200">
                <a:solidFill>
                  <a:schemeClr val="tx2"/>
                </a:solidFill>
                <a:latin typeface="+mn-lt"/>
                <a:ea typeface="+mn-ea"/>
                <a:cs typeface="+mn-cs"/>
              </a:defRPr>
            </a:lvl3pPr>
            <a:lvl4pPr marL="1371600" indent="0" algn="l" defTabSz="914400" rtl="0" eaLnBrk="1" latinLnBrk="0" hangingPunct="1">
              <a:spcBef>
                <a:spcPct val="20000"/>
              </a:spcBef>
              <a:buClr>
                <a:schemeClr val="accent1"/>
              </a:buClr>
              <a:buSzPct val="76000"/>
              <a:buFont typeface="Wingdings 2" pitchFamily="18" charset="2"/>
              <a:buNone/>
              <a:defRPr sz="1600" b="1" kern="1200">
                <a:solidFill>
                  <a:schemeClr val="tx2"/>
                </a:solidFill>
                <a:latin typeface="+mn-lt"/>
                <a:ea typeface="+mn-ea"/>
                <a:cs typeface="+mn-cs"/>
              </a:defRPr>
            </a:lvl4pPr>
            <a:lvl5pPr marL="1828800" indent="0" algn="l" defTabSz="914400" rtl="0" eaLnBrk="1" latinLnBrk="0" hangingPunct="1">
              <a:spcBef>
                <a:spcPct val="20000"/>
              </a:spcBef>
              <a:buClr>
                <a:schemeClr val="accent1"/>
              </a:buClr>
              <a:buSzPct val="76000"/>
              <a:buFont typeface="Wingdings 2" pitchFamily="18" charset="2"/>
              <a:buNone/>
              <a:defRPr sz="1600" b="1" kern="12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SzPct val="76000"/>
              <a:buFont typeface="Wingdings 2" pitchFamily="18" charset="2"/>
              <a:buNone/>
              <a:defRPr sz="1600" b="1" kern="1200">
                <a:solidFill>
                  <a:schemeClr val="tx2"/>
                </a:solidFill>
                <a:latin typeface="+mn-lt"/>
                <a:ea typeface="+mn-ea"/>
                <a:cs typeface="+mn-cs"/>
              </a:defRPr>
            </a:lvl6pPr>
            <a:lvl7pPr marL="2743200" indent="0" algn="l" defTabSz="914400" rtl="0" eaLnBrk="1" latinLnBrk="0" hangingPunct="1">
              <a:spcBef>
                <a:spcPct val="20000"/>
              </a:spcBef>
              <a:buClr>
                <a:schemeClr val="accent1"/>
              </a:buClr>
              <a:buSzPct val="76000"/>
              <a:buFont typeface="Wingdings 2" pitchFamily="18" charset="2"/>
              <a:buNone/>
              <a:defRPr sz="1600" b="1" kern="1200">
                <a:solidFill>
                  <a:schemeClr val="tx2"/>
                </a:solidFill>
                <a:latin typeface="+mn-lt"/>
                <a:ea typeface="+mn-ea"/>
                <a:cs typeface="+mn-cs"/>
              </a:defRPr>
            </a:lvl7pPr>
            <a:lvl8pPr marL="3200400" indent="0" algn="l" defTabSz="914400" rtl="0" eaLnBrk="1" latinLnBrk="0" hangingPunct="1">
              <a:spcBef>
                <a:spcPct val="20000"/>
              </a:spcBef>
              <a:buClr>
                <a:schemeClr val="accent1"/>
              </a:buClr>
              <a:buSzPct val="76000"/>
              <a:buFont typeface="Wingdings 2" pitchFamily="18" charset="2"/>
              <a:buNone/>
              <a:defRPr sz="1600" b="1" kern="1200">
                <a:solidFill>
                  <a:schemeClr val="tx2"/>
                </a:solidFill>
                <a:latin typeface="+mn-lt"/>
                <a:ea typeface="+mn-ea"/>
                <a:cs typeface="+mn-cs"/>
              </a:defRPr>
            </a:lvl8pPr>
            <a:lvl9pPr marL="3657600" indent="0" algn="l" defTabSz="914400" rtl="0" eaLnBrk="1" latinLnBrk="0" hangingPunct="1">
              <a:spcBef>
                <a:spcPct val="20000"/>
              </a:spcBef>
              <a:buClr>
                <a:schemeClr val="accent1"/>
              </a:buClr>
              <a:buSzPct val="76000"/>
              <a:buFont typeface="Wingdings 2" pitchFamily="18" charset="2"/>
              <a:buNone/>
              <a:defRPr sz="1600" b="1" kern="1200">
                <a:solidFill>
                  <a:schemeClr val="tx2"/>
                </a:solidFill>
                <a:latin typeface="+mn-lt"/>
                <a:ea typeface="+mn-ea"/>
                <a:cs typeface="+mn-cs"/>
              </a:defRPr>
            </a:lvl9pPr>
          </a:lstStyle>
          <a:p>
            <a:pPr marL="68580">
              <a:defRPr/>
            </a:pPr>
            <a:r>
              <a:rPr lang="en-US" sz="1100" i="1" dirty="0">
                <a:solidFill>
                  <a:schemeClr val="tx1"/>
                </a:solidFill>
                <a:latin typeface="Times New Roman" panose="02020603050405020304" pitchFamily="18" charset="0"/>
                <a:ea typeface="Adobe Fan Heiti Std B" pitchFamily="34" charset="-128"/>
                <a:cs typeface="Times New Roman" panose="02020603050405020304" pitchFamily="18" charset="0"/>
              </a:rPr>
              <a:t>Steve Jagosh</a:t>
            </a:r>
          </a:p>
          <a:p>
            <a:pPr marL="68580">
              <a:defRPr/>
            </a:pPr>
            <a:r>
              <a:rPr lang="en-US" sz="900" i="1" dirty="0" err="1">
                <a:solidFill>
                  <a:schemeClr val="tx1"/>
                </a:solidFill>
                <a:latin typeface="Times New Roman" panose="02020603050405020304" pitchFamily="18" charset="0"/>
                <a:ea typeface="Adobe Fan Heiti Std B" pitchFamily="34" charset="-128"/>
                <a:cs typeface="Times New Roman" panose="02020603050405020304" pitchFamily="18" charset="0"/>
              </a:rPr>
              <a:t>Mulitmodel</a:t>
            </a:r>
            <a:r>
              <a:rPr lang="en-US" sz="900" i="1" dirty="0">
                <a:solidFill>
                  <a:schemeClr val="tx1"/>
                </a:solidFill>
                <a:latin typeface="Times New Roman" panose="02020603050405020304" pitchFamily="18" charset="0"/>
                <a:ea typeface="Adobe Fan Heiti Std B" pitchFamily="34" charset="-128"/>
                <a:cs typeface="Times New Roman" panose="02020603050405020304" pitchFamily="18" charset="0"/>
              </a:rPr>
              <a:t> </a:t>
            </a:r>
          </a:p>
          <a:p>
            <a:pPr marL="68580">
              <a:defRPr/>
            </a:pPr>
            <a:r>
              <a:rPr lang="en-US" sz="900" i="1" dirty="0">
                <a:solidFill>
                  <a:schemeClr val="tx1"/>
                </a:solidFill>
                <a:latin typeface="Times New Roman" panose="02020603050405020304" pitchFamily="18" charset="0"/>
                <a:ea typeface="Adobe Fan Heiti Std B" pitchFamily="34" charset="-128"/>
                <a:cs typeface="Times New Roman" panose="02020603050405020304" pitchFamily="18" charset="0"/>
              </a:rPr>
              <a:t>Project Manager</a:t>
            </a:r>
          </a:p>
          <a:p>
            <a:pPr marL="68580">
              <a:defRPr/>
            </a:pPr>
            <a:r>
              <a:rPr lang="en-US" sz="900" i="1" dirty="0">
                <a:solidFill>
                  <a:schemeClr val="tx1"/>
                </a:solidFill>
                <a:latin typeface="Times New Roman" panose="02020603050405020304" pitchFamily="18" charset="0"/>
                <a:ea typeface="Adobe Fan Heiti Std B" pitchFamily="34" charset="-128"/>
                <a:cs typeface="Times New Roman" panose="02020603050405020304" pitchFamily="18" charset="0"/>
              </a:rPr>
              <a:t>Email: sjagosh@odot.org</a:t>
            </a:r>
            <a:endParaRPr lang="en-US" sz="900" dirty="0">
              <a:solidFill>
                <a:schemeClr val="tx1"/>
              </a:solidFill>
              <a:latin typeface="Times New Roman" panose="02020603050405020304" pitchFamily="18" charset="0"/>
              <a:ea typeface="Adobe Fan Heiti Std B" pitchFamily="34" charset="-128"/>
              <a:cs typeface="Times New Roman" panose="02020603050405020304" pitchFamily="18" charset="0"/>
            </a:endParaRPr>
          </a:p>
          <a:p>
            <a:pPr>
              <a:defRPr/>
            </a:pPr>
            <a:endParaRPr lang="en-US" dirty="0">
              <a:latin typeface="Times New Roman" panose="02020603050405020304" pitchFamily="18" charset="0"/>
              <a:ea typeface="Adobe Fan Heiti Std B" pitchFamily="34" charset="-128"/>
              <a:cs typeface="Times New Roman" panose="02020603050405020304" pitchFamily="18" charset="0"/>
            </a:endParaRPr>
          </a:p>
        </p:txBody>
      </p:sp>
      <p:sp>
        <p:nvSpPr>
          <p:cNvPr id="5" name="Rectangle 10">
            <a:extLst>
              <a:ext uri="{FF2B5EF4-FFF2-40B4-BE49-F238E27FC236}">
                <a16:creationId xmlns:a16="http://schemas.microsoft.com/office/drawing/2014/main" id="{BC0AC198-B6F0-4A15-B0F2-2D7A9656D65E}"/>
              </a:ext>
            </a:extLst>
          </p:cNvPr>
          <p:cNvSpPr>
            <a:spLocks noChangeArrowheads="1"/>
          </p:cNvSpPr>
          <p:nvPr/>
        </p:nvSpPr>
        <p:spPr bwMode="auto">
          <a:xfrm>
            <a:off x="4712198" y="4237672"/>
            <a:ext cx="1828801"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000" b="1" i="1" dirty="0">
                <a:latin typeface="Times New Roman" panose="02020603050405020304" pitchFamily="18" charset="0"/>
                <a:cs typeface="Times New Roman" panose="02020603050405020304" pitchFamily="18" charset="0"/>
              </a:rPr>
              <a:t>Office: 405-522-9087</a:t>
            </a:r>
          </a:p>
          <a:p>
            <a:endParaRPr lang="en-US" sz="1000" b="1" i="1" dirty="0">
              <a:latin typeface="Times New Roman" panose="02020603050405020304" pitchFamily="18" charset="0"/>
              <a:cs typeface="Times New Roman" panose="02020603050405020304" pitchFamily="18" charset="0"/>
            </a:endParaRPr>
          </a:p>
          <a:p>
            <a:endParaRPr lang="en-US" sz="1000" b="1" i="1" dirty="0">
              <a:latin typeface="Times New Roman" panose="02020603050405020304" pitchFamily="18" charset="0"/>
              <a:cs typeface="Times New Roman" panose="02020603050405020304" pitchFamily="18" charset="0"/>
            </a:endParaRPr>
          </a:p>
          <a:p>
            <a:endParaRPr lang="en-US" sz="1000" b="1" i="1" dirty="0">
              <a:latin typeface="Times New Roman" panose="02020603050405020304" pitchFamily="18" charset="0"/>
              <a:cs typeface="Times New Roman" panose="02020603050405020304" pitchFamily="18" charset="0"/>
            </a:endParaRPr>
          </a:p>
          <a:p>
            <a:endParaRPr lang="en-US" sz="1000" b="1" i="1" dirty="0">
              <a:latin typeface="Times New Roman" panose="02020603050405020304" pitchFamily="18" charset="0"/>
              <a:cs typeface="Times New Roman" panose="02020603050405020304" pitchFamily="18" charset="0"/>
            </a:endParaRPr>
          </a:p>
          <a:p>
            <a:endParaRPr lang="en-US" sz="1000" b="1" i="1" dirty="0">
              <a:latin typeface="Times New Roman" panose="02020603050405020304" pitchFamily="18" charset="0"/>
              <a:cs typeface="Times New Roman" panose="02020603050405020304" pitchFamily="18" charset="0"/>
            </a:endParaRPr>
          </a:p>
          <a:p>
            <a:endParaRPr lang="en-US" sz="1000" b="1" i="1"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6F5884B3-6A1D-4E05-A67B-D0D4DD249447}"/>
              </a:ext>
            </a:extLst>
          </p:cNvPr>
          <p:cNvSpPr/>
          <p:nvPr/>
        </p:nvSpPr>
        <p:spPr>
          <a:xfrm>
            <a:off x="2559872" y="3810000"/>
            <a:ext cx="4038600" cy="19382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cid:image001.png@01D05110.0A72B2C0">
            <a:extLst>
              <a:ext uri="{FF2B5EF4-FFF2-40B4-BE49-F238E27FC236}">
                <a16:creationId xmlns:a16="http://schemas.microsoft.com/office/drawing/2014/main" id="{DCDB9771-FB76-443E-B49B-F15A3801AB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3160" y="3886200"/>
            <a:ext cx="1686922" cy="928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8376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914400" y="2362200"/>
            <a:ext cx="7391400" cy="1362075"/>
          </a:xfrm>
        </p:spPr>
        <p:txBody>
          <a:bodyPr/>
          <a:lstStyle/>
          <a:p>
            <a:pPr algn="ctr"/>
            <a:r>
              <a:rPr lang="en-US" dirty="0"/>
              <a:t>Office of Mobility and Public Transit Overview</a:t>
            </a:r>
          </a:p>
        </p:txBody>
      </p:sp>
    </p:spTree>
    <p:extLst>
      <p:ext uri="{BB962C8B-B14F-4D97-AF65-F5344CB8AC3E}">
        <p14:creationId xmlns:p14="http://schemas.microsoft.com/office/powerpoint/2010/main" val="2578359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Office of Mobility and Public Transit</a:t>
            </a:r>
          </a:p>
        </p:txBody>
      </p:sp>
      <p:sp>
        <p:nvSpPr>
          <p:cNvPr id="7" name="Content Placeholder 6"/>
          <p:cNvSpPr>
            <a:spLocks noGrp="1"/>
          </p:cNvSpPr>
          <p:nvPr>
            <p:ph idx="1"/>
          </p:nvPr>
        </p:nvSpPr>
        <p:spPr>
          <a:xfrm>
            <a:off x="1043492" y="2323652"/>
            <a:ext cx="6777317" cy="3772348"/>
          </a:xfrm>
        </p:spPr>
        <p:txBody>
          <a:bodyPr>
            <a:noAutofit/>
          </a:bodyPr>
          <a:lstStyle/>
          <a:p>
            <a:endParaRPr lang="en-US" sz="1700" dirty="0"/>
          </a:p>
          <a:p>
            <a:r>
              <a:rPr lang="en-US" sz="1700" dirty="0"/>
              <a:t>Oklahoma Department of Transportation (ODOT) Office of Mobility and Public Transit (OMPT) was created in place of ODOT’s previous Transit Programs Division when HB1365 became legislation.  </a:t>
            </a:r>
          </a:p>
          <a:p>
            <a:endParaRPr lang="en-US" sz="1700" dirty="0"/>
          </a:p>
          <a:p>
            <a:r>
              <a:rPr lang="en-US" sz="1700" dirty="0"/>
              <a:t>ODOT’s OMPT receives federal grants through the Federal Transit Administration (FTA)</a:t>
            </a:r>
          </a:p>
          <a:p>
            <a:endParaRPr lang="en-US" sz="1700" dirty="0"/>
          </a:p>
          <a:p>
            <a:r>
              <a:rPr lang="en-US" sz="1700" dirty="0"/>
              <a:t>ODOT’s OMPT is not an operator of public transportation services, but through its administration of these programs, financial and technical assistance is provided.</a:t>
            </a:r>
          </a:p>
          <a:p>
            <a:pPr marL="68580" indent="0">
              <a:buNone/>
            </a:pPr>
            <a:endParaRPr lang="en-US" sz="1700" dirty="0"/>
          </a:p>
          <a:p>
            <a:pPr marL="68580" indent="0">
              <a:buNone/>
            </a:pPr>
            <a:endParaRPr lang="en-US" sz="1700" dirty="0"/>
          </a:p>
        </p:txBody>
      </p:sp>
    </p:spTree>
    <p:extLst>
      <p:ext uri="{BB962C8B-B14F-4D97-AF65-F5344CB8AC3E}">
        <p14:creationId xmlns:p14="http://schemas.microsoft.com/office/powerpoint/2010/main" val="2550787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Office of Mobility and Public Transit Oversight</a:t>
            </a:r>
          </a:p>
        </p:txBody>
      </p:sp>
      <p:sp>
        <p:nvSpPr>
          <p:cNvPr id="7" name="Content Placeholder 6"/>
          <p:cNvSpPr>
            <a:spLocks noGrp="1"/>
          </p:cNvSpPr>
          <p:nvPr>
            <p:ph idx="1"/>
          </p:nvPr>
        </p:nvSpPr>
        <p:spPr>
          <a:xfrm>
            <a:off x="1043492" y="2323652"/>
            <a:ext cx="6777317" cy="3772348"/>
          </a:xfrm>
        </p:spPr>
        <p:txBody>
          <a:bodyPr>
            <a:normAutofit fontScale="92500" lnSpcReduction="20000"/>
          </a:bodyPr>
          <a:lstStyle/>
          <a:p>
            <a:pPr marL="68580" indent="0">
              <a:buNone/>
            </a:pPr>
            <a:r>
              <a:rPr lang="en-US" sz="1700" dirty="0"/>
              <a:t>ODOT’s OMPT is the Governor’s designee oversight of FTA Programs such as:</a:t>
            </a:r>
          </a:p>
          <a:p>
            <a:pPr marL="68580" indent="0">
              <a:buNone/>
            </a:pPr>
            <a:endParaRPr lang="en-US" sz="1700" dirty="0"/>
          </a:p>
          <a:p>
            <a:r>
              <a:rPr lang="en-US" sz="1700" dirty="0"/>
              <a:t>4 Metropolitan Planning Organizations (MPO’s)</a:t>
            </a:r>
          </a:p>
          <a:p>
            <a:pPr marL="68580" indent="0">
              <a:buNone/>
            </a:pPr>
            <a:endParaRPr lang="en-US" sz="1700" dirty="0"/>
          </a:p>
          <a:p>
            <a:r>
              <a:rPr lang="en-US" sz="1700" dirty="0"/>
              <a:t>Federal Transit Administration (FTA) Section 5311 Program (20 rural transit providers)</a:t>
            </a:r>
          </a:p>
          <a:p>
            <a:endParaRPr lang="en-US" sz="1700" dirty="0"/>
          </a:p>
          <a:p>
            <a:r>
              <a:rPr lang="en-US" sz="1700" dirty="0"/>
              <a:t>Federal Transit Administration (FTA) Section 5310 Program (approx. 135 operators) </a:t>
            </a:r>
          </a:p>
          <a:p>
            <a:endParaRPr lang="en-US" sz="1700" dirty="0"/>
          </a:p>
          <a:p>
            <a:r>
              <a:rPr lang="en-US" sz="1700" dirty="0"/>
              <a:t>Federal Transit Administration (FTA Section 5339 Program </a:t>
            </a:r>
          </a:p>
          <a:p>
            <a:endParaRPr lang="en-US" sz="1700" dirty="0"/>
          </a:p>
          <a:p>
            <a:r>
              <a:rPr lang="en-US" sz="1700" dirty="0"/>
              <a:t>Federal Transit Administration (FTA) Section 5329 State Safety Oversight Program (Fixed guideways systems such as the OKC streetcar)</a:t>
            </a:r>
          </a:p>
        </p:txBody>
      </p:sp>
    </p:spTree>
    <p:extLst>
      <p:ext uri="{BB962C8B-B14F-4D97-AF65-F5344CB8AC3E}">
        <p14:creationId xmlns:p14="http://schemas.microsoft.com/office/powerpoint/2010/main" val="141844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Transit Contracting Opportunities</a:t>
            </a:r>
          </a:p>
        </p:txBody>
      </p:sp>
      <p:sp>
        <p:nvSpPr>
          <p:cNvPr id="8" name="Content Placeholder 7"/>
          <p:cNvSpPr>
            <a:spLocks noGrp="1"/>
          </p:cNvSpPr>
          <p:nvPr>
            <p:ph idx="1"/>
          </p:nvPr>
        </p:nvSpPr>
        <p:spPr/>
        <p:txBody>
          <a:bodyPr>
            <a:normAutofit/>
          </a:bodyPr>
          <a:lstStyle/>
          <a:p>
            <a:r>
              <a:rPr lang="en-US" sz="1700" dirty="0"/>
              <a:t>The Federal Transit Administration &amp; Oklahoma Department of Transportation encourage Disadvantaged Business Enterprise (DBE) participation for these and many other transportation related services.</a:t>
            </a:r>
          </a:p>
          <a:p>
            <a:pPr marL="68580" indent="0">
              <a:buNone/>
            </a:pPr>
            <a:endParaRPr lang="en-US" sz="1700" dirty="0"/>
          </a:p>
          <a:p>
            <a:r>
              <a:rPr lang="en-US" sz="1700" dirty="0"/>
              <a:t>The following examples reflect the different public transportation opportunities for businesses that are available to DBE’s in the transit industry.</a:t>
            </a:r>
          </a:p>
          <a:p>
            <a:pPr marL="68580" indent="0">
              <a:buNone/>
            </a:pPr>
            <a:endParaRPr lang="en-US" sz="1700" dirty="0"/>
          </a:p>
          <a:p>
            <a:endParaRPr lang="en-US" sz="1700" dirty="0"/>
          </a:p>
        </p:txBody>
      </p:sp>
    </p:spTree>
    <p:extLst>
      <p:ext uri="{BB962C8B-B14F-4D97-AF65-F5344CB8AC3E}">
        <p14:creationId xmlns:p14="http://schemas.microsoft.com/office/powerpoint/2010/main" val="205947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Oklahoma Metropolitan Planning Organizations</a:t>
            </a:r>
          </a:p>
        </p:txBody>
      </p:sp>
      <p:sp>
        <p:nvSpPr>
          <p:cNvPr id="7" name="Content Placeholder 6"/>
          <p:cNvSpPr>
            <a:spLocks noGrp="1"/>
          </p:cNvSpPr>
          <p:nvPr>
            <p:ph sz="half" idx="2"/>
          </p:nvPr>
        </p:nvSpPr>
        <p:spPr>
          <a:xfrm>
            <a:off x="1041720" y="2514600"/>
            <a:ext cx="7111679" cy="3505200"/>
          </a:xfrm>
        </p:spPr>
        <p:txBody>
          <a:bodyPr>
            <a:noAutofit/>
          </a:bodyPr>
          <a:lstStyle/>
          <a:p>
            <a:r>
              <a:rPr lang="en-US" sz="1450" dirty="0"/>
              <a:t>An MPO is a transportation policymaking organization made up of elected representatives from local government and transportation authorities.  Any highway or transit project or program to be constructed or conducted within the Metropolitan Planning Area and to be paid for with federal funds, must received approval by the MPO.</a:t>
            </a:r>
          </a:p>
          <a:p>
            <a:pPr marL="68580" indent="0">
              <a:buNone/>
            </a:pPr>
            <a:endParaRPr lang="en-US" sz="1450" dirty="0"/>
          </a:p>
          <a:p>
            <a:r>
              <a:rPr lang="en-US" sz="1450" dirty="0"/>
              <a:t>MPO’s represent localities in all urbanized areas with populations over 50,000.</a:t>
            </a:r>
          </a:p>
          <a:p>
            <a:pPr marL="68580" indent="0">
              <a:buNone/>
            </a:pPr>
            <a:endParaRPr lang="en-US" sz="1450" dirty="0"/>
          </a:p>
          <a:p>
            <a:r>
              <a:rPr lang="en-US" sz="1450" dirty="0"/>
              <a:t>They conduct research, planning projects, data collection, develop plans for regional transportation needs such as walking paths, bicycle lanes, and  bus routes.</a:t>
            </a:r>
          </a:p>
          <a:p>
            <a:pPr marL="68580" indent="0">
              <a:buNone/>
            </a:pPr>
            <a:endParaRPr lang="en-US" sz="1450" dirty="0"/>
          </a:p>
        </p:txBody>
      </p:sp>
    </p:spTree>
    <p:extLst>
      <p:ext uri="{BB962C8B-B14F-4D97-AF65-F5344CB8AC3E}">
        <p14:creationId xmlns:p14="http://schemas.microsoft.com/office/powerpoint/2010/main" val="4227911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Oklahoma Metropolitan Planning Organizations</a:t>
            </a:r>
          </a:p>
        </p:txBody>
      </p:sp>
      <p:sp>
        <p:nvSpPr>
          <p:cNvPr id="6" name="Text Placeholder 5"/>
          <p:cNvSpPr>
            <a:spLocks noGrp="1"/>
          </p:cNvSpPr>
          <p:nvPr>
            <p:ph type="body" idx="1"/>
          </p:nvPr>
        </p:nvSpPr>
        <p:spPr>
          <a:xfrm>
            <a:off x="1412110" y="2316009"/>
            <a:ext cx="6284089" cy="503391"/>
          </a:xfrm>
        </p:spPr>
        <p:txBody>
          <a:bodyPr>
            <a:normAutofit/>
          </a:bodyPr>
          <a:lstStyle/>
          <a:p>
            <a:pPr algn="ctr"/>
            <a:r>
              <a:rPr lang="en-US" sz="2000" dirty="0"/>
              <a:t>4 MPOs that Receive Federal Funds</a:t>
            </a:r>
          </a:p>
        </p:txBody>
      </p:sp>
      <p:sp>
        <p:nvSpPr>
          <p:cNvPr id="7" name="Content Placeholder 6"/>
          <p:cNvSpPr>
            <a:spLocks noGrp="1"/>
          </p:cNvSpPr>
          <p:nvPr>
            <p:ph sz="half" idx="2"/>
          </p:nvPr>
        </p:nvSpPr>
        <p:spPr>
          <a:xfrm>
            <a:off x="1041720" y="2974694"/>
            <a:ext cx="7111679" cy="3045106"/>
          </a:xfrm>
        </p:spPr>
        <p:txBody>
          <a:bodyPr>
            <a:noAutofit/>
          </a:bodyPr>
          <a:lstStyle/>
          <a:p>
            <a:r>
              <a:rPr lang="en-US" sz="1450" dirty="0"/>
              <a:t>Association of Central Oklahoma Governments (ACOG) (Oklahoma City)</a:t>
            </a:r>
          </a:p>
          <a:p>
            <a:pPr marL="68580" indent="0">
              <a:buNone/>
            </a:pPr>
            <a:endParaRPr lang="en-US" sz="1450" dirty="0"/>
          </a:p>
          <a:p>
            <a:r>
              <a:rPr lang="en-US" sz="1450" dirty="0"/>
              <a:t>Indian Nations Council of Governments (INCOG) (Tulsa)</a:t>
            </a:r>
          </a:p>
          <a:p>
            <a:pPr marL="68580" indent="0">
              <a:buNone/>
            </a:pPr>
            <a:endParaRPr lang="en-US" sz="1450" dirty="0"/>
          </a:p>
          <a:p>
            <a:r>
              <a:rPr lang="en-US" sz="1450" dirty="0"/>
              <a:t>Lawton Metropolitan Planning Organization (LMPO) (Lawton)</a:t>
            </a:r>
          </a:p>
          <a:p>
            <a:pPr marL="68580" indent="0">
              <a:buNone/>
            </a:pPr>
            <a:endParaRPr lang="en-US" sz="1450" dirty="0"/>
          </a:p>
          <a:p>
            <a:r>
              <a:rPr lang="en-US" sz="1450" dirty="0"/>
              <a:t>Frontier Metropolitan Planning Organization (FMPO) (Ft. Smith)</a:t>
            </a:r>
          </a:p>
        </p:txBody>
      </p:sp>
    </p:spTree>
    <p:extLst>
      <p:ext uri="{BB962C8B-B14F-4D97-AF65-F5344CB8AC3E}">
        <p14:creationId xmlns:p14="http://schemas.microsoft.com/office/powerpoint/2010/main" val="3426520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Oklahoma Rural Transit Subrecipients</a:t>
            </a:r>
          </a:p>
        </p:txBody>
      </p:sp>
      <p:sp>
        <p:nvSpPr>
          <p:cNvPr id="7" name="Content Placeholder 6"/>
          <p:cNvSpPr>
            <a:spLocks noGrp="1"/>
          </p:cNvSpPr>
          <p:nvPr>
            <p:ph sz="half" idx="2"/>
          </p:nvPr>
        </p:nvSpPr>
        <p:spPr>
          <a:xfrm>
            <a:off x="1041720" y="2438400"/>
            <a:ext cx="7111679" cy="3581400"/>
          </a:xfrm>
        </p:spPr>
        <p:txBody>
          <a:bodyPr>
            <a:noAutofit/>
          </a:bodyPr>
          <a:lstStyle/>
          <a:p>
            <a:pPr marL="68580" indent="0">
              <a:buNone/>
            </a:pPr>
            <a:r>
              <a:rPr lang="en-US" sz="1600" dirty="0"/>
              <a:t>Oklahoma’s public transportation providers give much-needed services in 75 of 77 counties. Services are open to the public and provide people who have no dependable form of transportation to and from places such as work, doctor offices, grocery stores, and urban communities. </a:t>
            </a:r>
          </a:p>
          <a:p>
            <a:pPr marL="68580" indent="0">
              <a:buNone/>
            </a:pPr>
            <a:endParaRPr lang="en-US" sz="1600" dirty="0"/>
          </a:p>
          <a:p>
            <a:pPr marL="68580" indent="0">
              <a:buNone/>
            </a:pPr>
            <a:endParaRPr lang="en-US" sz="1400" dirty="0"/>
          </a:p>
          <a:p>
            <a:pPr marL="68580" indent="0">
              <a:buNone/>
            </a:pPr>
            <a:r>
              <a:rPr lang="en-US" sz="1400" dirty="0"/>
              <a:t>To fulfill their contractual obligation as a Transit Agency and maintain their operations, the operators either self-staff their operations or hire a third party contractor to provide many types of services related to transit and running a business. </a:t>
            </a:r>
          </a:p>
          <a:p>
            <a:endParaRPr lang="en-US" sz="1050" dirty="0"/>
          </a:p>
          <a:p>
            <a:pPr marL="365760" lvl="1" indent="0">
              <a:buNone/>
            </a:pPr>
            <a:endParaRPr lang="en-US" sz="1050" dirty="0"/>
          </a:p>
        </p:txBody>
      </p:sp>
    </p:spTree>
    <p:extLst>
      <p:ext uri="{BB962C8B-B14F-4D97-AF65-F5344CB8AC3E}">
        <p14:creationId xmlns:p14="http://schemas.microsoft.com/office/powerpoint/2010/main" val="3272377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dirty="0"/>
              <a:t>Oklahoma Rural Transit Subrecipients</a:t>
            </a:r>
          </a:p>
        </p:txBody>
      </p:sp>
      <p:sp>
        <p:nvSpPr>
          <p:cNvPr id="6" name="Text Placeholder 5"/>
          <p:cNvSpPr>
            <a:spLocks noGrp="1"/>
          </p:cNvSpPr>
          <p:nvPr>
            <p:ph type="body" idx="1"/>
          </p:nvPr>
        </p:nvSpPr>
        <p:spPr>
          <a:xfrm>
            <a:off x="1412110" y="2316009"/>
            <a:ext cx="6284089" cy="503391"/>
          </a:xfrm>
        </p:spPr>
        <p:txBody>
          <a:bodyPr>
            <a:normAutofit/>
          </a:bodyPr>
          <a:lstStyle/>
          <a:p>
            <a:pPr algn="ctr"/>
            <a:r>
              <a:rPr lang="en-US" sz="2000" dirty="0"/>
              <a:t>20 Subrecipients that Receive Federal Funds</a:t>
            </a:r>
          </a:p>
        </p:txBody>
      </p:sp>
      <p:sp>
        <p:nvSpPr>
          <p:cNvPr id="7" name="Content Placeholder 6"/>
          <p:cNvSpPr>
            <a:spLocks noGrp="1"/>
          </p:cNvSpPr>
          <p:nvPr>
            <p:ph sz="half" idx="2"/>
          </p:nvPr>
        </p:nvSpPr>
        <p:spPr>
          <a:xfrm>
            <a:off x="1041721" y="2974694"/>
            <a:ext cx="3419856" cy="3045106"/>
          </a:xfrm>
        </p:spPr>
        <p:txBody>
          <a:bodyPr>
            <a:noAutofit/>
          </a:bodyPr>
          <a:lstStyle/>
          <a:p>
            <a:r>
              <a:rPr lang="en-US" sz="1450" dirty="0"/>
              <a:t>Beaver City Transit</a:t>
            </a:r>
          </a:p>
          <a:p>
            <a:r>
              <a:rPr lang="en-US" sz="1450" dirty="0"/>
              <a:t>Call A Ride Public Transit</a:t>
            </a:r>
          </a:p>
          <a:p>
            <a:r>
              <a:rPr lang="en-US" sz="1450" dirty="0"/>
              <a:t>Central Oklahoma Transit System</a:t>
            </a:r>
          </a:p>
          <a:p>
            <a:r>
              <a:rPr lang="en-US" sz="1450" dirty="0"/>
              <a:t>Cimarron Public Transit System</a:t>
            </a:r>
          </a:p>
          <a:p>
            <a:r>
              <a:rPr lang="en-US" sz="1450" dirty="0"/>
              <a:t>Cherokee Strip Transit System</a:t>
            </a:r>
          </a:p>
          <a:p>
            <a:r>
              <a:rPr lang="en-US" sz="1450" dirty="0"/>
              <a:t>Delta Public Transit</a:t>
            </a:r>
          </a:p>
          <a:p>
            <a:r>
              <a:rPr lang="en-US" sz="1450" dirty="0"/>
              <a:t>Enid Public Transit</a:t>
            </a:r>
          </a:p>
          <a:p>
            <a:r>
              <a:rPr lang="en-US" sz="1450" dirty="0"/>
              <a:t>First Capital Trolley</a:t>
            </a:r>
          </a:p>
          <a:p>
            <a:r>
              <a:rPr lang="en-US" sz="1450" dirty="0"/>
              <a:t>Guymon – The Ride</a:t>
            </a:r>
          </a:p>
          <a:p>
            <a:r>
              <a:rPr lang="en-US" sz="1450" dirty="0"/>
              <a:t>JAMM Transit</a:t>
            </a:r>
          </a:p>
        </p:txBody>
      </p:sp>
      <p:sp>
        <p:nvSpPr>
          <p:cNvPr id="9" name="Content Placeholder 8"/>
          <p:cNvSpPr>
            <a:spLocks noGrp="1"/>
          </p:cNvSpPr>
          <p:nvPr>
            <p:ph sz="quarter" idx="4"/>
          </p:nvPr>
        </p:nvSpPr>
        <p:spPr>
          <a:xfrm>
            <a:off x="4648200" y="2971800"/>
            <a:ext cx="3419856" cy="3200400"/>
          </a:xfrm>
        </p:spPr>
        <p:txBody>
          <a:bodyPr>
            <a:noAutofit/>
          </a:bodyPr>
          <a:lstStyle/>
          <a:p>
            <a:r>
              <a:rPr lang="en-US" sz="1450" dirty="0"/>
              <a:t>Ki Bois Area Transit System</a:t>
            </a:r>
          </a:p>
          <a:p>
            <a:r>
              <a:rPr lang="en-US" sz="1450" dirty="0"/>
              <a:t>Little Dixie Transit</a:t>
            </a:r>
          </a:p>
          <a:p>
            <a:r>
              <a:rPr lang="en-US" sz="1450" dirty="0"/>
              <a:t>MAGB Transportation Inc. </a:t>
            </a:r>
          </a:p>
          <a:p>
            <a:r>
              <a:rPr lang="en-US" sz="1450" dirty="0"/>
              <a:t>Muskogee County Transit</a:t>
            </a:r>
          </a:p>
          <a:p>
            <a:r>
              <a:rPr lang="en-US" sz="1450" dirty="0"/>
              <a:t>OSU Stillwater Community Transit</a:t>
            </a:r>
          </a:p>
          <a:p>
            <a:r>
              <a:rPr lang="en-US" sz="1450" dirty="0"/>
              <a:t>Pelivan Transit</a:t>
            </a:r>
          </a:p>
          <a:p>
            <a:r>
              <a:rPr lang="en-US" sz="1450" dirty="0"/>
              <a:t>Red River Transportation Service</a:t>
            </a:r>
          </a:p>
          <a:p>
            <a:r>
              <a:rPr lang="en-US" sz="1450" dirty="0"/>
              <a:t>Southern Oklahoma Rural Transit System</a:t>
            </a:r>
          </a:p>
          <a:p>
            <a:r>
              <a:rPr lang="en-US" sz="1450" dirty="0"/>
              <a:t>Southwest Transit</a:t>
            </a:r>
          </a:p>
          <a:p>
            <a:r>
              <a:rPr lang="en-US" sz="1450" dirty="0"/>
              <a:t>Washita Valley Transit</a:t>
            </a:r>
          </a:p>
        </p:txBody>
      </p:sp>
    </p:spTree>
    <p:extLst>
      <p:ext uri="{BB962C8B-B14F-4D97-AF65-F5344CB8AC3E}">
        <p14:creationId xmlns:p14="http://schemas.microsoft.com/office/powerpoint/2010/main" val="16053155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10205</TotalTime>
  <Words>717</Words>
  <Application>Microsoft Office PowerPoint</Application>
  <PresentationFormat>On-screen Show (4:3)</PresentationFormat>
  <Paragraphs>105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Century Gothic</vt:lpstr>
      <vt:lpstr>Times New Roman</vt:lpstr>
      <vt:lpstr>Wingdings 2</vt:lpstr>
      <vt:lpstr>Austin</vt:lpstr>
      <vt:lpstr>Oklahoma Department of Transportation</vt:lpstr>
      <vt:lpstr>Office of Mobility and Public Transit Overview</vt:lpstr>
      <vt:lpstr>Office of Mobility and Public Transit</vt:lpstr>
      <vt:lpstr>Office of Mobility and Public Transit Oversight</vt:lpstr>
      <vt:lpstr>Transit Contracting Opportunities</vt:lpstr>
      <vt:lpstr>Oklahoma Metropolitan Planning Organizations</vt:lpstr>
      <vt:lpstr>Oklahoma Metropolitan Planning Organizations</vt:lpstr>
      <vt:lpstr>Oklahoma Rural Transit Subrecipients</vt:lpstr>
      <vt:lpstr>Oklahoma Rural Transit Subrecipients</vt:lpstr>
      <vt:lpstr>Contracting Opportunities</vt:lpstr>
      <vt:lpstr>Contracting Opportunities</vt:lpstr>
      <vt:lpstr>If you have any questions regarding Transit related contracting opportunities, please contact the following persons:</vt:lpstr>
    </vt:vector>
  </TitlesOfParts>
  <Company>Oklahoma Dept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Oklahoma Department of Transportation</dc:title>
  <dc:creator>omes</dc:creator>
  <cp:lastModifiedBy>Steve Jagosh</cp:lastModifiedBy>
  <cp:revision>290</cp:revision>
  <cp:lastPrinted>2017-07-13T16:26:52Z</cp:lastPrinted>
  <dcterms:created xsi:type="dcterms:W3CDTF">2017-01-18T20:06:35Z</dcterms:created>
  <dcterms:modified xsi:type="dcterms:W3CDTF">2022-04-14T20:53:01Z</dcterms:modified>
</cp:coreProperties>
</file>