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696" r:id="rId3"/>
  </p:sldMasterIdLst>
  <p:notesMasterIdLst>
    <p:notesMasterId r:id="rId13"/>
  </p:notesMasterIdLst>
  <p:handoutMasterIdLst>
    <p:handoutMasterId r:id="rId14"/>
  </p:handoutMasterIdLst>
  <p:sldIdLst>
    <p:sldId id="327" r:id="rId4"/>
    <p:sldId id="411" r:id="rId5"/>
    <p:sldId id="428" r:id="rId6"/>
    <p:sldId id="440" r:id="rId7"/>
    <p:sldId id="426" r:id="rId8"/>
    <p:sldId id="409" r:id="rId9"/>
    <p:sldId id="394" r:id="rId10"/>
    <p:sldId id="439" r:id="rId11"/>
    <p:sldId id="438" r:id="rId1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Koon" initials="KK" lastIdx="7" clrIdx="0">
    <p:extLst>
      <p:ext uri="{19B8F6BF-5375-455C-9EA6-DF929625EA0E}">
        <p15:presenceInfo xmlns:p15="http://schemas.microsoft.com/office/powerpoint/2012/main" userId="S::KKoon@ODOT.ORG::09fe32ab-bff7-4e76-aef5-88a5ecbed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81"/>
    <a:srgbClr val="BA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78129" autoAdjust="0"/>
  </p:normalViewPr>
  <p:slideViewPr>
    <p:cSldViewPr showGuides="1">
      <p:cViewPr varScale="1">
        <p:scale>
          <a:sx n="86" d="100"/>
          <a:sy n="86" d="100"/>
        </p:scale>
        <p:origin x="2670" y="90"/>
      </p:cViewPr>
      <p:guideLst>
        <p:guide orient="horz" pos="2160"/>
        <p:guide pos="2880"/>
        <p:guide pos="432"/>
      </p:guideLst>
    </p:cSldViewPr>
  </p:slideViewPr>
  <p:outlineViewPr>
    <p:cViewPr>
      <p:scale>
        <a:sx n="33" d="100"/>
        <a:sy n="33" d="100"/>
      </p:scale>
      <p:origin x="0" y="-297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33" tIns="45716" rIns="91433" bIns="45716" rtlCol="0"/>
          <a:lstStyle>
            <a:lvl1pPr algn="l">
              <a:defRPr sz="1200"/>
            </a:lvl1pPr>
          </a:lstStyle>
          <a:p>
            <a:endParaRPr lang="en-US" dirty="0"/>
          </a:p>
        </p:txBody>
      </p:sp>
      <p:sp>
        <p:nvSpPr>
          <p:cNvPr id="3" name="Date Placeholder 2"/>
          <p:cNvSpPr>
            <a:spLocks noGrp="1"/>
          </p:cNvSpPr>
          <p:nvPr>
            <p:ph type="dt" sz="quarter" idx="1"/>
          </p:nvPr>
        </p:nvSpPr>
        <p:spPr>
          <a:xfrm>
            <a:off x="3937000" y="1"/>
            <a:ext cx="3011488" cy="461963"/>
          </a:xfrm>
          <a:prstGeom prst="rect">
            <a:avLst/>
          </a:prstGeom>
        </p:spPr>
        <p:txBody>
          <a:bodyPr vert="horz" lIns="91433" tIns="45716" rIns="91433" bIns="45716" rtlCol="0"/>
          <a:lstStyle>
            <a:lvl1pPr algn="r">
              <a:defRPr sz="1200"/>
            </a:lvl1pPr>
          </a:lstStyle>
          <a:p>
            <a:fld id="{3ABF6AC5-1784-43CA-B6CD-366D6AD34073}" type="datetimeFigureOut">
              <a:rPr lang="en-US" smtClean="0"/>
              <a:t>4/4/2023</a:t>
            </a:fld>
            <a:endParaRPr lang="en-US" dirty="0"/>
          </a:p>
        </p:txBody>
      </p:sp>
      <p:sp>
        <p:nvSpPr>
          <p:cNvPr id="4" name="Footer Placeholder 3"/>
          <p:cNvSpPr>
            <a:spLocks noGrp="1"/>
          </p:cNvSpPr>
          <p:nvPr>
            <p:ph type="ftr" sz="quarter" idx="2"/>
          </p:nvPr>
        </p:nvSpPr>
        <p:spPr>
          <a:xfrm>
            <a:off x="0" y="8772526"/>
            <a:ext cx="3011488" cy="461963"/>
          </a:xfrm>
          <a:prstGeom prst="rect">
            <a:avLst/>
          </a:prstGeom>
        </p:spPr>
        <p:txBody>
          <a:bodyPr vert="horz" lIns="91433" tIns="45716" rIns="91433"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6"/>
            <a:ext cx="3011488" cy="461963"/>
          </a:xfrm>
          <a:prstGeom prst="rect">
            <a:avLst/>
          </a:prstGeom>
        </p:spPr>
        <p:txBody>
          <a:bodyPr vert="horz" lIns="91433" tIns="45716" rIns="91433" bIns="45716" rtlCol="0" anchor="b"/>
          <a:lstStyle>
            <a:lvl1pPr algn="r">
              <a:defRPr sz="1200"/>
            </a:lvl1pPr>
          </a:lstStyle>
          <a:p>
            <a:fld id="{44307788-5DFA-432A-BCCF-6FFABFD28D9E}" type="slidenum">
              <a:rPr lang="en-US" smtClean="0"/>
              <a:t>‹#›</a:t>
            </a:fld>
            <a:endParaRPr lang="en-US" dirty="0"/>
          </a:p>
        </p:txBody>
      </p:sp>
    </p:spTree>
    <p:extLst>
      <p:ext uri="{BB962C8B-B14F-4D97-AF65-F5344CB8AC3E}">
        <p14:creationId xmlns:p14="http://schemas.microsoft.com/office/powerpoint/2010/main" val="3739953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2501" cy="46369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5971" y="1"/>
            <a:ext cx="3012500" cy="463696"/>
          </a:xfrm>
          <a:prstGeom prst="rect">
            <a:avLst/>
          </a:prstGeom>
        </p:spPr>
        <p:txBody>
          <a:bodyPr vert="horz" lIns="91440" tIns="45720" rIns="91440" bIns="45720" rtlCol="0"/>
          <a:lstStyle>
            <a:lvl1pPr algn="r">
              <a:defRPr sz="1200"/>
            </a:lvl1pPr>
          </a:lstStyle>
          <a:p>
            <a:fld id="{A8BA58D3-9C5E-4D2C-A9F3-4DF8D45F9A20}" type="datetimeFigureOut">
              <a:rPr lang="en-US" smtClean="0"/>
              <a:t>4/4/2023</a:t>
            </a:fld>
            <a:endParaRPr lang="en-US" dirty="0"/>
          </a:p>
        </p:txBody>
      </p:sp>
      <p:sp>
        <p:nvSpPr>
          <p:cNvPr id="4" name="Slide Image Placeholder 3"/>
          <p:cNvSpPr>
            <a:spLocks noGrp="1" noRot="1" noChangeAspect="1"/>
          </p:cNvSpPr>
          <p:nvPr>
            <p:ph type="sldImg" idx="2"/>
          </p:nvPr>
        </p:nvSpPr>
        <p:spPr>
          <a:xfrm>
            <a:off x="1398588" y="1154113"/>
            <a:ext cx="4154487" cy="31162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809" y="4444546"/>
            <a:ext cx="5560060" cy="363702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379"/>
            <a:ext cx="3012501" cy="46369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5971" y="8772379"/>
            <a:ext cx="3012500" cy="463696"/>
          </a:xfrm>
          <a:prstGeom prst="rect">
            <a:avLst/>
          </a:prstGeom>
        </p:spPr>
        <p:txBody>
          <a:bodyPr vert="horz" lIns="91440" tIns="45720" rIns="91440" bIns="45720" rtlCol="0" anchor="b"/>
          <a:lstStyle>
            <a:lvl1pPr algn="r">
              <a:defRPr sz="1200"/>
            </a:lvl1pPr>
          </a:lstStyle>
          <a:p>
            <a:fld id="{A04727CF-FAD0-42C7-BE65-32CFBA8CD708}" type="slidenum">
              <a:rPr lang="en-US" smtClean="0"/>
              <a:t>‹#›</a:t>
            </a:fld>
            <a:endParaRPr lang="en-US" dirty="0"/>
          </a:p>
        </p:txBody>
      </p:sp>
    </p:spTree>
    <p:extLst>
      <p:ext uri="{BB962C8B-B14F-4D97-AF65-F5344CB8AC3E}">
        <p14:creationId xmlns:p14="http://schemas.microsoft.com/office/powerpoint/2010/main" val="24681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Oklahoma Department</a:t>
            </a:r>
            <a:r>
              <a:rPr lang="en-US" baseline="0" dirty="0"/>
              <a:t> of Transportation Virtual Open House. ODOT is proposing to improve the intersection of US-70 and East Main Street in the City of Durant, Bryan County Oklahoma. </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1</a:t>
            </a:fld>
            <a:endParaRPr lang="en-US" dirty="0"/>
          </a:p>
        </p:txBody>
      </p:sp>
    </p:spTree>
    <p:extLst>
      <p:ext uri="{BB962C8B-B14F-4D97-AF65-F5344CB8AC3E}">
        <p14:creationId xmlns:p14="http://schemas.microsoft.com/office/powerpoint/2010/main" val="133691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proposed project is located on the Durant Bypass at US-70 and East Main Street in the City of Durant, Bryan County Oklahoma. </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Oklahoma Department of Transportation (ODOT) has long been considering the need to provide safer and more direct access to and from US-70 and East Main Street.  US-70 at East Main Street currently does not provide direct access from southbound US-70 to East Main Street and from East Main Street to northbound US-70. To access East Main Street to and from US-70, an access road known as Sawmill Road (N3750 RD) just north of the grade separation is provided.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2</a:t>
            </a:fld>
            <a:endParaRPr lang="en-US" dirty="0"/>
          </a:p>
        </p:txBody>
      </p:sp>
    </p:spTree>
    <p:extLst>
      <p:ext uri="{BB962C8B-B14F-4D97-AF65-F5344CB8AC3E}">
        <p14:creationId xmlns:p14="http://schemas.microsoft.com/office/powerpoint/2010/main" val="137689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existing section of US-70 consists of two 12' driving lanes with 8' shoulders. The speed limit along this corridor is 65 mph. On average this section of US-70 experiences approximately 3400 vehicles a day. East Main Street is a two-lane roadway with 12' driving lanes and 4' shoulders.  To access East Main Street to and from US-70, an access road known as Sawmill Road (N3750 RD) just north and east of the intersection is provided. </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3</a:t>
            </a:fld>
            <a:endParaRPr lang="en-US" dirty="0"/>
          </a:p>
        </p:txBody>
      </p:sp>
    </p:spTree>
    <p:extLst>
      <p:ext uri="{BB962C8B-B14F-4D97-AF65-F5344CB8AC3E}">
        <p14:creationId xmlns:p14="http://schemas.microsoft.com/office/powerpoint/2010/main" val="378920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re-evaluation of the original EA is being conducted for the continued improvements to the US-70 Corridor. The proposed project is consistent with the original EA. ODOT is performing additional studies to update the original environmental document. Issues that will be analyzed include the project’s effects to noise, water quality, cultural and natural resources and other effects to the environment.</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4</a:t>
            </a:fld>
            <a:endParaRPr lang="en-US" dirty="0"/>
          </a:p>
        </p:txBody>
      </p:sp>
    </p:spTree>
    <p:extLst>
      <p:ext uri="{BB962C8B-B14F-4D97-AF65-F5344CB8AC3E}">
        <p14:creationId xmlns:p14="http://schemas.microsoft.com/office/powerpoint/2010/main" val="25432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ODOT is in the process of completing detailed environmental studies of the proposed project.</a:t>
            </a:r>
            <a:r>
              <a:rPr lang="en-US" sz="1200" b="0" i="0" kern="1200" baseline="0" dirty="0">
                <a:solidFill>
                  <a:schemeClr val="tx1"/>
                </a:solidFill>
                <a:effectLst/>
                <a:latin typeface="+mn-lt"/>
                <a:ea typeface="+mn-ea"/>
                <a:cs typeface="+mn-cs"/>
              </a:rPr>
              <a:t> Studies of waters and wetlands, threatened and endangered species, cultural resources, neighborhoods and businesses, and hazardous materials are not completed yet. No Significant impacts to any of these resources is expected. Additional commitments to avoid and/or minimize impacts to the environment will be added to the project. </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5</a:t>
            </a:fld>
            <a:endParaRPr lang="en-US" dirty="0"/>
          </a:p>
        </p:txBody>
      </p:sp>
    </p:spTree>
    <p:extLst>
      <p:ext uri="{BB962C8B-B14F-4D97-AF65-F5344CB8AC3E}">
        <p14:creationId xmlns:p14="http://schemas.microsoft.com/office/powerpoint/2010/main" val="352777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Environmental Study area and the addition of two proposed ramps to and from US-70 at East Main Street. </a:t>
            </a:r>
            <a:r>
              <a:rPr lang="en-US" baseline="0" dirty="0"/>
              <a:t>The light grey shaded area does not depict the right of way for the proposed project. </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6</a:t>
            </a:fld>
            <a:endParaRPr lang="en-US" dirty="0"/>
          </a:p>
        </p:txBody>
      </p:sp>
    </p:spTree>
    <p:extLst>
      <p:ext uri="{BB962C8B-B14F-4D97-AF65-F5344CB8AC3E}">
        <p14:creationId xmlns:p14="http://schemas.microsoft.com/office/powerpoint/2010/main" val="363211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ODOT is proposing to add additional ramps to provide direct northbound access to US-70 from East Main Street and direct southbound access from US-70 to East Main Street. </a:t>
            </a:r>
            <a:r>
              <a:rPr lang="en-US" sz="1200" b="0" i="0" kern="1200" baseline="0" dirty="0">
                <a:solidFill>
                  <a:schemeClr val="tx1"/>
                </a:solidFill>
                <a:effectLst/>
                <a:latin typeface="+mn-lt"/>
                <a:ea typeface="+mn-ea"/>
                <a:cs typeface="+mn-cs"/>
              </a:rPr>
              <a:t>Once the ramps have been constructed ODOT will remove the connector from US-70 known as Sawmill Road (N3750 RD). T</a:t>
            </a:r>
            <a:r>
              <a:rPr lang="en-US" sz="1200" b="0" i="0" kern="1200" dirty="0">
                <a:solidFill>
                  <a:schemeClr val="tx1"/>
                </a:solidFill>
                <a:effectLst/>
                <a:latin typeface="+mn-lt"/>
                <a:ea typeface="+mn-ea"/>
                <a:cs typeface="+mn-cs"/>
              </a:rPr>
              <a:t>he construction of a northbound US-70 entrance ramp from East Main Street and a southbound US-70 exit ramp to East Main Street is warranted based on current traffic data.</a:t>
            </a:r>
            <a:r>
              <a:rPr lang="en-US" sz="1200" b="0" i="0" kern="1200" baseline="0" dirty="0">
                <a:solidFill>
                  <a:schemeClr val="tx1"/>
                </a:solidFill>
                <a:effectLst/>
                <a:latin typeface="+mn-lt"/>
                <a:ea typeface="+mn-ea"/>
                <a:cs typeface="+mn-cs"/>
              </a:rPr>
              <a:t> No improvements or modifications to East Main Street are anticipated at this time.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addition of these ramps will complete the full diamond interchange and provide</a:t>
            </a:r>
            <a:r>
              <a:rPr lang="en-US" sz="1200" b="0" i="0" kern="1200" dirty="0">
                <a:solidFill>
                  <a:schemeClr val="tx1"/>
                </a:solidFill>
                <a:effectLst/>
                <a:latin typeface="+mn-lt"/>
                <a:ea typeface="+mn-ea"/>
                <a:cs typeface="+mn-cs"/>
              </a:rPr>
              <a:t> a safer, more direct access to and from US-70 and East Main Street.   </a:t>
            </a:r>
          </a:p>
          <a:p>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7</a:t>
            </a:fld>
            <a:endParaRPr lang="en-US" dirty="0"/>
          </a:p>
        </p:txBody>
      </p:sp>
    </p:spTree>
    <p:extLst>
      <p:ext uri="{BB962C8B-B14F-4D97-AF65-F5344CB8AC3E}">
        <p14:creationId xmlns:p14="http://schemas.microsoft.com/office/powerpoint/2010/main" val="378636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a:t>
            </a:r>
            <a:r>
              <a:rPr lang="en-US" baseline="0" dirty="0"/>
              <a:t> programmed schedule for this project is as follows.  The right of way and utility plans are to be submitted in the summer of 2023. The</a:t>
            </a:r>
            <a:r>
              <a:rPr lang="en-US" sz="1200" dirty="0">
                <a:latin typeface="Arial" panose="020B0604020202020204" pitchFamily="34" charset="0"/>
                <a:ea typeface="Calibri" panose="020F0502020204030204" pitchFamily="34" charset="0"/>
                <a:cs typeface="Symbol" panose="05050102010706020507" pitchFamily="18" charset="2"/>
              </a:rPr>
              <a:t> Environmental Assessment re-evaluation will be finalized in the</a:t>
            </a:r>
            <a:r>
              <a:rPr lang="en-US" sz="1200" dirty="0">
                <a:effectLst/>
                <a:latin typeface="Arial" panose="020B0604020202020204" pitchFamily="34" charset="0"/>
                <a:ea typeface="Calibri" panose="020F0502020204030204" pitchFamily="34" charset="0"/>
                <a:cs typeface="Symbol" panose="05050102010706020507" pitchFamily="18" charset="2"/>
              </a:rPr>
              <a:t> </a:t>
            </a:r>
            <a:r>
              <a:rPr lang="en-US" sz="1200" spc="-15" dirty="0">
                <a:effectLst/>
                <a:latin typeface="Arial" panose="020B0604020202020204" pitchFamily="34" charset="0"/>
                <a:ea typeface="Calibri" panose="020F0502020204030204" pitchFamily="34" charset="0"/>
                <a:cs typeface="Symbol" panose="05050102010706020507" pitchFamily="18" charset="2"/>
              </a:rPr>
              <a:t>fall </a:t>
            </a:r>
            <a:r>
              <a:rPr lang="en-US" sz="1200" spc="-20" dirty="0">
                <a:effectLst/>
                <a:latin typeface="Arial" panose="020B0604020202020204" pitchFamily="34" charset="0"/>
                <a:ea typeface="Calibri" panose="020F0502020204030204" pitchFamily="34" charset="0"/>
                <a:cs typeface="Symbol" panose="05050102010706020507" pitchFamily="18" charset="2"/>
              </a:rPr>
              <a:t>2023. The f</a:t>
            </a:r>
            <a:r>
              <a:rPr lang="en-US" sz="1200" dirty="0">
                <a:effectLst/>
                <a:latin typeface="Arial" panose="020B0604020202020204" pitchFamily="34" charset="0"/>
                <a:ea typeface="Calibri" panose="020F0502020204030204" pitchFamily="34" charset="0"/>
                <a:cs typeface="Symbol" panose="05050102010706020507" pitchFamily="18" charset="2"/>
              </a:rPr>
              <a:t>inal design plans are</a:t>
            </a:r>
            <a:r>
              <a:rPr lang="en-US" sz="1200" baseline="0" dirty="0">
                <a:effectLst/>
                <a:latin typeface="Arial" panose="020B0604020202020204" pitchFamily="34" charset="0"/>
                <a:ea typeface="Calibri" panose="020F0502020204030204" pitchFamily="34" charset="0"/>
                <a:cs typeface="Symbol" panose="05050102010706020507" pitchFamily="18" charset="2"/>
              </a:rPr>
              <a:t> to be</a:t>
            </a:r>
            <a:r>
              <a:rPr lang="en-US" sz="1200" dirty="0">
                <a:effectLst/>
                <a:latin typeface="Arial" panose="020B0604020202020204" pitchFamily="34" charset="0"/>
                <a:ea typeface="Calibri" panose="020F0502020204030204" pitchFamily="34" charset="0"/>
                <a:cs typeface="Symbol" panose="05050102010706020507" pitchFamily="18" charset="2"/>
              </a:rPr>
              <a:t> submitted in the spring</a:t>
            </a:r>
            <a:r>
              <a:rPr lang="en-US" sz="1200" spc="-45" dirty="0">
                <a:effectLst/>
                <a:latin typeface="Arial" panose="020B0604020202020204" pitchFamily="34" charset="0"/>
                <a:ea typeface="Calibri" panose="020F0502020204030204" pitchFamily="34" charset="0"/>
                <a:cs typeface="Symbol" panose="05050102010706020507" pitchFamily="18" charset="2"/>
              </a:rPr>
              <a:t> </a:t>
            </a:r>
            <a:r>
              <a:rPr lang="en-US" sz="1200" spc="-20" dirty="0">
                <a:effectLst/>
                <a:latin typeface="Arial" panose="020B0604020202020204" pitchFamily="34" charset="0"/>
                <a:ea typeface="Calibri" panose="020F0502020204030204" pitchFamily="34" charset="0"/>
                <a:cs typeface="Symbol" panose="05050102010706020507" pitchFamily="18" charset="2"/>
              </a:rPr>
              <a:t>2025. The project letting is currently scheduled for</a:t>
            </a:r>
            <a:r>
              <a:rPr lang="en-US" sz="1200" spc="-20" baseline="0" dirty="0">
                <a:effectLst/>
                <a:latin typeface="Arial" panose="020B0604020202020204" pitchFamily="34" charset="0"/>
                <a:ea typeface="Calibri" panose="020F0502020204030204" pitchFamily="34" charset="0"/>
                <a:cs typeface="Symbol" panose="05050102010706020507" pitchFamily="18" charset="2"/>
              </a:rPr>
              <a:t> Federal Fiscal Year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baseline="0" dirty="0">
                <a:effectLst/>
                <a:latin typeface="Arial" panose="020B0604020202020204" pitchFamily="34" charset="0"/>
                <a:ea typeface="Calibri" panose="020F0502020204030204" pitchFamily="34" charset="0"/>
                <a:cs typeface="Symbol" panose="05050102010706020507" pitchFamily="18" charset="2"/>
              </a:rPr>
              <a:t>*Please note that this schedule is contingent on funding and subject to change. </a:t>
            </a:r>
            <a:endParaRPr lang="en-US" sz="1200" spc="-20" dirty="0">
              <a:effectLst/>
              <a:latin typeface="Arial" panose="020B060402020202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0" dirty="0">
              <a:effectLst/>
              <a:latin typeface="Arial" panose="020B0604020202020204" pitchFamily="34" charset="0"/>
              <a:ea typeface="Calibri" panose="020F0502020204030204" pitchFamily="34" charset="0"/>
              <a:cs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ymbol" panose="05050102010706020507" pitchFamily="18" charset="2"/>
              <a:ea typeface="Calibri" panose="020F0502020204030204" pitchFamily="34" charset="0"/>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8</a:t>
            </a:fld>
            <a:endParaRPr lang="en-US" dirty="0"/>
          </a:p>
        </p:txBody>
      </p:sp>
    </p:spTree>
    <p:extLst>
      <p:ext uri="{BB962C8B-B14F-4D97-AF65-F5344CB8AC3E}">
        <p14:creationId xmlns:p14="http://schemas.microsoft.com/office/powerpoint/2010/main" val="235373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participating in this virtual open house for the proposed project to improve US-70 and East Main Street in the City of Durant, Bryan County. Please submit your comments to ODOT by May 2, 2023. </a:t>
            </a:r>
            <a:endParaRPr lang="en-US" dirty="0"/>
          </a:p>
        </p:txBody>
      </p:sp>
      <p:sp>
        <p:nvSpPr>
          <p:cNvPr id="4" name="Slide Number Placeholder 3"/>
          <p:cNvSpPr>
            <a:spLocks noGrp="1"/>
          </p:cNvSpPr>
          <p:nvPr>
            <p:ph type="sldNum" sz="quarter" idx="5"/>
          </p:nvPr>
        </p:nvSpPr>
        <p:spPr/>
        <p:txBody>
          <a:bodyPr/>
          <a:lstStyle/>
          <a:p>
            <a:fld id="{A04727CF-FAD0-42C7-BE65-32CFBA8CD708}" type="slidenum">
              <a:rPr lang="en-US" smtClean="0"/>
              <a:t>9</a:t>
            </a:fld>
            <a:endParaRPr lang="en-US" dirty="0"/>
          </a:p>
        </p:txBody>
      </p:sp>
    </p:spTree>
    <p:extLst>
      <p:ext uri="{BB962C8B-B14F-4D97-AF65-F5344CB8AC3E}">
        <p14:creationId xmlns:p14="http://schemas.microsoft.com/office/powerpoint/2010/main" val="208433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1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tx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rgbClr val="0020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atin typeface="Tahoma" panose="020B0604030504040204" pitchFamily="34" charset="0"/>
                <a:ea typeface="Tahoma" panose="020B0604030504040204" pitchFamily="34" charset="0"/>
                <a:cs typeface="Tahoma" panose="020B0604030504040204" pitchFamily="34" charset="0"/>
              </a:defRPr>
            </a:lvl1pPr>
          </a:lstStyle>
          <a:p>
            <a:r>
              <a:rPr kumimoji="0" lang="en-US" dirty="0"/>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4F447540-690F-4FAA-883B-E41B75F5DD2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4F447540-690F-4FAA-883B-E41B75F5DD2E}"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4F447540-690F-4FAA-883B-E41B75F5DD2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908627"/>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743805"/>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7000"/>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tx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rgbClr val="0020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atin typeface="Tahoma" panose="020B0604030504040204" pitchFamily="34" charset="0"/>
                <a:ea typeface="Tahoma" panose="020B0604030504040204" pitchFamily="34" charset="0"/>
                <a:cs typeface="Tahoma" panose="020B0604030504040204" pitchFamily="34" charset="0"/>
              </a:defRPr>
            </a:lvl1pPr>
          </a:lstStyle>
          <a:p>
            <a:r>
              <a:rPr kumimoji="0" lang="en-US" dirty="0"/>
              <a:t>Click to edit Master title style</a:t>
            </a:r>
          </a:p>
        </p:txBody>
      </p:sp>
    </p:spTree>
    <p:extLst>
      <p:ext uri="{BB962C8B-B14F-4D97-AF65-F5344CB8AC3E}">
        <p14:creationId xmlns:p14="http://schemas.microsoft.com/office/powerpoint/2010/main" val="257341406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1434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0263931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alphaModFix amt="1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tx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rgbClr val="0020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atin typeface="Tahoma" panose="020B0604030504040204" pitchFamily="34" charset="0"/>
                <a:ea typeface="Tahoma" panose="020B0604030504040204" pitchFamily="34" charset="0"/>
                <a:cs typeface="Tahoma" panose="020B0604030504040204" pitchFamily="34" charset="0"/>
              </a:defRPr>
            </a:lvl1pPr>
          </a:lstStyle>
          <a:p>
            <a:r>
              <a:rPr kumimoji="0" lang="en-US" dirty="0"/>
              <a:t>Click to edit Master title style</a:t>
            </a:r>
          </a:p>
        </p:txBody>
      </p:sp>
    </p:spTree>
    <p:extLst>
      <p:ext uri="{BB962C8B-B14F-4D97-AF65-F5344CB8AC3E}">
        <p14:creationId xmlns:p14="http://schemas.microsoft.com/office/powerpoint/2010/main" val="31445851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C2859E6-B346-4B8E-A8A0-75403DE5DC67}" type="datetimeFigureOut">
              <a:rPr lang="en-US" smtClean="0"/>
              <a:t>4/4/2023</a:t>
            </a:fld>
            <a:endParaRPr lang="en-US" dirty="0"/>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13364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C2859E6-B346-4B8E-A8A0-75403DE5DC67}" type="datetimeFigureOut">
              <a:rPr lang="en-US" smtClean="0"/>
              <a:t>4/4/2023</a:t>
            </a:fld>
            <a:endParaRPr lang="en-US" dirty="0"/>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67416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Tree>
    <p:extLst>
      <p:ext uri="{BB962C8B-B14F-4D97-AF65-F5344CB8AC3E}">
        <p14:creationId xmlns:p14="http://schemas.microsoft.com/office/powerpoint/2010/main" val="650775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4F447540-690F-4FAA-883B-E41B75F5DD2E}" type="slidenum">
              <a:rPr lang="en-US" smtClean="0"/>
              <a:t>‹#›</a:t>
            </a:fld>
            <a:endParaRPr lang="en-US" dirty="0"/>
          </a:p>
        </p:txBody>
      </p:sp>
    </p:spTree>
    <p:extLst>
      <p:ext uri="{BB962C8B-B14F-4D97-AF65-F5344CB8AC3E}">
        <p14:creationId xmlns:p14="http://schemas.microsoft.com/office/powerpoint/2010/main" val="679462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36991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421217132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4F447540-690F-4FAA-883B-E41B75F5DD2E}" type="slidenum">
              <a:rPr lang="en-US" smtClean="0"/>
              <a:t>‹#›</a:t>
            </a:fld>
            <a:endParaRPr lang="en-US" dirty="0"/>
          </a:p>
        </p:txBody>
      </p:sp>
    </p:spTree>
    <p:extLst>
      <p:ext uri="{BB962C8B-B14F-4D97-AF65-F5344CB8AC3E}">
        <p14:creationId xmlns:p14="http://schemas.microsoft.com/office/powerpoint/2010/main" val="350483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4F447540-690F-4FAA-883B-E41B75F5DD2E}" type="slidenum">
              <a:rPr lang="en-US" smtClean="0"/>
              <a:t>‹#›</a:t>
            </a:fld>
            <a:endParaRPr lang="en-US" dirty="0"/>
          </a:p>
        </p:txBody>
      </p:sp>
    </p:spTree>
    <p:extLst>
      <p:ext uri="{BB962C8B-B14F-4D97-AF65-F5344CB8AC3E}">
        <p14:creationId xmlns:p14="http://schemas.microsoft.com/office/powerpoint/2010/main" val="385598903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alphaModFix amt="7000"/>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tx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rgbClr val="00206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atin typeface="Tahoma" panose="020B0604030504040204" pitchFamily="34" charset="0"/>
                <a:ea typeface="Tahoma" panose="020B0604030504040204" pitchFamily="34" charset="0"/>
                <a:cs typeface="Tahoma" panose="020B0604030504040204" pitchFamily="34" charset="0"/>
              </a:defRPr>
            </a:lvl1pPr>
          </a:lstStyle>
          <a:p>
            <a:r>
              <a:rPr kumimoji="0" lang="en-US" dirty="0"/>
              <a:t>Click to edit Master title style</a:t>
            </a:r>
          </a:p>
        </p:txBody>
      </p:sp>
    </p:spTree>
    <p:extLst>
      <p:ext uri="{BB962C8B-B14F-4D97-AF65-F5344CB8AC3E}">
        <p14:creationId xmlns:p14="http://schemas.microsoft.com/office/powerpoint/2010/main" val="149449480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5239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397752" cy="990600"/>
          </a:xfrm>
        </p:spPr>
        <p:txBody>
          <a:bodyPr>
            <a:normAutofit/>
          </a:bodyPr>
          <a:lstStyle>
            <a:lvl1pPr>
              <a:defRPr sz="3800"/>
            </a:lvl1pPr>
          </a:lstStyle>
          <a:p>
            <a:r>
              <a:rPr kumimoji="0"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0" name="Picture 9">
            <a:extLst>
              <a:ext uri="{FF2B5EF4-FFF2-40B4-BE49-F238E27FC236}">
                <a16:creationId xmlns:a16="http://schemas.microsoft.com/office/drawing/2014/main" id="{7D2B66DC-3E51-4145-945F-C518CCCFB8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394344"/>
            <a:ext cx="1650538" cy="387456"/>
          </a:xfrm>
          <a:prstGeom prst="rect">
            <a:avLst/>
          </a:prstGeom>
        </p:spPr>
      </p:pic>
      <p:pic>
        <p:nvPicPr>
          <p:cNvPr id="5" name="Picture 4">
            <a:extLst>
              <a:ext uri="{FF2B5EF4-FFF2-40B4-BE49-F238E27FC236}">
                <a16:creationId xmlns:a16="http://schemas.microsoft.com/office/drawing/2014/main" id="{103BF8A8-4560-1E67-4FDC-FD2D25511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4996" y="215780"/>
            <a:ext cx="1087068" cy="8510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dirty="0"/>
          </a:p>
        </p:txBody>
      </p:sp>
    </p:spTree>
    <p:extLst>
      <p:ext uri="{BB962C8B-B14F-4D97-AF65-F5344CB8AC3E}">
        <p14:creationId xmlns:p14="http://schemas.microsoft.com/office/powerpoint/2010/main" val="414171753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fld id="{3C2859E6-B346-4B8E-A8A0-75403DE5DC67}" type="datetimeFigureOut">
              <a:rPr lang="en-US" smtClean="0"/>
              <a:t>4/4/2023</a:t>
            </a:fld>
            <a:endParaRPr lang="en-US" dirty="0"/>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dirty="0"/>
          </a:p>
        </p:txBody>
      </p:sp>
    </p:spTree>
    <p:extLst>
      <p:ext uri="{BB962C8B-B14F-4D97-AF65-F5344CB8AC3E}">
        <p14:creationId xmlns:p14="http://schemas.microsoft.com/office/powerpoint/2010/main" val="473406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3C2859E6-B346-4B8E-A8A0-75403DE5DC67}" type="datetimeFigureOut">
              <a:rPr lang="en-US" smtClean="0"/>
              <a:t>4/4/2023</a:t>
            </a:fld>
            <a:endParaRPr lang="en-US" dirty="0"/>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094680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Tree>
    <p:extLst>
      <p:ext uri="{BB962C8B-B14F-4D97-AF65-F5344CB8AC3E}">
        <p14:creationId xmlns:p14="http://schemas.microsoft.com/office/powerpoint/2010/main" val="4150585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4F447540-690F-4FAA-883B-E41B75F5DD2E}" type="slidenum">
              <a:rPr lang="en-US" smtClean="0"/>
              <a:t>‹#›</a:t>
            </a:fld>
            <a:endParaRPr lang="en-US" dirty="0"/>
          </a:p>
        </p:txBody>
      </p:sp>
    </p:spTree>
    <p:extLst>
      <p:ext uri="{BB962C8B-B14F-4D97-AF65-F5344CB8AC3E}">
        <p14:creationId xmlns:p14="http://schemas.microsoft.com/office/powerpoint/2010/main" val="26876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6" name="Footer Placeholder 5"/>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57493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a:prstGeom prst="rect">
            <a:avLst/>
          </a:prstGeo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410033353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4F447540-690F-4FAA-883B-E41B75F5DD2E}" type="slidenum">
              <a:rPr lang="en-US" smtClean="0"/>
              <a:t>‹#›</a:t>
            </a:fld>
            <a:endParaRPr lang="en-US" dirty="0"/>
          </a:p>
        </p:txBody>
      </p:sp>
    </p:spTree>
    <p:extLst>
      <p:ext uri="{BB962C8B-B14F-4D97-AF65-F5344CB8AC3E}">
        <p14:creationId xmlns:p14="http://schemas.microsoft.com/office/powerpoint/2010/main" val="3809068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fld id="{3C2859E6-B346-4B8E-A8A0-75403DE5DC67}" type="datetimeFigureOut">
              <a:rPr lang="en-US" smtClean="0"/>
              <a:t>4/4/2023</a:t>
            </a:fld>
            <a:endParaRPr lang="en-US" dirty="0"/>
          </a:p>
        </p:txBody>
      </p:sp>
      <p:sp>
        <p:nvSpPr>
          <p:cNvPr id="5" name="Footer Placeholder 4"/>
          <p:cNvSpPr>
            <a:spLocks noGrp="1"/>
          </p:cNvSpPr>
          <p:nvPr>
            <p:ph type="ftr" sz="quarter" idx="11"/>
          </p:nvPr>
        </p:nvSpPr>
        <p:spPr>
          <a:xfrm>
            <a:off x="457201" y="6248207"/>
            <a:ext cx="5573483" cy="365125"/>
          </a:xfrm>
          <a:prstGeom prst="rect">
            <a:avLst/>
          </a:prstGeo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4F447540-690F-4FAA-883B-E41B75F5DD2E}" type="slidenum">
              <a:rPr lang="en-US" smtClean="0"/>
              <a:t>‹#›</a:t>
            </a:fld>
            <a:endParaRPr lang="en-US" dirty="0"/>
          </a:p>
        </p:txBody>
      </p:sp>
    </p:spTree>
    <p:extLst>
      <p:ext uri="{BB962C8B-B14F-4D97-AF65-F5344CB8AC3E}">
        <p14:creationId xmlns:p14="http://schemas.microsoft.com/office/powerpoint/2010/main" val="218014964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397752" cy="990600"/>
          </a:xfrm>
        </p:spPr>
        <p:txBody>
          <a:bodyPr>
            <a:normAutofit/>
          </a:bodyPr>
          <a:lstStyle>
            <a:lvl1pPr>
              <a:defRPr sz="3800"/>
            </a:lvl1pPr>
          </a:lstStyle>
          <a:p>
            <a:r>
              <a:rPr kumimoji="0"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5" name="Picture 4">
            <a:extLst>
              <a:ext uri="{FF2B5EF4-FFF2-40B4-BE49-F238E27FC236}">
                <a16:creationId xmlns:a16="http://schemas.microsoft.com/office/drawing/2014/main" id="{103BF8A8-4560-1E67-4FDC-FD2D25511F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4996" y="215780"/>
            <a:ext cx="1087068" cy="851019"/>
          </a:xfrm>
          <a:prstGeom prst="rect">
            <a:avLst/>
          </a:prstGeom>
        </p:spPr>
      </p:pic>
    </p:spTree>
    <p:extLst>
      <p:ext uri="{BB962C8B-B14F-4D97-AF65-F5344CB8AC3E}">
        <p14:creationId xmlns:p14="http://schemas.microsoft.com/office/powerpoint/2010/main" val="31698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lvl1pPr>
              <a:defRPr sz="4000"/>
            </a:lvl1pPr>
          </a:lstStyle>
          <a:p>
            <a:r>
              <a:rPr kumimoji="0"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000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fld id="{4F447540-690F-4FAA-883B-E41B75F5DD2E}"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C2859E6-B346-4B8E-A8A0-75403DE5DC67}" type="datetimeFigureOut">
              <a:rPr lang="en-US" smtClean="0"/>
              <a:t>4/4/2023</a:t>
            </a:fld>
            <a:endParaRPr lang="en-US" dirty="0"/>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C2859E6-B346-4B8E-A8A0-75403DE5DC67}" type="datetimeFigureOut">
              <a:rPr lang="en-US" smtClean="0"/>
              <a:t>4/4/2023</a:t>
            </a:fld>
            <a:endParaRPr lang="en-US" dirty="0"/>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4F447540-690F-4FAA-883B-E41B75F5DD2E}"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2859E6-B346-4B8E-A8A0-75403DE5DC67}" type="datetimeFigureOut">
              <a:rPr lang="en-US" smtClean="0"/>
              <a:t>4/4/2023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4F447540-690F-4FAA-883B-E41B75F5DD2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9.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2859E6-B346-4B8E-A8A0-75403DE5DC67}" type="datetimeFigureOut">
              <a:rPr lang="en-US" smtClean="0"/>
              <a:t>4/4/2023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rgbClr val="1D418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85" r:id="rId1"/>
    <p:sldLayoutId id="2147483724" r:id="rId2"/>
    <p:sldLayoutId id="2147483686" r:id="rId3"/>
    <p:sldLayoutId id="2147483723" r:id="rId4"/>
    <p:sldLayoutId id="2147483720"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721" r:id="rId15"/>
    <p:sldLayoutId id="2147483722" r:id="rId16"/>
  </p:sldLayoutIdLst>
  <p:txStyles>
    <p:titleStyle>
      <a:lvl1pPr algn="l" rtl="0" eaLnBrk="1" latinLnBrk="0" hangingPunct="1">
        <a:spcBef>
          <a:spcPct val="0"/>
        </a:spcBef>
        <a:buNone/>
        <a:defRPr kumimoji="0" sz="4400" kern="1200">
          <a:solidFill>
            <a:srgbClr val="1D418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p:titleStyle>
    <p:bodyStyle>
      <a:lvl1pPr marL="320040" indent="-320040" algn="l" rtl="0" eaLnBrk="1" latinLnBrk="0" hangingPunct="1">
        <a:spcBef>
          <a:spcPts val="700"/>
        </a:spcBef>
        <a:buClr>
          <a:srgbClr val="1D4181"/>
        </a:buClr>
        <a:buSzPct val="60000"/>
        <a:buFont typeface="Wingdings"/>
        <a:buChar char=""/>
        <a:defRPr kumimoji="0" sz="29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40080" indent="-274320" algn="l" rtl="0" eaLnBrk="1" latinLnBrk="0" hangingPunct="1">
        <a:spcBef>
          <a:spcPts val="550"/>
        </a:spcBef>
        <a:buClr>
          <a:srgbClr val="1D4181"/>
        </a:buClr>
        <a:buSzPct val="70000"/>
        <a:buFont typeface="Wingdings 2"/>
        <a:buChar char=""/>
        <a:defRPr kumimoji="0" sz="2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rtl="0" eaLnBrk="1" latinLnBrk="0" hangingPunct="1">
        <a:spcBef>
          <a:spcPts val="500"/>
        </a:spcBef>
        <a:buClr>
          <a:srgbClr val="1D4181"/>
        </a:buClr>
        <a:buSzPct val="75000"/>
        <a:buFont typeface="Wingdings"/>
        <a:buChar char=""/>
        <a:defRPr kumimoji="0" sz="23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228600" algn="l" rtl="0" eaLnBrk="1" latinLnBrk="0" hangingPunct="1">
        <a:spcBef>
          <a:spcPts val="400"/>
        </a:spcBef>
        <a:buClr>
          <a:srgbClr val="1D4181"/>
        </a:buClr>
        <a:buSzPct val="7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228600" algn="l" rtl="0" eaLnBrk="1" latinLnBrk="0" hangingPunct="1">
        <a:spcBef>
          <a:spcPts val="400"/>
        </a:spcBef>
        <a:buClr>
          <a:srgbClr val="1D4181"/>
        </a:buClr>
        <a:buSzPct val="6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3000"/>
            <a:lum/>
          </a:blip>
          <a:srcRect/>
          <a:stretch>
            <a:fillRect l="-17000" r="-17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2859E6-B346-4B8E-A8A0-75403DE5DC67}" type="datetimeFigureOut">
              <a:rPr lang="en-US" smtClean="0"/>
              <a:t>4/4/2023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rgbClr val="1D418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2633813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rgbClr val="1D418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p:titleStyle>
    <p:bodyStyle>
      <a:lvl1pPr marL="320040" indent="-320040" algn="l" rtl="0" eaLnBrk="1" latinLnBrk="0" hangingPunct="1">
        <a:spcBef>
          <a:spcPts val="700"/>
        </a:spcBef>
        <a:buClr>
          <a:srgbClr val="1D4181"/>
        </a:buClr>
        <a:buSzPct val="60000"/>
        <a:buFont typeface="Wingdings"/>
        <a:buChar char=""/>
        <a:defRPr kumimoji="0" sz="29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40080" indent="-274320" algn="l" rtl="0" eaLnBrk="1" latinLnBrk="0" hangingPunct="1">
        <a:spcBef>
          <a:spcPts val="550"/>
        </a:spcBef>
        <a:buClr>
          <a:srgbClr val="1D4181"/>
        </a:buClr>
        <a:buSzPct val="70000"/>
        <a:buFont typeface="Wingdings 2"/>
        <a:buChar char=""/>
        <a:defRPr kumimoji="0" sz="2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rtl="0" eaLnBrk="1" latinLnBrk="0" hangingPunct="1">
        <a:spcBef>
          <a:spcPts val="500"/>
        </a:spcBef>
        <a:buClr>
          <a:srgbClr val="1D4181"/>
        </a:buClr>
        <a:buSzPct val="75000"/>
        <a:buFont typeface="Wingdings"/>
        <a:buChar char=""/>
        <a:defRPr kumimoji="0" sz="23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228600" algn="l" rtl="0" eaLnBrk="1" latinLnBrk="0" hangingPunct="1">
        <a:spcBef>
          <a:spcPts val="400"/>
        </a:spcBef>
        <a:buClr>
          <a:srgbClr val="1D4181"/>
        </a:buClr>
        <a:buSzPct val="7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228600" algn="l" rtl="0" eaLnBrk="1" latinLnBrk="0" hangingPunct="1">
        <a:spcBef>
          <a:spcPts val="400"/>
        </a:spcBef>
        <a:buClr>
          <a:srgbClr val="1D4181"/>
        </a:buClr>
        <a:buSzPct val="6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rgbClr val="1D418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1" y="6088252"/>
            <a:ext cx="1143000" cy="628129"/>
          </a:xfrm>
          <a:prstGeom prst="rect">
            <a:avLst/>
          </a:prstGeom>
        </p:spPr>
      </p:pic>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91400" y="6318592"/>
            <a:ext cx="1676400" cy="393527"/>
          </a:xfrm>
          <a:prstGeom prst="rect">
            <a:avLst/>
          </a:prstGeom>
        </p:spPr>
      </p:pic>
    </p:spTree>
    <p:extLst>
      <p:ext uri="{BB962C8B-B14F-4D97-AF65-F5344CB8AC3E}">
        <p14:creationId xmlns:p14="http://schemas.microsoft.com/office/powerpoint/2010/main" val="971475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rgbClr val="1D418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p:titleStyle>
    <p:bodyStyle>
      <a:lvl1pPr marL="320040" indent="-320040" algn="l" rtl="0" eaLnBrk="1" latinLnBrk="0" hangingPunct="1">
        <a:spcBef>
          <a:spcPts val="700"/>
        </a:spcBef>
        <a:buClr>
          <a:srgbClr val="1D4181"/>
        </a:buClr>
        <a:buSzPct val="60000"/>
        <a:buFont typeface="Wingdings"/>
        <a:buChar char=""/>
        <a:defRPr kumimoji="0" sz="29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40080" indent="-274320" algn="l" rtl="0" eaLnBrk="1" latinLnBrk="0" hangingPunct="1">
        <a:spcBef>
          <a:spcPts val="550"/>
        </a:spcBef>
        <a:buClr>
          <a:srgbClr val="1D4181"/>
        </a:buClr>
        <a:buSzPct val="70000"/>
        <a:buFont typeface="Wingdings 2"/>
        <a:buChar char=""/>
        <a:defRPr kumimoji="0" sz="2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rtl="0" eaLnBrk="1" latinLnBrk="0" hangingPunct="1">
        <a:spcBef>
          <a:spcPts val="500"/>
        </a:spcBef>
        <a:buClr>
          <a:srgbClr val="1D4181"/>
        </a:buClr>
        <a:buSzPct val="75000"/>
        <a:buFont typeface="Wingdings"/>
        <a:buChar char=""/>
        <a:defRPr kumimoji="0" sz="23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228600" algn="l" rtl="0" eaLnBrk="1" latinLnBrk="0" hangingPunct="1">
        <a:spcBef>
          <a:spcPts val="400"/>
        </a:spcBef>
        <a:buClr>
          <a:srgbClr val="1D4181"/>
        </a:buClr>
        <a:buSzPct val="7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228600" algn="l" rtl="0" eaLnBrk="1" latinLnBrk="0" hangingPunct="1">
        <a:spcBef>
          <a:spcPts val="400"/>
        </a:spcBef>
        <a:buClr>
          <a:srgbClr val="1D4181"/>
        </a:buClr>
        <a:buSzPct val="6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hyperlink" Target="http://www.odot.org/US70Duran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Oklahoma Department of Transportation">
            <a:extLst>
              <a:ext uri="{FF2B5EF4-FFF2-40B4-BE49-F238E27FC236}">
                <a16:creationId xmlns:a16="http://schemas.microsoft.com/office/drawing/2014/main" id="{72D6DD88-E39D-48D5-90E3-ECD9EDDB49F9}"/>
              </a:ext>
            </a:extLst>
          </p:cNvPr>
          <p:cNvSpPr txBox="1">
            <a:spLocks/>
          </p:cNvSpPr>
          <p:nvPr/>
        </p:nvSpPr>
        <p:spPr>
          <a:xfrm>
            <a:off x="0" y="1905000"/>
            <a:ext cx="9144000" cy="1828800"/>
          </a:xfrm>
          <a:prstGeom prst="rect">
            <a:avLst/>
          </a:prstGeom>
        </p:spPr>
        <p:txBody>
          <a:bodyPr vert="horz" anchor="b">
            <a:normAutofit/>
          </a:bodyPr>
          <a:lstStyle>
            <a:lvl1pPr algn="l" rtl="0" eaLnBrk="1" latinLnBrk="0" hangingPunct="1">
              <a:spcBef>
                <a:spcPct val="0"/>
              </a:spcBef>
              <a:buNone/>
              <a:defRPr kumimoji="0" sz="4400" kern="1200" cap="all" baseline="0">
                <a:solidFill>
                  <a:srgbClr val="1D418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gn="ctr"/>
            <a:r>
              <a:rPr lang="en-US" dirty="0"/>
              <a:t>Oklahoma department of</a:t>
            </a:r>
            <a:br>
              <a:rPr lang="en-US" dirty="0"/>
            </a:br>
            <a:r>
              <a:rPr lang="en-US" dirty="0"/>
              <a:t>transportation</a:t>
            </a:r>
          </a:p>
        </p:txBody>
      </p:sp>
      <p:sp>
        <p:nvSpPr>
          <p:cNvPr id="6" name="Subtitle 2" descr="US-70 &amp; East Main Street, Durant, Oklahoma">
            <a:extLst>
              <a:ext uri="{FF2B5EF4-FFF2-40B4-BE49-F238E27FC236}">
                <a16:creationId xmlns:a16="http://schemas.microsoft.com/office/drawing/2014/main" id="{4D51D40D-155D-40DC-81CE-807D05FEED10}"/>
              </a:ext>
            </a:extLst>
          </p:cNvPr>
          <p:cNvSpPr txBox="1">
            <a:spLocks/>
          </p:cNvSpPr>
          <p:nvPr/>
        </p:nvSpPr>
        <p:spPr>
          <a:xfrm>
            <a:off x="0" y="3886200"/>
            <a:ext cx="9144000" cy="2438400"/>
          </a:xfrm>
          <a:prstGeom prst="rect">
            <a:avLst/>
          </a:prstGeom>
        </p:spPr>
        <p:txBody>
          <a:bodyPr vert="horz">
            <a:normAutofit/>
          </a:bodyPr>
          <a:lstStyle>
            <a:lvl1pPr marL="320040" indent="-320040" algn="l" rtl="0" eaLnBrk="1" latinLnBrk="0" hangingPunct="1">
              <a:spcBef>
                <a:spcPts val="700"/>
              </a:spcBef>
              <a:buClr>
                <a:srgbClr val="1D4181"/>
              </a:buClr>
              <a:buSzPct val="60000"/>
              <a:buFont typeface="Wingdings"/>
              <a:buChar char=""/>
              <a:defRPr kumimoji="0" sz="29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40080" indent="-274320" algn="l" rtl="0" eaLnBrk="1" latinLnBrk="0" hangingPunct="1">
              <a:spcBef>
                <a:spcPts val="550"/>
              </a:spcBef>
              <a:buClr>
                <a:srgbClr val="1D4181"/>
              </a:buClr>
              <a:buSzPct val="70000"/>
              <a:buFont typeface="Wingdings 2"/>
              <a:buChar char=""/>
              <a:defRPr kumimoji="0" sz="2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rtl="0" eaLnBrk="1" latinLnBrk="0" hangingPunct="1">
              <a:spcBef>
                <a:spcPts val="500"/>
              </a:spcBef>
              <a:buClr>
                <a:srgbClr val="1D4181"/>
              </a:buClr>
              <a:buSzPct val="75000"/>
              <a:buFont typeface="Wingdings"/>
              <a:buChar char=""/>
              <a:defRPr kumimoji="0" sz="23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228600" algn="l" rtl="0" eaLnBrk="1" latinLnBrk="0" hangingPunct="1">
              <a:spcBef>
                <a:spcPts val="400"/>
              </a:spcBef>
              <a:buClr>
                <a:srgbClr val="1D4181"/>
              </a:buClr>
              <a:buSzPct val="7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228600" algn="l" rtl="0" eaLnBrk="1" latinLnBrk="0" hangingPunct="1">
              <a:spcBef>
                <a:spcPts val="400"/>
              </a:spcBef>
              <a:buClr>
                <a:srgbClr val="1D4181"/>
              </a:buClr>
              <a:buSzPct val="65000"/>
              <a:buFont typeface="Wingdings"/>
              <a:buChar char=""/>
              <a:defRPr kumimoji="0"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Font typeface="Wingdings"/>
              <a:buNone/>
            </a:pPr>
            <a:endParaRPr lang="en-US" dirty="0">
              <a:solidFill>
                <a:schemeClr val="bg1">
                  <a:lumMod val="65000"/>
                  <a:lumOff val="35000"/>
                </a:schemeClr>
              </a:solidFill>
            </a:endParaRPr>
          </a:p>
        </p:txBody>
      </p:sp>
      <p:pic>
        <p:nvPicPr>
          <p:cNvPr id="7" name="Picture 6" descr="POE and Associates Consultant Engineer">
            <a:extLst>
              <a:ext uri="{FF2B5EF4-FFF2-40B4-BE49-F238E27FC236}">
                <a16:creationId xmlns:a16="http://schemas.microsoft.com/office/drawing/2014/main" id="{423A74AA-B7B2-47C8-B178-B9E9BFC2C5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578" y="6096000"/>
            <a:ext cx="2624360" cy="616056"/>
          </a:xfrm>
          <a:prstGeom prst="rect">
            <a:avLst/>
          </a:prstGeom>
        </p:spPr>
      </p:pic>
      <p:pic>
        <p:nvPicPr>
          <p:cNvPr id="9" name="Picture 8" descr="Logo - Oklahoma Transportation">
            <a:extLst>
              <a:ext uri="{FF2B5EF4-FFF2-40B4-BE49-F238E27FC236}">
                <a16:creationId xmlns:a16="http://schemas.microsoft.com/office/drawing/2014/main" id="{63631A23-1DF6-4A66-A798-3993589293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2915" y="304800"/>
            <a:ext cx="2478169" cy="1940052"/>
          </a:xfrm>
          <a:prstGeom prst="rect">
            <a:avLst/>
          </a:prstGeom>
        </p:spPr>
      </p:pic>
      <p:sp>
        <p:nvSpPr>
          <p:cNvPr id="3" name="TextBox 2" descr="US-70 &amp; East Main Street&#10;Durant Oklahoma&#10;">
            <a:extLst>
              <a:ext uri="{FF2B5EF4-FFF2-40B4-BE49-F238E27FC236}">
                <a16:creationId xmlns:a16="http://schemas.microsoft.com/office/drawing/2014/main" id="{AB53F014-E5F7-18B2-9810-4CDE6A890FA3}"/>
              </a:ext>
            </a:extLst>
          </p:cNvPr>
          <p:cNvSpPr txBox="1"/>
          <p:nvPr/>
        </p:nvSpPr>
        <p:spPr>
          <a:xfrm>
            <a:off x="2514600" y="3733800"/>
            <a:ext cx="4648200" cy="1077218"/>
          </a:xfrm>
          <a:prstGeom prst="rect">
            <a:avLst/>
          </a:prstGeom>
          <a:noFill/>
        </p:spPr>
        <p:txBody>
          <a:bodyPr wrap="square">
            <a:spAutoFit/>
          </a:bodyPr>
          <a:lstStyle/>
          <a:p>
            <a:pPr marL="0" indent="0" algn="ctr">
              <a:spcBef>
                <a:spcPts val="0"/>
              </a:spcBef>
              <a:buFont typeface="Wingdings"/>
              <a:buNone/>
            </a:pPr>
            <a:r>
              <a:rPr lang="en-US" sz="3200" dirty="0">
                <a:solidFill>
                  <a:schemeClr val="bg1">
                    <a:lumMod val="65000"/>
                    <a:lumOff val="35000"/>
                  </a:schemeClr>
                </a:solidFill>
              </a:rPr>
              <a:t>US-70 &amp; East Main Street</a:t>
            </a:r>
          </a:p>
          <a:p>
            <a:pPr marL="0" indent="0" algn="ctr">
              <a:spcBef>
                <a:spcPts val="0"/>
              </a:spcBef>
              <a:buFont typeface="Wingdings"/>
              <a:buNone/>
            </a:pPr>
            <a:r>
              <a:rPr lang="en-US" sz="3200" dirty="0">
                <a:solidFill>
                  <a:schemeClr val="bg1">
                    <a:lumMod val="65000"/>
                    <a:lumOff val="35000"/>
                  </a:schemeClr>
                </a:solidFill>
              </a:rPr>
              <a:t>Durant Oklahoma</a:t>
            </a:r>
            <a:endParaRPr lang="en-US" sz="3200" dirty="0"/>
          </a:p>
        </p:txBody>
      </p:sp>
      <p:pic>
        <p:nvPicPr>
          <p:cNvPr id="2" name="US-70 Durant ">
            <a:hlinkClick r:id="" action="ppaction://media"/>
            <a:extLst>
              <a:ext uri="{FF2B5EF4-FFF2-40B4-BE49-F238E27FC236}">
                <a16:creationId xmlns:a16="http://schemas.microsoft.com/office/drawing/2014/main" id="{D6F60018-8DAF-00E9-7214-536D9670FE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5050866"/>
            <a:ext cx="609600" cy="609600"/>
          </a:xfrm>
          <a:prstGeom prst="rect">
            <a:avLst/>
          </a:prstGeom>
        </p:spPr>
      </p:pic>
    </p:spTree>
    <p:extLst>
      <p:ext uri="{BB962C8B-B14F-4D97-AF65-F5344CB8AC3E}">
        <p14:creationId xmlns:p14="http://schemas.microsoft.com/office/powerpoint/2010/main" val="4080811650"/>
      </p:ext>
    </p:extLst>
  </p:cSld>
  <p:clrMapOvr>
    <a:masterClrMapping/>
  </p:clrMapOvr>
  <mc:AlternateContent xmlns:mc="http://schemas.openxmlformats.org/markup-compatibility/2006" xmlns:p14="http://schemas.microsoft.com/office/powerpoint/2010/main">
    <mc:Choice Requires="p14">
      <p:transition spd="slow" p14:dur="2000" advTm="15907"/>
    </mc:Choice>
    <mc:Fallback xmlns="">
      <p:transition spd="slow" advTm="1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roject location History">
            <a:extLst>
              <a:ext uri="{FF2B5EF4-FFF2-40B4-BE49-F238E27FC236}">
                <a16:creationId xmlns:a16="http://schemas.microsoft.com/office/drawing/2014/main" id="{A397DC72-4213-4DED-B05A-76E97BD93E41}"/>
              </a:ext>
            </a:extLst>
          </p:cNvPr>
          <p:cNvSpPr>
            <a:spLocks noGrp="1"/>
          </p:cNvSpPr>
          <p:nvPr>
            <p:ph type="title"/>
          </p:nvPr>
        </p:nvSpPr>
        <p:spPr/>
        <p:txBody>
          <a:bodyPr/>
          <a:lstStyle/>
          <a:p>
            <a:r>
              <a:rPr lang="en-US" dirty="0"/>
              <a:t>Project Location History</a:t>
            </a:r>
          </a:p>
        </p:txBody>
      </p:sp>
      <p:pic>
        <p:nvPicPr>
          <p:cNvPr id="7" name="Content Placeholder 6" descr="Project location map of Oklahoma with US-70 Durant, Bryan County highlight">
            <a:extLst>
              <a:ext uri="{FF2B5EF4-FFF2-40B4-BE49-F238E27FC236}">
                <a16:creationId xmlns:a16="http://schemas.microsoft.com/office/drawing/2014/main" id="{78F0A3B7-4AD1-486B-BCC0-06FE5603D801}"/>
              </a:ext>
            </a:extLst>
          </p:cNvPr>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612648" y="1635633"/>
            <a:ext cx="8002155" cy="5177865"/>
          </a:xfrm>
        </p:spPr>
      </p:pic>
      <p:sp>
        <p:nvSpPr>
          <p:cNvPr id="8" name="Star: 5 Points 7" descr="Star highlighting project location ">
            <a:extLst>
              <a:ext uri="{FF2B5EF4-FFF2-40B4-BE49-F238E27FC236}">
                <a16:creationId xmlns:a16="http://schemas.microsoft.com/office/drawing/2014/main" id="{65F211F0-273D-4469-A90E-B1E8A7771FD9}"/>
              </a:ext>
            </a:extLst>
          </p:cNvPr>
          <p:cNvSpPr/>
          <p:nvPr/>
        </p:nvSpPr>
        <p:spPr>
          <a:xfrm>
            <a:off x="6436469" y="5562600"/>
            <a:ext cx="152400" cy="152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descr="US-70 Tag with arrow pointing to project location">
            <a:extLst>
              <a:ext uri="{FF2B5EF4-FFF2-40B4-BE49-F238E27FC236}">
                <a16:creationId xmlns:a16="http://schemas.microsoft.com/office/drawing/2014/main" id="{E9A805B7-B6D6-4613-86FE-A8A012C86F6D}"/>
              </a:ext>
            </a:extLst>
          </p:cNvPr>
          <p:cNvGrpSpPr/>
          <p:nvPr/>
        </p:nvGrpSpPr>
        <p:grpSpPr>
          <a:xfrm>
            <a:off x="5072453" y="5225272"/>
            <a:ext cx="1326868" cy="384089"/>
            <a:chOff x="4953000" y="3048001"/>
            <a:chExt cx="1355780" cy="217847"/>
          </a:xfrm>
        </p:grpSpPr>
        <p:cxnSp>
          <p:nvCxnSpPr>
            <p:cNvPr id="11" name="Straight Arrow Connector 10">
              <a:extLst>
                <a:ext uri="{FF2B5EF4-FFF2-40B4-BE49-F238E27FC236}">
                  <a16:creationId xmlns:a16="http://schemas.microsoft.com/office/drawing/2014/main" id="{0FA0CB37-30EF-4FB8-923E-7E2059D534B3}"/>
                </a:ext>
              </a:extLst>
            </p:cNvPr>
            <p:cNvCxnSpPr>
              <a:cxnSpLocks/>
            </p:cNvCxnSpPr>
            <p:nvPr/>
          </p:nvCxnSpPr>
          <p:spPr>
            <a:xfrm>
              <a:off x="5410339" y="3144907"/>
              <a:ext cx="898441" cy="120941"/>
            </a:xfrm>
            <a:prstGeom prst="straightConnector1">
              <a:avLst/>
            </a:prstGeom>
            <a:ln w="5715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Rectangle 11" descr="Yellow Box">
              <a:extLst>
                <a:ext uri="{FF2B5EF4-FFF2-40B4-BE49-F238E27FC236}">
                  <a16:creationId xmlns:a16="http://schemas.microsoft.com/office/drawing/2014/main" id="{E3F160A5-EFE4-420F-ABC4-7F3D19F841B2}"/>
                </a:ext>
              </a:extLst>
            </p:cNvPr>
            <p:cNvSpPr/>
            <p:nvPr/>
          </p:nvSpPr>
          <p:spPr>
            <a:xfrm>
              <a:off x="5108721" y="3048001"/>
              <a:ext cx="700745" cy="193813"/>
            </a:xfrm>
            <a:prstGeom prst="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descr="US-70">
              <a:extLst>
                <a:ext uri="{FF2B5EF4-FFF2-40B4-BE49-F238E27FC236}">
                  <a16:creationId xmlns:a16="http://schemas.microsoft.com/office/drawing/2014/main" id="{CBCA3E58-D5BC-4E8F-8315-9F7367F395EB}"/>
                </a:ext>
              </a:extLst>
            </p:cNvPr>
            <p:cNvSpPr txBox="1"/>
            <p:nvPr/>
          </p:nvSpPr>
          <p:spPr>
            <a:xfrm>
              <a:off x="4953000" y="3058134"/>
              <a:ext cx="990600" cy="174565"/>
            </a:xfrm>
            <a:prstGeom prst="rect">
              <a:avLst/>
            </a:prstGeom>
            <a:noFill/>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US-70</a:t>
              </a:r>
            </a:p>
          </p:txBody>
        </p:sp>
      </p:grpSp>
      <p:pic>
        <p:nvPicPr>
          <p:cNvPr id="2" name="Slide 2">
            <a:hlinkClick r:id="" action="ppaction://media"/>
            <a:extLst>
              <a:ext uri="{FF2B5EF4-FFF2-40B4-BE49-F238E27FC236}">
                <a16:creationId xmlns:a16="http://schemas.microsoft.com/office/drawing/2014/main" id="{AC0E755A-05E1-A288-62B2-31D6547A3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6552" y="5943600"/>
            <a:ext cx="609600" cy="609600"/>
          </a:xfrm>
          <a:prstGeom prst="rect">
            <a:avLst/>
          </a:prstGeom>
        </p:spPr>
      </p:pic>
    </p:spTree>
    <p:extLst>
      <p:ext uri="{BB962C8B-B14F-4D97-AF65-F5344CB8AC3E}">
        <p14:creationId xmlns:p14="http://schemas.microsoft.com/office/powerpoint/2010/main" val="3322521254"/>
      </p:ext>
    </p:extLst>
  </p:cSld>
  <p:clrMapOvr>
    <a:masterClrMapping/>
  </p:clrMapOvr>
  <mc:AlternateContent xmlns:mc="http://schemas.openxmlformats.org/markup-compatibility/2006" xmlns:p14="http://schemas.microsoft.com/office/powerpoint/2010/main">
    <mc:Choice Requires="p14">
      <p:transition spd="med" p14:dur="700" advTm="49251">
        <p:fade/>
      </p:transition>
    </mc:Choice>
    <mc:Fallback xmlns="">
      <p:transition spd="med" advTm="49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CFE0A-FED3-5B3E-2256-5ECF35B396C7}"/>
              </a:ext>
            </a:extLst>
          </p:cNvPr>
          <p:cNvSpPr>
            <a:spLocks noGrp="1"/>
          </p:cNvSpPr>
          <p:nvPr>
            <p:ph type="title"/>
          </p:nvPr>
        </p:nvSpPr>
        <p:spPr/>
        <p:txBody>
          <a:bodyPr/>
          <a:lstStyle/>
          <a:p>
            <a:r>
              <a:rPr lang="en-US" dirty="0"/>
              <a:t>Existing Conditions</a:t>
            </a:r>
          </a:p>
        </p:txBody>
      </p:sp>
      <p:sp>
        <p:nvSpPr>
          <p:cNvPr id="4" name="Content Placeholder 3" descr="US-70&#10;US-70 over East Main Street&#10;Speed Limit: 65 mph&#10;Two-lane Open Typical Section; 12’ Driving Lanes, 8’ Shoulders&#10;Eastbound Exit and Westbound Entrance Ramps &#10;3400 Average Daily Traffic&#10;East Main Street&#10;2-lane Open Typical Section; 12’ Driving Lanes, 4’ Shoulders&#10;Remove US-70 Connector to East Main Street, Sawmill Road&#10;">
            <a:extLst>
              <a:ext uri="{FF2B5EF4-FFF2-40B4-BE49-F238E27FC236}">
                <a16:creationId xmlns:a16="http://schemas.microsoft.com/office/drawing/2014/main" id="{8F9620D3-30BD-D4E2-48B0-89330467E11B}"/>
              </a:ext>
            </a:extLst>
          </p:cNvPr>
          <p:cNvSpPr>
            <a:spLocks noGrp="1"/>
          </p:cNvSpPr>
          <p:nvPr>
            <p:ph sz="quarter" idx="1"/>
          </p:nvPr>
        </p:nvSpPr>
        <p:spPr>
          <a:xfrm>
            <a:off x="612648" y="1981200"/>
            <a:ext cx="5711952" cy="4114800"/>
          </a:xfrm>
        </p:spPr>
        <p:txBody>
          <a:bodyPr>
            <a:normAutofit/>
          </a:bodyPr>
          <a:lstStyle/>
          <a:p>
            <a:r>
              <a:rPr lang="en-US" sz="2000" dirty="0"/>
              <a:t>US-70</a:t>
            </a:r>
          </a:p>
          <a:p>
            <a:pPr lvl="1"/>
            <a:r>
              <a:rPr lang="en-US" sz="1800" dirty="0"/>
              <a:t>US-70 over East Main Street</a:t>
            </a:r>
          </a:p>
          <a:p>
            <a:pPr lvl="1"/>
            <a:r>
              <a:rPr lang="en-US" sz="1800" dirty="0"/>
              <a:t>Speed Limit: 65 mph</a:t>
            </a:r>
          </a:p>
          <a:p>
            <a:pPr lvl="1"/>
            <a:r>
              <a:rPr lang="en-US" sz="1800" dirty="0"/>
              <a:t>Two-lane Open Typical Section; 12’ Driving Lanes, 8’ Shoulders</a:t>
            </a:r>
          </a:p>
          <a:p>
            <a:pPr lvl="1"/>
            <a:r>
              <a:rPr lang="en-US" sz="1800" dirty="0"/>
              <a:t>Southbound Exit and Northbound Entrance Ramps </a:t>
            </a:r>
          </a:p>
          <a:p>
            <a:pPr lvl="1"/>
            <a:r>
              <a:rPr lang="en-US" sz="1800" dirty="0"/>
              <a:t>3400 Average Daily Traffic</a:t>
            </a:r>
          </a:p>
          <a:p>
            <a:r>
              <a:rPr lang="en-US" sz="2000" dirty="0"/>
              <a:t>East Main Street</a:t>
            </a:r>
          </a:p>
          <a:p>
            <a:pPr lvl="1"/>
            <a:r>
              <a:rPr lang="en-US" sz="1800" dirty="0"/>
              <a:t>2-lane Open Typical Section; 12’ Driving Lanes, 4’ Shoulders</a:t>
            </a:r>
          </a:p>
        </p:txBody>
      </p:sp>
      <p:pic>
        <p:nvPicPr>
          <p:cNvPr id="6" name="Picture 5" descr="Photo of US-70 at Sawmill Road">
            <a:extLst>
              <a:ext uri="{FF2B5EF4-FFF2-40B4-BE49-F238E27FC236}">
                <a16:creationId xmlns:a16="http://schemas.microsoft.com/office/drawing/2014/main" id="{CADDB741-FA14-FCFD-A579-E55B7CD5FE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1981200"/>
            <a:ext cx="2540000" cy="1905000"/>
          </a:xfrm>
          <a:prstGeom prst="rect">
            <a:avLst/>
          </a:prstGeom>
          <a:ln>
            <a:noFill/>
          </a:ln>
          <a:effectLst>
            <a:outerShdw blurRad="292100" dist="139700" dir="2700000" algn="tl" rotWithShape="0">
              <a:srgbClr val="333333">
                <a:alpha val="65000"/>
              </a:srgbClr>
            </a:outerShdw>
          </a:effectLst>
        </p:spPr>
      </p:pic>
      <p:pic>
        <p:nvPicPr>
          <p:cNvPr id="8" name="Picture 7" descr="Photo of East Main Street">
            <a:extLst>
              <a:ext uri="{FF2B5EF4-FFF2-40B4-BE49-F238E27FC236}">
                <a16:creationId xmlns:a16="http://schemas.microsoft.com/office/drawing/2014/main" id="{3A93127B-FEFB-BC74-CA63-4D365E3DA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4114800"/>
            <a:ext cx="2540000" cy="1905000"/>
          </a:xfrm>
          <a:prstGeom prst="rect">
            <a:avLst/>
          </a:prstGeom>
          <a:ln>
            <a:noFill/>
          </a:ln>
          <a:effectLst>
            <a:outerShdw blurRad="292100" dist="139700" dir="2700000" algn="tl" rotWithShape="0">
              <a:srgbClr val="333333">
                <a:alpha val="65000"/>
              </a:srgbClr>
            </a:outerShdw>
          </a:effectLst>
        </p:spPr>
      </p:pic>
      <p:pic>
        <p:nvPicPr>
          <p:cNvPr id="2" name="Slide 3">
            <a:hlinkClick r:id="" action="ppaction://media"/>
            <a:extLst>
              <a:ext uri="{FF2B5EF4-FFF2-40B4-BE49-F238E27FC236}">
                <a16:creationId xmlns:a16="http://schemas.microsoft.com/office/drawing/2014/main" id="{D81D1A67-7EC8-A1AC-2143-A7FC0A12A2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9800" y="6093311"/>
            <a:ext cx="609600" cy="609600"/>
          </a:xfrm>
          <a:prstGeom prst="rect">
            <a:avLst/>
          </a:prstGeom>
        </p:spPr>
      </p:pic>
    </p:spTree>
    <p:extLst>
      <p:ext uri="{BB962C8B-B14F-4D97-AF65-F5344CB8AC3E}">
        <p14:creationId xmlns:p14="http://schemas.microsoft.com/office/powerpoint/2010/main" val="3754446086"/>
      </p:ext>
    </p:extLst>
  </p:cSld>
  <p:clrMapOvr>
    <a:masterClrMapping/>
  </p:clrMapOvr>
  <mc:AlternateContent xmlns:mc="http://schemas.openxmlformats.org/markup-compatibility/2006" xmlns:p14="http://schemas.microsoft.com/office/powerpoint/2010/main">
    <mc:Choice Requires="p14">
      <p:transition spd="med" p14:dur="700" advTm="40242">
        <p:fade/>
      </p:transition>
    </mc:Choice>
    <mc:Fallback xmlns="">
      <p:transition spd="med" advTm="40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nvironmental Study Area ">
            <a:extLst>
              <a:ext uri="{FF2B5EF4-FFF2-40B4-BE49-F238E27FC236}">
                <a16:creationId xmlns:a16="http://schemas.microsoft.com/office/drawing/2014/main" id="{EDAD428B-6B60-4AA9-9F4C-A8E5CBF2A7E4}"/>
              </a:ext>
            </a:extLst>
          </p:cNvPr>
          <p:cNvSpPr>
            <a:spLocks noGrp="1"/>
          </p:cNvSpPr>
          <p:nvPr>
            <p:ph type="title"/>
          </p:nvPr>
        </p:nvSpPr>
        <p:spPr/>
        <p:txBody>
          <a:bodyPr/>
          <a:lstStyle/>
          <a:p>
            <a:r>
              <a:rPr lang="en-US" dirty="0"/>
              <a:t>Environmental Re-evaluation</a:t>
            </a:r>
          </a:p>
        </p:txBody>
      </p:sp>
      <p:sp>
        <p:nvSpPr>
          <p:cNvPr id="4" name="Content Placeholder 3">
            <a:extLst>
              <a:ext uri="{FF2B5EF4-FFF2-40B4-BE49-F238E27FC236}">
                <a16:creationId xmlns:a16="http://schemas.microsoft.com/office/drawing/2014/main" id="{3D9C3004-DDE6-9ABF-76E8-DFD91BEF2875}"/>
              </a:ext>
            </a:extLst>
          </p:cNvPr>
          <p:cNvSpPr>
            <a:spLocks noGrp="1"/>
          </p:cNvSpPr>
          <p:nvPr>
            <p:ph sz="quarter" idx="1"/>
          </p:nvPr>
        </p:nvSpPr>
        <p:spPr>
          <a:xfrm>
            <a:off x="612648" y="2057400"/>
            <a:ext cx="8153400" cy="4038600"/>
          </a:xfrm>
        </p:spPr>
        <p:txBody>
          <a:bodyPr>
            <a:normAutofit/>
          </a:bodyPr>
          <a:lstStyle/>
          <a:p>
            <a:r>
              <a:rPr lang="en-US" sz="2400" dirty="0"/>
              <a:t>A re-evaluation of the original Environmental Assessment is being conducted for the continued improvements to the US-70 Corridor. The proposed project is consistent with the original Environmental Assessment. ODOT is performing additional studies to update the original environmental document. Issues that will be analyzed include the project’s effects to noise, water quality, cultural and natural resources and other effects to the environment. </a:t>
            </a:r>
          </a:p>
        </p:txBody>
      </p:sp>
      <p:pic>
        <p:nvPicPr>
          <p:cNvPr id="5" name="Slide 4">
            <a:hlinkClick r:id="" action="ppaction://media"/>
            <a:extLst>
              <a:ext uri="{FF2B5EF4-FFF2-40B4-BE49-F238E27FC236}">
                <a16:creationId xmlns:a16="http://schemas.microsoft.com/office/drawing/2014/main" id="{4F135B27-0381-6997-DDFC-614A4F9ECA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5552" y="5867400"/>
            <a:ext cx="609600" cy="609600"/>
          </a:xfrm>
          <a:prstGeom prst="rect">
            <a:avLst/>
          </a:prstGeom>
        </p:spPr>
      </p:pic>
    </p:spTree>
    <p:extLst>
      <p:ext uri="{BB962C8B-B14F-4D97-AF65-F5344CB8AC3E}">
        <p14:creationId xmlns:p14="http://schemas.microsoft.com/office/powerpoint/2010/main" val="2605055332"/>
      </p:ext>
    </p:extLst>
  </p:cSld>
  <p:clrMapOvr>
    <a:masterClrMapping/>
  </p:clrMapOvr>
  <mc:AlternateContent xmlns:mc="http://schemas.openxmlformats.org/markup-compatibility/2006" xmlns:p14="http://schemas.microsoft.com/office/powerpoint/2010/main">
    <mc:Choice Requires="p14">
      <p:transition spd="med" p14:dur="700" advTm="36006">
        <p:fade/>
      </p:transition>
    </mc:Choice>
    <mc:Fallback xmlns="">
      <p:transition spd="med" advTm="36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C9D3-82BC-5835-ADFC-5BBD20B4CE5A}"/>
              </a:ext>
            </a:extLst>
          </p:cNvPr>
          <p:cNvSpPr>
            <a:spLocks noGrp="1"/>
          </p:cNvSpPr>
          <p:nvPr>
            <p:ph type="title"/>
          </p:nvPr>
        </p:nvSpPr>
        <p:spPr/>
        <p:txBody>
          <a:bodyPr/>
          <a:lstStyle/>
          <a:p>
            <a:r>
              <a:rPr lang="en-US" dirty="0"/>
              <a:t>Environmental Study</a:t>
            </a:r>
          </a:p>
        </p:txBody>
      </p:sp>
      <p:sp>
        <p:nvSpPr>
          <p:cNvPr id="3" name="Content Placeholder 2">
            <a:extLst>
              <a:ext uri="{FF2B5EF4-FFF2-40B4-BE49-F238E27FC236}">
                <a16:creationId xmlns:a16="http://schemas.microsoft.com/office/drawing/2014/main" id="{52976E0F-FC78-387C-A693-FE3D403BEFAA}"/>
              </a:ext>
            </a:extLst>
          </p:cNvPr>
          <p:cNvSpPr>
            <a:spLocks noGrp="1"/>
          </p:cNvSpPr>
          <p:nvPr>
            <p:ph sz="quarter" idx="1"/>
          </p:nvPr>
        </p:nvSpPr>
        <p:spPr/>
        <p:txBody>
          <a:bodyPr>
            <a:normAutofit/>
          </a:bodyPr>
          <a:lstStyle/>
          <a:p>
            <a:pPr marL="0" indent="0" algn="ctr">
              <a:buNone/>
            </a:pPr>
            <a:r>
              <a:rPr lang="en-US" sz="2400" b="1" dirty="0">
                <a:solidFill>
                  <a:srgbClr val="002060"/>
                </a:solidFill>
              </a:rPr>
              <a:t>Environmental Studies are Underway</a:t>
            </a:r>
          </a:p>
          <a:p>
            <a:pPr marL="0" indent="0" algn="ctr">
              <a:buNone/>
            </a:pPr>
            <a:endParaRPr lang="en-US" sz="2400" b="1" dirty="0">
              <a:solidFill>
                <a:srgbClr val="002060"/>
              </a:solidFill>
            </a:endParaRPr>
          </a:p>
          <a:p>
            <a:r>
              <a:rPr lang="en-US" sz="2000" dirty="0"/>
              <a:t>ODOT - is Performing Studies of:</a:t>
            </a:r>
          </a:p>
          <a:p>
            <a:pPr lvl="1"/>
            <a:r>
              <a:rPr lang="en-US" sz="1800" dirty="0"/>
              <a:t>Waters and Wetlands</a:t>
            </a:r>
          </a:p>
          <a:p>
            <a:pPr lvl="1"/>
            <a:r>
              <a:rPr lang="en-US" sz="1800" dirty="0"/>
              <a:t>Threatened and Endangered Species</a:t>
            </a:r>
          </a:p>
          <a:p>
            <a:pPr lvl="1"/>
            <a:r>
              <a:rPr lang="en-US" sz="1800" dirty="0"/>
              <a:t>Cultural Resources (Historic and Archeological) </a:t>
            </a:r>
          </a:p>
          <a:p>
            <a:pPr lvl="1"/>
            <a:r>
              <a:rPr lang="en-US" sz="1800" dirty="0"/>
              <a:t>Neighborhoods and Businesses </a:t>
            </a:r>
          </a:p>
          <a:p>
            <a:pPr lvl="1"/>
            <a:r>
              <a:rPr lang="en-US" sz="1800" dirty="0"/>
              <a:t>Noise</a:t>
            </a:r>
          </a:p>
          <a:p>
            <a:pPr lvl="1"/>
            <a:r>
              <a:rPr lang="en-US" sz="1800" dirty="0"/>
              <a:t>Hazardous Materials</a:t>
            </a:r>
          </a:p>
          <a:p>
            <a:pPr lvl="1"/>
            <a:r>
              <a:rPr lang="en-US" sz="2000" dirty="0"/>
              <a:t>No Significant Impacts are Anticipated</a:t>
            </a:r>
          </a:p>
          <a:p>
            <a:r>
              <a:rPr lang="en-US" sz="2000" dirty="0"/>
              <a:t>Studies will be compiled in Environmental Assessment re-evaluation</a:t>
            </a:r>
          </a:p>
        </p:txBody>
      </p:sp>
      <p:pic>
        <p:nvPicPr>
          <p:cNvPr id="4" name="Slide 5">
            <a:hlinkClick r:id="" action="ppaction://media"/>
            <a:extLst>
              <a:ext uri="{FF2B5EF4-FFF2-40B4-BE49-F238E27FC236}">
                <a16:creationId xmlns:a16="http://schemas.microsoft.com/office/drawing/2014/main" id="{3CE6DEC1-71CE-B885-7391-061AB53C2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3728230208"/>
      </p:ext>
    </p:extLst>
  </p:cSld>
  <p:clrMapOvr>
    <a:masterClrMapping/>
  </p:clrMapOvr>
  <mc:AlternateContent xmlns:mc="http://schemas.openxmlformats.org/markup-compatibility/2006" xmlns:p14="http://schemas.microsoft.com/office/powerpoint/2010/main">
    <mc:Choice Requires="p14">
      <p:transition spd="med" p14:dur="700" advTm="36980">
        <p:fade/>
      </p:transition>
    </mc:Choice>
    <mc:Fallback xmlns="">
      <p:transition spd="med" advTm="36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nvironmental Study Area ">
            <a:extLst>
              <a:ext uri="{FF2B5EF4-FFF2-40B4-BE49-F238E27FC236}">
                <a16:creationId xmlns:a16="http://schemas.microsoft.com/office/drawing/2014/main" id="{EDAD428B-6B60-4AA9-9F4C-A8E5CBF2A7E4}"/>
              </a:ext>
            </a:extLst>
          </p:cNvPr>
          <p:cNvSpPr>
            <a:spLocks noGrp="1"/>
          </p:cNvSpPr>
          <p:nvPr>
            <p:ph type="title"/>
          </p:nvPr>
        </p:nvSpPr>
        <p:spPr/>
        <p:txBody>
          <a:bodyPr/>
          <a:lstStyle/>
          <a:p>
            <a:r>
              <a:rPr lang="en-US" dirty="0"/>
              <a:t>Environmental Study Area </a:t>
            </a:r>
          </a:p>
        </p:txBody>
      </p:sp>
      <p:pic>
        <p:nvPicPr>
          <p:cNvPr id="5" name="Content Placeholder 4">
            <a:extLst>
              <a:ext uri="{FF2B5EF4-FFF2-40B4-BE49-F238E27FC236}">
                <a16:creationId xmlns:a16="http://schemas.microsoft.com/office/drawing/2014/main" id="{86B46DE7-3647-E615-C398-12B33D981613}"/>
              </a:ext>
            </a:extLst>
          </p:cNvPr>
          <p:cNvPicPr>
            <a:picLocks noGrp="1" noChangeAspect="1"/>
          </p:cNvPicPr>
          <p:nvPr>
            <p:ph sz="quarter" idx="1"/>
          </p:nvPr>
        </p:nvPicPr>
        <p:blipFill>
          <a:blip r:embed="rId5"/>
          <a:stretch>
            <a:fillRect/>
          </a:stretch>
        </p:blipFill>
        <p:spPr>
          <a:xfrm>
            <a:off x="2514600" y="1524001"/>
            <a:ext cx="3934018" cy="5197444"/>
          </a:xfrm>
        </p:spPr>
      </p:pic>
      <p:pic>
        <p:nvPicPr>
          <p:cNvPr id="3" name="Slide 6">
            <a:hlinkClick r:id="" action="ppaction://media"/>
            <a:extLst>
              <a:ext uri="{FF2B5EF4-FFF2-40B4-BE49-F238E27FC236}">
                <a16:creationId xmlns:a16="http://schemas.microsoft.com/office/drawing/2014/main" id="{F331BF88-24FA-91BF-6526-B8F3DE04A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111845"/>
            <a:ext cx="609600" cy="609600"/>
          </a:xfrm>
          <a:prstGeom prst="rect">
            <a:avLst/>
          </a:prstGeom>
        </p:spPr>
      </p:pic>
    </p:spTree>
    <p:extLst>
      <p:ext uri="{BB962C8B-B14F-4D97-AF65-F5344CB8AC3E}">
        <p14:creationId xmlns:p14="http://schemas.microsoft.com/office/powerpoint/2010/main" val="1060800689"/>
      </p:ext>
    </p:extLst>
  </p:cSld>
  <p:clrMapOvr>
    <a:masterClrMapping/>
  </p:clrMapOvr>
  <mc:AlternateContent xmlns:mc="http://schemas.openxmlformats.org/markup-compatibility/2006" xmlns:p14="http://schemas.microsoft.com/office/powerpoint/2010/main">
    <mc:Choice Requires="p14">
      <p:transition spd="med" p14:dur="700" advTm="21247">
        <p:fade/>
      </p:transition>
    </mc:Choice>
    <mc:Fallback xmlns="">
      <p:transition spd="med" advTm="21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4881-3284-4032-9B54-4DC7426CB09A}"/>
              </a:ext>
            </a:extLst>
          </p:cNvPr>
          <p:cNvSpPr>
            <a:spLocks noGrp="1"/>
          </p:cNvSpPr>
          <p:nvPr>
            <p:ph type="title"/>
          </p:nvPr>
        </p:nvSpPr>
        <p:spPr>
          <a:xfrm>
            <a:off x="1066800" y="152400"/>
            <a:ext cx="6397752" cy="990600"/>
          </a:xfrm>
        </p:spPr>
        <p:txBody>
          <a:bodyPr/>
          <a:lstStyle/>
          <a:p>
            <a:r>
              <a:rPr lang="en-US" dirty="0"/>
              <a:t>Prioritized Improvements</a:t>
            </a:r>
          </a:p>
        </p:txBody>
      </p:sp>
      <p:sp>
        <p:nvSpPr>
          <p:cNvPr id="4" name="Content Placeholder 3">
            <a:extLst>
              <a:ext uri="{FF2B5EF4-FFF2-40B4-BE49-F238E27FC236}">
                <a16:creationId xmlns:a16="http://schemas.microsoft.com/office/drawing/2014/main" id="{78F8E63B-DCEE-4185-8250-05CBD89B76B4}"/>
              </a:ext>
            </a:extLst>
          </p:cNvPr>
          <p:cNvSpPr>
            <a:spLocks noGrp="1"/>
          </p:cNvSpPr>
          <p:nvPr>
            <p:ph sz="quarter" idx="1"/>
          </p:nvPr>
        </p:nvSpPr>
        <p:spPr/>
        <p:txBody>
          <a:bodyPr>
            <a:normAutofit/>
          </a:bodyPr>
          <a:lstStyle/>
          <a:p>
            <a:pPr marL="342900" marR="335280" lvl="0" indent="-342900" eaLnBrk="0" hangingPunct="0">
              <a:lnSpc>
                <a:spcPct val="107000"/>
              </a:lnSpc>
              <a:spcBef>
                <a:spcPts val="0"/>
              </a:spcBef>
              <a:spcAft>
                <a:spcPts val="0"/>
              </a:spcAft>
              <a:buSzPts val="1100"/>
              <a:buFont typeface="Wingdings" panose="05000000000000000000" pitchFamily="2" charset="2"/>
              <a:buChar char=""/>
              <a:tabLst>
                <a:tab pos="592455" algn="l"/>
              </a:tabLst>
            </a:pPr>
            <a:endParaRPr lang="en-US" sz="1800" dirty="0">
              <a:effectLst/>
              <a:latin typeface="Arial" panose="020B0604020202020204" pitchFamily="34" charset="0"/>
              <a:ea typeface="Calibri" panose="020F0502020204030204" pitchFamily="34" charset="0"/>
              <a:cs typeface="Symbol" panose="05050102010706020507" pitchFamily="18" charset="2"/>
            </a:endParaRPr>
          </a:p>
          <a:p>
            <a:pPr marL="342900" marR="335280" lvl="0" indent="-342900" eaLnBrk="0" hangingPunct="0">
              <a:lnSpc>
                <a:spcPct val="107000"/>
              </a:lnSpc>
              <a:spcBef>
                <a:spcPts val="0"/>
              </a:spcBef>
              <a:spcAft>
                <a:spcPts val="0"/>
              </a:spcAft>
              <a:buSzPts val="1100"/>
              <a:buFont typeface="Wingdings" panose="05000000000000000000" pitchFamily="2" charset="2"/>
              <a:buChar char=""/>
              <a:tabLst>
                <a:tab pos="59245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Add additional ramps to provide direct </a:t>
            </a:r>
            <a:r>
              <a:rPr lang="en-US" sz="1800" dirty="0">
                <a:latin typeface="Arial" panose="020B0604020202020204" pitchFamily="34" charset="0"/>
                <a:ea typeface="Calibri" panose="020F0502020204030204" pitchFamily="34" charset="0"/>
                <a:cs typeface="Symbol" panose="05050102010706020507" pitchFamily="18" charset="2"/>
              </a:rPr>
              <a:t>northbound</a:t>
            </a:r>
            <a:r>
              <a:rPr lang="en-US" sz="1800" dirty="0">
                <a:effectLst/>
                <a:latin typeface="Arial" panose="020B0604020202020204" pitchFamily="34" charset="0"/>
                <a:ea typeface="Calibri" panose="020F0502020204030204" pitchFamily="34" charset="0"/>
                <a:cs typeface="Symbol" panose="05050102010706020507" pitchFamily="18" charset="2"/>
              </a:rPr>
              <a:t> access to US-70 from East Main Street and direct southbound access from US-70 to </a:t>
            </a:r>
            <a:r>
              <a:rPr lang="en-US" sz="1800" dirty="0">
                <a:latin typeface="Arial" panose="020B0604020202020204" pitchFamily="34" charset="0"/>
                <a:ea typeface="Calibri" panose="020F0502020204030204" pitchFamily="34" charset="0"/>
                <a:cs typeface="Symbol" panose="05050102010706020507" pitchFamily="18" charset="2"/>
              </a:rPr>
              <a:t>East Main Street</a:t>
            </a:r>
            <a:endParaRPr lang="en-US" sz="1800" dirty="0">
              <a:effectLst/>
              <a:latin typeface="Arial" panose="020B0604020202020204" pitchFamily="34" charset="0"/>
              <a:ea typeface="Calibri" panose="020F0502020204030204" pitchFamily="34" charset="0"/>
              <a:cs typeface="Symbol" panose="05050102010706020507" pitchFamily="18" charset="2"/>
            </a:endParaRPr>
          </a:p>
          <a:p>
            <a:pPr marL="342900" marR="335280" lvl="0" indent="-342900" eaLnBrk="0" hangingPunct="0">
              <a:lnSpc>
                <a:spcPct val="107000"/>
              </a:lnSpc>
              <a:spcBef>
                <a:spcPts val="0"/>
              </a:spcBef>
              <a:spcAft>
                <a:spcPts val="0"/>
              </a:spcAft>
              <a:buSzPts val="1100"/>
              <a:buFont typeface="Wingdings" panose="05000000000000000000" pitchFamily="2" charset="2"/>
              <a:buChar char=""/>
              <a:tabLst>
                <a:tab pos="59245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0" lvl="0" indent="-342900" eaLnBrk="0" hangingPunct="0">
              <a:lnSpc>
                <a:spcPct val="107000"/>
              </a:lnSpc>
              <a:spcBef>
                <a:spcPts val="5"/>
              </a:spcBef>
              <a:spcAft>
                <a:spcPts val="0"/>
              </a:spcAft>
              <a:buSzPts val="1100"/>
              <a:buFont typeface="Wingdings" panose="05000000000000000000" pitchFamily="2" charset="2"/>
              <a:buChar char=""/>
              <a:tabLst>
                <a:tab pos="59245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Remove access road to US-70 from Sawmill Road (N3750</a:t>
            </a:r>
            <a:r>
              <a:rPr lang="en-US" sz="1800" spc="-70" dirty="0">
                <a:effectLst/>
                <a:latin typeface="Arial" panose="020B0604020202020204" pitchFamily="34" charset="0"/>
                <a:ea typeface="Calibri" panose="020F0502020204030204" pitchFamily="34" charset="0"/>
                <a:cs typeface="Symbol" panose="05050102010706020507" pitchFamily="18" charset="2"/>
              </a:rPr>
              <a:t> </a:t>
            </a:r>
            <a:r>
              <a:rPr lang="en-US" sz="1800" spc="-20" dirty="0">
                <a:effectLst/>
                <a:latin typeface="Arial" panose="020B0604020202020204" pitchFamily="34" charset="0"/>
                <a:ea typeface="Calibri" panose="020F0502020204030204" pitchFamily="34" charset="0"/>
                <a:cs typeface="Symbol" panose="05050102010706020507" pitchFamily="18" charset="2"/>
              </a:rPr>
              <a:t>RD)</a:t>
            </a:r>
          </a:p>
          <a:p>
            <a:pPr marL="342900" marR="0" lvl="0" indent="-342900" eaLnBrk="0" hangingPunct="0">
              <a:lnSpc>
                <a:spcPct val="107000"/>
              </a:lnSpc>
              <a:spcBef>
                <a:spcPts val="5"/>
              </a:spcBef>
              <a:spcAft>
                <a:spcPts val="0"/>
              </a:spcAft>
              <a:buSzPts val="1100"/>
              <a:buFont typeface="Wingdings" panose="05000000000000000000" pitchFamily="2" charset="2"/>
              <a:buChar char=""/>
              <a:tabLst>
                <a:tab pos="59245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233045" lvl="0" indent="-342900" eaLnBrk="0" hangingPunct="0">
              <a:lnSpc>
                <a:spcPct val="108000"/>
              </a:lnSpc>
              <a:spcBef>
                <a:spcPts val="90"/>
              </a:spcBef>
              <a:spcAft>
                <a:spcPts val="0"/>
              </a:spcAft>
              <a:buSzPts val="1100"/>
              <a:buFont typeface="Wingdings" panose="05000000000000000000" pitchFamily="2" charset="2"/>
              <a:buChar char=""/>
              <a:tabLst>
                <a:tab pos="59118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Ramp</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connection</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configuration</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at</a:t>
            </a:r>
            <a:r>
              <a:rPr lang="en-US" sz="1800" spc="140" dirty="0">
                <a:effectLst/>
                <a:latin typeface="Arial" panose="020B0604020202020204" pitchFamily="34" charset="0"/>
                <a:ea typeface="Calibri" panose="020F0502020204030204" pitchFamily="34" charset="0"/>
                <a:cs typeface="Symbol" panose="05050102010706020507" pitchFamily="18" charset="2"/>
              </a:rPr>
              <a:t> </a:t>
            </a:r>
            <a:r>
              <a:rPr lang="en-US" sz="1800" dirty="0">
                <a:latin typeface="Arial" panose="020B0604020202020204" pitchFamily="34" charset="0"/>
                <a:ea typeface="Calibri" panose="020F0502020204030204" pitchFamily="34" charset="0"/>
                <a:cs typeface="Symbol" panose="05050102010706020507" pitchFamily="18" charset="2"/>
              </a:rPr>
              <a:t>East Main Street</a:t>
            </a:r>
            <a:r>
              <a:rPr lang="en-US" sz="1800" spc="150"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to</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and</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from</a:t>
            </a:r>
            <a:r>
              <a:rPr lang="en-US" sz="1800" spc="15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US-70</a:t>
            </a:r>
            <a:r>
              <a:rPr lang="en-US" sz="1800" spc="150"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to</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be determined</a:t>
            </a:r>
            <a:r>
              <a:rPr lang="en-US" sz="1800" spc="13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by</a:t>
            </a:r>
            <a:r>
              <a:rPr lang="en-US" sz="1800" spc="130"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traffic</a:t>
            </a:r>
            <a:r>
              <a:rPr lang="en-US" sz="1800" spc="-10"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analysis and</a:t>
            </a:r>
            <a:r>
              <a:rPr lang="en-US" sz="1800" spc="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coordination</a:t>
            </a:r>
            <a:r>
              <a:rPr lang="en-US" sz="1800" spc="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with</a:t>
            </a:r>
            <a:r>
              <a:rPr lang="en-US" sz="1800" spc="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District</a:t>
            </a:r>
            <a:r>
              <a:rPr lang="en-US" sz="1800" spc="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2</a:t>
            </a:r>
          </a:p>
          <a:p>
            <a:pPr marL="342900" marR="233045" lvl="0" indent="-342900" eaLnBrk="0" hangingPunct="0">
              <a:lnSpc>
                <a:spcPct val="108000"/>
              </a:lnSpc>
              <a:spcBef>
                <a:spcPts val="90"/>
              </a:spcBef>
              <a:spcAft>
                <a:spcPts val="0"/>
              </a:spcAft>
              <a:buSzPts val="1100"/>
              <a:buFont typeface="Wingdings" panose="05000000000000000000" pitchFamily="2" charset="2"/>
              <a:buChar char=""/>
              <a:tabLst>
                <a:tab pos="59118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163195" lvl="0" indent="-342900" eaLnBrk="0" hangingPunct="0">
              <a:lnSpc>
                <a:spcPct val="107000"/>
              </a:lnSpc>
              <a:spcBef>
                <a:spcPts val="0"/>
              </a:spcBef>
              <a:spcAft>
                <a:spcPts val="0"/>
              </a:spcAft>
              <a:buSzPts val="1100"/>
              <a:buFont typeface="Wingdings" panose="05000000000000000000" pitchFamily="2" charset="2"/>
              <a:buChar char=""/>
              <a:tabLst>
                <a:tab pos="59245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No</a:t>
            </a:r>
            <a:r>
              <a:rPr lang="en-US" sz="1800" spc="-5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improvements</a:t>
            </a:r>
            <a:r>
              <a:rPr lang="en-US" sz="1800" spc="-60" dirty="0">
                <a:effectLst/>
                <a:latin typeface="Arial" panose="020B0604020202020204" pitchFamily="34" charset="0"/>
                <a:ea typeface="Calibri" panose="020F0502020204030204" pitchFamily="34" charset="0"/>
                <a:cs typeface="Symbol" panose="05050102010706020507" pitchFamily="18" charset="2"/>
              </a:rPr>
              <a:t> </a:t>
            </a:r>
            <a:r>
              <a:rPr lang="en-US" sz="1800" spc="-60" dirty="0">
                <a:latin typeface="Arial" panose="020B0604020202020204" pitchFamily="34" charset="0"/>
                <a:ea typeface="Calibri" panose="020F0502020204030204" pitchFamily="34" charset="0"/>
                <a:cs typeface="Symbol" panose="05050102010706020507" pitchFamily="18" charset="2"/>
              </a:rPr>
              <a:t>or</a:t>
            </a:r>
            <a:r>
              <a:rPr lang="en-US" sz="1800" spc="-5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modifications</a:t>
            </a:r>
            <a:r>
              <a:rPr lang="en-US" sz="1800" spc="-70" dirty="0">
                <a:effectLst/>
                <a:latin typeface="Arial" panose="020B0604020202020204" pitchFamily="34" charset="0"/>
                <a:ea typeface="Calibri" panose="020F0502020204030204" pitchFamily="34" charset="0"/>
                <a:cs typeface="Symbol" panose="05050102010706020507" pitchFamily="18" charset="2"/>
              </a:rPr>
              <a:t> to </a:t>
            </a:r>
            <a:r>
              <a:rPr lang="en-US" sz="1800" spc="-70" dirty="0">
                <a:latin typeface="Arial" panose="020B0604020202020204" pitchFamily="34" charset="0"/>
                <a:ea typeface="Calibri" panose="020F0502020204030204" pitchFamily="34" charset="0"/>
                <a:cs typeface="Symbol" panose="05050102010706020507" pitchFamily="18" charset="2"/>
              </a:rPr>
              <a:t>East Main Street</a:t>
            </a:r>
            <a:r>
              <a:rPr lang="en-US" sz="1800" spc="-70"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are</a:t>
            </a:r>
            <a:r>
              <a:rPr lang="en-US" sz="1800" spc="-5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anticipated</a:t>
            </a:r>
            <a:r>
              <a:rPr lang="en-US" sz="1800" spc="-55" dirty="0">
                <a:effectLst/>
                <a:latin typeface="Arial" panose="020B0604020202020204" pitchFamily="34" charset="0"/>
                <a:ea typeface="Calibri" panose="020F0502020204030204" pitchFamily="34" charset="0"/>
                <a:cs typeface="Symbol" panose="05050102010706020507" pitchFamily="18" charset="2"/>
              </a:rPr>
              <a:t> </a:t>
            </a:r>
            <a:r>
              <a:rPr lang="en-US" sz="1800" dirty="0">
                <a:effectLst/>
                <a:latin typeface="Arial" panose="020B0604020202020204" pitchFamily="34" charset="0"/>
                <a:ea typeface="Calibri" panose="020F0502020204030204" pitchFamily="34" charset="0"/>
                <a:cs typeface="Symbol" panose="05050102010706020507" pitchFamily="18" charset="2"/>
              </a:rPr>
              <a:t>at this time</a:t>
            </a:r>
            <a:endParaRPr lang="en-US" sz="1800" dirty="0"/>
          </a:p>
        </p:txBody>
      </p:sp>
      <p:pic>
        <p:nvPicPr>
          <p:cNvPr id="3" name="Recorded Sound">
            <a:hlinkClick r:id="" action="ppaction://media"/>
            <a:extLst>
              <a:ext uri="{FF2B5EF4-FFF2-40B4-BE49-F238E27FC236}">
                <a16:creationId xmlns:a16="http://schemas.microsoft.com/office/drawing/2014/main" id="{5FAB8D17-6FEA-9199-DA6B-C7D0D5F7E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91200"/>
            <a:ext cx="609600" cy="609600"/>
          </a:xfrm>
          <a:prstGeom prst="rect">
            <a:avLst/>
          </a:prstGeom>
        </p:spPr>
      </p:pic>
    </p:spTree>
    <p:extLst>
      <p:ext uri="{BB962C8B-B14F-4D97-AF65-F5344CB8AC3E}">
        <p14:creationId xmlns:p14="http://schemas.microsoft.com/office/powerpoint/2010/main" val="2951943742"/>
      </p:ext>
    </p:extLst>
  </p:cSld>
  <p:clrMapOvr>
    <a:masterClrMapping/>
  </p:clrMapOvr>
  <mc:AlternateContent xmlns:mc="http://schemas.openxmlformats.org/markup-compatibility/2006" xmlns:p14="http://schemas.microsoft.com/office/powerpoint/2010/main">
    <mc:Choice Requires="p14">
      <p:transition spd="slow" p14:dur="2000" advTm="60236"/>
    </mc:Choice>
    <mc:Fallback xmlns="">
      <p:transition spd="slow" advTm="6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4881-3284-4032-9B54-4DC7426CB09A}"/>
              </a:ext>
            </a:extLst>
          </p:cNvPr>
          <p:cNvSpPr>
            <a:spLocks noGrp="1"/>
          </p:cNvSpPr>
          <p:nvPr>
            <p:ph type="title"/>
          </p:nvPr>
        </p:nvSpPr>
        <p:spPr>
          <a:xfrm>
            <a:off x="1066800" y="152400"/>
            <a:ext cx="6397752" cy="990600"/>
          </a:xfrm>
        </p:spPr>
        <p:txBody>
          <a:bodyPr/>
          <a:lstStyle/>
          <a:p>
            <a:r>
              <a:rPr lang="en-US" dirty="0"/>
              <a:t>Project Schedule</a:t>
            </a:r>
          </a:p>
        </p:txBody>
      </p:sp>
      <p:sp>
        <p:nvSpPr>
          <p:cNvPr id="4" name="Content Placeholder 3">
            <a:extLst>
              <a:ext uri="{FF2B5EF4-FFF2-40B4-BE49-F238E27FC236}">
                <a16:creationId xmlns:a16="http://schemas.microsoft.com/office/drawing/2014/main" id="{78F8E63B-DCEE-4185-8250-05CBD89B76B4}"/>
              </a:ext>
            </a:extLst>
          </p:cNvPr>
          <p:cNvSpPr>
            <a:spLocks noGrp="1"/>
          </p:cNvSpPr>
          <p:nvPr>
            <p:ph sz="quarter" idx="1"/>
          </p:nvPr>
        </p:nvSpPr>
        <p:spPr>
          <a:xfrm>
            <a:off x="612648" y="1981200"/>
            <a:ext cx="8153400" cy="4114800"/>
          </a:xfrm>
        </p:spPr>
        <p:txBody>
          <a:bodyPr>
            <a:normAutofit/>
          </a:bodyPr>
          <a:lstStyle/>
          <a:p>
            <a:pPr marL="0" marR="0" lvl="0" indent="0" eaLnBrk="0" hangingPunct="0">
              <a:lnSpc>
                <a:spcPts val="1335"/>
              </a:lnSpc>
              <a:spcBef>
                <a:spcPts val="0"/>
              </a:spcBef>
              <a:spcAft>
                <a:spcPts val="0"/>
              </a:spcAft>
              <a:buSzPts val="1100"/>
              <a:buFont typeface="Wingdings" panose="05000000000000000000" pitchFamily="2" charset="2"/>
              <a:buNone/>
              <a:tabLst>
                <a:tab pos="621665" algn="l"/>
              </a:tabLst>
            </a:pPr>
            <a:endParaRPr lang="en-US" sz="1800" dirty="0">
              <a:latin typeface="Arial" panose="020B0604020202020204" pitchFamily="34" charset="0"/>
              <a:ea typeface="Calibri" panose="020F0502020204030204" pitchFamily="34" charset="0"/>
              <a:cs typeface="Symbol" panose="05050102010706020507" pitchFamily="18" charset="2"/>
            </a:endParaRPr>
          </a:p>
          <a:p>
            <a:pPr marL="0" marR="0" lvl="0" indent="0" eaLnBrk="0" hangingPunct="0">
              <a:lnSpc>
                <a:spcPts val="1335"/>
              </a:lnSpc>
              <a:spcBef>
                <a:spcPts val="0"/>
              </a:spcBef>
              <a:spcAft>
                <a:spcPts val="0"/>
              </a:spcAft>
              <a:buSzPts val="1100"/>
              <a:buFont typeface="Wingdings" panose="05000000000000000000" pitchFamily="2" charset="2"/>
              <a:buNone/>
              <a:tabLst>
                <a:tab pos="621665" algn="l"/>
              </a:tabLst>
            </a:pPr>
            <a:endParaRPr lang="en-US" sz="1800" dirty="0">
              <a:effectLst/>
              <a:latin typeface="Arial" panose="020B0604020202020204" pitchFamily="34" charset="0"/>
              <a:ea typeface="Calibri" panose="020F0502020204030204" pitchFamily="34" charset="0"/>
              <a:cs typeface="Symbol" panose="05050102010706020507" pitchFamily="18" charset="2"/>
            </a:endParaRPr>
          </a:p>
          <a:p>
            <a:pPr marL="342900" marR="0" lvl="0" indent="-342900" eaLnBrk="0" hangingPunct="0">
              <a:lnSpc>
                <a:spcPts val="1335"/>
              </a:lnSpc>
              <a:spcBef>
                <a:spcPts val="0"/>
              </a:spcBef>
              <a:spcAft>
                <a:spcPts val="0"/>
              </a:spcAft>
              <a:buSzPts val="1100"/>
              <a:buFont typeface="Wingdings" panose="05000000000000000000" pitchFamily="2" charset="2"/>
              <a:buChar char=""/>
              <a:tabLst>
                <a:tab pos="62166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ROW/Utility Plan Submittal Summer</a:t>
            </a:r>
            <a:r>
              <a:rPr lang="en-US" sz="1800" spc="-105" dirty="0">
                <a:effectLst/>
                <a:latin typeface="Arial" panose="020B0604020202020204" pitchFamily="34" charset="0"/>
                <a:ea typeface="Calibri" panose="020F0502020204030204" pitchFamily="34" charset="0"/>
                <a:cs typeface="Symbol" panose="05050102010706020507" pitchFamily="18" charset="2"/>
              </a:rPr>
              <a:t> </a:t>
            </a:r>
            <a:r>
              <a:rPr lang="en-US" sz="1800" spc="-20" dirty="0">
                <a:effectLst/>
                <a:latin typeface="Arial" panose="020B0604020202020204" pitchFamily="34" charset="0"/>
                <a:ea typeface="Calibri" panose="020F0502020204030204" pitchFamily="34" charset="0"/>
                <a:cs typeface="Symbol" panose="05050102010706020507" pitchFamily="18" charset="2"/>
              </a:rPr>
              <a:t>2023</a:t>
            </a:r>
          </a:p>
          <a:p>
            <a:pPr marL="342900" marR="0" lvl="0" indent="-342900" eaLnBrk="0" hangingPunct="0">
              <a:lnSpc>
                <a:spcPts val="1335"/>
              </a:lnSpc>
              <a:spcBef>
                <a:spcPts val="0"/>
              </a:spcBef>
              <a:spcAft>
                <a:spcPts val="0"/>
              </a:spcAft>
              <a:buSzPts val="1100"/>
              <a:buFont typeface="Wingdings" panose="05000000000000000000" pitchFamily="2" charset="2"/>
              <a:buChar char=""/>
              <a:tabLst>
                <a:tab pos="621665" algn="l"/>
              </a:tabLst>
            </a:pPr>
            <a:endParaRPr lang="en-US" sz="1800" spc="-20" dirty="0">
              <a:effectLst/>
              <a:latin typeface="Arial" panose="020B0604020202020204" pitchFamily="34" charset="0"/>
              <a:ea typeface="Calibri" panose="020F0502020204030204" pitchFamily="34" charset="0"/>
              <a:cs typeface="Symbol" panose="05050102010706020507" pitchFamily="18" charset="2"/>
            </a:endParaRPr>
          </a:p>
          <a:p>
            <a:pPr marL="342900" marR="0" lvl="0" indent="-342900" eaLnBrk="0" hangingPunct="0">
              <a:lnSpc>
                <a:spcPts val="1335"/>
              </a:lnSpc>
              <a:spcBef>
                <a:spcPts val="0"/>
              </a:spcBef>
              <a:spcAft>
                <a:spcPts val="0"/>
              </a:spcAft>
              <a:buSzPts val="1100"/>
              <a:buFont typeface="Wingdings" panose="05000000000000000000" pitchFamily="2" charset="2"/>
              <a:buChar char=""/>
              <a:tabLst>
                <a:tab pos="62166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0" lvl="0" indent="-342900" eaLnBrk="0" hangingPunct="0">
              <a:lnSpc>
                <a:spcPct val="107000"/>
              </a:lnSpc>
              <a:spcBef>
                <a:spcPts val="20"/>
              </a:spcBef>
              <a:spcAft>
                <a:spcPts val="0"/>
              </a:spcAft>
              <a:buSzPts val="1100"/>
              <a:buFont typeface="Wingdings" panose="05000000000000000000" pitchFamily="2" charset="2"/>
              <a:buChar char=""/>
              <a:tabLst>
                <a:tab pos="621665" algn="l"/>
              </a:tabLst>
            </a:pPr>
            <a:r>
              <a:rPr lang="en-US" sz="1800" dirty="0">
                <a:latin typeface="Arial" panose="020B0604020202020204" pitchFamily="34" charset="0"/>
                <a:ea typeface="Calibri" panose="020F0502020204030204" pitchFamily="34" charset="0"/>
                <a:cs typeface="Symbol" panose="05050102010706020507" pitchFamily="18" charset="2"/>
              </a:rPr>
              <a:t>Environmental Assessment </a:t>
            </a:r>
            <a:r>
              <a:rPr lang="en-US" sz="1800" spc="-15" dirty="0">
                <a:latin typeface="Arial" panose="020B0604020202020204" pitchFamily="34" charset="0"/>
                <a:ea typeface="Calibri" panose="020F0502020204030204" pitchFamily="34" charset="0"/>
                <a:cs typeface="Symbol" panose="05050102010706020507" pitchFamily="18" charset="2"/>
              </a:rPr>
              <a:t>Document</a:t>
            </a:r>
            <a:r>
              <a:rPr lang="en-US" sz="1800" dirty="0">
                <a:latin typeface="Arial" panose="020B0604020202020204" pitchFamily="34" charset="0"/>
                <a:ea typeface="Calibri" panose="020F0502020204030204" pitchFamily="34" charset="0"/>
                <a:cs typeface="Symbol" panose="05050102010706020507" pitchFamily="18" charset="2"/>
              </a:rPr>
              <a:t> Re-evaluation</a:t>
            </a:r>
            <a:r>
              <a:rPr lang="en-US" sz="1800" dirty="0">
                <a:effectLst/>
                <a:latin typeface="Arial" panose="020B0604020202020204" pitchFamily="34" charset="0"/>
                <a:ea typeface="Calibri" panose="020F0502020204030204" pitchFamily="34" charset="0"/>
                <a:cs typeface="Symbol" panose="05050102010706020507" pitchFamily="18" charset="2"/>
              </a:rPr>
              <a:t> </a:t>
            </a:r>
            <a:r>
              <a:rPr lang="en-US" sz="1800" spc="-15" dirty="0">
                <a:effectLst/>
                <a:latin typeface="Arial" panose="020B0604020202020204" pitchFamily="34" charset="0"/>
                <a:ea typeface="Calibri" panose="020F0502020204030204" pitchFamily="34" charset="0"/>
                <a:cs typeface="Symbol" panose="05050102010706020507" pitchFamily="18" charset="2"/>
              </a:rPr>
              <a:t>Fall </a:t>
            </a:r>
            <a:r>
              <a:rPr lang="en-US" sz="1800" spc="-20" dirty="0">
                <a:effectLst/>
                <a:latin typeface="Arial" panose="020B0604020202020204" pitchFamily="34" charset="0"/>
                <a:ea typeface="Calibri" panose="020F0502020204030204" pitchFamily="34" charset="0"/>
                <a:cs typeface="Symbol" panose="05050102010706020507" pitchFamily="18" charset="2"/>
              </a:rPr>
              <a:t>2023</a:t>
            </a: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0" lvl="0" indent="-342900" eaLnBrk="0" hangingPunct="0">
              <a:lnSpc>
                <a:spcPct val="107000"/>
              </a:lnSpc>
              <a:spcBef>
                <a:spcPts val="20"/>
              </a:spcBef>
              <a:spcAft>
                <a:spcPts val="0"/>
              </a:spcAft>
              <a:buSzPts val="1100"/>
              <a:buFont typeface="Wingdings" panose="05000000000000000000" pitchFamily="2" charset="2"/>
              <a:buChar char=""/>
              <a:tabLst>
                <a:tab pos="62166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0" lvl="0" indent="-342900" eaLnBrk="0" hangingPunct="0">
              <a:lnSpc>
                <a:spcPct val="107000"/>
              </a:lnSpc>
              <a:spcBef>
                <a:spcPts val="5"/>
              </a:spcBef>
              <a:spcAft>
                <a:spcPts val="0"/>
              </a:spcAft>
              <a:buSzPts val="1100"/>
              <a:buFont typeface="Wingdings" panose="05000000000000000000" pitchFamily="2" charset="2"/>
              <a:buChar char=""/>
              <a:tabLst>
                <a:tab pos="62166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Final Design Plan Submittal Spring</a:t>
            </a:r>
            <a:r>
              <a:rPr lang="en-US" sz="1800" spc="-45" dirty="0">
                <a:effectLst/>
                <a:latin typeface="Arial" panose="020B0604020202020204" pitchFamily="34" charset="0"/>
                <a:ea typeface="Calibri" panose="020F0502020204030204" pitchFamily="34" charset="0"/>
                <a:cs typeface="Symbol" panose="05050102010706020507" pitchFamily="18" charset="2"/>
              </a:rPr>
              <a:t> </a:t>
            </a:r>
            <a:r>
              <a:rPr lang="en-US" sz="1800" spc="-20" dirty="0">
                <a:effectLst/>
                <a:latin typeface="Arial" panose="020B0604020202020204" pitchFamily="34" charset="0"/>
                <a:ea typeface="Calibri" panose="020F0502020204030204" pitchFamily="34" charset="0"/>
                <a:cs typeface="Symbol" panose="05050102010706020507" pitchFamily="18" charset="2"/>
              </a:rPr>
              <a:t>2025</a:t>
            </a:r>
          </a:p>
          <a:p>
            <a:pPr marL="342900" marR="0" lvl="0" indent="-342900" eaLnBrk="0" hangingPunct="0">
              <a:lnSpc>
                <a:spcPct val="107000"/>
              </a:lnSpc>
              <a:spcBef>
                <a:spcPts val="5"/>
              </a:spcBef>
              <a:spcAft>
                <a:spcPts val="0"/>
              </a:spcAft>
              <a:buSzPts val="1100"/>
              <a:buFont typeface="Wingdings" panose="05000000000000000000" pitchFamily="2" charset="2"/>
              <a:buChar char=""/>
              <a:tabLst>
                <a:tab pos="621665" algn="l"/>
              </a:tabLst>
            </a:pPr>
            <a:endParaRPr lang="en-US" sz="1800" dirty="0">
              <a:effectLst/>
              <a:latin typeface="Symbol" panose="05050102010706020507" pitchFamily="18" charset="2"/>
              <a:ea typeface="Calibri" panose="020F0502020204030204" pitchFamily="34" charset="0"/>
              <a:cs typeface="Symbol" panose="05050102010706020507" pitchFamily="18" charset="2"/>
            </a:endParaRPr>
          </a:p>
          <a:p>
            <a:pPr marL="342900" marR="0" lvl="0" indent="-342900" eaLnBrk="0" hangingPunct="0">
              <a:lnSpc>
                <a:spcPct val="107000"/>
              </a:lnSpc>
              <a:spcBef>
                <a:spcPts val="20"/>
              </a:spcBef>
              <a:spcAft>
                <a:spcPts val="0"/>
              </a:spcAft>
              <a:buSzPts val="1100"/>
              <a:buFont typeface="Wingdings" panose="05000000000000000000" pitchFamily="2" charset="2"/>
              <a:buChar char=""/>
              <a:tabLst>
                <a:tab pos="621665" algn="l"/>
              </a:tabLst>
            </a:pPr>
            <a:r>
              <a:rPr lang="en-US" sz="1800" dirty="0">
                <a:effectLst/>
                <a:latin typeface="Arial" panose="020B0604020202020204" pitchFamily="34" charset="0"/>
                <a:ea typeface="Calibri" panose="020F0502020204030204" pitchFamily="34" charset="0"/>
                <a:cs typeface="Symbol" panose="05050102010706020507" pitchFamily="18" charset="2"/>
              </a:rPr>
              <a:t>Project Letting FFY</a:t>
            </a:r>
            <a:r>
              <a:rPr lang="en-US" sz="1800" spc="-125" dirty="0">
                <a:effectLst/>
                <a:latin typeface="Arial" panose="020B0604020202020204" pitchFamily="34" charset="0"/>
                <a:ea typeface="Calibri" panose="020F0502020204030204" pitchFamily="34" charset="0"/>
                <a:cs typeface="Symbol" panose="05050102010706020507" pitchFamily="18" charset="2"/>
              </a:rPr>
              <a:t> </a:t>
            </a:r>
            <a:r>
              <a:rPr lang="en-US" sz="1800" spc="-20" dirty="0">
                <a:effectLst/>
                <a:latin typeface="Arial" panose="020B0604020202020204" pitchFamily="34" charset="0"/>
                <a:ea typeface="Calibri" panose="020F0502020204030204" pitchFamily="34" charset="0"/>
                <a:cs typeface="Symbol" panose="05050102010706020507" pitchFamily="18" charset="2"/>
              </a:rPr>
              <a:t>2025</a:t>
            </a:r>
          </a:p>
          <a:p>
            <a:pPr marL="342900" marR="0" lvl="0" indent="-342900" eaLnBrk="0" hangingPunct="0">
              <a:lnSpc>
                <a:spcPct val="107000"/>
              </a:lnSpc>
              <a:spcBef>
                <a:spcPts val="20"/>
              </a:spcBef>
              <a:spcAft>
                <a:spcPts val="0"/>
              </a:spcAft>
              <a:buSzPts val="1100"/>
              <a:buFont typeface="Wingdings" panose="05000000000000000000" pitchFamily="2" charset="2"/>
              <a:buChar char=""/>
              <a:tabLst>
                <a:tab pos="621665" algn="l"/>
              </a:tabLst>
            </a:pPr>
            <a:endParaRPr lang="en-US" sz="1800" spc="-20" dirty="0">
              <a:latin typeface="Arial" panose="020B0604020202020204" pitchFamily="34" charset="0"/>
              <a:ea typeface="Calibri" panose="020F0502020204030204" pitchFamily="34" charset="0"/>
              <a:cs typeface="Symbol" panose="05050102010706020507" pitchFamily="18" charset="2"/>
            </a:endParaRPr>
          </a:p>
          <a:p>
            <a:pPr marL="342900" marR="0" lvl="0" indent="-342900" eaLnBrk="0" hangingPunct="0">
              <a:lnSpc>
                <a:spcPct val="107000"/>
              </a:lnSpc>
              <a:spcBef>
                <a:spcPts val="20"/>
              </a:spcBef>
              <a:spcAft>
                <a:spcPts val="0"/>
              </a:spcAft>
              <a:buSzPts val="1100"/>
              <a:buFont typeface="Wingdings" panose="05000000000000000000" pitchFamily="2" charset="2"/>
              <a:buChar char=""/>
              <a:tabLst>
                <a:tab pos="621665" algn="l"/>
              </a:tabLst>
            </a:pPr>
            <a:r>
              <a:rPr lang="en-US" sz="1800" spc="-20" dirty="0">
                <a:effectLst/>
                <a:latin typeface="Arial" panose="020B0604020202020204" pitchFamily="34" charset="0"/>
                <a:ea typeface="Calibri" panose="020F0502020204030204" pitchFamily="34" charset="0"/>
                <a:cs typeface="Symbol" panose="05050102010706020507" pitchFamily="18" charset="2"/>
              </a:rPr>
              <a:t>This schedule is contingent on funding and subject to change. </a:t>
            </a:r>
            <a:endParaRPr lang="en-US" sz="1800" dirty="0">
              <a:effectLst/>
              <a:latin typeface="Symbol" panose="05050102010706020507" pitchFamily="18" charset="2"/>
              <a:ea typeface="Calibri" panose="020F0502020204030204" pitchFamily="34" charset="0"/>
              <a:cs typeface="Symbol" panose="05050102010706020507" pitchFamily="18" charset="2"/>
            </a:endParaRPr>
          </a:p>
        </p:txBody>
      </p:sp>
      <p:pic>
        <p:nvPicPr>
          <p:cNvPr id="3" name="Slide 8">
            <a:hlinkClick r:id="" action="ppaction://media"/>
            <a:extLst>
              <a:ext uri="{FF2B5EF4-FFF2-40B4-BE49-F238E27FC236}">
                <a16:creationId xmlns:a16="http://schemas.microsoft.com/office/drawing/2014/main" id="{7AD57BFA-AE53-2C12-9490-06EAD5155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933" y="5867400"/>
            <a:ext cx="609600" cy="609600"/>
          </a:xfrm>
          <a:prstGeom prst="rect">
            <a:avLst/>
          </a:prstGeom>
        </p:spPr>
      </p:pic>
    </p:spTree>
    <p:extLst>
      <p:ext uri="{BB962C8B-B14F-4D97-AF65-F5344CB8AC3E}">
        <p14:creationId xmlns:p14="http://schemas.microsoft.com/office/powerpoint/2010/main" val="1156568340"/>
      </p:ext>
    </p:extLst>
  </p:cSld>
  <p:clrMapOvr>
    <a:masterClrMapping/>
  </p:clrMapOvr>
  <mc:AlternateContent xmlns:mc="http://schemas.openxmlformats.org/markup-compatibility/2006" xmlns:p14="http://schemas.microsoft.com/office/powerpoint/2010/main">
    <mc:Choice Requires="p14">
      <p:transition spd="slow" p14:dur="2000" advTm="43925"/>
    </mc:Choice>
    <mc:Fallback xmlns="">
      <p:transition spd="slow" advTm="4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lease submit your Comments by April 28, 2023">
            <a:extLst>
              <a:ext uri="{FF2B5EF4-FFF2-40B4-BE49-F238E27FC236}">
                <a16:creationId xmlns:a16="http://schemas.microsoft.com/office/drawing/2014/main" id="{63B7E955-8609-4567-962E-8DA4D8AF35B7}"/>
              </a:ext>
            </a:extLst>
          </p:cNvPr>
          <p:cNvSpPr>
            <a:spLocks noGrp="1"/>
          </p:cNvSpPr>
          <p:nvPr>
            <p:ph type="ctrTitle"/>
          </p:nvPr>
        </p:nvSpPr>
        <p:spPr>
          <a:xfrm>
            <a:off x="609600" y="1219200"/>
            <a:ext cx="4572000" cy="2590800"/>
          </a:xfrm>
        </p:spPr>
        <p:txBody>
          <a:bodyPr>
            <a:normAutofit fontScale="90000"/>
          </a:bodyPr>
          <a:lstStyle/>
          <a:p>
            <a:r>
              <a:rPr lang="en-US" dirty="0"/>
              <a:t>Please submit your Comments by May 2, 2023</a:t>
            </a:r>
            <a:br>
              <a:rPr lang="en-US" dirty="0"/>
            </a:br>
            <a:r>
              <a:rPr lang="en-US" dirty="0"/>
              <a:t>	</a:t>
            </a:r>
          </a:p>
        </p:txBody>
      </p:sp>
      <p:pic>
        <p:nvPicPr>
          <p:cNvPr id="3" name="Picture 2" descr="Image of Sawmill Road at US-70">
            <a:extLst>
              <a:ext uri="{FF2B5EF4-FFF2-40B4-BE49-F238E27FC236}">
                <a16:creationId xmlns:a16="http://schemas.microsoft.com/office/drawing/2014/main" id="{2E4933A7-992A-942D-20EC-08B347A19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0" y="3276600"/>
            <a:ext cx="3352800" cy="2514600"/>
          </a:xfrm>
          <a:prstGeom prst="rect">
            <a:avLst/>
          </a:prstGeom>
          <a:ln>
            <a:noFill/>
          </a:ln>
          <a:effectLst>
            <a:outerShdw blurRad="292100" dist="139700" dir="2700000" algn="tl" rotWithShape="0">
              <a:srgbClr val="333333">
                <a:alpha val="65000"/>
              </a:srgbClr>
            </a:outerShdw>
          </a:effectLst>
        </p:spPr>
      </p:pic>
      <p:pic>
        <p:nvPicPr>
          <p:cNvPr id="4" name="Picture 3" descr="Image of US-70 Bridge over East Main Street ">
            <a:extLst>
              <a:ext uri="{FF2B5EF4-FFF2-40B4-BE49-F238E27FC236}">
                <a16:creationId xmlns:a16="http://schemas.microsoft.com/office/drawing/2014/main" id="{465AE69E-B629-AC39-C0DA-FFB48A7BD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1466851"/>
            <a:ext cx="3352800" cy="25146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C0E3DEA-F0D2-FA01-CF3F-F957716852E3}"/>
              </a:ext>
            </a:extLst>
          </p:cNvPr>
          <p:cNvSpPr txBox="1"/>
          <p:nvPr/>
        </p:nvSpPr>
        <p:spPr>
          <a:xfrm>
            <a:off x="3657600" y="6172200"/>
            <a:ext cx="5798126" cy="461665"/>
          </a:xfrm>
          <a:prstGeom prst="rect">
            <a:avLst/>
          </a:prstGeom>
          <a:noFill/>
        </p:spPr>
        <p:txBody>
          <a:bodyPr wrap="square">
            <a:spAutoFit/>
          </a:bodyPr>
          <a:lstStyle/>
          <a:p>
            <a:r>
              <a:rPr lang="en-US" sz="2400" b="1" u="sng" dirty="0">
                <a:effectLst/>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www.odot.org/US70Durant</a:t>
            </a:r>
            <a:endParaRPr lang="en-US" sz="2400" b="1" dirty="0">
              <a:latin typeface="Arial" panose="020B0604020202020204" pitchFamily="34" charset="0"/>
              <a:cs typeface="Arial" panose="020B0604020202020204" pitchFamily="34" charset="0"/>
            </a:endParaRPr>
          </a:p>
        </p:txBody>
      </p:sp>
      <p:pic>
        <p:nvPicPr>
          <p:cNvPr id="9" name="Slide 9">
            <a:hlinkClick r:id="" action="ppaction://media"/>
            <a:extLst>
              <a:ext uri="{FF2B5EF4-FFF2-40B4-BE49-F238E27FC236}">
                <a16:creationId xmlns:a16="http://schemas.microsoft.com/office/drawing/2014/main" id="{3E4C635D-E5B1-C675-9F4E-A2123CA7D6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181600"/>
            <a:ext cx="609600" cy="609600"/>
          </a:xfrm>
          <a:prstGeom prst="rect">
            <a:avLst/>
          </a:prstGeom>
        </p:spPr>
      </p:pic>
    </p:spTree>
    <p:extLst>
      <p:ext uri="{BB962C8B-B14F-4D97-AF65-F5344CB8AC3E}">
        <p14:creationId xmlns:p14="http://schemas.microsoft.com/office/powerpoint/2010/main" val="1875595192"/>
      </p:ext>
    </p:extLst>
  </p:cSld>
  <p:clrMapOvr>
    <a:masterClrMapping/>
  </p:clrMapOvr>
  <mc:AlternateContent xmlns:mc="http://schemas.openxmlformats.org/markup-compatibility/2006" xmlns:p14="http://schemas.microsoft.com/office/powerpoint/2010/main">
    <mc:Choice Requires="p14">
      <p:transition spd="med" p14:dur="700" advTm="21794">
        <p:fade/>
      </p:transition>
    </mc:Choice>
    <mc:Fallback xmlns="">
      <p:transition spd="med" advTm="21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11889</TotalTime>
  <Words>979</Words>
  <Application>Microsoft Office PowerPoint</Application>
  <PresentationFormat>On-screen Show (4:3)</PresentationFormat>
  <Paragraphs>77</Paragraphs>
  <Slides>9</Slides>
  <Notes>9</Notes>
  <HiddenSlides>0</HiddenSlides>
  <MMClips>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Calibri</vt:lpstr>
      <vt:lpstr>Symbol</vt:lpstr>
      <vt:lpstr>Tahoma</vt:lpstr>
      <vt:lpstr>Tw Cen MT</vt:lpstr>
      <vt:lpstr>Wingdings</vt:lpstr>
      <vt:lpstr>Wingdings 2</vt:lpstr>
      <vt:lpstr>Median</vt:lpstr>
      <vt:lpstr>2_Median</vt:lpstr>
      <vt:lpstr>1_Median</vt:lpstr>
      <vt:lpstr>PowerPoint Presentation</vt:lpstr>
      <vt:lpstr>Project Location History</vt:lpstr>
      <vt:lpstr>Existing Conditions</vt:lpstr>
      <vt:lpstr>Environmental Re-evaluation</vt:lpstr>
      <vt:lpstr>Environmental Study</vt:lpstr>
      <vt:lpstr>Environmental Study Area </vt:lpstr>
      <vt:lpstr>Prioritized Improvements</vt:lpstr>
      <vt:lpstr>Project Schedule</vt:lpstr>
      <vt:lpstr>Please submit your Comments by May 2, 2023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Oklahoma department of transportation</dc:title>
  <dc:creator>Lindsay Long</dc:creator>
  <cp:lastModifiedBy>Craig Moody</cp:lastModifiedBy>
  <cp:revision>303</cp:revision>
  <cp:lastPrinted>2020-02-20T21:10:56Z</cp:lastPrinted>
  <dcterms:created xsi:type="dcterms:W3CDTF">2018-08-12T16:45:46Z</dcterms:created>
  <dcterms:modified xsi:type="dcterms:W3CDTF">2023-04-04T20:58:20Z</dcterms:modified>
</cp:coreProperties>
</file>