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57" r:id="rId2"/>
    <p:sldMasterId id="2147483774" r:id="rId3"/>
    <p:sldMasterId id="2147483825" r:id="rId4"/>
    <p:sldMasterId id="2147483842" r:id="rId5"/>
    <p:sldMasterId id="2147483808" r:id="rId6"/>
    <p:sldMasterId id="2147483791" r:id="rId7"/>
  </p:sldMasterIdLst>
  <p:notesMasterIdLst>
    <p:notesMasterId r:id="rId22"/>
  </p:notesMasterIdLst>
  <p:handoutMasterIdLst>
    <p:handoutMasterId r:id="rId23"/>
  </p:handoutMasterIdLst>
  <p:sldIdLst>
    <p:sldId id="2261" r:id="rId8"/>
    <p:sldId id="2268" r:id="rId9"/>
    <p:sldId id="2269" r:id="rId10"/>
    <p:sldId id="2270" r:id="rId11"/>
    <p:sldId id="867" r:id="rId12"/>
    <p:sldId id="2271" r:id="rId13"/>
    <p:sldId id="2274" r:id="rId14"/>
    <p:sldId id="2273" r:id="rId15"/>
    <p:sldId id="2275" r:id="rId16"/>
    <p:sldId id="2279" r:id="rId17"/>
    <p:sldId id="518" r:id="rId18"/>
    <p:sldId id="615" r:id="rId19"/>
    <p:sldId id="845" r:id="rId20"/>
    <p:sldId id="2282" r:id="rId21"/>
  </p:sldIdLst>
  <p:sldSz cx="9144000" cy="6858000" type="screen4x3"/>
  <p:notesSz cx="6950075" cy="92360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6" userDrawn="1">
          <p15:clr>
            <a:srgbClr val="A4A3A4"/>
          </p15:clr>
        </p15:guide>
        <p15:guide id="2" pos="2025" userDrawn="1">
          <p15:clr>
            <a:srgbClr val="A4A3A4"/>
          </p15:clr>
        </p15:guide>
        <p15:guide id="3" orient="horz" pos="2822" userDrawn="1">
          <p15:clr>
            <a:srgbClr val="A4A3A4"/>
          </p15:clr>
        </p15:guide>
        <p15:guide id="4" pos="2052" userDrawn="1">
          <p15:clr>
            <a:srgbClr val="A4A3A4"/>
          </p15:clr>
        </p15:guide>
        <p15:guide id="5" orient="horz" pos="2933" userDrawn="1">
          <p15:clr>
            <a:srgbClr val="A4A3A4"/>
          </p15:clr>
        </p15:guide>
        <p15:guide id="6" orient="horz" pos="2910" userDrawn="1">
          <p15:clr>
            <a:srgbClr val="A4A3A4"/>
          </p15:clr>
        </p15:guide>
        <p15:guide id="7" pos="2160" userDrawn="1">
          <p15:clr>
            <a:srgbClr val="A4A3A4"/>
          </p15:clr>
        </p15:guide>
        <p15:guide id="8"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CD905"/>
    <a:srgbClr val="F16030"/>
    <a:srgbClr val="2EB1B8"/>
    <a:srgbClr val="F33713"/>
    <a:srgbClr val="009999"/>
    <a:srgbClr val="33CCCC"/>
    <a:srgbClr val="0E58C4"/>
    <a:srgbClr val="1F70AD"/>
    <a:srgbClr val="417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5" autoAdjust="0"/>
    <p:restoredTop sz="80543" autoAdjust="0"/>
  </p:normalViewPr>
  <p:slideViewPr>
    <p:cSldViewPr>
      <p:cViewPr varScale="1">
        <p:scale>
          <a:sx n="54" d="100"/>
          <a:sy n="54" d="100"/>
        </p:scale>
        <p:origin x="1604" y="40"/>
      </p:cViewPr>
      <p:guideLst>
        <p:guide orient="horz" pos="2160"/>
        <p:guide pos="2880"/>
      </p:guideLst>
    </p:cSldViewPr>
  </p:slideViewPr>
  <p:outlineViewPr>
    <p:cViewPr>
      <p:scale>
        <a:sx n="1" d="1"/>
        <a:sy n="1" d="1"/>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p:cViewPr varScale="1">
        <p:scale>
          <a:sx n="66" d="100"/>
          <a:sy n="66" d="100"/>
        </p:scale>
        <p:origin x="2745" y="48"/>
      </p:cViewPr>
      <p:guideLst>
        <p:guide orient="horz" pos="2846"/>
        <p:guide pos="2025"/>
        <p:guide orient="horz" pos="2822"/>
        <p:guide pos="2052"/>
        <p:guide orient="horz" pos="2933"/>
        <p:guide orient="horz" pos="2910"/>
        <p:guide pos="2160"/>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4.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tags" Target="tags/tag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3011699" cy="461804"/>
          </a:xfrm>
          <a:prstGeom prst="rect">
            <a:avLst/>
          </a:prstGeom>
        </p:spPr>
        <p:txBody>
          <a:bodyPr lIns="92568" tIns="46283" rIns="92568" bIns="46283"/>
          <a:lstStyle/>
          <a:p>
            <a:endParaRPr lang="en-US" dirty="0"/>
          </a:p>
        </p:txBody>
      </p:sp>
      <p:sp>
        <p:nvSpPr>
          <p:cNvPr id="24" name="Rectangle 24"/>
          <p:cNvSpPr>
            <a:spLocks noGrp="1"/>
          </p:cNvSpPr>
          <p:nvPr>
            <p:ph type="dt" sz="quarter" idx="1"/>
          </p:nvPr>
        </p:nvSpPr>
        <p:spPr>
          <a:xfrm>
            <a:off x="3936769" y="0"/>
            <a:ext cx="3011699" cy="461804"/>
          </a:xfrm>
          <a:prstGeom prst="rect">
            <a:avLst/>
          </a:prstGeom>
        </p:spPr>
        <p:txBody>
          <a:bodyPr lIns="92568" tIns="46283" rIns="92568" bIns="46283"/>
          <a:lstStyle/>
          <a:p>
            <a:fld id="{A849C5AD-4428-4E9C-9C84-11B72C9365FB}" type="datetimeFigureOut">
              <a:rPr lang="en-US" smtClean="0"/>
              <a:pPr/>
              <a:t>4/24/2024</a:t>
            </a:fld>
            <a:endParaRPr lang="en-US" dirty="0"/>
          </a:p>
        </p:txBody>
      </p:sp>
      <p:sp>
        <p:nvSpPr>
          <p:cNvPr id="30" name="Rectangle 30"/>
          <p:cNvSpPr>
            <a:spLocks noGrp="1"/>
          </p:cNvSpPr>
          <p:nvPr>
            <p:ph type="ftr" sz="quarter" idx="2"/>
          </p:nvPr>
        </p:nvSpPr>
        <p:spPr>
          <a:xfrm>
            <a:off x="0" y="8772668"/>
            <a:ext cx="3011699" cy="461804"/>
          </a:xfrm>
          <a:prstGeom prst="rect">
            <a:avLst/>
          </a:prstGeom>
        </p:spPr>
        <p:txBody>
          <a:bodyPr lIns="92568" tIns="46283" rIns="92568" bIns="46283"/>
          <a:lstStyle/>
          <a:p>
            <a:endParaRPr lang="en-US" dirty="0"/>
          </a:p>
        </p:txBody>
      </p:sp>
      <p:sp>
        <p:nvSpPr>
          <p:cNvPr id="18" name="Rectangle 18"/>
          <p:cNvSpPr>
            <a:spLocks noGrp="1"/>
          </p:cNvSpPr>
          <p:nvPr>
            <p:ph type="sldNum" sz="quarter" idx="3"/>
          </p:nvPr>
        </p:nvSpPr>
        <p:spPr>
          <a:xfrm>
            <a:off x="3936769" y="8772668"/>
            <a:ext cx="3011699" cy="461804"/>
          </a:xfrm>
          <a:prstGeom prst="rect">
            <a:avLst/>
          </a:prstGeom>
        </p:spPr>
        <p:txBody>
          <a:bodyPr lIns="92568" tIns="46283" rIns="92568" bIns="46283"/>
          <a:lstStyle/>
          <a:p>
            <a:fld id="{8C596567-A38F-4CEF-B37F-9B9D120D62CE}" type="slidenum">
              <a:rPr lang="en-US" smtClean="0"/>
              <a:pPr/>
              <a:t>‹#›</a:t>
            </a:fld>
            <a:endParaRPr lang="en-US" dirty="0"/>
          </a:p>
        </p:txBody>
      </p:sp>
    </p:spTree>
    <p:extLst>
      <p:ext uri="{BB962C8B-B14F-4D97-AF65-F5344CB8AC3E}">
        <p14:creationId xmlns:p14="http://schemas.microsoft.com/office/powerpoint/2010/main" val="3593591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lIns="92568" tIns="46283" rIns="92568" bIns="46283" anchor="ctr"/>
          <a:lstStyle/>
          <a:p>
            <a:endParaRPr lang="en-US" dirty="0"/>
          </a:p>
        </p:txBody>
      </p:sp>
      <p:sp>
        <p:nvSpPr>
          <p:cNvPr id="5" name="Rectangle 5"/>
          <p:cNvSpPr>
            <a:spLocks noGrp="1"/>
          </p:cNvSpPr>
          <p:nvPr>
            <p:ph type="body" sz="quarter" idx="3"/>
          </p:nvPr>
        </p:nvSpPr>
        <p:spPr>
          <a:xfrm>
            <a:off x="695008" y="4387136"/>
            <a:ext cx="5560060" cy="4156235"/>
          </a:xfrm>
          <a:prstGeom prst="rect">
            <a:avLst/>
          </a:prstGeom>
        </p:spPr>
        <p:txBody>
          <a:bodyPr lIns="92568" tIns="46283" rIns="92568" bIns="4628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5"/>
          </p:nvPr>
        </p:nvSpPr>
        <p:spPr>
          <a:xfrm>
            <a:off x="3936769" y="8547344"/>
            <a:ext cx="2627192" cy="461253"/>
          </a:xfrm>
          <a:prstGeom prst="rect">
            <a:avLst/>
          </a:prstGeom>
        </p:spPr>
        <p:txBody>
          <a:bodyPr vert="horz" lIns="91514" tIns="45757" rIns="91514" bIns="45757" rtlCol="0" anchor="b"/>
          <a:lstStyle>
            <a:lvl1pPr marL="0" marR="0" indent="0" algn="r" defTabSz="915143" rtl="0" eaLnBrk="1" fontAlgn="auto" latinLnBrk="0" hangingPunct="1">
              <a:lnSpc>
                <a:spcPct val="100000"/>
              </a:lnSpc>
              <a:spcBef>
                <a:spcPts val="0"/>
              </a:spcBef>
              <a:spcAft>
                <a:spcPts val="0"/>
              </a:spcAft>
              <a:buClrTx/>
              <a:buSzTx/>
              <a:buFontTx/>
              <a:buNone/>
              <a:tabLst/>
              <a:defRPr sz="1400" b="1">
                <a:latin typeface="Arial" panose="020B0604020202020204" pitchFamily="34" charset="0"/>
                <a:cs typeface="Arial" panose="020B0604020202020204" pitchFamily="34" charset="0"/>
              </a:defRPr>
            </a:lvl1pPr>
          </a:lstStyle>
          <a:p>
            <a:r>
              <a:rPr lang="en-US" dirty="0">
                <a:solidFill>
                  <a:prstClr val="black"/>
                </a:solidFill>
              </a:rPr>
              <a:t>Slide </a:t>
            </a:r>
            <a:fld id="{EA9129D0-B7B7-4673-9D69-D5354AA2B3A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7420494"/>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The behaviors habits and patterns of low wage and entry level employees often leave business owners and managers scratching their heads. Have you had employees who were fired from a position returned three days later asking when you would "stop being mad" and hire them back? Perhaps an employee suddenly stopped coming to work or started arriving late every day. Maybe you promoted an employee from within but were confused by that person's behavior after the promotion. Or maybe an employee surprised you by turning down a promotion. Do you think your low-wage workers are lazy, "takers," and unreliable? This workshop is for business people who would like to improve on the turnover treadmill, absenteeism, lack of productivity, motivation issues, language barriers, and disciplinary problems that sometimes occur with entry-level, lower-wage employees.</a:t>
            </a:r>
          </a:p>
        </p:txBody>
      </p:sp>
      <p:sp>
        <p:nvSpPr>
          <p:cNvPr id="4" name="Slide Number Placeholder 3"/>
          <p:cNvSpPr>
            <a:spLocks noGrp="1"/>
          </p:cNvSpPr>
          <p:nvPr>
            <p:ph type="sldNum" sz="quarter" idx="5"/>
          </p:nvPr>
        </p:nvSpPr>
        <p:spPr/>
        <p:txBody>
          <a:bodyPr/>
          <a:lstStyle/>
          <a:p>
            <a:r>
              <a:rPr lang="en-US">
                <a:solidFill>
                  <a:prstClr val="black"/>
                </a:solidFill>
              </a:rPr>
              <a:t>Slide </a:t>
            </a:r>
            <a:fld id="{EA9129D0-B7B7-4673-9D69-D5354AA2B3A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5611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Employees in poverty have lots of barriers, but that does not mean that these same employees don’t have amazing qualities and can be great assets when translated effectively to the workplace. What could some of these qualities be of someone who is living in poverty or daily instability? </a:t>
            </a:r>
            <a:r>
              <a:rPr lang="en-US" sz="1100" i="1" dirty="0">
                <a:latin typeface="Candara" panose="020E0502030303020204" pitchFamily="34" charset="0"/>
              </a:rPr>
              <a:t>(discuss. Click for infographic.)</a:t>
            </a:r>
            <a:r>
              <a:rPr lang="en-US" sz="1100" dirty="0">
                <a:latin typeface="Candara" panose="020E0502030303020204" pitchFamily="34" charset="0"/>
              </a:rPr>
              <a:t> If we treat these employees with mutual respect, in turn we will see employees who have many of these qualities.</a:t>
            </a:r>
          </a:p>
        </p:txBody>
      </p:sp>
      <p:sp>
        <p:nvSpPr>
          <p:cNvPr id="5" name="Slide Number Placeholder 4"/>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1329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People living in daily instability are affected by more than just financial resources, and people from daily stability and long term stability alike have differing access to resources.</a:t>
            </a:r>
          </a:p>
          <a:p>
            <a:r>
              <a:rPr lang="en-US" sz="1100" dirty="0">
                <a:latin typeface="Candara" panose="020E0502030303020204" pitchFamily="34" charset="0"/>
              </a:rPr>
              <a:t>Resources are interlocking and affect each other.</a:t>
            </a:r>
            <a:endParaRPr lang="en-US" sz="1100" dirty="0">
              <a:latin typeface="Candara" panose="020E0502030303020204" pitchFamily="34" charset="0"/>
              <a:cs typeface="Calibri"/>
            </a:endParaRPr>
          </a:p>
          <a:p>
            <a:r>
              <a:rPr lang="en-US" sz="1100" dirty="0">
                <a:latin typeface="Candara" panose="020E0502030303020204" pitchFamily="34" charset="0"/>
              </a:rPr>
              <a:t>They are passed along from parents, family, friends, and connections.</a:t>
            </a:r>
            <a:endParaRPr lang="en-US" sz="1100" dirty="0">
              <a:latin typeface="Candara" panose="020E0502030303020204" pitchFamily="34" charset="0"/>
              <a:cs typeface="Calibri"/>
            </a:endParaRPr>
          </a:p>
          <a:p>
            <a:r>
              <a:rPr lang="en-US" sz="1100" dirty="0">
                <a:latin typeface="Candara" panose="020E0502030303020204" pitchFamily="34" charset="0"/>
              </a:rPr>
              <a:t>Community is also responsible for growing the resources of individuals in the community. </a:t>
            </a:r>
            <a:endParaRPr lang="en-US" sz="1100" dirty="0">
              <a:latin typeface="Candara" panose="020E0502030303020204" pitchFamily="34" charset="0"/>
              <a:cs typeface="Calibri"/>
            </a:endParaRPr>
          </a:p>
          <a:p>
            <a:r>
              <a:rPr lang="en-US" sz="1100" dirty="0">
                <a:latin typeface="Candara" panose="020E0502030303020204" pitchFamily="34" charset="0"/>
              </a:rPr>
              <a:t>The resources of the employee base play directly into the stability of a business.</a:t>
            </a:r>
            <a:endParaRPr lang="en-US" sz="1100" dirty="0">
              <a:latin typeface="Candara" panose="020E0502030303020204" pitchFamily="34" charset="0"/>
              <a:cs typeface="Calibri"/>
            </a:endParaRPr>
          </a:p>
          <a:p>
            <a:r>
              <a:rPr lang="en-US" sz="1100" dirty="0">
                <a:latin typeface="Candara" panose="020E0502030303020204" pitchFamily="34" charset="0"/>
              </a:rPr>
              <a:t>The resources of a business link directly to the stability of the employees. </a:t>
            </a:r>
            <a:endParaRPr lang="en-US" sz="1100" dirty="0">
              <a:latin typeface="Candara" panose="020E0502030303020204" pitchFamily="34" charset="0"/>
              <a:cs typeface="Calibri"/>
            </a:endParaRPr>
          </a:p>
          <a:p>
            <a:r>
              <a:rPr lang="en-US" sz="1100" dirty="0">
                <a:latin typeface="Candara" panose="020E0502030303020204" pitchFamily="34" charset="0"/>
              </a:rPr>
              <a:t>We will review resources as they fit in with the environments and driving forces we discussed earlier and how the resources employees bring to work with them have an impact on the success of a business. </a:t>
            </a:r>
          </a:p>
        </p:txBody>
      </p:sp>
      <p:sp>
        <p:nvSpPr>
          <p:cNvPr id="5" name="Slide Number Placeholder 4"/>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62386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Candara" panose="020E0502030303020204" pitchFamily="34" charset="0"/>
              </a:rPr>
              <a:t>(Training Supplement Workbook Handout – page 47)</a:t>
            </a:r>
            <a:endParaRPr lang="en-US" sz="1100" dirty="0">
              <a:latin typeface="Candara" panose="020E0502030303020204" pitchFamily="34" charset="0"/>
            </a:endParaRPr>
          </a:p>
          <a:p>
            <a:r>
              <a:rPr lang="en-US" sz="1100" dirty="0">
                <a:latin typeface="Candara" panose="020E0502030303020204" pitchFamily="34" charset="0"/>
              </a:rPr>
              <a:t>If we go back to our definition of daily instability—the ability to do without resources—you will see that our definition of resources is more than just financial. The more resources an individual has, the more successful they can potentially be in life. A person can be financially stable but have low emotional and physical resources. The quality of life would tend to be lower.  </a:t>
            </a:r>
          </a:p>
          <a:p>
            <a:r>
              <a:rPr lang="en-US" sz="1100" dirty="0">
                <a:latin typeface="Candara" panose="020E0502030303020204" pitchFamily="34" charset="0"/>
              </a:rPr>
              <a:t>In this infographic, and in your handouts, you can see 11 different resources:</a:t>
            </a:r>
          </a:p>
          <a:p>
            <a:r>
              <a:rPr lang="en-US" sz="1100" b="1" dirty="0">
                <a:latin typeface="Candara" panose="020E0502030303020204" pitchFamily="34" charset="0"/>
              </a:rPr>
              <a:t>Financial</a:t>
            </a:r>
            <a:r>
              <a:rPr lang="en-US" sz="1100" dirty="0">
                <a:latin typeface="Candara" panose="020E0502030303020204" pitchFamily="34" charset="0"/>
              </a:rPr>
              <a:t>—Having the money to purchase goods and services.</a:t>
            </a:r>
          </a:p>
          <a:p>
            <a:r>
              <a:rPr lang="en-US" sz="1100" b="1" dirty="0">
                <a:latin typeface="Candara" panose="020E0502030303020204" pitchFamily="34" charset="0"/>
              </a:rPr>
              <a:t>Emotional</a:t>
            </a:r>
            <a:r>
              <a:rPr lang="en-US" sz="1100" dirty="0">
                <a:latin typeface="Candara" panose="020E0502030303020204" pitchFamily="34" charset="0"/>
              </a:rPr>
              <a:t>—Being able to choose and control emotional responses, particularly to negative situations, without engaging in self-destructive behavior. This is an internal resources and shows itself through stamina, perseverance, and choices.</a:t>
            </a:r>
          </a:p>
          <a:p>
            <a:r>
              <a:rPr lang="en-US" sz="1100" b="1" dirty="0">
                <a:latin typeface="Candara" panose="020E0502030303020204" pitchFamily="34" charset="0"/>
              </a:rPr>
              <a:t>Mental/Cognitive</a:t>
            </a:r>
            <a:r>
              <a:rPr lang="en-US" sz="1100" dirty="0">
                <a:latin typeface="Candara" panose="020E0502030303020204" pitchFamily="34" charset="0"/>
              </a:rPr>
              <a:t>—Having the mental abilities and acquired skills (reading, writing, computing) to deal with daily life.</a:t>
            </a:r>
          </a:p>
          <a:p>
            <a:r>
              <a:rPr lang="en-US" sz="1100" b="1" dirty="0">
                <a:latin typeface="Candara" panose="020E0502030303020204" pitchFamily="34" charset="0"/>
              </a:rPr>
              <a:t>Language/Formal Register</a:t>
            </a:r>
            <a:r>
              <a:rPr lang="en-US" sz="1100" dirty="0">
                <a:latin typeface="Candara" panose="020E0502030303020204" pitchFamily="34" charset="0"/>
              </a:rPr>
              <a:t>—Having the vocabulary, language ability, and negotiation skills necessary to succeed in school and/or work settings.</a:t>
            </a:r>
          </a:p>
          <a:p>
            <a:r>
              <a:rPr lang="en-US" sz="1100" b="1" dirty="0">
                <a:latin typeface="Candara" panose="020E0502030303020204" pitchFamily="34" charset="0"/>
              </a:rPr>
              <a:t>Social Capital/Support Systems</a:t>
            </a:r>
            <a:r>
              <a:rPr lang="en-US" sz="1100" dirty="0">
                <a:latin typeface="Candara" panose="020E0502030303020204" pitchFamily="34" charset="0"/>
              </a:rPr>
              <a:t>—Having friends, family, and backup resources available to access in times of need. These are external resources.</a:t>
            </a:r>
          </a:p>
          <a:p>
            <a:r>
              <a:rPr lang="en-US" sz="1100" b="1" dirty="0">
                <a:latin typeface="Candara" panose="020E0502030303020204" pitchFamily="34" charset="0"/>
              </a:rPr>
              <a:t>Physical</a:t>
            </a:r>
            <a:r>
              <a:rPr lang="en-US" sz="1100" dirty="0">
                <a:latin typeface="Candara" panose="020E0502030303020204" pitchFamily="34" charset="0"/>
              </a:rPr>
              <a:t>—Having physical health and mobility.</a:t>
            </a:r>
          </a:p>
          <a:p>
            <a:r>
              <a:rPr lang="en-US" sz="1100" b="1" dirty="0">
                <a:latin typeface="Candara" panose="020E0502030303020204" pitchFamily="34" charset="0"/>
              </a:rPr>
              <a:t>Spiritual</a:t>
            </a:r>
            <a:r>
              <a:rPr lang="en-US" sz="1100" dirty="0">
                <a:latin typeface="Candara" panose="020E0502030303020204" pitchFamily="34" charset="0"/>
              </a:rPr>
              <a:t>—Believing in divine purpose and guidance. Having hope or a future story.</a:t>
            </a:r>
            <a:endParaRPr lang="en-US" sz="1100" dirty="0">
              <a:latin typeface="Candara" panose="020E0502030303020204" pitchFamily="34" charset="0"/>
              <a:cs typeface="Calibri"/>
            </a:endParaRPr>
          </a:p>
          <a:p>
            <a:r>
              <a:rPr lang="en-US" sz="1100" b="1" dirty="0">
                <a:latin typeface="Candara" panose="020E0502030303020204" pitchFamily="34" charset="0"/>
              </a:rPr>
              <a:t>Integrity/Trust</a:t>
            </a:r>
            <a:r>
              <a:rPr lang="en-US" sz="1100" dirty="0">
                <a:latin typeface="Candara" panose="020E0502030303020204" pitchFamily="34" charset="0"/>
              </a:rPr>
              <a:t>—Trust, predictability, and safety.</a:t>
            </a:r>
            <a:endParaRPr lang="en-US" sz="1100" dirty="0">
              <a:latin typeface="Candara" panose="020E0502030303020204" pitchFamily="34" charset="0"/>
              <a:cs typeface="Calibri"/>
            </a:endParaRPr>
          </a:p>
          <a:p>
            <a:r>
              <a:rPr lang="en-US" sz="1100" b="1" dirty="0">
                <a:latin typeface="Candara" panose="020E0502030303020204" pitchFamily="34" charset="0"/>
              </a:rPr>
              <a:t>Motivation/Persistence</a:t>
            </a:r>
            <a:r>
              <a:rPr lang="en-US" sz="1100" dirty="0">
                <a:latin typeface="Candara" panose="020E0502030303020204" pitchFamily="34" charset="0"/>
              </a:rPr>
              <a:t>—Energy, drive, and planning.</a:t>
            </a:r>
            <a:endParaRPr lang="en-US" sz="1100" dirty="0">
              <a:latin typeface="Candara" panose="020E0502030303020204" pitchFamily="34" charset="0"/>
              <a:cs typeface="Calibri"/>
            </a:endParaRPr>
          </a:p>
          <a:p>
            <a:r>
              <a:rPr lang="en-US" sz="1100" b="1" dirty="0">
                <a:latin typeface="Candara" panose="020E0502030303020204" pitchFamily="34" charset="0"/>
              </a:rPr>
              <a:t>Relationships/Role Models</a:t>
            </a:r>
            <a:r>
              <a:rPr lang="en-US" sz="1100" dirty="0">
                <a:latin typeface="Candara" panose="020E0502030303020204" pitchFamily="34" charset="0"/>
              </a:rPr>
              <a:t>—Having frequent access to adult(s) who are appropriate, who are nurturing, and who do not engage in self-destructive behavior.</a:t>
            </a:r>
            <a:endParaRPr lang="en-US" sz="1100" dirty="0">
              <a:latin typeface="Candara" panose="020E0502030303020204" pitchFamily="34" charset="0"/>
              <a:cs typeface="Calibri"/>
            </a:endParaRPr>
          </a:p>
          <a:p>
            <a:r>
              <a:rPr lang="en-US" sz="1100" b="1" dirty="0">
                <a:latin typeface="Candara" panose="020E0502030303020204" pitchFamily="34" charset="0"/>
              </a:rPr>
              <a:t>Knowledge of Hidden Rules</a:t>
            </a:r>
            <a:r>
              <a:rPr lang="en-US" sz="1100" dirty="0">
                <a:latin typeface="Candara" panose="020E0502030303020204" pitchFamily="34" charset="0"/>
              </a:rPr>
              <a:t>—Knowing the unspoken cues and habits of a group.</a:t>
            </a:r>
            <a:endParaRPr lang="en-US" sz="1100" dirty="0">
              <a:latin typeface="Candara" panose="020E0502030303020204" pitchFamily="34" charset="0"/>
              <a:cs typeface="Calibri"/>
            </a:endParaRPr>
          </a:p>
        </p:txBody>
      </p:sp>
      <p:sp>
        <p:nvSpPr>
          <p:cNvPr id="5" name="Slide Number Placeholder 4"/>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9636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We are going to break up into groups of 3 or 4 and discuss what types of resources were passed down in your family. What resources did your grandparents have, grow, and pass along to your parents? Discuss what resources your parents grow and pass along to you.</a:t>
            </a:r>
          </a:p>
          <a:p>
            <a:r>
              <a:rPr lang="en-US" sz="1100" dirty="0">
                <a:latin typeface="Candara" panose="020E0502030303020204" pitchFamily="34" charset="0"/>
              </a:rPr>
              <a:t>We see through this exercise that we didn’t grow all of our resources on our own, but through the supports of others around us. Does “If they would just pull themselves up by their bootstraps…” really work that way? For some, then “They were born on third base and think they hit a triple.”  </a:t>
            </a:r>
            <a:endParaRPr lang="en-US" sz="1100" dirty="0">
              <a:latin typeface="Candara" panose="020E0502030303020204" pitchFamily="34" charset="0"/>
              <a:cs typeface="Calibri"/>
            </a:endParaRPr>
          </a:p>
        </p:txBody>
      </p:sp>
      <p:sp>
        <p:nvSpPr>
          <p:cNvPr id="4" name="Slide Number Placeholder 3"/>
          <p:cNvSpPr>
            <a:spLocks noGrp="1"/>
          </p:cNvSpPr>
          <p:nvPr>
            <p:ph type="sldNum" sz="quarter" idx="5"/>
          </p:nvPr>
        </p:nvSpPr>
        <p:spPr/>
        <p:txBody>
          <a:bodyPr/>
          <a:lstStyle/>
          <a:p>
            <a:r>
              <a:rPr lang="en-US" dirty="0">
                <a:solidFill>
                  <a:prstClr val="black"/>
                </a:solidFill>
              </a:rPr>
              <a:t>Slide </a:t>
            </a:r>
            <a:fld id="{EA9129D0-B7B7-4673-9D69-D5354AA2B3A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2550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Viewing and diverse workforce through the lens of economic class allows a company to create more stability for team members and for the business, which results in higher retention, higher productivity, more engagement, and increased profits. While we didn’t get to solutions, we hope that it encourages you to attend our full presentation. Your company could reap huge rewards not only financially, but with improved retention, productivity, and other great results you never even expected.</a:t>
            </a:r>
          </a:p>
          <a:p>
            <a:r>
              <a:rPr lang="en-US" sz="1100" i="1" dirty="0">
                <a:latin typeface="Candara" panose="020E0502030303020204" pitchFamily="34" charset="0"/>
                <a:cs typeface="Calibri"/>
              </a:rPr>
              <a:t>Be sure to change it to your name and information when you present.</a:t>
            </a:r>
          </a:p>
        </p:txBody>
      </p:sp>
      <p:sp>
        <p:nvSpPr>
          <p:cNvPr id="5" name="Slide Number Placeholder 4"/>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764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560060" cy="4262522"/>
          </a:xfrm>
        </p:spPr>
        <p:txBody>
          <a:bodyPr>
            <a:normAutofit/>
          </a:bodyPr>
          <a:lstStyle/>
          <a:p>
            <a:pPr defTabSz="925668">
              <a:defRPr/>
            </a:pPr>
            <a:r>
              <a:rPr lang="en-US" sz="1100" dirty="0">
                <a:latin typeface="Candara" panose="020E0502030303020204" pitchFamily="34" charset="0"/>
              </a:rPr>
              <a:t>We have found that a person’s environment and resources determine the level of stability they are experiencing. The same goes for an organization. There’s personal stability, and there’s organizational stability. If an organization is experiencing degrees of instability, that can make it harder to “tune in” to employees who are experiencing personal instability.</a:t>
            </a:r>
          </a:p>
          <a:p>
            <a:pPr defTabSz="925668">
              <a:defRPr/>
            </a:pPr>
            <a:r>
              <a:rPr lang="en-US" sz="1100" dirty="0">
                <a:latin typeface="Candara" panose="020E0502030303020204" pitchFamily="34" charset="0"/>
              </a:rPr>
              <a:t>And, it turns out, the level of stability you experience to a large degree determines how you operate in life and even the language you speak.   </a:t>
            </a:r>
          </a:p>
          <a:p>
            <a:pPr defTabSz="925668">
              <a:defRPr/>
            </a:pPr>
            <a:r>
              <a:rPr lang="en-US" sz="1100" dirty="0">
                <a:latin typeface="Candara" panose="020E0502030303020204" pitchFamily="34" charset="0"/>
              </a:rPr>
              <a:t>In fact, isn’t it true that our employees’ level of stability affects us at work all the time? If they have stability, our organization often does too. If they are dealing with instability, especially daily instability on an ongoing basis, we often feel the impact.</a:t>
            </a:r>
            <a:endParaRPr lang="en-US" sz="1100" dirty="0">
              <a:latin typeface="Candara" panose="020E0502030303020204" pitchFamily="34" charset="0"/>
              <a:cs typeface="Calibri"/>
            </a:endParaRPr>
          </a:p>
          <a:p>
            <a:pPr defTabSz="925668">
              <a:defRPr/>
            </a:pPr>
            <a:r>
              <a:rPr lang="en-US" sz="1100" dirty="0">
                <a:latin typeface="Candara" panose="020E0502030303020204" pitchFamily="34" charset="0"/>
              </a:rPr>
              <a:t>This arrow is actually a two-way arrow. We hadn’t realized it before, but we can greatly influence the level of stability of our employees. </a:t>
            </a:r>
            <a:endParaRPr lang="en-US" sz="1100" dirty="0">
              <a:latin typeface="Candara" panose="020E0502030303020204" pitchFamily="34" charset="0"/>
              <a:cs typeface="Calibri"/>
            </a:endParaRPr>
          </a:p>
          <a:p>
            <a:pPr defTabSz="925668">
              <a:defRPr/>
            </a:pPr>
            <a:r>
              <a:rPr lang="en-US" sz="1100" dirty="0">
                <a:latin typeface="Candara" panose="020E0502030303020204" pitchFamily="34" charset="0"/>
              </a:rPr>
              <a:t>We already do it now! What benefits do we already offer that help to further the stability of people in daily stability? </a:t>
            </a:r>
            <a:r>
              <a:rPr lang="en-US" sz="1100" i="1" dirty="0">
                <a:latin typeface="Candara" panose="020E0502030303020204" pitchFamily="34" charset="0"/>
              </a:rPr>
              <a:t>(Wait for responses)</a:t>
            </a:r>
            <a:endParaRPr lang="en-US" sz="1100" dirty="0">
              <a:latin typeface="Candara" panose="020E0502030303020204" pitchFamily="34" charset="0"/>
            </a:endParaRPr>
          </a:p>
          <a:p>
            <a:pPr defTabSz="925668">
              <a:defRPr/>
            </a:pPr>
            <a:r>
              <a:rPr lang="en-US" sz="1100" dirty="0">
                <a:latin typeface="Candara" panose="020E0502030303020204" pitchFamily="34" charset="0"/>
              </a:rPr>
              <a:t>Medical plans and 401(k) plans are examples. </a:t>
            </a:r>
            <a:endParaRPr lang="en-US" sz="1100" dirty="0">
              <a:latin typeface="Candara" panose="020E0502030303020204" pitchFamily="34" charset="0"/>
              <a:cs typeface="Calibri"/>
            </a:endParaRPr>
          </a:p>
          <a:p>
            <a:pPr defTabSz="925668">
              <a:defRPr/>
            </a:pPr>
            <a:r>
              <a:rPr lang="en-US" sz="1100" dirty="0">
                <a:latin typeface="Candara" panose="020E0502030303020204" pitchFamily="34" charset="0"/>
              </a:rPr>
              <a:t>401(k) plans help to create that future story of retirement. Am I thinking about that if I live in daily instability? </a:t>
            </a:r>
            <a:r>
              <a:rPr lang="en-US" sz="1100" i="1" dirty="0">
                <a:latin typeface="Candara" panose="020E0502030303020204" pitchFamily="34" charset="0"/>
              </a:rPr>
              <a:t>(Wait for responses) </a:t>
            </a:r>
            <a:r>
              <a:rPr lang="en-US" sz="1100" dirty="0">
                <a:latin typeface="Candara" panose="020E0502030303020204" pitchFamily="34" charset="0"/>
              </a:rPr>
              <a:t>Why not? </a:t>
            </a:r>
            <a:r>
              <a:rPr lang="en-US" sz="1100" i="1" dirty="0">
                <a:latin typeface="Candara" panose="020E0502030303020204" pitchFamily="34" charset="0"/>
              </a:rPr>
              <a:t>(Wait for responses) </a:t>
            </a:r>
            <a:r>
              <a:rPr lang="en-US" sz="1100" dirty="0">
                <a:latin typeface="Candara" panose="020E0502030303020204" pitchFamily="34" charset="0"/>
              </a:rPr>
              <a:t>Because I’m busy solving today’s problems. Tomorrow? Retirement? Forget about that; not real for me.</a:t>
            </a:r>
            <a:endParaRPr lang="en-US" sz="1100" dirty="0">
              <a:latin typeface="Candara" panose="020E0502030303020204" pitchFamily="34" charset="0"/>
              <a:cs typeface="Calibri"/>
            </a:endParaRPr>
          </a:p>
          <a:p>
            <a:pPr defTabSz="925668">
              <a:defRPr/>
            </a:pPr>
            <a:r>
              <a:rPr lang="en-US" sz="1100" dirty="0">
                <a:latin typeface="Candara" panose="020E0502030303020204" pitchFamily="34" charset="0"/>
              </a:rPr>
              <a:t>We, as employers, have developed benefits programs and management practices that help people we understand, people who are already stable, to stabilize their lives further. For the most part, we have not developed benefits programs and management practices to help people we haven’t understood so well, people who are living with instability. But we could.</a:t>
            </a:r>
            <a:endParaRPr lang="en-US" sz="1100" dirty="0">
              <a:latin typeface="Candara" panose="020E0502030303020204" pitchFamily="34" charset="0"/>
              <a:cs typeface="Calibri"/>
            </a:endParaRPr>
          </a:p>
        </p:txBody>
      </p:sp>
      <p:sp>
        <p:nvSpPr>
          <p:cNvPr id="7" name="Slide Number Placeholder 6"/>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7195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3900" y="4386216"/>
            <a:ext cx="5560060" cy="4156235"/>
          </a:xfrm>
        </p:spPr>
        <p:txBody>
          <a:bodyPr>
            <a:normAutofit fontScale="85000" lnSpcReduction="20000"/>
          </a:bodyPr>
          <a:lstStyle/>
          <a:p>
            <a:pPr defTabSz="925668">
              <a:defRPr/>
            </a:pPr>
            <a:r>
              <a:rPr lang="en-US" sz="1100" i="1" dirty="0">
                <a:latin typeface="Candara" panose="020E0502030303020204" pitchFamily="34" charset="0"/>
              </a:rPr>
              <a:t>(Training Supplement Workbook Handouts – pages 6-8)</a:t>
            </a:r>
            <a:endParaRPr lang="en-US" sz="1100" dirty="0">
              <a:latin typeface="Candara" panose="020E0502030303020204" pitchFamily="34" charset="0"/>
            </a:endParaRPr>
          </a:p>
          <a:p>
            <a:pPr defTabSz="925668">
              <a:defRPr/>
            </a:pPr>
            <a:r>
              <a:rPr lang="en-US" sz="1100" dirty="0">
                <a:latin typeface="Candara" panose="020E0502030303020204" pitchFamily="34" charset="0"/>
              </a:rPr>
              <a:t>We will be looking at skills necessary to survive in daily instability, daily stability, and long-term stability. </a:t>
            </a:r>
          </a:p>
          <a:p>
            <a:pPr defTabSz="925668">
              <a:defRPr/>
            </a:pPr>
            <a:r>
              <a:rPr lang="en-US" sz="1100" dirty="0">
                <a:latin typeface="Candara" panose="020E0502030303020204" pitchFamily="34" charset="0"/>
              </a:rPr>
              <a:t>I have handouts for you to fill out. Do this activity with a partner and then be prepared to discuss with the group. As you do this activity think about how these pieces are different or similar to your own experience and which of these pieces, if any, affect stability, productivity, and business strategies in the workplace. Discuss whether you could operate in these different environments. </a:t>
            </a:r>
          </a:p>
          <a:p>
            <a:pPr defTabSz="925668">
              <a:defRPr/>
            </a:pPr>
            <a:r>
              <a:rPr lang="en-US" sz="1100" dirty="0">
                <a:latin typeface="Candara" panose="020E0502030303020204" pitchFamily="34" charset="0"/>
              </a:rPr>
              <a:t>Let's look at some specific items from the assessments and determine if they are indicative of daily instability, daily stability, or long-term stability:</a:t>
            </a:r>
          </a:p>
          <a:p>
            <a:pPr defTabSz="925668">
              <a:defRPr/>
            </a:pPr>
            <a:r>
              <a:rPr lang="en-US" sz="1100" dirty="0">
                <a:latin typeface="Candara" panose="020E0502030303020204" pitchFamily="34" charset="0"/>
              </a:rPr>
              <a:t>#1 – Employee lives without a checking account and credit cards. This would be characteristic of daily instability. Some of us really prefer dealing with cash and only cash. The way our society works, though, we can pay for more things we need more easily if we have a credit card or checking account. For example: paying for the electric bill without having to go somewhere to hand over cash. A checking account or credit card might save time. </a:t>
            </a:r>
          </a:p>
          <a:p>
            <a:pPr defTabSz="925668">
              <a:defRPr/>
            </a:pPr>
            <a:r>
              <a:rPr lang="en-US" sz="1100" dirty="0">
                <a:latin typeface="Candara" panose="020E0502030303020204" pitchFamily="34" charset="0"/>
              </a:rPr>
              <a:t>#2 – Employee regularly uses a credit card, checking account, and savings account and knows how to check and improve own credit score. This person can pay for things they need and want easily; they can keep things stable and raise their ability to borrow money if needed. </a:t>
            </a:r>
          </a:p>
          <a:p>
            <a:pPr defTabSz="925668">
              <a:defRPr/>
            </a:pPr>
            <a:r>
              <a:rPr lang="en-US" sz="1100" dirty="0">
                <a:latin typeface="Candara" panose="020E0502030303020204" pitchFamily="34" charset="0"/>
              </a:rPr>
              <a:t>#3 – Employee has a financial advisor, lawyer, interior designer, gardener, and uses a domestic employment service. This would be long-term stability because this person is delegating their stability—using large sums of money to have other people handle things for them. They are using their financial and relationship resources to get things done so they don’t have to do them.</a:t>
            </a:r>
          </a:p>
          <a:p>
            <a:pPr defTabSz="925668">
              <a:defRPr/>
            </a:pPr>
            <a:r>
              <a:rPr lang="en-US" sz="1100" dirty="0">
                <a:latin typeface="Candara" panose="020E0502030303020204" pitchFamily="34" charset="0"/>
              </a:rPr>
              <a:t>#4 – Employee has arranged schedule to get to two jobs without the use of a car. Daily instability. Two jobs, no independent transportation option. A very busy life that can involve ongoing problem solving (e.g., what if the bus is late, what if my employer needs me to stay longer when I’m supposed to be at another job, what if what I learn in one job confuses me about what I’m supposed to do in the other?).</a:t>
            </a:r>
          </a:p>
          <a:p>
            <a:pPr defTabSz="925668">
              <a:defRPr/>
            </a:pPr>
            <a:r>
              <a:rPr lang="en-US" sz="1100" dirty="0">
                <a:latin typeface="Candara" panose="020E0502030303020204" pitchFamily="34" charset="0"/>
              </a:rPr>
              <a:t>#5 – Employee knows how to complete work in ways that meet both the organization’s needs and the employee’s personal goals. This would be a characteristic of daily stability. I can get my needs met while also working for the company.  </a:t>
            </a:r>
          </a:p>
          <a:p>
            <a:pPr defTabSz="925668">
              <a:defRPr/>
            </a:pPr>
            <a:r>
              <a:rPr lang="en-US" sz="1100" dirty="0">
                <a:latin typeface="Candara" panose="020E0502030303020204" pitchFamily="34" charset="0"/>
              </a:rPr>
              <a:t>#6 – Employee knows how to present the organization’s financials so the organization is seen in the best possible light. This is long-term stability. I know how to make presentations to the executives and owners of the company, I know how to create that presentation, and I know what numbers to use and how to present a report about money and earnings. This can be a difficult concept for some folks on the front line who don’t even know these kinds of meetings take place.</a:t>
            </a:r>
          </a:p>
          <a:p>
            <a:pPr defTabSz="925668">
              <a:defRPr/>
            </a:pPr>
            <a:r>
              <a:rPr lang="en-US" sz="1100" dirty="0">
                <a:latin typeface="Candara" panose="020E0502030303020204" pitchFamily="34" charset="0"/>
              </a:rPr>
              <a:t>What kind of thoughts came up as you and your partner completed the assessments? </a:t>
            </a:r>
            <a:r>
              <a:rPr lang="en-US" sz="1100" i="1" dirty="0">
                <a:latin typeface="Candara" panose="020E0502030303020204" pitchFamily="34" charset="0"/>
              </a:rPr>
              <a:t>(discuss)</a:t>
            </a:r>
          </a:p>
          <a:p>
            <a:pPr defTabSz="925668">
              <a:defRPr/>
            </a:pPr>
            <a:r>
              <a:rPr lang="en-US" sz="1100" dirty="0">
                <a:latin typeface="Candara" panose="020E0502030303020204" pitchFamily="34" charset="0"/>
              </a:rPr>
              <a:t>It's not easy to survive in any of these environments if you don't have the skills equipped for it. Because business norms are built on hidden rules and the required skills of daily and long-term stability, helping employees build stability in their own lives also helps further stabilize and optimize the business. </a:t>
            </a:r>
          </a:p>
          <a:p>
            <a:pPr defTabSz="925668">
              <a:defRPr/>
            </a:pPr>
            <a:r>
              <a:rPr lang="en-US" sz="1100" dirty="0">
                <a:latin typeface="Candara" panose="020E0502030303020204" pitchFamily="34" charset="0"/>
              </a:rPr>
              <a:t>Next, we will look at what instability costs a business. </a:t>
            </a:r>
          </a:p>
        </p:txBody>
      </p:sp>
      <p:sp>
        <p:nvSpPr>
          <p:cNvPr id="6" name="Slide Number Placeholder 5"/>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3935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Many times we think of entry-level workers as "expendable" and when that employee quits, there is a good chance that the company will hire another employee with the same work patterns as the employee who just walked off the job. This is sometimes termed as the "turnover treadmill". So, what does the turnover treadmill cost a business? Turnover is one of the biggest drains on productivity and profits, but if your company hasn't taken the time to review the hard and soft costs of turnover, then you may not realize how much money that your company is losing with each turnover. </a:t>
            </a:r>
          </a:p>
          <a:p>
            <a:r>
              <a:rPr lang="en-US" sz="1100" dirty="0">
                <a:latin typeface="Candara" panose="020E0502030303020204" pitchFamily="34" charset="0"/>
              </a:rPr>
              <a:t>SHRM reported that on average it costs a company 6 to 9 months of an employee’s salary to replace them. So for an employee making $60,000 per year, that’s about $30-45,000 in recruiting and training costs. For an employee making $31,200 per year, that’s about $15,600-$23,4000 in recruiting and training costs. </a:t>
            </a:r>
          </a:p>
        </p:txBody>
      </p:sp>
      <p:sp>
        <p:nvSpPr>
          <p:cNvPr id="6" name="Slide Number Placeholder 5"/>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228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cs typeface="Calibri"/>
              </a:rPr>
              <a:t>Why else would we want to talk about retaining our employees? There has been a rapid decline in birth rates around the world, just looking at the United States, the birth rates declined by 52% from 1950 to 2021. With the population aging and declining birth rates, that can lead to labor shortages, wage pressures, and high turnover, so the need to retain employees is greater now than it ever has been. </a:t>
            </a:r>
            <a:endParaRPr lang="en-US" sz="11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r>
              <a:rPr lang="en-US" dirty="0">
                <a:solidFill>
                  <a:prstClr val="black"/>
                </a:solidFill>
              </a:rPr>
              <a:t>Slide </a:t>
            </a:r>
            <a:fld id="{EA9129D0-B7B7-4673-9D69-D5354AA2B3A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4055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a:xfrm>
            <a:off x="1081123" y="4388162"/>
            <a:ext cx="4865053" cy="4155130"/>
          </a:xfrm>
        </p:spPr>
        <p:txBody>
          <a:bodyPr/>
          <a:lstStyle/>
          <a:p>
            <a:r>
              <a:rPr lang="en-US" sz="1100" dirty="0">
                <a:latin typeface="Candara" panose="020E0502030303020204" pitchFamily="34" charset="0"/>
              </a:rPr>
              <a:t>Knowledge is a key form of privilege, as are social access, race, and money. How you spend your time determines your knowledge to a large extent.</a:t>
            </a:r>
          </a:p>
          <a:p>
            <a:r>
              <a:rPr lang="en-US" sz="1100" dirty="0">
                <a:latin typeface="Candara" panose="020E0502030303020204" pitchFamily="34" charset="0"/>
              </a:rPr>
              <a:t>We will be exploring mental models, which are tools that help the mind store abstract information. </a:t>
            </a:r>
          </a:p>
          <a:p>
            <a:r>
              <a:rPr lang="en-US" sz="1100" dirty="0">
                <a:latin typeface="Candara" panose="020E0502030303020204" pitchFamily="34" charset="0"/>
              </a:rPr>
              <a:t>The mental models on the next few slides show how people’s environments shape how they spend their time and thereby influence their knowledge bases.</a:t>
            </a:r>
            <a:endParaRPr lang="en-US" sz="1100" dirty="0">
              <a:latin typeface="Candara" panose="020E0502030303020204" pitchFamily="34" charset="0"/>
              <a:cs typeface="Calibri"/>
            </a:endParaRPr>
          </a:p>
        </p:txBody>
      </p:sp>
      <p:sp>
        <p:nvSpPr>
          <p:cNvPr id="4" name="Slide Number Placeholder 3"/>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5933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How do individuals spend their time when living in daily instability? What do you commonly see in low-income areas? </a:t>
            </a:r>
            <a:r>
              <a:rPr lang="en-US" sz="1100" i="1" dirty="0">
                <a:latin typeface="Candara" panose="020E0502030303020204" pitchFamily="34" charset="0"/>
              </a:rPr>
              <a:t>(click for mental model)</a:t>
            </a:r>
            <a:endParaRPr lang="en-US" sz="1100" dirty="0">
              <a:latin typeface="Candara" panose="020E0502030303020204" pitchFamily="34" charset="0"/>
            </a:endParaRPr>
          </a:p>
          <a:p>
            <a:r>
              <a:rPr lang="en-US" sz="1100" dirty="0">
                <a:latin typeface="Candara" panose="020E0502030303020204" pitchFamily="34" charset="0"/>
              </a:rPr>
              <a:t>This mental model was created off of the experiences of approximately 50 individuals in Ohio who lived in daily instability. </a:t>
            </a:r>
          </a:p>
          <a:p>
            <a:r>
              <a:rPr lang="en-US" sz="1100" dirty="0">
                <a:latin typeface="Candara" panose="020E0502030303020204" pitchFamily="34" charset="0"/>
              </a:rPr>
              <a:t>Relationships are the driving force for those in daily instability. They are living in the tyranny of the moment. There is no future story because they are focused on today. And because they are focused on today, they are constantly solving problems. </a:t>
            </a:r>
            <a:r>
              <a:rPr lang="en-US" sz="1100" i="1" dirty="0">
                <a:latin typeface="Candara" panose="020E0502030303020204" pitchFamily="34" charset="0"/>
              </a:rPr>
              <a:t>(discuss the categories in the mental model)</a:t>
            </a:r>
            <a:endParaRPr lang="en-US" sz="1100" dirty="0">
              <a:latin typeface="Candara" panose="020E0502030303020204" pitchFamily="34" charset="0"/>
            </a:endParaRPr>
          </a:p>
        </p:txBody>
      </p:sp>
      <p:sp>
        <p:nvSpPr>
          <p:cNvPr id="6" name="Slide Number Placeholder 5"/>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8805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How do individuals spend their time when living in daily stability? What do you typically see in more middle-class neighborhoods? </a:t>
            </a:r>
            <a:r>
              <a:rPr lang="en-US" sz="1100" i="1" dirty="0">
                <a:latin typeface="Candara" panose="020E0502030303020204" pitchFamily="34" charset="0"/>
              </a:rPr>
              <a:t>(click for mental model)</a:t>
            </a:r>
            <a:endParaRPr lang="en-US" sz="1100" dirty="0">
              <a:latin typeface="Candara" panose="020E0502030303020204" pitchFamily="34" charset="0"/>
            </a:endParaRPr>
          </a:p>
          <a:p>
            <a:r>
              <a:rPr lang="en-US" sz="1100" dirty="0">
                <a:latin typeface="Candara" panose="020E0502030303020204" pitchFamily="34" charset="0"/>
              </a:rPr>
              <a:t>When you live in a stable environment, the circle looks different.</a:t>
            </a:r>
            <a:endParaRPr lang="en-US" sz="1100" dirty="0">
              <a:latin typeface="Candara" panose="020E0502030303020204" pitchFamily="34" charset="0"/>
              <a:cs typeface="Calibri"/>
            </a:endParaRPr>
          </a:p>
          <a:p>
            <a:r>
              <a:rPr lang="en-US" sz="1100" dirty="0">
                <a:latin typeface="Candara" panose="020E0502030303020204" pitchFamily="34" charset="0"/>
              </a:rPr>
              <a:t>Achievement is the driving force for those in daily stability. Can you see some similarities and differences between the mental models? </a:t>
            </a:r>
            <a:r>
              <a:rPr lang="en-US" sz="1100" i="1" dirty="0">
                <a:latin typeface="Candara" panose="020E0502030303020204" pitchFamily="34" charset="0"/>
              </a:rPr>
              <a:t>(discuss the categories in the mental model) </a:t>
            </a:r>
            <a:r>
              <a:rPr lang="en-US" sz="1100" dirty="0">
                <a:latin typeface="Candara" panose="020E0502030303020204" pitchFamily="34" charset="0"/>
              </a:rPr>
              <a:t>What do these two mental models look like in the workplace?</a:t>
            </a:r>
          </a:p>
        </p:txBody>
      </p:sp>
      <p:sp>
        <p:nvSpPr>
          <p:cNvPr id="6" name="Slide Number Placeholder 5"/>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9288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ndara" panose="020E0502030303020204" pitchFamily="34" charset="0"/>
              </a:rPr>
              <a:t>Let's revisit the mental model for daily instability. Using this mental model, we will discuss how this environment causes pain for employers and employees alike. It creates barriers that cause both businesses and employees to achieve limited success. Because of this environment, businesses face loss of productivity, turnover, communication barriers, employee conflict, and more. So, let's look at a couple of these and see how it may be impacting not just the employee but also the business.</a:t>
            </a:r>
          </a:p>
          <a:p>
            <a:r>
              <a:rPr lang="en-US" sz="1100" dirty="0">
                <a:latin typeface="Candara" panose="020E0502030303020204" pitchFamily="34" charset="0"/>
              </a:rPr>
              <a:t>How is the employee impacted by….?</a:t>
            </a:r>
          </a:p>
          <a:p>
            <a:r>
              <a:rPr lang="en-US" sz="1100" dirty="0">
                <a:latin typeface="Candara" panose="020E0502030303020204" pitchFamily="34" charset="0"/>
              </a:rPr>
              <a:t>How is the business impacted by….?</a:t>
            </a:r>
          </a:p>
          <a:p>
            <a:pPr marL="164043" indent="-164043">
              <a:buFont typeface="Arial" panose="020B0604020202020204" pitchFamily="34" charset="0"/>
              <a:buChar char="•"/>
            </a:pPr>
            <a:r>
              <a:rPr lang="en-US" sz="1100" dirty="0">
                <a:latin typeface="Candara" panose="020E0502030303020204" pitchFamily="34" charset="0"/>
              </a:rPr>
              <a:t>Agency Time: People in poverty typically go to 3-9 agencies in the course of a year to get needs met. Each agency demands behavioral changes, a plan of action, and time for the activities in the plan.</a:t>
            </a:r>
          </a:p>
          <a:p>
            <a:pPr marL="601492" lvl="1" indent="-164043">
              <a:buFont typeface="Arial" panose="020B0604020202020204" pitchFamily="34" charset="0"/>
              <a:buChar char="•"/>
            </a:pPr>
            <a:r>
              <a:rPr lang="en-US" sz="1100" dirty="0">
                <a:latin typeface="Candara" panose="020E0502030303020204" pitchFamily="34" charset="0"/>
              </a:rPr>
              <a:t>Employee: Life/work balance to make ends meet, services based on middle class environment</a:t>
            </a:r>
          </a:p>
          <a:p>
            <a:pPr marL="601492" lvl="1" indent="-164043">
              <a:buFont typeface="Arial" panose="020B0604020202020204" pitchFamily="34" charset="0"/>
              <a:buChar char="•"/>
            </a:pPr>
            <a:r>
              <a:rPr lang="en-US" sz="1100" dirty="0">
                <a:latin typeface="Candara" panose="020E0502030303020204" pitchFamily="34" charset="0"/>
              </a:rPr>
              <a:t>Business: Absenteeism, life/work balance</a:t>
            </a:r>
          </a:p>
          <a:p>
            <a:pPr marL="164043" indent="-164043">
              <a:buFont typeface="Arial" panose="020B0604020202020204" pitchFamily="34" charset="0"/>
              <a:buChar char="•"/>
            </a:pPr>
            <a:r>
              <a:rPr lang="en-US" sz="1100" dirty="0">
                <a:latin typeface="Candara" panose="020E0502030303020204" pitchFamily="34" charset="0"/>
              </a:rPr>
              <a:t>Transportation: Vehicles are often not dependable and require constant repair; breakdowns result in lost jobs, missed appointments, and stress. Insufficient public transportation also often limits mobility.</a:t>
            </a:r>
          </a:p>
          <a:p>
            <a:pPr marL="601492" lvl="1" indent="-164043">
              <a:buFont typeface="Arial" panose="020B0604020202020204" pitchFamily="34" charset="0"/>
              <a:buChar char="•"/>
            </a:pPr>
            <a:r>
              <a:rPr lang="en-US" sz="1100" dirty="0">
                <a:latin typeface="Candara" panose="020E0502030303020204" pitchFamily="34" charset="0"/>
              </a:rPr>
              <a:t>Employee: Price of gas, walk to bus stop, bus lines don’t run at the correct time or to the best destinations for the job, multiple buses needed, lack of reliable transportation, upkeep of cars</a:t>
            </a:r>
          </a:p>
          <a:p>
            <a:pPr marL="601492" lvl="1" indent="-164043">
              <a:buFont typeface="Arial" panose="020B0604020202020204" pitchFamily="34" charset="0"/>
              <a:buChar char="•"/>
            </a:pPr>
            <a:r>
              <a:rPr lang="en-US" sz="1100" dirty="0">
                <a:latin typeface="Candara" panose="020E0502030303020204" pitchFamily="34" charset="0"/>
              </a:rPr>
              <a:t>Business: Turnover, tardiness, absenteeism</a:t>
            </a:r>
          </a:p>
          <a:p>
            <a:pPr marL="164043" indent="-164043">
              <a:buFont typeface="Arial" panose="020B0604020202020204" pitchFamily="34" charset="0"/>
              <a:buChar char="•"/>
            </a:pPr>
            <a:r>
              <a:rPr lang="en-US" sz="1100" dirty="0">
                <a:latin typeface="Candara" panose="020E0502030303020204" pitchFamily="34" charset="0"/>
              </a:rPr>
              <a:t>Jobs: Jobs don't pay enough, temp work doesn't provide enough hours or benefits, many work two jobs to make ends meet, no vacation. Money is a constant worry. People are vulnerable to the prices of gas and milk going up by the gallon.</a:t>
            </a:r>
          </a:p>
          <a:p>
            <a:pPr marL="601492" lvl="1" indent="-164043">
              <a:buFont typeface="Arial" panose="020B0604020202020204" pitchFamily="34" charset="0"/>
              <a:buChar char="•"/>
            </a:pPr>
            <a:r>
              <a:rPr lang="en-US" sz="1100" dirty="0">
                <a:latin typeface="Candara" panose="020E0502030303020204" pitchFamily="34" charset="0"/>
              </a:rPr>
              <a:t>Employee: Low wages, inconsistent hours, multiple jobs, part-time work, temp jobs, no maternity leave, no paid vacation, boring work</a:t>
            </a:r>
          </a:p>
          <a:p>
            <a:pPr marL="601492" lvl="1" indent="-164043">
              <a:buFont typeface="Arial" panose="020B0604020202020204" pitchFamily="34" charset="0"/>
              <a:buChar char="•"/>
            </a:pPr>
            <a:r>
              <a:rPr lang="en-US" sz="1100" dirty="0">
                <a:latin typeface="Candara" panose="020E0502030303020204" pitchFamily="34" charset="0"/>
              </a:rPr>
              <a:t>Business: Turnover grind – employee continues to seek better-paying jobs with benefits and steady and consistent hours</a:t>
            </a:r>
          </a:p>
          <a:p>
            <a:pPr marL="164043" indent="-164043">
              <a:buFont typeface="Arial" panose="020B0604020202020204" pitchFamily="34" charset="0"/>
              <a:buChar char="•"/>
            </a:pPr>
            <a:r>
              <a:rPr lang="en-US" sz="1100" dirty="0">
                <a:latin typeface="Candara" panose="020E0502030303020204" pitchFamily="34" charset="0"/>
              </a:rPr>
              <a:t>Family/Friends: Relationships are important period they are a resource needed for survival.</a:t>
            </a:r>
          </a:p>
          <a:p>
            <a:pPr marL="601492" lvl="1" indent="-164043">
              <a:buFont typeface="Arial" panose="020B0604020202020204" pitchFamily="34" charset="0"/>
              <a:buChar char="•"/>
            </a:pPr>
            <a:r>
              <a:rPr lang="en-US" sz="1100" dirty="0">
                <a:latin typeface="Candara" panose="020E0502030303020204" pitchFamily="34" charset="0"/>
              </a:rPr>
              <a:t>Employee: Relationships needed for survival, take precedence over work</a:t>
            </a:r>
          </a:p>
          <a:p>
            <a:pPr marL="601492" lvl="1" indent="-164043">
              <a:buFont typeface="Arial" panose="020B0604020202020204" pitchFamily="34" charset="0"/>
              <a:buChar char="•"/>
            </a:pPr>
            <a:r>
              <a:rPr lang="en-US" sz="1100" dirty="0">
                <a:latin typeface="Candara" panose="020E0502030303020204" pitchFamily="34" charset="0"/>
              </a:rPr>
              <a:t>Business: Relationships take precedence over work; friends help solve problems</a:t>
            </a:r>
          </a:p>
          <a:p>
            <a:pPr marL="164043" indent="-164043">
              <a:buFont typeface="Arial" panose="020B0604020202020204" pitchFamily="34" charset="0"/>
              <a:buChar char="•"/>
            </a:pPr>
            <a:r>
              <a:rPr lang="en-US" sz="1100" dirty="0">
                <a:latin typeface="Candara" panose="020E0502030303020204" pitchFamily="34" charset="0"/>
              </a:rPr>
              <a:t>Legal Issues</a:t>
            </a:r>
          </a:p>
          <a:p>
            <a:pPr marL="164043" indent="-164043">
              <a:buFont typeface="Arial" panose="020B0604020202020204" pitchFamily="34" charset="0"/>
              <a:buChar char="•"/>
            </a:pPr>
            <a:r>
              <a:rPr lang="en-US" sz="1100" dirty="0">
                <a:latin typeface="Candara" panose="020E0502030303020204" pitchFamily="34" charset="0"/>
              </a:rPr>
              <a:t>Criminal Justice</a:t>
            </a:r>
          </a:p>
          <a:p>
            <a:pPr marL="164043" indent="-164043">
              <a:buFont typeface="Arial" panose="020B0604020202020204" pitchFamily="34" charset="0"/>
              <a:buChar char="•"/>
            </a:pPr>
            <a:r>
              <a:rPr lang="en-US" sz="1100" dirty="0">
                <a:latin typeface="Candara" panose="020E0502030303020204" pitchFamily="34" charset="0"/>
              </a:rPr>
              <a:t>Safety: Protecting your people and yourself is a constant concern. The criminal justice system is part of life; Members of the family are in jail, on parole, or on probation. The drug culture is threatening.</a:t>
            </a:r>
          </a:p>
          <a:p>
            <a:pPr marL="601492" lvl="1" indent="-164043">
              <a:buFont typeface="Arial" panose="020B0604020202020204" pitchFamily="34" charset="0"/>
              <a:buChar char="•"/>
            </a:pPr>
            <a:r>
              <a:rPr lang="en-US" sz="1100" dirty="0">
                <a:latin typeface="Candara" panose="020E0502030303020204" pitchFamily="34" charset="0"/>
              </a:rPr>
              <a:t>Employee: Victims of predatory lending, street crime, drug trade, sex trade; relationships take precedence over work</a:t>
            </a:r>
          </a:p>
          <a:p>
            <a:pPr marL="601492" lvl="1" indent="-164043">
              <a:buFont typeface="Arial" panose="020B0604020202020204" pitchFamily="34" charset="0"/>
              <a:buChar char="•"/>
            </a:pPr>
            <a:r>
              <a:rPr lang="en-US" sz="1100" dirty="0">
                <a:latin typeface="Candara" panose="020E0502030303020204" pitchFamily="34" charset="0"/>
              </a:rPr>
              <a:t>Business: Relationships take precedence over work</a:t>
            </a:r>
          </a:p>
          <a:p>
            <a:pPr marL="164043" indent="-164043">
              <a:buFont typeface="Arial" panose="020B0604020202020204" pitchFamily="34" charset="0"/>
              <a:buChar char="•"/>
            </a:pPr>
            <a:r>
              <a:rPr lang="en-US" sz="1100" dirty="0">
                <a:latin typeface="Candara" panose="020E0502030303020204" pitchFamily="34" charset="0"/>
              </a:rPr>
              <a:t>Debt</a:t>
            </a:r>
          </a:p>
          <a:p>
            <a:pPr marL="164043" indent="-164043">
              <a:buFont typeface="Arial" panose="020B0604020202020204" pitchFamily="34" charset="0"/>
              <a:buChar char="•"/>
            </a:pPr>
            <a:r>
              <a:rPr lang="en-US" sz="1100" dirty="0">
                <a:latin typeface="Candara" panose="020E0502030303020204" pitchFamily="34" charset="0"/>
              </a:rPr>
              <a:t>Mental Health &amp; Chemical Dependency</a:t>
            </a:r>
          </a:p>
          <a:p>
            <a:pPr marL="164043" indent="-164043">
              <a:buFont typeface="Arial" panose="020B0604020202020204" pitchFamily="34" charset="0"/>
              <a:buChar char="•"/>
            </a:pPr>
            <a:r>
              <a:rPr lang="en-US" sz="1100" dirty="0">
                <a:latin typeface="Candara" panose="020E0502030303020204" pitchFamily="34" charset="0"/>
              </a:rPr>
              <a:t>Health: Being sick, caring for others who are sick, and trying to get health care are time consuming and exhausting.</a:t>
            </a:r>
          </a:p>
          <a:p>
            <a:pPr marL="601492" lvl="1" indent="-164043">
              <a:buFont typeface="Arial" panose="020B0604020202020204" pitchFamily="34" charset="0"/>
              <a:buChar char="•"/>
            </a:pPr>
            <a:r>
              <a:rPr lang="en-US" sz="1100" dirty="0">
                <a:latin typeface="Candara" panose="020E0502030303020204" pitchFamily="34" charset="0"/>
              </a:rPr>
              <a:t>Employee: No health insurance, poor quality of food, sleep deprivation, hard physical labor, unreliable transportation to get to health services, lack of support system for sick children and care for elders, lack of money</a:t>
            </a:r>
          </a:p>
          <a:p>
            <a:pPr marL="601492" lvl="1" indent="-164043">
              <a:buFont typeface="Arial" panose="020B0604020202020204" pitchFamily="34" charset="0"/>
              <a:buChar char="•"/>
            </a:pPr>
            <a:r>
              <a:rPr lang="en-US" sz="1100" dirty="0">
                <a:latin typeface="Candara" panose="020E0502030303020204" pitchFamily="34" charset="0"/>
              </a:rPr>
              <a:t>Business: Lack of time off for self and children, lack of motivation and productivity, exhausted</a:t>
            </a:r>
          </a:p>
          <a:p>
            <a:pPr marL="164043" indent="-164043">
              <a:buFont typeface="Arial" panose="020B0604020202020204" pitchFamily="34" charset="0"/>
              <a:buChar char="•"/>
            </a:pPr>
            <a:r>
              <a:rPr lang="en-US" sz="1100" dirty="0">
                <a:latin typeface="Candara" panose="020E0502030303020204" pitchFamily="34" charset="0"/>
              </a:rPr>
              <a:t>Housing: Houses are often in isolated rural areas or unsafe urban and suburban neighborhoods. Houses are crowded, people come and go, there is no private place for children to do their homework, rooms are used for many purposes, people sleep on the couch, repairs can't be made, landlord can be difficult, people have to move frequently.</a:t>
            </a:r>
          </a:p>
          <a:p>
            <a:pPr marL="601492" lvl="1" indent="-164043">
              <a:buFont typeface="Arial" panose="020B0604020202020204" pitchFamily="34" charset="0"/>
              <a:buChar char="•"/>
            </a:pPr>
            <a:r>
              <a:rPr lang="en-US" sz="1100" dirty="0">
                <a:latin typeface="Candara" panose="020E0502030303020204" pitchFamily="34" charset="0"/>
              </a:rPr>
              <a:t>Employee: Unstable housing options, multiple families in house, inability to pay rent, dollars spent on rent, predatory mortgage lenders</a:t>
            </a:r>
          </a:p>
          <a:p>
            <a:pPr marL="601492" lvl="1" indent="-164043">
              <a:buFont typeface="Arial" panose="020B0604020202020204" pitchFamily="34" charset="0"/>
              <a:buChar char="•"/>
            </a:pPr>
            <a:r>
              <a:rPr lang="en-US" sz="1100" dirty="0">
                <a:latin typeface="Candara" panose="020E0502030303020204" pitchFamily="34" charset="0"/>
              </a:rPr>
              <a:t>Business: Sleep deprivation may affect productivity, human resource issues</a:t>
            </a:r>
          </a:p>
          <a:p>
            <a:pPr marL="164043" indent="-164043">
              <a:buFont typeface="Arial" panose="020B0604020202020204" pitchFamily="34" charset="0"/>
              <a:buChar char="•"/>
            </a:pPr>
            <a:r>
              <a:rPr lang="en-US" sz="1100" dirty="0">
                <a:latin typeface="Candara" panose="020E0502030303020204" pitchFamily="34" charset="0"/>
              </a:rPr>
              <a:t>Clothing</a:t>
            </a:r>
          </a:p>
          <a:p>
            <a:pPr marL="164043" indent="-164043">
              <a:buFont typeface="Arial" panose="020B0604020202020204" pitchFamily="34" charset="0"/>
              <a:buChar char="•"/>
            </a:pPr>
            <a:r>
              <a:rPr lang="en-US" sz="1100" dirty="0">
                <a:latin typeface="Candara" panose="020E0502030303020204" pitchFamily="34" charset="0"/>
              </a:rPr>
              <a:t>Food: There are concerns about not having enough. Grocery stores have moved out of the neighborhood. Local grocery stores that have stayed overcharge, and the quality of the produce is poor. Many must buy from convenience stores. Fast food outlets provide relatively cheap but unhealthy food options.</a:t>
            </a:r>
          </a:p>
          <a:p>
            <a:pPr marL="601492" lvl="1" indent="-164043">
              <a:buFont typeface="Arial" panose="020B0604020202020204" pitchFamily="34" charset="0"/>
              <a:buChar char="•"/>
            </a:pPr>
            <a:r>
              <a:rPr lang="en-US" sz="1100" dirty="0">
                <a:latin typeface="Candara" panose="020E0502030303020204" pitchFamily="34" charset="0"/>
              </a:rPr>
              <a:t>Employee: Food insecurity, poor quality food, fast food, highly processed food – leads to illness, diabetes, and other health problems</a:t>
            </a:r>
          </a:p>
          <a:p>
            <a:pPr marL="601492" lvl="1" indent="-164043">
              <a:buFont typeface="Arial" panose="020B0604020202020204" pitchFamily="34" charset="0"/>
              <a:buChar char="•"/>
            </a:pPr>
            <a:r>
              <a:rPr lang="en-US" sz="1100" dirty="0">
                <a:latin typeface="Candara" panose="020E0502030303020204" pitchFamily="34" charset="0"/>
              </a:rPr>
              <a:t>Business: Turnover, tardiness, absenteeism</a:t>
            </a:r>
          </a:p>
          <a:p>
            <a:pPr marL="164043" indent="-164043">
              <a:buFont typeface="Arial" panose="020B0604020202020204" pitchFamily="34" charset="0"/>
              <a:buChar char="•"/>
            </a:pPr>
            <a:r>
              <a:rPr lang="en-US" sz="1100" dirty="0">
                <a:latin typeface="Candara" panose="020E0502030303020204" pitchFamily="34" charset="0"/>
              </a:rPr>
              <a:t>Children: It's hard to get kids through the day; People have concerns about school, health, clothing, and safety. Child care arrangements are unreliable, while good child care is either unavailable or too expensive.</a:t>
            </a:r>
          </a:p>
          <a:p>
            <a:pPr marL="601492" lvl="1" indent="-164043">
              <a:buFont typeface="Arial" panose="020B0604020202020204" pitchFamily="34" charset="0"/>
              <a:buChar char="•"/>
            </a:pPr>
            <a:r>
              <a:rPr lang="en-US" sz="1100" dirty="0">
                <a:latin typeface="Candara" panose="020E0502030303020204" pitchFamily="34" charset="0"/>
              </a:rPr>
              <a:t>Employee: Poor quality of food, fewer after-school activities, no time to help with homework, unreliable childcare, lack of money</a:t>
            </a:r>
          </a:p>
          <a:p>
            <a:pPr marL="601492" lvl="1" indent="-164043">
              <a:buFont typeface="Arial" panose="020B0604020202020204" pitchFamily="34" charset="0"/>
              <a:buChar char="•"/>
            </a:pPr>
            <a:r>
              <a:rPr lang="en-US" sz="1100" dirty="0">
                <a:latin typeface="Candara" panose="020E0502030303020204" pitchFamily="34" charset="0"/>
              </a:rPr>
              <a:t>Business: Absenteeism due to unreliable childcare, illness, agency time</a:t>
            </a:r>
          </a:p>
          <a:p>
            <a:pPr marL="164043" indent="-164043">
              <a:buFont typeface="Arial" panose="020B0604020202020204" pitchFamily="34" charset="0"/>
              <a:buChar char="•"/>
            </a:pPr>
            <a:r>
              <a:rPr lang="en-US" sz="1100" dirty="0">
                <a:latin typeface="Candara" panose="020E0502030303020204" pitchFamily="34" charset="0"/>
              </a:rPr>
              <a:t>Childcare</a:t>
            </a:r>
          </a:p>
          <a:p>
            <a:pPr marL="164043" indent="-164043">
              <a:buFont typeface="Arial" panose="020B0604020202020204" pitchFamily="34" charset="0"/>
              <a:buChar char="•"/>
            </a:pPr>
            <a:r>
              <a:rPr lang="en-US" sz="1100" dirty="0">
                <a:latin typeface="Candara" panose="020E0502030303020204" pitchFamily="34" charset="0"/>
              </a:rPr>
              <a:t>Entertainment: Entertainment takes many forms, including cable television, video games, drugs, alcohol, music, and spending time with friends.</a:t>
            </a:r>
          </a:p>
          <a:p>
            <a:pPr marL="601492" lvl="1" indent="-164043">
              <a:buFont typeface="Arial" panose="020B0604020202020204" pitchFamily="34" charset="0"/>
              <a:buChar char="•"/>
            </a:pPr>
            <a:r>
              <a:rPr lang="en-US" sz="1100" dirty="0">
                <a:latin typeface="Candara" panose="020E0502030303020204" pitchFamily="34" charset="0"/>
              </a:rPr>
              <a:t>Employee: Preferred forms foster little bridging social capital, humor may offend</a:t>
            </a:r>
          </a:p>
          <a:p>
            <a:pPr marL="601492" lvl="1" indent="-164043">
              <a:buFont typeface="Arial" panose="020B0604020202020204" pitchFamily="34" charset="0"/>
              <a:buChar char="•"/>
            </a:pPr>
            <a:r>
              <a:rPr lang="en-US" sz="1100" dirty="0">
                <a:latin typeface="Candara" panose="020E0502030303020204" pitchFamily="34" charset="0"/>
              </a:rPr>
              <a:t>Business: Decreased networking capacity, strained social events, harassment complaints</a:t>
            </a:r>
          </a:p>
        </p:txBody>
      </p:sp>
      <p:sp>
        <p:nvSpPr>
          <p:cNvPr id="6" name="Slide Number Placeholder 5"/>
          <p:cNvSpPr>
            <a:spLocks noGrp="1"/>
          </p:cNvSpPr>
          <p:nvPr>
            <p:ph type="sldNum" sz="quarter" idx="10"/>
          </p:nvPr>
        </p:nvSpPr>
        <p:spPr/>
        <p:txBody>
          <a:bodyPr/>
          <a:lstStyle/>
          <a:p>
            <a:r>
              <a:rPr lang="en-US" dirty="0">
                <a:solidFill>
                  <a:prstClr val="black"/>
                </a:solidFill>
              </a:rPr>
              <a:t>Slide </a:t>
            </a:r>
            <a:fld id="{EA9129D0-B7B7-4673-9D69-D5354AA2B3A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565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419664"/>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17" name="Subtitle 16"/>
          <p:cNvSpPr>
            <a:spLocks noGrp="1"/>
          </p:cNvSpPr>
          <p:nvPr>
            <p:ph type="subTitle" idx="1"/>
          </p:nvPr>
        </p:nvSpPr>
        <p:spPr>
          <a:xfrm>
            <a:off x="533400" y="3276600"/>
            <a:ext cx="7854696" cy="1752600"/>
          </a:xfrm>
        </p:spPr>
        <p:txBody>
          <a:bodyPr lIns="0" rIns="18288"/>
          <a:lstStyle>
            <a:lvl1pPr marL="0" marR="45720" indent="0" algn="r">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25258493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77817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5026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3" name="Title 8"/>
          <p:cNvSpPr>
            <a:spLocks noGrp="1"/>
          </p:cNvSpPr>
          <p:nvPr>
            <p:ph type="title"/>
          </p:nvPr>
        </p:nvSpPr>
        <p:spPr>
          <a:xfrm>
            <a:off x="1371600" y="76200"/>
            <a:ext cx="7467600" cy="969636"/>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4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566"/>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6" name="Slide Number Placeholder 5"/>
          <p:cNvSpPr>
            <a:spLocks noGrp="1"/>
          </p:cNvSpPr>
          <p:nvPr>
            <p:ph type="sldNum" sz="quarter" idx="12"/>
          </p:nvPr>
        </p:nvSpPr>
        <p:spPr>
          <a:xfrm>
            <a:off x="6502400" y="6515100"/>
            <a:ext cx="2133600" cy="206375"/>
          </a:xfrm>
          <a:prstGeom prst="rect">
            <a:avLst/>
          </a:prstGeom>
        </p:spPr>
        <p:txBody>
          <a:bodyPr/>
          <a:lstStyle>
            <a:lvl1pPr>
              <a:defRPr/>
            </a:lvl1pPr>
          </a:lstStyle>
          <a:p>
            <a:pPr>
              <a:defRPr/>
            </a:pPr>
            <a:fld id="{BC96486C-0AA8-384F-A495-B7B581AD65EF}" type="slidenum">
              <a:rPr lang="en-US">
                <a:solidFill>
                  <a:srgbClr val="242852">
                    <a:shade val="90000"/>
                  </a:srgbClr>
                </a:solidFill>
              </a:rPr>
              <a:pPr>
                <a:defRPr/>
              </a:pPr>
              <a:t>‹#›</a:t>
            </a:fld>
            <a:endParaRPr lang="en-US" dirty="0">
              <a:solidFill>
                <a:srgbClr val="242852">
                  <a:shade val="90000"/>
                </a:srgbClr>
              </a:solidFill>
            </a:endParaRPr>
          </a:p>
        </p:txBody>
      </p:sp>
    </p:spTree>
    <p:extLst>
      <p:ext uri="{BB962C8B-B14F-4D97-AF65-F5344CB8AC3E}">
        <p14:creationId xmlns:p14="http://schemas.microsoft.com/office/powerpoint/2010/main" val="4286643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8" name="Slide Number Placeholder 7"/>
          <p:cNvSpPr>
            <a:spLocks noGrp="1"/>
          </p:cNvSpPr>
          <p:nvPr>
            <p:ph type="sldNum" sz="quarter" idx="11"/>
          </p:nvPr>
        </p:nvSpPr>
        <p:spPr>
          <a:xfrm>
            <a:off x="6858000" y="6537325"/>
            <a:ext cx="2133600" cy="244475"/>
          </a:xfrm>
          <a:prstGeom prst="rect">
            <a:avLst/>
          </a:prstGeom>
        </p:spPr>
        <p:txBody>
          <a:bodyPr/>
          <a:lstStyle>
            <a:lvl1pPr>
              <a:defRPr sz="900"/>
            </a:lvl1p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9" name="Footer Placeholder 8"/>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0" name="Title 8"/>
          <p:cNvSpPr>
            <a:spLocks noGrp="1"/>
          </p:cNvSpPr>
          <p:nvPr>
            <p:ph type="title"/>
          </p:nvPr>
        </p:nvSpPr>
        <p:spPr>
          <a:xfrm>
            <a:off x="1524000" y="27618"/>
            <a:ext cx="7467600" cy="1018218"/>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200163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9" name="Slide Number Placeholder 8"/>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0" name="Footer Placeholder 9"/>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1" name="Title 8"/>
          <p:cNvSpPr>
            <a:spLocks noGrp="1"/>
          </p:cNvSpPr>
          <p:nvPr>
            <p:ph type="title"/>
          </p:nvPr>
        </p:nvSpPr>
        <p:spPr>
          <a:xfrm>
            <a:off x="1371600" y="0"/>
            <a:ext cx="7467600" cy="1066800"/>
          </a:xfrm>
          <a:prstGeom prst="rect">
            <a:avLst/>
          </a:prstGeom>
        </p:spPr>
        <p:txBody>
          <a:bodyPr anchor="ctr" anchorCtr="0">
            <a:normAutofit/>
          </a:bodyPr>
          <a:lstStyle>
            <a:lvl1pPr>
              <a:defRPr sz="4000" b="1">
                <a:solidFill>
                  <a:schemeClr val="bg1"/>
                </a:solidFill>
              </a:defRPr>
            </a:lvl1pPr>
          </a:lstStyle>
          <a:p>
            <a:pPr algn="l"/>
            <a:r>
              <a:rPr lang="en-US" dirty="0"/>
              <a:t>Click to edit Master title style</a:t>
            </a:r>
          </a:p>
        </p:txBody>
      </p:sp>
    </p:spTree>
    <p:extLst>
      <p:ext uri="{BB962C8B-B14F-4D97-AF65-F5344CB8AC3E}">
        <p14:creationId xmlns:p14="http://schemas.microsoft.com/office/powerpoint/2010/main" val="1289521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419664"/>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17" name="Subtitle 16"/>
          <p:cNvSpPr>
            <a:spLocks noGrp="1"/>
          </p:cNvSpPr>
          <p:nvPr>
            <p:ph type="subTitle" idx="1"/>
          </p:nvPr>
        </p:nvSpPr>
        <p:spPr>
          <a:xfrm>
            <a:off x="533400" y="3276600"/>
            <a:ext cx="7854696" cy="1752600"/>
          </a:xfrm>
        </p:spPr>
        <p:txBody>
          <a:bodyPr lIns="0" rIns="18288"/>
          <a:lstStyle>
            <a:lvl1pPr marL="0" marR="45720" indent="0" algn="r">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261870327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418989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329112481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94345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787297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44222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7525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311075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atin typeface="Arial" panose="020B0604020202020204" pitchFamily="34" charset="0"/>
                <a:cs typeface="Arial" panose="020B0604020202020204" pitchFamily="34" charset="0"/>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776318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8998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740523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86352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3" name="Title 8"/>
          <p:cNvSpPr>
            <a:spLocks noGrp="1"/>
          </p:cNvSpPr>
          <p:nvPr>
            <p:ph type="title"/>
          </p:nvPr>
        </p:nvSpPr>
        <p:spPr>
          <a:xfrm>
            <a:off x="1371600" y="76200"/>
            <a:ext cx="7467600" cy="969636"/>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3152855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1"/>
          <p:cNvSpPr>
            <a:spLocks noGrp="1"/>
          </p:cNvSpPr>
          <p:nvPr>
            <p:ph type="body" sz="half" idx="2"/>
          </p:nvPr>
        </p:nvSpPr>
        <p:spPr>
          <a:xfrm>
            <a:off x="4648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12" name="Slide Number Placeholder 11"/>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3" name="Footer Placeholder 12"/>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9" name="Title 8"/>
          <p:cNvSpPr>
            <a:spLocks noGrp="1"/>
          </p:cNvSpPr>
          <p:nvPr>
            <p:ph type="title"/>
          </p:nvPr>
        </p:nvSpPr>
        <p:spPr>
          <a:xfrm>
            <a:off x="1371600" y="27618"/>
            <a:ext cx="7467600" cy="1018218"/>
          </a:xfrm>
          <a:prstGeom prst="rect">
            <a:avLst/>
          </a:prstGeom>
        </p:spPr>
        <p:txBody>
          <a:bodyPr anchor="ctr" anchorCtr="0">
            <a:normAutofit/>
          </a:bodyPr>
          <a:lstStyle>
            <a:lvl1pPr>
              <a:defRPr sz="4000" b="1">
                <a:solidFill>
                  <a:srgbClr val="F16030"/>
                </a:solidFill>
                <a:latin typeface="Arial" panose="020B0604020202020204" pitchFamily="34" charset="0"/>
                <a:cs typeface="Arial" panose="020B0604020202020204" pitchFamily="34" charset="0"/>
              </a:defRPr>
            </a:lvl1pPr>
          </a:lstStyle>
          <a:p>
            <a:pPr algn="l"/>
            <a:r>
              <a:rPr lang="en-US" dirty="0"/>
              <a:t>Click to edit Master title style</a:t>
            </a:r>
          </a:p>
        </p:txBody>
      </p:sp>
    </p:spTree>
    <p:extLst>
      <p:ext uri="{BB962C8B-B14F-4D97-AF65-F5344CB8AC3E}">
        <p14:creationId xmlns:p14="http://schemas.microsoft.com/office/powerpoint/2010/main" val="3879873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566"/>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6" name="Slide Number Placeholder 5"/>
          <p:cNvSpPr>
            <a:spLocks noGrp="1"/>
          </p:cNvSpPr>
          <p:nvPr>
            <p:ph type="sldNum" sz="quarter" idx="12"/>
          </p:nvPr>
        </p:nvSpPr>
        <p:spPr>
          <a:xfrm>
            <a:off x="6502400" y="6515100"/>
            <a:ext cx="2133600" cy="206375"/>
          </a:xfrm>
          <a:prstGeom prst="rect">
            <a:avLst/>
          </a:prstGeom>
        </p:spPr>
        <p:txBody>
          <a:bodyPr/>
          <a:lstStyle>
            <a:lvl1pPr>
              <a:defRPr/>
            </a:lvl1pPr>
          </a:lstStyle>
          <a:p>
            <a:pPr>
              <a:defRPr/>
            </a:pPr>
            <a:fld id="{BC96486C-0AA8-384F-A495-B7B581AD65EF}" type="slidenum">
              <a:rPr lang="en-US">
                <a:solidFill>
                  <a:srgbClr val="242852">
                    <a:shade val="90000"/>
                  </a:srgbClr>
                </a:solidFill>
              </a:rPr>
              <a:pPr>
                <a:defRPr/>
              </a:pPr>
              <a:t>‹#›</a:t>
            </a:fld>
            <a:endParaRPr lang="en-US" dirty="0">
              <a:solidFill>
                <a:srgbClr val="242852">
                  <a:shade val="90000"/>
                </a:srgbClr>
              </a:solidFill>
            </a:endParaRPr>
          </a:p>
        </p:txBody>
      </p:sp>
    </p:spTree>
    <p:extLst>
      <p:ext uri="{BB962C8B-B14F-4D97-AF65-F5344CB8AC3E}">
        <p14:creationId xmlns:p14="http://schemas.microsoft.com/office/powerpoint/2010/main" val="327369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242596717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8" name="Slide Number Placeholder 7"/>
          <p:cNvSpPr>
            <a:spLocks noGrp="1"/>
          </p:cNvSpPr>
          <p:nvPr>
            <p:ph type="sldNum" sz="quarter" idx="11"/>
          </p:nvPr>
        </p:nvSpPr>
        <p:spPr>
          <a:xfrm>
            <a:off x="6858000" y="6537325"/>
            <a:ext cx="2133600" cy="244475"/>
          </a:xfrm>
          <a:prstGeom prst="rect">
            <a:avLst/>
          </a:prstGeom>
        </p:spPr>
        <p:txBody>
          <a:bodyPr/>
          <a:lstStyle>
            <a:lvl1pPr>
              <a:defRPr sz="900"/>
            </a:lvl1p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9" name="Footer Placeholder 8"/>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0" name="Title 8"/>
          <p:cNvSpPr>
            <a:spLocks noGrp="1"/>
          </p:cNvSpPr>
          <p:nvPr>
            <p:ph type="title"/>
          </p:nvPr>
        </p:nvSpPr>
        <p:spPr>
          <a:xfrm>
            <a:off x="1524000" y="27618"/>
            <a:ext cx="7467600" cy="1018218"/>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2273044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9" name="Slide Number Placeholder 8"/>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0" name="Footer Placeholder 9"/>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1" name="Title 8"/>
          <p:cNvSpPr>
            <a:spLocks noGrp="1"/>
          </p:cNvSpPr>
          <p:nvPr>
            <p:ph type="title"/>
          </p:nvPr>
        </p:nvSpPr>
        <p:spPr>
          <a:xfrm>
            <a:off x="1371600" y="0"/>
            <a:ext cx="7467600" cy="1066800"/>
          </a:xfrm>
          <a:prstGeom prst="rect">
            <a:avLst/>
          </a:prstGeom>
        </p:spPr>
        <p:txBody>
          <a:bodyPr anchor="ctr" anchorCtr="0">
            <a:normAutofit/>
          </a:bodyPr>
          <a:lstStyle>
            <a:lvl1pPr>
              <a:defRPr sz="4000" b="1">
                <a:solidFill>
                  <a:schemeClr val="bg1"/>
                </a:solidFill>
              </a:defRPr>
            </a:lvl1pPr>
          </a:lstStyle>
          <a:p>
            <a:pPr algn="l"/>
            <a:r>
              <a:rPr lang="en-US" dirty="0"/>
              <a:t>Click to edit Master title style</a:t>
            </a:r>
          </a:p>
        </p:txBody>
      </p:sp>
    </p:spTree>
    <p:extLst>
      <p:ext uri="{BB962C8B-B14F-4D97-AF65-F5344CB8AC3E}">
        <p14:creationId xmlns:p14="http://schemas.microsoft.com/office/powerpoint/2010/main" val="3957303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419664"/>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17" name="Subtitle 16"/>
          <p:cNvSpPr>
            <a:spLocks noGrp="1"/>
          </p:cNvSpPr>
          <p:nvPr>
            <p:ph type="subTitle" idx="1"/>
          </p:nvPr>
        </p:nvSpPr>
        <p:spPr>
          <a:xfrm>
            <a:off x="533400" y="3276600"/>
            <a:ext cx="7854696" cy="1752600"/>
          </a:xfrm>
        </p:spPr>
        <p:txBody>
          <a:bodyPr lIns="0" rIns="18288"/>
          <a:lstStyle>
            <a:lvl1pPr marL="0" marR="45720" indent="0" algn="r">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79797850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033554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171431065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4116183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701721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574151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4074624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atin typeface="Arial" panose="020B0604020202020204" pitchFamily="34" charset="0"/>
                <a:cs typeface="Arial" panose="020B0604020202020204" pitchFamily="34" charset="0"/>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414861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325826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321244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3176833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491541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3" name="Title 8"/>
          <p:cNvSpPr>
            <a:spLocks noGrp="1"/>
          </p:cNvSpPr>
          <p:nvPr>
            <p:ph type="title"/>
          </p:nvPr>
        </p:nvSpPr>
        <p:spPr>
          <a:xfrm>
            <a:off x="1371600" y="76200"/>
            <a:ext cx="7467600" cy="969636"/>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2575676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1"/>
          <p:cNvSpPr>
            <a:spLocks noGrp="1"/>
          </p:cNvSpPr>
          <p:nvPr>
            <p:ph type="body" sz="half" idx="2"/>
          </p:nvPr>
        </p:nvSpPr>
        <p:spPr>
          <a:xfrm>
            <a:off x="4648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12" name="Slide Number Placeholder 11"/>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3" name="Footer Placeholder 12"/>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9" name="Title 8"/>
          <p:cNvSpPr>
            <a:spLocks noGrp="1"/>
          </p:cNvSpPr>
          <p:nvPr>
            <p:ph type="title"/>
          </p:nvPr>
        </p:nvSpPr>
        <p:spPr>
          <a:xfrm>
            <a:off x="1371600" y="27618"/>
            <a:ext cx="7467600" cy="1018218"/>
          </a:xfrm>
          <a:prstGeom prst="rect">
            <a:avLst/>
          </a:prstGeom>
        </p:spPr>
        <p:txBody>
          <a:bodyPr anchor="ctr" anchorCtr="0">
            <a:normAutofit/>
          </a:bodyPr>
          <a:lstStyle>
            <a:lvl1pPr>
              <a:defRPr sz="4000" b="1">
                <a:solidFill>
                  <a:srgbClr val="F16030"/>
                </a:solidFill>
                <a:latin typeface="Arial" panose="020B0604020202020204" pitchFamily="34" charset="0"/>
                <a:cs typeface="Arial" panose="020B0604020202020204" pitchFamily="34" charset="0"/>
              </a:defRPr>
            </a:lvl1pPr>
          </a:lstStyle>
          <a:p>
            <a:pPr algn="l"/>
            <a:r>
              <a:rPr lang="en-US" dirty="0"/>
              <a:t>Click to edit Master title style</a:t>
            </a:r>
          </a:p>
        </p:txBody>
      </p:sp>
    </p:spTree>
    <p:extLst>
      <p:ext uri="{BB962C8B-B14F-4D97-AF65-F5344CB8AC3E}">
        <p14:creationId xmlns:p14="http://schemas.microsoft.com/office/powerpoint/2010/main" val="522469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dirty="0"/>
              <a:t>Click to edit Master title style</a:t>
            </a:r>
          </a:p>
        </p:txBody>
      </p:sp>
      <p:sp>
        <p:nvSpPr>
          <p:cNvPr id="3" name="Table Placeholder 2"/>
          <p:cNvSpPr>
            <a:spLocks noGrp="1"/>
          </p:cNvSpPr>
          <p:nvPr>
            <p:ph type="tbl" idx="1"/>
          </p:nvPr>
        </p:nvSpPr>
        <p:spPr>
          <a:xfrm>
            <a:off x="457200" y="1600200"/>
            <a:ext cx="8229600" cy="4525566"/>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6" name="Slide Number Placeholder 5"/>
          <p:cNvSpPr>
            <a:spLocks noGrp="1"/>
          </p:cNvSpPr>
          <p:nvPr>
            <p:ph type="sldNum" sz="quarter" idx="12"/>
          </p:nvPr>
        </p:nvSpPr>
        <p:spPr>
          <a:xfrm>
            <a:off x="6502400" y="6515100"/>
            <a:ext cx="2133600" cy="206375"/>
          </a:xfrm>
          <a:prstGeom prst="rect">
            <a:avLst/>
          </a:prstGeom>
        </p:spPr>
        <p:txBody>
          <a:bodyPr/>
          <a:lstStyle>
            <a:lvl1pPr>
              <a:defRPr/>
            </a:lvl1pPr>
          </a:lstStyle>
          <a:p>
            <a:pPr>
              <a:defRPr/>
            </a:pPr>
            <a:fld id="{BC96486C-0AA8-384F-A495-B7B581AD65EF}" type="slidenum">
              <a:rPr lang="en-US">
                <a:solidFill>
                  <a:srgbClr val="242852">
                    <a:shade val="90000"/>
                  </a:srgbClr>
                </a:solidFill>
              </a:rPr>
              <a:pPr>
                <a:defRPr/>
              </a:pPr>
              <a:t>‹#›</a:t>
            </a:fld>
            <a:endParaRPr lang="en-US" dirty="0">
              <a:solidFill>
                <a:srgbClr val="242852">
                  <a:shade val="90000"/>
                </a:srgbClr>
              </a:solidFill>
            </a:endParaRPr>
          </a:p>
        </p:txBody>
      </p:sp>
    </p:spTree>
    <p:extLst>
      <p:ext uri="{BB962C8B-B14F-4D97-AF65-F5344CB8AC3E}">
        <p14:creationId xmlns:p14="http://schemas.microsoft.com/office/powerpoint/2010/main" val="684330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8" name="Slide Number Placeholder 7"/>
          <p:cNvSpPr>
            <a:spLocks noGrp="1"/>
          </p:cNvSpPr>
          <p:nvPr>
            <p:ph type="sldNum" sz="quarter" idx="11"/>
          </p:nvPr>
        </p:nvSpPr>
        <p:spPr>
          <a:xfrm>
            <a:off x="6858000" y="6537325"/>
            <a:ext cx="2133600" cy="244475"/>
          </a:xfrm>
          <a:prstGeom prst="rect">
            <a:avLst/>
          </a:prstGeom>
        </p:spPr>
        <p:txBody>
          <a:bodyPr/>
          <a:lstStyle>
            <a:lvl1pPr>
              <a:defRPr sz="900"/>
            </a:lvl1p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9" name="Footer Placeholder 8"/>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0" name="Title 8"/>
          <p:cNvSpPr>
            <a:spLocks noGrp="1"/>
          </p:cNvSpPr>
          <p:nvPr>
            <p:ph type="title"/>
          </p:nvPr>
        </p:nvSpPr>
        <p:spPr>
          <a:xfrm>
            <a:off x="1524000" y="27618"/>
            <a:ext cx="7467600" cy="1018218"/>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2905756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9" name="Slide Number Placeholder 8"/>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0" name="Footer Placeholder 9"/>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1" name="Title 8"/>
          <p:cNvSpPr>
            <a:spLocks noGrp="1"/>
          </p:cNvSpPr>
          <p:nvPr>
            <p:ph type="title"/>
          </p:nvPr>
        </p:nvSpPr>
        <p:spPr>
          <a:xfrm>
            <a:off x="1371600" y="0"/>
            <a:ext cx="7467600" cy="1066800"/>
          </a:xfrm>
          <a:prstGeom prst="rect">
            <a:avLst/>
          </a:prstGeom>
        </p:spPr>
        <p:txBody>
          <a:bodyPr anchor="ctr" anchorCtr="0">
            <a:normAutofit/>
          </a:bodyPr>
          <a:lstStyle>
            <a:lvl1pPr>
              <a:defRPr sz="4000" b="1">
                <a:solidFill>
                  <a:schemeClr val="bg1"/>
                </a:solidFill>
              </a:defRPr>
            </a:lvl1pPr>
          </a:lstStyle>
          <a:p>
            <a:pPr algn="l"/>
            <a:r>
              <a:rPr lang="en-US" dirty="0"/>
              <a:t>Click to edit Master title style</a:t>
            </a:r>
          </a:p>
        </p:txBody>
      </p:sp>
    </p:spTree>
    <p:extLst>
      <p:ext uri="{BB962C8B-B14F-4D97-AF65-F5344CB8AC3E}">
        <p14:creationId xmlns:p14="http://schemas.microsoft.com/office/powerpoint/2010/main" val="613817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419664"/>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17" name="Subtitle 16"/>
          <p:cNvSpPr>
            <a:spLocks noGrp="1"/>
          </p:cNvSpPr>
          <p:nvPr>
            <p:ph type="subTitle" idx="1"/>
          </p:nvPr>
        </p:nvSpPr>
        <p:spPr>
          <a:xfrm>
            <a:off x="533400" y="3276600"/>
            <a:ext cx="7854696" cy="1752600"/>
          </a:xfrm>
        </p:spPr>
        <p:txBody>
          <a:bodyPr lIns="0" rIns="18288"/>
          <a:lstStyle>
            <a:lvl1pPr marL="0" marR="45720" indent="0" algn="r">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78739474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35854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3366474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193103278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959075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3334258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298753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715138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atin typeface="Arial" panose="020B0604020202020204" pitchFamily="34" charset="0"/>
                <a:cs typeface="Arial" panose="020B0604020202020204" pitchFamily="34" charset="0"/>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875495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716541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584621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7048804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3" name="Title 8"/>
          <p:cNvSpPr>
            <a:spLocks noGrp="1"/>
          </p:cNvSpPr>
          <p:nvPr>
            <p:ph type="title"/>
          </p:nvPr>
        </p:nvSpPr>
        <p:spPr>
          <a:xfrm>
            <a:off x="1371600" y="76200"/>
            <a:ext cx="7467600" cy="969636"/>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324945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064056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1"/>
          <p:cNvSpPr>
            <a:spLocks noGrp="1"/>
          </p:cNvSpPr>
          <p:nvPr>
            <p:ph type="body" sz="half" idx="2"/>
          </p:nvPr>
        </p:nvSpPr>
        <p:spPr>
          <a:xfrm>
            <a:off x="4648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12" name="Slide Number Placeholder 11"/>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3" name="Footer Placeholder 12"/>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9" name="Title 8"/>
          <p:cNvSpPr>
            <a:spLocks noGrp="1"/>
          </p:cNvSpPr>
          <p:nvPr>
            <p:ph type="title"/>
          </p:nvPr>
        </p:nvSpPr>
        <p:spPr>
          <a:xfrm>
            <a:off x="1371600" y="27618"/>
            <a:ext cx="7467600" cy="1018218"/>
          </a:xfrm>
          <a:prstGeom prst="rect">
            <a:avLst/>
          </a:prstGeom>
        </p:spPr>
        <p:txBody>
          <a:bodyPr anchor="ctr" anchorCtr="0">
            <a:normAutofit/>
          </a:bodyPr>
          <a:lstStyle>
            <a:lvl1pPr>
              <a:defRPr sz="4000" b="1">
                <a:solidFill>
                  <a:srgbClr val="F16030"/>
                </a:solidFill>
                <a:latin typeface="Arial" panose="020B0604020202020204" pitchFamily="34" charset="0"/>
                <a:cs typeface="Arial" panose="020B0604020202020204" pitchFamily="34" charset="0"/>
              </a:defRPr>
            </a:lvl1pPr>
          </a:lstStyle>
          <a:p>
            <a:pPr algn="l"/>
            <a:r>
              <a:rPr lang="en-US" dirty="0"/>
              <a:t>Click to edit Master title style</a:t>
            </a:r>
          </a:p>
        </p:txBody>
      </p:sp>
    </p:spTree>
    <p:extLst>
      <p:ext uri="{BB962C8B-B14F-4D97-AF65-F5344CB8AC3E}">
        <p14:creationId xmlns:p14="http://schemas.microsoft.com/office/powerpoint/2010/main" val="28662166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566"/>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6" name="Slide Number Placeholder 5"/>
          <p:cNvSpPr>
            <a:spLocks noGrp="1"/>
          </p:cNvSpPr>
          <p:nvPr>
            <p:ph type="sldNum" sz="quarter" idx="12"/>
          </p:nvPr>
        </p:nvSpPr>
        <p:spPr>
          <a:xfrm>
            <a:off x="6502400" y="6515100"/>
            <a:ext cx="2133600" cy="206375"/>
          </a:xfrm>
          <a:prstGeom prst="rect">
            <a:avLst/>
          </a:prstGeom>
        </p:spPr>
        <p:txBody>
          <a:bodyPr/>
          <a:lstStyle>
            <a:lvl1pPr>
              <a:defRPr/>
            </a:lvl1pPr>
          </a:lstStyle>
          <a:p>
            <a:pPr>
              <a:defRPr/>
            </a:pPr>
            <a:fld id="{BC96486C-0AA8-384F-A495-B7B581AD65EF}" type="slidenum">
              <a:rPr lang="en-US">
                <a:solidFill>
                  <a:srgbClr val="242852">
                    <a:shade val="90000"/>
                  </a:srgbClr>
                </a:solidFill>
              </a:rPr>
              <a:pPr>
                <a:defRPr/>
              </a:pPr>
              <a:t>‹#›</a:t>
            </a:fld>
            <a:endParaRPr lang="en-US" dirty="0">
              <a:solidFill>
                <a:srgbClr val="242852">
                  <a:shade val="90000"/>
                </a:srgbClr>
              </a:solidFill>
            </a:endParaRPr>
          </a:p>
        </p:txBody>
      </p:sp>
    </p:spTree>
    <p:extLst>
      <p:ext uri="{BB962C8B-B14F-4D97-AF65-F5344CB8AC3E}">
        <p14:creationId xmlns:p14="http://schemas.microsoft.com/office/powerpoint/2010/main" val="2192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8" name="Slide Number Placeholder 7"/>
          <p:cNvSpPr>
            <a:spLocks noGrp="1"/>
          </p:cNvSpPr>
          <p:nvPr>
            <p:ph type="sldNum" sz="quarter" idx="11"/>
          </p:nvPr>
        </p:nvSpPr>
        <p:spPr>
          <a:xfrm>
            <a:off x="6858000" y="6537325"/>
            <a:ext cx="2133600" cy="244475"/>
          </a:xfrm>
          <a:prstGeom prst="rect">
            <a:avLst/>
          </a:prstGeom>
        </p:spPr>
        <p:txBody>
          <a:bodyPr/>
          <a:lstStyle>
            <a:lvl1pPr>
              <a:defRPr sz="900"/>
            </a:lvl1p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9" name="Footer Placeholder 8"/>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0" name="Title 8"/>
          <p:cNvSpPr>
            <a:spLocks noGrp="1"/>
          </p:cNvSpPr>
          <p:nvPr>
            <p:ph type="title"/>
          </p:nvPr>
        </p:nvSpPr>
        <p:spPr>
          <a:xfrm>
            <a:off x="1524000" y="27618"/>
            <a:ext cx="7467600" cy="1018218"/>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1402937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9" name="Slide Number Placeholder 8"/>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0" name="Footer Placeholder 9"/>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1" name="Title 8"/>
          <p:cNvSpPr>
            <a:spLocks noGrp="1"/>
          </p:cNvSpPr>
          <p:nvPr>
            <p:ph type="title"/>
          </p:nvPr>
        </p:nvSpPr>
        <p:spPr>
          <a:xfrm>
            <a:off x="1371600" y="0"/>
            <a:ext cx="7467600" cy="1066800"/>
          </a:xfrm>
          <a:prstGeom prst="rect">
            <a:avLst/>
          </a:prstGeom>
        </p:spPr>
        <p:txBody>
          <a:bodyPr anchor="ctr" anchorCtr="0">
            <a:normAutofit/>
          </a:bodyPr>
          <a:lstStyle>
            <a:lvl1pPr>
              <a:defRPr sz="4000" b="1">
                <a:solidFill>
                  <a:schemeClr val="bg1"/>
                </a:solidFill>
              </a:defRPr>
            </a:lvl1pPr>
          </a:lstStyle>
          <a:p>
            <a:pPr algn="l"/>
            <a:r>
              <a:rPr lang="en-US" dirty="0"/>
              <a:t>Click to edit Master title style</a:t>
            </a:r>
          </a:p>
        </p:txBody>
      </p:sp>
    </p:spTree>
    <p:extLst>
      <p:ext uri="{BB962C8B-B14F-4D97-AF65-F5344CB8AC3E}">
        <p14:creationId xmlns:p14="http://schemas.microsoft.com/office/powerpoint/2010/main" val="586697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419664"/>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17" name="Subtitle 16"/>
          <p:cNvSpPr>
            <a:spLocks noGrp="1"/>
          </p:cNvSpPr>
          <p:nvPr>
            <p:ph type="subTitle" idx="1"/>
          </p:nvPr>
        </p:nvSpPr>
        <p:spPr>
          <a:xfrm>
            <a:off x="533400" y="3276600"/>
            <a:ext cx="7854696" cy="1752600"/>
          </a:xfrm>
        </p:spPr>
        <p:txBody>
          <a:bodyPr lIns="0" rIns="18288"/>
          <a:lstStyle>
            <a:lvl1pPr marL="0" marR="45720" indent="0" algn="r">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27" name="Slide Number Placeholder 26"/>
          <p:cNvSpPr>
            <a:spLocks noGrp="1"/>
          </p:cNvSpPr>
          <p:nvPr>
            <p:ph type="sldNum" sz="quarter" idx="12"/>
          </p:nvPr>
        </p:nvSpPr>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1653895113"/>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560061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6" name="Slide Number Placeholder 5"/>
          <p:cNvSpPr>
            <a:spLocks noGrp="1"/>
          </p:cNvSpPr>
          <p:nvPr>
            <p:ph type="sldNum" sz="quarter" idx="12"/>
          </p:nvPr>
        </p:nvSpPr>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1921845493"/>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828954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9" name="Slide Number Placeholder 8"/>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6644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5" name="Slide Number Placeholder 4"/>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93466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dirty="0">
              <a:solidFill>
                <a:srgbClr val="242852">
                  <a:shade val="90000"/>
                </a:srgbClr>
              </a:solidFill>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3355932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4" name="Slide Number Placeholder 3"/>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04897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atin typeface="Arial" panose="020B0604020202020204" pitchFamily="34" charset="0"/>
                <a:cs typeface="Arial" panose="020B0604020202020204" pitchFamily="34" charset="0"/>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6676345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07557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344962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421375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3" name="Title 8"/>
          <p:cNvSpPr>
            <a:spLocks noGrp="1"/>
          </p:cNvSpPr>
          <p:nvPr>
            <p:ph type="title"/>
          </p:nvPr>
        </p:nvSpPr>
        <p:spPr>
          <a:xfrm>
            <a:off x="1371600" y="76200"/>
            <a:ext cx="7467600" cy="969636"/>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18125625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1"/>
          <p:cNvSpPr>
            <a:spLocks noGrp="1"/>
          </p:cNvSpPr>
          <p:nvPr>
            <p:ph type="body" sz="half" idx="2"/>
          </p:nvPr>
        </p:nvSpPr>
        <p:spPr>
          <a:xfrm>
            <a:off x="4648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12" name="Slide Number Placeholder 11"/>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3" name="Footer Placeholder 12"/>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9" name="Title 8"/>
          <p:cNvSpPr>
            <a:spLocks noGrp="1"/>
          </p:cNvSpPr>
          <p:nvPr>
            <p:ph type="title"/>
          </p:nvPr>
        </p:nvSpPr>
        <p:spPr>
          <a:xfrm>
            <a:off x="1371600" y="27618"/>
            <a:ext cx="7467600" cy="1018218"/>
          </a:xfrm>
          <a:prstGeom prst="rect">
            <a:avLst/>
          </a:prstGeom>
        </p:spPr>
        <p:txBody>
          <a:bodyPr anchor="ctr" anchorCtr="0">
            <a:normAutofit/>
          </a:bodyPr>
          <a:lstStyle>
            <a:lvl1pPr>
              <a:defRPr sz="4000" b="1">
                <a:solidFill>
                  <a:srgbClr val="F16030"/>
                </a:solidFill>
                <a:latin typeface="Arial" panose="020B0604020202020204" pitchFamily="34" charset="0"/>
                <a:cs typeface="Arial" panose="020B0604020202020204" pitchFamily="34" charset="0"/>
              </a:defRPr>
            </a:lvl1pPr>
          </a:lstStyle>
          <a:p>
            <a:pPr algn="l"/>
            <a:r>
              <a:rPr lang="en-US" dirty="0"/>
              <a:t>Click to edit Master title style</a:t>
            </a:r>
          </a:p>
        </p:txBody>
      </p:sp>
    </p:spTree>
    <p:extLst>
      <p:ext uri="{BB962C8B-B14F-4D97-AF65-F5344CB8AC3E}">
        <p14:creationId xmlns:p14="http://schemas.microsoft.com/office/powerpoint/2010/main" val="4861481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566"/>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6" name="Slide Number Placeholder 5"/>
          <p:cNvSpPr>
            <a:spLocks noGrp="1"/>
          </p:cNvSpPr>
          <p:nvPr>
            <p:ph type="sldNum" sz="quarter" idx="12"/>
          </p:nvPr>
        </p:nvSpPr>
        <p:spPr>
          <a:xfrm>
            <a:off x="6502400" y="6515100"/>
            <a:ext cx="2133600" cy="206375"/>
          </a:xfrm>
          <a:prstGeom prst="rect">
            <a:avLst/>
          </a:prstGeom>
        </p:spPr>
        <p:txBody>
          <a:bodyPr/>
          <a:lstStyle>
            <a:lvl1pPr>
              <a:defRPr/>
            </a:lvl1pPr>
          </a:lstStyle>
          <a:p>
            <a:pPr>
              <a:defRPr/>
            </a:pPr>
            <a:fld id="{BC96486C-0AA8-384F-A495-B7B581AD65EF}" type="slidenum">
              <a:rPr lang="en-US">
                <a:solidFill>
                  <a:srgbClr val="242852">
                    <a:shade val="90000"/>
                  </a:srgbClr>
                </a:solidFill>
              </a:rPr>
              <a:pPr>
                <a:defRPr/>
              </a:pPr>
              <a:t>‹#›</a:t>
            </a:fld>
            <a:endParaRPr lang="en-US" dirty="0">
              <a:solidFill>
                <a:srgbClr val="242852">
                  <a:shade val="90000"/>
                </a:srgbClr>
              </a:solidFill>
            </a:endParaRPr>
          </a:p>
        </p:txBody>
      </p:sp>
    </p:spTree>
    <p:extLst>
      <p:ext uri="{BB962C8B-B14F-4D97-AF65-F5344CB8AC3E}">
        <p14:creationId xmlns:p14="http://schemas.microsoft.com/office/powerpoint/2010/main" val="37719524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8" name="Slide Number Placeholder 7"/>
          <p:cNvSpPr>
            <a:spLocks noGrp="1"/>
          </p:cNvSpPr>
          <p:nvPr>
            <p:ph type="sldNum" sz="quarter" idx="11"/>
          </p:nvPr>
        </p:nvSpPr>
        <p:spPr>
          <a:xfrm>
            <a:off x="6858000" y="6537325"/>
            <a:ext cx="2133600" cy="244475"/>
          </a:xfrm>
          <a:prstGeom prst="rect">
            <a:avLst/>
          </a:prstGeom>
        </p:spPr>
        <p:txBody>
          <a:bodyPr/>
          <a:lstStyle>
            <a:lvl1pPr>
              <a:defRPr sz="900"/>
            </a:lvl1p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9" name="Footer Placeholder 8"/>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0" name="Title 8"/>
          <p:cNvSpPr>
            <a:spLocks noGrp="1"/>
          </p:cNvSpPr>
          <p:nvPr>
            <p:ph type="title"/>
          </p:nvPr>
        </p:nvSpPr>
        <p:spPr>
          <a:xfrm>
            <a:off x="1524000" y="27618"/>
            <a:ext cx="7467600" cy="1018218"/>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2843215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9" name="Slide Number Placeholder 8"/>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0" name="Footer Placeholder 9"/>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1" name="Title 8"/>
          <p:cNvSpPr>
            <a:spLocks noGrp="1"/>
          </p:cNvSpPr>
          <p:nvPr>
            <p:ph type="title"/>
          </p:nvPr>
        </p:nvSpPr>
        <p:spPr>
          <a:xfrm>
            <a:off x="1371600" y="0"/>
            <a:ext cx="7467600" cy="1066800"/>
          </a:xfrm>
          <a:prstGeom prst="rect">
            <a:avLst/>
          </a:prstGeom>
        </p:spPr>
        <p:txBody>
          <a:bodyPr anchor="ctr" anchorCtr="0">
            <a:normAutofit/>
          </a:bodyPr>
          <a:lstStyle>
            <a:lvl1pPr>
              <a:defRPr sz="4000" b="1">
                <a:solidFill>
                  <a:schemeClr val="bg1"/>
                </a:solidFill>
              </a:defRPr>
            </a:lvl1pPr>
          </a:lstStyle>
          <a:p>
            <a:pPr algn="l"/>
            <a:r>
              <a:rPr lang="en-US" dirty="0"/>
              <a:t>Click to edit Master title style</a:t>
            </a:r>
          </a:p>
        </p:txBody>
      </p:sp>
    </p:spTree>
    <p:extLst>
      <p:ext uri="{BB962C8B-B14F-4D97-AF65-F5344CB8AC3E}">
        <p14:creationId xmlns:p14="http://schemas.microsoft.com/office/powerpoint/2010/main" val="426638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atin typeface="Arial" panose="020B0604020202020204" pitchFamily="34" charset="0"/>
                <a:cs typeface="Arial" panose="020B0604020202020204" pitchFamily="34" charset="0"/>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4049410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419664"/>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17" name="Subtitle 16"/>
          <p:cNvSpPr>
            <a:spLocks noGrp="1"/>
          </p:cNvSpPr>
          <p:nvPr>
            <p:ph type="subTitle" idx="1"/>
          </p:nvPr>
        </p:nvSpPr>
        <p:spPr>
          <a:xfrm>
            <a:off x="533400" y="3276600"/>
            <a:ext cx="7854696" cy="1752600"/>
          </a:xfrm>
        </p:spPr>
        <p:txBody>
          <a:bodyPr lIns="0" rIns="18288"/>
          <a:lstStyle>
            <a:lvl1pPr marL="0" marR="45720" indent="0" algn="r">
              <a:buNone/>
              <a:defRPr>
                <a:solidFill>
                  <a:schemeClr val="tx1"/>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138736207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3079503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ACCBF9">
                    <a:shade val="90000"/>
                  </a:srgbClr>
                </a:solidFill>
              </a:rPr>
              <a:pPr/>
              <a:t>4/24/2024</a:t>
            </a:fld>
            <a:endParaRPr lang="en-US">
              <a:solidFill>
                <a:srgbClr val="ACCBF9">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ACCBF9">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ACCBF9">
                    <a:shade val="90000"/>
                  </a:srgbClr>
                </a:solidFill>
              </a:rPr>
              <a:pPr/>
              <a:t>‹#›</a:t>
            </a:fld>
            <a:endParaRPr lang="en-US">
              <a:solidFill>
                <a:srgbClr val="ACCBF9">
                  <a:shade val="90000"/>
                </a:srgbClr>
              </a:solidFill>
            </a:endParaRPr>
          </a:p>
        </p:txBody>
      </p:sp>
    </p:spTree>
    <p:extLst>
      <p:ext uri="{BB962C8B-B14F-4D97-AF65-F5344CB8AC3E}">
        <p14:creationId xmlns:p14="http://schemas.microsoft.com/office/powerpoint/2010/main" val="3643172512"/>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atin typeface="Arial" panose="020B0604020202020204" pitchFamily="34" charset="0"/>
                <a:cs typeface="Arial" panose="020B0604020202020204" pitchFamily="34" charset="0"/>
              </a:defRPr>
            </a:lvl1p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734543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24974467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1549873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956034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Arial" panose="020B0604020202020204" pitchFamily="34" charset="0"/>
                <a:ea typeface="+mj-ea"/>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atin typeface="Arial" panose="020B0604020202020204" pitchFamily="34" charset="0"/>
                <a:cs typeface="Arial" panose="020B0604020202020204" pitchFamily="34" charset="0"/>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8808778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5354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407221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58174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A24E15-5E0B-4310-AFFD-56BE52F251B9}" type="datetimeFigureOut">
              <a:rPr lang="en-US" smtClean="0">
                <a:solidFill>
                  <a:srgbClr val="242852">
                    <a:shade val="90000"/>
                  </a:srgbClr>
                </a:solidFill>
              </a:rPr>
              <a:pPr/>
              <a:t>4/24/2024</a:t>
            </a:fld>
            <a:endParaRPr lang="en-US">
              <a:solidFill>
                <a:srgbClr val="242852">
                  <a:shade val="90000"/>
                </a:srgbClr>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US">
              <a:solidFill>
                <a:srgbClr val="242852">
                  <a:shade val="90000"/>
                </a:srgbClr>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0A2B472-2969-44CD-B5BE-079393882F8D}" type="slidenum">
              <a:rPr lang="en-US" smtClean="0">
                <a:solidFill>
                  <a:srgbClr val="242852">
                    <a:shade val="90000"/>
                  </a:srgbClr>
                </a:solidFill>
              </a:rPr>
              <a:pPr/>
              <a:t>‹#›</a:t>
            </a:fld>
            <a:endParaRPr lang="en-US">
              <a:solidFill>
                <a:srgbClr val="242852">
                  <a:shade val="90000"/>
                </a:srgbClr>
              </a:solidFill>
            </a:endParaRPr>
          </a:p>
        </p:txBody>
      </p:sp>
    </p:spTree>
    <p:extLst>
      <p:ext uri="{BB962C8B-B14F-4D97-AF65-F5344CB8AC3E}">
        <p14:creationId xmlns:p14="http://schemas.microsoft.com/office/powerpoint/2010/main" val="3087568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3" name="Title 8"/>
          <p:cNvSpPr>
            <a:spLocks noGrp="1"/>
          </p:cNvSpPr>
          <p:nvPr>
            <p:ph type="title"/>
          </p:nvPr>
        </p:nvSpPr>
        <p:spPr>
          <a:xfrm>
            <a:off x="1371600" y="76200"/>
            <a:ext cx="7467600" cy="969636"/>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26860812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1"/>
          <p:cNvSpPr>
            <a:spLocks noGrp="1"/>
          </p:cNvSpPr>
          <p:nvPr>
            <p:ph type="body" sz="half" idx="2"/>
          </p:nvPr>
        </p:nvSpPr>
        <p:spPr>
          <a:xfrm>
            <a:off x="4648200" y="1600200"/>
            <a:ext cx="4038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12" name="Slide Number Placeholder 11"/>
          <p:cNvSpPr>
            <a:spLocks noGrp="1"/>
          </p:cNvSpPr>
          <p:nvPr>
            <p:ph type="sldNum" sz="quarter" idx="11"/>
          </p:nvPr>
        </p:nvSpPr>
        <p:spPr>
          <a:xfrm>
            <a:off x="6781800" y="6553200"/>
            <a:ext cx="2133600" cy="304800"/>
          </a:xfrm>
          <a:prstGeom prst="rect">
            <a:avLst/>
          </a:prstGeom>
        </p:spPr>
        <p:txBody>
          <a:body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13" name="Footer Placeholder 12"/>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9" name="Title 8"/>
          <p:cNvSpPr>
            <a:spLocks noGrp="1"/>
          </p:cNvSpPr>
          <p:nvPr>
            <p:ph type="title"/>
          </p:nvPr>
        </p:nvSpPr>
        <p:spPr>
          <a:xfrm>
            <a:off x="1371600" y="27618"/>
            <a:ext cx="7467600" cy="1018218"/>
          </a:xfrm>
          <a:prstGeom prst="rect">
            <a:avLst/>
          </a:prstGeom>
        </p:spPr>
        <p:txBody>
          <a:bodyPr anchor="ctr" anchorCtr="0">
            <a:normAutofit/>
          </a:bodyPr>
          <a:lstStyle>
            <a:lvl1pPr>
              <a:defRPr sz="4000" b="1">
                <a:solidFill>
                  <a:srgbClr val="F16030"/>
                </a:solidFill>
                <a:latin typeface="Arial" panose="020B0604020202020204" pitchFamily="34" charset="0"/>
                <a:cs typeface="Arial" panose="020B0604020202020204" pitchFamily="34" charset="0"/>
              </a:defRPr>
            </a:lvl1pPr>
          </a:lstStyle>
          <a:p>
            <a:pPr algn="l"/>
            <a:r>
              <a:rPr lang="en-US" dirty="0"/>
              <a:t>Click to edit Master title style</a:t>
            </a:r>
          </a:p>
        </p:txBody>
      </p:sp>
    </p:spTree>
    <p:extLst>
      <p:ext uri="{BB962C8B-B14F-4D97-AF65-F5344CB8AC3E}">
        <p14:creationId xmlns:p14="http://schemas.microsoft.com/office/powerpoint/2010/main" val="1904407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566"/>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srgbClr val="242852">
                  <a:shade val="90000"/>
                </a:srgbClr>
              </a:solidFill>
            </a:endParaRPr>
          </a:p>
        </p:txBody>
      </p:sp>
      <p:sp>
        <p:nvSpPr>
          <p:cNvPr id="6" name="Slide Number Placeholder 5"/>
          <p:cNvSpPr>
            <a:spLocks noGrp="1"/>
          </p:cNvSpPr>
          <p:nvPr>
            <p:ph type="sldNum" sz="quarter" idx="12"/>
          </p:nvPr>
        </p:nvSpPr>
        <p:spPr>
          <a:xfrm>
            <a:off x="6502400" y="6515100"/>
            <a:ext cx="2133600" cy="206375"/>
          </a:xfrm>
          <a:prstGeom prst="rect">
            <a:avLst/>
          </a:prstGeom>
        </p:spPr>
        <p:txBody>
          <a:bodyPr/>
          <a:lstStyle>
            <a:lvl1pPr>
              <a:defRPr/>
            </a:lvl1pPr>
          </a:lstStyle>
          <a:p>
            <a:pPr>
              <a:defRPr/>
            </a:pPr>
            <a:fld id="{BC96486C-0AA8-384F-A495-B7B581AD65EF}" type="slidenum">
              <a:rPr lang="en-US">
                <a:solidFill>
                  <a:srgbClr val="242852">
                    <a:shade val="90000"/>
                  </a:srgbClr>
                </a:solidFill>
              </a:rPr>
              <a:pPr>
                <a:defRPr/>
              </a:pPr>
              <a:t>‹#›</a:t>
            </a:fld>
            <a:endParaRPr lang="en-US" dirty="0">
              <a:solidFill>
                <a:srgbClr val="242852">
                  <a:shade val="90000"/>
                </a:srgbClr>
              </a:solidFill>
            </a:endParaRPr>
          </a:p>
        </p:txBody>
      </p:sp>
    </p:spTree>
    <p:extLst>
      <p:ext uri="{BB962C8B-B14F-4D97-AF65-F5344CB8AC3E}">
        <p14:creationId xmlns:p14="http://schemas.microsoft.com/office/powerpoint/2010/main" val="38565349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45225"/>
            <a:ext cx="2133600" cy="476250"/>
          </a:xfrm>
          <a:prstGeom prst="rect">
            <a:avLst/>
          </a:prstGeom>
        </p:spPr>
        <p:txBody>
          <a:bodyPr/>
          <a:lstStyle/>
          <a:p>
            <a:endParaRPr lang="en-US" dirty="0">
              <a:solidFill>
                <a:srgbClr val="242852">
                  <a:shade val="90000"/>
                </a:srgbClr>
              </a:solidFill>
            </a:endParaRPr>
          </a:p>
        </p:txBody>
      </p:sp>
      <p:sp>
        <p:nvSpPr>
          <p:cNvPr id="8" name="Slide Number Placeholder 7"/>
          <p:cNvSpPr>
            <a:spLocks noGrp="1"/>
          </p:cNvSpPr>
          <p:nvPr>
            <p:ph type="sldNum" sz="quarter" idx="11"/>
          </p:nvPr>
        </p:nvSpPr>
        <p:spPr>
          <a:xfrm>
            <a:off x="6858000" y="6537325"/>
            <a:ext cx="2133600" cy="244475"/>
          </a:xfrm>
          <a:prstGeom prst="rect">
            <a:avLst/>
          </a:prstGeom>
        </p:spPr>
        <p:txBody>
          <a:bodyPr/>
          <a:lstStyle>
            <a:lvl1pPr>
              <a:defRPr sz="900"/>
            </a:lvl1pPr>
          </a:lstStyle>
          <a:p>
            <a:fld id="{D4C49B74-5DB2-4B03-B1D2-7F6A3C51C318}" type="slidenum">
              <a:rPr lang="en-US" smtClean="0">
                <a:solidFill>
                  <a:srgbClr val="242852">
                    <a:shade val="90000"/>
                  </a:srgbClr>
                </a:solidFill>
              </a:rPr>
              <a:pPr/>
              <a:t>‹#›</a:t>
            </a:fld>
            <a:endParaRPr lang="en-US" dirty="0">
              <a:solidFill>
                <a:srgbClr val="242852">
                  <a:shade val="90000"/>
                </a:srgbClr>
              </a:solidFill>
            </a:endParaRPr>
          </a:p>
        </p:txBody>
      </p:sp>
      <p:sp>
        <p:nvSpPr>
          <p:cNvPr id="9" name="Footer Placeholder 8"/>
          <p:cNvSpPr>
            <a:spLocks noGrp="1"/>
          </p:cNvSpPr>
          <p:nvPr>
            <p:ph type="ftr" sz="quarter" idx="12"/>
          </p:nvPr>
        </p:nvSpPr>
        <p:spPr>
          <a:xfrm>
            <a:off x="2667000" y="6356350"/>
            <a:ext cx="3352800" cy="365125"/>
          </a:xfrm>
          <a:prstGeom prst="rect">
            <a:avLst/>
          </a:prstGeom>
        </p:spPr>
        <p:txBody>
          <a:bodyPr/>
          <a:lstStyle/>
          <a:p>
            <a:endParaRPr lang="en-US" dirty="0">
              <a:solidFill>
                <a:srgbClr val="242852">
                  <a:shade val="90000"/>
                </a:srgbClr>
              </a:solidFill>
            </a:endParaRPr>
          </a:p>
        </p:txBody>
      </p:sp>
      <p:sp>
        <p:nvSpPr>
          <p:cNvPr id="10" name="Title 8"/>
          <p:cNvSpPr>
            <a:spLocks noGrp="1"/>
          </p:cNvSpPr>
          <p:nvPr>
            <p:ph type="title"/>
          </p:nvPr>
        </p:nvSpPr>
        <p:spPr>
          <a:xfrm>
            <a:off x="1524000" y="27618"/>
            <a:ext cx="7467600" cy="1018218"/>
          </a:xfrm>
          <a:prstGeom prst="rect">
            <a:avLst/>
          </a:prstGeom>
        </p:spPr>
        <p:txBody>
          <a:bodyPr anchor="ctr" anchorCtr="0">
            <a:normAutofit/>
          </a:bodyPr>
          <a:lstStyle>
            <a:lvl1pPr>
              <a:defRPr sz="4000" b="1">
                <a:solidFill>
                  <a:srgbClr val="F16030"/>
                </a:solidFill>
              </a:defRPr>
            </a:lvl1pPr>
          </a:lstStyle>
          <a:p>
            <a:pPr algn="l"/>
            <a:r>
              <a:rPr lang="en-US" dirty="0"/>
              <a:t>Click to edit Master title style</a:t>
            </a:r>
          </a:p>
        </p:txBody>
      </p:sp>
    </p:spTree>
    <p:extLst>
      <p:ext uri="{BB962C8B-B14F-4D97-AF65-F5344CB8AC3E}">
        <p14:creationId xmlns:p14="http://schemas.microsoft.com/office/powerpoint/2010/main" val="21326246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8"/>
          <p:cNvSpPr>
            <a:spLocks noGrp="1"/>
          </p:cNvSpPr>
          <p:nvPr>
            <p:ph type="title"/>
          </p:nvPr>
        </p:nvSpPr>
        <p:spPr>
          <a:xfrm>
            <a:off x="1371600" y="0"/>
            <a:ext cx="7467600" cy="1066800"/>
          </a:xfrm>
          <a:prstGeom prst="rect">
            <a:avLst/>
          </a:prstGeom>
        </p:spPr>
        <p:txBody>
          <a:bodyPr anchor="ctr" anchorCtr="0">
            <a:normAutofit/>
          </a:bodyPr>
          <a:lstStyle>
            <a:lvl1pPr>
              <a:defRPr sz="4000" b="1">
                <a:solidFill>
                  <a:schemeClr val="bg1"/>
                </a:solidFill>
              </a:defRPr>
            </a:lvl1pPr>
          </a:lstStyle>
          <a:p>
            <a:pPr algn="l"/>
            <a:r>
              <a:rPr lang="en-US" dirty="0"/>
              <a:t>Click to edit Master title style</a:t>
            </a:r>
          </a:p>
        </p:txBody>
      </p:sp>
    </p:spTree>
    <p:extLst>
      <p:ext uri="{BB962C8B-B14F-4D97-AF65-F5344CB8AC3E}">
        <p14:creationId xmlns:p14="http://schemas.microsoft.com/office/powerpoint/2010/main" val="206914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4.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3.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4.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3.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4.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7" cstate="print">
            <a:duotone>
              <a:schemeClr val="accent1">
                <a:shade val="45000"/>
                <a:satMod val="135000"/>
              </a:schemeClr>
              <a:prstClr val="white"/>
            </a:duotone>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Lst>
          </a:blip>
          <a:stretch>
            <a:fillRect/>
          </a:stretch>
        </p:blipFill>
        <p:spPr>
          <a:xfrm>
            <a:off x="47513" y="303904"/>
            <a:ext cx="6814370" cy="6767455"/>
          </a:xfrm>
          <a:prstGeom prst="rect">
            <a:avLst/>
          </a:prstGeom>
        </p:spPr>
      </p:pic>
      <p:sp>
        <p:nvSpPr>
          <p:cNvPr id="7" name="Freeform 6"/>
          <p:cNvSpPr>
            <a:spLocks/>
          </p:cNvSpPr>
          <p:nvPr userDrawn="1"/>
        </p:nvSpPr>
        <p:spPr bwMode="auto">
          <a:xfrm>
            <a:off x="-19050" y="-19050"/>
            <a:ext cx="8196112" cy="1039838"/>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957 w 10000"/>
              <a:gd name="connsiteY3" fmla="*/ 32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800"/>
              <a:gd name="connsiteY0" fmla="*/ 30 h 10000"/>
              <a:gd name="connsiteX1" fmla="*/ 4404 w 10800"/>
              <a:gd name="connsiteY1" fmla="*/ 0 h 10000"/>
              <a:gd name="connsiteX2" fmla="*/ 7578 w 10800"/>
              <a:gd name="connsiteY2" fmla="*/ 5595 h 10000"/>
              <a:gd name="connsiteX3" fmla="*/ 9957 w 10800"/>
              <a:gd name="connsiteY3" fmla="*/ 32 h 10000"/>
              <a:gd name="connsiteX4" fmla="*/ 10800 w 10800"/>
              <a:gd name="connsiteY4" fmla="*/ 508 h 10000"/>
              <a:gd name="connsiteX5" fmla="*/ 7453 w 10800"/>
              <a:gd name="connsiteY5" fmla="*/ 6692 h 10000"/>
              <a:gd name="connsiteX6" fmla="*/ 2578 w 10800"/>
              <a:gd name="connsiteY6" fmla="*/ 3064 h 10000"/>
              <a:gd name="connsiteX7" fmla="*/ 0 w 10800"/>
              <a:gd name="connsiteY7" fmla="*/ 10000 h 10000"/>
              <a:gd name="connsiteX8" fmla="*/ 10 w 10800"/>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300 w 10851"/>
              <a:gd name="connsiteY2" fmla="*/ 87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6 h 9986"/>
              <a:gd name="connsiteX1" fmla="*/ 5388 w 10851"/>
              <a:gd name="connsiteY1" fmla="*/ 77 h 9986"/>
              <a:gd name="connsiteX2" fmla="*/ 7300 w 10851"/>
              <a:gd name="connsiteY2" fmla="*/ 2 h 9986"/>
              <a:gd name="connsiteX3" fmla="*/ 9957 w 10851"/>
              <a:gd name="connsiteY3" fmla="*/ 18 h 9986"/>
              <a:gd name="connsiteX4" fmla="*/ 10851 w 10851"/>
              <a:gd name="connsiteY4" fmla="*/ 36 h 9986"/>
              <a:gd name="connsiteX5" fmla="*/ 7453 w 10851"/>
              <a:gd name="connsiteY5" fmla="*/ 6678 h 9986"/>
              <a:gd name="connsiteX6" fmla="*/ 2578 w 10851"/>
              <a:gd name="connsiteY6" fmla="*/ 3050 h 9986"/>
              <a:gd name="connsiteX7" fmla="*/ 0 w 10851"/>
              <a:gd name="connsiteY7" fmla="*/ 9986 h 9986"/>
              <a:gd name="connsiteX8" fmla="*/ 10 w 10851"/>
              <a:gd name="connsiteY8" fmla="*/ 16 h 998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42 h 10026"/>
              <a:gd name="connsiteX1" fmla="*/ 4953 w 10000"/>
              <a:gd name="connsiteY1" fmla="*/ 103 h 10026"/>
              <a:gd name="connsiteX2" fmla="*/ 6727 w 10000"/>
              <a:gd name="connsiteY2" fmla="*/ 28 h 10026"/>
              <a:gd name="connsiteX3" fmla="*/ 9176 w 10000"/>
              <a:gd name="connsiteY3" fmla="*/ 44 h 10026"/>
              <a:gd name="connsiteX4" fmla="*/ 10000 w 10000"/>
              <a:gd name="connsiteY4" fmla="*/ 62 h 10026"/>
              <a:gd name="connsiteX5" fmla="*/ 6868 w 10000"/>
              <a:gd name="connsiteY5" fmla="*/ 6713 h 10026"/>
              <a:gd name="connsiteX6" fmla="*/ 2376 w 10000"/>
              <a:gd name="connsiteY6" fmla="*/ 3080 h 10026"/>
              <a:gd name="connsiteX7" fmla="*/ 0 w 10000"/>
              <a:gd name="connsiteY7" fmla="*/ 10026 h 10026"/>
              <a:gd name="connsiteX8" fmla="*/ 9 w 10000"/>
              <a:gd name="connsiteY8" fmla="*/ 42 h 1002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32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23 w 10000"/>
              <a:gd name="connsiteY1" fmla="*/ 78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5 h 9999"/>
              <a:gd name="connsiteX1" fmla="*/ 3323 w 10000"/>
              <a:gd name="connsiteY1" fmla="*/ 77 h 9999"/>
              <a:gd name="connsiteX2" fmla="*/ 4959 w 10000"/>
              <a:gd name="connsiteY2" fmla="*/ 53 h 9999"/>
              <a:gd name="connsiteX3" fmla="*/ 6727 w 10000"/>
              <a:gd name="connsiteY3" fmla="*/ 1 h 9999"/>
              <a:gd name="connsiteX4" fmla="*/ 9176 w 10000"/>
              <a:gd name="connsiteY4" fmla="*/ 17 h 9999"/>
              <a:gd name="connsiteX5" fmla="*/ 10000 w 10000"/>
              <a:gd name="connsiteY5" fmla="*/ 35 h 9999"/>
              <a:gd name="connsiteX6" fmla="*/ 6868 w 10000"/>
              <a:gd name="connsiteY6" fmla="*/ 6686 h 9999"/>
              <a:gd name="connsiteX7" fmla="*/ 2376 w 10000"/>
              <a:gd name="connsiteY7" fmla="*/ 3053 h 9999"/>
              <a:gd name="connsiteX8" fmla="*/ 0 w 10000"/>
              <a:gd name="connsiteY8" fmla="*/ 9999 h 9999"/>
              <a:gd name="connsiteX9" fmla="*/ 9 w 10000"/>
              <a:gd name="connsiteY9" fmla="*/ 15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9999">
                <a:moveTo>
                  <a:pt x="9" y="15"/>
                </a:moveTo>
                <a:lnTo>
                  <a:pt x="3323" y="77"/>
                </a:lnTo>
                <a:lnTo>
                  <a:pt x="4959" y="53"/>
                </a:lnTo>
                <a:cubicBezTo>
                  <a:pt x="5665" y="16"/>
                  <a:pt x="6024" y="7"/>
                  <a:pt x="6727" y="1"/>
                </a:cubicBezTo>
                <a:cubicBezTo>
                  <a:pt x="7430" y="-5"/>
                  <a:pt x="8270" y="33"/>
                  <a:pt x="9176" y="17"/>
                </a:cubicBezTo>
                <a:cubicBezTo>
                  <a:pt x="9411" y="65"/>
                  <a:pt x="9777" y="9"/>
                  <a:pt x="10000" y="35"/>
                </a:cubicBezTo>
                <a:cubicBezTo>
                  <a:pt x="9849" y="547"/>
                  <a:pt x="8139" y="6184"/>
                  <a:pt x="6868" y="6686"/>
                </a:cubicBezTo>
                <a:cubicBezTo>
                  <a:pt x="5598" y="7189"/>
                  <a:pt x="3520" y="2504"/>
                  <a:pt x="2376" y="3053"/>
                </a:cubicBezTo>
                <a:cubicBezTo>
                  <a:pt x="1197" y="3175"/>
                  <a:pt x="431" y="7343"/>
                  <a:pt x="0" y="9999"/>
                </a:cubicBezTo>
                <a:lnTo>
                  <a:pt x="9" y="15"/>
                </a:lnTo>
                <a:close/>
              </a:path>
            </a:pathLst>
          </a:custGeom>
          <a:solidFill>
            <a:srgbClr val="009999"/>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5" name="Rectangle 14"/>
          <p:cNvSpPr/>
          <p:nvPr userDrawn="1"/>
        </p:nvSpPr>
        <p:spPr>
          <a:xfrm>
            <a:off x="990600" y="6553200"/>
            <a:ext cx="7696200" cy="304800"/>
          </a:xfrm>
          <a:prstGeom prst="rect">
            <a:avLst/>
          </a:prstGeom>
        </p:spPr>
        <p:txBody>
          <a:bodyPr anchor="ctr">
            <a:noAutofit/>
          </a:bodyPr>
          <a:lstStyle/>
          <a:p>
            <a:pPr algn="ctr"/>
            <a:r>
              <a:rPr lang="en-US" sz="900" b="1" dirty="0">
                <a:solidFill>
                  <a:srgbClr val="F16030"/>
                </a:solidFill>
                <a:latin typeface="Arial" pitchFamily="34" charset="0"/>
                <a:cs typeface="Arial" pitchFamily="34" charset="0"/>
              </a:rPr>
              <a:t>© 2023 aha! Process, Inc. All rights reserved. www.ahaprocess.com</a:t>
            </a:r>
          </a:p>
        </p:txBody>
      </p:sp>
      <p:sp>
        <p:nvSpPr>
          <p:cNvPr id="16" name="Rectangle 21"/>
          <p:cNvSpPr txBox="1">
            <a:spLocks/>
          </p:cNvSpPr>
          <p:nvPr userDrawn="1"/>
        </p:nvSpPr>
        <p:spPr>
          <a:xfrm>
            <a:off x="6858000" y="6562988"/>
            <a:ext cx="2133600" cy="304800"/>
          </a:xfrm>
          <a:prstGeom prst="rect">
            <a:avLst/>
          </a:prstGeom>
        </p:spPr>
        <p:txBody>
          <a:bodyPr anchor="ctr"/>
          <a:lstStyle>
            <a:defPPr>
              <a:defRPr lang="en-US"/>
            </a:defPPr>
            <a:lvl1pPr marL="0" algn="l" defTabSz="914400" rtl="0" eaLnBrk="1" latinLnBrk="0" hangingPunct="1">
              <a:defRPr sz="1000" b="1" kern="1200">
                <a:solidFill>
                  <a:srgbClr val="F1603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C49B74-5DB2-4B03-B1D2-7F6A3C51C318}" type="slidenum">
              <a:rPr lang="en-US" smtClean="0"/>
              <a:pPr algn="r"/>
              <a:t>‹#›</a:t>
            </a:fld>
            <a:endParaRPr lang="en-US" dirty="0"/>
          </a:p>
        </p:txBody>
      </p:sp>
      <p:sp>
        <p:nvSpPr>
          <p:cNvPr id="17" name="Flowchart: Stored Data 5"/>
          <p:cNvSpPr/>
          <p:nvPr userDrawn="1"/>
        </p:nvSpPr>
        <p:spPr>
          <a:xfrm>
            <a:off x="-66888" y="-7143"/>
            <a:ext cx="904409" cy="633174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719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4673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2860 w 10000"/>
              <a:gd name="connsiteY2" fmla="*/ 502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59 w 10068"/>
              <a:gd name="connsiteY0" fmla="*/ 0 h 10000"/>
              <a:gd name="connsiteX1" fmla="*/ 10068 w 10068"/>
              <a:gd name="connsiteY1" fmla="*/ 0 h 10000"/>
              <a:gd name="connsiteX2" fmla="*/ 2928 w 10068"/>
              <a:gd name="connsiteY2" fmla="*/ 5025 h 10000"/>
              <a:gd name="connsiteX3" fmla="*/ 10068 w 10068"/>
              <a:gd name="connsiteY3" fmla="*/ 10000 h 10000"/>
              <a:gd name="connsiteX4" fmla="*/ 1735 w 10068"/>
              <a:gd name="connsiteY4" fmla="*/ 10000 h 10000"/>
              <a:gd name="connsiteX5" fmla="*/ 68 w 10068"/>
              <a:gd name="connsiteY5" fmla="*/ 5000 h 10000"/>
              <a:gd name="connsiteX6" fmla="*/ 859 w 10068"/>
              <a:gd name="connsiteY6" fmla="*/ 0 h 10000"/>
              <a:gd name="connsiteX0" fmla="*/ 813 w 10022"/>
              <a:gd name="connsiteY0" fmla="*/ 0 h 10000"/>
              <a:gd name="connsiteX1" fmla="*/ 10022 w 10022"/>
              <a:gd name="connsiteY1" fmla="*/ 0 h 10000"/>
              <a:gd name="connsiteX2" fmla="*/ 2882 w 10022"/>
              <a:gd name="connsiteY2" fmla="*/ 5025 h 10000"/>
              <a:gd name="connsiteX3" fmla="*/ 10022 w 10022"/>
              <a:gd name="connsiteY3" fmla="*/ 10000 h 10000"/>
              <a:gd name="connsiteX4" fmla="*/ 1032 w 10022"/>
              <a:gd name="connsiteY4" fmla="*/ 10000 h 10000"/>
              <a:gd name="connsiteX5" fmla="*/ 22 w 10022"/>
              <a:gd name="connsiteY5" fmla="*/ 5000 h 10000"/>
              <a:gd name="connsiteX6" fmla="*/ 813 w 10022"/>
              <a:gd name="connsiteY6" fmla="*/ 0 h 10000"/>
              <a:gd name="connsiteX0" fmla="*/ 989 w 10198"/>
              <a:gd name="connsiteY0" fmla="*/ 0 h 10000"/>
              <a:gd name="connsiteX1" fmla="*/ 10198 w 10198"/>
              <a:gd name="connsiteY1" fmla="*/ 0 h 10000"/>
              <a:gd name="connsiteX2" fmla="*/ 3058 w 10198"/>
              <a:gd name="connsiteY2" fmla="*/ 5025 h 10000"/>
              <a:gd name="connsiteX3" fmla="*/ 10198 w 10198"/>
              <a:gd name="connsiteY3" fmla="*/ 10000 h 10000"/>
              <a:gd name="connsiteX4" fmla="*/ 551 w 10198"/>
              <a:gd name="connsiteY4" fmla="*/ 10000 h 10000"/>
              <a:gd name="connsiteX5" fmla="*/ 198 w 10198"/>
              <a:gd name="connsiteY5" fmla="*/ 5000 h 10000"/>
              <a:gd name="connsiteX6" fmla="*/ 989 w 1019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8" h="10000">
                <a:moveTo>
                  <a:pt x="989" y="0"/>
                </a:moveTo>
                <a:lnTo>
                  <a:pt x="10198" y="0"/>
                </a:lnTo>
                <a:cubicBezTo>
                  <a:pt x="9277" y="0"/>
                  <a:pt x="3058" y="2264"/>
                  <a:pt x="3058" y="5025"/>
                </a:cubicBezTo>
                <a:cubicBezTo>
                  <a:pt x="3058" y="7786"/>
                  <a:pt x="9277" y="10000"/>
                  <a:pt x="10198" y="10000"/>
                </a:cubicBezTo>
                <a:lnTo>
                  <a:pt x="551" y="10000"/>
                </a:lnTo>
                <a:cubicBezTo>
                  <a:pt x="-370" y="10000"/>
                  <a:pt x="125" y="6667"/>
                  <a:pt x="198" y="5000"/>
                </a:cubicBezTo>
                <a:cubicBezTo>
                  <a:pt x="271" y="3333"/>
                  <a:pt x="68" y="0"/>
                  <a:pt x="989" y="0"/>
                </a:cubicBezTo>
                <a:close/>
              </a:path>
            </a:pathLst>
          </a:custGeom>
          <a:gradFill flip="none" rotWithShape="1">
            <a:gsLst>
              <a:gs pos="36000">
                <a:srgbClr val="008080"/>
              </a:gs>
              <a:gs pos="100000">
                <a:srgbClr val="008080">
                  <a:tint val="44500"/>
                  <a:satMod val="160000"/>
                  <a:alpha val="51108"/>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467600" y="254747"/>
            <a:ext cx="1600200" cy="431053"/>
          </a:xfrm>
          <a:prstGeom prst="rect">
            <a:avLst/>
          </a:prstGeom>
        </p:spPr>
      </p:pic>
      <p:pic>
        <p:nvPicPr>
          <p:cNvPr id="20" name="Picture 1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6200" y="6131020"/>
            <a:ext cx="1236632" cy="955580"/>
          </a:xfrm>
          <a:prstGeom prst="rect">
            <a:avLst/>
          </a:prstGeom>
        </p:spPr>
      </p:pic>
      <p:cxnSp>
        <p:nvCxnSpPr>
          <p:cNvPr id="21" name="Straight Connector 20"/>
          <p:cNvCxnSpPr/>
          <p:nvPr userDrawn="1"/>
        </p:nvCxnSpPr>
        <p:spPr>
          <a:xfrm>
            <a:off x="-19050" y="6324600"/>
            <a:ext cx="91630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87709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1" r:id="rId13"/>
    <p:sldLayoutId id="2147483772" r:id="rId14"/>
    <p:sldLayoutId id="2147483773" r:id="rId15"/>
  </p:sldLayoutIdLst>
  <p:hf hdr="0" ftr="0" dt="0"/>
  <p:txStyles>
    <p:titleStyle>
      <a:lvl1pPr algn="l" rtl="0" eaLnBrk="1" latinLnBrk="0" hangingPunct="1">
        <a:spcBef>
          <a:spcPct val="0"/>
        </a:spcBef>
        <a:buNone/>
        <a:defRPr kumimoji="0" sz="5000" b="0" kern="1200">
          <a:ln>
            <a:noFill/>
          </a:ln>
          <a:solidFill>
            <a:schemeClr val="tx2"/>
          </a:solidFill>
          <a:effectLst/>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6" name="Rectangle 21"/>
          <p:cNvSpPr txBox="1">
            <a:spLocks/>
          </p:cNvSpPr>
          <p:nvPr userDrawn="1"/>
        </p:nvSpPr>
        <p:spPr>
          <a:xfrm>
            <a:off x="6858000" y="6562988"/>
            <a:ext cx="2133600" cy="304800"/>
          </a:xfrm>
          <a:prstGeom prst="rect">
            <a:avLst/>
          </a:prstGeom>
        </p:spPr>
        <p:txBody>
          <a:bodyPr anchor="ctr"/>
          <a:lstStyle>
            <a:defPPr>
              <a:defRPr lang="en-US"/>
            </a:defPPr>
            <a:lvl1pPr marL="0" algn="l" defTabSz="914400" rtl="0" eaLnBrk="1" latinLnBrk="0" hangingPunct="1">
              <a:defRPr sz="1000" b="1" kern="1200">
                <a:solidFill>
                  <a:srgbClr val="F1603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C49B74-5DB2-4B03-B1D2-7F6A3C51C318}" type="slidenum">
              <a:rPr lang="en-US" smtClean="0"/>
              <a:pPr algn="r"/>
              <a:t>‹#›</a:t>
            </a:fld>
            <a:endParaRPr lang="en-US" dirty="0"/>
          </a:p>
        </p:txBody>
      </p:sp>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467600" y="254747"/>
            <a:ext cx="1600200" cy="431053"/>
          </a:xfrm>
          <a:prstGeom prst="rect">
            <a:avLst/>
          </a:prstGeom>
        </p:spPr>
      </p:pic>
      <p:sp>
        <p:nvSpPr>
          <p:cNvPr id="14" name="Rectangle 13"/>
          <p:cNvSpPr/>
          <p:nvPr userDrawn="1"/>
        </p:nvSpPr>
        <p:spPr>
          <a:xfrm>
            <a:off x="990600" y="6553200"/>
            <a:ext cx="7696200" cy="304800"/>
          </a:xfrm>
          <a:prstGeom prst="rect">
            <a:avLst/>
          </a:prstGeom>
        </p:spPr>
        <p:txBody>
          <a:bodyPr anchor="ctr">
            <a:noAutofit/>
          </a:bodyPr>
          <a:lstStyle/>
          <a:p>
            <a:pPr algn="ctr"/>
            <a:r>
              <a:rPr lang="en-US" sz="900" b="1" dirty="0">
                <a:solidFill>
                  <a:srgbClr val="F16030"/>
                </a:solidFill>
                <a:latin typeface="Arial" pitchFamily="34" charset="0"/>
                <a:cs typeface="Arial" pitchFamily="34" charset="0"/>
              </a:rPr>
              <a:t>© 2023 aha! Process, Inc. All rights reserved. www.ahaprocess.com</a:t>
            </a:r>
          </a:p>
        </p:txBody>
      </p:sp>
      <p:pic>
        <p:nvPicPr>
          <p:cNvPr id="19" name="Picture 1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200" y="6131020"/>
            <a:ext cx="1236632" cy="955580"/>
          </a:xfrm>
          <a:prstGeom prst="rect">
            <a:avLst/>
          </a:prstGeom>
        </p:spPr>
      </p:pic>
      <p:cxnSp>
        <p:nvCxnSpPr>
          <p:cNvPr id="20" name="Straight Connector 19"/>
          <p:cNvCxnSpPr/>
          <p:nvPr userDrawn="1"/>
        </p:nvCxnSpPr>
        <p:spPr>
          <a:xfrm>
            <a:off x="-19050" y="6324600"/>
            <a:ext cx="91630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16F1C786-79F5-032B-7731-531F702B16B6}"/>
              </a:ext>
            </a:extLst>
          </p:cNvPr>
          <p:cNvSpPr>
            <a:spLocks/>
          </p:cNvSpPr>
          <p:nvPr userDrawn="1"/>
        </p:nvSpPr>
        <p:spPr bwMode="auto">
          <a:xfrm>
            <a:off x="-19050" y="-19050"/>
            <a:ext cx="8196112" cy="1039838"/>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957 w 10000"/>
              <a:gd name="connsiteY3" fmla="*/ 32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800"/>
              <a:gd name="connsiteY0" fmla="*/ 30 h 10000"/>
              <a:gd name="connsiteX1" fmla="*/ 4404 w 10800"/>
              <a:gd name="connsiteY1" fmla="*/ 0 h 10000"/>
              <a:gd name="connsiteX2" fmla="*/ 7578 w 10800"/>
              <a:gd name="connsiteY2" fmla="*/ 5595 h 10000"/>
              <a:gd name="connsiteX3" fmla="*/ 9957 w 10800"/>
              <a:gd name="connsiteY3" fmla="*/ 32 h 10000"/>
              <a:gd name="connsiteX4" fmla="*/ 10800 w 10800"/>
              <a:gd name="connsiteY4" fmla="*/ 508 h 10000"/>
              <a:gd name="connsiteX5" fmla="*/ 7453 w 10800"/>
              <a:gd name="connsiteY5" fmla="*/ 6692 h 10000"/>
              <a:gd name="connsiteX6" fmla="*/ 2578 w 10800"/>
              <a:gd name="connsiteY6" fmla="*/ 3064 h 10000"/>
              <a:gd name="connsiteX7" fmla="*/ 0 w 10800"/>
              <a:gd name="connsiteY7" fmla="*/ 10000 h 10000"/>
              <a:gd name="connsiteX8" fmla="*/ 10 w 10800"/>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300 w 10851"/>
              <a:gd name="connsiteY2" fmla="*/ 87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6 h 9986"/>
              <a:gd name="connsiteX1" fmla="*/ 5388 w 10851"/>
              <a:gd name="connsiteY1" fmla="*/ 77 h 9986"/>
              <a:gd name="connsiteX2" fmla="*/ 7300 w 10851"/>
              <a:gd name="connsiteY2" fmla="*/ 2 h 9986"/>
              <a:gd name="connsiteX3" fmla="*/ 9957 w 10851"/>
              <a:gd name="connsiteY3" fmla="*/ 18 h 9986"/>
              <a:gd name="connsiteX4" fmla="*/ 10851 w 10851"/>
              <a:gd name="connsiteY4" fmla="*/ 36 h 9986"/>
              <a:gd name="connsiteX5" fmla="*/ 7453 w 10851"/>
              <a:gd name="connsiteY5" fmla="*/ 6678 h 9986"/>
              <a:gd name="connsiteX6" fmla="*/ 2578 w 10851"/>
              <a:gd name="connsiteY6" fmla="*/ 3050 h 9986"/>
              <a:gd name="connsiteX7" fmla="*/ 0 w 10851"/>
              <a:gd name="connsiteY7" fmla="*/ 9986 h 9986"/>
              <a:gd name="connsiteX8" fmla="*/ 10 w 10851"/>
              <a:gd name="connsiteY8" fmla="*/ 16 h 998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42 h 10026"/>
              <a:gd name="connsiteX1" fmla="*/ 4953 w 10000"/>
              <a:gd name="connsiteY1" fmla="*/ 103 h 10026"/>
              <a:gd name="connsiteX2" fmla="*/ 6727 w 10000"/>
              <a:gd name="connsiteY2" fmla="*/ 28 h 10026"/>
              <a:gd name="connsiteX3" fmla="*/ 9176 w 10000"/>
              <a:gd name="connsiteY3" fmla="*/ 44 h 10026"/>
              <a:gd name="connsiteX4" fmla="*/ 10000 w 10000"/>
              <a:gd name="connsiteY4" fmla="*/ 62 h 10026"/>
              <a:gd name="connsiteX5" fmla="*/ 6868 w 10000"/>
              <a:gd name="connsiteY5" fmla="*/ 6713 h 10026"/>
              <a:gd name="connsiteX6" fmla="*/ 2376 w 10000"/>
              <a:gd name="connsiteY6" fmla="*/ 3080 h 10026"/>
              <a:gd name="connsiteX7" fmla="*/ 0 w 10000"/>
              <a:gd name="connsiteY7" fmla="*/ 10026 h 10026"/>
              <a:gd name="connsiteX8" fmla="*/ 9 w 10000"/>
              <a:gd name="connsiteY8" fmla="*/ 42 h 1002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32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23 w 10000"/>
              <a:gd name="connsiteY1" fmla="*/ 78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5 h 9999"/>
              <a:gd name="connsiteX1" fmla="*/ 3323 w 10000"/>
              <a:gd name="connsiteY1" fmla="*/ 77 h 9999"/>
              <a:gd name="connsiteX2" fmla="*/ 4959 w 10000"/>
              <a:gd name="connsiteY2" fmla="*/ 53 h 9999"/>
              <a:gd name="connsiteX3" fmla="*/ 6727 w 10000"/>
              <a:gd name="connsiteY3" fmla="*/ 1 h 9999"/>
              <a:gd name="connsiteX4" fmla="*/ 9176 w 10000"/>
              <a:gd name="connsiteY4" fmla="*/ 17 h 9999"/>
              <a:gd name="connsiteX5" fmla="*/ 10000 w 10000"/>
              <a:gd name="connsiteY5" fmla="*/ 35 h 9999"/>
              <a:gd name="connsiteX6" fmla="*/ 6868 w 10000"/>
              <a:gd name="connsiteY6" fmla="*/ 6686 h 9999"/>
              <a:gd name="connsiteX7" fmla="*/ 2376 w 10000"/>
              <a:gd name="connsiteY7" fmla="*/ 3053 h 9999"/>
              <a:gd name="connsiteX8" fmla="*/ 0 w 10000"/>
              <a:gd name="connsiteY8" fmla="*/ 9999 h 9999"/>
              <a:gd name="connsiteX9" fmla="*/ 9 w 10000"/>
              <a:gd name="connsiteY9" fmla="*/ 15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9999">
                <a:moveTo>
                  <a:pt x="9" y="15"/>
                </a:moveTo>
                <a:lnTo>
                  <a:pt x="3323" y="77"/>
                </a:lnTo>
                <a:lnTo>
                  <a:pt x="4959" y="53"/>
                </a:lnTo>
                <a:cubicBezTo>
                  <a:pt x="5665" y="16"/>
                  <a:pt x="6024" y="7"/>
                  <a:pt x="6727" y="1"/>
                </a:cubicBezTo>
                <a:cubicBezTo>
                  <a:pt x="7430" y="-5"/>
                  <a:pt x="8270" y="33"/>
                  <a:pt x="9176" y="17"/>
                </a:cubicBezTo>
                <a:cubicBezTo>
                  <a:pt x="9411" y="65"/>
                  <a:pt x="9777" y="9"/>
                  <a:pt x="10000" y="35"/>
                </a:cubicBezTo>
                <a:cubicBezTo>
                  <a:pt x="9849" y="547"/>
                  <a:pt x="8139" y="6184"/>
                  <a:pt x="6868" y="6686"/>
                </a:cubicBezTo>
                <a:cubicBezTo>
                  <a:pt x="5598" y="7189"/>
                  <a:pt x="3520" y="2504"/>
                  <a:pt x="2376" y="3053"/>
                </a:cubicBezTo>
                <a:cubicBezTo>
                  <a:pt x="1197" y="3175"/>
                  <a:pt x="431" y="7343"/>
                  <a:pt x="0" y="9999"/>
                </a:cubicBezTo>
                <a:lnTo>
                  <a:pt x="9" y="15"/>
                </a:lnTo>
                <a:close/>
              </a:path>
            </a:pathLst>
          </a:custGeom>
          <a:solidFill>
            <a:srgbClr val="009999"/>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3" name="Flowchart: Stored Data 5">
            <a:extLst>
              <a:ext uri="{FF2B5EF4-FFF2-40B4-BE49-F238E27FC236}">
                <a16:creationId xmlns:a16="http://schemas.microsoft.com/office/drawing/2014/main" id="{05802CB3-0258-C7B4-0431-E40A29A29680}"/>
              </a:ext>
            </a:extLst>
          </p:cNvPr>
          <p:cNvSpPr/>
          <p:nvPr userDrawn="1"/>
        </p:nvSpPr>
        <p:spPr>
          <a:xfrm>
            <a:off x="-66888" y="-7143"/>
            <a:ext cx="904409" cy="633174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719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4673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2860 w 10000"/>
              <a:gd name="connsiteY2" fmla="*/ 502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59 w 10068"/>
              <a:gd name="connsiteY0" fmla="*/ 0 h 10000"/>
              <a:gd name="connsiteX1" fmla="*/ 10068 w 10068"/>
              <a:gd name="connsiteY1" fmla="*/ 0 h 10000"/>
              <a:gd name="connsiteX2" fmla="*/ 2928 w 10068"/>
              <a:gd name="connsiteY2" fmla="*/ 5025 h 10000"/>
              <a:gd name="connsiteX3" fmla="*/ 10068 w 10068"/>
              <a:gd name="connsiteY3" fmla="*/ 10000 h 10000"/>
              <a:gd name="connsiteX4" fmla="*/ 1735 w 10068"/>
              <a:gd name="connsiteY4" fmla="*/ 10000 h 10000"/>
              <a:gd name="connsiteX5" fmla="*/ 68 w 10068"/>
              <a:gd name="connsiteY5" fmla="*/ 5000 h 10000"/>
              <a:gd name="connsiteX6" fmla="*/ 859 w 10068"/>
              <a:gd name="connsiteY6" fmla="*/ 0 h 10000"/>
              <a:gd name="connsiteX0" fmla="*/ 813 w 10022"/>
              <a:gd name="connsiteY0" fmla="*/ 0 h 10000"/>
              <a:gd name="connsiteX1" fmla="*/ 10022 w 10022"/>
              <a:gd name="connsiteY1" fmla="*/ 0 h 10000"/>
              <a:gd name="connsiteX2" fmla="*/ 2882 w 10022"/>
              <a:gd name="connsiteY2" fmla="*/ 5025 h 10000"/>
              <a:gd name="connsiteX3" fmla="*/ 10022 w 10022"/>
              <a:gd name="connsiteY3" fmla="*/ 10000 h 10000"/>
              <a:gd name="connsiteX4" fmla="*/ 1032 w 10022"/>
              <a:gd name="connsiteY4" fmla="*/ 10000 h 10000"/>
              <a:gd name="connsiteX5" fmla="*/ 22 w 10022"/>
              <a:gd name="connsiteY5" fmla="*/ 5000 h 10000"/>
              <a:gd name="connsiteX6" fmla="*/ 813 w 10022"/>
              <a:gd name="connsiteY6" fmla="*/ 0 h 10000"/>
              <a:gd name="connsiteX0" fmla="*/ 989 w 10198"/>
              <a:gd name="connsiteY0" fmla="*/ 0 h 10000"/>
              <a:gd name="connsiteX1" fmla="*/ 10198 w 10198"/>
              <a:gd name="connsiteY1" fmla="*/ 0 h 10000"/>
              <a:gd name="connsiteX2" fmla="*/ 3058 w 10198"/>
              <a:gd name="connsiteY2" fmla="*/ 5025 h 10000"/>
              <a:gd name="connsiteX3" fmla="*/ 10198 w 10198"/>
              <a:gd name="connsiteY3" fmla="*/ 10000 h 10000"/>
              <a:gd name="connsiteX4" fmla="*/ 551 w 10198"/>
              <a:gd name="connsiteY4" fmla="*/ 10000 h 10000"/>
              <a:gd name="connsiteX5" fmla="*/ 198 w 10198"/>
              <a:gd name="connsiteY5" fmla="*/ 5000 h 10000"/>
              <a:gd name="connsiteX6" fmla="*/ 989 w 1019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8" h="10000">
                <a:moveTo>
                  <a:pt x="989" y="0"/>
                </a:moveTo>
                <a:lnTo>
                  <a:pt x="10198" y="0"/>
                </a:lnTo>
                <a:cubicBezTo>
                  <a:pt x="9277" y="0"/>
                  <a:pt x="3058" y="2264"/>
                  <a:pt x="3058" y="5025"/>
                </a:cubicBezTo>
                <a:cubicBezTo>
                  <a:pt x="3058" y="7786"/>
                  <a:pt x="9277" y="10000"/>
                  <a:pt x="10198" y="10000"/>
                </a:cubicBezTo>
                <a:lnTo>
                  <a:pt x="551" y="10000"/>
                </a:lnTo>
                <a:cubicBezTo>
                  <a:pt x="-370" y="10000"/>
                  <a:pt x="125" y="6667"/>
                  <a:pt x="198" y="5000"/>
                </a:cubicBezTo>
                <a:cubicBezTo>
                  <a:pt x="271" y="3333"/>
                  <a:pt x="68" y="0"/>
                  <a:pt x="989" y="0"/>
                </a:cubicBezTo>
                <a:close/>
              </a:path>
            </a:pathLst>
          </a:custGeom>
          <a:gradFill flip="none" rotWithShape="1">
            <a:gsLst>
              <a:gs pos="36000">
                <a:srgbClr val="008080"/>
              </a:gs>
              <a:gs pos="100000">
                <a:srgbClr val="008080">
                  <a:tint val="44500"/>
                  <a:satMod val="160000"/>
                  <a:alpha val="51108"/>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9011100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hf hdr="0" ftr="0" dt="0"/>
  <p:txStyles>
    <p:titleStyle>
      <a:lvl1pPr algn="l" rtl="0" eaLnBrk="1" latinLnBrk="0" hangingPunct="1">
        <a:spcBef>
          <a:spcPct val="0"/>
        </a:spcBef>
        <a:buNone/>
        <a:defRPr kumimoji="0" sz="5000" b="0" kern="1200">
          <a:ln>
            <a:noFill/>
          </a:ln>
          <a:solidFill>
            <a:schemeClr val="tx2"/>
          </a:solidFill>
          <a:effectLst/>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6" name="Rectangle 21"/>
          <p:cNvSpPr txBox="1">
            <a:spLocks/>
          </p:cNvSpPr>
          <p:nvPr userDrawn="1"/>
        </p:nvSpPr>
        <p:spPr>
          <a:xfrm>
            <a:off x="6858000" y="6562988"/>
            <a:ext cx="2133600" cy="304800"/>
          </a:xfrm>
          <a:prstGeom prst="rect">
            <a:avLst/>
          </a:prstGeom>
        </p:spPr>
        <p:txBody>
          <a:bodyPr anchor="ctr"/>
          <a:lstStyle>
            <a:defPPr>
              <a:defRPr lang="en-US"/>
            </a:defPPr>
            <a:lvl1pPr marL="0" algn="l" defTabSz="914400" rtl="0" eaLnBrk="1" latinLnBrk="0" hangingPunct="1">
              <a:defRPr sz="1000" b="1" kern="1200">
                <a:solidFill>
                  <a:srgbClr val="F1603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C49B74-5DB2-4B03-B1D2-7F6A3C51C318}" type="slidenum">
              <a:rPr lang="en-US" smtClean="0"/>
              <a:pPr algn="r"/>
              <a:t>‹#›</a:t>
            </a:fld>
            <a:endParaRPr lang="en-US" dirty="0"/>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467600" y="254747"/>
            <a:ext cx="1600200" cy="431053"/>
          </a:xfrm>
          <a:prstGeom prst="rect">
            <a:avLst/>
          </a:prstGeom>
        </p:spPr>
      </p:pic>
      <p:sp>
        <p:nvSpPr>
          <p:cNvPr id="11" name="Rectangle 10"/>
          <p:cNvSpPr/>
          <p:nvPr userDrawn="1"/>
        </p:nvSpPr>
        <p:spPr>
          <a:xfrm>
            <a:off x="990600" y="6553200"/>
            <a:ext cx="7696200" cy="304800"/>
          </a:xfrm>
          <a:prstGeom prst="rect">
            <a:avLst/>
          </a:prstGeom>
        </p:spPr>
        <p:txBody>
          <a:bodyPr anchor="ctr">
            <a:noAutofit/>
          </a:bodyPr>
          <a:lstStyle/>
          <a:p>
            <a:pPr algn="ctr"/>
            <a:r>
              <a:rPr lang="en-US" sz="900" b="1" dirty="0">
                <a:solidFill>
                  <a:srgbClr val="F16030"/>
                </a:solidFill>
                <a:latin typeface="Arial" pitchFamily="34" charset="0"/>
                <a:cs typeface="Arial" pitchFamily="34" charset="0"/>
              </a:rPr>
              <a:t>© 2023 aha! Process, Inc. All rights reserved. www.ahaprocess.com</a:t>
            </a:r>
          </a:p>
        </p:txBody>
      </p:sp>
      <p:pic>
        <p:nvPicPr>
          <p:cNvPr id="12" name="Pictur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200" y="6131020"/>
            <a:ext cx="1236632" cy="955580"/>
          </a:xfrm>
          <a:prstGeom prst="rect">
            <a:avLst/>
          </a:prstGeom>
        </p:spPr>
      </p:pic>
      <p:cxnSp>
        <p:nvCxnSpPr>
          <p:cNvPr id="14" name="Straight Connector 13"/>
          <p:cNvCxnSpPr/>
          <p:nvPr userDrawn="1"/>
        </p:nvCxnSpPr>
        <p:spPr>
          <a:xfrm>
            <a:off x="-19050" y="6324600"/>
            <a:ext cx="91630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F68F3CE2-2411-8832-5D11-1E0A5555A3FD}"/>
              </a:ext>
            </a:extLst>
          </p:cNvPr>
          <p:cNvSpPr>
            <a:spLocks/>
          </p:cNvSpPr>
          <p:nvPr userDrawn="1"/>
        </p:nvSpPr>
        <p:spPr bwMode="auto">
          <a:xfrm>
            <a:off x="-19050" y="-19050"/>
            <a:ext cx="8196112" cy="1039838"/>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957 w 10000"/>
              <a:gd name="connsiteY3" fmla="*/ 32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800"/>
              <a:gd name="connsiteY0" fmla="*/ 30 h 10000"/>
              <a:gd name="connsiteX1" fmla="*/ 4404 w 10800"/>
              <a:gd name="connsiteY1" fmla="*/ 0 h 10000"/>
              <a:gd name="connsiteX2" fmla="*/ 7578 w 10800"/>
              <a:gd name="connsiteY2" fmla="*/ 5595 h 10000"/>
              <a:gd name="connsiteX3" fmla="*/ 9957 w 10800"/>
              <a:gd name="connsiteY3" fmla="*/ 32 h 10000"/>
              <a:gd name="connsiteX4" fmla="*/ 10800 w 10800"/>
              <a:gd name="connsiteY4" fmla="*/ 508 h 10000"/>
              <a:gd name="connsiteX5" fmla="*/ 7453 w 10800"/>
              <a:gd name="connsiteY5" fmla="*/ 6692 h 10000"/>
              <a:gd name="connsiteX6" fmla="*/ 2578 w 10800"/>
              <a:gd name="connsiteY6" fmla="*/ 3064 h 10000"/>
              <a:gd name="connsiteX7" fmla="*/ 0 w 10800"/>
              <a:gd name="connsiteY7" fmla="*/ 10000 h 10000"/>
              <a:gd name="connsiteX8" fmla="*/ 10 w 10800"/>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300 w 10851"/>
              <a:gd name="connsiteY2" fmla="*/ 87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6 h 9986"/>
              <a:gd name="connsiteX1" fmla="*/ 5388 w 10851"/>
              <a:gd name="connsiteY1" fmla="*/ 77 h 9986"/>
              <a:gd name="connsiteX2" fmla="*/ 7300 w 10851"/>
              <a:gd name="connsiteY2" fmla="*/ 2 h 9986"/>
              <a:gd name="connsiteX3" fmla="*/ 9957 w 10851"/>
              <a:gd name="connsiteY3" fmla="*/ 18 h 9986"/>
              <a:gd name="connsiteX4" fmla="*/ 10851 w 10851"/>
              <a:gd name="connsiteY4" fmla="*/ 36 h 9986"/>
              <a:gd name="connsiteX5" fmla="*/ 7453 w 10851"/>
              <a:gd name="connsiteY5" fmla="*/ 6678 h 9986"/>
              <a:gd name="connsiteX6" fmla="*/ 2578 w 10851"/>
              <a:gd name="connsiteY6" fmla="*/ 3050 h 9986"/>
              <a:gd name="connsiteX7" fmla="*/ 0 w 10851"/>
              <a:gd name="connsiteY7" fmla="*/ 9986 h 9986"/>
              <a:gd name="connsiteX8" fmla="*/ 10 w 10851"/>
              <a:gd name="connsiteY8" fmla="*/ 16 h 998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42 h 10026"/>
              <a:gd name="connsiteX1" fmla="*/ 4953 w 10000"/>
              <a:gd name="connsiteY1" fmla="*/ 103 h 10026"/>
              <a:gd name="connsiteX2" fmla="*/ 6727 w 10000"/>
              <a:gd name="connsiteY2" fmla="*/ 28 h 10026"/>
              <a:gd name="connsiteX3" fmla="*/ 9176 w 10000"/>
              <a:gd name="connsiteY3" fmla="*/ 44 h 10026"/>
              <a:gd name="connsiteX4" fmla="*/ 10000 w 10000"/>
              <a:gd name="connsiteY4" fmla="*/ 62 h 10026"/>
              <a:gd name="connsiteX5" fmla="*/ 6868 w 10000"/>
              <a:gd name="connsiteY5" fmla="*/ 6713 h 10026"/>
              <a:gd name="connsiteX6" fmla="*/ 2376 w 10000"/>
              <a:gd name="connsiteY6" fmla="*/ 3080 h 10026"/>
              <a:gd name="connsiteX7" fmla="*/ 0 w 10000"/>
              <a:gd name="connsiteY7" fmla="*/ 10026 h 10026"/>
              <a:gd name="connsiteX8" fmla="*/ 9 w 10000"/>
              <a:gd name="connsiteY8" fmla="*/ 42 h 1002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32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23 w 10000"/>
              <a:gd name="connsiteY1" fmla="*/ 78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5 h 9999"/>
              <a:gd name="connsiteX1" fmla="*/ 3323 w 10000"/>
              <a:gd name="connsiteY1" fmla="*/ 77 h 9999"/>
              <a:gd name="connsiteX2" fmla="*/ 4959 w 10000"/>
              <a:gd name="connsiteY2" fmla="*/ 53 h 9999"/>
              <a:gd name="connsiteX3" fmla="*/ 6727 w 10000"/>
              <a:gd name="connsiteY3" fmla="*/ 1 h 9999"/>
              <a:gd name="connsiteX4" fmla="*/ 9176 w 10000"/>
              <a:gd name="connsiteY4" fmla="*/ 17 h 9999"/>
              <a:gd name="connsiteX5" fmla="*/ 10000 w 10000"/>
              <a:gd name="connsiteY5" fmla="*/ 35 h 9999"/>
              <a:gd name="connsiteX6" fmla="*/ 6868 w 10000"/>
              <a:gd name="connsiteY6" fmla="*/ 6686 h 9999"/>
              <a:gd name="connsiteX7" fmla="*/ 2376 w 10000"/>
              <a:gd name="connsiteY7" fmla="*/ 3053 h 9999"/>
              <a:gd name="connsiteX8" fmla="*/ 0 w 10000"/>
              <a:gd name="connsiteY8" fmla="*/ 9999 h 9999"/>
              <a:gd name="connsiteX9" fmla="*/ 9 w 10000"/>
              <a:gd name="connsiteY9" fmla="*/ 15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9999">
                <a:moveTo>
                  <a:pt x="9" y="15"/>
                </a:moveTo>
                <a:lnTo>
                  <a:pt x="3323" y="77"/>
                </a:lnTo>
                <a:lnTo>
                  <a:pt x="4959" y="53"/>
                </a:lnTo>
                <a:cubicBezTo>
                  <a:pt x="5665" y="16"/>
                  <a:pt x="6024" y="7"/>
                  <a:pt x="6727" y="1"/>
                </a:cubicBezTo>
                <a:cubicBezTo>
                  <a:pt x="7430" y="-5"/>
                  <a:pt x="8270" y="33"/>
                  <a:pt x="9176" y="17"/>
                </a:cubicBezTo>
                <a:cubicBezTo>
                  <a:pt x="9411" y="65"/>
                  <a:pt x="9777" y="9"/>
                  <a:pt x="10000" y="35"/>
                </a:cubicBezTo>
                <a:cubicBezTo>
                  <a:pt x="9849" y="547"/>
                  <a:pt x="8139" y="6184"/>
                  <a:pt x="6868" y="6686"/>
                </a:cubicBezTo>
                <a:cubicBezTo>
                  <a:pt x="5598" y="7189"/>
                  <a:pt x="3520" y="2504"/>
                  <a:pt x="2376" y="3053"/>
                </a:cubicBezTo>
                <a:cubicBezTo>
                  <a:pt x="1197" y="3175"/>
                  <a:pt x="431" y="7343"/>
                  <a:pt x="0" y="9999"/>
                </a:cubicBezTo>
                <a:lnTo>
                  <a:pt x="9" y="15"/>
                </a:lnTo>
                <a:close/>
              </a:path>
            </a:pathLst>
          </a:custGeom>
          <a:solidFill>
            <a:srgbClr val="009999"/>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3" name="Flowchart: Stored Data 5">
            <a:extLst>
              <a:ext uri="{FF2B5EF4-FFF2-40B4-BE49-F238E27FC236}">
                <a16:creationId xmlns:a16="http://schemas.microsoft.com/office/drawing/2014/main" id="{9EFA4F6A-BE45-E926-73D3-61003A7F4ADD}"/>
              </a:ext>
            </a:extLst>
          </p:cNvPr>
          <p:cNvSpPr/>
          <p:nvPr userDrawn="1"/>
        </p:nvSpPr>
        <p:spPr>
          <a:xfrm>
            <a:off x="-66888" y="-7143"/>
            <a:ext cx="904409" cy="633174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719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4673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2860 w 10000"/>
              <a:gd name="connsiteY2" fmla="*/ 502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59 w 10068"/>
              <a:gd name="connsiteY0" fmla="*/ 0 h 10000"/>
              <a:gd name="connsiteX1" fmla="*/ 10068 w 10068"/>
              <a:gd name="connsiteY1" fmla="*/ 0 h 10000"/>
              <a:gd name="connsiteX2" fmla="*/ 2928 w 10068"/>
              <a:gd name="connsiteY2" fmla="*/ 5025 h 10000"/>
              <a:gd name="connsiteX3" fmla="*/ 10068 w 10068"/>
              <a:gd name="connsiteY3" fmla="*/ 10000 h 10000"/>
              <a:gd name="connsiteX4" fmla="*/ 1735 w 10068"/>
              <a:gd name="connsiteY4" fmla="*/ 10000 h 10000"/>
              <a:gd name="connsiteX5" fmla="*/ 68 w 10068"/>
              <a:gd name="connsiteY5" fmla="*/ 5000 h 10000"/>
              <a:gd name="connsiteX6" fmla="*/ 859 w 10068"/>
              <a:gd name="connsiteY6" fmla="*/ 0 h 10000"/>
              <a:gd name="connsiteX0" fmla="*/ 813 w 10022"/>
              <a:gd name="connsiteY0" fmla="*/ 0 h 10000"/>
              <a:gd name="connsiteX1" fmla="*/ 10022 w 10022"/>
              <a:gd name="connsiteY1" fmla="*/ 0 h 10000"/>
              <a:gd name="connsiteX2" fmla="*/ 2882 w 10022"/>
              <a:gd name="connsiteY2" fmla="*/ 5025 h 10000"/>
              <a:gd name="connsiteX3" fmla="*/ 10022 w 10022"/>
              <a:gd name="connsiteY3" fmla="*/ 10000 h 10000"/>
              <a:gd name="connsiteX4" fmla="*/ 1032 w 10022"/>
              <a:gd name="connsiteY4" fmla="*/ 10000 h 10000"/>
              <a:gd name="connsiteX5" fmla="*/ 22 w 10022"/>
              <a:gd name="connsiteY5" fmla="*/ 5000 h 10000"/>
              <a:gd name="connsiteX6" fmla="*/ 813 w 10022"/>
              <a:gd name="connsiteY6" fmla="*/ 0 h 10000"/>
              <a:gd name="connsiteX0" fmla="*/ 989 w 10198"/>
              <a:gd name="connsiteY0" fmla="*/ 0 h 10000"/>
              <a:gd name="connsiteX1" fmla="*/ 10198 w 10198"/>
              <a:gd name="connsiteY1" fmla="*/ 0 h 10000"/>
              <a:gd name="connsiteX2" fmla="*/ 3058 w 10198"/>
              <a:gd name="connsiteY2" fmla="*/ 5025 h 10000"/>
              <a:gd name="connsiteX3" fmla="*/ 10198 w 10198"/>
              <a:gd name="connsiteY3" fmla="*/ 10000 h 10000"/>
              <a:gd name="connsiteX4" fmla="*/ 551 w 10198"/>
              <a:gd name="connsiteY4" fmla="*/ 10000 h 10000"/>
              <a:gd name="connsiteX5" fmla="*/ 198 w 10198"/>
              <a:gd name="connsiteY5" fmla="*/ 5000 h 10000"/>
              <a:gd name="connsiteX6" fmla="*/ 989 w 1019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8" h="10000">
                <a:moveTo>
                  <a:pt x="989" y="0"/>
                </a:moveTo>
                <a:lnTo>
                  <a:pt x="10198" y="0"/>
                </a:lnTo>
                <a:cubicBezTo>
                  <a:pt x="9277" y="0"/>
                  <a:pt x="3058" y="2264"/>
                  <a:pt x="3058" y="5025"/>
                </a:cubicBezTo>
                <a:cubicBezTo>
                  <a:pt x="3058" y="7786"/>
                  <a:pt x="9277" y="10000"/>
                  <a:pt x="10198" y="10000"/>
                </a:cubicBezTo>
                <a:lnTo>
                  <a:pt x="551" y="10000"/>
                </a:lnTo>
                <a:cubicBezTo>
                  <a:pt x="-370" y="10000"/>
                  <a:pt x="125" y="6667"/>
                  <a:pt x="198" y="5000"/>
                </a:cubicBezTo>
                <a:cubicBezTo>
                  <a:pt x="271" y="3333"/>
                  <a:pt x="68" y="0"/>
                  <a:pt x="989" y="0"/>
                </a:cubicBezTo>
                <a:close/>
              </a:path>
            </a:pathLst>
          </a:custGeom>
          <a:gradFill flip="none" rotWithShape="1">
            <a:gsLst>
              <a:gs pos="36000">
                <a:srgbClr val="008080"/>
              </a:gs>
              <a:gs pos="100000">
                <a:srgbClr val="008080">
                  <a:tint val="44500"/>
                  <a:satMod val="160000"/>
                  <a:alpha val="51108"/>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968468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hdr="0" ftr="0" dt="0"/>
  <p:txStyles>
    <p:titleStyle>
      <a:lvl1pPr algn="l" rtl="0" eaLnBrk="1" latinLnBrk="0" hangingPunct="1">
        <a:spcBef>
          <a:spcPct val="0"/>
        </a:spcBef>
        <a:buNone/>
        <a:defRPr kumimoji="0" sz="5000" b="0" kern="1200">
          <a:ln>
            <a:noFill/>
          </a:ln>
          <a:solidFill>
            <a:schemeClr val="tx2"/>
          </a:solidFill>
          <a:effectLst/>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6" name="Rectangle 21"/>
          <p:cNvSpPr txBox="1">
            <a:spLocks/>
          </p:cNvSpPr>
          <p:nvPr userDrawn="1"/>
        </p:nvSpPr>
        <p:spPr>
          <a:xfrm>
            <a:off x="6858000" y="6562988"/>
            <a:ext cx="2133600" cy="304800"/>
          </a:xfrm>
          <a:prstGeom prst="rect">
            <a:avLst/>
          </a:prstGeom>
        </p:spPr>
        <p:txBody>
          <a:bodyPr anchor="ctr"/>
          <a:lstStyle>
            <a:defPPr>
              <a:defRPr lang="en-US"/>
            </a:defPPr>
            <a:lvl1pPr marL="0" algn="l" defTabSz="914400" rtl="0" eaLnBrk="1" latinLnBrk="0" hangingPunct="1">
              <a:defRPr sz="1000" b="1" kern="1200">
                <a:solidFill>
                  <a:srgbClr val="F1603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C49B74-5DB2-4B03-B1D2-7F6A3C51C318}" type="slidenum">
              <a:rPr lang="en-US" smtClean="0"/>
              <a:pPr algn="r"/>
              <a:t>‹#›</a:t>
            </a:fld>
            <a:endParaRPr lang="en-US" dirty="0"/>
          </a:p>
        </p:txBody>
      </p:sp>
      <p:sp>
        <p:nvSpPr>
          <p:cNvPr id="7" name="Rectangle 6"/>
          <p:cNvSpPr/>
          <p:nvPr userDrawn="1"/>
        </p:nvSpPr>
        <p:spPr>
          <a:xfrm>
            <a:off x="990600" y="6553200"/>
            <a:ext cx="7696200" cy="304800"/>
          </a:xfrm>
          <a:prstGeom prst="rect">
            <a:avLst/>
          </a:prstGeom>
        </p:spPr>
        <p:txBody>
          <a:bodyPr anchor="ctr">
            <a:noAutofit/>
          </a:bodyPr>
          <a:lstStyle/>
          <a:p>
            <a:pPr algn="ctr"/>
            <a:r>
              <a:rPr lang="en-US" sz="900" b="1" dirty="0">
                <a:solidFill>
                  <a:srgbClr val="F16030"/>
                </a:solidFill>
                <a:latin typeface="Arial" pitchFamily="34" charset="0"/>
                <a:cs typeface="Arial" pitchFamily="34" charset="0"/>
              </a:rPr>
              <a:t>© 2023 aha! Process, Inc. All rights reserved. www.ahaprocess.com</a:t>
            </a:r>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6200" y="6131020"/>
            <a:ext cx="1236632" cy="955580"/>
          </a:xfrm>
          <a:prstGeom prst="rect">
            <a:avLst/>
          </a:prstGeom>
        </p:spPr>
      </p:pic>
      <p:cxnSp>
        <p:nvCxnSpPr>
          <p:cNvPr id="10" name="Straight Connector 9"/>
          <p:cNvCxnSpPr/>
          <p:nvPr userDrawn="1"/>
        </p:nvCxnSpPr>
        <p:spPr>
          <a:xfrm>
            <a:off x="-19050" y="6324600"/>
            <a:ext cx="91630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9318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hf hdr="0" ftr="0" dt="0"/>
  <p:txStyles>
    <p:titleStyle>
      <a:lvl1pPr algn="l" rtl="0" eaLnBrk="1" latinLnBrk="0" hangingPunct="1">
        <a:spcBef>
          <a:spcPct val="0"/>
        </a:spcBef>
        <a:buNone/>
        <a:defRPr kumimoji="0" sz="5000" b="0" kern="1200">
          <a:ln>
            <a:noFill/>
          </a:ln>
          <a:solidFill>
            <a:schemeClr val="tx2"/>
          </a:solidFill>
          <a:effectLst/>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242852">
                    <a:shade val="90000"/>
                  </a:srgbClr>
                </a:solidFill>
              </a:rPr>
              <a:pPr/>
              <a:t>‹#›</a:t>
            </a:fld>
            <a:endParaRPr lang="en-US">
              <a:solidFill>
                <a:srgbClr val="242852">
                  <a:shade val="90000"/>
                </a:srgbClr>
              </a:solidFill>
            </a:endParaRPr>
          </a:p>
        </p:txBody>
      </p:sp>
      <p:sp>
        <p:nvSpPr>
          <p:cNvPr id="16" name="Rectangle 21"/>
          <p:cNvSpPr txBox="1">
            <a:spLocks/>
          </p:cNvSpPr>
          <p:nvPr userDrawn="1"/>
        </p:nvSpPr>
        <p:spPr>
          <a:xfrm>
            <a:off x="6858000" y="6562988"/>
            <a:ext cx="2133600" cy="304800"/>
          </a:xfrm>
          <a:prstGeom prst="rect">
            <a:avLst/>
          </a:prstGeom>
        </p:spPr>
        <p:txBody>
          <a:bodyPr anchor="ctr"/>
          <a:lstStyle>
            <a:defPPr>
              <a:defRPr lang="en-US"/>
            </a:defPPr>
            <a:lvl1pPr marL="0" algn="l" defTabSz="914400" rtl="0" eaLnBrk="1" latinLnBrk="0" hangingPunct="1">
              <a:defRPr sz="1000" b="1" kern="1200">
                <a:solidFill>
                  <a:srgbClr val="F1603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C49B74-5DB2-4B03-B1D2-7F6A3C51C318}" type="slidenum">
              <a:rPr lang="en-US" smtClean="0"/>
              <a:pPr algn="r"/>
              <a:t>‹#›</a:t>
            </a:fld>
            <a:endParaRPr lang="en-US" dirty="0"/>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408877" y="182461"/>
            <a:ext cx="1600200" cy="431053"/>
          </a:xfrm>
          <a:prstGeom prst="rect">
            <a:avLst/>
          </a:prstGeom>
        </p:spPr>
      </p:pic>
      <p:sp>
        <p:nvSpPr>
          <p:cNvPr id="11" name="Rectangle 10"/>
          <p:cNvSpPr/>
          <p:nvPr userDrawn="1"/>
        </p:nvSpPr>
        <p:spPr>
          <a:xfrm>
            <a:off x="990600" y="6553200"/>
            <a:ext cx="7696200" cy="304800"/>
          </a:xfrm>
          <a:prstGeom prst="rect">
            <a:avLst/>
          </a:prstGeom>
        </p:spPr>
        <p:txBody>
          <a:bodyPr anchor="ctr">
            <a:noAutofit/>
          </a:bodyPr>
          <a:lstStyle/>
          <a:p>
            <a:pPr algn="ctr"/>
            <a:r>
              <a:rPr lang="en-US" sz="900" b="1" dirty="0">
                <a:solidFill>
                  <a:srgbClr val="F16030"/>
                </a:solidFill>
                <a:latin typeface="Arial" pitchFamily="34" charset="0"/>
                <a:cs typeface="Arial" pitchFamily="34" charset="0"/>
              </a:rPr>
              <a:t>© 2023 aha! Process, Inc. All rights reserved. www.ahaprocess.com</a:t>
            </a:r>
          </a:p>
        </p:txBody>
      </p:sp>
      <p:pic>
        <p:nvPicPr>
          <p:cNvPr id="12" name="Pictur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200" y="6131020"/>
            <a:ext cx="1236632" cy="955580"/>
          </a:xfrm>
          <a:prstGeom prst="rect">
            <a:avLst/>
          </a:prstGeom>
        </p:spPr>
      </p:pic>
      <p:cxnSp>
        <p:nvCxnSpPr>
          <p:cNvPr id="13" name="Straight Connector 12"/>
          <p:cNvCxnSpPr/>
          <p:nvPr userDrawn="1"/>
        </p:nvCxnSpPr>
        <p:spPr>
          <a:xfrm>
            <a:off x="-19050" y="6324600"/>
            <a:ext cx="91630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54487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rtl="0" eaLnBrk="1" latinLnBrk="0" hangingPunct="1">
        <a:spcBef>
          <a:spcPct val="0"/>
        </a:spcBef>
        <a:buNone/>
        <a:defRPr kumimoji="0" sz="5000" b="0" kern="1200">
          <a:ln>
            <a:noFill/>
          </a:ln>
          <a:solidFill>
            <a:schemeClr val="tx2"/>
          </a:solidFill>
          <a:effectLst/>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6" name="Rectangle 21"/>
          <p:cNvSpPr txBox="1">
            <a:spLocks/>
          </p:cNvSpPr>
          <p:nvPr userDrawn="1"/>
        </p:nvSpPr>
        <p:spPr>
          <a:xfrm>
            <a:off x="6858000" y="6562988"/>
            <a:ext cx="2133600" cy="304800"/>
          </a:xfrm>
          <a:prstGeom prst="rect">
            <a:avLst/>
          </a:prstGeom>
        </p:spPr>
        <p:txBody>
          <a:bodyPr anchor="ctr"/>
          <a:lstStyle>
            <a:defPPr>
              <a:defRPr lang="en-US"/>
            </a:defPPr>
            <a:lvl1pPr marL="0" algn="l" defTabSz="914400" rtl="0" eaLnBrk="1" latinLnBrk="0" hangingPunct="1">
              <a:defRPr sz="1000" b="1" kern="1200">
                <a:solidFill>
                  <a:srgbClr val="F1603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4C49B74-5DB2-4B03-B1D2-7F6A3C51C318}" type="slidenum">
              <a:rPr lang="en-US" smtClean="0"/>
              <a:pPr algn="r"/>
              <a:t>‹#›</a:t>
            </a:fld>
            <a:endParaRPr lang="en-US" dirty="0"/>
          </a:p>
        </p:txBody>
      </p:sp>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467600" y="254747"/>
            <a:ext cx="1600200" cy="431053"/>
          </a:xfrm>
          <a:prstGeom prst="rect">
            <a:avLst/>
          </a:prstGeom>
        </p:spPr>
      </p:pic>
      <p:sp>
        <p:nvSpPr>
          <p:cNvPr id="19" name="Rectangle 18"/>
          <p:cNvSpPr/>
          <p:nvPr userDrawn="1"/>
        </p:nvSpPr>
        <p:spPr>
          <a:xfrm>
            <a:off x="990600" y="6553200"/>
            <a:ext cx="7696200" cy="304800"/>
          </a:xfrm>
          <a:prstGeom prst="rect">
            <a:avLst/>
          </a:prstGeom>
        </p:spPr>
        <p:txBody>
          <a:bodyPr anchor="ctr">
            <a:noAutofit/>
          </a:bodyPr>
          <a:lstStyle/>
          <a:p>
            <a:pPr algn="ctr"/>
            <a:r>
              <a:rPr lang="en-US" sz="900" b="1" dirty="0">
                <a:solidFill>
                  <a:srgbClr val="F16030"/>
                </a:solidFill>
                <a:latin typeface="Arial" pitchFamily="34" charset="0"/>
                <a:cs typeface="Arial" pitchFamily="34" charset="0"/>
              </a:rPr>
              <a:t>© 2023 aha! Process, Inc. All rights reserved. www.ahaprocess.com</a:t>
            </a:r>
          </a:p>
        </p:txBody>
      </p:sp>
      <p:pic>
        <p:nvPicPr>
          <p:cNvPr id="20" name="Picture 1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200" y="6131020"/>
            <a:ext cx="1236632" cy="955580"/>
          </a:xfrm>
          <a:prstGeom prst="rect">
            <a:avLst/>
          </a:prstGeom>
        </p:spPr>
      </p:pic>
      <p:cxnSp>
        <p:nvCxnSpPr>
          <p:cNvPr id="21" name="Straight Connector 20"/>
          <p:cNvCxnSpPr/>
          <p:nvPr userDrawn="1"/>
        </p:nvCxnSpPr>
        <p:spPr>
          <a:xfrm>
            <a:off x="-19050" y="6324600"/>
            <a:ext cx="91630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reeform 3">
            <a:extLst>
              <a:ext uri="{FF2B5EF4-FFF2-40B4-BE49-F238E27FC236}">
                <a16:creationId xmlns:a16="http://schemas.microsoft.com/office/drawing/2014/main" id="{25E4EBFB-B5AB-4F1E-CC18-C211767DFE50}"/>
              </a:ext>
            </a:extLst>
          </p:cNvPr>
          <p:cNvSpPr>
            <a:spLocks/>
          </p:cNvSpPr>
          <p:nvPr userDrawn="1"/>
        </p:nvSpPr>
        <p:spPr bwMode="auto">
          <a:xfrm>
            <a:off x="-19050" y="-19050"/>
            <a:ext cx="8196112" cy="1039838"/>
          </a:xfrm>
          <a:custGeom>
            <a:avLst>
              <a:gd name="A1" fmla="val 0"/>
              <a:gd name="A2" fmla="val 0"/>
              <a:gd name="A3" fmla="val 0"/>
              <a:gd name="A4" fmla="val 0"/>
              <a:gd name="A5" fmla="val 0"/>
              <a:gd name="A6" fmla="val 0"/>
              <a:gd name="A7" fmla="val 0"/>
              <a:gd name="A8" fmla="val 0"/>
            </a:avLst>
            <a:gdLst>
              <a:gd name="connsiteX0" fmla="*/ 10 w 10000"/>
              <a:gd name="connsiteY0" fmla="*/ 30 h 10000"/>
              <a:gd name="connsiteX1" fmla="*/ 4404 w 10000"/>
              <a:gd name="connsiteY1" fmla="*/ 0 h 10000"/>
              <a:gd name="connsiteX2" fmla="*/ 7578 w 10000"/>
              <a:gd name="connsiteY2" fmla="*/ 5595 h 10000"/>
              <a:gd name="connsiteX3" fmla="*/ 9957 w 10000"/>
              <a:gd name="connsiteY3" fmla="*/ 32 h 10000"/>
              <a:gd name="connsiteX4" fmla="*/ 10000 w 10000"/>
              <a:gd name="connsiteY4" fmla="*/ 3247 h 10000"/>
              <a:gd name="connsiteX5" fmla="*/ 7453 w 10000"/>
              <a:gd name="connsiteY5" fmla="*/ 6692 h 10000"/>
              <a:gd name="connsiteX6" fmla="*/ 2578 w 10000"/>
              <a:gd name="connsiteY6" fmla="*/ 3064 h 10000"/>
              <a:gd name="connsiteX7" fmla="*/ 0 w 10000"/>
              <a:gd name="connsiteY7" fmla="*/ 10000 h 10000"/>
              <a:gd name="connsiteX8" fmla="*/ 10 w 10000"/>
              <a:gd name="connsiteY8" fmla="*/ 30 h 10000"/>
              <a:gd name="connsiteX0" fmla="*/ 10 w 10800"/>
              <a:gd name="connsiteY0" fmla="*/ 30 h 10000"/>
              <a:gd name="connsiteX1" fmla="*/ 4404 w 10800"/>
              <a:gd name="connsiteY1" fmla="*/ 0 h 10000"/>
              <a:gd name="connsiteX2" fmla="*/ 7578 w 10800"/>
              <a:gd name="connsiteY2" fmla="*/ 5595 h 10000"/>
              <a:gd name="connsiteX3" fmla="*/ 9957 w 10800"/>
              <a:gd name="connsiteY3" fmla="*/ 32 h 10000"/>
              <a:gd name="connsiteX4" fmla="*/ 10800 w 10800"/>
              <a:gd name="connsiteY4" fmla="*/ 508 h 10000"/>
              <a:gd name="connsiteX5" fmla="*/ 7453 w 10800"/>
              <a:gd name="connsiteY5" fmla="*/ 6692 h 10000"/>
              <a:gd name="connsiteX6" fmla="*/ 2578 w 10800"/>
              <a:gd name="connsiteY6" fmla="*/ 3064 h 10000"/>
              <a:gd name="connsiteX7" fmla="*/ 0 w 10800"/>
              <a:gd name="connsiteY7" fmla="*/ 10000 h 10000"/>
              <a:gd name="connsiteX8" fmla="*/ 10 w 10800"/>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19"/>
              <a:gd name="connsiteY0" fmla="*/ 30 h 10000"/>
              <a:gd name="connsiteX1" fmla="*/ 4404 w 10819"/>
              <a:gd name="connsiteY1" fmla="*/ 0 h 10000"/>
              <a:gd name="connsiteX2" fmla="*/ 7578 w 10819"/>
              <a:gd name="connsiteY2" fmla="*/ 5595 h 10000"/>
              <a:gd name="connsiteX3" fmla="*/ 9957 w 10819"/>
              <a:gd name="connsiteY3" fmla="*/ 32 h 10000"/>
              <a:gd name="connsiteX4" fmla="*/ 10819 w 10819"/>
              <a:gd name="connsiteY4" fmla="*/ 302 h 10000"/>
              <a:gd name="connsiteX5" fmla="*/ 7453 w 10819"/>
              <a:gd name="connsiteY5" fmla="*/ 6692 h 10000"/>
              <a:gd name="connsiteX6" fmla="*/ 2578 w 10819"/>
              <a:gd name="connsiteY6" fmla="*/ 3064 h 10000"/>
              <a:gd name="connsiteX7" fmla="*/ 0 w 10819"/>
              <a:gd name="connsiteY7" fmla="*/ 10000 h 10000"/>
              <a:gd name="connsiteX8" fmla="*/ 10 w 10819"/>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35"/>
              <a:gd name="connsiteY0" fmla="*/ 30 h 10000"/>
              <a:gd name="connsiteX1" fmla="*/ 4404 w 10835"/>
              <a:gd name="connsiteY1" fmla="*/ 0 h 10000"/>
              <a:gd name="connsiteX2" fmla="*/ 7578 w 10835"/>
              <a:gd name="connsiteY2" fmla="*/ 5595 h 10000"/>
              <a:gd name="connsiteX3" fmla="*/ 9957 w 10835"/>
              <a:gd name="connsiteY3" fmla="*/ 32 h 10000"/>
              <a:gd name="connsiteX4" fmla="*/ 10835 w 10835"/>
              <a:gd name="connsiteY4" fmla="*/ 73 h 10000"/>
              <a:gd name="connsiteX5" fmla="*/ 7453 w 10835"/>
              <a:gd name="connsiteY5" fmla="*/ 6692 h 10000"/>
              <a:gd name="connsiteX6" fmla="*/ 2578 w 10835"/>
              <a:gd name="connsiteY6" fmla="*/ 3064 h 10000"/>
              <a:gd name="connsiteX7" fmla="*/ 0 w 10835"/>
              <a:gd name="connsiteY7" fmla="*/ 10000 h 10000"/>
              <a:gd name="connsiteX8" fmla="*/ 10 w 10835"/>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578 w 10851"/>
              <a:gd name="connsiteY2" fmla="*/ 5595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404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30 h 10000"/>
              <a:gd name="connsiteX1" fmla="*/ 4858 w 10851"/>
              <a:gd name="connsiteY1" fmla="*/ 0 h 10000"/>
              <a:gd name="connsiteX2" fmla="*/ 7628 w 10851"/>
              <a:gd name="connsiteY2" fmla="*/ 107 h 10000"/>
              <a:gd name="connsiteX3" fmla="*/ 9957 w 10851"/>
              <a:gd name="connsiteY3" fmla="*/ 32 h 10000"/>
              <a:gd name="connsiteX4" fmla="*/ 10851 w 10851"/>
              <a:gd name="connsiteY4" fmla="*/ 50 h 10000"/>
              <a:gd name="connsiteX5" fmla="*/ 7453 w 10851"/>
              <a:gd name="connsiteY5" fmla="*/ 6692 h 10000"/>
              <a:gd name="connsiteX6" fmla="*/ 2578 w 10851"/>
              <a:gd name="connsiteY6" fmla="*/ 3064 h 10000"/>
              <a:gd name="connsiteX7" fmla="*/ 0 w 10851"/>
              <a:gd name="connsiteY7" fmla="*/ 10000 h 10000"/>
              <a:gd name="connsiteX8" fmla="*/ 10 w 10851"/>
              <a:gd name="connsiteY8" fmla="*/ 30 h 10000"/>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628 w 10851"/>
              <a:gd name="connsiteY2" fmla="*/ 178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01 h 10071"/>
              <a:gd name="connsiteX1" fmla="*/ 4858 w 10851"/>
              <a:gd name="connsiteY1" fmla="*/ 71 h 10071"/>
              <a:gd name="connsiteX2" fmla="*/ 7300 w 10851"/>
              <a:gd name="connsiteY2" fmla="*/ 87 h 10071"/>
              <a:gd name="connsiteX3" fmla="*/ 9957 w 10851"/>
              <a:gd name="connsiteY3" fmla="*/ 103 h 10071"/>
              <a:gd name="connsiteX4" fmla="*/ 10851 w 10851"/>
              <a:gd name="connsiteY4" fmla="*/ 121 h 10071"/>
              <a:gd name="connsiteX5" fmla="*/ 7453 w 10851"/>
              <a:gd name="connsiteY5" fmla="*/ 6763 h 10071"/>
              <a:gd name="connsiteX6" fmla="*/ 2578 w 10851"/>
              <a:gd name="connsiteY6" fmla="*/ 3135 h 10071"/>
              <a:gd name="connsiteX7" fmla="*/ 0 w 10851"/>
              <a:gd name="connsiteY7" fmla="*/ 10071 h 10071"/>
              <a:gd name="connsiteX8" fmla="*/ 10 w 10851"/>
              <a:gd name="connsiteY8" fmla="*/ 101 h 10071"/>
              <a:gd name="connsiteX0" fmla="*/ 10 w 10851"/>
              <a:gd name="connsiteY0" fmla="*/ 16 h 9986"/>
              <a:gd name="connsiteX1" fmla="*/ 5388 w 10851"/>
              <a:gd name="connsiteY1" fmla="*/ 77 h 9986"/>
              <a:gd name="connsiteX2" fmla="*/ 7300 w 10851"/>
              <a:gd name="connsiteY2" fmla="*/ 2 h 9986"/>
              <a:gd name="connsiteX3" fmla="*/ 9957 w 10851"/>
              <a:gd name="connsiteY3" fmla="*/ 18 h 9986"/>
              <a:gd name="connsiteX4" fmla="*/ 10851 w 10851"/>
              <a:gd name="connsiteY4" fmla="*/ 36 h 9986"/>
              <a:gd name="connsiteX5" fmla="*/ 7453 w 10851"/>
              <a:gd name="connsiteY5" fmla="*/ 6678 h 9986"/>
              <a:gd name="connsiteX6" fmla="*/ 2578 w 10851"/>
              <a:gd name="connsiteY6" fmla="*/ 3050 h 9986"/>
              <a:gd name="connsiteX7" fmla="*/ 0 w 10851"/>
              <a:gd name="connsiteY7" fmla="*/ 9986 h 9986"/>
              <a:gd name="connsiteX8" fmla="*/ 10 w 10851"/>
              <a:gd name="connsiteY8" fmla="*/ 16 h 998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42 h 10026"/>
              <a:gd name="connsiteX1" fmla="*/ 4953 w 10000"/>
              <a:gd name="connsiteY1" fmla="*/ 103 h 10026"/>
              <a:gd name="connsiteX2" fmla="*/ 6727 w 10000"/>
              <a:gd name="connsiteY2" fmla="*/ 28 h 10026"/>
              <a:gd name="connsiteX3" fmla="*/ 9176 w 10000"/>
              <a:gd name="connsiteY3" fmla="*/ 44 h 10026"/>
              <a:gd name="connsiteX4" fmla="*/ 10000 w 10000"/>
              <a:gd name="connsiteY4" fmla="*/ 62 h 10026"/>
              <a:gd name="connsiteX5" fmla="*/ 6868 w 10000"/>
              <a:gd name="connsiteY5" fmla="*/ 6713 h 10026"/>
              <a:gd name="connsiteX6" fmla="*/ 2376 w 10000"/>
              <a:gd name="connsiteY6" fmla="*/ 3080 h 10026"/>
              <a:gd name="connsiteX7" fmla="*/ 0 w 10000"/>
              <a:gd name="connsiteY7" fmla="*/ 10026 h 10026"/>
              <a:gd name="connsiteX8" fmla="*/ 9 w 10000"/>
              <a:gd name="connsiteY8" fmla="*/ 42 h 10026"/>
              <a:gd name="connsiteX0" fmla="*/ 9 w 10000"/>
              <a:gd name="connsiteY0" fmla="*/ 16 h 10000"/>
              <a:gd name="connsiteX1" fmla="*/ 4953 w 10000"/>
              <a:gd name="connsiteY1" fmla="*/ 77 h 10000"/>
              <a:gd name="connsiteX2" fmla="*/ 6727 w 10000"/>
              <a:gd name="connsiteY2" fmla="*/ 2 h 10000"/>
              <a:gd name="connsiteX3" fmla="*/ 9176 w 10000"/>
              <a:gd name="connsiteY3" fmla="*/ 18 h 10000"/>
              <a:gd name="connsiteX4" fmla="*/ 10000 w 10000"/>
              <a:gd name="connsiteY4" fmla="*/ 36 h 10000"/>
              <a:gd name="connsiteX5" fmla="*/ 6868 w 10000"/>
              <a:gd name="connsiteY5" fmla="*/ 6687 h 10000"/>
              <a:gd name="connsiteX6" fmla="*/ 2376 w 10000"/>
              <a:gd name="connsiteY6" fmla="*/ 3054 h 10000"/>
              <a:gd name="connsiteX7" fmla="*/ 0 w 10000"/>
              <a:gd name="connsiteY7" fmla="*/ 10000 h 10000"/>
              <a:gd name="connsiteX8" fmla="*/ 9 w 10000"/>
              <a:gd name="connsiteY8"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0 w 10000"/>
              <a:gd name="connsiteY1" fmla="*/ 55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32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06 w 10000"/>
              <a:gd name="connsiteY1" fmla="*/ 101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6 h 10000"/>
              <a:gd name="connsiteX1" fmla="*/ 3323 w 10000"/>
              <a:gd name="connsiteY1" fmla="*/ 78 h 10000"/>
              <a:gd name="connsiteX2" fmla="*/ 4953 w 10000"/>
              <a:gd name="connsiteY2" fmla="*/ 77 h 10000"/>
              <a:gd name="connsiteX3" fmla="*/ 6727 w 10000"/>
              <a:gd name="connsiteY3" fmla="*/ 2 h 10000"/>
              <a:gd name="connsiteX4" fmla="*/ 9176 w 10000"/>
              <a:gd name="connsiteY4" fmla="*/ 18 h 10000"/>
              <a:gd name="connsiteX5" fmla="*/ 10000 w 10000"/>
              <a:gd name="connsiteY5" fmla="*/ 36 h 10000"/>
              <a:gd name="connsiteX6" fmla="*/ 6868 w 10000"/>
              <a:gd name="connsiteY6" fmla="*/ 6687 h 10000"/>
              <a:gd name="connsiteX7" fmla="*/ 2376 w 10000"/>
              <a:gd name="connsiteY7" fmla="*/ 3054 h 10000"/>
              <a:gd name="connsiteX8" fmla="*/ 0 w 10000"/>
              <a:gd name="connsiteY8" fmla="*/ 10000 h 10000"/>
              <a:gd name="connsiteX9" fmla="*/ 9 w 10000"/>
              <a:gd name="connsiteY9" fmla="*/ 16 h 10000"/>
              <a:gd name="connsiteX0" fmla="*/ 9 w 10000"/>
              <a:gd name="connsiteY0" fmla="*/ 15 h 9999"/>
              <a:gd name="connsiteX1" fmla="*/ 3323 w 10000"/>
              <a:gd name="connsiteY1" fmla="*/ 77 h 9999"/>
              <a:gd name="connsiteX2" fmla="*/ 4959 w 10000"/>
              <a:gd name="connsiteY2" fmla="*/ 53 h 9999"/>
              <a:gd name="connsiteX3" fmla="*/ 6727 w 10000"/>
              <a:gd name="connsiteY3" fmla="*/ 1 h 9999"/>
              <a:gd name="connsiteX4" fmla="*/ 9176 w 10000"/>
              <a:gd name="connsiteY4" fmla="*/ 17 h 9999"/>
              <a:gd name="connsiteX5" fmla="*/ 10000 w 10000"/>
              <a:gd name="connsiteY5" fmla="*/ 35 h 9999"/>
              <a:gd name="connsiteX6" fmla="*/ 6868 w 10000"/>
              <a:gd name="connsiteY6" fmla="*/ 6686 h 9999"/>
              <a:gd name="connsiteX7" fmla="*/ 2376 w 10000"/>
              <a:gd name="connsiteY7" fmla="*/ 3053 h 9999"/>
              <a:gd name="connsiteX8" fmla="*/ 0 w 10000"/>
              <a:gd name="connsiteY8" fmla="*/ 9999 h 9999"/>
              <a:gd name="connsiteX9" fmla="*/ 9 w 10000"/>
              <a:gd name="connsiteY9" fmla="*/ 15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9999">
                <a:moveTo>
                  <a:pt x="9" y="15"/>
                </a:moveTo>
                <a:lnTo>
                  <a:pt x="3323" y="77"/>
                </a:lnTo>
                <a:lnTo>
                  <a:pt x="4959" y="53"/>
                </a:lnTo>
                <a:cubicBezTo>
                  <a:pt x="5665" y="16"/>
                  <a:pt x="6024" y="7"/>
                  <a:pt x="6727" y="1"/>
                </a:cubicBezTo>
                <a:cubicBezTo>
                  <a:pt x="7430" y="-5"/>
                  <a:pt x="8270" y="33"/>
                  <a:pt x="9176" y="17"/>
                </a:cubicBezTo>
                <a:cubicBezTo>
                  <a:pt x="9411" y="65"/>
                  <a:pt x="9777" y="9"/>
                  <a:pt x="10000" y="35"/>
                </a:cubicBezTo>
                <a:cubicBezTo>
                  <a:pt x="9849" y="547"/>
                  <a:pt x="8139" y="6184"/>
                  <a:pt x="6868" y="6686"/>
                </a:cubicBezTo>
                <a:cubicBezTo>
                  <a:pt x="5598" y="7189"/>
                  <a:pt x="3520" y="2504"/>
                  <a:pt x="2376" y="3053"/>
                </a:cubicBezTo>
                <a:cubicBezTo>
                  <a:pt x="1197" y="3175"/>
                  <a:pt x="431" y="7343"/>
                  <a:pt x="0" y="9999"/>
                </a:cubicBezTo>
                <a:lnTo>
                  <a:pt x="9" y="15"/>
                </a:lnTo>
                <a:close/>
              </a:path>
            </a:pathLst>
          </a:custGeom>
          <a:solidFill>
            <a:srgbClr val="009999"/>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5" name="Flowchart: Stored Data 5">
            <a:extLst>
              <a:ext uri="{FF2B5EF4-FFF2-40B4-BE49-F238E27FC236}">
                <a16:creationId xmlns:a16="http://schemas.microsoft.com/office/drawing/2014/main" id="{A09FEA75-1B0C-7B9E-959A-570E633F4600}"/>
              </a:ext>
            </a:extLst>
          </p:cNvPr>
          <p:cNvSpPr/>
          <p:nvPr userDrawn="1"/>
        </p:nvSpPr>
        <p:spPr>
          <a:xfrm>
            <a:off x="-66888" y="-7143"/>
            <a:ext cx="904409" cy="6331743"/>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719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4673 w 10000"/>
              <a:gd name="connsiteY2" fmla="*/ 501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2860 w 10000"/>
              <a:gd name="connsiteY2" fmla="*/ 502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859 w 10068"/>
              <a:gd name="connsiteY0" fmla="*/ 0 h 10000"/>
              <a:gd name="connsiteX1" fmla="*/ 10068 w 10068"/>
              <a:gd name="connsiteY1" fmla="*/ 0 h 10000"/>
              <a:gd name="connsiteX2" fmla="*/ 2928 w 10068"/>
              <a:gd name="connsiteY2" fmla="*/ 5025 h 10000"/>
              <a:gd name="connsiteX3" fmla="*/ 10068 w 10068"/>
              <a:gd name="connsiteY3" fmla="*/ 10000 h 10000"/>
              <a:gd name="connsiteX4" fmla="*/ 1735 w 10068"/>
              <a:gd name="connsiteY4" fmla="*/ 10000 h 10000"/>
              <a:gd name="connsiteX5" fmla="*/ 68 w 10068"/>
              <a:gd name="connsiteY5" fmla="*/ 5000 h 10000"/>
              <a:gd name="connsiteX6" fmla="*/ 859 w 10068"/>
              <a:gd name="connsiteY6" fmla="*/ 0 h 10000"/>
              <a:gd name="connsiteX0" fmla="*/ 813 w 10022"/>
              <a:gd name="connsiteY0" fmla="*/ 0 h 10000"/>
              <a:gd name="connsiteX1" fmla="*/ 10022 w 10022"/>
              <a:gd name="connsiteY1" fmla="*/ 0 h 10000"/>
              <a:gd name="connsiteX2" fmla="*/ 2882 w 10022"/>
              <a:gd name="connsiteY2" fmla="*/ 5025 h 10000"/>
              <a:gd name="connsiteX3" fmla="*/ 10022 w 10022"/>
              <a:gd name="connsiteY3" fmla="*/ 10000 h 10000"/>
              <a:gd name="connsiteX4" fmla="*/ 1032 w 10022"/>
              <a:gd name="connsiteY4" fmla="*/ 10000 h 10000"/>
              <a:gd name="connsiteX5" fmla="*/ 22 w 10022"/>
              <a:gd name="connsiteY5" fmla="*/ 5000 h 10000"/>
              <a:gd name="connsiteX6" fmla="*/ 813 w 10022"/>
              <a:gd name="connsiteY6" fmla="*/ 0 h 10000"/>
              <a:gd name="connsiteX0" fmla="*/ 989 w 10198"/>
              <a:gd name="connsiteY0" fmla="*/ 0 h 10000"/>
              <a:gd name="connsiteX1" fmla="*/ 10198 w 10198"/>
              <a:gd name="connsiteY1" fmla="*/ 0 h 10000"/>
              <a:gd name="connsiteX2" fmla="*/ 3058 w 10198"/>
              <a:gd name="connsiteY2" fmla="*/ 5025 h 10000"/>
              <a:gd name="connsiteX3" fmla="*/ 10198 w 10198"/>
              <a:gd name="connsiteY3" fmla="*/ 10000 h 10000"/>
              <a:gd name="connsiteX4" fmla="*/ 551 w 10198"/>
              <a:gd name="connsiteY4" fmla="*/ 10000 h 10000"/>
              <a:gd name="connsiteX5" fmla="*/ 198 w 10198"/>
              <a:gd name="connsiteY5" fmla="*/ 5000 h 10000"/>
              <a:gd name="connsiteX6" fmla="*/ 989 w 1019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8" h="10000">
                <a:moveTo>
                  <a:pt x="989" y="0"/>
                </a:moveTo>
                <a:lnTo>
                  <a:pt x="10198" y="0"/>
                </a:lnTo>
                <a:cubicBezTo>
                  <a:pt x="9277" y="0"/>
                  <a:pt x="3058" y="2264"/>
                  <a:pt x="3058" y="5025"/>
                </a:cubicBezTo>
                <a:cubicBezTo>
                  <a:pt x="3058" y="7786"/>
                  <a:pt x="9277" y="10000"/>
                  <a:pt x="10198" y="10000"/>
                </a:cubicBezTo>
                <a:lnTo>
                  <a:pt x="551" y="10000"/>
                </a:lnTo>
                <a:cubicBezTo>
                  <a:pt x="-370" y="10000"/>
                  <a:pt x="125" y="6667"/>
                  <a:pt x="198" y="5000"/>
                </a:cubicBezTo>
                <a:cubicBezTo>
                  <a:pt x="271" y="3333"/>
                  <a:pt x="68" y="0"/>
                  <a:pt x="989" y="0"/>
                </a:cubicBezTo>
                <a:close/>
              </a:path>
            </a:pathLst>
          </a:custGeom>
          <a:gradFill flip="none" rotWithShape="1">
            <a:gsLst>
              <a:gs pos="36000">
                <a:srgbClr val="008080"/>
              </a:gs>
              <a:gs pos="100000">
                <a:srgbClr val="008080">
                  <a:tint val="44500"/>
                  <a:satMod val="160000"/>
                  <a:alpha val="51108"/>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3948117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hf hdr="0" ftr="0" dt="0"/>
  <p:txStyles>
    <p:titleStyle>
      <a:lvl1pPr algn="l" rtl="0" eaLnBrk="1" latinLnBrk="0" hangingPunct="1">
        <a:spcBef>
          <a:spcPct val="0"/>
        </a:spcBef>
        <a:buNone/>
        <a:defRPr kumimoji="0" sz="5000" b="0" kern="1200">
          <a:ln>
            <a:noFill/>
          </a:ln>
          <a:solidFill>
            <a:schemeClr val="tx2"/>
          </a:solidFill>
          <a:effectLst/>
          <a:latin typeface="Arial" panose="020B0604020202020204" pitchFamily="34" charset="0"/>
          <a:ea typeface="+mj-ea"/>
          <a:cs typeface="Arial" panose="020B0604020202020204" pitchFamily="34" charset="0"/>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Arial" panose="020B0604020202020204" pitchFamily="34" charset="0"/>
          <a:ea typeface="+mn-ea"/>
          <a:cs typeface="Arial" panose="020B0604020202020204"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anose="020B0604020202020204" pitchFamily="34" charset="0"/>
          <a:ea typeface="+mn-ea"/>
          <a:cs typeface="Arial" panose="020B0604020202020204" pitchFamily="34" charset="0"/>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B1B8"/>
        </a:solidFill>
        <a:effectLst/>
      </p:bgPr>
    </p:bg>
    <p:spTree>
      <p:nvGrpSpPr>
        <p:cNvPr id="1" name=""/>
        <p:cNvGrpSpPr/>
        <p:nvPr/>
      </p:nvGrpSpPr>
      <p:grpSpPr>
        <a:xfrm>
          <a:off x="0" y="0"/>
          <a:ext cx="0" cy="0"/>
          <a:chOff x="0" y="0"/>
          <a:chExt cx="0" cy="0"/>
        </a:xfrm>
      </p:grpSpPr>
      <p:pic>
        <p:nvPicPr>
          <p:cNvPr id="5" name="Picture 4" descr="A blue background with icons and people around it&#10;&#10;Description automatically generated">
            <a:extLst>
              <a:ext uri="{FF2B5EF4-FFF2-40B4-BE49-F238E27FC236}">
                <a16:creationId xmlns:a16="http://schemas.microsoft.com/office/drawing/2014/main" id="{596D1064-A444-7BDA-A1BC-E14261F85E14}"/>
              </a:ext>
            </a:extLst>
          </p:cNvPr>
          <p:cNvPicPr>
            <a:picLocks noChangeAspect="1"/>
          </p:cNvPicPr>
          <p:nvPr/>
        </p:nvPicPr>
        <p:blipFill rotWithShape="1">
          <a:blip r:embed="rId3">
            <a:extLst>
              <a:ext uri="{28A0092B-C50C-407E-A947-70E740481C1C}">
                <a14:useLocalDpi xmlns:a14="http://schemas.microsoft.com/office/drawing/2010/main" val="0"/>
              </a:ext>
            </a:extLst>
          </a:blip>
          <a:srcRect r="7692"/>
          <a:stretch/>
        </p:blipFill>
        <p:spPr>
          <a:xfrm>
            <a:off x="0" y="-8815"/>
            <a:ext cx="9144000" cy="6875629"/>
          </a:xfrm>
          <a:prstGeom prst="rect">
            <a:avLst/>
          </a:prstGeom>
        </p:spPr>
      </p:pic>
      <p:sp>
        <p:nvSpPr>
          <p:cNvPr id="6" name="Rectangle 5">
            <a:extLst>
              <a:ext uri="{FF2B5EF4-FFF2-40B4-BE49-F238E27FC236}">
                <a16:creationId xmlns:a16="http://schemas.microsoft.com/office/drawing/2014/main" id="{AF24BA40-165C-DD44-38E3-3D3154241302}"/>
              </a:ext>
            </a:extLst>
          </p:cNvPr>
          <p:cNvSpPr/>
          <p:nvPr/>
        </p:nvSpPr>
        <p:spPr>
          <a:xfrm>
            <a:off x="0" y="6705600"/>
            <a:ext cx="9144000" cy="152400"/>
          </a:xfrm>
          <a:prstGeom prst="rect">
            <a:avLst/>
          </a:prstGeom>
          <a:solidFill>
            <a:srgbClr val="F16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A44E25-B232-8A59-9548-9C0D44082C33}"/>
              </a:ext>
            </a:extLst>
          </p:cNvPr>
          <p:cNvSpPr txBox="1"/>
          <p:nvPr/>
        </p:nvSpPr>
        <p:spPr>
          <a:xfrm>
            <a:off x="457200" y="2807732"/>
            <a:ext cx="1981200" cy="2031325"/>
          </a:xfrm>
          <a:prstGeom prst="rect">
            <a:avLst/>
          </a:prstGeom>
          <a:noFill/>
        </p:spPr>
        <p:txBody>
          <a:bodyPr wrap="square" rtlCol="0">
            <a:spAutoFit/>
          </a:bodyPr>
          <a:lstStyle/>
          <a:p>
            <a:r>
              <a:rPr lang="en-US" dirty="0">
                <a:solidFill>
                  <a:schemeClr val="bg1"/>
                </a:solidFill>
                <a:effectLst/>
                <a:latin typeface="Arial" panose="020B0604020202020204" pitchFamily="34" charset="0"/>
                <a:cs typeface="Arial" panose="020B0604020202020204" pitchFamily="34" charset="0"/>
              </a:rPr>
              <a:t>Creating conditions that lead to retention, productivity, and engagement in </a:t>
            </a:r>
            <a:br>
              <a:rPr lang="en-US" dirty="0">
                <a:solidFill>
                  <a:schemeClr val="bg1"/>
                </a:solidFill>
                <a:effectLst/>
                <a:latin typeface="Arial" panose="020B0604020202020204" pitchFamily="34" charset="0"/>
                <a:cs typeface="Arial" panose="020B0604020202020204" pitchFamily="34" charset="0"/>
              </a:rPr>
            </a:br>
            <a:r>
              <a:rPr lang="en-US" dirty="0">
                <a:solidFill>
                  <a:schemeClr val="bg1"/>
                </a:solidFill>
                <a:effectLst/>
                <a:latin typeface="Arial" panose="020B0604020202020204" pitchFamily="34" charset="0"/>
                <a:cs typeface="Arial" panose="020B0604020202020204" pitchFamily="34" charset="0"/>
              </a:rPr>
              <a:t>entry-level workers</a:t>
            </a:r>
          </a:p>
        </p:txBody>
      </p:sp>
      <p:sp>
        <p:nvSpPr>
          <p:cNvPr id="8" name="TextBox 7">
            <a:extLst>
              <a:ext uri="{FF2B5EF4-FFF2-40B4-BE49-F238E27FC236}">
                <a16:creationId xmlns:a16="http://schemas.microsoft.com/office/drawing/2014/main" id="{F580B57D-7955-E1E3-3375-ABA2702ED3C8}"/>
              </a:ext>
            </a:extLst>
          </p:cNvPr>
          <p:cNvSpPr txBox="1"/>
          <p:nvPr/>
        </p:nvSpPr>
        <p:spPr>
          <a:xfrm>
            <a:off x="457200" y="5791200"/>
            <a:ext cx="2438400" cy="430887"/>
          </a:xfrm>
          <a:prstGeom prst="rect">
            <a:avLst/>
          </a:prstGeom>
          <a:noFill/>
        </p:spPr>
        <p:txBody>
          <a:bodyPr wrap="square" rtlCol="0">
            <a:spAutoFit/>
          </a:bodyPr>
          <a:lstStyle/>
          <a:p>
            <a:r>
              <a:rPr lang="en-US" sz="2200" b="1" dirty="0">
                <a:solidFill>
                  <a:srgbClr val="FCD905"/>
                </a:solidFill>
                <a:effectLst/>
                <a:latin typeface="Arial" panose="020B0604020202020204" pitchFamily="34" charset="0"/>
                <a:cs typeface="Arial" panose="020B0604020202020204" pitchFamily="34" charset="0"/>
              </a:rPr>
              <a:t>Ruth K. </a:t>
            </a:r>
            <a:r>
              <a:rPr lang="en-US" sz="2200" b="1" dirty="0" err="1">
                <a:solidFill>
                  <a:srgbClr val="FCD905"/>
                </a:solidFill>
                <a:effectLst/>
                <a:latin typeface="Arial" panose="020B0604020202020204" pitchFamily="34" charset="0"/>
                <a:cs typeface="Arial" panose="020B0604020202020204" pitchFamily="34" charset="0"/>
              </a:rPr>
              <a:t>Weirich</a:t>
            </a:r>
            <a:endParaRPr lang="en-US" sz="2200" b="1" dirty="0">
              <a:solidFill>
                <a:srgbClr val="FCD90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674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581026" y="760413"/>
            <a:ext cx="8534400" cy="744537"/>
          </a:xfrm>
          <a:prstGeom prst="rect">
            <a:avLst/>
          </a:prstGeom>
        </p:spPr>
        <p:txBody>
          <a:bodyPr anchor="ctr" anchorCtr="0">
            <a:normAutofit/>
          </a:bodyPr>
          <a:lst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a:lstStyle>
          <a:p>
            <a:r>
              <a:rPr lang="en-US" b="1" kern="0" dirty="0">
                <a:solidFill>
                  <a:srgbClr val="F16030"/>
                </a:solidFill>
                <a:latin typeface="Arial" panose="020B0604020202020204" pitchFamily="34" charset="0"/>
                <a:cs typeface="Arial" panose="020B0604020202020204" pitchFamily="34" charset="0"/>
              </a:rPr>
              <a:t>Qualities of Daily Instability</a:t>
            </a:r>
          </a:p>
        </p:txBody>
      </p:sp>
      <p:pic>
        <p:nvPicPr>
          <p:cNvPr id="3" name="Picture 2"/>
          <p:cNvPicPr>
            <a:picLocks/>
          </p:cNvPicPr>
          <p:nvPr/>
        </p:nvPicPr>
        <p:blipFill rotWithShape="1">
          <a:blip r:embed="rId3" cstate="print">
            <a:extLst>
              <a:ext uri="{28A0092B-C50C-407E-A947-70E740481C1C}">
                <a14:useLocalDpi xmlns:a14="http://schemas.microsoft.com/office/drawing/2010/main" val="0"/>
              </a:ext>
            </a:extLst>
          </a:blip>
          <a:srcRect b="2439"/>
          <a:stretch/>
        </p:blipFill>
        <p:spPr>
          <a:xfrm>
            <a:off x="1524000" y="1504947"/>
            <a:ext cx="6248400" cy="4754880"/>
          </a:xfrm>
          <a:prstGeom prst="rect">
            <a:avLst/>
          </a:prstGeom>
        </p:spPr>
      </p:pic>
    </p:spTree>
    <p:extLst>
      <p:ext uri="{BB962C8B-B14F-4D97-AF65-F5344CB8AC3E}">
        <p14:creationId xmlns:p14="http://schemas.microsoft.com/office/powerpoint/2010/main" val="11506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609600"/>
            <a:ext cx="7467600" cy="969636"/>
          </a:xfrm>
        </p:spPr>
        <p:txBody>
          <a:bodyPr>
            <a:normAutofit/>
          </a:bodyPr>
          <a:lstStyle/>
          <a:p>
            <a:r>
              <a:rPr lang="en-US" sz="4800" b="1" dirty="0">
                <a:solidFill>
                  <a:srgbClr val="F16030"/>
                </a:solidFill>
              </a:rPr>
              <a:t>Resources</a:t>
            </a:r>
            <a:endParaRPr lang="en-US" sz="3600" b="1" dirty="0">
              <a:solidFill>
                <a:srgbClr val="F16030"/>
              </a:solidFill>
            </a:endParaRPr>
          </a:p>
        </p:txBody>
      </p:sp>
      <p:sp>
        <p:nvSpPr>
          <p:cNvPr id="2" name="Text Placeholder 1"/>
          <p:cNvSpPr>
            <a:spLocks noGrp="1"/>
          </p:cNvSpPr>
          <p:nvPr>
            <p:ph type="body" idx="4294967295"/>
          </p:nvPr>
        </p:nvSpPr>
        <p:spPr>
          <a:xfrm>
            <a:off x="2057400" y="2209800"/>
            <a:ext cx="6019800" cy="2819400"/>
          </a:xfrm>
        </p:spPr>
        <p:txBody>
          <a:bodyPr>
            <a:noAutofit/>
          </a:bodyPr>
          <a:lstStyle/>
          <a:p>
            <a:pPr marL="0" indent="0">
              <a:buNone/>
            </a:pPr>
            <a:r>
              <a:rPr lang="en-US" sz="4400" b="1" dirty="0">
                <a:solidFill>
                  <a:srgbClr val="0E58C4"/>
                </a:solidFill>
              </a:rPr>
              <a:t>Daily instability is  the extent to which an individual does without resources.  </a:t>
            </a:r>
          </a:p>
        </p:txBody>
      </p:sp>
    </p:spTree>
    <p:extLst>
      <p:ext uri="{BB962C8B-B14F-4D97-AF65-F5344CB8AC3E}">
        <p14:creationId xmlns:p14="http://schemas.microsoft.com/office/powerpoint/2010/main" val="214387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738712"/>
            <a:ext cx="7391400" cy="5554659"/>
          </a:xfrm>
          <a:prstGeom prst="rect">
            <a:avLst/>
          </a:prstGeom>
        </p:spPr>
      </p:pic>
    </p:spTree>
    <p:extLst>
      <p:ext uri="{BB962C8B-B14F-4D97-AF65-F5344CB8AC3E}">
        <p14:creationId xmlns:p14="http://schemas.microsoft.com/office/powerpoint/2010/main" val="324010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DFEC7-5A4E-4E15-A181-76E045AF0E38}"/>
              </a:ext>
            </a:extLst>
          </p:cNvPr>
          <p:cNvSpPr>
            <a:spLocks noGrp="1"/>
          </p:cNvSpPr>
          <p:nvPr>
            <p:ph type="title"/>
          </p:nvPr>
        </p:nvSpPr>
        <p:spPr>
          <a:xfrm>
            <a:off x="914400" y="762000"/>
            <a:ext cx="7620000" cy="1143000"/>
          </a:xfrm>
        </p:spPr>
        <p:txBody>
          <a:bodyPr/>
          <a:lstStyle/>
          <a:p>
            <a:r>
              <a:rPr lang="en-US" b="1" dirty="0">
                <a:solidFill>
                  <a:srgbClr val="F16030"/>
                </a:solidFill>
              </a:rPr>
              <a:t>Activity</a:t>
            </a:r>
            <a:r>
              <a:rPr lang="en-US" dirty="0">
                <a:solidFill>
                  <a:srgbClr val="F16030"/>
                </a:solidFill>
              </a:rPr>
              <a:t> </a:t>
            </a:r>
          </a:p>
        </p:txBody>
      </p:sp>
      <p:sp>
        <p:nvSpPr>
          <p:cNvPr id="4" name="Content Placeholder 3">
            <a:extLst>
              <a:ext uri="{FF2B5EF4-FFF2-40B4-BE49-F238E27FC236}">
                <a16:creationId xmlns:a16="http://schemas.microsoft.com/office/drawing/2014/main" id="{17DD6B3F-C4FC-426D-9273-C2286F21B555}"/>
              </a:ext>
            </a:extLst>
          </p:cNvPr>
          <p:cNvSpPr>
            <a:spLocks noGrp="1"/>
          </p:cNvSpPr>
          <p:nvPr>
            <p:ph idx="1"/>
          </p:nvPr>
        </p:nvSpPr>
        <p:spPr>
          <a:xfrm>
            <a:off x="914400" y="1993392"/>
            <a:ext cx="7620000" cy="4389120"/>
          </a:xfrm>
        </p:spPr>
        <p:txBody>
          <a:bodyPr>
            <a:normAutofit/>
          </a:bodyPr>
          <a:lstStyle/>
          <a:p>
            <a:pPr marL="0" indent="0">
              <a:buNone/>
            </a:pPr>
            <a:r>
              <a:rPr lang="en-US" sz="3600" b="1" dirty="0"/>
              <a:t>What resources did your grandparents have, grow, and pass along to your parents? </a:t>
            </a:r>
          </a:p>
          <a:p>
            <a:pPr marL="0" indent="0">
              <a:buNone/>
            </a:pPr>
            <a:r>
              <a:rPr lang="en-US" sz="3600" b="1" dirty="0"/>
              <a:t>What resources did your parents grow and pass along to you? </a:t>
            </a:r>
          </a:p>
        </p:txBody>
      </p:sp>
    </p:spTree>
    <p:extLst>
      <p:ext uri="{BB962C8B-B14F-4D97-AF65-F5344CB8AC3E}">
        <p14:creationId xmlns:p14="http://schemas.microsoft.com/office/powerpoint/2010/main" val="185411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454818" y="1714500"/>
            <a:ext cx="8229600" cy="3763963"/>
          </a:xfrm>
        </p:spPr>
        <p:txBody>
          <a:bodyPr vert="horz" lIns="91440" tIns="45720" rIns="91440" bIns="45720" anchor="t">
            <a:normAutofit/>
          </a:bodyPr>
          <a:lstStyle/>
          <a:p>
            <a:pPr marL="0" indent="0" algn="ctr">
              <a:buNone/>
            </a:pPr>
            <a:r>
              <a:rPr lang="en-US" sz="3200" b="1" dirty="0">
                <a:latin typeface="Arial"/>
                <a:cs typeface="Arial"/>
              </a:rPr>
              <a:t>Dana Campbell</a:t>
            </a:r>
            <a:endParaRPr lang="en-US" sz="3200" b="1" dirty="0"/>
          </a:p>
          <a:p>
            <a:pPr marL="0" indent="0" algn="ctr">
              <a:buNone/>
            </a:pPr>
            <a:r>
              <a:rPr lang="en-US" sz="3200" b="1" dirty="0">
                <a:solidFill>
                  <a:srgbClr val="000000"/>
                </a:solidFill>
                <a:latin typeface="Arial"/>
                <a:cs typeface="Arial"/>
              </a:rPr>
              <a:t>Business Services &amp; Communications Program Manager</a:t>
            </a:r>
          </a:p>
          <a:p>
            <a:pPr marL="0" indent="0" algn="ctr">
              <a:buNone/>
            </a:pPr>
            <a:r>
              <a:rPr lang="en-US" sz="2800" b="1" dirty="0">
                <a:solidFill>
                  <a:srgbClr val="297FD5"/>
                </a:solidFill>
                <a:latin typeface="Arial"/>
                <a:cs typeface="Arial"/>
              </a:rPr>
              <a:t>DanaClark@cowib.org</a:t>
            </a:r>
            <a:endParaRPr lang="en-US" sz="2800" b="1">
              <a:solidFill>
                <a:srgbClr val="297FD5"/>
              </a:solidFill>
            </a:endParaRPr>
          </a:p>
          <a:p>
            <a:pPr marL="0" indent="0" algn="ctr">
              <a:buNone/>
            </a:pPr>
            <a:r>
              <a:rPr lang="en-US" sz="2800" b="1" dirty="0">
                <a:latin typeface="Arial"/>
                <a:cs typeface="Arial"/>
              </a:rPr>
              <a:t>(405) 633-3785</a:t>
            </a:r>
          </a:p>
          <a:p>
            <a:pPr marL="0" indent="0" algn="ctr">
              <a:buNone/>
            </a:pPr>
            <a:r>
              <a:rPr lang="en-US" sz="2800" b="1" dirty="0">
                <a:latin typeface="Arial"/>
                <a:cs typeface="Arial"/>
              </a:rPr>
              <a:t>https://cowib.org/services/business-services-2/</a:t>
            </a:r>
            <a:endParaRPr lang="en-US" sz="2800" b="1" dirty="0"/>
          </a:p>
          <a:p>
            <a:endParaRPr lang="en-US" dirty="0"/>
          </a:p>
        </p:txBody>
      </p:sp>
      <p:sp>
        <p:nvSpPr>
          <p:cNvPr id="5" name="Title 4"/>
          <p:cNvSpPr>
            <a:spLocks noGrp="1"/>
          </p:cNvSpPr>
          <p:nvPr>
            <p:ph type="title" idx="4294967295"/>
          </p:nvPr>
        </p:nvSpPr>
        <p:spPr>
          <a:xfrm>
            <a:off x="657045" y="560717"/>
            <a:ext cx="8305800" cy="1143000"/>
          </a:xfrm>
        </p:spPr>
        <p:txBody>
          <a:bodyPr vert="horz" lIns="0" tIns="45720" rIns="0" bIns="0" anchor="t">
            <a:normAutofit fontScale="90000"/>
          </a:bodyPr>
          <a:lstStyle/>
          <a:p>
            <a:pPr algn="ctr"/>
            <a:r>
              <a:rPr lang="en-US" sz="4000" b="1" dirty="0">
                <a:solidFill>
                  <a:srgbClr val="F16030"/>
                </a:solidFill>
                <a:latin typeface="Arial"/>
                <a:cs typeface="Arial"/>
              </a:rPr>
              <a:t>Ready to Hear the Whole Presentation?</a:t>
            </a:r>
            <a:endParaRPr lang="en-US" dirty="0"/>
          </a:p>
        </p:txBody>
      </p:sp>
      <p:pic>
        <p:nvPicPr>
          <p:cNvPr id="3" name="Picture 2" descr="A black background with blue and gold text&#10;&#10;Description automatically generated">
            <a:extLst>
              <a:ext uri="{FF2B5EF4-FFF2-40B4-BE49-F238E27FC236}">
                <a16:creationId xmlns:a16="http://schemas.microsoft.com/office/drawing/2014/main" id="{F32C1A6A-CE83-8356-AF3C-38D0E23FB221}"/>
              </a:ext>
            </a:extLst>
          </p:cNvPr>
          <p:cNvPicPr>
            <a:picLocks noChangeAspect="1"/>
          </p:cNvPicPr>
          <p:nvPr/>
        </p:nvPicPr>
        <p:blipFill>
          <a:blip r:embed="rId3"/>
          <a:stretch>
            <a:fillRect/>
          </a:stretch>
        </p:blipFill>
        <p:spPr>
          <a:xfrm>
            <a:off x="3208622" y="4940126"/>
            <a:ext cx="2717321" cy="1306231"/>
          </a:xfrm>
          <a:prstGeom prst="rect">
            <a:avLst/>
          </a:prstGeom>
        </p:spPr>
      </p:pic>
    </p:spTree>
    <p:extLst>
      <p:ext uri="{BB962C8B-B14F-4D97-AF65-F5344CB8AC3E}">
        <p14:creationId xmlns:p14="http://schemas.microsoft.com/office/powerpoint/2010/main" val="341657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eft-Right Arrow 81"/>
          <p:cNvSpPr/>
          <p:nvPr/>
        </p:nvSpPr>
        <p:spPr>
          <a:xfrm rot="5400000">
            <a:off x="4374786" y="3484091"/>
            <a:ext cx="1143000" cy="685800"/>
          </a:xfrm>
          <a:prstGeom prst="leftRightArrow">
            <a:avLst/>
          </a:prstGeom>
          <a:solidFill>
            <a:schemeClr val="bg1">
              <a:lumMod val="6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idx="4294967295"/>
          </p:nvPr>
        </p:nvSpPr>
        <p:spPr>
          <a:xfrm>
            <a:off x="835508" y="457200"/>
            <a:ext cx="3050691" cy="914400"/>
          </a:xfrm>
        </p:spPr>
        <p:txBody>
          <a:bodyPr anchor="ctr">
            <a:normAutofit fontScale="90000"/>
          </a:bodyPr>
          <a:lstStyle/>
          <a:p>
            <a:r>
              <a:rPr lang="en-US" sz="3600" b="1" dirty="0">
                <a:solidFill>
                  <a:srgbClr val="F16030"/>
                </a:solidFill>
              </a:rPr>
              <a:t>The Stability Paradigm</a:t>
            </a:r>
          </a:p>
        </p:txBody>
      </p:sp>
      <p:sp>
        <p:nvSpPr>
          <p:cNvPr id="34" name="Left-Right Arrow 33"/>
          <p:cNvSpPr/>
          <p:nvPr/>
        </p:nvSpPr>
        <p:spPr>
          <a:xfrm>
            <a:off x="3041286" y="2301016"/>
            <a:ext cx="533400" cy="228600"/>
          </a:xfrm>
          <a:prstGeom prst="leftRightArrow">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4" name="Left-Right Arrow 43"/>
          <p:cNvSpPr/>
          <p:nvPr/>
        </p:nvSpPr>
        <p:spPr>
          <a:xfrm>
            <a:off x="6241686" y="2301016"/>
            <a:ext cx="533400" cy="228600"/>
          </a:xfrm>
          <a:prstGeom prst="leftRightArrow">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TextBox 26"/>
          <p:cNvSpPr txBox="1"/>
          <p:nvPr/>
        </p:nvSpPr>
        <p:spPr>
          <a:xfrm>
            <a:off x="3732480" y="3526129"/>
            <a:ext cx="2528256" cy="584775"/>
          </a:xfrm>
          <a:prstGeom prst="rect">
            <a:avLst/>
          </a:prstGeom>
          <a:noFill/>
        </p:spPr>
        <p:txBody>
          <a:bodyPr wrap="none" rtlCol="0">
            <a:spAutoFit/>
          </a:bodyPr>
          <a:lstStyle/>
          <a:p>
            <a:r>
              <a:rPr lang="en-US"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Opportunity</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3" name="Oval 62"/>
          <p:cNvSpPr/>
          <p:nvPr/>
        </p:nvSpPr>
        <p:spPr>
          <a:xfrm>
            <a:off x="4095750" y="1600200"/>
            <a:ext cx="1454628" cy="1401631"/>
          </a:xfrm>
          <a:prstGeom prst="ellipse">
            <a:avLst/>
          </a:prstGeom>
          <a:solidFill>
            <a:srgbClr val="FFFFCC"/>
          </a:solidFill>
          <a:ln>
            <a:solidFill>
              <a:schemeClr val="accent6">
                <a:lumMod val="75000"/>
              </a:schemeClr>
            </a:solidFill>
          </a:ln>
          <a:effectLst>
            <a:outerShdw blurRad="63500" sx="102000" sy="102000" algn="ct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lIns="0" tIns="0" rIns="0" bIns="0" rtlCol="0" anchor="ctr"/>
          <a:lstStyle/>
          <a:p>
            <a:pPr algn="ctr"/>
            <a:r>
              <a:rPr lang="en-US" sz="2000" b="1" dirty="0">
                <a:solidFill>
                  <a:schemeClr val="tx1">
                    <a:lumMod val="85000"/>
                    <a:lumOff val="15000"/>
                  </a:schemeClr>
                </a:solidFill>
                <a:latin typeface="Arial" panose="020B0604020202020204" pitchFamily="34" charset="0"/>
                <a:cs typeface="Arial" panose="020B0604020202020204" pitchFamily="34" charset="0"/>
              </a:rPr>
              <a:t>Stability</a:t>
            </a:r>
          </a:p>
        </p:txBody>
      </p:sp>
      <p:sp>
        <p:nvSpPr>
          <p:cNvPr id="81" name="TextBox 80"/>
          <p:cNvSpPr txBox="1"/>
          <p:nvPr/>
        </p:nvSpPr>
        <p:spPr>
          <a:xfrm>
            <a:off x="1241061" y="3034417"/>
            <a:ext cx="1828800" cy="605294"/>
          </a:xfrm>
          <a:prstGeom prst="rect">
            <a:avLst/>
          </a:prstGeom>
          <a:noFill/>
          <a:scene3d>
            <a:camera prst="orthographicFront"/>
            <a:lightRig rig="threePt" dir="t"/>
          </a:scene3d>
          <a:sp3d>
            <a:bevelT/>
          </a:sp3d>
        </p:spPr>
        <p:txBody>
          <a:bodyPr wrap="square" rtlCol="0">
            <a:spAutoFit/>
          </a:bodyPr>
          <a:lstStyle/>
          <a:p>
            <a:pPr algn="ctr">
              <a:lnSpc>
                <a:spcPts val="2000"/>
              </a:lnSpc>
            </a:pPr>
            <a:r>
              <a:rPr lang="en-US" b="1" dirty="0">
                <a:latin typeface="Arial" panose="020B0604020202020204" pitchFamily="34" charset="0"/>
                <a:cs typeface="Arial" panose="020B0604020202020204" pitchFamily="34" charset="0"/>
              </a:rPr>
              <a:t>Environment </a:t>
            </a:r>
          </a:p>
          <a:p>
            <a:pPr algn="ctr">
              <a:lnSpc>
                <a:spcPts val="2000"/>
              </a:lnSpc>
            </a:pPr>
            <a:r>
              <a:rPr lang="en-US" b="1" dirty="0">
                <a:latin typeface="Arial" panose="020B0604020202020204" pitchFamily="34" charset="0"/>
                <a:cs typeface="Arial" panose="020B0604020202020204" pitchFamily="34" charset="0"/>
              </a:rPr>
              <a:t>and Resources</a:t>
            </a:r>
          </a:p>
        </p:txBody>
      </p:sp>
      <p:sp>
        <p:nvSpPr>
          <p:cNvPr id="7" name="Rectangle 6"/>
          <p:cNvSpPr/>
          <p:nvPr/>
        </p:nvSpPr>
        <p:spPr>
          <a:xfrm>
            <a:off x="1724877" y="4968016"/>
            <a:ext cx="2632818" cy="923330"/>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Retention, Performance, </a:t>
            </a:r>
          </a:p>
          <a:p>
            <a:pPr algn="ctr"/>
            <a:r>
              <a:rPr lang="en-US" b="1" dirty="0">
                <a:latin typeface="Arial" panose="020B0604020202020204" pitchFamily="34" charset="0"/>
                <a:cs typeface="Arial" panose="020B0604020202020204" pitchFamily="34" charset="0"/>
              </a:rPr>
              <a:t>and Profits</a:t>
            </a:r>
          </a:p>
        </p:txBody>
      </p:sp>
      <p:sp>
        <p:nvSpPr>
          <p:cNvPr id="8" name="Rectangle 7"/>
          <p:cNvSpPr/>
          <p:nvPr/>
        </p:nvSpPr>
        <p:spPr>
          <a:xfrm>
            <a:off x="6775086" y="3034417"/>
            <a:ext cx="1828800" cy="1200329"/>
          </a:xfrm>
          <a:prstGeom prst="rect">
            <a:avLst/>
          </a:prstGeom>
        </p:spPr>
        <p:txBody>
          <a:bodyPr wrap="square">
            <a:spAutoFit/>
          </a:bodyPr>
          <a:lstStyle/>
          <a:p>
            <a:pPr algn="ctr"/>
            <a:r>
              <a:rPr lang="en-US" b="1" dirty="0">
                <a:solidFill>
                  <a:sysClr val="windowText" lastClr="000000"/>
                </a:solidFill>
                <a:latin typeface="Arial" panose="020B0604020202020204" pitchFamily="34" charset="0"/>
                <a:cs typeface="Arial" panose="020B0604020202020204" pitchFamily="34" charset="0"/>
              </a:rPr>
              <a:t>Hidden Rules Language</a:t>
            </a:r>
          </a:p>
          <a:p>
            <a:pPr algn="ctr"/>
            <a:r>
              <a:rPr lang="en-US" b="1" dirty="0">
                <a:solidFill>
                  <a:sysClr val="windowText" lastClr="000000"/>
                </a:solidFill>
                <a:latin typeface="Arial" panose="020B0604020202020204" pitchFamily="34" charset="0"/>
                <a:cs typeface="Arial" panose="020B0604020202020204" pitchFamily="34" charset="0"/>
              </a:rPr>
              <a:t>Engagement</a:t>
            </a:r>
          </a:p>
          <a:p>
            <a:pPr algn="ctr"/>
            <a:r>
              <a:rPr lang="en-US" b="1" dirty="0">
                <a:solidFill>
                  <a:sysClr val="windowText" lastClr="000000"/>
                </a:solidFill>
                <a:latin typeface="Arial" panose="020B0604020202020204" pitchFamily="34" charset="0"/>
                <a:cs typeface="Arial" panose="020B0604020202020204" pitchFamily="34" charset="0"/>
              </a:rPr>
              <a:t>Motivation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786" y="1683034"/>
            <a:ext cx="1219200" cy="1238476"/>
          </a:xfrm>
          <a:prstGeom prst="rect">
            <a:avLst/>
          </a:prstGeom>
          <a:effectLst>
            <a:outerShdw blurRad="50800" dist="38100" algn="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439" y="1661385"/>
            <a:ext cx="1332044" cy="167567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4083" y="4576933"/>
            <a:ext cx="2813309" cy="1705495"/>
          </a:xfrm>
          <a:prstGeom prst="rect">
            <a:avLst/>
          </a:prstGeom>
        </p:spPr>
      </p:pic>
    </p:spTree>
    <p:extLst>
      <p:ext uri="{BB962C8B-B14F-4D97-AF65-F5344CB8AC3E}">
        <p14:creationId xmlns:p14="http://schemas.microsoft.com/office/powerpoint/2010/main" val="377365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1371600"/>
            <a:ext cx="8001000" cy="5181600"/>
          </a:xfrm>
        </p:spPr>
        <p:txBody>
          <a:bodyPr>
            <a:normAutofit fontScale="77500" lnSpcReduction="20000"/>
          </a:bodyPr>
          <a:lstStyle/>
          <a:p>
            <a:pPr marL="401638" indent="-401638" rtl="0">
              <a:spcBef>
                <a:spcPts val="0"/>
              </a:spcBef>
              <a:spcAft>
                <a:spcPts val="600"/>
              </a:spcAft>
              <a:buNone/>
            </a:pPr>
            <a:r>
              <a:rPr lang="en-US" sz="3600" b="1" dirty="0">
                <a:solidFill>
                  <a:srgbClr val="0E58C4"/>
                </a:solidFill>
                <a:latin typeface="Arial" panose="020B0604020202020204" pitchFamily="34" charset="0"/>
                <a:cs typeface="Arial" panose="020B0604020202020204" pitchFamily="34" charset="0"/>
              </a:rPr>
              <a:t>Employee Stability Assessment</a:t>
            </a:r>
          </a:p>
          <a:p>
            <a:pPr marL="347663" indent="-347663" rtl="0">
              <a:lnSpc>
                <a:spcPct val="120000"/>
              </a:lnSpc>
              <a:spcBef>
                <a:spcPts val="0"/>
              </a:spcBef>
              <a:spcAft>
                <a:spcPts val="600"/>
              </a:spcAft>
              <a:buClr>
                <a:schemeClr val="tx1"/>
              </a:buClr>
              <a:buFont typeface="+mj-lt"/>
              <a:buAutoNum type="arabicPeriod"/>
            </a:pPr>
            <a:r>
              <a:rPr lang="en-US" sz="2600" dirty="0">
                <a:latin typeface="Arial" panose="020B0604020202020204" pitchFamily="34" charset="0"/>
                <a:cs typeface="Arial" panose="020B0604020202020204" pitchFamily="34" charset="0"/>
              </a:rPr>
              <a:t>Employee lives without a checking account and credit cards.</a:t>
            </a:r>
          </a:p>
          <a:p>
            <a:pPr marL="347663" indent="-347663" rtl="0">
              <a:lnSpc>
                <a:spcPct val="120000"/>
              </a:lnSpc>
              <a:spcAft>
                <a:spcPts val="600"/>
              </a:spcAft>
              <a:buClr>
                <a:schemeClr val="tx1"/>
              </a:buClr>
              <a:buSzPct val="100000"/>
              <a:buFont typeface="+mj-lt"/>
              <a:buAutoNum type="arabicPeriod"/>
            </a:pPr>
            <a:r>
              <a:rPr lang="en-US" sz="2600" dirty="0">
                <a:latin typeface="Arial" panose="020B0604020202020204" pitchFamily="34" charset="0"/>
                <a:cs typeface="Arial" panose="020B0604020202020204" pitchFamily="34" charset="0"/>
              </a:rPr>
              <a:t>Employee regularly uses a credit card, checking account, and savings account and knows how to check and improve own credit score.</a:t>
            </a:r>
          </a:p>
          <a:p>
            <a:pPr marL="347663" indent="-347663" rtl="0">
              <a:lnSpc>
                <a:spcPct val="120000"/>
              </a:lnSpc>
              <a:spcAft>
                <a:spcPts val="600"/>
              </a:spcAft>
              <a:buClr>
                <a:schemeClr val="tx1"/>
              </a:buClr>
              <a:buFont typeface="+mj-lt"/>
              <a:buAutoNum type="arabicPeriod"/>
            </a:pPr>
            <a:r>
              <a:rPr lang="en-US" sz="2600" dirty="0">
                <a:latin typeface="Arial" panose="020B0604020202020204" pitchFamily="34" charset="0"/>
                <a:cs typeface="Arial" panose="020B0604020202020204" pitchFamily="34" charset="0"/>
              </a:rPr>
              <a:t>Employee has a financial advisor, lawyer, interior designer, gardener, and uses a domestic employment service.</a:t>
            </a:r>
          </a:p>
          <a:p>
            <a:pPr marL="347663" indent="-347663">
              <a:lnSpc>
                <a:spcPct val="120000"/>
              </a:lnSpc>
              <a:spcAft>
                <a:spcPts val="600"/>
              </a:spcAft>
              <a:buClr>
                <a:schemeClr val="tx1"/>
              </a:buClr>
              <a:buFont typeface="+mj-lt"/>
              <a:buAutoNum type="arabicPeriod"/>
            </a:pPr>
            <a:r>
              <a:rPr lang="en-US" sz="2600" dirty="0">
                <a:latin typeface="Arial" panose="020B0604020202020204" pitchFamily="34" charset="0"/>
                <a:cs typeface="Arial" panose="020B0604020202020204" pitchFamily="34" charset="0"/>
              </a:rPr>
              <a:t>Employee has arranged schedule to get to two jobs without the use of a car.</a:t>
            </a:r>
          </a:p>
          <a:p>
            <a:pPr marL="347663" indent="-347663">
              <a:lnSpc>
                <a:spcPct val="120000"/>
              </a:lnSpc>
              <a:spcAft>
                <a:spcPts val="600"/>
              </a:spcAft>
              <a:buClr>
                <a:schemeClr val="tx1"/>
              </a:buClr>
              <a:buFont typeface="+mj-lt"/>
              <a:buAutoNum type="arabicPeriod"/>
            </a:pPr>
            <a:r>
              <a:rPr lang="en-US" sz="2600" dirty="0">
                <a:latin typeface="Arial" panose="020B0604020202020204" pitchFamily="34" charset="0"/>
                <a:cs typeface="Arial" panose="020B0604020202020204" pitchFamily="34" charset="0"/>
              </a:rPr>
              <a:t>Employee knows how to complete work in ways that meet both the organization’s needs and the employee’s personal goals.</a:t>
            </a:r>
          </a:p>
          <a:p>
            <a:pPr marL="347663" indent="-347663" rtl="0">
              <a:lnSpc>
                <a:spcPct val="120000"/>
              </a:lnSpc>
              <a:spcAft>
                <a:spcPts val="600"/>
              </a:spcAft>
              <a:buClr>
                <a:schemeClr val="tx1"/>
              </a:buClr>
              <a:buFont typeface="+mj-lt"/>
              <a:buAutoNum type="arabicPeriod"/>
            </a:pPr>
            <a:r>
              <a:rPr lang="en-US" dirty="0"/>
              <a:t>Employee</a:t>
            </a:r>
            <a:r>
              <a:rPr lang="en-US" sz="2600" dirty="0">
                <a:latin typeface="Arial" panose="020B0604020202020204" pitchFamily="34" charset="0"/>
                <a:cs typeface="Arial" panose="020B0604020202020204" pitchFamily="34" charset="0"/>
              </a:rPr>
              <a:t> knows how to present the organization’s financials so the </a:t>
            </a:r>
            <a:r>
              <a:rPr lang="en-US" dirty="0"/>
              <a:t>organization</a:t>
            </a:r>
            <a:r>
              <a:rPr lang="en-US" sz="2600" dirty="0">
                <a:latin typeface="Arial" panose="020B0604020202020204" pitchFamily="34" charset="0"/>
                <a:cs typeface="Arial" panose="020B0604020202020204" pitchFamily="34" charset="0"/>
              </a:rPr>
              <a:t> is seen in the best possible light.</a:t>
            </a:r>
          </a:p>
        </p:txBody>
      </p:sp>
      <p:sp>
        <p:nvSpPr>
          <p:cNvPr id="3" name="Title 2"/>
          <p:cNvSpPr>
            <a:spLocks noGrp="1"/>
          </p:cNvSpPr>
          <p:nvPr>
            <p:ph type="title"/>
          </p:nvPr>
        </p:nvSpPr>
        <p:spPr>
          <a:xfrm>
            <a:off x="685800" y="685800"/>
            <a:ext cx="7620000" cy="685800"/>
          </a:xfrm>
        </p:spPr>
        <p:txBody>
          <a:bodyPr anchor="t">
            <a:noAutofit/>
          </a:bodyPr>
          <a:lstStyle/>
          <a:p>
            <a:r>
              <a:rPr lang="en-US" sz="3600" b="1" dirty="0"/>
              <a:t>Get to Know Your Employees</a:t>
            </a:r>
          </a:p>
        </p:txBody>
      </p:sp>
    </p:spTree>
    <p:extLst>
      <p:ext uri="{BB962C8B-B14F-4D97-AF65-F5344CB8AC3E}">
        <p14:creationId xmlns:p14="http://schemas.microsoft.com/office/powerpoint/2010/main" val="237893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880533"/>
            <a:ext cx="5316336" cy="5139267"/>
          </a:xfrm>
          <a:prstGeom prst="rect">
            <a:avLst/>
          </a:prstGeom>
          <a:ln>
            <a:solidFill>
              <a:schemeClr val="accent3"/>
            </a:solidFill>
          </a:ln>
          <a:effectLst/>
        </p:spPr>
      </p:pic>
    </p:spTree>
    <p:extLst>
      <p:ext uri="{BB962C8B-B14F-4D97-AF65-F5344CB8AC3E}">
        <p14:creationId xmlns:p14="http://schemas.microsoft.com/office/powerpoint/2010/main" val="226271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2CD5-2D74-8DD9-20DC-81CA8DDE6DA5}"/>
              </a:ext>
            </a:extLst>
          </p:cNvPr>
          <p:cNvSpPr>
            <a:spLocks noGrp="1"/>
          </p:cNvSpPr>
          <p:nvPr>
            <p:ph type="title"/>
          </p:nvPr>
        </p:nvSpPr>
        <p:spPr>
          <a:xfrm>
            <a:off x="609600" y="704088"/>
            <a:ext cx="8229600" cy="743712"/>
          </a:xfrm>
        </p:spPr>
        <p:txBody>
          <a:bodyPr>
            <a:normAutofit/>
          </a:bodyPr>
          <a:lstStyle/>
          <a:p>
            <a:r>
              <a:rPr lang="en-US" sz="4000" b="1" dirty="0">
                <a:solidFill>
                  <a:srgbClr val="F16030"/>
                </a:solidFill>
              </a:rPr>
              <a:t>Declining Birth Rates </a:t>
            </a:r>
          </a:p>
        </p:txBody>
      </p:sp>
      <p:pic>
        <p:nvPicPr>
          <p:cNvPr id="10" name="Content Placeholder 9" descr="A graph of growth in progress&#10;&#10;Description automatically generated with medium confidence">
            <a:extLst>
              <a:ext uri="{FF2B5EF4-FFF2-40B4-BE49-F238E27FC236}">
                <a16:creationId xmlns:a16="http://schemas.microsoft.com/office/drawing/2014/main" id="{881921C1-5019-E020-754E-516F057548E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0278" y="1752600"/>
            <a:ext cx="7803443" cy="4389437"/>
          </a:xfrm>
        </p:spPr>
      </p:pic>
    </p:spTree>
    <p:extLst>
      <p:ext uri="{BB962C8B-B14F-4D97-AF65-F5344CB8AC3E}">
        <p14:creationId xmlns:p14="http://schemas.microsoft.com/office/powerpoint/2010/main" val="155009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1"/>
          <p:cNvSpPr txBox="1">
            <a:spLocks noChangeArrowheads="1"/>
          </p:cNvSpPr>
          <p:nvPr/>
        </p:nvSpPr>
        <p:spPr bwMode="auto">
          <a:xfrm>
            <a:off x="1383830" y="1445177"/>
            <a:ext cx="6845770" cy="4062651"/>
          </a:xfrm>
          <a:prstGeom prst="rect">
            <a:avLst/>
          </a:prstGeom>
          <a:noFill/>
          <a:ln w="9525">
            <a:noFill/>
            <a:miter lim="800000"/>
            <a:headEnd/>
            <a:tailEnd/>
          </a:ln>
        </p:spPr>
        <p:txBody>
          <a:bodyPr wrap="square">
            <a:spAutoFit/>
          </a:bodyPr>
          <a:lstStyle/>
          <a:p>
            <a:r>
              <a:rPr lang="en-US" sz="3600" b="1" dirty="0">
                <a:solidFill>
                  <a:srgbClr val="000080"/>
                </a:solidFill>
                <a:latin typeface="Arial" panose="020B0604020202020204" pitchFamily="34" charset="0"/>
                <a:cs typeface="Arial" panose="020B0604020202020204" pitchFamily="34" charset="0"/>
              </a:rPr>
              <a:t>“Knowledge is a key form of privilege, as are social access, race, and money. How you spend your time determines your knowledge base to a large extent.”</a:t>
            </a:r>
          </a:p>
          <a:p>
            <a:r>
              <a:rPr lang="en-US" dirty="0">
                <a:solidFill>
                  <a:srgbClr val="000080"/>
                </a:solidFill>
                <a:latin typeface="Arial" panose="020B0604020202020204" pitchFamily="34" charset="0"/>
                <a:cs typeface="Arial" panose="020B0604020202020204" pitchFamily="34" charset="0"/>
              </a:rPr>
              <a:t> </a:t>
            </a:r>
          </a:p>
          <a:p>
            <a:r>
              <a:rPr lang="en-US" sz="2400" dirty="0">
                <a:solidFill>
                  <a:srgbClr val="000080"/>
                </a:solidFill>
                <a:latin typeface="Arial" panose="020B0604020202020204" pitchFamily="34" charset="0"/>
                <a:cs typeface="Arial" panose="020B0604020202020204" pitchFamily="34" charset="0"/>
              </a:rPr>
              <a:t>                                       –Ruby K. Payne, Ph.D. </a:t>
            </a:r>
          </a:p>
        </p:txBody>
      </p:sp>
    </p:spTree>
    <p:extLst>
      <p:ext uri="{BB962C8B-B14F-4D97-AF65-F5344CB8AC3E}">
        <p14:creationId xmlns:p14="http://schemas.microsoft.com/office/powerpoint/2010/main" val="283860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F21CEE-345D-4B97-D43B-24435E190F19}"/>
              </a:ext>
            </a:extLst>
          </p:cNvPr>
          <p:cNvSpPr txBox="1"/>
          <p:nvPr/>
        </p:nvSpPr>
        <p:spPr>
          <a:xfrm>
            <a:off x="2852143" y="3231951"/>
            <a:ext cx="375582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How do individuals spend their time when living in daily instability?</a:t>
            </a:r>
            <a:endParaRPr lang="en-US" b="1"/>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819" y="1588741"/>
            <a:ext cx="5188662" cy="4662166"/>
          </a:xfrm>
          <a:prstGeom prst="rect">
            <a:avLst/>
          </a:prstGeom>
        </p:spPr>
      </p:pic>
      <p:sp>
        <p:nvSpPr>
          <p:cNvPr id="4" name="TextBox 14"/>
          <p:cNvSpPr txBox="1">
            <a:spLocks noChangeArrowheads="1"/>
          </p:cNvSpPr>
          <p:nvPr/>
        </p:nvSpPr>
        <p:spPr bwMode="auto">
          <a:xfrm>
            <a:off x="6400800" y="6071287"/>
            <a:ext cx="243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00" dirty="0">
                <a:solidFill>
                  <a:srgbClr val="164F79"/>
                </a:solidFill>
                <a:latin typeface="Arial" pitchFamily="34" charset="0"/>
              </a:rPr>
              <a:t>Developed by Phil DeVol</a:t>
            </a:r>
          </a:p>
        </p:txBody>
      </p:sp>
      <p:sp>
        <p:nvSpPr>
          <p:cNvPr id="6" name="TextBox 5"/>
          <p:cNvSpPr txBox="1"/>
          <p:nvPr/>
        </p:nvSpPr>
        <p:spPr>
          <a:xfrm>
            <a:off x="922867" y="685800"/>
            <a:ext cx="7315200" cy="1077218"/>
          </a:xfrm>
          <a:prstGeom prst="rect">
            <a:avLst/>
          </a:prstGeom>
          <a:noFill/>
        </p:spPr>
        <p:txBody>
          <a:bodyPr wrap="square" rtlCol="0">
            <a:spAutoFit/>
          </a:bodyPr>
          <a:lstStyle/>
          <a:p>
            <a:pPr algn="ctr"/>
            <a:r>
              <a:rPr lang="en-US" sz="3200" b="1" dirty="0">
                <a:solidFill>
                  <a:srgbClr val="1F5FA0"/>
                </a:solidFill>
                <a:latin typeface="Arial" panose="020B0604020202020204" pitchFamily="34" charset="0"/>
                <a:cs typeface="Arial" panose="020B0604020202020204" pitchFamily="34" charset="0"/>
              </a:rPr>
              <a:t>Mental Model for Instability:</a:t>
            </a:r>
          </a:p>
          <a:p>
            <a:pPr algn="ctr"/>
            <a:r>
              <a:rPr lang="en-US" sz="3200" b="1" dirty="0">
                <a:solidFill>
                  <a:srgbClr val="1F5FA0"/>
                </a:solidFill>
                <a:latin typeface="Arial" panose="020B0604020202020204" pitchFamily="34" charset="0"/>
                <a:cs typeface="Arial" panose="020B0604020202020204" pitchFamily="34" charset="0"/>
              </a:rPr>
              <a:t>What It’s Like Now</a:t>
            </a:r>
          </a:p>
        </p:txBody>
      </p:sp>
    </p:spTree>
    <p:extLst>
      <p:ext uri="{BB962C8B-B14F-4D97-AF65-F5344CB8AC3E}">
        <p14:creationId xmlns:p14="http://schemas.microsoft.com/office/powerpoint/2010/main" val="66088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49C624-6C55-8C27-9C70-0F3E2EE296BF}"/>
              </a:ext>
            </a:extLst>
          </p:cNvPr>
          <p:cNvSpPr txBox="1"/>
          <p:nvPr/>
        </p:nvSpPr>
        <p:spPr>
          <a:xfrm>
            <a:off x="2816425" y="3100982"/>
            <a:ext cx="37558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t>How do individuals spend their time when living in daily stability?</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371599"/>
            <a:ext cx="5099474" cy="4663440"/>
          </a:xfrm>
          <a:prstGeom prst="rect">
            <a:avLst/>
          </a:prstGeom>
        </p:spPr>
      </p:pic>
      <p:sp>
        <p:nvSpPr>
          <p:cNvPr id="3" name="TextBox 14"/>
          <p:cNvSpPr txBox="1">
            <a:spLocks noChangeArrowheads="1"/>
          </p:cNvSpPr>
          <p:nvPr/>
        </p:nvSpPr>
        <p:spPr bwMode="auto">
          <a:xfrm>
            <a:off x="6324600" y="5788818"/>
            <a:ext cx="243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000" dirty="0">
                <a:solidFill>
                  <a:srgbClr val="164F79"/>
                </a:solidFill>
                <a:latin typeface="Arial" pitchFamily="34" charset="0"/>
              </a:rPr>
              <a:t>Developed by Phil DeVol </a:t>
            </a:r>
          </a:p>
        </p:txBody>
      </p:sp>
      <p:sp>
        <p:nvSpPr>
          <p:cNvPr id="4" name="TextBox 3"/>
          <p:cNvSpPr txBox="1"/>
          <p:nvPr/>
        </p:nvSpPr>
        <p:spPr>
          <a:xfrm>
            <a:off x="922867" y="838200"/>
            <a:ext cx="7315200" cy="584775"/>
          </a:xfrm>
          <a:prstGeom prst="rect">
            <a:avLst/>
          </a:prstGeom>
          <a:noFill/>
        </p:spPr>
        <p:txBody>
          <a:bodyPr wrap="square" rtlCol="0">
            <a:spAutoFit/>
          </a:bodyPr>
          <a:lstStyle/>
          <a:p>
            <a:pPr algn="ctr"/>
            <a:r>
              <a:rPr lang="en-US" sz="3200" b="1" dirty="0">
                <a:solidFill>
                  <a:srgbClr val="1F5FA0"/>
                </a:solidFill>
                <a:latin typeface="Arial" panose="020B0604020202020204" pitchFamily="34" charset="0"/>
                <a:cs typeface="Arial" panose="020B0604020202020204" pitchFamily="34" charset="0"/>
              </a:rPr>
              <a:t>Mental Model for Stability</a:t>
            </a:r>
          </a:p>
        </p:txBody>
      </p:sp>
    </p:spTree>
    <p:extLst>
      <p:ext uri="{BB962C8B-B14F-4D97-AF65-F5344CB8AC3E}">
        <p14:creationId xmlns:p14="http://schemas.microsoft.com/office/powerpoint/2010/main" val="379785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769648"/>
            <a:ext cx="5050367" cy="4537904"/>
          </a:xfrm>
          <a:prstGeom prst="rect">
            <a:avLst/>
          </a:prstGeom>
        </p:spPr>
      </p:pic>
      <p:sp>
        <p:nvSpPr>
          <p:cNvPr id="20" name="TextBox 19"/>
          <p:cNvSpPr txBox="1"/>
          <p:nvPr/>
        </p:nvSpPr>
        <p:spPr>
          <a:xfrm>
            <a:off x="922867" y="685800"/>
            <a:ext cx="7315200" cy="1077218"/>
          </a:xfrm>
          <a:prstGeom prst="rect">
            <a:avLst/>
          </a:prstGeom>
          <a:noFill/>
        </p:spPr>
        <p:txBody>
          <a:bodyPr wrap="square" rtlCol="0">
            <a:spAutoFit/>
          </a:bodyPr>
          <a:lstStyle/>
          <a:p>
            <a:pPr algn="ctr"/>
            <a:r>
              <a:rPr lang="en-US" sz="3200" b="1" dirty="0">
                <a:solidFill>
                  <a:srgbClr val="1F5FA0"/>
                </a:solidFill>
                <a:latin typeface="Arial" panose="020B0604020202020204" pitchFamily="34" charset="0"/>
                <a:cs typeface="Arial" panose="020B0604020202020204" pitchFamily="34" charset="0"/>
              </a:rPr>
              <a:t>Business and Employee Pain </a:t>
            </a:r>
          </a:p>
          <a:p>
            <a:pPr algn="ctr"/>
            <a:r>
              <a:rPr lang="en-US" sz="3200" b="1" dirty="0">
                <a:solidFill>
                  <a:srgbClr val="1F5FA0"/>
                </a:solidFill>
                <a:latin typeface="Arial" panose="020B0604020202020204" pitchFamily="34" charset="0"/>
                <a:cs typeface="Arial" panose="020B0604020202020204" pitchFamily="34" charset="0"/>
              </a:rPr>
              <a:t>Based on Daily Instability</a:t>
            </a:r>
          </a:p>
        </p:txBody>
      </p:sp>
    </p:spTree>
    <p:extLst>
      <p:ext uri="{BB962C8B-B14F-4D97-AF65-F5344CB8AC3E}">
        <p14:creationId xmlns:p14="http://schemas.microsoft.com/office/powerpoint/2010/main" val="2420726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4_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7_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8_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6_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8.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TS010073846</Template>
  <TotalTime>0</TotalTime>
  <Words>3627</Words>
  <Application>Microsoft Office PowerPoint</Application>
  <PresentationFormat>On-screen Show (4:3)</PresentationFormat>
  <Paragraphs>158</Paragraphs>
  <Slides>14</Slides>
  <Notes>14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14</vt:i4>
      </vt:variant>
    </vt:vector>
  </HeadingPairs>
  <TitlesOfParts>
    <vt:vector size="25" baseType="lpstr">
      <vt:lpstr>Arial</vt:lpstr>
      <vt:lpstr>Calibri</vt:lpstr>
      <vt:lpstr>Candara</vt:lpstr>
      <vt:lpstr>Constantia</vt:lpstr>
      <vt:lpstr>Wingdings 2</vt:lpstr>
      <vt:lpstr>3_Flow</vt:lpstr>
      <vt:lpstr>4_Flow</vt:lpstr>
      <vt:lpstr>7_Flow</vt:lpstr>
      <vt:lpstr>8_Flow</vt:lpstr>
      <vt:lpstr>6_Flow</vt:lpstr>
      <vt:lpstr>5_Flow</vt:lpstr>
      <vt:lpstr>PowerPoint Presentation</vt:lpstr>
      <vt:lpstr>The Stability Paradigm</vt:lpstr>
      <vt:lpstr>Get to Know Your Employees</vt:lpstr>
      <vt:lpstr>PowerPoint Presentation</vt:lpstr>
      <vt:lpstr>Declining Birth Rates </vt:lpstr>
      <vt:lpstr>PowerPoint Presentation</vt:lpstr>
      <vt:lpstr>PowerPoint Presentation</vt:lpstr>
      <vt:lpstr>PowerPoint Presentation</vt:lpstr>
      <vt:lpstr>PowerPoint Presentation</vt:lpstr>
      <vt:lpstr>PowerPoint Presentation</vt:lpstr>
      <vt:lpstr>Resources</vt:lpstr>
      <vt:lpstr>PowerPoint Presentation</vt:lpstr>
      <vt:lpstr>Activity </vt:lpstr>
      <vt:lpstr>Ready to Hear the Whole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108</cp:revision>
  <dcterms:created xsi:type="dcterms:W3CDTF">2013-05-13T12:33:48Z</dcterms:created>
  <dcterms:modified xsi:type="dcterms:W3CDTF">2024-04-24T14:44:36Z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