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61" r:id="rId5"/>
    <p:sldMasterId id="2147483682" r:id="rId6"/>
    <p:sldMasterId id="2147483858" r:id="rId7"/>
  </p:sldMasterIdLst>
  <p:notesMasterIdLst>
    <p:notesMasterId r:id="rId48"/>
  </p:notesMasterIdLst>
  <p:handoutMasterIdLst>
    <p:handoutMasterId r:id="rId49"/>
  </p:handoutMasterIdLst>
  <p:sldIdLst>
    <p:sldId id="444" r:id="rId8"/>
    <p:sldId id="754" r:id="rId9"/>
    <p:sldId id="755" r:id="rId10"/>
    <p:sldId id="756" r:id="rId11"/>
    <p:sldId id="757" r:id="rId12"/>
    <p:sldId id="759" r:id="rId13"/>
    <p:sldId id="758" r:id="rId14"/>
    <p:sldId id="261" r:id="rId15"/>
    <p:sldId id="266" r:id="rId16"/>
    <p:sldId id="345" r:id="rId17"/>
    <p:sldId id="422" r:id="rId18"/>
    <p:sldId id="727" r:id="rId19"/>
    <p:sldId id="752" r:id="rId20"/>
    <p:sldId id="745" r:id="rId21"/>
    <p:sldId id="726" r:id="rId22"/>
    <p:sldId id="721" r:id="rId23"/>
    <p:sldId id="411" r:id="rId24"/>
    <p:sldId id="358" r:id="rId25"/>
    <p:sldId id="378" r:id="rId26"/>
    <p:sldId id="763" r:id="rId27"/>
    <p:sldId id="764" r:id="rId28"/>
    <p:sldId id="760" r:id="rId29"/>
    <p:sldId id="413" r:id="rId30"/>
    <p:sldId id="746" r:id="rId31"/>
    <p:sldId id="749" r:id="rId32"/>
    <p:sldId id="734" r:id="rId33"/>
    <p:sldId id="735" r:id="rId34"/>
    <p:sldId id="738" r:id="rId35"/>
    <p:sldId id="739" r:id="rId36"/>
    <p:sldId id="740" r:id="rId37"/>
    <p:sldId id="766" r:id="rId38"/>
    <p:sldId id="733" r:id="rId39"/>
    <p:sldId id="765" r:id="rId40"/>
    <p:sldId id="742" r:id="rId41"/>
    <p:sldId id="767" r:id="rId42"/>
    <p:sldId id="743" r:id="rId43"/>
    <p:sldId id="769" r:id="rId44"/>
    <p:sldId id="762" r:id="rId45"/>
    <p:sldId id="720" r:id="rId46"/>
    <p:sldId id="753" r:id="rId4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031D4E-0722-E97F-7231-09E024DE5F9D}" name="Ashley Y Johnson" initials="AJ" userId="S::ashley.johnson@okhca.org::7eb2eb92-335a-4347-9ef3-9055ff68410a" providerId="AD"/>
  <p188:author id="{8105FA5B-B806-2721-1428-7F338CC57EA5}" name="Kathrine Mccoy" initials="KM" userId="S::kathrine.mccoy@okhca.org::f0b4fb82-f24e-406a-96e8-f464bf3b8145" providerId="AD"/>
  <p188:author id="{716F248B-D2B8-FAF3-6BCC-1F8F49AAAA6D}" name="Kathrine Mccoy" initials="KM" userId="S::Kathrine.Mccoy@okhca.org::f0b4fb82-f24e-406a-96e8-f464bf3b81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hley Johnson" initials="AJ" lastIdx="4" clrIdx="0">
    <p:extLst>
      <p:ext uri="{19B8F6BF-5375-455C-9EA6-DF929625EA0E}">
        <p15:presenceInfo xmlns:p15="http://schemas.microsoft.com/office/powerpoint/2012/main" userId="S-1-5-21-15365455-50480509-568360474-241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9A"/>
    <a:srgbClr val="914115"/>
    <a:srgbClr val="FF0000"/>
    <a:srgbClr val="D15420"/>
    <a:srgbClr val="464646"/>
    <a:srgbClr val="DE8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34792D-47E3-48E9-9D01-39E225D4D408}" v="26" dt="2024-06-07T12:45:35.5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92" autoAdjust="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ixabay.com/en/pdf-miniature-file-icon-2127829/" TargetMode="External"/><Relationship Id="rId1" Type="http://schemas.openxmlformats.org/officeDocument/2006/relationships/image" Target="../media/image28.png"/><Relationship Id="rId4" Type="http://schemas.openxmlformats.org/officeDocument/2006/relationships/hyperlink" Target="https://www.maxpixel.net/Spreadsheet-Microsoft-Excel-Tables-Statistics-3873854"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ixabay.com/en/pdf-miniature-file-icon-2127829/" TargetMode="External"/><Relationship Id="rId1" Type="http://schemas.openxmlformats.org/officeDocument/2006/relationships/image" Target="../media/image28.png"/><Relationship Id="rId4" Type="http://schemas.openxmlformats.org/officeDocument/2006/relationships/hyperlink" Target="https://www.maxpixel.net/Spreadsheet-Microsoft-Excel-Tables-Statistics-3873854"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F12EFD-3228-48F6-8CE3-A58AE562C8D2}" type="doc">
      <dgm:prSet loTypeId="urn:microsoft.com/office/officeart/2018/5/layout/IconLeafLabelList" loCatId="icon" qsTypeId="urn:microsoft.com/office/officeart/2005/8/quickstyle/simple1" qsCatId="simple" csTypeId="urn:microsoft.com/office/officeart/2018/5/colors/Iconchunking_neutralicon_accent1_2" csCatId="accent1" phldr="1"/>
      <dgm:spPr/>
      <dgm:t>
        <a:bodyPr/>
        <a:lstStyle/>
        <a:p>
          <a:endParaRPr lang="en-US"/>
        </a:p>
      </dgm:t>
    </dgm:pt>
    <dgm:pt modelId="{3C69066B-0458-490C-97C2-B377DEC7A7FD}">
      <dgm:prSet custT="1"/>
      <dgm:spPr/>
      <dgm:t>
        <a:bodyPr/>
        <a:lstStyle/>
        <a:p>
          <a:pPr>
            <a:lnSpc>
              <a:spcPct val="100000"/>
            </a:lnSpc>
            <a:defRPr cap="all"/>
          </a:pPr>
          <a:r>
            <a:rPr lang="en-US" sz="2800" b="1" u="sng">
              <a:solidFill>
                <a:schemeClr val="tx1"/>
              </a:solidFill>
              <a:latin typeface="Montserrat SemiBold" panose="00000700000000000000" pitchFamily="2" charset="0"/>
            </a:rPr>
            <a:t>Attachment A</a:t>
          </a:r>
          <a:r>
            <a:rPr lang="en-US" sz="2800" b="1">
              <a:solidFill>
                <a:schemeClr val="tx1"/>
              </a:solidFill>
              <a:latin typeface="Montserrat SemiBold" panose="00000700000000000000" pitchFamily="2" charset="0"/>
            </a:rPr>
            <a:t> </a:t>
          </a:r>
          <a:r>
            <a:rPr lang="en-US" sz="2800">
              <a:solidFill>
                <a:schemeClr val="tx1"/>
              </a:solidFill>
              <a:latin typeface="Montserrat SemiBold" panose="00000700000000000000" pitchFamily="2" charset="0"/>
            </a:rPr>
            <a:t> </a:t>
          </a:r>
        </a:p>
        <a:p>
          <a:pPr>
            <a:lnSpc>
              <a:spcPct val="100000"/>
            </a:lnSpc>
            <a:defRPr cap="all"/>
          </a:pPr>
          <a:r>
            <a:rPr lang="en-US" sz="2000" cap="none">
              <a:solidFill>
                <a:schemeClr val="tx1"/>
              </a:solidFill>
              <a:latin typeface="Montserrat Light" panose="00000400000000000000" pitchFamily="2" charset="0"/>
            </a:rPr>
            <a:t>PDF Invoice With               Correct Dollar Amounts</a:t>
          </a:r>
          <a:endParaRPr lang="en-US" sz="2000">
            <a:solidFill>
              <a:schemeClr val="tx1"/>
            </a:solidFill>
            <a:latin typeface="Montserrat Light" panose="00000400000000000000" pitchFamily="2" charset="0"/>
          </a:endParaRPr>
        </a:p>
      </dgm:t>
    </dgm:pt>
    <dgm:pt modelId="{A8A6A36F-A51C-4FC6-B12E-6A6EE340C4E7}" type="parTrans" cxnId="{F30BA1D3-04B2-4937-B62A-9B74EA4520D5}">
      <dgm:prSet/>
      <dgm:spPr/>
      <dgm:t>
        <a:bodyPr/>
        <a:lstStyle/>
        <a:p>
          <a:endParaRPr lang="en-US"/>
        </a:p>
      </dgm:t>
    </dgm:pt>
    <dgm:pt modelId="{DC57CE2A-8B78-42A8-8E3F-B9179389D885}" type="sibTrans" cxnId="{F30BA1D3-04B2-4937-B62A-9B74EA4520D5}">
      <dgm:prSet/>
      <dgm:spPr/>
      <dgm:t>
        <a:bodyPr/>
        <a:lstStyle/>
        <a:p>
          <a:endParaRPr lang="en-US"/>
        </a:p>
      </dgm:t>
    </dgm:pt>
    <dgm:pt modelId="{2FFAF6E8-38E6-453F-8194-4765332CB332}">
      <dgm:prSet custT="1"/>
      <dgm:spPr/>
      <dgm:t>
        <a:bodyPr/>
        <a:lstStyle/>
        <a:p>
          <a:pPr>
            <a:lnSpc>
              <a:spcPct val="100000"/>
            </a:lnSpc>
            <a:defRPr cap="all"/>
          </a:pPr>
          <a:r>
            <a:rPr lang="en-US" sz="2800" b="1" u="sng" cap="none">
              <a:solidFill>
                <a:schemeClr val="tx1"/>
              </a:solidFill>
              <a:latin typeface="Montserrat SemiBold" panose="00000700000000000000" pitchFamily="2" charset="0"/>
            </a:rPr>
            <a:t>ATTACHMENT B </a:t>
          </a:r>
          <a:r>
            <a:rPr lang="en-US" sz="2800" u="sng" cap="none">
              <a:solidFill>
                <a:schemeClr val="tx1"/>
              </a:solidFill>
              <a:latin typeface="Montserrat SemiBold" panose="00000700000000000000" pitchFamily="2" charset="0"/>
            </a:rPr>
            <a:t> </a:t>
          </a:r>
        </a:p>
        <a:p>
          <a:pPr>
            <a:lnSpc>
              <a:spcPct val="100000"/>
            </a:lnSpc>
            <a:defRPr cap="all"/>
          </a:pPr>
          <a:r>
            <a:rPr lang="en-US" sz="2000" cap="none">
              <a:solidFill>
                <a:schemeClr val="tx1"/>
              </a:solidFill>
              <a:latin typeface="Montserrat Light" panose="00000400000000000000" pitchFamily="2" charset="0"/>
            </a:rPr>
            <a:t>Excel Worksheet With Required Fields Completed</a:t>
          </a:r>
        </a:p>
      </dgm:t>
    </dgm:pt>
    <dgm:pt modelId="{FF9AEB41-E945-4339-BAD7-72B9CF17EF17}" type="parTrans" cxnId="{63212305-D76D-4442-A27C-9095C11474FB}">
      <dgm:prSet/>
      <dgm:spPr/>
      <dgm:t>
        <a:bodyPr/>
        <a:lstStyle/>
        <a:p>
          <a:endParaRPr lang="en-US"/>
        </a:p>
      </dgm:t>
    </dgm:pt>
    <dgm:pt modelId="{858FC0DB-420B-4506-8C67-BADB5ACF27D5}" type="sibTrans" cxnId="{63212305-D76D-4442-A27C-9095C11474FB}">
      <dgm:prSet/>
      <dgm:spPr/>
      <dgm:t>
        <a:bodyPr/>
        <a:lstStyle/>
        <a:p>
          <a:endParaRPr lang="en-US"/>
        </a:p>
      </dgm:t>
    </dgm:pt>
    <dgm:pt modelId="{B8CA7E34-F373-41FB-AAB6-27543A5F8A86}" type="pres">
      <dgm:prSet presAssocID="{26F12EFD-3228-48F6-8CE3-A58AE562C8D2}" presName="root" presStyleCnt="0">
        <dgm:presLayoutVars>
          <dgm:dir/>
          <dgm:resizeHandles val="exact"/>
        </dgm:presLayoutVars>
      </dgm:prSet>
      <dgm:spPr/>
    </dgm:pt>
    <dgm:pt modelId="{71DA34D1-D273-4FF4-8A8D-01628E269C90}" type="pres">
      <dgm:prSet presAssocID="{3C69066B-0458-490C-97C2-B377DEC7A7FD}" presName="compNode" presStyleCnt="0"/>
      <dgm:spPr/>
    </dgm:pt>
    <dgm:pt modelId="{BAD93218-9A6D-48E1-A557-3BC93FAE6E22}" type="pres">
      <dgm:prSet presAssocID="{3C69066B-0458-490C-97C2-B377DEC7A7FD}" presName="iconBgRect" presStyleLbl="bgShp" presStyleIdx="0" presStyleCnt="2" custLinFactNeighborX="-22463" custLinFactNeighborY="-1096"/>
      <dgm:spPr>
        <a:prstGeom prst="round2DiagRect">
          <a:avLst>
            <a:gd name="adj1" fmla="val 29727"/>
            <a:gd name="adj2" fmla="val 0"/>
          </a:avLst>
        </a:prstGeom>
        <a:solidFill>
          <a:srgbClr val="004E9A"/>
        </a:solidFill>
        <a:ln>
          <a:solidFill>
            <a:srgbClr val="004E9A"/>
          </a:solidFill>
        </a:ln>
      </dgm:spPr>
    </dgm:pt>
    <dgm:pt modelId="{5F76BF42-C746-4D83-81BD-39C3FB5D9FB1}" type="pres">
      <dgm:prSet presAssocID="{3C69066B-0458-490C-97C2-B377DEC7A7FD}" presName="iconRect" presStyleLbl="node1" presStyleIdx="0" presStyleCnt="2" custLinFactNeighborX="-39150" custLinFactNeighborY="-1910"/>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a:stretch>
        </a:blipFill>
        <a:ln>
          <a:noFill/>
        </a:ln>
      </dgm:spPr>
    </dgm:pt>
    <dgm:pt modelId="{4639D9FA-1116-4D50-9059-7A9662467D93}" type="pres">
      <dgm:prSet presAssocID="{3C69066B-0458-490C-97C2-B377DEC7A7FD}" presName="spaceRect" presStyleCnt="0"/>
      <dgm:spPr/>
    </dgm:pt>
    <dgm:pt modelId="{A5095BA5-D311-4EFF-A9DB-7ADB3B753C86}" type="pres">
      <dgm:prSet presAssocID="{3C69066B-0458-490C-97C2-B377DEC7A7FD}" presName="textRect" presStyleLbl="revTx" presStyleIdx="0" presStyleCnt="2" custScaleX="98313" custLinFactNeighborX="-14223" custLinFactNeighborY="-39201">
        <dgm:presLayoutVars>
          <dgm:chMax val="1"/>
          <dgm:chPref val="1"/>
        </dgm:presLayoutVars>
      </dgm:prSet>
      <dgm:spPr/>
    </dgm:pt>
    <dgm:pt modelId="{628D1B2C-6731-430F-8C9C-79424C8FCD7F}" type="pres">
      <dgm:prSet presAssocID="{DC57CE2A-8B78-42A8-8E3F-B9179389D885}" presName="sibTrans" presStyleCnt="0"/>
      <dgm:spPr/>
    </dgm:pt>
    <dgm:pt modelId="{74F849A7-3967-421A-B2BC-A14F154364F0}" type="pres">
      <dgm:prSet presAssocID="{2FFAF6E8-38E6-453F-8194-4765332CB332}" presName="compNode" presStyleCnt="0"/>
      <dgm:spPr/>
    </dgm:pt>
    <dgm:pt modelId="{5EEFEED2-9001-4AC9-BF06-03AE75E91D2B}" type="pres">
      <dgm:prSet presAssocID="{2FFAF6E8-38E6-453F-8194-4765332CB332}" presName="iconBgRect" presStyleLbl="bgShp" presStyleIdx="1" presStyleCnt="2" custLinFactNeighborX="27394" custLinFactNeighborY="-1096"/>
      <dgm:spPr>
        <a:prstGeom prst="round2DiagRect">
          <a:avLst>
            <a:gd name="adj1" fmla="val 29727"/>
            <a:gd name="adj2" fmla="val 0"/>
          </a:avLst>
        </a:prstGeom>
        <a:solidFill>
          <a:srgbClr val="004E9A"/>
        </a:solidFill>
      </dgm:spPr>
    </dgm:pt>
    <dgm:pt modelId="{2B3A6738-C068-4A8C-BD38-4FDA7120E245}" type="pres">
      <dgm:prSet presAssocID="{2FFAF6E8-38E6-453F-8194-4765332CB332}" presName="iconRect" presStyleLbl="node1" presStyleIdx="1" presStyleCnt="2" custLinFactNeighborX="47744" custLinFactNeighborY="-1910"/>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5000" b="-5000"/>
          </a:stretch>
        </a:blipFill>
        <a:ln>
          <a:noFill/>
        </a:ln>
      </dgm:spPr>
    </dgm:pt>
    <dgm:pt modelId="{93431B1A-3E0C-43B8-B34A-D41B47A09062}" type="pres">
      <dgm:prSet presAssocID="{2FFAF6E8-38E6-453F-8194-4765332CB332}" presName="spaceRect" presStyleCnt="0"/>
      <dgm:spPr/>
    </dgm:pt>
    <dgm:pt modelId="{7D04220A-76CB-4F40-9AA9-BEDC3426F955}" type="pres">
      <dgm:prSet presAssocID="{2FFAF6E8-38E6-453F-8194-4765332CB332}" presName="textRect" presStyleLbl="revTx" presStyleIdx="1" presStyleCnt="2" custLinFactNeighborX="16238" custLinFactNeighborY="-38903">
        <dgm:presLayoutVars>
          <dgm:chMax val="1"/>
          <dgm:chPref val="1"/>
        </dgm:presLayoutVars>
      </dgm:prSet>
      <dgm:spPr/>
    </dgm:pt>
  </dgm:ptLst>
  <dgm:cxnLst>
    <dgm:cxn modelId="{63212305-D76D-4442-A27C-9095C11474FB}" srcId="{26F12EFD-3228-48F6-8CE3-A58AE562C8D2}" destId="{2FFAF6E8-38E6-453F-8194-4765332CB332}" srcOrd="1" destOrd="0" parTransId="{FF9AEB41-E945-4339-BAD7-72B9CF17EF17}" sibTransId="{858FC0DB-420B-4506-8C67-BADB5ACF27D5}"/>
    <dgm:cxn modelId="{BCA71D77-0A54-4F8E-9BF1-9F62D72B7431}" type="presOf" srcId="{26F12EFD-3228-48F6-8CE3-A58AE562C8D2}" destId="{B8CA7E34-F373-41FB-AAB6-27543A5F8A86}" srcOrd="0" destOrd="0" presId="urn:microsoft.com/office/officeart/2018/5/layout/IconLeafLabelList"/>
    <dgm:cxn modelId="{60765C90-5BD4-4978-9C72-C3B496F52EAC}" type="presOf" srcId="{3C69066B-0458-490C-97C2-B377DEC7A7FD}" destId="{A5095BA5-D311-4EFF-A9DB-7ADB3B753C86}" srcOrd="0" destOrd="0" presId="urn:microsoft.com/office/officeart/2018/5/layout/IconLeafLabelList"/>
    <dgm:cxn modelId="{9B67DABB-C051-4FE4-AF01-EF65C351FDD5}" type="presOf" srcId="{2FFAF6E8-38E6-453F-8194-4765332CB332}" destId="{7D04220A-76CB-4F40-9AA9-BEDC3426F955}" srcOrd="0" destOrd="0" presId="urn:microsoft.com/office/officeart/2018/5/layout/IconLeafLabelList"/>
    <dgm:cxn modelId="{F30BA1D3-04B2-4937-B62A-9B74EA4520D5}" srcId="{26F12EFD-3228-48F6-8CE3-A58AE562C8D2}" destId="{3C69066B-0458-490C-97C2-B377DEC7A7FD}" srcOrd="0" destOrd="0" parTransId="{A8A6A36F-A51C-4FC6-B12E-6A6EE340C4E7}" sibTransId="{DC57CE2A-8B78-42A8-8E3F-B9179389D885}"/>
    <dgm:cxn modelId="{8CE55AF9-1FC5-4F41-8C99-3CC373F82656}" type="presParOf" srcId="{B8CA7E34-F373-41FB-AAB6-27543A5F8A86}" destId="{71DA34D1-D273-4FF4-8A8D-01628E269C90}" srcOrd="0" destOrd="0" presId="urn:microsoft.com/office/officeart/2018/5/layout/IconLeafLabelList"/>
    <dgm:cxn modelId="{81BF886E-AD2A-4192-8513-813AC98B66DB}" type="presParOf" srcId="{71DA34D1-D273-4FF4-8A8D-01628E269C90}" destId="{BAD93218-9A6D-48E1-A557-3BC93FAE6E22}" srcOrd="0" destOrd="0" presId="urn:microsoft.com/office/officeart/2018/5/layout/IconLeafLabelList"/>
    <dgm:cxn modelId="{FB3D1EBD-6071-4D9C-9BA7-E34DE86BFF2B}" type="presParOf" srcId="{71DA34D1-D273-4FF4-8A8D-01628E269C90}" destId="{5F76BF42-C746-4D83-81BD-39C3FB5D9FB1}" srcOrd="1" destOrd="0" presId="urn:microsoft.com/office/officeart/2018/5/layout/IconLeafLabelList"/>
    <dgm:cxn modelId="{3368AF52-DEF0-4F78-9DB6-BF34B4D13647}" type="presParOf" srcId="{71DA34D1-D273-4FF4-8A8D-01628E269C90}" destId="{4639D9FA-1116-4D50-9059-7A9662467D93}" srcOrd="2" destOrd="0" presId="urn:microsoft.com/office/officeart/2018/5/layout/IconLeafLabelList"/>
    <dgm:cxn modelId="{A1E04994-237D-46C2-A81E-01B96DC7E2E8}" type="presParOf" srcId="{71DA34D1-D273-4FF4-8A8D-01628E269C90}" destId="{A5095BA5-D311-4EFF-A9DB-7ADB3B753C86}" srcOrd="3" destOrd="0" presId="urn:microsoft.com/office/officeart/2018/5/layout/IconLeafLabelList"/>
    <dgm:cxn modelId="{403C3398-38A4-4E1B-85C3-28AA8D75E0CC}" type="presParOf" srcId="{B8CA7E34-F373-41FB-AAB6-27543A5F8A86}" destId="{628D1B2C-6731-430F-8C9C-79424C8FCD7F}" srcOrd="1" destOrd="0" presId="urn:microsoft.com/office/officeart/2018/5/layout/IconLeafLabelList"/>
    <dgm:cxn modelId="{3DE6745D-1B78-4FA2-9A5B-B5862498599B}" type="presParOf" srcId="{B8CA7E34-F373-41FB-AAB6-27543A5F8A86}" destId="{74F849A7-3967-421A-B2BC-A14F154364F0}" srcOrd="2" destOrd="0" presId="urn:microsoft.com/office/officeart/2018/5/layout/IconLeafLabelList"/>
    <dgm:cxn modelId="{C23B0DF5-BF66-49F6-B9D3-EBF4ECD13EE3}" type="presParOf" srcId="{74F849A7-3967-421A-B2BC-A14F154364F0}" destId="{5EEFEED2-9001-4AC9-BF06-03AE75E91D2B}" srcOrd="0" destOrd="0" presId="urn:microsoft.com/office/officeart/2018/5/layout/IconLeafLabelList"/>
    <dgm:cxn modelId="{53CBBA8F-0157-4A30-B9E9-20CC4911A81D}" type="presParOf" srcId="{74F849A7-3967-421A-B2BC-A14F154364F0}" destId="{2B3A6738-C068-4A8C-BD38-4FDA7120E245}" srcOrd="1" destOrd="0" presId="urn:microsoft.com/office/officeart/2018/5/layout/IconLeafLabelList"/>
    <dgm:cxn modelId="{208EFC96-37FF-4286-8C65-5CEB53AF0C68}" type="presParOf" srcId="{74F849A7-3967-421A-B2BC-A14F154364F0}" destId="{93431B1A-3E0C-43B8-B34A-D41B47A09062}" srcOrd="2" destOrd="0" presId="urn:microsoft.com/office/officeart/2018/5/layout/IconLeafLabelList"/>
    <dgm:cxn modelId="{E7D7BA3E-1874-48B8-A8F4-CDD9C80D793F}" type="presParOf" srcId="{74F849A7-3967-421A-B2BC-A14F154364F0}" destId="{7D04220A-76CB-4F40-9AA9-BEDC3426F95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A63EEA-DA18-4830-8759-111C2DC4E53C}"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296738B-5877-470A-B3C5-80864A6720AD}">
      <dgm:prSet custT="1"/>
      <dgm:spPr/>
      <dgm:t>
        <a:bodyPr anchor="ctr"/>
        <a:lstStyle/>
        <a:p>
          <a:r>
            <a:rPr lang="en-US" sz="2400" b="0" kern="1200" cap="none" spc="0">
              <a:ln w="0"/>
              <a:solidFill>
                <a:schemeClr val="tx1"/>
              </a:solidFill>
              <a:effectLst/>
              <a:latin typeface="Montserrat Light" panose="00000400000000000000" pitchFamily="2" charset="0"/>
            </a:rPr>
            <a:t>OHCA’S Finance Department will bill the tribal contractor quarterly for the state share; 25% of total payment received.</a:t>
          </a:r>
          <a:endParaRPr lang="en-US" sz="2400" b="0" kern="1200" cap="none" spc="0">
            <a:ln w="0"/>
            <a:solidFill>
              <a:schemeClr val="tx1"/>
            </a:solidFill>
            <a:effectLst/>
            <a:latin typeface="Montserrat Light" panose="00000400000000000000" pitchFamily="2" charset="0"/>
            <a:ea typeface="+mn-ea"/>
            <a:cs typeface="+mn-cs"/>
          </a:endParaRPr>
        </a:p>
      </dgm:t>
    </dgm:pt>
    <dgm:pt modelId="{2A3B79C3-052C-4C58-AB2B-BCCDB2649037}" type="parTrans" cxnId="{8C37758F-8355-445E-A204-A82A7D898CD9}">
      <dgm:prSet/>
      <dgm:spPr/>
      <dgm:t>
        <a:bodyPr/>
        <a:lstStyle/>
        <a:p>
          <a:endParaRPr lang="en-US"/>
        </a:p>
      </dgm:t>
    </dgm:pt>
    <dgm:pt modelId="{B22A7EAD-D569-4E04-A1A9-10CC821F5F71}" type="sibTrans" cxnId="{8C37758F-8355-445E-A204-A82A7D898CD9}">
      <dgm:prSet/>
      <dgm:spPr/>
      <dgm:t>
        <a:bodyPr/>
        <a:lstStyle/>
        <a:p>
          <a:endParaRPr lang="en-US"/>
        </a:p>
      </dgm:t>
    </dgm:pt>
    <dgm:pt modelId="{92EAF8C1-1454-4381-ACB2-D5FDABA13991}">
      <dgm:prSet custT="1"/>
      <dgm:spPr/>
      <dgm:t>
        <a:bodyPr/>
        <a:lstStyle/>
        <a:p>
          <a:r>
            <a:rPr lang="en-US" sz="2400" b="0" cap="none" spc="0">
              <a:ln w="0"/>
              <a:solidFill>
                <a:schemeClr val="tx1"/>
              </a:solidFill>
              <a:effectLst/>
              <a:latin typeface="Montserrat Light" panose="00000400000000000000" pitchFamily="2" charset="0"/>
            </a:rPr>
            <a:t>Payment must be received by OHCA within 30 days. If the state share funds are not paid within 30 days, then OHCA will pay no further invoices until the state share funds have been received</a:t>
          </a:r>
          <a:r>
            <a:rPr lang="en-US" sz="2400" b="0" cap="none" spc="0">
              <a:ln w="0"/>
              <a:solidFill>
                <a:schemeClr val="tx1"/>
              </a:solidFill>
              <a:effectLst>
                <a:outerShdw blurRad="38100" dist="19050" dir="2700000" algn="tl" rotWithShape="0">
                  <a:schemeClr val="dk1">
                    <a:alpha val="40000"/>
                  </a:schemeClr>
                </a:outerShdw>
              </a:effectLst>
              <a:latin typeface="Montserrat Light" panose="00000400000000000000" pitchFamily="2" charset="0"/>
            </a:rPr>
            <a:t>.</a:t>
          </a:r>
        </a:p>
      </dgm:t>
    </dgm:pt>
    <dgm:pt modelId="{B7D4B10F-5B84-49BF-92E6-F7C82B110031}" type="parTrans" cxnId="{541F215B-B2FE-46BE-808E-1299C13D1504}">
      <dgm:prSet/>
      <dgm:spPr/>
      <dgm:t>
        <a:bodyPr/>
        <a:lstStyle/>
        <a:p>
          <a:endParaRPr lang="en-US"/>
        </a:p>
      </dgm:t>
    </dgm:pt>
    <dgm:pt modelId="{858387FD-7DF6-4A56-94F8-8BEF276E2089}" type="sibTrans" cxnId="{541F215B-B2FE-46BE-808E-1299C13D1504}">
      <dgm:prSet/>
      <dgm:spPr/>
      <dgm:t>
        <a:bodyPr/>
        <a:lstStyle/>
        <a:p>
          <a:endParaRPr lang="en-US"/>
        </a:p>
      </dgm:t>
    </dgm:pt>
    <dgm:pt modelId="{BA457127-E2EB-4DEF-8252-6D34B5CE7EF2}">
      <dgm:prSet custT="1"/>
      <dgm:spPr/>
      <dgm:t>
        <a:bodyPr/>
        <a:lstStyle/>
        <a:p>
          <a:r>
            <a:rPr lang="en-US" sz="2400" b="0" cap="none" spc="0">
              <a:ln w="0"/>
              <a:solidFill>
                <a:schemeClr val="tx1"/>
              </a:solidFill>
              <a:effectLst/>
              <a:latin typeface="Montserrat Light" panose="00000400000000000000" pitchFamily="2" charset="0"/>
            </a:rPr>
            <a:t>If the TMAM point of contact changes, contractor must notify OHCA immediately. </a:t>
          </a:r>
        </a:p>
      </dgm:t>
    </dgm:pt>
    <dgm:pt modelId="{16FEBB53-6D77-489F-B621-3EB80E8AD0C4}" type="parTrans" cxnId="{B8AA821F-AF78-4E92-8524-4CC970C310C5}">
      <dgm:prSet/>
      <dgm:spPr/>
      <dgm:t>
        <a:bodyPr/>
        <a:lstStyle/>
        <a:p>
          <a:endParaRPr lang="en-US"/>
        </a:p>
      </dgm:t>
    </dgm:pt>
    <dgm:pt modelId="{7884EF87-30EB-4E1A-B250-736A367E1563}" type="sibTrans" cxnId="{B8AA821F-AF78-4E92-8524-4CC970C310C5}">
      <dgm:prSet/>
      <dgm:spPr/>
      <dgm:t>
        <a:bodyPr/>
        <a:lstStyle/>
        <a:p>
          <a:endParaRPr lang="en-US"/>
        </a:p>
      </dgm:t>
    </dgm:pt>
    <dgm:pt modelId="{260E24A7-B0D0-4B9D-8F2B-E527DE224D49}">
      <dgm:prSet custT="1"/>
      <dgm:spPr/>
      <dgm:t>
        <a:bodyPr anchor="ctr"/>
        <a:lstStyle/>
        <a:p>
          <a:r>
            <a:rPr lang="en-US" sz="2400" b="0" i="1" u="sng" cap="none" spc="0">
              <a:ln w="0"/>
              <a:solidFill>
                <a:schemeClr val="tx1"/>
              </a:solidFill>
              <a:effectLst/>
              <a:latin typeface="Montserrat Light" panose="00000400000000000000" pitchFamily="2" charset="0"/>
            </a:rPr>
            <a:t>Note</a:t>
          </a:r>
          <a:r>
            <a:rPr lang="en-US" sz="2400" b="0" i="1" u="none" cap="none" spc="0">
              <a:ln w="0"/>
              <a:solidFill>
                <a:schemeClr val="tx1"/>
              </a:solidFill>
              <a:effectLst/>
              <a:latin typeface="Montserrat Light" panose="00000400000000000000" pitchFamily="2" charset="0"/>
            </a:rPr>
            <a:t>: </a:t>
          </a:r>
          <a:r>
            <a:rPr lang="en-US" sz="2400" b="0" cap="none" spc="0">
              <a:ln w="0"/>
              <a:solidFill>
                <a:schemeClr val="tx1"/>
              </a:solidFill>
              <a:effectLst/>
              <a:latin typeface="Montserrat Light" panose="00000400000000000000" pitchFamily="2" charset="0"/>
            </a:rPr>
            <a:t>All emails containing PHI must be sent securely. </a:t>
          </a:r>
        </a:p>
      </dgm:t>
    </dgm:pt>
    <dgm:pt modelId="{5C3F1ACB-D299-4107-89DA-2E78FA75ACD1}" type="parTrans" cxnId="{1D1C095D-7FB6-4A39-A22E-A68930E61B61}">
      <dgm:prSet/>
      <dgm:spPr/>
      <dgm:t>
        <a:bodyPr/>
        <a:lstStyle/>
        <a:p>
          <a:endParaRPr lang="en-US"/>
        </a:p>
      </dgm:t>
    </dgm:pt>
    <dgm:pt modelId="{B2D7F2D2-AD2D-45C2-BE1B-001681BF7BC3}" type="sibTrans" cxnId="{1D1C095D-7FB6-4A39-A22E-A68930E61B61}">
      <dgm:prSet/>
      <dgm:spPr/>
      <dgm:t>
        <a:bodyPr/>
        <a:lstStyle/>
        <a:p>
          <a:endParaRPr lang="en-US"/>
        </a:p>
      </dgm:t>
    </dgm:pt>
    <dgm:pt modelId="{CA298199-ED66-42EB-90F9-6E820AFE031E}" type="pres">
      <dgm:prSet presAssocID="{49A63EEA-DA18-4830-8759-111C2DC4E53C}" presName="vert0" presStyleCnt="0">
        <dgm:presLayoutVars>
          <dgm:dir/>
          <dgm:animOne val="branch"/>
          <dgm:animLvl val="lvl"/>
        </dgm:presLayoutVars>
      </dgm:prSet>
      <dgm:spPr/>
    </dgm:pt>
    <dgm:pt modelId="{57DC1B68-C5E0-4E59-AB52-128411F43DD3}" type="pres">
      <dgm:prSet presAssocID="{D296738B-5877-470A-B3C5-80864A6720AD}" presName="thickLine" presStyleLbl="alignNode1" presStyleIdx="0" presStyleCnt="4"/>
      <dgm:spPr/>
    </dgm:pt>
    <dgm:pt modelId="{69C2E098-0B70-4315-BB8F-21CFB775E284}" type="pres">
      <dgm:prSet presAssocID="{D296738B-5877-470A-B3C5-80864A6720AD}" presName="horz1" presStyleCnt="0"/>
      <dgm:spPr/>
    </dgm:pt>
    <dgm:pt modelId="{7E8584B6-004A-46E5-85D8-BC24BEA5016B}" type="pres">
      <dgm:prSet presAssocID="{D296738B-5877-470A-B3C5-80864A6720AD}" presName="tx1" presStyleLbl="revTx" presStyleIdx="0" presStyleCnt="4" custScaleY="189574"/>
      <dgm:spPr/>
    </dgm:pt>
    <dgm:pt modelId="{562C1949-709C-42FB-BEF7-BCAF60DBE99E}" type="pres">
      <dgm:prSet presAssocID="{D296738B-5877-470A-B3C5-80864A6720AD}" presName="vert1" presStyleCnt="0"/>
      <dgm:spPr/>
    </dgm:pt>
    <dgm:pt modelId="{56221C20-D82D-4AD6-8E87-0F3CE5D8065F}" type="pres">
      <dgm:prSet presAssocID="{92EAF8C1-1454-4381-ACB2-D5FDABA13991}" presName="thickLine" presStyleLbl="alignNode1" presStyleIdx="1" presStyleCnt="4"/>
      <dgm:spPr/>
    </dgm:pt>
    <dgm:pt modelId="{AD85E2DE-91B1-4512-8E7F-AB5584126591}" type="pres">
      <dgm:prSet presAssocID="{92EAF8C1-1454-4381-ACB2-D5FDABA13991}" presName="horz1" presStyleCnt="0"/>
      <dgm:spPr/>
    </dgm:pt>
    <dgm:pt modelId="{31BC1ECA-63F0-4A91-A981-CBD83559071B}" type="pres">
      <dgm:prSet presAssocID="{92EAF8C1-1454-4381-ACB2-D5FDABA13991}" presName="tx1" presStyleLbl="revTx" presStyleIdx="1" presStyleCnt="4" custScaleY="306176"/>
      <dgm:spPr/>
    </dgm:pt>
    <dgm:pt modelId="{33F0BD7B-79D3-40E1-ACE7-CD2C285DB3B8}" type="pres">
      <dgm:prSet presAssocID="{92EAF8C1-1454-4381-ACB2-D5FDABA13991}" presName="vert1" presStyleCnt="0"/>
      <dgm:spPr/>
    </dgm:pt>
    <dgm:pt modelId="{8B978C23-F07C-4A5A-B845-DAAC6763FF00}" type="pres">
      <dgm:prSet presAssocID="{BA457127-E2EB-4DEF-8252-6D34B5CE7EF2}" presName="thickLine" presStyleLbl="alignNode1" presStyleIdx="2" presStyleCnt="4"/>
      <dgm:spPr/>
    </dgm:pt>
    <dgm:pt modelId="{46084B26-E4D6-4795-B2F5-BAAD973E7086}" type="pres">
      <dgm:prSet presAssocID="{BA457127-E2EB-4DEF-8252-6D34B5CE7EF2}" presName="horz1" presStyleCnt="0"/>
      <dgm:spPr/>
    </dgm:pt>
    <dgm:pt modelId="{F6714599-3FC1-4036-92ED-6A35951DF925}" type="pres">
      <dgm:prSet presAssocID="{BA457127-E2EB-4DEF-8252-6D34B5CE7EF2}" presName="tx1" presStyleLbl="revTx" presStyleIdx="2" presStyleCnt="4" custScaleY="223020"/>
      <dgm:spPr/>
    </dgm:pt>
    <dgm:pt modelId="{61323825-EECB-4348-BFF4-0D5BE4A59897}" type="pres">
      <dgm:prSet presAssocID="{BA457127-E2EB-4DEF-8252-6D34B5CE7EF2}" presName="vert1" presStyleCnt="0"/>
      <dgm:spPr/>
    </dgm:pt>
    <dgm:pt modelId="{7FFAD725-CACC-469B-B58C-EA6A9D458509}" type="pres">
      <dgm:prSet presAssocID="{260E24A7-B0D0-4B9D-8F2B-E527DE224D49}" presName="thickLine" presStyleLbl="alignNode1" presStyleIdx="3" presStyleCnt="4"/>
      <dgm:spPr/>
    </dgm:pt>
    <dgm:pt modelId="{696765D7-BCC6-4175-9590-CDD59D03DAE9}" type="pres">
      <dgm:prSet presAssocID="{260E24A7-B0D0-4B9D-8F2B-E527DE224D49}" presName="horz1" presStyleCnt="0"/>
      <dgm:spPr/>
    </dgm:pt>
    <dgm:pt modelId="{D84AB483-12D5-4CF1-84BF-F13740F8970D}" type="pres">
      <dgm:prSet presAssocID="{260E24A7-B0D0-4B9D-8F2B-E527DE224D49}" presName="tx1" presStyleLbl="revTx" presStyleIdx="3" presStyleCnt="4" custScaleY="212566"/>
      <dgm:spPr/>
    </dgm:pt>
    <dgm:pt modelId="{56499D8B-67F1-4594-81D6-5534F10E7A9E}" type="pres">
      <dgm:prSet presAssocID="{260E24A7-B0D0-4B9D-8F2B-E527DE224D49}" presName="vert1" presStyleCnt="0"/>
      <dgm:spPr/>
    </dgm:pt>
  </dgm:ptLst>
  <dgm:cxnLst>
    <dgm:cxn modelId="{8EA4B403-9EFF-4AC7-97B2-BE9AFA2A5D3C}" type="presOf" srcId="{260E24A7-B0D0-4B9D-8F2B-E527DE224D49}" destId="{D84AB483-12D5-4CF1-84BF-F13740F8970D}" srcOrd="0" destOrd="0" presId="urn:microsoft.com/office/officeart/2008/layout/LinedList"/>
    <dgm:cxn modelId="{B8AA821F-AF78-4E92-8524-4CC970C310C5}" srcId="{49A63EEA-DA18-4830-8759-111C2DC4E53C}" destId="{BA457127-E2EB-4DEF-8252-6D34B5CE7EF2}" srcOrd="2" destOrd="0" parTransId="{16FEBB53-6D77-489F-B621-3EB80E8AD0C4}" sibTransId="{7884EF87-30EB-4E1A-B250-736A367E1563}"/>
    <dgm:cxn modelId="{9AE51E22-07F8-4ED7-BB6B-0415BF3048C2}" type="presOf" srcId="{BA457127-E2EB-4DEF-8252-6D34B5CE7EF2}" destId="{F6714599-3FC1-4036-92ED-6A35951DF925}" srcOrd="0" destOrd="0" presId="urn:microsoft.com/office/officeart/2008/layout/LinedList"/>
    <dgm:cxn modelId="{541F215B-B2FE-46BE-808E-1299C13D1504}" srcId="{49A63EEA-DA18-4830-8759-111C2DC4E53C}" destId="{92EAF8C1-1454-4381-ACB2-D5FDABA13991}" srcOrd="1" destOrd="0" parTransId="{B7D4B10F-5B84-49BF-92E6-F7C82B110031}" sibTransId="{858387FD-7DF6-4A56-94F8-8BEF276E2089}"/>
    <dgm:cxn modelId="{1D1C095D-7FB6-4A39-A22E-A68930E61B61}" srcId="{49A63EEA-DA18-4830-8759-111C2DC4E53C}" destId="{260E24A7-B0D0-4B9D-8F2B-E527DE224D49}" srcOrd="3" destOrd="0" parTransId="{5C3F1ACB-D299-4107-89DA-2E78FA75ACD1}" sibTransId="{B2D7F2D2-AD2D-45C2-BE1B-001681BF7BC3}"/>
    <dgm:cxn modelId="{95598D52-DFF2-4F93-ABD5-7220E4BDE994}" type="presOf" srcId="{D296738B-5877-470A-B3C5-80864A6720AD}" destId="{7E8584B6-004A-46E5-85D8-BC24BEA5016B}" srcOrd="0" destOrd="0" presId="urn:microsoft.com/office/officeart/2008/layout/LinedList"/>
    <dgm:cxn modelId="{8C37758F-8355-445E-A204-A82A7D898CD9}" srcId="{49A63EEA-DA18-4830-8759-111C2DC4E53C}" destId="{D296738B-5877-470A-B3C5-80864A6720AD}" srcOrd="0" destOrd="0" parTransId="{2A3B79C3-052C-4C58-AB2B-BCCDB2649037}" sibTransId="{B22A7EAD-D569-4E04-A1A9-10CC821F5F71}"/>
    <dgm:cxn modelId="{2AABE6B0-EB96-404C-A4AF-450D0C9EFF98}" type="presOf" srcId="{49A63EEA-DA18-4830-8759-111C2DC4E53C}" destId="{CA298199-ED66-42EB-90F9-6E820AFE031E}" srcOrd="0" destOrd="0" presId="urn:microsoft.com/office/officeart/2008/layout/LinedList"/>
    <dgm:cxn modelId="{7EDEA5DD-0D71-4591-B3B8-34BC68FA91A7}" type="presOf" srcId="{92EAF8C1-1454-4381-ACB2-D5FDABA13991}" destId="{31BC1ECA-63F0-4A91-A981-CBD83559071B}" srcOrd="0" destOrd="0" presId="urn:microsoft.com/office/officeart/2008/layout/LinedList"/>
    <dgm:cxn modelId="{34DA2A0D-3F49-44AB-ADB2-CC09D3B50889}" type="presParOf" srcId="{CA298199-ED66-42EB-90F9-6E820AFE031E}" destId="{57DC1B68-C5E0-4E59-AB52-128411F43DD3}" srcOrd="0" destOrd="0" presId="urn:microsoft.com/office/officeart/2008/layout/LinedList"/>
    <dgm:cxn modelId="{0144CCAE-A9C9-4038-919D-52AF03C703FF}" type="presParOf" srcId="{CA298199-ED66-42EB-90F9-6E820AFE031E}" destId="{69C2E098-0B70-4315-BB8F-21CFB775E284}" srcOrd="1" destOrd="0" presId="urn:microsoft.com/office/officeart/2008/layout/LinedList"/>
    <dgm:cxn modelId="{69F3E2DD-DF81-4617-972D-B336AFADED0F}" type="presParOf" srcId="{69C2E098-0B70-4315-BB8F-21CFB775E284}" destId="{7E8584B6-004A-46E5-85D8-BC24BEA5016B}" srcOrd="0" destOrd="0" presId="urn:microsoft.com/office/officeart/2008/layout/LinedList"/>
    <dgm:cxn modelId="{E50F217D-FFCC-4A66-B9F3-D851965FC141}" type="presParOf" srcId="{69C2E098-0B70-4315-BB8F-21CFB775E284}" destId="{562C1949-709C-42FB-BEF7-BCAF60DBE99E}" srcOrd="1" destOrd="0" presId="urn:microsoft.com/office/officeart/2008/layout/LinedList"/>
    <dgm:cxn modelId="{E1CE7B95-091B-4A58-94AD-57075E8720B9}" type="presParOf" srcId="{CA298199-ED66-42EB-90F9-6E820AFE031E}" destId="{56221C20-D82D-4AD6-8E87-0F3CE5D8065F}" srcOrd="2" destOrd="0" presId="urn:microsoft.com/office/officeart/2008/layout/LinedList"/>
    <dgm:cxn modelId="{05E22A73-87B7-4726-A6EE-F6BFC7D5C13F}" type="presParOf" srcId="{CA298199-ED66-42EB-90F9-6E820AFE031E}" destId="{AD85E2DE-91B1-4512-8E7F-AB5584126591}" srcOrd="3" destOrd="0" presId="urn:microsoft.com/office/officeart/2008/layout/LinedList"/>
    <dgm:cxn modelId="{EC59E419-9723-43E4-B1C9-305A837BF9AB}" type="presParOf" srcId="{AD85E2DE-91B1-4512-8E7F-AB5584126591}" destId="{31BC1ECA-63F0-4A91-A981-CBD83559071B}" srcOrd="0" destOrd="0" presId="urn:microsoft.com/office/officeart/2008/layout/LinedList"/>
    <dgm:cxn modelId="{11336BF0-A75D-4A3C-A6AB-7B29D8A2CDE1}" type="presParOf" srcId="{AD85E2DE-91B1-4512-8E7F-AB5584126591}" destId="{33F0BD7B-79D3-40E1-ACE7-CD2C285DB3B8}" srcOrd="1" destOrd="0" presId="urn:microsoft.com/office/officeart/2008/layout/LinedList"/>
    <dgm:cxn modelId="{04391131-3F6D-4FCD-8D57-5AFE1F5A03CB}" type="presParOf" srcId="{CA298199-ED66-42EB-90F9-6E820AFE031E}" destId="{8B978C23-F07C-4A5A-B845-DAAC6763FF00}" srcOrd="4" destOrd="0" presId="urn:microsoft.com/office/officeart/2008/layout/LinedList"/>
    <dgm:cxn modelId="{4981A667-6BFA-4DDB-9CDB-40BDC8F3D30D}" type="presParOf" srcId="{CA298199-ED66-42EB-90F9-6E820AFE031E}" destId="{46084B26-E4D6-4795-B2F5-BAAD973E7086}" srcOrd="5" destOrd="0" presId="urn:microsoft.com/office/officeart/2008/layout/LinedList"/>
    <dgm:cxn modelId="{D30A15DB-E1E0-487A-A9CE-04DA5C63B6D6}" type="presParOf" srcId="{46084B26-E4D6-4795-B2F5-BAAD973E7086}" destId="{F6714599-3FC1-4036-92ED-6A35951DF925}" srcOrd="0" destOrd="0" presId="urn:microsoft.com/office/officeart/2008/layout/LinedList"/>
    <dgm:cxn modelId="{65D864BF-2E55-49C7-BEAD-DF93BF6800A5}" type="presParOf" srcId="{46084B26-E4D6-4795-B2F5-BAAD973E7086}" destId="{61323825-EECB-4348-BFF4-0D5BE4A59897}" srcOrd="1" destOrd="0" presId="urn:microsoft.com/office/officeart/2008/layout/LinedList"/>
    <dgm:cxn modelId="{C46F9DD0-F409-4C6F-86AA-D77DB9C417C5}" type="presParOf" srcId="{CA298199-ED66-42EB-90F9-6E820AFE031E}" destId="{7FFAD725-CACC-469B-B58C-EA6A9D458509}" srcOrd="6" destOrd="0" presId="urn:microsoft.com/office/officeart/2008/layout/LinedList"/>
    <dgm:cxn modelId="{648F549E-B1FB-4F06-8E09-E9F6963009AE}" type="presParOf" srcId="{CA298199-ED66-42EB-90F9-6E820AFE031E}" destId="{696765D7-BCC6-4175-9590-CDD59D03DAE9}" srcOrd="7" destOrd="0" presId="urn:microsoft.com/office/officeart/2008/layout/LinedList"/>
    <dgm:cxn modelId="{43B41CF4-7216-426B-8065-7654E79ACE8F}" type="presParOf" srcId="{696765D7-BCC6-4175-9590-CDD59D03DAE9}" destId="{D84AB483-12D5-4CF1-84BF-F13740F8970D}" srcOrd="0" destOrd="0" presId="urn:microsoft.com/office/officeart/2008/layout/LinedList"/>
    <dgm:cxn modelId="{591C6546-AC12-4ADD-938F-F2FEAA4DE7DE}" type="presParOf" srcId="{696765D7-BCC6-4175-9590-CDD59D03DAE9}" destId="{56499D8B-67F1-4594-81D6-5534F10E7A9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93218-9A6D-48E1-A557-3BC93FAE6E22}">
      <dsp:nvSpPr>
        <dsp:cNvPr id="0" name=""/>
        <dsp:cNvSpPr/>
      </dsp:nvSpPr>
      <dsp:spPr>
        <a:xfrm>
          <a:off x="1766876" y="128917"/>
          <a:ext cx="2196000" cy="2196000"/>
        </a:xfrm>
        <a:prstGeom prst="round2DiagRect">
          <a:avLst>
            <a:gd name="adj1" fmla="val 29727"/>
            <a:gd name="adj2" fmla="val 0"/>
          </a:avLst>
        </a:prstGeom>
        <a:solidFill>
          <a:srgbClr val="004E9A"/>
        </a:solidFill>
        <a:ln>
          <a:solidFill>
            <a:srgbClr val="004E9A"/>
          </a:solidFill>
        </a:ln>
        <a:effectLst/>
      </dsp:spPr>
      <dsp:style>
        <a:lnRef idx="0">
          <a:scrgbClr r="0" g="0" b="0"/>
        </a:lnRef>
        <a:fillRef idx="1">
          <a:scrgbClr r="0" g="0" b="0"/>
        </a:fillRef>
        <a:effectRef idx="0">
          <a:scrgbClr r="0" g="0" b="0"/>
        </a:effectRef>
        <a:fontRef idx="minor"/>
      </dsp:style>
    </dsp:sp>
    <dsp:sp modelId="{5F76BF42-C746-4D83-81BD-39C3FB5D9FB1}">
      <dsp:nvSpPr>
        <dsp:cNvPr id="0" name=""/>
        <dsp:cNvSpPr/>
      </dsp:nvSpPr>
      <dsp:spPr>
        <a:xfrm>
          <a:off x="2234873" y="596919"/>
          <a:ext cx="1260000" cy="1260000"/>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095BA5-D311-4EFF-A9DB-7ADB3B753C86}">
      <dsp:nvSpPr>
        <dsp:cNvPr id="0" name=""/>
        <dsp:cNvSpPr/>
      </dsp:nvSpPr>
      <dsp:spPr>
        <a:xfrm>
          <a:off x="1084627" y="2556693"/>
          <a:ext cx="347956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u="sng" kern="1200">
              <a:solidFill>
                <a:schemeClr val="tx1"/>
              </a:solidFill>
              <a:latin typeface="Montserrat SemiBold" panose="00000700000000000000" pitchFamily="2" charset="0"/>
            </a:rPr>
            <a:t>Attachment A</a:t>
          </a:r>
          <a:r>
            <a:rPr lang="en-US" sz="2800" b="1" kern="1200">
              <a:solidFill>
                <a:schemeClr val="tx1"/>
              </a:solidFill>
              <a:latin typeface="Montserrat SemiBold" panose="00000700000000000000" pitchFamily="2" charset="0"/>
            </a:rPr>
            <a:t> </a:t>
          </a:r>
          <a:r>
            <a:rPr lang="en-US" sz="2800" kern="1200">
              <a:solidFill>
                <a:schemeClr val="tx1"/>
              </a:solidFill>
              <a:latin typeface="Montserrat SemiBold" panose="00000700000000000000" pitchFamily="2" charset="0"/>
            </a:rPr>
            <a:t> </a:t>
          </a:r>
        </a:p>
        <a:p>
          <a:pPr marL="0" lvl="0" indent="0" algn="ctr" defTabSz="1244600">
            <a:lnSpc>
              <a:spcPct val="100000"/>
            </a:lnSpc>
            <a:spcBef>
              <a:spcPct val="0"/>
            </a:spcBef>
            <a:spcAft>
              <a:spcPct val="35000"/>
            </a:spcAft>
            <a:buNone/>
            <a:defRPr cap="all"/>
          </a:pPr>
          <a:r>
            <a:rPr lang="en-US" sz="2000" kern="1200" cap="none">
              <a:solidFill>
                <a:schemeClr val="tx1"/>
              </a:solidFill>
              <a:latin typeface="Montserrat Light" panose="00000400000000000000" pitchFamily="2" charset="0"/>
            </a:rPr>
            <a:t>PDF Invoice With               Correct Dollar Amounts</a:t>
          </a:r>
          <a:endParaRPr lang="en-US" sz="2000" kern="1200">
            <a:solidFill>
              <a:schemeClr val="tx1"/>
            </a:solidFill>
            <a:latin typeface="Montserrat Light" panose="00000400000000000000" pitchFamily="2" charset="0"/>
          </a:endParaRPr>
        </a:p>
      </dsp:txBody>
      <dsp:txXfrm>
        <a:off x="1084627" y="2556693"/>
        <a:ext cx="3479560" cy="1215000"/>
      </dsp:txXfrm>
    </dsp:sp>
    <dsp:sp modelId="{5EEFEED2-9001-4AC9-BF06-03AE75E91D2B}">
      <dsp:nvSpPr>
        <dsp:cNvPr id="0" name=""/>
        <dsp:cNvSpPr/>
      </dsp:nvSpPr>
      <dsp:spPr>
        <a:xfrm>
          <a:off x="7091736" y="128917"/>
          <a:ext cx="2196000" cy="2196000"/>
        </a:xfrm>
        <a:prstGeom prst="round2DiagRect">
          <a:avLst>
            <a:gd name="adj1" fmla="val 29727"/>
            <a:gd name="adj2" fmla="val 0"/>
          </a:avLst>
        </a:prstGeom>
        <a:solidFill>
          <a:srgbClr val="004E9A"/>
        </a:solidFill>
        <a:ln>
          <a:noFill/>
        </a:ln>
        <a:effectLst/>
      </dsp:spPr>
      <dsp:style>
        <a:lnRef idx="0">
          <a:scrgbClr r="0" g="0" b="0"/>
        </a:lnRef>
        <a:fillRef idx="1">
          <a:scrgbClr r="0" g="0" b="0"/>
        </a:fillRef>
        <a:effectRef idx="0">
          <a:scrgbClr r="0" g="0" b="0"/>
        </a:effectRef>
        <a:fontRef idx="minor"/>
      </dsp:style>
    </dsp:sp>
    <dsp:sp modelId="{2B3A6738-C068-4A8C-BD38-4FDA7120E245}">
      <dsp:nvSpPr>
        <dsp:cNvPr id="0" name=""/>
        <dsp:cNvSpPr/>
      </dsp:nvSpPr>
      <dsp:spPr>
        <a:xfrm>
          <a:off x="7559738" y="5969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5000" b="-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04220A-76CB-4F40-9AA9-BEDC3426F955}">
      <dsp:nvSpPr>
        <dsp:cNvPr id="0" name=""/>
        <dsp:cNvSpPr/>
      </dsp:nvSpPr>
      <dsp:spPr>
        <a:xfrm>
          <a:off x="6372732" y="2560314"/>
          <a:ext cx="3600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u="sng" kern="1200" cap="none">
              <a:solidFill>
                <a:schemeClr val="tx1"/>
              </a:solidFill>
              <a:latin typeface="Montserrat SemiBold" panose="00000700000000000000" pitchFamily="2" charset="0"/>
            </a:rPr>
            <a:t>ATTACHMENT B </a:t>
          </a:r>
          <a:r>
            <a:rPr lang="en-US" sz="2800" u="sng" kern="1200" cap="none">
              <a:solidFill>
                <a:schemeClr val="tx1"/>
              </a:solidFill>
              <a:latin typeface="Montserrat SemiBold" panose="00000700000000000000" pitchFamily="2" charset="0"/>
            </a:rPr>
            <a:t> </a:t>
          </a:r>
        </a:p>
        <a:p>
          <a:pPr marL="0" lvl="0" indent="0" algn="ctr" defTabSz="1244600">
            <a:lnSpc>
              <a:spcPct val="100000"/>
            </a:lnSpc>
            <a:spcBef>
              <a:spcPct val="0"/>
            </a:spcBef>
            <a:spcAft>
              <a:spcPct val="35000"/>
            </a:spcAft>
            <a:buNone/>
            <a:defRPr cap="all"/>
          </a:pPr>
          <a:r>
            <a:rPr lang="en-US" sz="2000" kern="1200" cap="none">
              <a:solidFill>
                <a:schemeClr val="tx1"/>
              </a:solidFill>
              <a:latin typeface="Montserrat Light" panose="00000400000000000000" pitchFamily="2" charset="0"/>
            </a:rPr>
            <a:t>Excel Worksheet With Required Fields Completed</a:t>
          </a:r>
        </a:p>
      </dsp:txBody>
      <dsp:txXfrm>
        <a:off x="6372732" y="2560314"/>
        <a:ext cx="3600000" cy="121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C1B68-C5E0-4E59-AB52-128411F43DD3}">
      <dsp:nvSpPr>
        <dsp:cNvPr id="0" name=""/>
        <dsp:cNvSpPr/>
      </dsp:nvSpPr>
      <dsp:spPr>
        <a:xfrm>
          <a:off x="0" y="1423"/>
          <a:ext cx="109463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E8584B6-004A-46E5-85D8-BC24BEA5016B}">
      <dsp:nvSpPr>
        <dsp:cNvPr id="0" name=""/>
        <dsp:cNvSpPr/>
      </dsp:nvSpPr>
      <dsp:spPr>
        <a:xfrm>
          <a:off x="0" y="1423"/>
          <a:ext cx="10935673" cy="85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cap="none" spc="0">
              <a:ln w="0"/>
              <a:solidFill>
                <a:schemeClr val="tx1"/>
              </a:solidFill>
              <a:effectLst/>
              <a:latin typeface="Montserrat Light" panose="00000400000000000000" pitchFamily="2" charset="0"/>
            </a:rPr>
            <a:t>OHCA’S Finance Department will bill the tribal contractor quarterly for the state share; 25% of total payment received.</a:t>
          </a:r>
          <a:endParaRPr lang="en-US" sz="2400" b="0" kern="1200" cap="none" spc="0">
            <a:ln w="0"/>
            <a:solidFill>
              <a:schemeClr val="tx1"/>
            </a:solidFill>
            <a:effectLst/>
            <a:latin typeface="Montserrat Light" panose="00000400000000000000" pitchFamily="2" charset="0"/>
            <a:ea typeface="+mn-ea"/>
            <a:cs typeface="+mn-cs"/>
          </a:endParaRPr>
        </a:p>
      </dsp:txBody>
      <dsp:txXfrm>
        <a:off x="0" y="1423"/>
        <a:ext cx="10935673" cy="853830"/>
      </dsp:txXfrm>
    </dsp:sp>
    <dsp:sp modelId="{56221C20-D82D-4AD6-8E87-0F3CE5D8065F}">
      <dsp:nvSpPr>
        <dsp:cNvPr id="0" name=""/>
        <dsp:cNvSpPr/>
      </dsp:nvSpPr>
      <dsp:spPr>
        <a:xfrm>
          <a:off x="0" y="855254"/>
          <a:ext cx="109463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1BC1ECA-63F0-4A91-A981-CBD83559071B}">
      <dsp:nvSpPr>
        <dsp:cNvPr id="0" name=""/>
        <dsp:cNvSpPr/>
      </dsp:nvSpPr>
      <dsp:spPr>
        <a:xfrm>
          <a:off x="0" y="855254"/>
          <a:ext cx="10935673" cy="1378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cap="none" spc="0">
              <a:ln w="0"/>
              <a:solidFill>
                <a:schemeClr val="tx1"/>
              </a:solidFill>
              <a:effectLst/>
              <a:latin typeface="Montserrat Light" panose="00000400000000000000" pitchFamily="2" charset="0"/>
            </a:rPr>
            <a:t>Payment must be received by OHCA within 30 days. If the state share funds are not paid within 30 days, then OHCA will pay no further invoices until the state share funds have been received</a:t>
          </a:r>
          <a:r>
            <a:rPr lang="en-US" sz="2400" b="0" kern="1200" cap="none" spc="0">
              <a:ln w="0"/>
              <a:solidFill>
                <a:schemeClr val="tx1"/>
              </a:solidFill>
              <a:effectLst>
                <a:outerShdw blurRad="38100" dist="19050" dir="2700000" algn="tl" rotWithShape="0">
                  <a:schemeClr val="dk1">
                    <a:alpha val="40000"/>
                  </a:schemeClr>
                </a:outerShdw>
              </a:effectLst>
              <a:latin typeface="Montserrat Light" panose="00000400000000000000" pitchFamily="2" charset="0"/>
            </a:rPr>
            <a:t>.</a:t>
          </a:r>
        </a:p>
      </dsp:txBody>
      <dsp:txXfrm>
        <a:off x="0" y="855254"/>
        <a:ext cx="10935673" cy="1378999"/>
      </dsp:txXfrm>
    </dsp:sp>
    <dsp:sp modelId="{8B978C23-F07C-4A5A-B845-DAAC6763FF00}">
      <dsp:nvSpPr>
        <dsp:cNvPr id="0" name=""/>
        <dsp:cNvSpPr/>
      </dsp:nvSpPr>
      <dsp:spPr>
        <a:xfrm>
          <a:off x="0" y="2234253"/>
          <a:ext cx="109463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6714599-3FC1-4036-92ED-6A35951DF925}">
      <dsp:nvSpPr>
        <dsp:cNvPr id="0" name=""/>
        <dsp:cNvSpPr/>
      </dsp:nvSpPr>
      <dsp:spPr>
        <a:xfrm>
          <a:off x="0" y="2234253"/>
          <a:ext cx="10935673" cy="1004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cap="none" spc="0">
              <a:ln w="0"/>
              <a:solidFill>
                <a:schemeClr val="tx1"/>
              </a:solidFill>
              <a:effectLst/>
              <a:latin typeface="Montserrat Light" panose="00000400000000000000" pitchFamily="2" charset="0"/>
            </a:rPr>
            <a:t>If the TMAM point of contact changes, contractor must notify OHCA immediately. </a:t>
          </a:r>
        </a:p>
      </dsp:txBody>
      <dsp:txXfrm>
        <a:off x="0" y="2234253"/>
        <a:ext cx="10935673" cy="1004469"/>
      </dsp:txXfrm>
    </dsp:sp>
    <dsp:sp modelId="{7FFAD725-CACC-469B-B58C-EA6A9D458509}">
      <dsp:nvSpPr>
        <dsp:cNvPr id="0" name=""/>
        <dsp:cNvSpPr/>
      </dsp:nvSpPr>
      <dsp:spPr>
        <a:xfrm>
          <a:off x="0" y="3238723"/>
          <a:ext cx="10946363"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84AB483-12D5-4CF1-84BF-F13740F8970D}">
      <dsp:nvSpPr>
        <dsp:cNvPr id="0" name=""/>
        <dsp:cNvSpPr/>
      </dsp:nvSpPr>
      <dsp:spPr>
        <a:xfrm>
          <a:off x="0" y="3238723"/>
          <a:ext cx="10935673" cy="957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1" u="sng" kern="1200" cap="none" spc="0">
              <a:ln w="0"/>
              <a:solidFill>
                <a:schemeClr val="tx1"/>
              </a:solidFill>
              <a:effectLst/>
              <a:latin typeface="Montserrat Light" panose="00000400000000000000" pitchFamily="2" charset="0"/>
            </a:rPr>
            <a:t>Note</a:t>
          </a:r>
          <a:r>
            <a:rPr lang="en-US" sz="2400" b="0" i="1" u="none" kern="1200" cap="none" spc="0">
              <a:ln w="0"/>
              <a:solidFill>
                <a:schemeClr val="tx1"/>
              </a:solidFill>
              <a:effectLst/>
              <a:latin typeface="Montserrat Light" panose="00000400000000000000" pitchFamily="2" charset="0"/>
            </a:rPr>
            <a:t>: </a:t>
          </a:r>
          <a:r>
            <a:rPr lang="en-US" sz="2400" b="0" kern="1200" cap="none" spc="0">
              <a:ln w="0"/>
              <a:solidFill>
                <a:schemeClr val="tx1"/>
              </a:solidFill>
              <a:effectLst/>
              <a:latin typeface="Montserrat Light" panose="00000400000000000000" pitchFamily="2" charset="0"/>
            </a:rPr>
            <a:t>All emails containing PHI must be sent securely. </a:t>
          </a:r>
        </a:p>
      </dsp:txBody>
      <dsp:txXfrm>
        <a:off x="0" y="3238723"/>
        <a:ext cx="10935673" cy="95738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7A091A-65BA-E9C2-FD47-9A923B4436F2}"/>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9B6A3F-7EE0-F862-38FC-271E8C7C3FAA}"/>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8905F63-26AC-4E08-9830-C234AEA99A87}" type="datetimeFigureOut">
              <a:rPr lang="en-US" smtClean="0"/>
              <a:t>6/7/2024</a:t>
            </a:fld>
            <a:endParaRPr lang="en-US"/>
          </a:p>
        </p:txBody>
      </p:sp>
      <p:sp>
        <p:nvSpPr>
          <p:cNvPr id="4" name="Footer Placeholder 3">
            <a:extLst>
              <a:ext uri="{FF2B5EF4-FFF2-40B4-BE49-F238E27FC236}">
                <a16:creationId xmlns:a16="http://schemas.microsoft.com/office/drawing/2014/main" id="{0DD26170-5E40-22A7-418E-0D80C7CF2943}"/>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61237C-A547-DB49-78B8-65B9B4A66B4C}"/>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2C4B952-B208-4421-94EE-AFF02E2FCD94}" type="slidenum">
              <a:rPr lang="en-US" smtClean="0"/>
              <a:t>‹#›</a:t>
            </a:fld>
            <a:endParaRPr lang="en-US"/>
          </a:p>
        </p:txBody>
      </p:sp>
    </p:spTree>
    <p:extLst>
      <p:ext uri="{BB962C8B-B14F-4D97-AF65-F5344CB8AC3E}">
        <p14:creationId xmlns:p14="http://schemas.microsoft.com/office/powerpoint/2010/main" val="23888376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652A3A5-230D-4B79-99A2-C8AF454021B1}" type="datetimeFigureOut">
              <a:rPr lang="en-US" smtClean="0"/>
              <a:t>6/7/2024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6467280-2B88-40CF-8FB8-9155544084F7}" type="slidenum">
              <a:rPr lang="en-US" smtClean="0"/>
              <a:t>‹#›</a:t>
            </a:fld>
            <a:endParaRPr lang="en-US"/>
          </a:p>
        </p:txBody>
      </p:sp>
    </p:spTree>
    <p:extLst>
      <p:ext uri="{BB962C8B-B14F-4D97-AF65-F5344CB8AC3E}">
        <p14:creationId xmlns:p14="http://schemas.microsoft.com/office/powerpoint/2010/main" val="235179936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9444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899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835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030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185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6607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7276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5959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7995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9283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8543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5964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Tree>
    <p:extLst>
      <p:ext uri="{BB962C8B-B14F-4D97-AF65-F5344CB8AC3E}">
        <p14:creationId xmlns:p14="http://schemas.microsoft.com/office/powerpoint/2010/main" val="309869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6280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Tree>
    <p:extLst>
      <p:ext uri="{BB962C8B-B14F-4D97-AF65-F5344CB8AC3E}">
        <p14:creationId xmlns:p14="http://schemas.microsoft.com/office/powerpoint/2010/main" val="2469705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2849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24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0324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656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001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Tree>
    <p:extLst>
      <p:ext uri="{BB962C8B-B14F-4D97-AF65-F5344CB8AC3E}">
        <p14:creationId xmlns:p14="http://schemas.microsoft.com/office/powerpoint/2010/main" val="831301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2179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373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3128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8985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5529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0320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187903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4260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7936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15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7846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a:t>Transition slide 1:</a:t>
            </a:r>
            <a:br>
              <a:rPr lang="en-US"/>
            </a:br>
            <a:r>
              <a:rPr lang="en-US"/>
              <a:t>put your title here</a:t>
            </a:r>
          </a:p>
        </p:txBody>
      </p:sp>
    </p:spTree>
    <p:extLst>
      <p:ext uri="{BB962C8B-B14F-4D97-AF65-F5344CB8AC3E}">
        <p14:creationId xmlns:p14="http://schemas.microsoft.com/office/powerpoint/2010/main" val="2532503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a:t>Transition slide 1:</a:t>
            </a:r>
            <a:br>
              <a:rPr lang="en-US"/>
            </a:br>
            <a:r>
              <a:rPr lang="en-US"/>
              <a:t>put your title here</a:t>
            </a:r>
          </a:p>
        </p:txBody>
      </p:sp>
    </p:spTree>
    <p:extLst>
      <p:ext uri="{BB962C8B-B14F-4D97-AF65-F5344CB8AC3E}">
        <p14:creationId xmlns:p14="http://schemas.microsoft.com/office/powerpoint/2010/main" val="386383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hoto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0" y="0"/>
            <a:ext cx="6019800" cy="6858000"/>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8" name="Title 1">
            <a:extLst>
              <a:ext uri="{FF2B5EF4-FFF2-40B4-BE49-F238E27FC236}">
                <a16:creationId xmlns:a16="http://schemas.microsoft.com/office/drawing/2014/main" id="{63E39908-AE0E-4754-863C-B6DFE0ABF817}"/>
              </a:ext>
            </a:extLst>
          </p:cNvPr>
          <p:cNvSpPr>
            <a:spLocks noGrp="1"/>
          </p:cNvSpPr>
          <p:nvPr>
            <p:ph type="title" hasCustomPrompt="1"/>
          </p:nvPr>
        </p:nvSpPr>
        <p:spPr>
          <a:xfrm>
            <a:off x="6856412" y="250825"/>
            <a:ext cx="4498976"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a:t>title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6856412" y="1846263"/>
            <a:ext cx="4498976"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6856412" y="6242050"/>
            <a:ext cx="449897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6856412" y="1711325"/>
            <a:ext cx="2647950" cy="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061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2" y="260350"/>
            <a:ext cx="4346574" cy="1325563"/>
          </a:xfrm>
        </p:spPr>
        <p:txBody>
          <a:bodyPr>
            <a:noAutofit/>
          </a:bodyPr>
          <a:lstStyle>
            <a:lvl1pPr>
              <a:defRPr sz="3600" cap="all" baseline="0">
                <a:solidFill>
                  <a:srgbClr val="464646"/>
                </a:solidFill>
                <a:latin typeface="Montserrat ExtraBold" panose="00000900000000000000" pitchFamily="50" charset="0"/>
              </a:defRPr>
            </a:lvl1pPr>
          </a:lstStyle>
          <a:p>
            <a:r>
              <a:rPr lang="en-US"/>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1"/>
            <a:ext cx="6172200" cy="3343274"/>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5"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09" y="6251575"/>
            <a:ext cx="4346575"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1ACAF94-7D76-461F-84CA-8C3A8E1A19AF}"/>
              </a:ext>
            </a:extLst>
          </p:cNvPr>
          <p:cNvSpPr>
            <a:spLocks noGrp="1"/>
          </p:cNvSpPr>
          <p:nvPr>
            <p:ph sz="half" idx="13" hasCustomPrompt="1"/>
          </p:nvPr>
        </p:nvSpPr>
        <p:spPr>
          <a:xfrm flipH="1">
            <a:off x="6019800" y="3457575"/>
            <a:ext cx="6172200" cy="3400423"/>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Tree>
    <p:extLst>
      <p:ext uri="{BB962C8B-B14F-4D97-AF65-F5344CB8AC3E}">
        <p14:creationId xmlns:p14="http://schemas.microsoft.com/office/powerpoint/2010/main" val="1168814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836611" y="-3170"/>
            <a:ext cx="10518777" cy="3428990"/>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836612" y="3590917"/>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836611" y="6076951"/>
            <a:ext cx="10518777" cy="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28658CBB-3AD1-428F-87CC-812CE82028AF}"/>
              </a:ext>
            </a:extLst>
          </p:cNvPr>
          <p:cNvSpPr>
            <a:spLocks noGrp="1"/>
          </p:cNvSpPr>
          <p:nvPr>
            <p:ph sz="half" idx="13"/>
          </p:nvPr>
        </p:nvSpPr>
        <p:spPr>
          <a:xfrm>
            <a:off x="4424363" y="3590916"/>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EBC7ECB4-F408-4BA0-AB56-E83E4F5D7BF2}"/>
              </a:ext>
            </a:extLst>
          </p:cNvPr>
          <p:cNvSpPr>
            <a:spLocks noGrp="1"/>
          </p:cNvSpPr>
          <p:nvPr>
            <p:ph sz="half" idx="14"/>
          </p:nvPr>
        </p:nvSpPr>
        <p:spPr>
          <a:xfrm>
            <a:off x="8012114" y="3590915"/>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034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hart or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87D-D965-4541-965E-F8B2C96D7CBA}"/>
              </a:ext>
            </a:extLst>
          </p:cNvPr>
          <p:cNvSpPr>
            <a:spLocks noGrp="1"/>
          </p:cNvSpPr>
          <p:nvPr>
            <p:ph type="ctrTitle" hasCustomPrompt="1"/>
          </p:nvPr>
        </p:nvSpPr>
        <p:spPr>
          <a:xfrm>
            <a:off x="838199" y="5362574"/>
            <a:ext cx="10515599" cy="708421"/>
          </a:xfrm>
        </p:spPr>
        <p:txBody>
          <a:bodyPr anchor="b">
            <a:normAutofit/>
          </a:bodyPr>
          <a:lstStyle>
            <a:lvl1pPr algn="l">
              <a:defRPr sz="4400"/>
            </a:lvl1pPr>
          </a:lstStyle>
          <a:p>
            <a:r>
              <a:rPr lang="en-US"/>
              <a:t>chart title</a:t>
            </a:r>
          </a:p>
        </p:txBody>
      </p:sp>
      <p:sp>
        <p:nvSpPr>
          <p:cNvPr id="9" name="Content Placeholder 3">
            <a:extLst>
              <a:ext uri="{FF2B5EF4-FFF2-40B4-BE49-F238E27FC236}">
                <a16:creationId xmlns:a16="http://schemas.microsoft.com/office/drawing/2014/main" id="{8AEF0D2B-AFEE-4353-8C84-B5FBB01C9D6C}"/>
              </a:ext>
            </a:extLst>
          </p:cNvPr>
          <p:cNvSpPr>
            <a:spLocks noGrp="1"/>
          </p:cNvSpPr>
          <p:nvPr>
            <p:ph sz="half" idx="2" hasCustomPrompt="1"/>
          </p:nvPr>
        </p:nvSpPr>
        <p:spPr>
          <a:xfrm>
            <a:off x="836611" y="422671"/>
            <a:ext cx="10515599" cy="4787504"/>
          </a:xfrm>
        </p:spPr>
        <p:txBody>
          <a:bodyPr anchor="ctr"/>
          <a:lstStyle>
            <a:lvl1pPr marL="0" indent="0" algn="ctr">
              <a:buNone/>
              <a:defRPr>
                <a:solidFill>
                  <a:srgbClr val="D15420"/>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Insert chart or graph here.</a:t>
            </a:r>
          </a:p>
        </p:txBody>
      </p:sp>
      <p:sp>
        <p:nvSpPr>
          <p:cNvPr id="11" name="Slide Number Placeholder 6">
            <a:extLst>
              <a:ext uri="{FF2B5EF4-FFF2-40B4-BE49-F238E27FC236}">
                <a16:creationId xmlns:a16="http://schemas.microsoft.com/office/drawing/2014/main" id="{5431ADA5-BF1A-41FA-A0BD-E548440BEB35}"/>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12" name="Straight Connector 11">
            <a:extLst>
              <a:ext uri="{FF2B5EF4-FFF2-40B4-BE49-F238E27FC236}">
                <a16:creationId xmlns:a16="http://schemas.microsoft.com/office/drawing/2014/main" id="{3AC1A52D-FC66-4252-8D0C-3C0DF31B8ACB}"/>
              </a:ext>
            </a:extLst>
          </p:cNvPr>
          <p:cNvCxnSpPr>
            <a:cxnSpLocks/>
          </p:cNvCxnSpPr>
          <p:nvPr userDrawn="1"/>
        </p:nvCxnSpPr>
        <p:spPr>
          <a:xfrm>
            <a:off x="836611" y="6076951"/>
            <a:ext cx="10518777" cy="0"/>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652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3" name="Content Placeholder 8" descr="A close up of a sign&#10;&#10;Description automatically generated">
            <a:extLst>
              <a:ext uri="{FF2B5EF4-FFF2-40B4-BE49-F238E27FC236}">
                <a16:creationId xmlns:a16="http://schemas.microsoft.com/office/drawing/2014/main" id="{51EE9887-F173-4F2A-8494-CED0760F5D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93" r="27276"/>
          <a:stretch/>
        </p:blipFill>
        <p:spPr>
          <a:xfrm>
            <a:off x="6682008" y="0"/>
            <a:ext cx="5509992" cy="5720862"/>
          </a:xfrm>
          <a:prstGeom prst="rect">
            <a:avLst/>
          </a:prstGeom>
        </p:spPr>
      </p:pic>
      <p:sp>
        <p:nvSpPr>
          <p:cNvPr id="4" name="Title 1">
            <a:extLst>
              <a:ext uri="{FF2B5EF4-FFF2-40B4-BE49-F238E27FC236}">
                <a16:creationId xmlns:a16="http://schemas.microsoft.com/office/drawing/2014/main" id="{2D62F958-0C60-4631-A589-D0DA2EC7BD2B}"/>
              </a:ext>
            </a:extLst>
          </p:cNvPr>
          <p:cNvSpPr>
            <a:spLocks noGrp="1"/>
          </p:cNvSpPr>
          <p:nvPr>
            <p:ph type="title"/>
          </p:nvPr>
        </p:nvSpPr>
        <p:spPr>
          <a:xfrm>
            <a:off x="697523" y="3199480"/>
            <a:ext cx="6914662" cy="1325563"/>
          </a:xfrm>
          <a:prstGeom prst="rect">
            <a:avLst/>
          </a:prstGeom>
        </p:spPr>
        <p:txBody>
          <a:bodyPr>
            <a:normAutofit fontScale="90000"/>
          </a:bodyPr>
          <a:lstStyle/>
          <a:p>
            <a:pPr>
              <a:lnSpc>
                <a:spcPct val="100000"/>
              </a:lnSpc>
            </a:pPr>
            <a:r>
              <a:rPr lang="en-US" sz="6000"/>
              <a:t>PRESENTATION TITLE</a:t>
            </a:r>
            <a:br>
              <a:rPr lang="en-US"/>
            </a:br>
            <a:endParaRPr lang="en-US" sz="2000" cap="none">
              <a:latin typeface="Montserrat Light" panose="00000400000000000000" pitchFamily="50" charset="0"/>
            </a:endParaRPr>
          </a:p>
        </p:txBody>
      </p:sp>
    </p:spTree>
    <p:extLst>
      <p:ext uri="{BB962C8B-B14F-4D97-AF65-F5344CB8AC3E}">
        <p14:creationId xmlns:p14="http://schemas.microsoft.com/office/powerpoint/2010/main" val="1780996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3" name="Content Placeholder 8" descr="A close up of a sign&#10;&#10;Description automatically generated">
            <a:extLst>
              <a:ext uri="{FF2B5EF4-FFF2-40B4-BE49-F238E27FC236}">
                <a16:creationId xmlns:a16="http://schemas.microsoft.com/office/drawing/2014/main" id="{51EE9887-F173-4F2A-8494-CED0760F5D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93" r="27276"/>
          <a:stretch/>
        </p:blipFill>
        <p:spPr>
          <a:xfrm>
            <a:off x="6682008" y="0"/>
            <a:ext cx="5509992" cy="5720862"/>
          </a:xfrm>
          <a:prstGeom prst="rect">
            <a:avLst/>
          </a:prstGeom>
        </p:spPr>
      </p:pic>
      <p:sp>
        <p:nvSpPr>
          <p:cNvPr id="4" name="Title 1">
            <a:extLst>
              <a:ext uri="{FF2B5EF4-FFF2-40B4-BE49-F238E27FC236}">
                <a16:creationId xmlns:a16="http://schemas.microsoft.com/office/drawing/2014/main" id="{2D62F958-0C60-4631-A589-D0DA2EC7BD2B}"/>
              </a:ext>
            </a:extLst>
          </p:cNvPr>
          <p:cNvSpPr>
            <a:spLocks noGrp="1"/>
          </p:cNvSpPr>
          <p:nvPr>
            <p:ph type="title"/>
          </p:nvPr>
        </p:nvSpPr>
        <p:spPr>
          <a:xfrm>
            <a:off x="697523" y="3199480"/>
            <a:ext cx="6914662" cy="1325563"/>
          </a:xfrm>
          <a:prstGeom prst="rect">
            <a:avLst/>
          </a:prstGeom>
        </p:spPr>
        <p:txBody>
          <a:bodyPr>
            <a:normAutofit fontScale="90000"/>
          </a:bodyPr>
          <a:lstStyle/>
          <a:p>
            <a:pPr>
              <a:lnSpc>
                <a:spcPct val="100000"/>
              </a:lnSpc>
            </a:pPr>
            <a:r>
              <a:rPr lang="en-US" sz="6000"/>
              <a:t>PRESENTATION TITLE</a:t>
            </a:r>
            <a:br>
              <a:rPr lang="en-US"/>
            </a:br>
            <a:endParaRPr lang="en-US" sz="2000" cap="none">
              <a:latin typeface="Montserrat Light" panose="00000400000000000000" pitchFamily="50" charset="0"/>
            </a:endParaRPr>
          </a:p>
        </p:txBody>
      </p:sp>
    </p:spTree>
    <p:extLst>
      <p:ext uri="{BB962C8B-B14F-4D97-AF65-F5344CB8AC3E}">
        <p14:creationId xmlns:p14="http://schemas.microsoft.com/office/powerpoint/2010/main" val="4016336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ransition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a:t>Transition slide 1:</a:t>
            </a:r>
            <a:br>
              <a:rPr lang="en-US"/>
            </a:br>
            <a:r>
              <a:rPr lang="en-US"/>
              <a:t>put your title here</a:t>
            </a:r>
          </a:p>
        </p:txBody>
      </p:sp>
    </p:spTree>
    <p:extLst>
      <p:ext uri="{BB962C8B-B14F-4D97-AF65-F5344CB8AC3E}">
        <p14:creationId xmlns:p14="http://schemas.microsoft.com/office/powerpoint/2010/main" val="282678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a:t>Transition slide 1:</a:t>
            </a:r>
            <a:br>
              <a:rPr lang="en-US"/>
            </a:br>
            <a:r>
              <a:rPr lang="en-US"/>
              <a:t>put your title here</a:t>
            </a:r>
          </a:p>
        </p:txBody>
      </p:sp>
    </p:spTree>
    <p:extLst>
      <p:ext uri="{BB962C8B-B14F-4D97-AF65-F5344CB8AC3E}">
        <p14:creationId xmlns:p14="http://schemas.microsoft.com/office/powerpoint/2010/main" val="77069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9D4-F3F6-4638-AB26-B252F641A34A}"/>
              </a:ext>
            </a:extLst>
          </p:cNvPr>
          <p:cNvSpPr>
            <a:spLocks noGrp="1"/>
          </p:cNvSpPr>
          <p:nvPr>
            <p:ph type="title" hasCustomPrompt="1"/>
          </p:nvPr>
        </p:nvSpPr>
        <p:spPr/>
        <p:txBody>
          <a:bodyPr/>
          <a:lstStyle/>
          <a:p>
            <a:r>
              <a:rPr lang="en-US"/>
              <a:t>title</a:t>
            </a:r>
          </a:p>
        </p:txBody>
      </p:sp>
      <p:sp>
        <p:nvSpPr>
          <p:cNvPr id="3" name="Content Placeholder 2">
            <a:extLst>
              <a:ext uri="{FF2B5EF4-FFF2-40B4-BE49-F238E27FC236}">
                <a16:creationId xmlns:a16="http://schemas.microsoft.com/office/drawing/2014/main" id="{4B6FF79B-5247-4EA0-A3E1-735056041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461A5CC-C12F-4050-A87A-D8016FCA4D96}"/>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p>
        </p:txBody>
      </p:sp>
    </p:spTree>
    <p:extLst>
      <p:ext uri="{BB962C8B-B14F-4D97-AF65-F5344CB8AC3E}">
        <p14:creationId xmlns:p14="http://schemas.microsoft.com/office/powerpoint/2010/main" val="343515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9D4-F3F6-4638-AB26-B252F641A34A}"/>
              </a:ext>
            </a:extLst>
          </p:cNvPr>
          <p:cNvSpPr>
            <a:spLocks noGrp="1"/>
          </p:cNvSpPr>
          <p:nvPr>
            <p:ph type="title" hasCustomPrompt="1"/>
          </p:nvPr>
        </p:nvSpPr>
        <p:spPr/>
        <p:txBody>
          <a:bodyPr>
            <a:normAutofit/>
          </a:bodyPr>
          <a:lstStyle>
            <a:lvl1pPr>
              <a:defRPr sz="4400"/>
            </a:lvl1pPr>
          </a:lstStyle>
          <a:p>
            <a:r>
              <a:rPr lang="en-US"/>
              <a:t>title</a:t>
            </a:r>
          </a:p>
        </p:txBody>
      </p:sp>
      <p:sp>
        <p:nvSpPr>
          <p:cNvPr id="3" name="Content Placeholder 2">
            <a:extLst>
              <a:ext uri="{FF2B5EF4-FFF2-40B4-BE49-F238E27FC236}">
                <a16:creationId xmlns:a16="http://schemas.microsoft.com/office/drawing/2014/main" id="{4B6FF79B-5247-4EA0-A3E1-735056041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461A5CC-C12F-4050-A87A-D8016FCA4D96}"/>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p>
        </p:txBody>
      </p:sp>
    </p:spTree>
    <p:extLst>
      <p:ext uri="{BB962C8B-B14F-4D97-AF65-F5344CB8AC3E}">
        <p14:creationId xmlns:p14="http://schemas.microsoft.com/office/powerpoint/2010/main" val="3016196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0" y="0"/>
            <a:ext cx="6019800" cy="6858000"/>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8" name="Title 1">
            <a:extLst>
              <a:ext uri="{FF2B5EF4-FFF2-40B4-BE49-F238E27FC236}">
                <a16:creationId xmlns:a16="http://schemas.microsoft.com/office/drawing/2014/main" id="{63E39908-AE0E-4754-863C-B6DFE0ABF817}"/>
              </a:ext>
            </a:extLst>
          </p:cNvPr>
          <p:cNvSpPr>
            <a:spLocks noGrp="1"/>
          </p:cNvSpPr>
          <p:nvPr>
            <p:ph type="title" hasCustomPrompt="1"/>
          </p:nvPr>
        </p:nvSpPr>
        <p:spPr>
          <a:xfrm>
            <a:off x="6856412" y="250825"/>
            <a:ext cx="4498976"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a:t>title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6856412" y="1846263"/>
            <a:ext cx="4498976"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6856412" y="6242050"/>
            <a:ext cx="449897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6856412" y="1711325"/>
            <a:ext cx="2647950"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436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1" y="260350"/>
            <a:ext cx="4346577"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0"/>
            <a:ext cx="6172200" cy="6858000"/>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7"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10" y="6251575"/>
            <a:ext cx="4346578"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076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2" y="260350"/>
            <a:ext cx="4346574"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1"/>
            <a:ext cx="6172200" cy="3343274"/>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5"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09" y="6251575"/>
            <a:ext cx="4346575"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1ACAF94-7D76-461F-84CA-8C3A8E1A19AF}"/>
              </a:ext>
            </a:extLst>
          </p:cNvPr>
          <p:cNvSpPr>
            <a:spLocks noGrp="1"/>
          </p:cNvSpPr>
          <p:nvPr>
            <p:ph sz="half" idx="13" hasCustomPrompt="1"/>
          </p:nvPr>
        </p:nvSpPr>
        <p:spPr>
          <a:xfrm flipH="1">
            <a:off x="6019800" y="3457575"/>
            <a:ext cx="6172200" cy="3400423"/>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Tree>
    <p:extLst>
      <p:ext uri="{BB962C8B-B14F-4D97-AF65-F5344CB8AC3E}">
        <p14:creationId xmlns:p14="http://schemas.microsoft.com/office/powerpoint/2010/main" val="2464931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836611" y="-3170"/>
            <a:ext cx="10518777" cy="3428990"/>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836612" y="3590917"/>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836611" y="6076951"/>
            <a:ext cx="10518777"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28658CBB-3AD1-428F-87CC-812CE82028AF}"/>
              </a:ext>
            </a:extLst>
          </p:cNvPr>
          <p:cNvSpPr>
            <a:spLocks noGrp="1"/>
          </p:cNvSpPr>
          <p:nvPr>
            <p:ph sz="half" idx="13"/>
          </p:nvPr>
        </p:nvSpPr>
        <p:spPr>
          <a:xfrm>
            <a:off x="4424363" y="3590916"/>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EBC7ECB4-F408-4BA0-AB56-E83E4F5D7BF2}"/>
              </a:ext>
            </a:extLst>
          </p:cNvPr>
          <p:cNvSpPr>
            <a:spLocks noGrp="1"/>
          </p:cNvSpPr>
          <p:nvPr>
            <p:ph sz="half" idx="14"/>
          </p:nvPr>
        </p:nvSpPr>
        <p:spPr>
          <a:xfrm>
            <a:off x="8012114" y="3590915"/>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316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4F0C-64D1-4379-8CC4-EF068C539682}"/>
              </a:ext>
            </a:extLst>
          </p:cNvPr>
          <p:cNvSpPr>
            <a:spLocks noGrp="1"/>
          </p:cNvSpPr>
          <p:nvPr>
            <p:ph type="title" hasCustomPrompt="1"/>
          </p:nvPr>
        </p:nvSpPr>
        <p:spPr>
          <a:xfrm>
            <a:off x="839788" y="365125"/>
            <a:ext cx="10515600" cy="1325563"/>
          </a:xfrm>
        </p:spPr>
        <p:txBody>
          <a:bodyPr/>
          <a:lstStyle>
            <a:lvl1pPr>
              <a:defRPr>
                <a:latin typeface="Montserrat ExtraBold" panose="00000900000000000000" pitchFamily="50" charset="0"/>
              </a:defRPr>
            </a:lvl1pPr>
          </a:lstStyle>
          <a:p>
            <a:r>
              <a:rPr lang="en-US"/>
              <a:t>title</a:t>
            </a:r>
          </a:p>
        </p:txBody>
      </p:sp>
      <p:sp>
        <p:nvSpPr>
          <p:cNvPr id="3" name="Text Placeholder 2">
            <a:extLst>
              <a:ext uri="{FF2B5EF4-FFF2-40B4-BE49-F238E27FC236}">
                <a16:creationId xmlns:a16="http://schemas.microsoft.com/office/drawing/2014/main" id="{E390DA14-779F-4634-BE38-855D8BAF2E38}"/>
              </a:ext>
            </a:extLst>
          </p:cNvPr>
          <p:cNvSpPr>
            <a:spLocks noGrp="1"/>
          </p:cNvSpPr>
          <p:nvPr>
            <p:ph type="body" idx="1"/>
          </p:nvPr>
        </p:nvSpPr>
        <p:spPr>
          <a:xfrm>
            <a:off x="839788" y="1681163"/>
            <a:ext cx="4999037" cy="823912"/>
          </a:xfrm>
        </p:spPr>
        <p:txBody>
          <a:bodyPr anchor="b"/>
          <a:lstStyle>
            <a:lvl1pPr marL="0" indent="0">
              <a:buNone/>
              <a:defRPr sz="2400" b="1">
                <a:latin typeface="Montserrat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8FC96-4045-49F6-A146-006CCC119A3F}"/>
              </a:ext>
            </a:extLst>
          </p:cNvPr>
          <p:cNvSpPr>
            <a:spLocks noGrp="1"/>
          </p:cNvSpPr>
          <p:nvPr>
            <p:ph sz="half" idx="2"/>
          </p:nvPr>
        </p:nvSpPr>
        <p:spPr>
          <a:xfrm>
            <a:off x="839788" y="2505075"/>
            <a:ext cx="4999037" cy="3684588"/>
          </a:xfrm>
        </p:spPr>
        <p:txBody>
          <a:bodyPr/>
          <a:lstStyle>
            <a:lvl1pPr>
              <a:defRPr>
                <a:latin typeface="Montserrat Light" panose="00000400000000000000" pitchFamily="50" charset="0"/>
              </a:defRPr>
            </a:lvl1pPr>
            <a:lvl2pPr>
              <a:defRPr>
                <a:latin typeface="Montserrat Light" panose="00000400000000000000" pitchFamily="50" charset="0"/>
              </a:defRPr>
            </a:lvl2pPr>
            <a:lvl3pPr>
              <a:defRPr>
                <a:latin typeface="Montserrat Light" panose="00000400000000000000" pitchFamily="50" charset="0"/>
              </a:defRPr>
            </a:lvl3pPr>
            <a:lvl4pPr>
              <a:defRPr>
                <a:latin typeface="Montserrat Light" panose="00000400000000000000" pitchFamily="50" charset="0"/>
              </a:defRPr>
            </a:lvl4pPr>
            <a:lvl5pPr>
              <a:defRPr>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B313F-BE7E-49F9-9886-2FAC21CE71E6}"/>
              </a:ext>
            </a:extLst>
          </p:cNvPr>
          <p:cNvSpPr>
            <a:spLocks noGrp="1"/>
          </p:cNvSpPr>
          <p:nvPr>
            <p:ph type="body" sz="quarter" idx="3"/>
          </p:nvPr>
        </p:nvSpPr>
        <p:spPr>
          <a:xfrm>
            <a:off x="6334126" y="1681163"/>
            <a:ext cx="5021262" cy="823912"/>
          </a:xfrm>
        </p:spPr>
        <p:txBody>
          <a:bodyPr anchor="b"/>
          <a:lstStyle>
            <a:lvl1pPr marL="0" indent="0">
              <a:buNone/>
              <a:defRPr sz="2400" b="1">
                <a:latin typeface="Montserrat Light" panose="000004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D252D3-F9FC-4D4F-B275-3829883FE67F}"/>
              </a:ext>
            </a:extLst>
          </p:cNvPr>
          <p:cNvSpPr>
            <a:spLocks noGrp="1"/>
          </p:cNvSpPr>
          <p:nvPr>
            <p:ph sz="quarter" idx="4"/>
          </p:nvPr>
        </p:nvSpPr>
        <p:spPr>
          <a:xfrm>
            <a:off x="6334126" y="2505075"/>
            <a:ext cx="5021262" cy="3684588"/>
          </a:xfrm>
        </p:spPr>
        <p:txBody>
          <a:bodyPr/>
          <a:lstStyle>
            <a:lvl1pPr>
              <a:defRPr>
                <a:latin typeface="Montserrat Light" panose="00000400000000000000" pitchFamily="50" charset="0"/>
              </a:defRPr>
            </a:lvl1pPr>
            <a:lvl2pPr>
              <a:defRPr>
                <a:latin typeface="Montserrat Light" panose="00000400000000000000" pitchFamily="50" charset="0"/>
              </a:defRPr>
            </a:lvl2pPr>
            <a:lvl3pPr>
              <a:defRPr>
                <a:latin typeface="Montserrat Light" panose="00000400000000000000" pitchFamily="50" charset="0"/>
              </a:defRPr>
            </a:lvl3pPr>
            <a:lvl4pPr>
              <a:defRPr>
                <a:latin typeface="Montserrat Light" panose="00000400000000000000" pitchFamily="50" charset="0"/>
              </a:defRPr>
            </a:lvl4pPr>
            <a:lvl5pPr>
              <a:defRPr>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718873EF-9FD9-49D8-AAD5-0113C6247EB2}"/>
              </a:ext>
            </a:extLst>
          </p:cNvPr>
          <p:cNvCxnSpPr>
            <a:cxnSpLocks/>
          </p:cNvCxnSpPr>
          <p:nvPr userDrawn="1"/>
        </p:nvCxnSpPr>
        <p:spPr>
          <a:xfrm flipV="1">
            <a:off x="6086475" y="1690688"/>
            <a:ext cx="0" cy="4498975"/>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12" name="Slide Number Placeholder 6">
            <a:extLst>
              <a:ext uri="{FF2B5EF4-FFF2-40B4-BE49-F238E27FC236}">
                <a16:creationId xmlns:a16="http://schemas.microsoft.com/office/drawing/2014/main" id="{DBEA52CF-2BAB-485D-BA64-1588444BEDD8}"/>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p>
        </p:txBody>
      </p:sp>
    </p:spTree>
    <p:extLst>
      <p:ext uri="{BB962C8B-B14F-4D97-AF65-F5344CB8AC3E}">
        <p14:creationId xmlns:p14="http://schemas.microsoft.com/office/powerpoint/2010/main" val="2769126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CA45-256B-46A9-B33C-A1595D78EC29}"/>
              </a:ext>
            </a:extLst>
          </p:cNvPr>
          <p:cNvSpPr>
            <a:spLocks noGrp="1"/>
          </p:cNvSpPr>
          <p:nvPr>
            <p:ph type="title" hasCustomPrompt="1"/>
          </p:nvPr>
        </p:nvSpPr>
        <p:spPr>
          <a:xfrm>
            <a:off x="1400178" y="981075"/>
            <a:ext cx="9953615" cy="4521200"/>
          </a:xfrm>
        </p:spPr>
        <p:txBody>
          <a:bodyPr/>
          <a:lstStyle>
            <a:lvl1pPr>
              <a:defRPr i="0" cap="none" baseline="0">
                <a:latin typeface="Montserrat Thin" panose="00000300000000000000" pitchFamily="50" charset="0"/>
              </a:defRPr>
            </a:lvl1pPr>
          </a:lstStyle>
          <a:p>
            <a:r>
              <a:rPr lang="en-US"/>
              <a:t>“Use this slide if you would like to include a quote in your presentation.”</a:t>
            </a:r>
            <a:br>
              <a:rPr lang="en-US"/>
            </a:br>
            <a:br>
              <a:rPr lang="en-US"/>
            </a:br>
            <a:r>
              <a:rPr lang="en-US"/>
              <a:t>– Quote Attribution</a:t>
            </a:r>
          </a:p>
        </p:txBody>
      </p:sp>
      <p:cxnSp>
        <p:nvCxnSpPr>
          <p:cNvPr id="6" name="Straight Connector 5">
            <a:extLst>
              <a:ext uri="{FF2B5EF4-FFF2-40B4-BE49-F238E27FC236}">
                <a16:creationId xmlns:a16="http://schemas.microsoft.com/office/drawing/2014/main" id="{B19AED1F-DAA1-4CD3-8E2B-3C4AD4BD5E44}"/>
              </a:ext>
            </a:extLst>
          </p:cNvPr>
          <p:cNvCxnSpPr>
            <a:cxnSpLocks/>
          </p:cNvCxnSpPr>
          <p:nvPr userDrawn="1"/>
        </p:nvCxnSpPr>
        <p:spPr>
          <a:xfrm>
            <a:off x="855673" y="981075"/>
            <a:ext cx="0" cy="452120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0CA53F-EFAE-46F6-A38C-771A8AFE5853}"/>
              </a:ext>
            </a:extLst>
          </p:cNvPr>
          <p:cNvSpPr/>
          <p:nvPr userDrawn="1"/>
        </p:nvSpPr>
        <p:spPr>
          <a:xfrm>
            <a:off x="10013665" y="-632341"/>
            <a:ext cx="1994457" cy="5386090"/>
          </a:xfrm>
          <a:prstGeom prst="rect">
            <a:avLst/>
          </a:prstGeom>
        </p:spPr>
        <p:txBody>
          <a:bodyPr wrap="none">
            <a:spAutoFit/>
          </a:bodyPr>
          <a:lstStyle/>
          <a:p>
            <a:r>
              <a:rPr lang="en-US" sz="34400">
                <a:solidFill>
                  <a:schemeClr val="bg1">
                    <a:lumMod val="95000"/>
                  </a:schemeClr>
                </a:solidFill>
                <a:latin typeface="Georgia" panose="02040502050405020303" pitchFamily="18" charset="0"/>
              </a:rPr>
              <a:t>”</a:t>
            </a:r>
          </a:p>
        </p:txBody>
      </p:sp>
      <p:sp>
        <p:nvSpPr>
          <p:cNvPr id="11" name="Slide Number Placeholder 6">
            <a:extLst>
              <a:ext uri="{FF2B5EF4-FFF2-40B4-BE49-F238E27FC236}">
                <a16:creationId xmlns:a16="http://schemas.microsoft.com/office/drawing/2014/main" id="{CE821C7D-9829-4327-9E14-7C825AC948C2}"/>
              </a:ext>
            </a:extLst>
          </p:cNvPr>
          <p:cNvSpPr>
            <a:spLocks noGrp="1"/>
          </p:cNvSpPr>
          <p:nvPr>
            <p:ph type="sldNum" sz="quarter" idx="12"/>
          </p:nvPr>
        </p:nvSpPr>
        <p:spPr>
          <a:xfrm>
            <a:off x="1400178" y="6356349"/>
            <a:ext cx="995361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spTree>
    <p:extLst>
      <p:ext uri="{BB962C8B-B14F-4D97-AF65-F5344CB8AC3E}">
        <p14:creationId xmlns:p14="http://schemas.microsoft.com/office/powerpoint/2010/main" val="2766916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rt or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87D-D965-4541-965E-F8B2C96D7CBA}"/>
              </a:ext>
            </a:extLst>
          </p:cNvPr>
          <p:cNvSpPr>
            <a:spLocks noGrp="1"/>
          </p:cNvSpPr>
          <p:nvPr>
            <p:ph type="ctrTitle" hasCustomPrompt="1"/>
          </p:nvPr>
        </p:nvSpPr>
        <p:spPr>
          <a:xfrm>
            <a:off x="838199" y="5362574"/>
            <a:ext cx="10515599" cy="708421"/>
          </a:xfrm>
        </p:spPr>
        <p:txBody>
          <a:bodyPr anchor="b">
            <a:normAutofit/>
          </a:bodyPr>
          <a:lstStyle>
            <a:lvl1pPr algn="l">
              <a:defRPr sz="4400"/>
            </a:lvl1pPr>
          </a:lstStyle>
          <a:p>
            <a:r>
              <a:rPr lang="en-US"/>
              <a:t>Chart title</a:t>
            </a:r>
          </a:p>
        </p:txBody>
      </p:sp>
      <p:sp>
        <p:nvSpPr>
          <p:cNvPr id="9" name="Content Placeholder 3">
            <a:extLst>
              <a:ext uri="{FF2B5EF4-FFF2-40B4-BE49-F238E27FC236}">
                <a16:creationId xmlns:a16="http://schemas.microsoft.com/office/drawing/2014/main" id="{8AEF0D2B-AFEE-4353-8C84-B5FBB01C9D6C}"/>
              </a:ext>
            </a:extLst>
          </p:cNvPr>
          <p:cNvSpPr>
            <a:spLocks noGrp="1"/>
          </p:cNvSpPr>
          <p:nvPr>
            <p:ph sz="half" idx="2" hasCustomPrompt="1"/>
          </p:nvPr>
        </p:nvSpPr>
        <p:spPr>
          <a:xfrm>
            <a:off x="836611" y="422671"/>
            <a:ext cx="10515599" cy="4787504"/>
          </a:xfrm>
        </p:spPr>
        <p:txBody>
          <a:bodyPr anchor="ctr"/>
          <a:lstStyle>
            <a:lvl1pPr marL="0" indent="0" algn="ctr">
              <a:buNone/>
              <a:defRPr>
                <a:solidFill>
                  <a:srgbClr val="004E9A"/>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Insert chart or graph here.</a:t>
            </a:r>
          </a:p>
        </p:txBody>
      </p:sp>
      <p:sp>
        <p:nvSpPr>
          <p:cNvPr id="11" name="Slide Number Placeholder 6">
            <a:extLst>
              <a:ext uri="{FF2B5EF4-FFF2-40B4-BE49-F238E27FC236}">
                <a16:creationId xmlns:a16="http://schemas.microsoft.com/office/drawing/2014/main" id="{5431ADA5-BF1A-41FA-A0BD-E548440BEB35}"/>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12" name="Straight Connector 11">
            <a:extLst>
              <a:ext uri="{FF2B5EF4-FFF2-40B4-BE49-F238E27FC236}">
                <a16:creationId xmlns:a16="http://schemas.microsoft.com/office/drawing/2014/main" id="{3AC1A52D-FC66-4252-8D0C-3C0DF31B8ACB}"/>
              </a:ext>
            </a:extLst>
          </p:cNvPr>
          <p:cNvCxnSpPr>
            <a:cxnSpLocks/>
          </p:cNvCxnSpPr>
          <p:nvPr userDrawn="1"/>
        </p:nvCxnSpPr>
        <p:spPr>
          <a:xfrm>
            <a:off x="836611" y="6076951"/>
            <a:ext cx="10518777" cy="0"/>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899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3" name="Content Placeholder 8" descr="A close up of a sign&#10;&#10;Description automatically generated">
            <a:extLst>
              <a:ext uri="{FF2B5EF4-FFF2-40B4-BE49-F238E27FC236}">
                <a16:creationId xmlns:a16="http://schemas.microsoft.com/office/drawing/2014/main" id="{51EE9887-F173-4F2A-8494-CED0760F5D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93" r="27276"/>
          <a:stretch/>
        </p:blipFill>
        <p:spPr>
          <a:xfrm>
            <a:off x="6682008" y="0"/>
            <a:ext cx="5509992" cy="5720862"/>
          </a:xfrm>
          <a:prstGeom prst="rect">
            <a:avLst/>
          </a:prstGeom>
        </p:spPr>
      </p:pic>
      <p:sp>
        <p:nvSpPr>
          <p:cNvPr id="4" name="Title 1">
            <a:extLst>
              <a:ext uri="{FF2B5EF4-FFF2-40B4-BE49-F238E27FC236}">
                <a16:creationId xmlns:a16="http://schemas.microsoft.com/office/drawing/2014/main" id="{2D62F958-0C60-4631-A589-D0DA2EC7BD2B}"/>
              </a:ext>
            </a:extLst>
          </p:cNvPr>
          <p:cNvSpPr>
            <a:spLocks noGrp="1"/>
          </p:cNvSpPr>
          <p:nvPr>
            <p:ph type="title"/>
          </p:nvPr>
        </p:nvSpPr>
        <p:spPr>
          <a:xfrm>
            <a:off x="697523" y="3199480"/>
            <a:ext cx="6914662" cy="1325563"/>
          </a:xfrm>
          <a:prstGeom prst="rect">
            <a:avLst/>
          </a:prstGeom>
        </p:spPr>
        <p:txBody>
          <a:bodyPr>
            <a:normAutofit fontScale="90000"/>
          </a:bodyPr>
          <a:lstStyle/>
          <a:p>
            <a:pPr>
              <a:lnSpc>
                <a:spcPct val="100000"/>
              </a:lnSpc>
            </a:pPr>
            <a:r>
              <a:rPr lang="en-US" sz="6000"/>
              <a:t>PRESENTATION TITLE</a:t>
            </a:r>
            <a:br>
              <a:rPr lang="en-US"/>
            </a:br>
            <a:endParaRPr lang="en-US" sz="2000" cap="none">
              <a:latin typeface="Montserrat Light" panose="00000400000000000000" pitchFamily="50" charset="0"/>
            </a:endParaRPr>
          </a:p>
        </p:txBody>
      </p:sp>
    </p:spTree>
    <p:extLst>
      <p:ext uri="{BB962C8B-B14F-4D97-AF65-F5344CB8AC3E}">
        <p14:creationId xmlns:p14="http://schemas.microsoft.com/office/powerpoint/2010/main" val="2309856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Content Placeholder 8" descr="A close up of a sign&#10;&#10;Description automatically generated">
            <a:extLst>
              <a:ext uri="{FF2B5EF4-FFF2-40B4-BE49-F238E27FC236}">
                <a16:creationId xmlns:a16="http://schemas.microsoft.com/office/drawing/2014/main" id="{51EE9887-F173-4F2A-8494-CED0760F5D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93" r="27276"/>
          <a:stretch/>
        </p:blipFill>
        <p:spPr>
          <a:xfrm>
            <a:off x="6682008" y="0"/>
            <a:ext cx="5509992" cy="5720862"/>
          </a:xfrm>
          <a:prstGeom prst="rect">
            <a:avLst/>
          </a:prstGeom>
        </p:spPr>
      </p:pic>
      <p:sp>
        <p:nvSpPr>
          <p:cNvPr id="4" name="Title 1">
            <a:extLst>
              <a:ext uri="{FF2B5EF4-FFF2-40B4-BE49-F238E27FC236}">
                <a16:creationId xmlns:a16="http://schemas.microsoft.com/office/drawing/2014/main" id="{2D62F958-0C60-4631-A589-D0DA2EC7BD2B}"/>
              </a:ext>
            </a:extLst>
          </p:cNvPr>
          <p:cNvSpPr>
            <a:spLocks noGrp="1"/>
          </p:cNvSpPr>
          <p:nvPr>
            <p:ph type="title"/>
          </p:nvPr>
        </p:nvSpPr>
        <p:spPr>
          <a:xfrm>
            <a:off x="697523" y="3199480"/>
            <a:ext cx="6914662" cy="1325563"/>
          </a:xfrm>
          <a:prstGeom prst="rect">
            <a:avLst/>
          </a:prstGeom>
        </p:spPr>
        <p:txBody>
          <a:bodyPr>
            <a:normAutofit fontScale="90000"/>
          </a:bodyPr>
          <a:lstStyle/>
          <a:p>
            <a:pPr>
              <a:lnSpc>
                <a:spcPct val="100000"/>
              </a:lnSpc>
            </a:pPr>
            <a:r>
              <a:rPr lang="en-US" sz="6000"/>
              <a:t>PRESENTATION TITLE</a:t>
            </a:r>
            <a:br>
              <a:rPr lang="en-US"/>
            </a:br>
            <a:endParaRPr lang="en-US" sz="2000" cap="none">
              <a:latin typeface="Montserrat Light" panose="00000400000000000000" pitchFamily="50" charset="0"/>
            </a:endParaRPr>
          </a:p>
        </p:txBody>
      </p:sp>
    </p:spTree>
    <p:extLst>
      <p:ext uri="{BB962C8B-B14F-4D97-AF65-F5344CB8AC3E}">
        <p14:creationId xmlns:p14="http://schemas.microsoft.com/office/powerpoint/2010/main" val="3917819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9D4-F3F6-4638-AB26-B252F641A34A}"/>
              </a:ext>
            </a:extLst>
          </p:cNvPr>
          <p:cNvSpPr>
            <a:spLocks noGrp="1"/>
          </p:cNvSpPr>
          <p:nvPr>
            <p:ph type="title" hasCustomPrompt="1"/>
          </p:nvPr>
        </p:nvSpPr>
        <p:spPr/>
        <p:txBody>
          <a:bodyPr>
            <a:normAutofit/>
          </a:bodyPr>
          <a:lstStyle>
            <a:lvl1pPr>
              <a:defRPr sz="4400"/>
            </a:lvl1pPr>
          </a:lstStyle>
          <a:p>
            <a:r>
              <a:rPr lang="en-US"/>
              <a:t>title</a:t>
            </a:r>
          </a:p>
        </p:txBody>
      </p:sp>
      <p:sp>
        <p:nvSpPr>
          <p:cNvPr id="3" name="Content Placeholder 2">
            <a:extLst>
              <a:ext uri="{FF2B5EF4-FFF2-40B4-BE49-F238E27FC236}">
                <a16:creationId xmlns:a16="http://schemas.microsoft.com/office/drawing/2014/main" id="{4B6FF79B-5247-4EA0-A3E1-735056041A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461A5CC-C12F-4050-A87A-D8016FCA4D96}"/>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p>
        </p:txBody>
      </p:sp>
    </p:spTree>
    <p:extLst>
      <p:ext uri="{BB962C8B-B14F-4D97-AF65-F5344CB8AC3E}">
        <p14:creationId xmlns:p14="http://schemas.microsoft.com/office/powerpoint/2010/main" val="155716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0" y="0"/>
            <a:ext cx="6019800" cy="6858000"/>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8" name="Title 1">
            <a:extLst>
              <a:ext uri="{FF2B5EF4-FFF2-40B4-BE49-F238E27FC236}">
                <a16:creationId xmlns:a16="http://schemas.microsoft.com/office/drawing/2014/main" id="{63E39908-AE0E-4754-863C-B6DFE0ABF817}"/>
              </a:ext>
            </a:extLst>
          </p:cNvPr>
          <p:cNvSpPr>
            <a:spLocks noGrp="1"/>
          </p:cNvSpPr>
          <p:nvPr>
            <p:ph type="title" hasCustomPrompt="1"/>
          </p:nvPr>
        </p:nvSpPr>
        <p:spPr>
          <a:xfrm>
            <a:off x="6856412" y="250825"/>
            <a:ext cx="4498976"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a:t>title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6856412" y="1846263"/>
            <a:ext cx="4498976"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6856412" y="6242050"/>
            <a:ext cx="449897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6856412" y="1711325"/>
            <a:ext cx="2647950"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373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a:t>Transition slide 1:</a:t>
            </a:r>
            <a:br>
              <a:rPr lang="en-US"/>
            </a:br>
            <a:r>
              <a:rPr lang="en-US"/>
              <a:t>put your title here</a:t>
            </a:r>
          </a:p>
        </p:txBody>
      </p:sp>
    </p:spTree>
    <p:extLst>
      <p:ext uri="{BB962C8B-B14F-4D97-AF65-F5344CB8AC3E}">
        <p14:creationId xmlns:p14="http://schemas.microsoft.com/office/powerpoint/2010/main" val="2088006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1" y="260350"/>
            <a:ext cx="4346577"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0"/>
            <a:ext cx="6172200" cy="6858000"/>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7"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10" y="6251575"/>
            <a:ext cx="4346578"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379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3" name="Content Placeholder 8" descr="A close up of a sign&#10;&#10;Description automatically generated">
            <a:extLst>
              <a:ext uri="{FF2B5EF4-FFF2-40B4-BE49-F238E27FC236}">
                <a16:creationId xmlns:a16="http://schemas.microsoft.com/office/drawing/2014/main" id="{51EE9887-F173-4F2A-8494-CED0760F5D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93" r="27276"/>
          <a:stretch/>
        </p:blipFill>
        <p:spPr>
          <a:xfrm>
            <a:off x="6682008" y="0"/>
            <a:ext cx="5509992" cy="5720862"/>
          </a:xfrm>
          <a:prstGeom prst="rect">
            <a:avLst/>
          </a:prstGeom>
        </p:spPr>
      </p:pic>
      <p:sp>
        <p:nvSpPr>
          <p:cNvPr id="4" name="Title 1">
            <a:extLst>
              <a:ext uri="{FF2B5EF4-FFF2-40B4-BE49-F238E27FC236}">
                <a16:creationId xmlns:a16="http://schemas.microsoft.com/office/drawing/2014/main" id="{2D62F958-0C60-4631-A589-D0DA2EC7BD2B}"/>
              </a:ext>
            </a:extLst>
          </p:cNvPr>
          <p:cNvSpPr>
            <a:spLocks noGrp="1"/>
          </p:cNvSpPr>
          <p:nvPr>
            <p:ph type="title"/>
          </p:nvPr>
        </p:nvSpPr>
        <p:spPr>
          <a:xfrm>
            <a:off x="697523" y="3199480"/>
            <a:ext cx="6914662" cy="1325563"/>
          </a:xfrm>
          <a:prstGeom prst="rect">
            <a:avLst/>
          </a:prstGeom>
        </p:spPr>
        <p:txBody>
          <a:bodyPr>
            <a:normAutofit fontScale="90000"/>
          </a:bodyPr>
          <a:lstStyle/>
          <a:p>
            <a:pPr>
              <a:lnSpc>
                <a:spcPct val="100000"/>
              </a:lnSpc>
            </a:pPr>
            <a:r>
              <a:rPr lang="en-US" sz="6000"/>
              <a:t>PRESENTATION TITLE</a:t>
            </a:r>
            <a:br>
              <a:rPr lang="en-US"/>
            </a:br>
            <a:endParaRPr lang="en-US" sz="2000" cap="none">
              <a:latin typeface="Montserrat Light" panose="00000400000000000000" pitchFamily="50" charset="0"/>
            </a:endParaRPr>
          </a:p>
        </p:txBody>
      </p:sp>
    </p:spTree>
    <p:extLst>
      <p:ext uri="{BB962C8B-B14F-4D97-AF65-F5344CB8AC3E}">
        <p14:creationId xmlns:p14="http://schemas.microsoft.com/office/powerpoint/2010/main" val="1435881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ransition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a:t>Transition slide 1:</a:t>
            </a:r>
            <a:br>
              <a:rPr lang="en-US"/>
            </a:br>
            <a:r>
              <a:rPr lang="en-US"/>
              <a:t>put your title here</a:t>
            </a:r>
          </a:p>
        </p:txBody>
      </p:sp>
    </p:spTree>
    <p:extLst>
      <p:ext uri="{BB962C8B-B14F-4D97-AF65-F5344CB8AC3E}">
        <p14:creationId xmlns:p14="http://schemas.microsoft.com/office/powerpoint/2010/main" val="1850851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pic>
        <p:nvPicPr>
          <p:cNvPr id="3" name="Content Placeholder 8" descr="A close up of a sign&#10;&#10;Description automatically generated">
            <a:extLst>
              <a:ext uri="{FF2B5EF4-FFF2-40B4-BE49-F238E27FC236}">
                <a16:creationId xmlns:a16="http://schemas.microsoft.com/office/drawing/2014/main" id="{51EE9887-F173-4F2A-8494-CED0760F5D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93" r="27276"/>
          <a:stretch/>
        </p:blipFill>
        <p:spPr>
          <a:xfrm>
            <a:off x="6682008" y="0"/>
            <a:ext cx="5509992" cy="5720862"/>
          </a:xfrm>
          <a:prstGeom prst="rect">
            <a:avLst/>
          </a:prstGeom>
        </p:spPr>
      </p:pic>
      <p:sp>
        <p:nvSpPr>
          <p:cNvPr id="4" name="Title 1">
            <a:extLst>
              <a:ext uri="{FF2B5EF4-FFF2-40B4-BE49-F238E27FC236}">
                <a16:creationId xmlns:a16="http://schemas.microsoft.com/office/drawing/2014/main" id="{2D62F958-0C60-4631-A589-D0DA2EC7BD2B}"/>
              </a:ext>
            </a:extLst>
          </p:cNvPr>
          <p:cNvSpPr>
            <a:spLocks noGrp="1"/>
          </p:cNvSpPr>
          <p:nvPr>
            <p:ph type="title"/>
          </p:nvPr>
        </p:nvSpPr>
        <p:spPr>
          <a:xfrm>
            <a:off x="697523" y="3199480"/>
            <a:ext cx="6914662" cy="1325563"/>
          </a:xfrm>
          <a:prstGeom prst="rect">
            <a:avLst/>
          </a:prstGeom>
        </p:spPr>
        <p:txBody>
          <a:bodyPr>
            <a:normAutofit fontScale="90000"/>
          </a:bodyPr>
          <a:lstStyle/>
          <a:p>
            <a:pPr>
              <a:lnSpc>
                <a:spcPct val="100000"/>
              </a:lnSpc>
            </a:pPr>
            <a:r>
              <a:rPr lang="en-US" sz="6000"/>
              <a:t>PRESENTATION TITLE</a:t>
            </a:r>
            <a:br>
              <a:rPr lang="en-US"/>
            </a:br>
            <a:endParaRPr lang="en-US" sz="2000" cap="none">
              <a:latin typeface="Montserrat Light" panose="00000400000000000000" pitchFamily="50" charset="0"/>
            </a:endParaRPr>
          </a:p>
        </p:txBody>
      </p:sp>
    </p:spTree>
    <p:extLst>
      <p:ext uri="{BB962C8B-B14F-4D97-AF65-F5344CB8AC3E}">
        <p14:creationId xmlns:p14="http://schemas.microsoft.com/office/powerpoint/2010/main" val="1109019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Transition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a:t>Transition slide 1:</a:t>
            </a:r>
            <a:br>
              <a:rPr lang="en-US"/>
            </a:br>
            <a:r>
              <a:rPr lang="en-US"/>
              <a:t>put your title here</a:t>
            </a:r>
          </a:p>
        </p:txBody>
      </p:sp>
    </p:spTree>
    <p:extLst>
      <p:ext uri="{BB962C8B-B14F-4D97-AF65-F5344CB8AC3E}">
        <p14:creationId xmlns:p14="http://schemas.microsoft.com/office/powerpoint/2010/main" val="2785866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09314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199959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31581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3250215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1" y="260350"/>
            <a:ext cx="4346577" cy="1325563"/>
          </a:xfrm>
        </p:spPr>
        <p:txBody>
          <a:bodyPr>
            <a:noAutofit/>
          </a:bodyPr>
          <a:lstStyle>
            <a:lvl1pPr>
              <a:defRPr sz="4400" cap="all" baseline="0">
                <a:solidFill>
                  <a:srgbClr val="464646"/>
                </a:solidFill>
                <a:latin typeface="Montserrat ExtraBold" panose="00000900000000000000" pitchFamily="50" charset="0"/>
              </a:defRPr>
            </a:lvl1pPr>
          </a:lstStyle>
          <a:p>
            <a:r>
              <a:rPr lang="en-US"/>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0"/>
            <a:ext cx="6172200" cy="6858000"/>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7"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10" y="6251575"/>
            <a:ext cx="4346578"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45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32727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423454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2916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3305961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96140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28916357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81123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190ADDA2-9361-4AC6-B4E0-FCE0D576AE21}"/>
              </a:ext>
            </a:extLst>
          </p:cNvPr>
          <p:cNvSpPr>
            <a:spLocks noGrp="1"/>
          </p:cNvSpPr>
          <p:nvPr>
            <p:ph type="title" hasCustomPrompt="1"/>
          </p:nvPr>
        </p:nvSpPr>
        <p:spPr>
          <a:xfrm>
            <a:off x="838200" y="365125"/>
            <a:ext cx="7381875" cy="6064250"/>
          </a:xfrm>
          <a:prstGeom prst="rect">
            <a:avLst/>
          </a:prstGeom>
        </p:spPr>
        <p:txBody>
          <a:bodyPr vert="horz" lIns="91440" tIns="45720" rIns="91440" bIns="45720" rtlCol="0" anchor="ctr">
            <a:normAutofit/>
          </a:bodyPr>
          <a:lstStyle>
            <a:lvl1pPr algn="l">
              <a:defRPr sz="6600">
                <a:solidFill>
                  <a:schemeClr val="bg1"/>
                </a:solidFill>
              </a:defRPr>
            </a:lvl1pPr>
          </a:lstStyle>
          <a:p>
            <a:r>
              <a:rPr lang="en-US"/>
              <a:t>Transition slide 1:</a:t>
            </a:r>
            <a:br>
              <a:rPr lang="en-US"/>
            </a:br>
            <a:r>
              <a:rPr lang="en-US"/>
              <a:t>put your title here</a:t>
            </a:r>
          </a:p>
        </p:txBody>
      </p:sp>
    </p:spTree>
    <p:extLst>
      <p:ext uri="{BB962C8B-B14F-4D97-AF65-F5344CB8AC3E}">
        <p14:creationId xmlns:p14="http://schemas.microsoft.com/office/powerpoint/2010/main" val="36030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0D42-1BD7-4F53-8BCF-B4A375FC4CE8}"/>
              </a:ext>
            </a:extLst>
          </p:cNvPr>
          <p:cNvSpPr>
            <a:spLocks noGrp="1"/>
          </p:cNvSpPr>
          <p:nvPr>
            <p:ph type="title" hasCustomPrompt="1"/>
          </p:nvPr>
        </p:nvSpPr>
        <p:spPr>
          <a:xfrm>
            <a:off x="836612" y="260350"/>
            <a:ext cx="4346574" cy="1325563"/>
          </a:xfrm>
        </p:spPr>
        <p:txBody>
          <a:bodyPr>
            <a:noAutofit/>
          </a:bodyPr>
          <a:lstStyle>
            <a:lvl1pPr>
              <a:defRPr sz="3600" cap="all" baseline="0">
                <a:solidFill>
                  <a:srgbClr val="464646"/>
                </a:solidFill>
                <a:latin typeface="Montserrat ExtraBold" panose="00000900000000000000" pitchFamily="50" charset="0"/>
              </a:defRPr>
            </a:lvl1pPr>
          </a:lstStyle>
          <a:p>
            <a:r>
              <a:rPr lang="en-US"/>
              <a:t>title</a:t>
            </a:r>
          </a:p>
        </p:txBody>
      </p:sp>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flipH="1">
            <a:off x="6019800" y="1"/>
            <a:ext cx="6172200" cy="3343274"/>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4" name="Content Placeholder 3">
            <a:extLst>
              <a:ext uri="{FF2B5EF4-FFF2-40B4-BE49-F238E27FC236}">
                <a16:creationId xmlns:a16="http://schemas.microsoft.com/office/drawing/2014/main" id="{F0D73155-0A55-4C9C-8B61-3D6918B725AB}"/>
              </a:ext>
            </a:extLst>
          </p:cNvPr>
          <p:cNvSpPr>
            <a:spLocks noGrp="1"/>
          </p:cNvSpPr>
          <p:nvPr>
            <p:ph sz="half" idx="2"/>
          </p:nvPr>
        </p:nvSpPr>
        <p:spPr>
          <a:xfrm>
            <a:off x="836611" y="1855788"/>
            <a:ext cx="4346575" cy="4216400"/>
          </a:xfrm>
        </p:spPr>
        <p:txBody>
          <a:bodyPr/>
          <a:lstStyle>
            <a:lvl1pPr>
              <a:defRPr>
                <a:solidFill>
                  <a:srgbClr val="464646"/>
                </a:solidFill>
                <a:latin typeface="Montserrat Light" panose="000004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E6D9C4B-00F2-46E8-AAD7-5852425980E9}"/>
              </a:ext>
            </a:extLst>
          </p:cNvPr>
          <p:cNvSpPr>
            <a:spLocks noGrp="1"/>
          </p:cNvSpPr>
          <p:nvPr>
            <p:ph type="sldNum" sz="quarter" idx="12"/>
          </p:nvPr>
        </p:nvSpPr>
        <p:spPr>
          <a:xfrm>
            <a:off x="836609" y="6251575"/>
            <a:ext cx="4346575"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6" name="Straight Connector 5">
            <a:extLst>
              <a:ext uri="{FF2B5EF4-FFF2-40B4-BE49-F238E27FC236}">
                <a16:creationId xmlns:a16="http://schemas.microsoft.com/office/drawing/2014/main" id="{FD823A65-2831-4980-B935-FDC3611D2BC3}"/>
              </a:ext>
            </a:extLst>
          </p:cNvPr>
          <p:cNvCxnSpPr>
            <a:cxnSpLocks/>
          </p:cNvCxnSpPr>
          <p:nvPr userDrawn="1"/>
        </p:nvCxnSpPr>
        <p:spPr>
          <a:xfrm>
            <a:off x="836611" y="1720850"/>
            <a:ext cx="2647950"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1ACAF94-7D76-461F-84CA-8C3A8E1A19AF}"/>
              </a:ext>
            </a:extLst>
          </p:cNvPr>
          <p:cNvSpPr>
            <a:spLocks noGrp="1"/>
          </p:cNvSpPr>
          <p:nvPr>
            <p:ph sz="half" idx="13" hasCustomPrompt="1"/>
          </p:nvPr>
        </p:nvSpPr>
        <p:spPr>
          <a:xfrm flipH="1">
            <a:off x="6019800" y="3457575"/>
            <a:ext cx="6172200" cy="3400423"/>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Tree>
    <p:extLst>
      <p:ext uri="{BB962C8B-B14F-4D97-AF65-F5344CB8AC3E}">
        <p14:creationId xmlns:p14="http://schemas.microsoft.com/office/powerpoint/2010/main" val="2753588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37632-4528-4547-B622-7D5392E99188}"/>
              </a:ext>
            </a:extLst>
          </p:cNvPr>
          <p:cNvSpPr>
            <a:spLocks noGrp="1"/>
          </p:cNvSpPr>
          <p:nvPr>
            <p:ph sz="half" idx="1" hasCustomPrompt="1"/>
          </p:nvPr>
        </p:nvSpPr>
        <p:spPr>
          <a:xfrm>
            <a:off x="836611" y="-3170"/>
            <a:ext cx="10518777" cy="3428990"/>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Your photo goes here.</a:t>
            </a:r>
          </a:p>
        </p:txBody>
      </p:sp>
      <p:sp>
        <p:nvSpPr>
          <p:cNvPr id="9" name="Content Placeholder 3">
            <a:extLst>
              <a:ext uri="{FF2B5EF4-FFF2-40B4-BE49-F238E27FC236}">
                <a16:creationId xmlns:a16="http://schemas.microsoft.com/office/drawing/2014/main" id="{2CDDA6A8-B2BE-4559-A7EE-FF82A8563DD9}"/>
              </a:ext>
            </a:extLst>
          </p:cNvPr>
          <p:cNvSpPr>
            <a:spLocks noGrp="1"/>
          </p:cNvSpPr>
          <p:nvPr>
            <p:ph sz="half" idx="2"/>
          </p:nvPr>
        </p:nvSpPr>
        <p:spPr>
          <a:xfrm>
            <a:off x="836612" y="3590917"/>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A769C14F-0A74-4517-9776-5B7B44E1B14A}"/>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11" name="Straight Connector 10">
            <a:extLst>
              <a:ext uri="{FF2B5EF4-FFF2-40B4-BE49-F238E27FC236}">
                <a16:creationId xmlns:a16="http://schemas.microsoft.com/office/drawing/2014/main" id="{2CFB1B45-AB0B-4368-85D5-F1BC20ACF674}"/>
              </a:ext>
            </a:extLst>
          </p:cNvPr>
          <p:cNvCxnSpPr>
            <a:cxnSpLocks/>
          </p:cNvCxnSpPr>
          <p:nvPr userDrawn="1"/>
        </p:nvCxnSpPr>
        <p:spPr>
          <a:xfrm>
            <a:off x="836611" y="6076951"/>
            <a:ext cx="10518777"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28658CBB-3AD1-428F-87CC-812CE82028AF}"/>
              </a:ext>
            </a:extLst>
          </p:cNvPr>
          <p:cNvSpPr>
            <a:spLocks noGrp="1"/>
          </p:cNvSpPr>
          <p:nvPr>
            <p:ph sz="half" idx="13"/>
          </p:nvPr>
        </p:nvSpPr>
        <p:spPr>
          <a:xfrm>
            <a:off x="4424363" y="3590916"/>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a:extLst>
              <a:ext uri="{FF2B5EF4-FFF2-40B4-BE49-F238E27FC236}">
                <a16:creationId xmlns:a16="http://schemas.microsoft.com/office/drawing/2014/main" id="{EBC7ECB4-F408-4BA0-AB56-E83E4F5D7BF2}"/>
              </a:ext>
            </a:extLst>
          </p:cNvPr>
          <p:cNvSpPr>
            <a:spLocks noGrp="1"/>
          </p:cNvSpPr>
          <p:nvPr>
            <p:ph sz="half" idx="14"/>
          </p:nvPr>
        </p:nvSpPr>
        <p:spPr>
          <a:xfrm>
            <a:off x="8012114" y="3590915"/>
            <a:ext cx="3343274" cy="2244721"/>
          </a:xfrm>
        </p:spPr>
        <p:txBody>
          <a:bodyPr/>
          <a:lstStyle>
            <a:lvl1pPr>
              <a:defRPr sz="1400">
                <a:solidFill>
                  <a:srgbClr val="464646"/>
                </a:solidFill>
                <a:latin typeface="Montserrat Light" panose="00000400000000000000" pitchFamily="50" charset="0"/>
              </a:defRPr>
            </a:lvl1pPr>
            <a:lvl2pPr>
              <a:defRPr sz="1400">
                <a:solidFill>
                  <a:srgbClr val="464646"/>
                </a:solidFill>
                <a:latin typeface="Montserrat Light" panose="00000400000000000000" pitchFamily="50" charset="0"/>
              </a:defRPr>
            </a:lvl2pPr>
            <a:lvl3pPr>
              <a:defRPr sz="1400">
                <a:solidFill>
                  <a:srgbClr val="464646"/>
                </a:solidFill>
                <a:latin typeface="Montserrat Light" panose="00000400000000000000" pitchFamily="50" charset="0"/>
              </a:defRPr>
            </a:lvl3pPr>
            <a:lvl4pPr>
              <a:defRPr sz="1400">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6379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4F0C-64D1-4379-8CC4-EF068C539682}"/>
              </a:ext>
            </a:extLst>
          </p:cNvPr>
          <p:cNvSpPr>
            <a:spLocks noGrp="1"/>
          </p:cNvSpPr>
          <p:nvPr>
            <p:ph type="title" hasCustomPrompt="1"/>
          </p:nvPr>
        </p:nvSpPr>
        <p:spPr>
          <a:xfrm>
            <a:off x="839788" y="365125"/>
            <a:ext cx="10515600" cy="1325563"/>
          </a:xfrm>
        </p:spPr>
        <p:txBody>
          <a:bodyPr>
            <a:normAutofit/>
          </a:bodyPr>
          <a:lstStyle>
            <a:lvl1pPr>
              <a:defRPr sz="4400"/>
            </a:lvl1pPr>
          </a:lstStyle>
          <a:p>
            <a:r>
              <a:rPr lang="en-US"/>
              <a:t>title</a:t>
            </a:r>
          </a:p>
        </p:txBody>
      </p:sp>
      <p:sp>
        <p:nvSpPr>
          <p:cNvPr id="3" name="Text Placeholder 2">
            <a:extLst>
              <a:ext uri="{FF2B5EF4-FFF2-40B4-BE49-F238E27FC236}">
                <a16:creationId xmlns:a16="http://schemas.microsoft.com/office/drawing/2014/main" id="{E390DA14-779F-4634-BE38-855D8BAF2E38}"/>
              </a:ext>
            </a:extLst>
          </p:cNvPr>
          <p:cNvSpPr>
            <a:spLocks noGrp="1"/>
          </p:cNvSpPr>
          <p:nvPr>
            <p:ph type="body" idx="1"/>
          </p:nvPr>
        </p:nvSpPr>
        <p:spPr>
          <a:xfrm>
            <a:off x="839788" y="1681163"/>
            <a:ext cx="4999037" cy="823912"/>
          </a:xfrm>
        </p:spPr>
        <p:txBody>
          <a:bodyPr anchor="b"/>
          <a:lstStyle>
            <a:lvl1pPr marL="0" indent="0">
              <a:buNone/>
              <a:defRPr sz="2400" b="1">
                <a:latin typeface="Montserrat Thin" panose="000003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8FC96-4045-49F6-A146-006CCC119A3F}"/>
              </a:ext>
            </a:extLst>
          </p:cNvPr>
          <p:cNvSpPr>
            <a:spLocks noGrp="1"/>
          </p:cNvSpPr>
          <p:nvPr>
            <p:ph sz="half" idx="2"/>
          </p:nvPr>
        </p:nvSpPr>
        <p:spPr>
          <a:xfrm>
            <a:off x="839788" y="2505075"/>
            <a:ext cx="4999037" cy="3684588"/>
          </a:xfrm>
        </p:spPr>
        <p:txBody>
          <a:bodyPr/>
          <a:lstStyle>
            <a:lvl1pPr>
              <a:defRPr>
                <a:latin typeface="Montserrat Thin" panose="00000300000000000000" pitchFamily="50" charset="0"/>
              </a:defRPr>
            </a:lvl1pPr>
            <a:lvl2pPr>
              <a:defRPr>
                <a:latin typeface="Montserrat Thin" panose="00000300000000000000" pitchFamily="50" charset="0"/>
              </a:defRPr>
            </a:lvl2pPr>
            <a:lvl3pPr>
              <a:defRPr>
                <a:latin typeface="Montserrat Thin" panose="00000300000000000000" pitchFamily="50" charset="0"/>
              </a:defRPr>
            </a:lvl3pPr>
            <a:lvl4pPr>
              <a:defRPr>
                <a:latin typeface="Montserrat Thin" panose="00000300000000000000" pitchFamily="50" charset="0"/>
              </a:defRPr>
            </a:lvl4pPr>
            <a:lvl5pPr>
              <a:defRPr>
                <a:latin typeface="Montserrat Thin" panose="000003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5B313F-BE7E-49F9-9886-2FAC21CE71E6}"/>
              </a:ext>
            </a:extLst>
          </p:cNvPr>
          <p:cNvSpPr>
            <a:spLocks noGrp="1"/>
          </p:cNvSpPr>
          <p:nvPr>
            <p:ph type="body" sz="quarter" idx="3"/>
          </p:nvPr>
        </p:nvSpPr>
        <p:spPr>
          <a:xfrm>
            <a:off x="6334126" y="1681163"/>
            <a:ext cx="5021262" cy="823912"/>
          </a:xfrm>
        </p:spPr>
        <p:txBody>
          <a:bodyPr anchor="b"/>
          <a:lstStyle>
            <a:lvl1pPr marL="0" indent="0">
              <a:buNone/>
              <a:defRPr sz="2400" b="1">
                <a:latin typeface="Montserrat Thin" panose="000003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D252D3-F9FC-4D4F-B275-3829883FE67F}"/>
              </a:ext>
            </a:extLst>
          </p:cNvPr>
          <p:cNvSpPr>
            <a:spLocks noGrp="1"/>
          </p:cNvSpPr>
          <p:nvPr>
            <p:ph sz="quarter" idx="4"/>
          </p:nvPr>
        </p:nvSpPr>
        <p:spPr>
          <a:xfrm>
            <a:off x="6334126" y="2505075"/>
            <a:ext cx="5021262" cy="3684588"/>
          </a:xfrm>
        </p:spPr>
        <p:txBody>
          <a:bodyPr/>
          <a:lstStyle>
            <a:lvl1pPr>
              <a:defRPr>
                <a:latin typeface="Montserrat Thin" panose="00000300000000000000" pitchFamily="50" charset="0"/>
              </a:defRPr>
            </a:lvl1pPr>
            <a:lvl2pPr>
              <a:defRPr>
                <a:latin typeface="Montserrat Thin" panose="00000300000000000000" pitchFamily="50" charset="0"/>
              </a:defRPr>
            </a:lvl2pPr>
            <a:lvl3pPr>
              <a:defRPr>
                <a:latin typeface="Montserrat Thin" panose="00000300000000000000" pitchFamily="50" charset="0"/>
              </a:defRPr>
            </a:lvl3pPr>
            <a:lvl4pPr>
              <a:defRPr>
                <a:latin typeface="Montserrat Thin" panose="00000300000000000000" pitchFamily="50" charset="0"/>
              </a:defRPr>
            </a:lvl4pPr>
            <a:lvl5pPr>
              <a:defRPr>
                <a:latin typeface="Montserrat Thin" panose="000003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718873EF-9FD9-49D8-AAD5-0113C6247EB2}"/>
              </a:ext>
            </a:extLst>
          </p:cNvPr>
          <p:cNvCxnSpPr>
            <a:cxnSpLocks/>
          </p:cNvCxnSpPr>
          <p:nvPr userDrawn="1"/>
        </p:nvCxnSpPr>
        <p:spPr>
          <a:xfrm flipV="1">
            <a:off x="6086475" y="1690688"/>
            <a:ext cx="0" cy="4498975"/>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12" name="Slide Number Placeholder 6">
            <a:extLst>
              <a:ext uri="{FF2B5EF4-FFF2-40B4-BE49-F238E27FC236}">
                <a16:creationId xmlns:a16="http://schemas.microsoft.com/office/drawing/2014/main" id="{DBEA52CF-2BAB-485D-BA64-1588444BEDD8}"/>
              </a:ext>
            </a:extLst>
          </p:cNvPr>
          <p:cNvSpPr txBox="1">
            <a:spLocks/>
          </p:cNvSpPr>
          <p:nvPr userDrawn="1"/>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a:t>
            </a:fld>
            <a:r>
              <a:rPr lang="en-US"/>
              <a:t> | OKLAHOMA HEALTH CARE AUTHORITY</a:t>
            </a:r>
          </a:p>
        </p:txBody>
      </p:sp>
    </p:spTree>
    <p:extLst>
      <p:ext uri="{BB962C8B-B14F-4D97-AF65-F5344CB8AC3E}">
        <p14:creationId xmlns:p14="http://schemas.microsoft.com/office/powerpoint/2010/main" val="272394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CA45-256B-46A9-B33C-A1595D78EC29}"/>
              </a:ext>
            </a:extLst>
          </p:cNvPr>
          <p:cNvSpPr>
            <a:spLocks noGrp="1"/>
          </p:cNvSpPr>
          <p:nvPr>
            <p:ph type="title" hasCustomPrompt="1"/>
          </p:nvPr>
        </p:nvSpPr>
        <p:spPr>
          <a:xfrm>
            <a:off x="1400178" y="981075"/>
            <a:ext cx="9953615" cy="4521200"/>
          </a:xfrm>
        </p:spPr>
        <p:txBody>
          <a:bodyPr/>
          <a:lstStyle>
            <a:lvl1pPr>
              <a:defRPr i="0" cap="none" baseline="0">
                <a:latin typeface="Montserrat Thin" panose="00000300000000000000" pitchFamily="50" charset="0"/>
              </a:defRPr>
            </a:lvl1pPr>
          </a:lstStyle>
          <a:p>
            <a:r>
              <a:rPr lang="en-US"/>
              <a:t>“Use this slide if you would like to include a quote in your presentation.”</a:t>
            </a:r>
            <a:br>
              <a:rPr lang="en-US"/>
            </a:br>
            <a:br>
              <a:rPr lang="en-US"/>
            </a:br>
            <a:r>
              <a:rPr lang="en-US"/>
              <a:t>– Quote Attribution</a:t>
            </a:r>
          </a:p>
        </p:txBody>
      </p:sp>
      <p:cxnSp>
        <p:nvCxnSpPr>
          <p:cNvPr id="6" name="Straight Connector 5">
            <a:extLst>
              <a:ext uri="{FF2B5EF4-FFF2-40B4-BE49-F238E27FC236}">
                <a16:creationId xmlns:a16="http://schemas.microsoft.com/office/drawing/2014/main" id="{B19AED1F-DAA1-4CD3-8E2B-3C4AD4BD5E44}"/>
              </a:ext>
            </a:extLst>
          </p:cNvPr>
          <p:cNvCxnSpPr>
            <a:cxnSpLocks/>
          </p:cNvCxnSpPr>
          <p:nvPr userDrawn="1"/>
        </p:nvCxnSpPr>
        <p:spPr>
          <a:xfrm>
            <a:off x="855673" y="981075"/>
            <a:ext cx="0" cy="452120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40CA53F-EFAE-46F6-A38C-771A8AFE5853}"/>
              </a:ext>
            </a:extLst>
          </p:cNvPr>
          <p:cNvSpPr/>
          <p:nvPr userDrawn="1"/>
        </p:nvSpPr>
        <p:spPr>
          <a:xfrm>
            <a:off x="10013665" y="-632341"/>
            <a:ext cx="1994457" cy="5386090"/>
          </a:xfrm>
          <a:prstGeom prst="rect">
            <a:avLst/>
          </a:prstGeom>
        </p:spPr>
        <p:txBody>
          <a:bodyPr wrap="none">
            <a:spAutoFit/>
          </a:bodyPr>
          <a:lstStyle/>
          <a:p>
            <a:r>
              <a:rPr lang="en-US" sz="34400">
                <a:solidFill>
                  <a:schemeClr val="bg1">
                    <a:lumMod val="95000"/>
                  </a:schemeClr>
                </a:solidFill>
                <a:latin typeface="Georgia" panose="02040502050405020303" pitchFamily="18" charset="0"/>
              </a:rPr>
              <a:t>”</a:t>
            </a:r>
          </a:p>
        </p:txBody>
      </p:sp>
      <p:sp>
        <p:nvSpPr>
          <p:cNvPr id="11" name="Slide Number Placeholder 6">
            <a:extLst>
              <a:ext uri="{FF2B5EF4-FFF2-40B4-BE49-F238E27FC236}">
                <a16:creationId xmlns:a16="http://schemas.microsoft.com/office/drawing/2014/main" id="{CE821C7D-9829-4327-9E14-7C825AC948C2}"/>
              </a:ext>
            </a:extLst>
          </p:cNvPr>
          <p:cNvSpPr>
            <a:spLocks noGrp="1"/>
          </p:cNvSpPr>
          <p:nvPr>
            <p:ph type="sldNum" sz="quarter" idx="12"/>
          </p:nvPr>
        </p:nvSpPr>
        <p:spPr>
          <a:xfrm>
            <a:off x="1400178" y="6356349"/>
            <a:ext cx="9953616"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spTree>
    <p:extLst>
      <p:ext uri="{BB962C8B-B14F-4D97-AF65-F5344CB8AC3E}">
        <p14:creationId xmlns:p14="http://schemas.microsoft.com/office/powerpoint/2010/main" val="2711827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rt or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87D-D965-4541-965E-F8B2C96D7CBA}"/>
              </a:ext>
            </a:extLst>
          </p:cNvPr>
          <p:cNvSpPr>
            <a:spLocks noGrp="1"/>
          </p:cNvSpPr>
          <p:nvPr>
            <p:ph type="ctrTitle" hasCustomPrompt="1"/>
          </p:nvPr>
        </p:nvSpPr>
        <p:spPr>
          <a:xfrm>
            <a:off x="838199" y="5362574"/>
            <a:ext cx="10515599" cy="708421"/>
          </a:xfrm>
        </p:spPr>
        <p:txBody>
          <a:bodyPr anchor="b">
            <a:normAutofit/>
          </a:bodyPr>
          <a:lstStyle>
            <a:lvl1pPr algn="l">
              <a:defRPr sz="4400"/>
            </a:lvl1pPr>
          </a:lstStyle>
          <a:p>
            <a:r>
              <a:rPr lang="en-US"/>
              <a:t>chart title</a:t>
            </a:r>
          </a:p>
        </p:txBody>
      </p:sp>
      <p:sp>
        <p:nvSpPr>
          <p:cNvPr id="9" name="Content Placeholder 3">
            <a:extLst>
              <a:ext uri="{FF2B5EF4-FFF2-40B4-BE49-F238E27FC236}">
                <a16:creationId xmlns:a16="http://schemas.microsoft.com/office/drawing/2014/main" id="{8AEF0D2B-AFEE-4353-8C84-B5FBB01C9D6C}"/>
              </a:ext>
            </a:extLst>
          </p:cNvPr>
          <p:cNvSpPr>
            <a:spLocks noGrp="1"/>
          </p:cNvSpPr>
          <p:nvPr>
            <p:ph sz="half" idx="2" hasCustomPrompt="1"/>
          </p:nvPr>
        </p:nvSpPr>
        <p:spPr>
          <a:xfrm>
            <a:off x="836611" y="422671"/>
            <a:ext cx="10515599" cy="4787504"/>
          </a:xfrm>
        </p:spPr>
        <p:txBody>
          <a:bodyPr anchor="ctr"/>
          <a:lstStyle>
            <a:lvl1pPr marL="0" indent="0" algn="ctr">
              <a:buNone/>
              <a:defRPr>
                <a:solidFill>
                  <a:srgbClr val="DE8F26"/>
                </a:solidFill>
                <a:latin typeface="Montserrat SemiBold" panose="00000700000000000000" pitchFamily="50" charset="0"/>
              </a:defRPr>
            </a:lvl1pPr>
            <a:lvl2pPr>
              <a:defRPr>
                <a:solidFill>
                  <a:srgbClr val="464646"/>
                </a:solidFill>
                <a:latin typeface="Montserrat Light" panose="00000400000000000000" pitchFamily="50" charset="0"/>
              </a:defRPr>
            </a:lvl2pPr>
            <a:lvl3pPr>
              <a:defRPr>
                <a:solidFill>
                  <a:srgbClr val="464646"/>
                </a:solidFill>
                <a:latin typeface="Montserrat Light" panose="00000400000000000000" pitchFamily="50" charset="0"/>
              </a:defRPr>
            </a:lvl3pPr>
            <a:lvl4pPr>
              <a:defRPr>
                <a:solidFill>
                  <a:srgbClr val="464646"/>
                </a:solidFill>
                <a:latin typeface="Montserrat Light" panose="00000400000000000000" pitchFamily="50" charset="0"/>
              </a:defRPr>
            </a:lvl4pPr>
            <a:lvl5pPr>
              <a:defRPr>
                <a:solidFill>
                  <a:srgbClr val="464646"/>
                </a:solidFill>
                <a:latin typeface="Montserrat Light" panose="00000400000000000000" pitchFamily="50" charset="0"/>
              </a:defRPr>
            </a:lvl5pPr>
          </a:lstStyle>
          <a:p>
            <a:pPr lvl="0"/>
            <a:r>
              <a:rPr lang="en-US"/>
              <a:t>Insert chart or graph here.</a:t>
            </a:r>
          </a:p>
        </p:txBody>
      </p:sp>
      <p:sp>
        <p:nvSpPr>
          <p:cNvPr id="11" name="Slide Number Placeholder 6">
            <a:extLst>
              <a:ext uri="{FF2B5EF4-FFF2-40B4-BE49-F238E27FC236}">
                <a16:creationId xmlns:a16="http://schemas.microsoft.com/office/drawing/2014/main" id="{5431ADA5-BF1A-41FA-A0BD-E548440BEB35}"/>
              </a:ext>
            </a:extLst>
          </p:cNvPr>
          <p:cNvSpPr>
            <a:spLocks noGrp="1"/>
          </p:cNvSpPr>
          <p:nvPr>
            <p:ph type="sldNum" sz="quarter" idx="12"/>
          </p:nvPr>
        </p:nvSpPr>
        <p:spPr>
          <a:xfrm>
            <a:off x="836611" y="6242050"/>
            <a:ext cx="10518777" cy="365125"/>
          </a:xfrm>
          <a:prstGeom prst="rect">
            <a:avLst/>
          </a:prstGeom>
        </p:spPr>
        <p:txBody>
          <a:bodyPr/>
          <a:lstStyle>
            <a:lvl1pPr algn="ctr">
              <a:defRPr sz="1000">
                <a:latin typeface="Montserrat Thin" panose="00000300000000000000" pitchFamily="50" charset="0"/>
              </a:defRPr>
            </a:lvl1pPr>
          </a:lstStyle>
          <a:p>
            <a:fld id="{7C63B91F-EED1-42B4-9003-40A200ECD70B}" type="slidenum">
              <a:rPr lang="en-US" smtClean="0"/>
              <a:pPr/>
              <a:t>‹#›</a:t>
            </a:fld>
            <a:r>
              <a:rPr lang="en-US"/>
              <a:t> | OKLAHOMA HEALTH CARE AUTHORITY</a:t>
            </a:r>
          </a:p>
        </p:txBody>
      </p:sp>
      <p:cxnSp>
        <p:nvCxnSpPr>
          <p:cNvPr id="12" name="Straight Connector 11">
            <a:extLst>
              <a:ext uri="{FF2B5EF4-FFF2-40B4-BE49-F238E27FC236}">
                <a16:creationId xmlns:a16="http://schemas.microsoft.com/office/drawing/2014/main" id="{3AC1A52D-FC66-4252-8D0C-3C0DF31B8ACB}"/>
              </a:ext>
            </a:extLst>
          </p:cNvPr>
          <p:cNvCxnSpPr>
            <a:cxnSpLocks/>
          </p:cNvCxnSpPr>
          <p:nvPr userDrawn="1"/>
        </p:nvCxnSpPr>
        <p:spPr>
          <a:xfrm>
            <a:off x="836611" y="6076951"/>
            <a:ext cx="10518777" cy="0"/>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995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EA468-D697-44A3-BCF2-2BC4D5B88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116D19-AD04-4B72-9EDC-F74F15E336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55956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55" r:id="rId10"/>
    <p:sldLayoutId id="2147483652" r:id="rId11"/>
    <p:sldLayoutId id="2147483659" r:id="rId12"/>
    <p:sldLayoutId id="2147483660" r:id="rId13"/>
    <p:sldLayoutId id="2147483649" r:id="rId14"/>
    <p:sldLayoutId id="2147483688" r:id="rId15"/>
    <p:sldLayoutId id="2147483762" r:id="rId16"/>
    <p:sldLayoutId id="2147483763" r:id="rId17"/>
  </p:sldLayoutIdLst>
  <p:txStyles>
    <p:titleStyle>
      <a:lvl1pPr algn="l" defTabSz="914400" rtl="0" eaLnBrk="1" latinLnBrk="0" hangingPunct="1">
        <a:lnSpc>
          <a:spcPct val="90000"/>
        </a:lnSpc>
        <a:spcBef>
          <a:spcPct val="0"/>
        </a:spcBef>
        <a:buNone/>
        <a:defRPr sz="3600" b="0" kern="1200" cap="all" baseline="0">
          <a:solidFill>
            <a:srgbClr val="464646"/>
          </a:solidFill>
          <a:latin typeface="Montserrat Extra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4646"/>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4646"/>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4646"/>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EA468-D697-44A3-BCF2-2BC4D5B88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0B116D19-AD04-4B72-9EDC-F74F15E336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83830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7" r:id="rId10"/>
  </p:sldLayoutIdLst>
  <p:txStyles>
    <p:titleStyle>
      <a:lvl1pPr algn="l" defTabSz="914400" rtl="0" eaLnBrk="1" latinLnBrk="0" hangingPunct="1">
        <a:lnSpc>
          <a:spcPct val="90000"/>
        </a:lnSpc>
        <a:spcBef>
          <a:spcPct val="0"/>
        </a:spcBef>
        <a:buNone/>
        <a:defRPr sz="4400" kern="1200" cap="all" baseline="0">
          <a:solidFill>
            <a:srgbClr val="464646"/>
          </a:solidFill>
          <a:latin typeface="Montserrat Extra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4646"/>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4646"/>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4646"/>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27094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734" r:id="rId5"/>
    <p:sldLayoutId id="2147483735" r:id="rId6"/>
    <p:sldLayoutId id="2147483823" r:id="rId7"/>
    <p:sldLayoutId id="2147483824" r:id="rId8"/>
  </p:sldLayoutIdLst>
  <p:txStyles>
    <p:titleStyle>
      <a:lvl1pPr algn="l" defTabSz="914400" rtl="0" eaLnBrk="1" latinLnBrk="0" hangingPunct="1">
        <a:lnSpc>
          <a:spcPct val="90000"/>
        </a:lnSpc>
        <a:spcBef>
          <a:spcPct val="0"/>
        </a:spcBef>
        <a:buNone/>
        <a:defRPr sz="3600" b="0" kern="1200" cap="all" baseline="0">
          <a:solidFill>
            <a:srgbClr val="464646"/>
          </a:solidFill>
          <a:latin typeface="Montserrat ExtraBold" panose="000009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4646"/>
          </a:solidFill>
          <a:latin typeface="Montserrat Light" panose="000004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4646"/>
          </a:solidFill>
          <a:latin typeface="Montserrat Light" panose="000004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4646"/>
          </a:solidFill>
          <a:latin typeface="Montserrat Light" panose="000004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4646"/>
          </a:solidFill>
          <a:latin typeface="Montserrat Light" panose="000004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81464900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hyperlink" Target="https://creativecommons.org/licenses/by-sa/3.0/" TargetMode="External"/><Relationship Id="rId4" Type="http://schemas.openxmlformats.org/officeDocument/2006/relationships/hyperlink" Target="https://www.thebluediamondgallery.com/wooden-tile/q/qualify.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hyperlink" Target="https://www.thebluediamondgallery.com/wooden-tile/e/eligible.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hyperlink" Target="http://www.mysoonercare.org/"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hyperlink" Target="http://www.mysoonercare.org/" TargetMode="External"/><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hyperlink" Target="http://www.mysoonercare.org/" TargetMode="External"/><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hyperlink" Target="mailto:Contracts@okhca.org" TargetMode="External"/><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36.xml"/><Relationship Id="rId6" Type="http://schemas.openxmlformats.org/officeDocument/2006/relationships/image" Target="../media/image3.jpe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oklahoma.gov/ohca/tribal-relations.html" TargetMode="External"/><Relationship Id="rId2" Type="http://schemas.openxmlformats.org/officeDocument/2006/relationships/notesSlide" Target="../notesSlides/notesSlide23.xml"/><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mailto:Contracts@okhca.org" TargetMode="External"/><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hyperlink" Target="mailto:Contracts@okhca.org" TargetMode="External"/><Relationship Id="rId7" Type="http://schemas.openxmlformats.org/officeDocument/2006/relationships/hyperlink" Target="https://pixabay.com/en/paper-clip-paper-office-supplies-307257/" TargetMode="External"/><Relationship Id="rId2" Type="http://schemas.openxmlformats.org/officeDocument/2006/relationships/notesSlide" Target="../notesSlides/notesSlide29.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hyperlink" Target="https://oklahoma.gov/ohca/providers/types/tribal-government-relations.html" TargetMode="External"/><Relationship Id="rId4" Type="http://schemas.openxmlformats.org/officeDocument/2006/relationships/hyperlink" Target="mailto:kathrine.mccoy@okhca.org"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kathrine.mccoy@okhca.org" TargetMode="External"/><Relationship Id="rId2" Type="http://schemas.openxmlformats.org/officeDocument/2006/relationships/notesSlide" Target="../notesSlides/notesSlide30.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png"/><Relationship Id="rId3" Type="http://schemas.openxmlformats.org/officeDocument/2006/relationships/image" Target="../media/image2.jpeg"/><Relationship Id="rId7" Type="http://schemas.openxmlformats.org/officeDocument/2006/relationships/image" Target="../media/image42.svg"/><Relationship Id="rId12" Type="http://schemas.openxmlformats.org/officeDocument/2006/relationships/hyperlink" Target="mailto:Vickie.Sams@okhca.org" TargetMode="External"/><Relationship Id="rId2" Type="http://schemas.openxmlformats.org/officeDocument/2006/relationships/notesSlide" Target="../notesSlides/notesSlide31.xml"/><Relationship Id="rId1" Type="http://schemas.openxmlformats.org/officeDocument/2006/relationships/slideLayout" Target="../slideLayouts/slideLayout37.xml"/><Relationship Id="rId6" Type="http://schemas.openxmlformats.org/officeDocument/2006/relationships/image" Target="../media/image41.png"/><Relationship Id="rId11" Type="http://schemas.openxmlformats.org/officeDocument/2006/relationships/hyperlink" Target="mailto:Katherine.Mccoy@okhca.org" TargetMode="External"/><Relationship Id="rId5" Type="http://schemas.openxmlformats.org/officeDocument/2006/relationships/image" Target="../media/image40.svg"/><Relationship Id="rId15" Type="http://schemas.openxmlformats.org/officeDocument/2006/relationships/hyperlink" Target="https://oklahoma.gov/ohca.html" TargetMode="External"/><Relationship Id="rId10" Type="http://schemas.openxmlformats.org/officeDocument/2006/relationships/hyperlink" Target="mailto:Ashley.Johnson@okhca.org" TargetMode="External"/><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jpeg"/><Relationship Id="rId5" Type="http://schemas.openxmlformats.org/officeDocument/2006/relationships/image" Target="../media/image10.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36.xml"/><Relationship Id="rId6" Type="http://schemas.openxmlformats.org/officeDocument/2006/relationships/image" Target="../media/image3.jpe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3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5.png"/><Relationship Id="rId7"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s://oklahoma.gov/ohca/providers/types/tribal-government-relations.html" TargetMode="External"/><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F2FA15AC-B564-EC19-FD11-26734D53E301}"/>
              </a:ext>
            </a:extLst>
          </p:cNvPr>
          <p:cNvPicPr>
            <a:picLocks noChangeAspect="1"/>
          </p:cNvPicPr>
          <p:nvPr/>
        </p:nvPicPr>
        <p:blipFill rotWithShape="1">
          <a:blip r:embed="rId3">
            <a:extLst>
              <a:ext uri="{28A0092B-C50C-407E-A947-70E740481C1C}">
                <a14:useLocalDpi xmlns:a14="http://schemas.microsoft.com/office/drawing/2010/main" val="0"/>
              </a:ext>
            </a:extLst>
          </a:blip>
          <a:srcRect l="5015" t="14390" r="2207" b="15921"/>
          <a:stretch/>
        </p:blipFill>
        <p:spPr>
          <a:xfrm>
            <a:off x="5009" y="5158341"/>
            <a:ext cx="3222066" cy="914400"/>
          </a:xfrm>
          <a:prstGeom prst="rect">
            <a:avLst/>
          </a:prstGeom>
        </p:spPr>
      </p:pic>
      <p:sp>
        <p:nvSpPr>
          <p:cNvPr id="4" name="Title 1">
            <a:extLst>
              <a:ext uri="{FF2B5EF4-FFF2-40B4-BE49-F238E27FC236}">
                <a16:creationId xmlns:a16="http://schemas.microsoft.com/office/drawing/2014/main" id="{CFA5A653-D00D-7EEB-2B0A-B38E8EC923F2}"/>
              </a:ext>
            </a:extLst>
          </p:cNvPr>
          <p:cNvSpPr txBox="1">
            <a:spLocks/>
          </p:cNvSpPr>
          <p:nvPr/>
        </p:nvSpPr>
        <p:spPr>
          <a:xfrm>
            <a:off x="34907" y="898053"/>
            <a:ext cx="3272777" cy="766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Montserrat ExtraBold" panose="00000900000000000000" pitchFamily="2" charset="0"/>
              </a:rPr>
              <a:t>WELCOME</a:t>
            </a:r>
            <a:endParaRPr lang="en-US" sz="6600">
              <a:latin typeface="Montserrat ExtraBold" panose="00000900000000000000" pitchFamily="2" charset="0"/>
            </a:endParaRPr>
          </a:p>
        </p:txBody>
      </p:sp>
      <p:grpSp>
        <p:nvGrpSpPr>
          <p:cNvPr id="3" name="Group 2">
            <a:extLst>
              <a:ext uri="{FF2B5EF4-FFF2-40B4-BE49-F238E27FC236}">
                <a16:creationId xmlns:a16="http://schemas.microsoft.com/office/drawing/2014/main" id="{9E677B8B-B934-E40C-CE0B-70C52DDAC7E8}"/>
              </a:ext>
            </a:extLst>
          </p:cNvPr>
          <p:cNvGrpSpPr/>
          <p:nvPr/>
        </p:nvGrpSpPr>
        <p:grpSpPr>
          <a:xfrm>
            <a:off x="59590" y="2119552"/>
            <a:ext cx="3282700" cy="2418098"/>
            <a:chOff x="456401" y="507642"/>
            <a:chExt cx="3066668" cy="2128643"/>
          </a:xfrm>
        </p:grpSpPr>
        <p:pic>
          <p:nvPicPr>
            <p:cNvPr id="6" name="Picture 8" descr="See related image detail">
              <a:extLst>
                <a:ext uri="{FF2B5EF4-FFF2-40B4-BE49-F238E27FC236}">
                  <a16:creationId xmlns:a16="http://schemas.microsoft.com/office/drawing/2014/main" id="{39ECADA2-8E9C-5B33-08C1-C526FD3B1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32" y="2010983"/>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ee related image detail">
              <a:extLst>
                <a:ext uri="{FF2B5EF4-FFF2-40B4-BE49-F238E27FC236}">
                  <a16:creationId xmlns:a16="http://schemas.microsoft.com/office/drawing/2014/main" id="{91DF3878-DD8A-A294-CCDC-D1C300C0A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39" y="228530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0A2D1D-76E7-6065-2873-D6952768954A}"/>
                </a:ext>
              </a:extLst>
            </p:cNvPr>
            <p:cNvSpPr txBox="1"/>
            <p:nvPr/>
          </p:nvSpPr>
          <p:spPr>
            <a:xfrm>
              <a:off x="456401" y="507642"/>
              <a:ext cx="3066668" cy="2128643"/>
            </a:xfrm>
            <a:prstGeom prst="rect">
              <a:avLst/>
            </a:prstGeom>
            <a:noFill/>
          </p:spPr>
          <p:txBody>
            <a:bodyPr wrap="square">
              <a:spAutoFit/>
            </a:bodyPr>
            <a:lstStyle/>
            <a:p>
              <a:pPr>
                <a:lnSpc>
                  <a:spcPct val="108000"/>
                </a:lnSpc>
              </a:pPr>
              <a:endParaRPr lang="en-US" sz="2000">
                <a:latin typeface="Montserrat Light" panose="00000400000000000000" pitchFamily="2" charset="0"/>
                <a:cs typeface="Arial" panose="020B0604020202020204" pitchFamily="34" charset="0"/>
              </a:endParaRP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We will begin shortly.</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Please mute yourself.</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Save questions until end of presentation:</a:t>
              </a:r>
            </a:p>
            <a:p>
              <a:pPr lvl="1">
                <a:lnSpc>
                  <a:spcPct val="108000"/>
                </a:lnSpc>
              </a:pPr>
              <a:endParaRPr lang="en-US" sz="4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Use the chat feature.</a:t>
              </a:r>
            </a:p>
            <a:p>
              <a:pPr lvl="1">
                <a:lnSpc>
                  <a:spcPct val="108000"/>
                </a:lnSpc>
              </a:pPr>
              <a:endParaRPr lang="en-US" sz="1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Raise your hand.</a:t>
              </a:r>
            </a:p>
          </p:txBody>
        </p:sp>
      </p:grpSp>
      <p:cxnSp>
        <p:nvCxnSpPr>
          <p:cNvPr id="13" name="Straight Connector 12">
            <a:extLst>
              <a:ext uri="{FF2B5EF4-FFF2-40B4-BE49-F238E27FC236}">
                <a16:creationId xmlns:a16="http://schemas.microsoft.com/office/drawing/2014/main" id="{C47B5781-B00A-EAE1-E13D-665D143CF3DA}"/>
              </a:ext>
            </a:extLst>
          </p:cNvPr>
          <p:cNvCxnSpPr/>
          <p:nvPr/>
        </p:nvCxnSpPr>
        <p:spPr>
          <a:xfrm>
            <a:off x="3342290" y="1085344"/>
            <a:ext cx="0" cy="556704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14F90B6-B591-90B8-B31A-34601CFBC874}"/>
              </a:ext>
            </a:extLst>
          </p:cNvPr>
          <p:cNvPicPr>
            <a:picLocks noChangeAspect="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0" y="143761"/>
            <a:ext cx="12192000" cy="441177"/>
          </a:xfrm>
          <a:prstGeom prst="rect">
            <a:avLst/>
          </a:prstGeom>
          <a:noFill/>
        </p:spPr>
      </p:pic>
      <p:sp>
        <p:nvSpPr>
          <p:cNvPr id="23" name="Title 1">
            <a:extLst>
              <a:ext uri="{FF2B5EF4-FFF2-40B4-BE49-F238E27FC236}">
                <a16:creationId xmlns:a16="http://schemas.microsoft.com/office/drawing/2014/main" id="{0B592EDF-49E6-D47E-4093-AB71035CE57C}"/>
              </a:ext>
            </a:extLst>
          </p:cNvPr>
          <p:cNvSpPr txBox="1">
            <a:spLocks/>
          </p:cNvSpPr>
          <p:nvPr/>
        </p:nvSpPr>
        <p:spPr>
          <a:xfrm>
            <a:off x="97535" y="1416847"/>
            <a:ext cx="3167368" cy="51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latin typeface="Montserrat Medium" panose="00000600000000000000" pitchFamily="2" charset="0"/>
              </a:rPr>
              <a:t>May 29, 2024</a:t>
            </a:r>
          </a:p>
        </p:txBody>
      </p:sp>
      <p:pic>
        <p:nvPicPr>
          <p:cNvPr id="5" name="Picture 4">
            <a:extLst>
              <a:ext uri="{FF2B5EF4-FFF2-40B4-BE49-F238E27FC236}">
                <a16:creationId xmlns:a16="http://schemas.microsoft.com/office/drawing/2014/main" id="{606F37E9-93EF-2718-541A-BB6FF05A2B3B}"/>
              </a:ext>
            </a:extLst>
          </p:cNvPr>
          <p:cNvPicPr>
            <a:picLocks noChangeAspect="1"/>
          </p:cNvPicPr>
          <p:nvPr/>
        </p:nvPicPr>
        <p:blipFill rotWithShape="1">
          <a:blip r:embed="rId7"/>
          <a:srcRect l="1881" t="636"/>
          <a:stretch/>
        </p:blipFill>
        <p:spPr>
          <a:xfrm>
            <a:off x="3571118" y="1085345"/>
            <a:ext cx="8375833" cy="4770022"/>
          </a:xfrm>
          <a:prstGeom prst="rect">
            <a:avLst/>
          </a:prstGeom>
        </p:spPr>
      </p:pic>
    </p:spTree>
    <p:extLst>
      <p:ext uri="{BB962C8B-B14F-4D97-AF65-F5344CB8AC3E}">
        <p14:creationId xmlns:p14="http://schemas.microsoft.com/office/powerpoint/2010/main" val="4234502546"/>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5420">
            <a:alpha val="9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D3DB03-488D-4C1C-B13F-780AA3D2728B}"/>
              </a:ext>
            </a:extLst>
          </p:cNvPr>
          <p:cNvSpPr>
            <a:spLocks noGrp="1"/>
          </p:cNvSpPr>
          <p:nvPr>
            <p:ph type="title"/>
          </p:nvPr>
        </p:nvSpPr>
        <p:spPr>
          <a:xfrm>
            <a:off x="615820" y="653143"/>
            <a:ext cx="10895460" cy="5296814"/>
          </a:xfrm>
        </p:spPr>
        <p:txBody>
          <a:bodyPr>
            <a:normAutofit/>
          </a:bodyPr>
          <a:lstStyle/>
          <a:p>
            <a:r>
              <a:rPr lang="en-US">
                <a:latin typeface="Montserrat ExtraBold"/>
              </a:rPr>
              <a:t>SOONERCARE 101</a:t>
            </a:r>
          </a:p>
        </p:txBody>
      </p:sp>
      <p:pic>
        <p:nvPicPr>
          <p:cNvPr id="2" name="Picture 1">
            <a:extLst>
              <a:ext uri="{FF2B5EF4-FFF2-40B4-BE49-F238E27FC236}">
                <a16:creationId xmlns:a16="http://schemas.microsoft.com/office/drawing/2014/main" id="{8C89A3D8-8097-E80D-AE44-FA99EECFEAB0}"/>
              </a:ext>
            </a:extLst>
          </p:cNvPr>
          <p:cNvPicPr>
            <a:picLocks noChangeAspect="1"/>
          </p:cNvPicPr>
          <p:nvPr/>
        </p:nvPicPr>
        <p:blipFill>
          <a:blip r:embed="rId2">
            <a:alphaModFix amt="99000"/>
            <a:extLst>
              <a:ext uri="{28A0092B-C50C-407E-A947-70E740481C1C}">
                <a14:useLocalDpi xmlns:a14="http://schemas.microsoft.com/office/drawing/2010/main" val="0"/>
              </a:ext>
            </a:extLst>
          </a:blip>
          <a:srcRect/>
          <a:stretch>
            <a:fillRect/>
          </a:stretch>
        </p:blipFill>
        <p:spPr bwMode="auto">
          <a:xfrm>
            <a:off x="0" y="5949957"/>
            <a:ext cx="12192000" cy="432668"/>
          </a:xfrm>
          <a:prstGeom prst="rect">
            <a:avLst/>
          </a:prstGeom>
          <a:noFill/>
        </p:spPr>
      </p:pic>
    </p:spTree>
    <p:extLst>
      <p:ext uri="{BB962C8B-B14F-4D97-AF65-F5344CB8AC3E}">
        <p14:creationId xmlns:p14="http://schemas.microsoft.com/office/powerpoint/2010/main" val="39225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BE4EB-860D-2C79-6E3A-3F8E0E9AD7BF}"/>
              </a:ext>
            </a:extLst>
          </p:cNvPr>
          <p:cNvSpPr>
            <a:spLocks noGrp="1"/>
          </p:cNvSpPr>
          <p:nvPr>
            <p:ph type="title"/>
          </p:nvPr>
        </p:nvSpPr>
        <p:spPr>
          <a:xfrm>
            <a:off x="556591" y="695739"/>
            <a:ext cx="11002618" cy="912467"/>
          </a:xfrm>
        </p:spPr>
        <p:txBody>
          <a:bodyPr anchor="ctr">
            <a:normAutofit/>
          </a:bodyPr>
          <a:lstStyle/>
          <a:p>
            <a:r>
              <a:rPr lang="en-US" sz="4400">
                <a:solidFill>
                  <a:schemeClr val="tx1"/>
                </a:solidFill>
                <a:latin typeface="Montserrat ExtraBold"/>
              </a:rPr>
              <a:t>SOONERCARE 101</a:t>
            </a:r>
            <a:endParaRPr lang="en-US" sz="5400">
              <a:solidFill>
                <a:srgbClr val="004E9A"/>
              </a:solidFill>
            </a:endParaRPr>
          </a:p>
        </p:txBody>
      </p:sp>
      <p:sp>
        <p:nvSpPr>
          <p:cNvPr id="6" name="Content Placeholder 5">
            <a:extLst>
              <a:ext uri="{FF2B5EF4-FFF2-40B4-BE49-F238E27FC236}">
                <a16:creationId xmlns:a16="http://schemas.microsoft.com/office/drawing/2014/main" id="{2F6DEB90-5F91-3D21-924E-15AC13C646F6}"/>
              </a:ext>
            </a:extLst>
          </p:cNvPr>
          <p:cNvSpPr>
            <a:spLocks noGrp="1"/>
          </p:cNvSpPr>
          <p:nvPr>
            <p:ph idx="1"/>
          </p:nvPr>
        </p:nvSpPr>
        <p:spPr>
          <a:xfrm>
            <a:off x="625151" y="2297030"/>
            <a:ext cx="10934058" cy="3697279"/>
          </a:xfrm>
        </p:spPr>
        <p:txBody>
          <a:bodyPr>
            <a:normAutofit/>
          </a:bodyPr>
          <a:lstStyle/>
          <a:p>
            <a:pPr marL="365760" lvl="1" indent="-347472">
              <a:lnSpc>
                <a:spcPct val="108000"/>
              </a:lnSpc>
              <a:spcBef>
                <a:spcPts val="0"/>
              </a:spcBef>
              <a:spcAft>
                <a:spcPts val="0"/>
              </a:spcAft>
              <a:buFont typeface="Wingdings" panose="05000000000000000000" pitchFamily="2" charset="2"/>
              <a:buChar char="§"/>
            </a:pPr>
            <a:r>
              <a:rPr lang="en-US">
                <a:latin typeface="Montserrat Light" panose="00000400000000000000" pitchFamily="2" charset="0"/>
              </a:rPr>
              <a:t>SoonerCare (Oklahoma Medicaid, Title XIX) is a health coverage program jointly funded by the federal and state government. </a:t>
            </a:r>
          </a:p>
          <a:p>
            <a:pPr marL="365760" lvl="1" indent="-347472">
              <a:lnSpc>
                <a:spcPct val="108000"/>
              </a:lnSpc>
              <a:spcBef>
                <a:spcPts val="0"/>
              </a:spcBef>
              <a:spcAft>
                <a:spcPts val="0"/>
              </a:spcAft>
              <a:buFont typeface="Wingdings" panose="05000000000000000000" pitchFamily="2" charset="2"/>
              <a:buChar char="§"/>
            </a:pPr>
            <a:endParaRPr lang="en-US">
              <a:latin typeface="Montserrat Light" panose="00000400000000000000" pitchFamily="2" charset="0"/>
            </a:endParaRPr>
          </a:p>
          <a:p>
            <a:pPr marL="365760" lvl="1" indent="-347472">
              <a:lnSpc>
                <a:spcPct val="108000"/>
              </a:lnSpc>
              <a:spcBef>
                <a:spcPts val="0"/>
              </a:spcBef>
              <a:spcAft>
                <a:spcPts val="0"/>
              </a:spcAft>
              <a:buFont typeface="Wingdings" panose="05000000000000000000" pitchFamily="2" charset="2"/>
              <a:buChar char="§"/>
            </a:pPr>
            <a:r>
              <a:rPr lang="en-US">
                <a:latin typeface="Montserrat Light" panose="00000400000000000000" pitchFamily="2" charset="0"/>
              </a:rPr>
              <a:t>This program covers medical expenses for certain groups of people who have limited income and resources. </a:t>
            </a:r>
          </a:p>
          <a:p>
            <a:pPr marL="365760" lvl="1" indent="-347472">
              <a:lnSpc>
                <a:spcPct val="108000"/>
              </a:lnSpc>
              <a:spcBef>
                <a:spcPts val="0"/>
              </a:spcBef>
              <a:spcAft>
                <a:spcPts val="0"/>
              </a:spcAft>
              <a:buFont typeface="Wingdings" panose="05000000000000000000" pitchFamily="2" charset="2"/>
              <a:buChar char="§"/>
            </a:pPr>
            <a:endParaRPr lang="en-US">
              <a:latin typeface="Montserrat Light" panose="00000400000000000000" pitchFamily="2" charset="0"/>
            </a:endParaRPr>
          </a:p>
          <a:p>
            <a:pPr marL="365760" lvl="1" indent="-347472">
              <a:lnSpc>
                <a:spcPct val="108000"/>
              </a:lnSpc>
              <a:spcBef>
                <a:spcPts val="0"/>
              </a:spcBef>
              <a:spcAft>
                <a:spcPts val="0"/>
              </a:spcAft>
              <a:buFont typeface="Wingdings" panose="05000000000000000000" pitchFamily="2" charset="2"/>
              <a:buChar char="§"/>
            </a:pPr>
            <a:r>
              <a:rPr lang="en-US">
                <a:latin typeface="Montserrat Light" panose="00000400000000000000" pitchFamily="2" charset="0"/>
              </a:rPr>
              <a:t>The Oklahoma Health Care Authority is the state agency that administers the program.</a:t>
            </a:r>
          </a:p>
          <a:p>
            <a:endParaRPr lang="en-US"/>
          </a:p>
        </p:txBody>
      </p:sp>
      <p:sp>
        <p:nvSpPr>
          <p:cNvPr id="2" name="Slide Number Placeholder 6">
            <a:extLst>
              <a:ext uri="{FF2B5EF4-FFF2-40B4-BE49-F238E27FC236}">
                <a16:creationId xmlns:a16="http://schemas.microsoft.com/office/drawing/2014/main" id="{6FE6882E-EA01-3A37-8A7C-E6DE5F9AA856}"/>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solidFill>
              </a:rPr>
              <a:pPr/>
              <a:t>11</a:t>
            </a:fld>
            <a:r>
              <a:rPr lang="en-US">
                <a:solidFill>
                  <a:schemeClr val="bg1"/>
                </a:solidFill>
              </a:rPr>
              <a:t>| OKLAHOMA HEALTH CARE AUTHORITY</a:t>
            </a:r>
          </a:p>
        </p:txBody>
      </p:sp>
      <p:sp>
        <p:nvSpPr>
          <p:cNvPr id="3" name="Slide Number Placeholder 6">
            <a:extLst>
              <a:ext uri="{FF2B5EF4-FFF2-40B4-BE49-F238E27FC236}">
                <a16:creationId xmlns:a16="http://schemas.microsoft.com/office/drawing/2014/main" id="{CABCE795-DC30-E230-4CF7-DE09028B952F}"/>
              </a:ext>
            </a:extLst>
          </p:cNvPr>
          <p:cNvSpPr txBox="1">
            <a:spLocks/>
          </p:cNvSpPr>
          <p:nvPr/>
        </p:nvSpPr>
        <p:spPr>
          <a:xfrm>
            <a:off x="625151" y="6356349"/>
            <a:ext cx="10934058"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11</a:t>
            </a:fld>
            <a:r>
              <a:rPr lang="en-US"/>
              <a:t> | OKLAHOMA HEALTH CARE AUTHORITY</a:t>
            </a:r>
          </a:p>
        </p:txBody>
      </p:sp>
      <p:cxnSp>
        <p:nvCxnSpPr>
          <p:cNvPr id="4" name="Straight Connector 3">
            <a:extLst>
              <a:ext uri="{FF2B5EF4-FFF2-40B4-BE49-F238E27FC236}">
                <a16:creationId xmlns:a16="http://schemas.microsoft.com/office/drawing/2014/main" id="{D45747A6-4C39-D8ED-FCCE-2ACA3C8772D7}"/>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D365126-2309-2634-5937-A06BD62F350C}"/>
              </a:ext>
            </a:extLst>
          </p:cNvPr>
          <p:cNvSpPr txBox="1"/>
          <p:nvPr/>
        </p:nvSpPr>
        <p:spPr>
          <a:xfrm>
            <a:off x="556591" y="1690541"/>
            <a:ext cx="6097554" cy="530145"/>
          </a:xfrm>
          <a:prstGeom prst="rect">
            <a:avLst/>
          </a:prstGeom>
          <a:noFill/>
        </p:spPr>
        <p:txBody>
          <a:bodyPr wrap="square">
            <a:spAutoFit/>
          </a:bodyPr>
          <a:lstStyle/>
          <a:p>
            <a:pPr marL="22860">
              <a:lnSpc>
                <a:spcPct val="108000"/>
              </a:lnSpc>
              <a:defRPr/>
            </a:pPr>
            <a:r>
              <a:rPr lang="en-US" sz="2800">
                <a:solidFill>
                  <a:srgbClr val="000000"/>
                </a:solidFill>
                <a:latin typeface="Montserrat SemiBold" panose="00000700000000000000" pitchFamily="2" charset="0"/>
              </a:rPr>
              <a:t>What is SoonerCare?</a:t>
            </a:r>
          </a:p>
        </p:txBody>
      </p:sp>
    </p:spTree>
    <p:extLst>
      <p:ext uri="{BB962C8B-B14F-4D97-AF65-F5344CB8AC3E}">
        <p14:creationId xmlns:p14="http://schemas.microsoft.com/office/powerpoint/2010/main" val="3668049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BE4EB-860D-2C79-6E3A-3F8E0E9AD7BF}"/>
              </a:ext>
            </a:extLst>
          </p:cNvPr>
          <p:cNvSpPr>
            <a:spLocks noGrp="1"/>
          </p:cNvSpPr>
          <p:nvPr>
            <p:ph type="title"/>
          </p:nvPr>
        </p:nvSpPr>
        <p:spPr>
          <a:xfrm>
            <a:off x="556591" y="695740"/>
            <a:ext cx="11002618" cy="946448"/>
          </a:xfrm>
        </p:spPr>
        <p:txBody>
          <a:bodyPr anchor="ctr">
            <a:normAutofit/>
          </a:bodyPr>
          <a:lstStyle/>
          <a:p>
            <a:r>
              <a:rPr lang="en-US" sz="4400">
                <a:solidFill>
                  <a:schemeClr val="tx1"/>
                </a:solidFill>
                <a:latin typeface="Montserrat ExtraBold"/>
              </a:rPr>
              <a:t>SOONERCARE 101</a:t>
            </a:r>
            <a:endParaRPr lang="en-US" sz="5400">
              <a:solidFill>
                <a:srgbClr val="004E9A"/>
              </a:solidFill>
            </a:endParaRPr>
          </a:p>
        </p:txBody>
      </p:sp>
      <p:sp>
        <p:nvSpPr>
          <p:cNvPr id="6" name="Content Placeholder 5">
            <a:extLst>
              <a:ext uri="{FF2B5EF4-FFF2-40B4-BE49-F238E27FC236}">
                <a16:creationId xmlns:a16="http://schemas.microsoft.com/office/drawing/2014/main" id="{2F6DEB90-5F91-3D21-924E-15AC13C646F6}"/>
              </a:ext>
            </a:extLst>
          </p:cNvPr>
          <p:cNvSpPr>
            <a:spLocks noGrp="1"/>
          </p:cNvSpPr>
          <p:nvPr>
            <p:ph idx="1"/>
          </p:nvPr>
        </p:nvSpPr>
        <p:spPr>
          <a:xfrm>
            <a:off x="632792" y="2302289"/>
            <a:ext cx="5463208" cy="3573622"/>
          </a:xfrm>
        </p:spPr>
        <p:txBody>
          <a:bodyPr>
            <a:normAutofit/>
          </a:bodyPr>
          <a:lstStyle/>
          <a:p>
            <a:pPr marL="365760" indent="-342900">
              <a:lnSpc>
                <a:spcPct val="108000"/>
              </a:lnSpc>
              <a:spcBef>
                <a:spcPts val="0"/>
              </a:spcBef>
              <a:spcAft>
                <a:spcPts val="0"/>
              </a:spcAft>
              <a:buFont typeface="Wingdings" panose="05000000000000000000" pitchFamily="2" charset="2"/>
              <a:buChar char="§"/>
            </a:pPr>
            <a:r>
              <a:rPr lang="en-US" sz="2400">
                <a:solidFill>
                  <a:schemeClr val="tx1"/>
                </a:solidFill>
                <a:latin typeface="Montserrat Light" panose="00000400000000000000" pitchFamily="2" charset="0"/>
              </a:rPr>
              <a:t>Reside in Oklahoma</a:t>
            </a:r>
          </a:p>
          <a:p>
            <a:pPr marL="365760" indent="-342900">
              <a:lnSpc>
                <a:spcPct val="108000"/>
              </a:lnSpc>
              <a:spcBef>
                <a:spcPts val="0"/>
              </a:spcBef>
              <a:spcAft>
                <a:spcPts val="0"/>
              </a:spcAft>
              <a:buFont typeface="Wingdings" panose="05000000000000000000" pitchFamily="2" charset="2"/>
              <a:buChar char="§"/>
            </a:pPr>
            <a:r>
              <a:rPr lang="en-US" sz="2400">
                <a:latin typeface="Montserrat Light" panose="00000400000000000000" pitchFamily="2" charset="0"/>
              </a:rPr>
              <a:t>Be a U.S. citizen or qualified alien</a:t>
            </a:r>
          </a:p>
          <a:p>
            <a:pPr marL="365760" indent="-342900">
              <a:lnSpc>
                <a:spcPct val="108000"/>
              </a:lnSpc>
              <a:spcBef>
                <a:spcPts val="0"/>
              </a:spcBef>
              <a:spcAft>
                <a:spcPts val="0"/>
              </a:spcAft>
              <a:buFont typeface="Wingdings" panose="05000000000000000000" pitchFamily="2" charset="2"/>
              <a:buChar char="§"/>
            </a:pPr>
            <a:r>
              <a:rPr lang="en-US" sz="2400">
                <a:solidFill>
                  <a:schemeClr val="tx1"/>
                </a:solidFill>
                <a:latin typeface="Montserrat Light" panose="00000400000000000000" pitchFamily="2" charset="0"/>
              </a:rPr>
              <a:t>Meet financial income and resources</a:t>
            </a:r>
            <a:r>
              <a:rPr lang="en-US" sz="2400">
                <a:latin typeface="Montserrat Light" panose="00000400000000000000" pitchFamily="2" charset="0"/>
              </a:rPr>
              <a:t> standards</a:t>
            </a:r>
            <a:endParaRPr lang="en-US" sz="2400">
              <a:solidFill>
                <a:schemeClr val="tx1"/>
              </a:solidFill>
              <a:latin typeface="Montserrat Light" panose="00000400000000000000" pitchFamily="2" charset="0"/>
            </a:endParaRPr>
          </a:p>
        </p:txBody>
      </p:sp>
      <p:sp>
        <p:nvSpPr>
          <p:cNvPr id="2" name="Slide Number Placeholder 6">
            <a:extLst>
              <a:ext uri="{FF2B5EF4-FFF2-40B4-BE49-F238E27FC236}">
                <a16:creationId xmlns:a16="http://schemas.microsoft.com/office/drawing/2014/main" id="{6FE6882E-EA01-3A37-8A7C-E6DE5F9AA856}"/>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solidFill>
              </a:rPr>
              <a:pPr/>
              <a:t>12</a:t>
            </a:fld>
            <a:r>
              <a:rPr lang="en-US">
                <a:solidFill>
                  <a:schemeClr val="bg1"/>
                </a:solidFill>
              </a:rPr>
              <a:t>| OKLAHOMA HEALTH CARE AUTHORITY</a:t>
            </a:r>
          </a:p>
        </p:txBody>
      </p:sp>
      <p:sp>
        <p:nvSpPr>
          <p:cNvPr id="3" name="Slide Number Placeholder 6">
            <a:extLst>
              <a:ext uri="{FF2B5EF4-FFF2-40B4-BE49-F238E27FC236}">
                <a16:creationId xmlns:a16="http://schemas.microsoft.com/office/drawing/2014/main" id="{7B3A339E-7433-291D-22CE-081EA3E01FE7}"/>
              </a:ext>
            </a:extLst>
          </p:cNvPr>
          <p:cNvSpPr txBox="1">
            <a:spLocks/>
          </p:cNvSpPr>
          <p:nvPr/>
        </p:nvSpPr>
        <p:spPr>
          <a:xfrm>
            <a:off x="556591" y="6356349"/>
            <a:ext cx="11002618"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12</a:t>
            </a:fld>
            <a:r>
              <a:rPr lang="en-US"/>
              <a:t> | OKLAHOMA HEALTH CARE AUTHORITY</a:t>
            </a:r>
          </a:p>
        </p:txBody>
      </p:sp>
      <p:cxnSp>
        <p:nvCxnSpPr>
          <p:cNvPr id="7" name="Straight Connector 6">
            <a:extLst>
              <a:ext uri="{FF2B5EF4-FFF2-40B4-BE49-F238E27FC236}">
                <a16:creationId xmlns:a16="http://schemas.microsoft.com/office/drawing/2014/main" id="{FF1A46B3-D2B6-C94E-BE5D-138D63D2C2B1}"/>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8CB761-6924-8BBB-4C73-016D08B4FF13}"/>
              </a:ext>
            </a:extLst>
          </p:cNvPr>
          <p:cNvSpPr txBox="1"/>
          <p:nvPr/>
        </p:nvSpPr>
        <p:spPr>
          <a:xfrm>
            <a:off x="556591" y="1713106"/>
            <a:ext cx="6097554" cy="530145"/>
          </a:xfrm>
          <a:prstGeom prst="rect">
            <a:avLst/>
          </a:prstGeom>
          <a:noFill/>
        </p:spPr>
        <p:txBody>
          <a:bodyPr wrap="square">
            <a:spAutoFit/>
          </a:bodyPr>
          <a:lstStyle/>
          <a:p>
            <a:pPr marL="22860" marR="0" lvl="0" indent="0" algn="l" defTabSz="914400"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Who Qualifies for SoonerCare?</a:t>
            </a:r>
          </a:p>
        </p:txBody>
      </p:sp>
      <p:pic>
        <p:nvPicPr>
          <p:cNvPr id="11" name="Picture 10" descr="Calendar&#10;&#10;Description automatically generated">
            <a:extLst>
              <a:ext uri="{FF2B5EF4-FFF2-40B4-BE49-F238E27FC236}">
                <a16:creationId xmlns:a16="http://schemas.microsoft.com/office/drawing/2014/main" id="{E017E077-7F45-83E2-A8B4-A4BDAA0EC5F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828" r="8310"/>
          <a:stretch/>
        </p:blipFill>
        <p:spPr>
          <a:xfrm>
            <a:off x="6517840" y="1778713"/>
            <a:ext cx="5041368" cy="4114800"/>
          </a:xfrm>
          <a:prstGeom prst="rect">
            <a:avLst/>
          </a:prstGeom>
        </p:spPr>
      </p:pic>
      <p:sp>
        <p:nvSpPr>
          <p:cNvPr id="12" name="TextBox 11">
            <a:extLst>
              <a:ext uri="{FF2B5EF4-FFF2-40B4-BE49-F238E27FC236}">
                <a16:creationId xmlns:a16="http://schemas.microsoft.com/office/drawing/2014/main" id="{30969C0A-2B5F-E809-0924-59A865271558}"/>
              </a:ext>
            </a:extLst>
          </p:cNvPr>
          <p:cNvSpPr txBox="1"/>
          <p:nvPr/>
        </p:nvSpPr>
        <p:spPr>
          <a:xfrm>
            <a:off x="952500" y="6858000"/>
            <a:ext cx="9563100" cy="230832"/>
          </a:xfrm>
          <a:prstGeom prst="rect">
            <a:avLst/>
          </a:prstGeom>
          <a:noFill/>
        </p:spPr>
        <p:txBody>
          <a:bodyPr wrap="square" rtlCol="0">
            <a:spAutoFit/>
          </a:bodyPr>
          <a:lstStyle/>
          <a:p>
            <a:r>
              <a:rPr lang="en-US" sz="900">
                <a:hlinkClick r:id="rId4" tooltip="https://www.thebluediamondgallery.com/wooden-tile/q/qualify.htm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70272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BE4EB-860D-2C79-6E3A-3F8E0E9AD7BF}"/>
              </a:ext>
            </a:extLst>
          </p:cNvPr>
          <p:cNvSpPr>
            <a:spLocks noGrp="1"/>
          </p:cNvSpPr>
          <p:nvPr>
            <p:ph type="title"/>
          </p:nvPr>
        </p:nvSpPr>
        <p:spPr>
          <a:xfrm>
            <a:off x="556591" y="695740"/>
            <a:ext cx="11002618" cy="946448"/>
          </a:xfrm>
        </p:spPr>
        <p:txBody>
          <a:bodyPr anchor="ctr">
            <a:normAutofit/>
          </a:bodyPr>
          <a:lstStyle/>
          <a:p>
            <a:r>
              <a:rPr lang="en-US" sz="4400">
                <a:solidFill>
                  <a:schemeClr val="tx1"/>
                </a:solidFill>
                <a:latin typeface="Montserrat ExtraBold"/>
              </a:rPr>
              <a:t>SOONERCARE 101</a:t>
            </a:r>
            <a:endParaRPr lang="en-US" sz="5400">
              <a:solidFill>
                <a:srgbClr val="004E9A"/>
              </a:solidFill>
            </a:endParaRPr>
          </a:p>
        </p:txBody>
      </p:sp>
      <p:sp>
        <p:nvSpPr>
          <p:cNvPr id="6" name="Content Placeholder 5">
            <a:extLst>
              <a:ext uri="{FF2B5EF4-FFF2-40B4-BE49-F238E27FC236}">
                <a16:creationId xmlns:a16="http://schemas.microsoft.com/office/drawing/2014/main" id="{2F6DEB90-5F91-3D21-924E-15AC13C646F6}"/>
              </a:ext>
            </a:extLst>
          </p:cNvPr>
          <p:cNvSpPr>
            <a:spLocks noGrp="1"/>
          </p:cNvSpPr>
          <p:nvPr>
            <p:ph idx="1"/>
          </p:nvPr>
        </p:nvSpPr>
        <p:spPr>
          <a:xfrm>
            <a:off x="632792" y="2302289"/>
            <a:ext cx="5463208" cy="3573622"/>
          </a:xfrm>
        </p:spPr>
        <p:txBody>
          <a:bodyPr>
            <a:normAutofit/>
          </a:bodyPr>
          <a:lstStyle/>
          <a:p>
            <a:pPr marL="365760" indent="-342900">
              <a:lnSpc>
                <a:spcPct val="108000"/>
              </a:lnSpc>
              <a:spcBef>
                <a:spcPts val="0"/>
              </a:spcBef>
              <a:spcAft>
                <a:spcPts val="0"/>
              </a:spcAft>
              <a:buFont typeface="Wingdings" panose="05000000000000000000" pitchFamily="2" charset="2"/>
              <a:buChar char="§"/>
            </a:pPr>
            <a:r>
              <a:rPr lang="en-US" sz="2400">
                <a:solidFill>
                  <a:schemeClr val="tx1"/>
                </a:solidFill>
                <a:latin typeface="Montserrat Light" panose="00000400000000000000" pitchFamily="2" charset="0"/>
              </a:rPr>
              <a:t>Adults with children under 19 </a:t>
            </a:r>
          </a:p>
          <a:p>
            <a:pPr marL="365760" indent="-342900">
              <a:lnSpc>
                <a:spcPct val="108000"/>
              </a:lnSpc>
              <a:spcBef>
                <a:spcPts val="0"/>
              </a:spcBef>
              <a:spcAft>
                <a:spcPts val="0"/>
              </a:spcAft>
              <a:buFont typeface="Wingdings" panose="05000000000000000000" pitchFamily="2" charset="2"/>
              <a:buChar char="§"/>
            </a:pPr>
            <a:r>
              <a:rPr lang="en-US" sz="2400">
                <a:solidFill>
                  <a:schemeClr val="tx1"/>
                </a:solidFill>
                <a:latin typeface="Montserrat Light" panose="00000400000000000000" pitchFamily="2" charset="0"/>
              </a:rPr>
              <a:t>Children under 19 and pregnant women</a:t>
            </a:r>
          </a:p>
          <a:p>
            <a:pPr marL="365760" indent="-342900">
              <a:lnSpc>
                <a:spcPct val="108000"/>
              </a:lnSpc>
              <a:spcBef>
                <a:spcPts val="0"/>
              </a:spcBef>
              <a:spcAft>
                <a:spcPts val="0"/>
              </a:spcAft>
              <a:buFont typeface="Wingdings" panose="05000000000000000000" pitchFamily="2" charset="2"/>
              <a:buChar char="§"/>
            </a:pPr>
            <a:r>
              <a:rPr lang="en-US" sz="2400">
                <a:solidFill>
                  <a:schemeClr val="tx1"/>
                </a:solidFill>
                <a:latin typeface="Montserrat Light" panose="00000400000000000000" pitchFamily="2" charset="0"/>
              </a:rPr>
              <a:t>Adults, not eligible for Medicare, ages 19-64</a:t>
            </a:r>
          </a:p>
          <a:p>
            <a:pPr marL="365760" indent="-342900">
              <a:lnSpc>
                <a:spcPct val="108000"/>
              </a:lnSpc>
              <a:spcBef>
                <a:spcPts val="0"/>
              </a:spcBef>
              <a:spcAft>
                <a:spcPts val="0"/>
              </a:spcAft>
              <a:buFont typeface="Wingdings" panose="05000000000000000000" pitchFamily="2" charset="2"/>
              <a:buChar char="§"/>
            </a:pPr>
            <a:r>
              <a:rPr lang="en-US" sz="2400">
                <a:solidFill>
                  <a:schemeClr val="tx1"/>
                </a:solidFill>
                <a:latin typeface="Montserrat Light" panose="00000400000000000000" pitchFamily="2" charset="0"/>
              </a:rPr>
              <a:t>Individuals ages 65 and older </a:t>
            </a:r>
          </a:p>
          <a:p>
            <a:pPr marL="365760" indent="-342900">
              <a:lnSpc>
                <a:spcPct val="108000"/>
              </a:lnSpc>
              <a:spcBef>
                <a:spcPts val="0"/>
              </a:spcBef>
              <a:spcAft>
                <a:spcPts val="0"/>
              </a:spcAft>
              <a:buFont typeface="Wingdings" panose="05000000000000000000" pitchFamily="2" charset="2"/>
              <a:buChar char="§"/>
            </a:pPr>
            <a:r>
              <a:rPr lang="en-US" sz="2400">
                <a:solidFill>
                  <a:schemeClr val="tx1"/>
                </a:solidFill>
                <a:latin typeface="Montserrat Light" panose="00000400000000000000" pitchFamily="2" charset="0"/>
              </a:rPr>
              <a:t>Individuals who are blind or who have disabilities</a:t>
            </a:r>
          </a:p>
        </p:txBody>
      </p:sp>
      <p:sp>
        <p:nvSpPr>
          <p:cNvPr id="2" name="Slide Number Placeholder 6">
            <a:extLst>
              <a:ext uri="{FF2B5EF4-FFF2-40B4-BE49-F238E27FC236}">
                <a16:creationId xmlns:a16="http://schemas.microsoft.com/office/drawing/2014/main" id="{6FE6882E-EA01-3A37-8A7C-E6DE5F9AA856}"/>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solidFill>
              </a:rPr>
              <a:pPr/>
              <a:t>13</a:t>
            </a:fld>
            <a:r>
              <a:rPr lang="en-US">
                <a:solidFill>
                  <a:schemeClr val="bg1"/>
                </a:solidFill>
              </a:rPr>
              <a:t>| OKLAHOMA HEALTH CARE AUTHORITY</a:t>
            </a:r>
          </a:p>
        </p:txBody>
      </p:sp>
      <p:pic>
        <p:nvPicPr>
          <p:cNvPr id="4" name="Picture 3" descr="Calendar&#10;&#10;Description automatically generated">
            <a:extLst>
              <a:ext uri="{FF2B5EF4-FFF2-40B4-BE49-F238E27FC236}">
                <a16:creationId xmlns:a16="http://schemas.microsoft.com/office/drawing/2014/main" id="{F1C98BE5-9486-A2F1-4650-8FC1E2822662}"/>
              </a:ext>
            </a:extLst>
          </p:cNvPr>
          <p:cNvPicPr>
            <a:picLocks/>
          </p:cNvPicPr>
          <p:nvPr/>
        </p:nvPicPr>
        <p:blipFill>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20864" y="1761111"/>
            <a:ext cx="5038344" cy="4114800"/>
          </a:xfrm>
          <a:prstGeom prst="rect">
            <a:avLst/>
          </a:prstGeom>
        </p:spPr>
      </p:pic>
      <p:sp>
        <p:nvSpPr>
          <p:cNvPr id="3" name="Slide Number Placeholder 6">
            <a:extLst>
              <a:ext uri="{FF2B5EF4-FFF2-40B4-BE49-F238E27FC236}">
                <a16:creationId xmlns:a16="http://schemas.microsoft.com/office/drawing/2014/main" id="{7B3A339E-7433-291D-22CE-081EA3E01FE7}"/>
              </a:ext>
            </a:extLst>
          </p:cNvPr>
          <p:cNvSpPr txBox="1">
            <a:spLocks/>
          </p:cNvSpPr>
          <p:nvPr/>
        </p:nvSpPr>
        <p:spPr>
          <a:xfrm>
            <a:off x="556591" y="6356349"/>
            <a:ext cx="11002618"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13</a:t>
            </a:fld>
            <a:r>
              <a:rPr lang="en-US"/>
              <a:t> | OKLAHOMA HEALTH CARE AUTHORITY</a:t>
            </a:r>
          </a:p>
        </p:txBody>
      </p:sp>
      <p:cxnSp>
        <p:nvCxnSpPr>
          <p:cNvPr id="7" name="Straight Connector 6">
            <a:extLst>
              <a:ext uri="{FF2B5EF4-FFF2-40B4-BE49-F238E27FC236}">
                <a16:creationId xmlns:a16="http://schemas.microsoft.com/office/drawing/2014/main" id="{FF1A46B3-D2B6-C94E-BE5D-138D63D2C2B1}"/>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8CB761-6924-8BBB-4C73-016D08B4FF13}"/>
              </a:ext>
            </a:extLst>
          </p:cNvPr>
          <p:cNvSpPr txBox="1"/>
          <p:nvPr/>
        </p:nvSpPr>
        <p:spPr>
          <a:xfrm>
            <a:off x="556591" y="1713106"/>
            <a:ext cx="6097554" cy="530145"/>
          </a:xfrm>
          <a:prstGeom prst="rect">
            <a:avLst/>
          </a:prstGeom>
          <a:noFill/>
        </p:spPr>
        <p:txBody>
          <a:bodyPr wrap="square">
            <a:spAutoFit/>
          </a:bodyPr>
          <a:lstStyle/>
          <a:p>
            <a:pPr marL="22860" marR="0" lvl="0" indent="0" algn="l" defTabSz="914400"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Who is Eligible for SoonerCare?</a:t>
            </a:r>
          </a:p>
        </p:txBody>
      </p:sp>
    </p:spTree>
    <p:extLst>
      <p:ext uri="{BB962C8B-B14F-4D97-AF65-F5344CB8AC3E}">
        <p14:creationId xmlns:p14="http://schemas.microsoft.com/office/powerpoint/2010/main" val="2012438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BE4EB-860D-2C79-6E3A-3F8E0E9AD7BF}"/>
              </a:ext>
            </a:extLst>
          </p:cNvPr>
          <p:cNvSpPr>
            <a:spLocks noGrp="1"/>
          </p:cNvSpPr>
          <p:nvPr>
            <p:ph type="title"/>
          </p:nvPr>
        </p:nvSpPr>
        <p:spPr>
          <a:xfrm>
            <a:off x="556591" y="695740"/>
            <a:ext cx="11002618" cy="946448"/>
          </a:xfrm>
        </p:spPr>
        <p:txBody>
          <a:bodyPr anchor="ctr">
            <a:normAutofit/>
          </a:bodyPr>
          <a:lstStyle/>
          <a:p>
            <a:r>
              <a:rPr lang="en-US" sz="4400">
                <a:solidFill>
                  <a:schemeClr val="tx1"/>
                </a:solidFill>
                <a:latin typeface="Montserrat ExtraBold"/>
              </a:rPr>
              <a:t>SOONERCARE 101</a:t>
            </a:r>
            <a:endParaRPr lang="en-US" sz="5400">
              <a:solidFill>
                <a:srgbClr val="004E9A"/>
              </a:solidFill>
            </a:endParaRPr>
          </a:p>
        </p:txBody>
      </p:sp>
      <p:sp>
        <p:nvSpPr>
          <p:cNvPr id="2" name="Slide Number Placeholder 6">
            <a:extLst>
              <a:ext uri="{FF2B5EF4-FFF2-40B4-BE49-F238E27FC236}">
                <a16:creationId xmlns:a16="http://schemas.microsoft.com/office/drawing/2014/main" id="{6FE6882E-EA01-3A37-8A7C-E6DE5F9AA856}"/>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solidFill>
              </a:rPr>
              <a:pPr/>
              <a:t>14</a:t>
            </a:fld>
            <a:r>
              <a:rPr lang="en-US">
                <a:solidFill>
                  <a:schemeClr val="bg1"/>
                </a:solidFill>
              </a:rPr>
              <a:t>| OKLAHOMA HEALTH CARE AUTHORITY</a:t>
            </a:r>
          </a:p>
        </p:txBody>
      </p:sp>
      <p:sp>
        <p:nvSpPr>
          <p:cNvPr id="3" name="Slide Number Placeholder 6">
            <a:extLst>
              <a:ext uri="{FF2B5EF4-FFF2-40B4-BE49-F238E27FC236}">
                <a16:creationId xmlns:a16="http://schemas.microsoft.com/office/drawing/2014/main" id="{7B3A339E-7433-291D-22CE-081EA3E01FE7}"/>
              </a:ext>
            </a:extLst>
          </p:cNvPr>
          <p:cNvSpPr txBox="1">
            <a:spLocks/>
          </p:cNvSpPr>
          <p:nvPr/>
        </p:nvSpPr>
        <p:spPr>
          <a:xfrm>
            <a:off x="556591" y="6356349"/>
            <a:ext cx="11002618"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14</a:t>
            </a:fld>
            <a:r>
              <a:rPr lang="en-US"/>
              <a:t> | OKLAHOMA HEALTH CARE AUTHORITY</a:t>
            </a:r>
          </a:p>
        </p:txBody>
      </p:sp>
      <p:cxnSp>
        <p:nvCxnSpPr>
          <p:cNvPr id="7" name="Straight Connector 6">
            <a:extLst>
              <a:ext uri="{FF2B5EF4-FFF2-40B4-BE49-F238E27FC236}">
                <a16:creationId xmlns:a16="http://schemas.microsoft.com/office/drawing/2014/main" id="{FF1A46B3-D2B6-C94E-BE5D-138D63D2C2B1}"/>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9D40E9-687E-70A3-8FC7-13EC8FB0471B}"/>
              </a:ext>
            </a:extLst>
          </p:cNvPr>
          <p:cNvSpPr txBox="1"/>
          <p:nvPr/>
        </p:nvSpPr>
        <p:spPr>
          <a:xfrm>
            <a:off x="5261714" y="1641649"/>
            <a:ext cx="6293565" cy="830997"/>
          </a:xfrm>
          <a:prstGeom prst="rect">
            <a:avLst/>
          </a:prstGeom>
          <a:noFill/>
        </p:spPr>
        <p:txBody>
          <a:bodyPr wrap="square">
            <a:spAutoFit/>
          </a:bodyPr>
          <a:lstStyle/>
          <a:p>
            <a:pPr algn="ctr"/>
            <a:r>
              <a:rPr lang="en-US" sz="2400" b="1" i="1">
                <a:latin typeface="Montserrat Light" panose="00000400000000000000" pitchFamily="2" charset="0"/>
              </a:rPr>
              <a:t>For a full list of eligibility guidelines, please visit our website.</a:t>
            </a:r>
          </a:p>
        </p:txBody>
      </p:sp>
      <p:pic>
        <p:nvPicPr>
          <p:cNvPr id="18" name="Picture 17">
            <a:extLst>
              <a:ext uri="{FF2B5EF4-FFF2-40B4-BE49-F238E27FC236}">
                <a16:creationId xmlns:a16="http://schemas.microsoft.com/office/drawing/2014/main" id="{4239B48E-D8F8-B15E-8E8E-389E794233B9}"/>
              </a:ext>
            </a:extLst>
          </p:cNvPr>
          <p:cNvPicPr>
            <a:picLocks noChangeAspect="1"/>
          </p:cNvPicPr>
          <p:nvPr/>
        </p:nvPicPr>
        <p:blipFill>
          <a:blip r:embed="rId3"/>
          <a:stretch>
            <a:fillRect/>
          </a:stretch>
        </p:blipFill>
        <p:spPr>
          <a:xfrm>
            <a:off x="648785" y="1713268"/>
            <a:ext cx="4525825" cy="4572000"/>
          </a:xfrm>
          <a:prstGeom prst="rect">
            <a:avLst/>
          </a:prstGeom>
          <a:ln>
            <a:noFill/>
          </a:ln>
          <a:effectLst>
            <a:outerShdw blurRad="190500" algn="tl" rotWithShape="0">
              <a:srgbClr val="000000">
                <a:alpha val="70000"/>
              </a:srgbClr>
            </a:outerShdw>
          </a:effectLst>
        </p:spPr>
      </p:pic>
      <p:cxnSp>
        <p:nvCxnSpPr>
          <p:cNvPr id="8" name="Straight Arrow Connector 7">
            <a:extLst>
              <a:ext uri="{FF2B5EF4-FFF2-40B4-BE49-F238E27FC236}">
                <a16:creationId xmlns:a16="http://schemas.microsoft.com/office/drawing/2014/main" id="{37C76972-F898-363A-917F-E4BBE3B71C19}"/>
              </a:ext>
            </a:extLst>
          </p:cNvPr>
          <p:cNvCxnSpPr>
            <a:cxnSpLocks/>
          </p:cNvCxnSpPr>
          <p:nvPr/>
        </p:nvCxnSpPr>
        <p:spPr>
          <a:xfrm>
            <a:off x="698337" y="5301177"/>
            <a:ext cx="213360" cy="638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4493C0-02F5-8EC2-77FE-38087CE6EEDD}"/>
              </a:ext>
            </a:extLst>
          </p:cNvPr>
          <p:cNvCxnSpPr>
            <a:cxnSpLocks/>
          </p:cNvCxnSpPr>
          <p:nvPr/>
        </p:nvCxnSpPr>
        <p:spPr>
          <a:xfrm flipH="1">
            <a:off x="1765137" y="1868372"/>
            <a:ext cx="76514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43A1B47-C8F9-863A-8B3F-B231876BF057}"/>
              </a:ext>
            </a:extLst>
          </p:cNvPr>
          <p:cNvPicPr>
            <a:picLocks noChangeAspect="1"/>
          </p:cNvPicPr>
          <p:nvPr/>
        </p:nvPicPr>
        <p:blipFill>
          <a:blip r:embed="rId4"/>
          <a:stretch>
            <a:fillRect/>
          </a:stretch>
        </p:blipFill>
        <p:spPr>
          <a:xfrm>
            <a:off x="5261714" y="2733260"/>
            <a:ext cx="6323795"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289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5420">
            <a:alpha val="90000"/>
          </a:srgb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D3DB03-488D-4C1C-B13F-780AA3D2728B}"/>
              </a:ext>
            </a:extLst>
          </p:cNvPr>
          <p:cNvSpPr>
            <a:spLocks noGrp="1"/>
          </p:cNvSpPr>
          <p:nvPr>
            <p:ph type="title"/>
          </p:nvPr>
        </p:nvSpPr>
        <p:spPr>
          <a:xfrm>
            <a:off x="587829" y="671804"/>
            <a:ext cx="10972800" cy="5278154"/>
          </a:xfrm>
        </p:spPr>
        <p:txBody>
          <a:bodyPr>
            <a:normAutofit/>
          </a:bodyPr>
          <a:lstStyle/>
          <a:p>
            <a:r>
              <a:rPr lang="en-US">
                <a:latin typeface="Montserrat ExtraBold"/>
              </a:rPr>
              <a:t>TRIBAL GOVERNMENT RELATIONS </a:t>
            </a:r>
          </a:p>
        </p:txBody>
      </p:sp>
      <p:pic>
        <p:nvPicPr>
          <p:cNvPr id="2" name="Picture 1">
            <a:extLst>
              <a:ext uri="{FF2B5EF4-FFF2-40B4-BE49-F238E27FC236}">
                <a16:creationId xmlns:a16="http://schemas.microsoft.com/office/drawing/2014/main" id="{8C89A3D8-8097-E80D-AE44-FA99EECFEAB0}"/>
              </a:ext>
            </a:extLst>
          </p:cNvPr>
          <p:cNvPicPr>
            <a:picLocks noChangeAspect="1"/>
          </p:cNvPicPr>
          <p:nvPr/>
        </p:nvPicPr>
        <p:blipFill>
          <a:blip r:embed="rId2">
            <a:alphaModFix amt="99000"/>
            <a:extLst>
              <a:ext uri="{28A0092B-C50C-407E-A947-70E740481C1C}">
                <a14:useLocalDpi xmlns:a14="http://schemas.microsoft.com/office/drawing/2010/main" val="0"/>
              </a:ext>
            </a:extLst>
          </a:blip>
          <a:srcRect/>
          <a:stretch>
            <a:fillRect/>
          </a:stretch>
        </p:blipFill>
        <p:spPr bwMode="auto">
          <a:xfrm>
            <a:off x="0" y="5949957"/>
            <a:ext cx="12192000" cy="432668"/>
          </a:xfrm>
          <a:prstGeom prst="rect">
            <a:avLst/>
          </a:prstGeom>
          <a:noFill/>
        </p:spPr>
      </p:pic>
    </p:spTree>
    <p:extLst>
      <p:ext uri="{BB962C8B-B14F-4D97-AF65-F5344CB8AC3E}">
        <p14:creationId xmlns:p14="http://schemas.microsoft.com/office/powerpoint/2010/main" val="3000631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D87A0-F7DA-1DBE-4C02-89B701F0EC8B}"/>
              </a:ext>
            </a:extLst>
          </p:cNvPr>
          <p:cNvSpPr>
            <a:spLocks noGrp="1"/>
          </p:cNvSpPr>
          <p:nvPr>
            <p:ph type="title"/>
          </p:nvPr>
        </p:nvSpPr>
        <p:spPr>
          <a:xfrm>
            <a:off x="566092" y="732093"/>
            <a:ext cx="10979018" cy="891817"/>
          </a:xfrm>
        </p:spPr>
        <p:txBody>
          <a:bodyPr>
            <a:normAutofit/>
          </a:bodyPr>
          <a:lstStyle/>
          <a:p>
            <a:r>
              <a:rPr lang="en-US" sz="4400">
                <a:solidFill>
                  <a:schemeClr val="tx1"/>
                </a:solidFill>
                <a:latin typeface="Montserrat ExtraBold"/>
              </a:rPr>
              <a:t>TRIBAL GOVERNMENT RELATIONS</a:t>
            </a:r>
            <a:endParaRPr lang="en-US" sz="4400"/>
          </a:p>
        </p:txBody>
      </p:sp>
      <p:sp>
        <p:nvSpPr>
          <p:cNvPr id="3" name="Content Placeholder 2">
            <a:extLst>
              <a:ext uri="{FF2B5EF4-FFF2-40B4-BE49-F238E27FC236}">
                <a16:creationId xmlns:a16="http://schemas.microsoft.com/office/drawing/2014/main" id="{53347C1B-A8E8-6B10-F5D3-C77CB34B7C17}"/>
              </a:ext>
            </a:extLst>
          </p:cNvPr>
          <p:cNvSpPr>
            <a:spLocks noGrp="1"/>
          </p:cNvSpPr>
          <p:nvPr>
            <p:ph idx="1"/>
          </p:nvPr>
        </p:nvSpPr>
        <p:spPr>
          <a:xfrm>
            <a:off x="621419" y="1640143"/>
            <a:ext cx="6301895" cy="4596306"/>
          </a:xfrm>
        </p:spPr>
        <p:txBody>
          <a:bodyPr>
            <a:normAutofit/>
          </a:bodyPr>
          <a:lstStyle/>
          <a:p>
            <a:pPr marL="0" indent="0">
              <a:buNone/>
            </a:pPr>
            <a:r>
              <a:rPr lang="en-US" sz="2800">
                <a:solidFill>
                  <a:schemeClr val="tx1"/>
                </a:solidFill>
                <a:latin typeface="Montserrat SemiBold" panose="00000700000000000000" pitchFamily="2" charset="0"/>
              </a:rPr>
              <a:t>MISSION:</a:t>
            </a:r>
          </a:p>
          <a:p>
            <a:pPr marL="0" indent="0">
              <a:buNone/>
            </a:pPr>
            <a:r>
              <a:rPr lang="en-US" sz="2400">
                <a:latin typeface="Montserrat Light" panose="00000400000000000000" pitchFamily="2" charset="0"/>
              </a:rPr>
              <a:t>To create and promote collaborative relationships among the Oklahoma Health Care Authority, tribal health care stakeholders, sovereign tribal governments, federal agencies and nontraditional partners through meaningful communication. We strive to maximize partnerships to achieve shared goals and improve the health outcomes of Oklahomans.</a:t>
            </a:r>
          </a:p>
        </p:txBody>
      </p:sp>
      <p:sp>
        <p:nvSpPr>
          <p:cNvPr id="4" name="Slide Number Placeholder 6">
            <a:extLst>
              <a:ext uri="{FF2B5EF4-FFF2-40B4-BE49-F238E27FC236}">
                <a16:creationId xmlns:a16="http://schemas.microsoft.com/office/drawing/2014/main" id="{553AC098-7727-FD74-EC5A-8AA87139E158}"/>
              </a:ext>
            </a:extLst>
          </p:cNvPr>
          <p:cNvSpPr txBox="1">
            <a:spLocks/>
          </p:cNvSpPr>
          <p:nvPr/>
        </p:nvSpPr>
        <p:spPr>
          <a:xfrm>
            <a:off x="621418" y="6356350"/>
            <a:ext cx="10923692"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solidFill>
              </a:rPr>
              <a:pPr/>
              <a:t>16</a:t>
            </a:fld>
            <a:r>
              <a:rPr lang="en-US">
                <a:solidFill>
                  <a:schemeClr val="bg1"/>
                </a:solidFill>
              </a:rPr>
              <a:t>| OKLAHOMA HEALTH CARE AUTHORITY</a:t>
            </a:r>
          </a:p>
        </p:txBody>
      </p:sp>
      <p:sp>
        <p:nvSpPr>
          <p:cNvPr id="6" name="Slide Number Placeholder 6">
            <a:extLst>
              <a:ext uri="{FF2B5EF4-FFF2-40B4-BE49-F238E27FC236}">
                <a16:creationId xmlns:a16="http://schemas.microsoft.com/office/drawing/2014/main" id="{FD814D04-3C40-C9C2-801E-40BB7310785D}"/>
              </a:ext>
            </a:extLst>
          </p:cNvPr>
          <p:cNvSpPr txBox="1">
            <a:spLocks/>
          </p:cNvSpPr>
          <p:nvPr/>
        </p:nvSpPr>
        <p:spPr>
          <a:xfrm>
            <a:off x="606491" y="6246162"/>
            <a:ext cx="10979018"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lumMod val="65000"/>
                  </a:schemeClr>
                </a:solidFill>
              </a:rPr>
              <a:pPr/>
              <a:t>16</a:t>
            </a:fld>
            <a:r>
              <a:rPr lang="en-US">
                <a:solidFill>
                  <a:schemeClr val="bg1">
                    <a:lumMod val="65000"/>
                  </a:schemeClr>
                </a:solidFill>
              </a:rPr>
              <a:t>| OKLAHOMA HEALTH CARE AUTHORITY</a:t>
            </a:r>
          </a:p>
        </p:txBody>
      </p:sp>
      <p:pic>
        <p:nvPicPr>
          <p:cNvPr id="8" name="Picture 7">
            <a:extLst>
              <a:ext uri="{FF2B5EF4-FFF2-40B4-BE49-F238E27FC236}">
                <a16:creationId xmlns:a16="http://schemas.microsoft.com/office/drawing/2014/main" id="{4BFD041F-9065-FA46-68E1-A68450DD7991}"/>
              </a:ext>
            </a:extLst>
          </p:cNvPr>
          <p:cNvPicPr>
            <a:picLocks noChangeAspect="1"/>
          </p:cNvPicPr>
          <p:nvPr/>
        </p:nvPicPr>
        <p:blipFill>
          <a:blip r:embed="rId3"/>
          <a:stretch>
            <a:fillRect/>
          </a:stretch>
        </p:blipFill>
        <p:spPr>
          <a:xfrm>
            <a:off x="7317330" y="2272004"/>
            <a:ext cx="3925797"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2C3AADC3-6CF3-8D2E-2D93-3AFDDEF828B9}"/>
              </a:ext>
            </a:extLst>
          </p:cNvPr>
          <p:cNvPicPr>
            <a:picLocks noChangeAspect="1"/>
          </p:cNvPicPr>
          <p:nvPr/>
        </p:nvPicPr>
        <p:blipFill>
          <a:blip r:embed="rId4">
            <a:alphaModFix amt="99000"/>
            <a:extLst>
              <a:ext uri="{28A0092B-C50C-407E-A947-70E740481C1C}">
                <a14:useLocalDpi xmlns:a14="http://schemas.microsoft.com/office/drawing/2010/main" val="0"/>
              </a:ext>
            </a:extLst>
          </a:blip>
          <a:srcRect/>
          <a:stretch>
            <a:fillRect/>
          </a:stretch>
        </p:blipFill>
        <p:spPr bwMode="auto">
          <a:xfrm>
            <a:off x="0" y="189237"/>
            <a:ext cx="12192000" cy="432668"/>
          </a:xfrm>
          <a:prstGeom prst="rect">
            <a:avLst/>
          </a:prstGeom>
          <a:noFill/>
        </p:spPr>
      </p:pic>
      <p:cxnSp>
        <p:nvCxnSpPr>
          <p:cNvPr id="5" name="Straight Connector 4">
            <a:extLst>
              <a:ext uri="{FF2B5EF4-FFF2-40B4-BE49-F238E27FC236}">
                <a16:creationId xmlns:a16="http://schemas.microsoft.com/office/drawing/2014/main" id="{0663B1DF-A95E-C52E-5FE6-22769637C8CF}"/>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823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D87A0-F7DA-1DBE-4C02-89B701F0EC8B}"/>
              </a:ext>
            </a:extLst>
          </p:cNvPr>
          <p:cNvSpPr>
            <a:spLocks noGrp="1"/>
          </p:cNvSpPr>
          <p:nvPr>
            <p:ph type="title"/>
          </p:nvPr>
        </p:nvSpPr>
        <p:spPr>
          <a:xfrm>
            <a:off x="556103" y="709127"/>
            <a:ext cx="11029405" cy="931016"/>
          </a:xfrm>
        </p:spPr>
        <p:txBody>
          <a:bodyPr>
            <a:normAutofit/>
          </a:bodyPr>
          <a:lstStyle/>
          <a:p>
            <a:r>
              <a:rPr lang="en-US" sz="4400">
                <a:solidFill>
                  <a:schemeClr val="tx1"/>
                </a:solidFill>
                <a:latin typeface="Montserrat ExtraBold"/>
              </a:rPr>
              <a:t>TRIBAL GOVERNMENT RELATIONS</a:t>
            </a:r>
            <a:endParaRPr lang="en-US" sz="4400"/>
          </a:p>
        </p:txBody>
      </p:sp>
      <p:sp>
        <p:nvSpPr>
          <p:cNvPr id="3" name="Content Placeholder 2">
            <a:extLst>
              <a:ext uri="{FF2B5EF4-FFF2-40B4-BE49-F238E27FC236}">
                <a16:creationId xmlns:a16="http://schemas.microsoft.com/office/drawing/2014/main" id="{53347C1B-A8E8-6B10-F5D3-C77CB34B7C17}"/>
              </a:ext>
            </a:extLst>
          </p:cNvPr>
          <p:cNvSpPr>
            <a:spLocks noGrp="1"/>
          </p:cNvSpPr>
          <p:nvPr>
            <p:ph idx="1"/>
          </p:nvPr>
        </p:nvSpPr>
        <p:spPr>
          <a:xfrm>
            <a:off x="5719665" y="1864077"/>
            <a:ext cx="5865841" cy="4350099"/>
          </a:xfrm>
        </p:spPr>
        <p:txBody>
          <a:bodyPr>
            <a:normAutofit lnSpcReduction="10000"/>
          </a:bodyPr>
          <a:lstStyle/>
          <a:p>
            <a:pPr marL="0" indent="0">
              <a:buNone/>
            </a:pPr>
            <a:r>
              <a:rPr lang="en-US" sz="2800" b="1">
                <a:solidFill>
                  <a:schemeClr val="tx1"/>
                </a:solidFill>
                <a:latin typeface="Montserrat SemiBold" panose="00000700000000000000" pitchFamily="2" charset="0"/>
              </a:rPr>
              <a:t>PURPOSE AND FUNCTION:</a:t>
            </a:r>
          </a:p>
          <a:p>
            <a:pPr>
              <a:buSzPct val="75000"/>
              <a:buFont typeface="Wingdings" panose="05000000000000000000" pitchFamily="2" charset="2"/>
              <a:buChar char="Ø"/>
            </a:pPr>
            <a:r>
              <a:rPr lang="en-US" sz="2400">
                <a:latin typeface="Montserrat Light" panose="00000400000000000000" pitchFamily="2" charset="0"/>
              </a:rPr>
              <a:t> Agency Subject Matter Expertise</a:t>
            </a:r>
          </a:p>
          <a:p>
            <a:pPr lvl="1">
              <a:buSzPct val="50000"/>
              <a:buFont typeface="Wingdings" panose="05000000000000000000" pitchFamily="2" charset="2"/>
              <a:buChar char="Ø"/>
            </a:pPr>
            <a:r>
              <a:rPr lang="en-US" sz="2000">
                <a:latin typeface="Montserrat Light" panose="00000400000000000000" pitchFamily="2" charset="0"/>
              </a:rPr>
              <a:t>Informed on national tribal health care trends and issues.</a:t>
            </a:r>
          </a:p>
          <a:p>
            <a:pPr>
              <a:buSzPct val="75000"/>
              <a:buFont typeface="Wingdings" panose="05000000000000000000" pitchFamily="2" charset="2"/>
              <a:buChar char="Ø"/>
            </a:pPr>
            <a:r>
              <a:rPr lang="en-US" sz="2400">
                <a:latin typeface="Montserrat Light" panose="00000400000000000000" pitchFamily="2" charset="0"/>
              </a:rPr>
              <a:t> Tribal Consultation</a:t>
            </a:r>
          </a:p>
          <a:p>
            <a:pPr lvl="1">
              <a:buSzPct val="50000"/>
              <a:buFont typeface="Wingdings" panose="05000000000000000000" pitchFamily="2" charset="2"/>
              <a:buChar char="Ø"/>
            </a:pPr>
            <a:r>
              <a:rPr lang="en-US" sz="2000">
                <a:latin typeface="Montserrat Light" panose="00000400000000000000" pitchFamily="2" charset="0"/>
              </a:rPr>
              <a:t>Proposed Rule, State Plan, Waiver and Rate Amendments.</a:t>
            </a:r>
          </a:p>
          <a:p>
            <a:pPr>
              <a:buSzPct val="75000"/>
              <a:buFont typeface="Wingdings" panose="05000000000000000000" pitchFamily="2" charset="2"/>
              <a:buChar char="Ø"/>
            </a:pPr>
            <a:r>
              <a:rPr lang="en-US" sz="2400">
                <a:latin typeface="Montserrat Light" panose="00000400000000000000" pitchFamily="2" charset="0"/>
              </a:rPr>
              <a:t> Tribal Health Network Support</a:t>
            </a:r>
          </a:p>
          <a:p>
            <a:pPr lvl="1">
              <a:buSzPct val="50000"/>
              <a:buFont typeface="Wingdings" panose="05000000000000000000" pitchFamily="2" charset="2"/>
              <a:buChar char="Ø"/>
            </a:pPr>
            <a:r>
              <a:rPr lang="en-US" sz="2000">
                <a:latin typeface="Montserrat Light" panose="00000400000000000000" pitchFamily="2" charset="0"/>
              </a:rPr>
              <a:t>Onsite or virtual trainings.</a:t>
            </a:r>
          </a:p>
          <a:p>
            <a:pPr>
              <a:buSzPct val="75000"/>
              <a:buFont typeface="Wingdings" panose="05000000000000000000" pitchFamily="2" charset="2"/>
              <a:buChar char="Ø"/>
            </a:pPr>
            <a:r>
              <a:rPr lang="en-US" sz="2400">
                <a:latin typeface="Montserrat Light" panose="00000400000000000000" pitchFamily="2" charset="0"/>
              </a:rPr>
              <a:t> Community Engagement</a:t>
            </a:r>
          </a:p>
          <a:p>
            <a:pPr lvl="1">
              <a:buSzPct val="50000"/>
              <a:buFont typeface="Wingdings" panose="05000000000000000000" pitchFamily="2" charset="2"/>
              <a:buChar char="Ø"/>
            </a:pPr>
            <a:r>
              <a:rPr lang="en-US" sz="2000">
                <a:latin typeface="Montserrat Light" panose="00000400000000000000" pitchFamily="2" charset="0"/>
              </a:rPr>
              <a:t>Partner support at tribal health fairs and events.</a:t>
            </a:r>
          </a:p>
          <a:p>
            <a:pPr>
              <a:buFont typeface="Wingdings" panose="05000000000000000000" pitchFamily="2" charset="2"/>
              <a:buChar char="§"/>
            </a:pPr>
            <a:endParaRPr lang="en-US" sz="2400" b="1">
              <a:latin typeface="Montserrat Light" panose="00000400000000000000" pitchFamily="2" charset="0"/>
            </a:endParaRPr>
          </a:p>
          <a:p>
            <a:pPr>
              <a:buFont typeface="Wingdings" panose="05000000000000000000" pitchFamily="2" charset="2"/>
              <a:buChar char="§"/>
            </a:pPr>
            <a:endParaRPr lang="en-US" sz="2400" b="1">
              <a:solidFill>
                <a:schemeClr val="tx1"/>
              </a:solidFill>
              <a:latin typeface="Montserrat Light" panose="00000400000000000000" pitchFamily="2" charset="0"/>
            </a:endParaRPr>
          </a:p>
          <a:p>
            <a:pPr>
              <a:buFont typeface="Wingdings" panose="05000000000000000000" pitchFamily="2" charset="2"/>
              <a:buChar char="§"/>
            </a:pPr>
            <a:endParaRPr lang="en-US" sz="2400" b="1">
              <a:solidFill>
                <a:schemeClr val="tx1"/>
              </a:solidFill>
              <a:latin typeface="Montserrat Light" panose="00000400000000000000" pitchFamily="2" charset="0"/>
            </a:endParaRPr>
          </a:p>
        </p:txBody>
      </p:sp>
      <p:sp>
        <p:nvSpPr>
          <p:cNvPr id="4" name="Slide Number Placeholder 6">
            <a:extLst>
              <a:ext uri="{FF2B5EF4-FFF2-40B4-BE49-F238E27FC236}">
                <a16:creationId xmlns:a16="http://schemas.microsoft.com/office/drawing/2014/main" id="{11A4A0EE-A772-F0FE-262D-C1CAA3BEAC55}"/>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solidFill>
              </a:rPr>
              <a:pPr/>
              <a:t>17</a:t>
            </a:fld>
            <a:r>
              <a:rPr lang="en-US">
                <a:solidFill>
                  <a:schemeClr val="bg1"/>
                </a:solidFill>
              </a:rPr>
              <a:t>| OKLAHOMA HEALTH CARE AUTHORITY</a:t>
            </a:r>
          </a:p>
        </p:txBody>
      </p:sp>
      <p:pic>
        <p:nvPicPr>
          <p:cNvPr id="5" name="Picture 4">
            <a:extLst>
              <a:ext uri="{FF2B5EF4-FFF2-40B4-BE49-F238E27FC236}">
                <a16:creationId xmlns:a16="http://schemas.microsoft.com/office/drawing/2014/main" id="{F4C9DD1F-E875-525B-2CF8-F2AE83A27B55}"/>
              </a:ext>
            </a:extLst>
          </p:cNvPr>
          <p:cNvPicPr>
            <a:picLocks noChangeAspect="1"/>
          </p:cNvPicPr>
          <p:nvPr/>
        </p:nvPicPr>
        <p:blipFill>
          <a:blip r:embed="rId3">
            <a:alphaModFix amt="99000"/>
            <a:extLst>
              <a:ext uri="{28A0092B-C50C-407E-A947-70E740481C1C}">
                <a14:useLocalDpi xmlns:a14="http://schemas.microsoft.com/office/drawing/2010/main" val="0"/>
              </a:ext>
            </a:extLst>
          </a:blip>
          <a:srcRect/>
          <a:stretch>
            <a:fillRect/>
          </a:stretch>
        </p:blipFill>
        <p:spPr bwMode="auto">
          <a:xfrm>
            <a:off x="0" y="189237"/>
            <a:ext cx="12192000" cy="432668"/>
          </a:xfrm>
          <a:prstGeom prst="rect">
            <a:avLst/>
          </a:prstGeom>
          <a:noFill/>
        </p:spPr>
      </p:pic>
      <p:cxnSp>
        <p:nvCxnSpPr>
          <p:cNvPr id="6" name="Straight Connector 5">
            <a:extLst>
              <a:ext uri="{FF2B5EF4-FFF2-40B4-BE49-F238E27FC236}">
                <a16:creationId xmlns:a16="http://schemas.microsoft.com/office/drawing/2014/main" id="{292C6C60-F3C8-B1F6-8431-8D95CF2B2BB3}"/>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35BDD9A-9341-1BE7-8B34-42BC45C87945}"/>
              </a:ext>
            </a:extLst>
          </p:cNvPr>
          <p:cNvPicPr>
            <a:picLocks noChangeAspect="1"/>
          </p:cNvPicPr>
          <p:nvPr/>
        </p:nvPicPr>
        <p:blipFill>
          <a:blip r:embed="rId4"/>
          <a:stretch>
            <a:fillRect/>
          </a:stretch>
        </p:blipFill>
        <p:spPr>
          <a:xfrm>
            <a:off x="466161" y="1630812"/>
            <a:ext cx="1685676" cy="1828800"/>
          </a:xfrm>
          <a:prstGeom prst="rect">
            <a:avLst/>
          </a:prstGeom>
        </p:spPr>
      </p:pic>
      <p:sp>
        <p:nvSpPr>
          <p:cNvPr id="9" name="TextBox 1">
            <a:extLst>
              <a:ext uri="{FF2B5EF4-FFF2-40B4-BE49-F238E27FC236}">
                <a16:creationId xmlns:a16="http://schemas.microsoft.com/office/drawing/2014/main" id="{1E4A7C4B-4C62-F410-A3D9-67B7AFBAD403}"/>
              </a:ext>
            </a:extLst>
          </p:cNvPr>
          <p:cNvSpPr txBox="1"/>
          <p:nvPr/>
        </p:nvSpPr>
        <p:spPr>
          <a:xfrm>
            <a:off x="1838131" y="2166951"/>
            <a:ext cx="3340360"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latin typeface="Montserrat Light "/>
                <a:cs typeface="Calibri"/>
              </a:rPr>
              <a:t>Ashley Johnson </a:t>
            </a:r>
          </a:p>
          <a:p>
            <a:pPr algn="ctr"/>
            <a:r>
              <a:rPr lang="en-US">
                <a:latin typeface="Montserrat Light "/>
                <a:cs typeface="Calibri"/>
              </a:rPr>
              <a:t>Director</a:t>
            </a:r>
          </a:p>
        </p:txBody>
      </p:sp>
      <p:pic>
        <p:nvPicPr>
          <p:cNvPr id="10" name="Picture 9">
            <a:extLst>
              <a:ext uri="{FF2B5EF4-FFF2-40B4-BE49-F238E27FC236}">
                <a16:creationId xmlns:a16="http://schemas.microsoft.com/office/drawing/2014/main" id="{D5D13A52-0474-7B20-B850-805C9CDB6742}"/>
              </a:ext>
            </a:extLst>
          </p:cNvPr>
          <p:cNvPicPr>
            <a:picLocks noChangeAspect="1"/>
          </p:cNvPicPr>
          <p:nvPr/>
        </p:nvPicPr>
        <p:blipFill>
          <a:blip r:embed="rId5"/>
          <a:stretch>
            <a:fillRect/>
          </a:stretch>
        </p:blipFill>
        <p:spPr>
          <a:xfrm>
            <a:off x="475918" y="3083046"/>
            <a:ext cx="1674448" cy="1920240"/>
          </a:xfrm>
          <a:prstGeom prst="rect">
            <a:avLst/>
          </a:prstGeom>
        </p:spPr>
      </p:pic>
      <p:pic>
        <p:nvPicPr>
          <p:cNvPr id="11" name="Picture 10">
            <a:extLst>
              <a:ext uri="{FF2B5EF4-FFF2-40B4-BE49-F238E27FC236}">
                <a16:creationId xmlns:a16="http://schemas.microsoft.com/office/drawing/2014/main" id="{1D52683A-52B1-7613-92D8-89B2BA0213F2}"/>
              </a:ext>
            </a:extLst>
          </p:cNvPr>
          <p:cNvPicPr>
            <a:picLocks noChangeAspect="1"/>
          </p:cNvPicPr>
          <p:nvPr/>
        </p:nvPicPr>
        <p:blipFill>
          <a:blip r:embed="rId6"/>
          <a:stretch>
            <a:fillRect/>
          </a:stretch>
        </p:blipFill>
        <p:spPr>
          <a:xfrm>
            <a:off x="474446" y="4599226"/>
            <a:ext cx="1684692" cy="1920240"/>
          </a:xfrm>
          <a:prstGeom prst="rect">
            <a:avLst/>
          </a:prstGeom>
        </p:spPr>
      </p:pic>
      <p:sp>
        <p:nvSpPr>
          <p:cNvPr id="12" name="TextBox 1">
            <a:extLst>
              <a:ext uri="{FF2B5EF4-FFF2-40B4-BE49-F238E27FC236}">
                <a16:creationId xmlns:a16="http://schemas.microsoft.com/office/drawing/2014/main" id="{2E993E26-EEDC-9114-EE42-199B08827922}"/>
              </a:ext>
            </a:extLst>
          </p:cNvPr>
          <p:cNvSpPr txBox="1"/>
          <p:nvPr/>
        </p:nvSpPr>
        <p:spPr>
          <a:xfrm>
            <a:off x="1838131" y="3552365"/>
            <a:ext cx="3347661" cy="9541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latin typeface="Montserrat Light"/>
              </a:rPr>
              <a:t>Vickie Sams </a:t>
            </a:r>
            <a:endParaRPr lang="en-US" sz="2000" b="1">
              <a:latin typeface="Montserrat Light" panose="00000400000000000000" pitchFamily="2" charset="0"/>
            </a:endParaRPr>
          </a:p>
          <a:p>
            <a:pPr algn="ctr"/>
            <a:r>
              <a:rPr lang="en-US">
                <a:latin typeface="Montserrat Light"/>
              </a:rPr>
              <a:t>Outreach &amp; Provider </a:t>
            </a:r>
            <a:br>
              <a:rPr lang="en-US">
                <a:latin typeface="Montserrat Light"/>
              </a:rPr>
            </a:br>
            <a:r>
              <a:rPr lang="en-US">
                <a:latin typeface="Montserrat Light"/>
              </a:rPr>
              <a:t>Engagement Coordinator </a:t>
            </a:r>
            <a:endParaRPr lang="en-US">
              <a:latin typeface="Montserrat Light" panose="00000400000000000000" pitchFamily="2" charset="0"/>
            </a:endParaRPr>
          </a:p>
        </p:txBody>
      </p:sp>
      <p:sp>
        <p:nvSpPr>
          <p:cNvPr id="13" name="TextBox 1">
            <a:extLst>
              <a:ext uri="{FF2B5EF4-FFF2-40B4-BE49-F238E27FC236}">
                <a16:creationId xmlns:a16="http://schemas.microsoft.com/office/drawing/2014/main" id="{EC174D7B-B1D8-358E-63D5-5CA496ADE404}"/>
              </a:ext>
            </a:extLst>
          </p:cNvPr>
          <p:cNvSpPr txBox="1"/>
          <p:nvPr/>
        </p:nvSpPr>
        <p:spPr>
          <a:xfrm>
            <a:off x="1838131" y="5097490"/>
            <a:ext cx="3347661" cy="67710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latin typeface="Montserrat Light"/>
              </a:rPr>
              <a:t>Kathrine</a:t>
            </a:r>
            <a:r>
              <a:rPr lang="en-US" sz="2000">
                <a:latin typeface="Montserrat Light"/>
              </a:rPr>
              <a:t> </a:t>
            </a:r>
            <a:r>
              <a:rPr lang="en-US" sz="2000" b="1">
                <a:latin typeface="Montserrat Light"/>
              </a:rPr>
              <a:t>McCoy</a:t>
            </a:r>
          </a:p>
          <a:p>
            <a:pPr algn="ctr"/>
            <a:r>
              <a:rPr lang="en-US">
                <a:latin typeface="Montserrat Light"/>
              </a:rPr>
              <a:t>Senior Coordinator </a:t>
            </a:r>
            <a:endParaRPr lang="en-US">
              <a:latin typeface="Montserrat Light" panose="00000400000000000000" pitchFamily="2" charset="0"/>
            </a:endParaRPr>
          </a:p>
        </p:txBody>
      </p:sp>
      <p:sp>
        <p:nvSpPr>
          <p:cNvPr id="14" name="Slide Number Placeholder 6">
            <a:extLst>
              <a:ext uri="{FF2B5EF4-FFF2-40B4-BE49-F238E27FC236}">
                <a16:creationId xmlns:a16="http://schemas.microsoft.com/office/drawing/2014/main" id="{8A14D03C-4F03-1BBF-DA78-53F9CFD16E8B}"/>
              </a:ext>
            </a:extLst>
          </p:cNvPr>
          <p:cNvSpPr txBox="1">
            <a:spLocks/>
          </p:cNvSpPr>
          <p:nvPr/>
        </p:nvSpPr>
        <p:spPr>
          <a:xfrm>
            <a:off x="606490" y="6255547"/>
            <a:ext cx="1097901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lumMod val="65000"/>
                  </a:schemeClr>
                </a:solidFill>
              </a:rPr>
              <a:pPr/>
              <a:t>17</a:t>
            </a:fld>
            <a:r>
              <a:rPr lang="en-US">
                <a:solidFill>
                  <a:schemeClr val="bg1">
                    <a:lumMod val="65000"/>
                  </a:schemeClr>
                </a:solidFill>
              </a:rPr>
              <a:t>| OKLAHOMA HEALTH CARE AUTHORITY</a:t>
            </a:r>
          </a:p>
        </p:txBody>
      </p:sp>
    </p:spTree>
    <p:extLst>
      <p:ext uri="{BB962C8B-B14F-4D97-AF65-F5344CB8AC3E}">
        <p14:creationId xmlns:p14="http://schemas.microsoft.com/office/powerpoint/2010/main" val="2964316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D15420">
            <a:alpha val="90000"/>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4A8CF-50A6-4B56-8EB3-A898F1A03127}"/>
              </a:ext>
            </a:extLst>
          </p:cNvPr>
          <p:cNvSpPr>
            <a:spLocks noGrp="1"/>
          </p:cNvSpPr>
          <p:nvPr>
            <p:ph type="title"/>
          </p:nvPr>
        </p:nvSpPr>
        <p:spPr>
          <a:xfrm>
            <a:off x="625151" y="662473"/>
            <a:ext cx="10907486" cy="5287484"/>
          </a:xfrm>
        </p:spPr>
        <p:txBody>
          <a:bodyPr>
            <a:normAutofit/>
          </a:bodyPr>
          <a:lstStyle/>
          <a:p>
            <a:r>
              <a:rPr lang="en-US">
                <a:latin typeface="Montserrat ExtraBold" panose="00000900000000000000" pitchFamily="2" charset="0"/>
              </a:rPr>
              <a:t>TMAM</a:t>
            </a:r>
            <a:br>
              <a:rPr lang="en-US">
                <a:latin typeface="Montserrat ExtraBold" panose="00000900000000000000" pitchFamily="2" charset="0"/>
              </a:rPr>
            </a:br>
            <a:r>
              <a:rPr lang="en-US" sz="4400">
                <a:latin typeface="Montserrat ExtraBold" panose="00000900000000000000" pitchFamily="2" charset="0"/>
              </a:rPr>
              <a:t>(TRIBAL MEDICAID </a:t>
            </a:r>
            <a:br>
              <a:rPr lang="en-US" sz="4400">
                <a:latin typeface="Montserrat ExtraBold" panose="00000900000000000000" pitchFamily="2" charset="0"/>
              </a:rPr>
            </a:br>
            <a:r>
              <a:rPr lang="en-US" sz="4400">
                <a:latin typeface="Montserrat ExtraBold" panose="00000900000000000000" pitchFamily="2" charset="0"/>
              </a:rPr>
              <a:t>ADMINISTRATIVE MATCH)</a:t>
            </a:r>
            <a:endParaRPr lang="en-US">
              <a:latin typeface="Montserrat ExtraBold" panose="00000900000000000000" pitchFamily="2" charset="0"/>
            </a:endParaRPr>
          </a:p>
        </p:txBody>
      </p:sp>
      <p:pic>
        <p:nvPicPr>
          <p:cNvPr id="2" name="Picture 1">
            <a:extLst>
              <a:ext uri="{FF2B5EF4-FFF2-40B4-BE49-F238E27FC236}">
                <a16:creationId xmlns:a16="http://schemas.microsoft.com/office/drawing/2014/main" id="{2C54EE70-D259-A834-77BA-1E58E6CA6631}"/>
              </a:ext>
            </a:extLst>
          </p:cNvPr>
          <p:cNvPicPr>
            <a:picLocks noChangeAspect="1"/>
          </p:cNvPicPr>
          <p:nvPr/>
        </p:nvPicPr>
        <p:blipFill>
          <a:blip r:embed="rId2">
            <a:alphaModFix amt="99000"/>
            <a:extLst>
              <a:ext uri="{28A0092B-C50C-407E-A947-70E740481C1C}">
                <a14:useLocalDpi xmlns:a14="http://schemas.microsoft.com/office/drawing/2010/main" val="0"/>
              </a:ext>
            </a:extLst>
          </a:blip>
          <a:srcRect/>
          <a:stretch>
            <a:fillRect/>
          </a:stretch>
        </p:blipFill>
        <p:spPr bwMode="auto">
          <a:xfrm>
            <a:off x="0" y="5949957"/>
            <a:ext cx="12192000" cy="432668"/>
          </a:xfrm>
          <a:prstGeom prst="rect">
            <a:avLst/>
          </a:prstGeom>
          <a:noFill/>
        </p:spPr>
      </p:pic>
    </p:spTree>
    <p:extLst>
      <p:ext uri="{BB962C8B-B14F-4D97-AF65-F5344CB8AC3E}">
        <p14:creationId xmlns:p14="http://schemas.microsoft.com/office/powerpoint/2010/main" val="2056061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730A3-582A-41F4-5FDA-4D01FA6353A6}"/>
              </a:ext>
            </a:extLst>
          </p:cNvPr>
          <p:cNvSpPr>
            <a:spLocks noGrp="1"/>
          </p:cNvSpPr>
          <p:nvPr>
            <p:ph type="title"/>
          </p:nvPr>
        </p:nvSpPr>
        <p:spPr>
          <a:xfrm>
            <a:off x="597159" y="681037"/>
            <a:ext cx="10982131" cy="877175"/>
          </a:xfrm>
        </p:spPr>
        <p:txBody>
          <a:bodyPr>
            <a:normAutofit/>
          </a:bodyPr>
          <a:lstStyle/>
          <a:p>
            <a:r>
              <a:rPr lang="en-US" sz="4400">
                <a:solidFill>
                  <a:schemeClr val="tx1"/>
                </a:solidFill>
                <a:latin typeface="Montserrat ExtraBold"/>
              </a:rPr>
              <a:t>TMAM PROGRAM</a:t>
            </a:r>
            <a:endParaRPr lang="en-US">
              <a:solidFill>
                <a:srgbClr val="004E9A"/>
              </a:solidFill>
            </a:endParaRPr>
          </a:p>
        </p:txBody>
      </p:sp>
      <p:sp>
        <p:nvSpPr>
          <p:cNvPr id="3" name="Content Placeholder 2">
            <a:extLst>
              <a:ext uri="{FF2B5EF4-FFF2-40B4-BE49-F238E27FC236}">
                <a16:creationId xmlns:a16="http://schemas.microsoft.com/office/drawing/2014/main" id="{933F1FA8-8B4A-6DE5-A594-B544913415A9}"/>
              </a:ext>
            </a:extLst>
          </p:cNvPr>
          <p:cNvSpPr>
            <a:spLocks noGrp="1"/>
          </p:cNvSpPr>
          <p:nvPr>
            <p:ph idx="1"/>
          </p:nvPr>
        </p:nvSpPr>
        <p:spPr>
          <a:xfrm>
            <a:off x="597159" y="1629682"/>
            <a:ext cx="10982130" cy="4351338"/>
          </a:xfrm>
        </p:spPr>
        <p:txBody>
          <a:bodyPr vert="horz" lIns="91440" tIns="45720" rIns="91440" bIns="45720" rtlCol="0" anchor="t">
            <a:normAutofit/>
          </a:bodyPr>
          <a:lstStyle/>
          <a:p>
            <a:pPr marL="0" indent="0">
              <a:lnSpc>
                <a:spcPct val="100000"/>
              </a:lnSpc>
              <a:spcBef>
                <a:spcPts val="0"/>
              </a:spcBef>
              <a:buNone/>
            </a:pPr>
            <a:r>
              <a:rPr lang="en-US" b="1">
                <a:latin typeface="Montserrat SemiBold" panose="00000700000000000000" pitchFamily="2" charset="0"/>
              </a:rPr>
              <a:t>What is OK TMAM?</a:t>
            </a:r>
          </a:p>
          <a:p>
            <a:pPr marL="0" indent="0">
              <a:lnSpc>
                <a:spcPct val="100000"/>
              </a:lnSpc>
              <a:spcBef>
                <a:spcPts val="0"/>
              </a:spcBef>
              <a:buNone/>
            </a:pPr>
            <a:r>
              <a:rPr lang="en-US" sz="2400">
                <a:latin typeface="Montserrat Light" panose="00000400000000000000" pitchFamily="2" charset="0"/>
                <a:cs typeface="Calibri"/>
              </a:rPr>
              <a:t>The</a:t>
            </a:r>
            <a:r>
              <a:rPr lang="en-US" sz="2400">
                <a:latin typeface="Montserrat Light" panose="00000400000000000000" pitchFamily="2" charset="0"/>
                <a:ea typeface="+mn-lt"/>
                <a:cs typeface="+mn-lt"/>
              </a:rPr>
              <a:t> Tribal Medicaid Administrative Match Program (TMAM) is a targeted initiative that seeks to address the relatively high rates of uninsured American Indians/Alaskan Natives (AI/AN). The program is designed to provide reimbursement to tribal enrollment partners who process new and renewed applications for SoonerCare members. The primary objective of TMAM is to reduce the number of uninsured American Indians/Alaskan Natives (AI/AN) individuals and improve access to health care services.</a:t>
            </a:r>
          </a:p>
          <a:p>
            <a:pPr lvl="1">
              <a:lnSpc>
                <a:spcPct val="100000"/>
              </a:lnSpc>
              <a:spcBef>
                <a:spcPts val="0"/>
              </a:spcBef>
              <a:buFont typeface="Wingdings" panose="05000000000000000000" pitchFamily="2" charset="2"/>
              <a:buChar char="§"/>
            </a:pPr>
            <a:endParaRPr lang="en-US">
              <a:ea typeface="+mn-lt"/>
              <a:cs typeface="+mn-lt"/>
            </a:endParaRPr>
          </a:p>
          <a:p>
            <a:pPr marL="457200" lvl="1" indent="0">
              <a:lnSpc>
                <a:spcPct val="100000"/>
              </a:lnSpc>
              <a:spcBef>
                <a:spcPts val="0"/>
              </a:spcBef>
              <a:buNone/>
            </a:pPr>
            <a:endParaRPr lang="en-US">
              <a:latin typeface="Calibri"/>
              <a:cs typeface="Calibri"/>
            </a:endParaRPr>
          </a:p>
          <a:p>
            <a:pPr marL="457200" lvl="1" indent="0">
              <a:lnSpc>
                <a:spcPct val="100000"/>
              </a:lnSpc>
              <a:spcBef>
                <a:spcPts val="0"/>
              </a:spcBef>
              <a:buNone/>
            </a:pPr>
            <a:endParaRPr lang="en-US">
              <a:latin typeface="Montserrat Light" panose="00000400000000000000" pitchFamily="2" charset="0"/>
            </a:endParaRPr>
          </a:p>
        </p:txBody>
      </p:sp>
      <p:sp>
        <p:nvSpPr>
          <p:cNvPr id="2" name="Slide Number Placeholder 6">
            <a:extLst>
              <a:ext uri="{FF2B5EF4-FFF2-40B4-BE49-F238E27FC236}">
                <a16:creationId xmlns:a16="http://schemas.microsoft.com/office/drawing/2014/main" id="{7E0F637E-CAF9-B120-977F-D240A2B39F18}"/>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19</a:t>
            </a:fld>
            <a:r>
              <a:rPr lang="en-US"/>
              <a:t> | OKLAHOMA HEALTH CARE AUTHORITY</a:t>
            </a:r>
          </a:p>
        </p:txBody>
      </p:sp>
      <p:cxnSp>
        <p:nvCxnSpPr>
          <p:cNvPr id="5" name="Straight Connector 4">
            <a:extLst>
              <a:ext uri="{FF2B5EF4-FFF2-40B4-BE49-F238E27FC236}">
                <a16:creationId xmlns:a16="http://schemas.microsoft.com/office/drawing/2014/main" id="{E0C3100D-2ED4-AB00-E3E4-2D95F9D91A51}"/>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571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F2FA15AC-B564-EC19-FD11-26734D53E301}"/>
              </a:ext>
            </a:extLst>
          </p:cNvPr>
          <p:cNvPicPr>
            <a:picLocks noChangeAspect="1"/>
          </p:cNvPicPr>
          <p:nvPr/>
        </p:nvPicPr>
        <p:blipFill rotWithShape="1">
          <a:blip r:embed="rId3">
            <a:extLst>
              <a:ext uri="{28A0092B-C50C-407E-A947-70E740481C1C}">
                <a14:useLocalDpi xmlns:a14="http://schemas.microsoft.com/office/drawing/2010/main" val="0"/>
              </a:ext>
            </a:extLst>
          </a:blip>
          <a:srcRect l="5015" t="14390" r="2207" b="15921"/>
          <a:stretch/>
        </p:blipFill>
        <p:spPr>
          <a:xfrm>
            <a:off x="5009" y="5158341"/>
            <a:ext cx="3222066" cy="914400"/>
          </a:xfrm>
          <a:prstGeom prst="rect">
            <a:avLst/>
          </a:prstGeom>
        </p:spPr>
      </p:pic>
      <p:sp>
        <p:nvSpPr>
          <p:cNvPr id="4" name="Title 1">
            <a:extLst>
              <a:ext uri="{FF2B5EF4-FFF2-40B4-BE49-F238E27FC236}">
                <a16:creationId xmlns:a16="http://schemas.microsoft.com/office/drawing/2014/main" id="{CFA5A653-D00D-7EEB-2B0A-B38E8EC923F2}"/>
              </a:ext>
            </a:extLst>
          </p:cNvPr>
          <p:cNvSpPr txBox="1">
            <a:spLocks/>
          </p:cNvSpPr>
          <p:nvPr/>
        </p:nvSpPr>
        <p:spPr>
          <a:xfrm>
            <a:off x="34907" y="898053"/>
            <a:ext cx="3272777" cy="766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Montserrat ExtraBold" panose="00000900000000000000" pitchFamily="2" charset="0"/>
              </a:rPr>
              <a:t>WELCOME</a:t>
            </a:r>
            <a:endParaRPr lang="en-US" sz="6600">
              <a:latin typeface="Montserrat ExtraBold" panose="00000900000000000000" pitchFamily="2" charset="0"/>
            </a:endParaRPr>
          </a:p>
        </p:txBody>
      </p:sp>
      <p:cxnSp>
        <p:nvCxnSpPr>
          <p:cNvPr id="13" name="Straight Connector 12">
            <a:extLst>
              <a:ext uri="{FF2B5EF4-FFF2-40B4-BE49-F238E27FC236}">
                <a16:creationId xmlns:a16="http://schemas.microsoft.com/office/drawing/2014/main" id="{C47B5781-B00A-EAE1-E13D-665D143CF3DA}"/>
              </a:ext>
            </a:extLst>
          </p:cNvPr>
          <p:cNvCxnSpPr/>
          <p:nvPr/>
        </p:nvCxnSpPr>
        <p:spPr>
          <a:xfrm>
            <a:off x="3342290" y="1085344"/>
            <a:ext cx="0" cy="556704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14F90B6-B591-90B8-B31A-34601CFBC874}"/>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0" y="143761"/>
            <a:ext cx="12192000" cy="441177"/>
          </a:xfrm>
          <a:prstGeom prst="rect">
            <a:avLst/>
          </a:prstGeom>
          <a:noFill/>
        </p:spPr>
      </p:pic>
      <p:sp>
        <p:nvSpPr>
          <p:cNvPr id="23" name="Title 1">
            <a:extLst>
              <a:ext uri="{FF2B5EF4-FFF2-40B4-BE49-F238E27FC236}">
                <a16:creationId xmlns:a16="http://schemas.microsoft.com/office/drawing/2014/main" id="{0B592EDF-49E6-D47E-4093-AB71035CE57C}"/>
              </a:ext>
            </a:extLst>
          </p:cNvPr>
          <p:cNvSpPr txBox="1">
            <a:spLocks/>
          </p:cNvSpPr>
          <p:nvPr/>
        </p:nvSpPr>
        <p:spPr>
          <a:xfrm>
            <a:off x="97535" y="1416847"/>
            <a:ext cx="3167368" cy="51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latin typeface="Montserrat Medium" panose="00000600000000000000" pitchFamily="2" charset="0"/>
              </a:rPr>
              <a:t>May 29, 2024</a:t>
            </a:r>
          </a:p>
        </p:txBody>
      </p:sp>
      <p:pic>
        <p:nvPicPr>
          <p:cNvPr id="2" name="Picture 1">
            <a:extLst>
              <a:ext uri="{FF2B5EF4-FFF2-40B4-BE49-F238E27FC236}">
                <a16:creationId xmlns:a16="http://schemas.microsoft.com/office/drawing/2014/main" id="{74288E3E-09AB-096D-1616-8AE24C6332CD}"/>
              </a:ext>
            </a:extLst>
          </p:cNvPr>
          <p:cNvPicPr>
            <a:picLocks noChangeAspect="1"/>
          </p:cNvPicPr>
          <p:nvPr/>
        </p:nvPicPr>
        <p:blipFill>
          <a:blip r:embed="rId5"/>
          <a:stretch>
            <a:fillRect/>
          </a:stretch>
        </p:blipFill>
        <p:spPr>
          <a:xfrm>
            <a:off x="3480429" y="1188021"/>
            <a:ext cx="8614035" cy="5029200"/>
          </a:xfrm>
          <a:prstGeom prst="rect">
            <a:avLst/>
          </a:prstGeom>
        </p:spPr>
      </p:pic>
      <p:sp>
        <p:nvSpPr>
          <p:cNvPr id="5" name="Action Button: Go Forward or Next 4">
            <a:hlinkClick r:id="" action="ppaction://noaction" highlightClick="1"/>
            <a:extLst>
              <a:ext uri="{FF2B5EF4-FFF2-40B4-BE49-F238E27FC236}">
                <a16:creationId xmlns:a16="http://schemas.microsoft.com/office/drawing/2014/main" id="{EC5D16B3-E33C-1984-1B9B-7BC34ECFDDB1}"/>
              </a:ext>
            </a:extLst>
          </p:cNvPr>
          <p:cNvSpPr/>
          <p:nvPr/>
        </p:nvSpPr>
        <p:spPr>
          <a:xfrm>
            <a:off x="2949783" y="6188165"/>
            <a:ext cx="274320" cy="27432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F879BB9-7E7A-E441-8CFC-F280BBC431FC}"/>
              </a:ext>
            </a:extLst>
          </p:cNvPr>
          <p:cNvGrpSpPr/>
          <p:nvPr/>
        </p:nvGrpSpPr>
        <p:grpSpPr>
          <a:xfrm>
            <a:off x="59590" y="2119552"/>
            <a:ext cx="3282700" cy="2418098"/>
            <a:chOff x="456401" y="507642"/>
            <a:chExt cx="3066668" cy="2128643"/>
          </a:xfrm>
        </p:grpSpPr>
        <p:pic>
          <p:nvPicPr>
            <p:cNvPr id="10" name="Picture 8" descr="See related image detail">
              <a:extLst>
                <a:ext uri="{FF2B5EF4-FFF2-40B4-BE49-F238E27FC236}">
                  <a16:creationId xmlns:a16="http://schemas.microsoft.com/office/drawing/2014/main" id="{7DB36735-24A1-2FBF-0163-8AAA0781DE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732" y="2010983"/>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ee related image detail">
              <a:extLst>
                <a:ext uri="{FF2B5EF4-FFF2-40B4-BE49-F238E27FC236}">
                  <a16:creationId xmlns:a16="http://schemas.microsoft.com/office/drawing/2014/main" id="{DB9CB11B-9B3D-2598-72B6-6A8849AB7C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39" y="228530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A80541B-5CD5-BBFF-DD33-A281101E38E9}"/>
                </a:ext>
              </a:extLst>
            </p:cNvPr>
            <p:cNvSpPr txBox="1"/>
            <p:nvPr/>
          </p:nvSpPr>
          <p:spPr>
            <a:xfrm>
              <a:off x="456401" y="507642"/>
              <a:ext cx="3066668" cy="2128643"/>
            </a:xfrm>
            <a:prstGeom prst="rect">
              <a:avLst/>
            </a:prstGeom>
            <a:noFill/>
          </p:spPr>
          <p:txBody>
            <a:bodyPr wrap="square">
              <a:spAutoFit/>
            </a:bodyPr>
            <a:lstStyle/>
            <a:p>
              <a:pPr>
                <a:lnSpc>
                  <a:spcPct val="108000"/>
                </a:lnSpc>
              </a:pPr>
              <a:endParaRPr lang="en-US" sz="2000">
                <a:latin typeface="Montserrat Light" panose="00000400000000000000" pitchFamily="2" charset="0"/>
                <a:cs typeface="Arial" panose="020B0604020202020204" pitchFamily="34" charset="0"/>
              </a:endParaRP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We will begin shortly.</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Please mute yourself.</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Save questions until end of presentation:</a:t>
              </a:r>
            </a:p>
            <a:p>
              <a:pPr lvl="1">
                <a:lnSpc>
                  <a:spcPct val="108000"/>
                </a:lnSpc>
              </a:pPr>
              <a:endParaRPr lang="en-US" sz="4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Use the chat feature.</a:t>
              </a:r>
            </a:p>
            <a:p>
              <a:pPr lvl="1">
                <a:lnSpc>
                  <a:spcPct val="108000"/>
                </a:lnSpc>
              </a:pPr>
              <a:endParaRPr lang="en-US" sz="1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Raise your hand.</a:t>
              </a:r>
            </a:p>
          </p:txBody>
        </p:sp>
      </p:grpSp>
    </p:spTree>
    <p:extLst>
      <p:ext uri="{BB962C8B-B14F-4D97-AF65-F5344CB8AC3E}">
        <p14:creationId xmlns:p14="http://schemas.microsoft.com/office/powerpoint/2010/main" val="1303596653"/>
      </p:ext>
    </p:extLst>
  </p:cSld>
  <p:clrMapOvr>
    <a:masterClrMapping/>
  </p:clrMapOvr>
  <p:transition spd="slow" advClick="0" advTm="15000">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730A3-582A-41F4-5FDA-4D01FA6353A6}"/>
              </a:ext>
            </a:extLst>
          </p:cNvPr>
          <p:cNvSpPr>
            <a:spLocks noGrp="1"/>
          </p:cNvSpPr>
          <p:nvPr>
            <p:ph type="title"/>
          </p:nvPr>
        </p:nvSpPr>
        <p:spPr>
          <a:xfrm>
            <a:off x="597159" y="1"/>
            <a:ext cx="10982131" cy="1558212"/>
          </a:xfrm>
        </p:spPr>
        <p:txBody>
          <a:bodyPr>
            <a:normAutofit/>
          </a:bodyPr>
          <a:lstStyle/>
          <a:p>
            <a:r>
              <a:rPr lang="en-US" sz="4400">
                <a:solidFill>
                  <a:schemeClr val="tx1"/>
                </a:solidFill>
                <a:latin typeface="Montserrat ExtraBold"/>
              </a:rPr>
              <a:t>TMAM PARTICIPATION REQUIREMENTS — Contractor</a:t>
            </a:r>
            <a:endParaRPr lang="en-US">
              <a:solidFill>
                <a:srgbClr val="004E9A"/>
              </a:solidFill>
            </a:endParaRPr>
          </a:p>
        </p:txBody>
      </p:sp>
      <p:sp>
        <p:nvSpPr>
          <p:cNvPr id="3" name="Content Placeholder 2">
            <a:extLst>
              <a:ext uri="{FF2B5EF4-FFF2-40B4-BE49-F238E27FC236}">
                <a16:creationId xmlns:a16="http://schemas.microsoft.com/office/drawing/2014/main" id="{933F1FA8-8B4A-6DE5-A594-B544913415A9}"/>
              </a:ext>
            </a:extLst>
          </p:cNvPr>
          <p:cNvSpPr>
            <a:spLocks noGrp="1"/>
          </p:cNvSpPr>
          <p:nvPr>
            <p:ph idx="1"/>
          </p:nvPr>
        </p:nvSpPr>
        <p:spPr>
          <a:xfrm>
            <a:off x="597159" y="1629682"/>
            <a:ext cx="10982130" cy="4351338"/>
          </a:xfrm>
        </p:spPr>
        <p:txBody>
          <a:bodyPr vert="horz" lIns="91440" tIns="45720" rIns="91440" bIns="45720" rtlCol="0" anchor="t">
            <a:normAutofit/>
          </a:bodyPr>
          <a:lstStyle/>
          <a:p>
            <a:pPr marL="0" indent="0">
              <a:lnSpc>
                <a:spcPct val="100000"/>
              </a:lnSpc>
              <a:spcBef>
                <a:spcPts val="0"/>
              </a:spcBef>
              <a:buNone/>
            </a:pPr>
            <a:r>
              <a:rPr lang="en-US" b="1">
                <a:latin typeface="Montserrat SemiBold" panose="00000700000000000000" pitchFamily="2" charset="0"/>
              </a:rPr>
              <a:t>What is a tribal contractor?</a:t>
            </a:r>
          </a:p>
          <a:p>
            <a:pPr marL="0" indent="0">
              <a:lnSpc>
                <a:spcPct val="100000"/>
              </a:lnSpc>
              <a:spcBef>
                <a:spcPts val="0"/>
              </a:spcBef>
              <a:buNone/>
            </a:pPr>
            <a:r>
              <a:rPr lang="en-US" sz="2400">
                <a:latin typeface="Montserrat Light" panose="00000400000000000000" pitchFamily="2" charset="0"/>
                <a:cs typeface="Calibri"/>
              </a:rPr>
              <a:t>It is a tribal organization carrying out health programs of the Indian Health Services (IHS), including health services which are eligible for reimbursement by Medicaid, under a contract or compact entered into between the tribal organization and the IHS pursuant to the Indian Self-Determination and Education Assistance Act (ISDEAA), P.L.93-638.</a:t>
            </a:r>
            <a:endParaRPr lang="en-US">
              <a:ea typeface="+mn-lt"/>
              <a:cs typeface="+mn-lt"/>
            </a:endParaRPr>
          </a:p>
          <a:p>
            <a:pPr marL="457200" lvl="1" indent="0">
              <a:lnSpc>
                <a:spcPct val="100000"/>
              </a:lnSpc>
              <a:spcBef>
                <a:spcPts val="0"/>
              </a:spcBef>
              <a:buNone/>
            </a:pPr>
            <a:endParaRPr lang="en-US">
              <a:latin typeface="Calibri"/>
              <a:cs typeface="Calibri"/>
            </a:endParaRPr>
          </a:p>
          <a:p>
            <a:pPr marL="457200" lvl="1" indent="0">
              <a:lnSpc>
                <a:spcPct val="100000"/>
              </a:lnSpc>
              <a:spcBef>
                <a:spcPts val="0"/>
              </a:spcBef>
              <a:buNone/>
            </a:pPr>
            <a:endParaRPr lang="en-US">
              <a:latin typeface="Montserrat Light" panose="00000400000000000000" pitchFamily="2" charset="0"/>
            </a:endParaRPr>
          </a:p>
        </p:txBody>
      </p:sp>
      <p:sp>
        <p:nvSpPr>
          <p:cNvPr id="2" name="Slide Number Placeholder 6">
            <a:extLst>
              <a:ext uri="{FF2B5EF4-FFF2-40B4-BE49-F238E27FC236}">
                <a16:creationId xmlns:a16="http://schemas.microsoft.com/office/drawing/2014/main" id="{7E0F637E-CAF9-B120-977F-D240A2B39F18}"/>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20</a:t>
            </a:fld>
            <a:r>
              <a:rPr lang="en-US"/>
              <a:t> | OKLAHOMA HEALTH CARE AUTHORITY</a:t>
            </a:r>
          </a:p>
        </p:txBody>
      </p:sp>
      <p:cxnSp>
        <p:nvCxnSpPr>
          <p:cNvPr id="5" name="Straight Connector 4">
            <a:extLst>
              <a:ext uri="{FF2B5EF4-FFF2-40B4-BE49-F238E27FC236}">
                <a16:creationId xmlns:a16="http://schemas.microsoft.com/office/drawing/2014/main" id="{E0C3100D-2ED4-AB00-E3E4-2D95F9D91A51}"/>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988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730A3-582A-41F4-5FDA-4D01FA6353A6}"/>
              </a:ext>
            </a:extLst>
          </p:cNvPr>
          <p:cNvSpPr>
            <a:spLocks noGrp="1"/>
          </p:cNvSpPr>
          <p:nvPr>
            <p:ph type="title"/>
          </p:nvPr>
        </p:nvSpPr>
        <p:spPr>
          <a:xfrm>
            <a:off x="597159" y="1"/>
            <a:ext cx="10982131" cy="1558212"/>
          </a:xfrm>
        </p:spPr>
        <p:txBody>
          <a:bodyPr>
            <a:normAutofit/>
          </a:bodyPr>
          <a:lstStyle/>
          <a:p>
            <a:r>
              <a:rPr lang="en-US" sz="4400">
                <a:solidFill>
                  <a:schemeClr val="tx1"/>
                </a:solidFill>
                <a:latin typeface="Montserrat ExtraBold"/>
              </a:rPr>
              <a:t>TMAM PARTICIPATION REQUIREMENTS — Contract</a:t>
            </a:r>
            <a:endParaRPr lang="en-US">
              <a:solidFill>
                <a:srgbClr val="004E9A"/>
              </a:solidFill>
            </a:endParaRPr>
          </a:p>
        </p:txBody>
      </p:sp>
      <p:sp>
        <p:nvSpPr>
          <p:cNvPr id="3" name="Content Placeholder 2">
            <a:extLst>
              <a:ext uri="{FF2B5EF4-FFF2-40B4-BE49-F238E27FC236}">
                <a16:creationId xmlns:a16="http://schemas.microsoft.com/office/drawing/2014/main" id="{933F1FA8-8B4A-6DE5-A594-B544913415A9}"/>
              </a:ext>
            </a:extLst>
          </p:cNvPr>
          <p:cNvSpPr>
            <a:spLocks noGrp="1"/>
          </p:cNvSpPr>
          <p:nvPr>
            <p:ph idx="1"/>
          </p:nvPr>
        </p:nvSpPr>
        <p:spPr>
          <a:xfrm>
            <a:off x="597159" y="1629682"/>
            <a:ext cx="6404005" cy="4351338"/>
          </a:xfrm>
        </p:spPr>
        <p:txBody>
          <a:bodyPr vert="horz" lIns="91440" tIns="45720" rIns="91440" bIns="45720" rtlCol="0" anchor="t">
            <a:normAutofit/>
          </a:bodyPr>
          <a:lstStyle/>
          <a:p>
            <a:pPr>
              <a:lnSpc>
                <a:spcPct val="100000"/>
              </a:lnSpc>
              <a:spcBef>
                <a:spcPts val="0"/>
              </a:spcBef>
              <a:buFont typeface="Wingdings" panose="05000000000000000000" pitchFamily="2" charset="2"/>
              <a:buChar char="§"/>
            </a:pPr>
            <a:r>
              <a:rPr lang="en-US" sz="2400">
                <a:latin typeface="Montserrat Light" panose="00000400000000000000" pitchFamily="2" charset="0"/>
                <a:cs typeface="Calibri"/>
              </a:rPr>
              <a:t>Signed contract between Oklahoma Health Care Authority (OHCA) and tribal contractor.</a:t>
            </a:r>
          </a:p>
          <a:p>
            <a:pPr>
              <a:lnSpc>
                <a:spcPct val="100000"/>
              </a:lnSpc>
              <a:spcBef>
                <a:spcPts val="0"/>
              </a:spcBef>
              <a:buFont typeface="Wingdings" panose="05000000000000000000" pitchFamily="2" charset="2"/>
              <a:buChar char="§"/>
            </a:pPr>
            <a:endParaRPr lang="en-US" sz="2400">
              <a:latin typeface="Montserrat Light" panose="00000400000000000000" pitchFamily="2" charset="0"/>
              <a:cs typeface="Calibri"/>
            </a:endParaRPr>
          </a:p>
          <a:p>
            <a:pPr>
              <a:lnSpc>
                <a:spcPct val="100000"/>
              </a:lnSpc>
              <a:spcBef>
                <a:spcPts val="0"/>
              </a:spcBef>
              <a:buFont typeface="Wingdings" panose="05000000000000000000" pitchFamily="2" charset="2"/>
              <a:buChar char="§"/>
            </a:pPr>
            <a:r>
              <a:rPr lang="en-US" sz="2400">
                <a:latin typeface="Montserrat Light" panose="00000400000000000000" pitchFamily="2" charset="0"/>
                <a:cs typeface="Calibri"/>
              </a:rPr>
              <a:t>Contract shall begin on last date on which both parties has signed and expire on June 30, 2024, with an option to renew for one additional year.</a:t>
            </a:r>
          </a:p>
          <a:p>
            <a:pPr lvl="1">
              <a:lnSpc>
                <a:spcPct val="100000"/>
              </a:lnSpc>
              <a:spcBef>
                <a:spcPts val="0"/>
              </a:spcBef>
              <a:buFont typeface="Wingdings" panose="05000000000000000000" pitchFamily="2" charset="2"/>
              <a:buChar char="§"/>
            </a:pPr>
            <a:endParaRPr lang="en-US">
              <a:ea typeface="+mn-lt"/>
              <a:cs typeface="+mn-lt"/>
            </a:endParaRPr>
          </a:p>
          <a:p>
            <a:pPr marL="457200" lvl="1" indent="0">
              <a:lnSpc>
                <a:spcPct val="100000"/>
              </a:lnSpc>
              <a:spcBef>
                <a:spcPts val="0"/>
              </a:spcBef>
              <a:buNone/>
            </a:pPr>
            <a:endParaRPr lang="en-US">
              <a:latin typeface="Calibri"/>
              <a:cs typeface="Calibri"/>
            </a:endParaRPr>
          </a:p>
          <a:p>
            <a:pPr marL="457200" lvl="1" indent="0">
              <a:lnSpc>
                <a:spcPct val="100000"/>
              </a:lnSpc>
              <a:spcBef>
                <a:spcPts val="0"/>
              </a:spcBef>
              <a:buNone/>
            </a:pPr>
            <a:endParaRPr lang="en-US">
              <a:latin typeface="Montserrat Light" panose="00000400000000000000" pitchFamily="2" charset="0"/>
            </a:endParaRPr>
          </a:p>
        </p:txBody>
      </p:sp>
      <p:sp>
        <p:nvSpPr>
          <p:cNvPr id="2" name="Slide Number Placeholder 6">
            <a:extLst>
              <a:ext uri="{FF2B5EF4-FFF2-40B4-BE49-F238E27FC236}">
                <a16:creationId xmlns:a16="http://schemas.microsoft.com/office/drawing/2014/main" id="{7E0F637E-CAF9-B120-977F-D240A2B39F18}"/>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21</a:t>
            </a:fld>
            <a:r>
              <a:rPr lang="en-US"/>
              <a:t> | OKLAHOMA HEALTH CARE AUTHORITY</a:t>
            </a:r>
          </a:p>
        </p:txBody>
      </p:sp>
      <p:cxnSp>
        <p:nvCxnSpPr>
          <p:cNvPr id="5" name="Straight Connector 4">
            <a:extLst>
              <a:ext uri="{FF2B5EF4-FFF2-40B4-BE49-F238E27FC236}">
                <a16:creationId xmlns:a16="http://schemas.microsoft.com/office/drawing/2014/main" id="{E0C3100D-2ED4-AB00-E3E4-2D95F9D91A51}"/>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B24532E-8B40-C540-4C4E-AFA6EC1D4170}"/>
              </a:ext>
            </a:extLst>
          </p:cNvPr>
          <p:cNvPicPr>
            <a:picLocks noChangeAspect="1"/>
          </p:cNvPicPr>
          <p:nvPr/>
        </p:nvPicPr>
        <p:blipFill>
          <a:blip r:embed="rId3"/>
          <a:stretch>
            <a:fillRect/>
          </a:stretch>
        </p:blipFill>
        <p:spPr>
          <a:xfrm>
            <a:off x="7573871" y="1558213"/>
            <a:ext cx="4005419" cy="4932091"/>
          </a:xfrm>
          <a:prstGeom prst="rect">
            <a:avLst/>
          </a:prstGeom>
          <a:ln>
            <a:noFill/>
          </a:ln>
          <a:effectLst>
            <a:softEdge rad="112500"/>
          </a:effectLst>
        </p:spPr>
      </p:pic>
    </p:spTree>
    <p:extLst>
      <p:ext uri="{BB962C8B-B14F-4D97-AF65-F5344CB8AC3E}">
        <p14:creationId xmlns:p14="http://schemas.microsoft.com/office/powerpoint/2010/main" val="701586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00F1-3DA8-8F9D-CB42-8C25435A091F}"/>
              </a:ext>
            </a:extLst>
          </p:cNvPr>
          <p:cNvSpPr>
            <a:spLocks noGrp="1"/>
          </p:cNvSpPr>
          <p:nvPr>
            <p:ph type="title"/>
          </p:nvPr>
        </p:nvSpPr>
        <p:spPr>
          <a:xfrm>
            <a:off x="606491" y="681037"/>
            <a:ext cx="10963468" cy="933159"/>
          </a:xfrm>
        </p:spPr>
        <p:txBody>
          <a:bodyPr>
            <a:normAutofit/>
          </a:bodyPr>
          <a:lstStyle/>
          <a:p>
            <a:r>
              <a:rPr lang="en-US" sz="4400">
                <a:solidFill>
                  <a:schemeClr val="tx1"/>
                </a:solidFill>
                <a:latin typeface="Montserrat ExtraBold"/>
              </a:rPr>
              <a:t>TMAM PRODUCT</a:t>
            </a:r>
            <a:endParaRPr lang="en-US">
              <a:solidFill>
                <a:srgbClr val="004E9A"/>
              </a:solidFill>
            </a:endParaRPr>
          </a:p>
        </p:txBody>
      </p:sp>
      <p:sp>
        <p:nvSpPr>
          <p:cNvPr id="3" name="Content Placeholder 2">
            <a:extLst>
              <a:ext uri="{FF2B5EF4-FFF2-40B4-BE49-F238E27FC236}">
                <a16:creationId xmlns:a16="http://schemas.microsoft.com/office/drawing/2014/main" id="{3BF25AC3-C75E-1DDA-0B0C-030E9CE26DC9}"/>
              </a:ext>
            </a:extLst>
          </p:cNvPr>
          <p:cNvSpPr>
            <a:spLocks noGrp="1"/>
          </p:cNvSpPr>
          <p:nvPr>
            <p:ph idx="1"/>
          </p:nvPr>
        </p:nvSpPr>
        <p:spPr>
          <a:xfrm>
            <a:off x="622041" y="1679510"/>
            <a:ext cx="10963468" cy="4286023"/>
          </a:xfrm>
        </p:spPr>
        <p:txBody>
          <a:bodyPr>
            <a:normAutofit/>
          </a:bodyPr>
          <a:lstStyle/>
          <a:p>
            <a:pPr marL="0" indent="0">
              <a:buNone/>
            </a:pPr>
            <a:r>
              <a:rPr lang="en-US">
                <a:latin typeface="Montserrat SemiBold" panose="00000700000000000000" pitchFamily="2" charset="0"/>
              </a:rPr>
              <a:t>What is the OK TMAM product?</a:t>
            </a:r>
          </a:p>
          <a:p>
            <a:pPr marL="0" indent="0">
              <a:buNone/>
            </a:pPr>
            <a:r>
              <a:rPr lang="en-US" sz="2400">
                <a:latin typeface="Montserrat Light" panose="00000400000000000000" pitchFamily="2" charset="0"/>
              </a:rPr>
              <a:t>Once a tribe has an approved OK TMAM contract, they are eligible to receive payment for the following: </a:t>
            </a:r>
          </a:p>
          <a:p>
            <a:pPr marL="0" indent="0">
              <a:buNone/>
            </a:pPr>
            <a:endParaRPr lang="en-US" sz="2400">
              <a:latin typeface="Montserrat Light" panose="00000400000000000000" pitchFamily="2" charset="0"/>
            </a:endParaRPr>
          </a:p>
          <a:p>
            <a:pPr marL="971550" lvl="1" indent="-514350">
              <a:buClr>
                <a:srgbClr val="914115"/>
              </a:buClr>
              <a:buFont typeface="+mj-lt"/>
              <a:buAutoNum type="arabicParenR"/>
            </a:pPr>
            <a:r>
              <a:rPr lang="en-US" b="1">
                <a:latin typeface="Montserrat Light" panose="00000400000000000000" pitchFamily="2" charset="0"/>
              </a:rPr>
              <a:t>$40 </a:t>
            </a:r>
            <a:r>
              <a:rPr lang="en-US">
                <a:latin typeface="Montserrat Light" panose="00000400000000000000" pitchFamily="2" charset="0"/>
              </a:rPr>
              <a:t>Approved SoonerCare online application</a:t>
            </a:r>
          </a:p>
          <a:p>
            <a:pPr marL="971550" lvl="1" indent="-514350">
              <a:buClr>
                <a:srgbClr val="914115"/>
              </a:buClr>
              <a:buFont typeface="+mj-lt"/>
              <a:buAutoNum type="arabicParenR"/>
            </a:pPr>
            <a:r>
              <a:rPr lang="en-US" b="1">
                <a:latin typeface="Montserrat Light" panose="00000400000000000000" pitchFamily="2" charset="0"/>
              </a:rPr>
              <a:t>$30 </a:t>
            </a:r>
            <a:r>
              <a:rPr lang="en-US">
                <a:latin typeface="Montserrat Light" panose="00000400000000000000" pitchFamily="2" charset="0"/>
              </a:rPr>
              <a:t>Approved SoonerCare paper application</a:t>
            </a:r>
          </a:p>
          <a:p>
            <a:pPr marL="971550" lvl="1" indent="-514350">
              <a:buClr>
                <a:srgbClr val="914115"/>
              </a:buClr>
              <a:buFont typeface="+mj-lt"/>
              <a:buAutoNum type="arabicParenR"/>
            </a:pPr>
            <a:r>
              <a:rPr lang="en-US" b="1">
                <a:latin typeface="Montserrat Light" panose="00000400000000000000" pitchFamily="2" charset="0"/>
              </a:rPr>
              <a:t>$15  </a:t>
            </a:r>
            <a:r>
              <a:rPr lang="en-US">
                <a:latin typeface="Montserrat Light" panose="00000400000000000000" pitchFamily="2" charset="0"/>
              </a:rPr>
              <a:t>Approved SoonerCare online renewal application</a:t>
            </a:r>
            <a:endParaRPr lang="en-US" b="1">
              <a:solidFill>
                <a:srgbClr val="004E9A"/>
              </a:solidFill>
              <a:latin typeface="Montserrat Light" panose="00000400000000000000" pitchFamily="2" charset="0"/>
            </a:endParaRPr>
          </a:p>
          <a:p>
            <a:pPr marL="457200" lvl="1" indent="0">
              <a:buNone/>
            </a:pPr>
            <a:endParaRPr lang="en-US" b="1">
              <a:solidFill>
                <a:srgbClr val="004E9A"/>
              </a:solidFill>
              <a:latin typeface="Montserrat Light" panose="00000400000000000000" pitchFamily="2" charset="0"/>
            </a:endParaRPr>
          </a:p>
          <a:p>
            <a:pPr marL="457200" lvl="1" indent="0">
              <a:buNone/>
            </a:pPr>
            <a:r>
              <a:rPr lang="en-US" sz="2000">
                <a:latin typeface="Montserrat Light" panose="00000400000000000000" pitchFamily="2" charset="0"/>
              </a:rPr>
              <a:t>The application is located at </a:t>
            </a:r>
            <a:r>
              <a:rPr lang="en-US" sz="2000" b="1">
                <a:solidFill>
                  <a:srgbClr val="004E9A"/>
                </a:solidFill>
                <a:latin typeface="Montserrat Light" panose="00000400000000000000" pitchFamily="2" charset="0"/>
                <a:hlinkClick r:id="rId3">
                  <a:extLst>
                    <a:ext uri="{A12FA001-AC4F-418D-AE19-62706E023703}">
                      <ahyp:hlinkClr xmlns:ahyp="http://schemas.microsoft.com/office/drawing/2018/hyperlinkcolor" val="tx"/>
                    </a:ext>
                  </a:extLst>
                </a:hlinkClick>
              </a:rPr>
              <a:t>MySoonerCare.org</a:t>
            </a:r>
            <a:r>
              <a:rPr lang="en-US" sz="2000" b="1">
                <a:solidFill>
                  <a:srgbClr val="004E9A"/>
                </a:solidFill>
                <a:latin typeface="Montserrat Light" panose="00000400000000000000" pitchFamily="2" charset="0"/>
              </a:rPr>
              <a:t>. </a:t>
            </a:r>
            <a:r>
              <a:rPr lang="en-US" sz="2000">
                <a:latin typeface="Montserrat Light" panose="00000400000000000000" pitchFamily="2" charset="0"/>
              </a:rPr>
              <a:t>There is no contract needed to access the website application</a:t>
            </a:r>
            <a:r>
              <a:rPr lang="en-US" sz="2000" b="1">
                <a:latin typeface="Montserrat Light" panose="00000400000000000000" pitchFamily="2" charset="0"/>
              </a:rPr>
              <a:t>.</a:t>
            </a:r>
            <a:endParaRPr lang="en-US" sz="2000">
              <a:latin typeface="Montserrat Light" panose="00000400000000000000" pitchFamily="2" charset="0"/>
            </a:endParaRPr>
          </a:p>
          <a:p>
            <a:pPr marL="457200" lvl="1" indent="0">
              <a:buNone/>
            </a:pPr>
            <a:endParaRPr lang="en-US" sz="3600"/>
          </a:p>
          <a:p>
            <a:endParaRPr lang="en-US"/>
          </a:p>
        </p:txBody>
      </p:sp>
      <p:cxnSp>
        <p:nvCxnSpPr>
          <p:cNvPr id="6" name="Straight Connector 5">
            <a:extLst>
              <a:ext uri="{FF2B5EF4-FFF2-40B4-BE49-F238E27FC236}">
                <a16:creationId xmlns:a16="http://schemas.microsoft.com/office/drawing/2014/main" id="{DA9CF32D-DED9-AA88-C2E5-65DD7EF4C01F}"/>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9D0A333-37D2-D0A7-0EC4-FE8C4D7CD6AB}"/>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22</a:t>
            </a:fld>
            <a:r>
              <a:rPr lang="en-US"/>
              <a:t> | OKLAHOMA HEALTH CARE AUTHORITY</a:t>
            </a:r>
          </a:p>
        </p:txBody>
      </p:sp>
    </p:spTree>
    <p:extLst>
      <p:ext uri="{BB962C8B-B14F-4D97-AF65-F5344CB8AC3E}">
        <p14:creationId xmlns:p14="http://schemas.microsoft.com/office/powerpoint/2010/main" val="1519732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PRODUCT</a:t>
            </a:r>
            <a:endParaRPr lang="en-US">
              <a:solidFill>
                <a:srgbClr val="004E9A"/>
              </a:solidFill>
            </a:endParaRPr>
          </a:p>
        </p:txBody>
      </p:sp>
      <p:sp>
        <p:nvSpPr>
          <p:cNvPr id="3" name="Content Placeholder 2">
            <a:extLst>
              <a:ext uri="{FF2B5EF4-FFF2-40B4-BE49-F238E27FC236}">
                <a16:creationId xmlns:a16="http://schemas.microsoft.com/office/drawing/2014/main" id="{B56C36DD-E4BE-9568-0E52-264B07AD81F9}"/>
              </a:ext>
            </a:extLst>
          </p:cNvPr>
          <p:cNvSpPr>
            <a:spLocks noGrp="1"/>
          </p:cNvSpPr>
          <p:nvPr>
            <p:ph idx="1"/>
          </p:nvPr>
        </p:nvSpPr>
        <p:spPr>
          <a:xfrm>
            <a:off x="637593" y="1759873"/>
            <a:ext cx="10947916" cy="4450800"/>
          </a:xfrm>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APPROVED ONLINE APPLICATIONS (OA)</a:t>
            </a:r>
          </a:p>
          <a:p>
            <a:pPr marR="0" lvl="1" algn="l" defTabSz="914400" rtl="0" eaLnBrk="1" fontAlgn="auto" latinLnBrk="0" hangingPunct="1">
              <a:lnSpc>
                <a:spcPct val="110000"/>
              </a:lnSpc>
              <a:spcBef>
                <a:spcPts val="500"/>
              </a:spcBef>
              <a:spcAft>
                <a:spcPts val="0"/>
              </a:spcAft>
              <a:buClrTx/>
              <a:buSzTx/>
              <a:buFont typeface="Wingdings" panose="05000000000000000000" pitchFamily="2" charset="2"/>
              <a:buChar char="§"/>
              <a:tabLst/>
              <a:defRPr/>
            </a:pPr>
            <a:r>
              <a:rPr kumimoji="0" lang="en-US" b="0" i="0" u="none" strike="noStrike" kern="1200" cap="none" spc="0" normalizeH="0" baseline="0" noProof="0">
                <a:ln>
                  <a:noFill/>
                </a:ln>
                <a:effectLst/>
                <a:uLnTx/>
                <a:uFillTx/>
                <a:latin typeface="Montserrat Light" panose="00000400000000000000" pitchFamily="2" charset="0"/>
                <a:ea typeface="+mn-ea"/>
                <a:cs typeface="+mn-cs"/>
              </a:rPr>
              <a:t>You can submit applications through Home View.</a:t>
            </a:r>
          </a:p>
          <a:p>
            <a:pPr lvl="2">
              <a:lnSpc>
                <a:spcPct val="110000"/>
              </a:lnSpc>
              <a:buSzPct val="75000"/>
              <a:buFont typeface="Wingdings" panose="05000000000000000000" pitchFamily="2" charset="2"/>
              <a:buChar char="§"/>
              <a:defRPr/>
            </a:pPr>
            <a:r>
              <a:rPr lang="en-US" sz="2200">
                <a:latin typeface="Montserrat Light" panose="00000400000000000000" pitchFamily="2" charset="0"/>
              </a:rPr>
              <a:t>Visit</a:t>
            </a:r>
            <a:r>
              <a:rPr kumimoji="0" lang="en-US" sz="2200" b="0" i="0" u="none" strike="noStrike" kern="1200" cap="none" spc="0" normalizeH="0" baseline="0" noProof="0">
                <a:ln>
                  <a:noFill/>
                </a:ln>
                <a:effectLst/>
                <a:uLnTx/>
                <a:uFillTx/>
                <a:latin typeface="Montserrat Light" panose="00000400000000000000" pitchFamily="2" charset="0"/>
                <a:ea typeface="+mn-ea"/>
                <a:cs typeface="+mn-cs"/>
              </a:rPr>
              <a:t> OHCA’s public website at </a:t>
            </a:r>
            <a:r>
              <a:rPr kumimoji="0" lang="en-US" sz="2200" b="1" i="0" u="none" strike="noStrike" kern="1200" cap="none" spc="0" normalizeH="0" baseline="0" noProof="0">
                <a:ln>
                  <a:noFill/>
                </a:ln>
                <a:solidFill>
                  <a:srgbClr val="004E9A"/>
                </a:solidFill>
                <a:effectLst/>
                <a:uLnTx/>
                <a:uFillTx/>
                <a:latin typeface="Montserrat Light" panose="00000400000000000000" pitchFamily="2" charset="0"/>
                <a:ea typeface="+mn-ea"/>
                <a:cs typeface="+mn-cs"/>
                <a:hlinkClick r:id="rId3">
                  <a:extLst>
                    <a:ext uri="{A12FA001-AC4F-418D-AE19-62706E023703}">
                      <ahyp:hlinkClr xmlns:ahyp="http://schemas.microsoft.com/office/drawing/2018/hyperlinkcolor" val="tx"/>
                    </a:ext>
                  </a:extLst>
                </a:hlinkClick>
              </a:rPr>
              <a:t>MySoonerCare.org</a:t>
            </a:r>
            <a:r>
              <a:rPr kumimoji="0" lang="en-US" sz="2200" b="1" i="0" u="none" strike="noStrike" kern="1200" cap="none" spc="0" normalizeH="0" baseline="0" noProof="0">
                <a:ln>
                  <a:noFill/>
                </a:ln>
                <a:solidFill>
                  <a:srgbClr val="004E9A"/>
                </a:solidFill>
                <a:effectLst/>
                <a:uLnTx/>
                <a:uFillTx/>
                <a:latin typeface="Montserrat Light" panose="00000400000000000000" pitchFamily="2" charset="0"/>
                <a:ea typeface="+mn-ea"/>
                <a:cs typeface="+mn-cs"/>
              </a:rPr>
              <a:t>.</a:t>
            </a:r>
          </a:p>
          <a:p>
            <a:pPr lvl="1">
              <a:lnSpc>
                <a:spcPct val="110000"/>
              </a:lnSpc>
              <a:buFont typeface="Wingdings" panose="05000000000000000000" pitchFamily="2" charset="2"/>
              <a:buChar char="§"/>
              <a:defRPr/>
            </a:pPr>
            <a:r>
              <a:rPr lang="en-US">
                <a:latin typeface="Montserrat Light" panose="00000400000000000000" pitchFamily="2" charset="0"/>
              </a:rPr>
              <a:t>You can submit applications </a:t>
            </a:r>
            <a:r>
              <a:rPr kumimoji="0" lang="en-US" b="0" i="0" u="none" strike="noStrike" kern="1200" cap="none" spc="0" normalizeH="0" baseline="0" noProof="0">
                <a:ln>
                  <a:noFill/>
                </a:ln>
                <a:effectLst/>
                <a:uLnTx/>
                <a:uFillTx/>
                <a:latin typeface="Montserrat Light" panose="00000400000000000000" pitchFamily="2" charset="0"/>
                <a:ea typeface="+mn-ea"/>
                <a:cs typeface="+mn-cs"/>
              </a:rPr>
              <a:t>through</a:t>
            </a:r>
            <a:r>
              <a:rPr lang="en-US">
                <a:latin typeface="Montserrat Light" panose="00000400000000000000" pitchFamily="2" charset="0"/>
              </a:rPr>
              <a:t> </a:t>
            </a:r>
            <a:r>
              <a:rPr kumimoji="0" lang="en-US" i="0" u="none" strike="noStrike" kern="1200" cap="none" spc="0" normalizeH="0" baseline="0" noProof="0">
                <a:ln>
                  <a:noFill/>
                </a:ln>
                <a:effectLst/>
                <a:uLnTx/>
                <a:uFillTx/>
                <a:latin typeface="Montserrat Light" panose="00000400000000000000" pitchFamily="2" charset="0"/>
                <a:ea typeface="+mn-ea"/>
                <a:cs typeface="+mn-cs"/>
              </a:rPr>
              <a:t>Agency View if </a:t>
            </a:r>
            <a:r>
              <a:rPr lang="en-US">
                <a:latin typeface="Montserrat Light" panose="00000400000000000000" pitchFamily="2" charset="0"/>
              </a:rPr>
              <a:t>you are a contracted partner</a:t>
            </a:r>
            <a:r>
              <a:rPr kumimoji="0" lang="en-US" i="0" u="none" strike="noStrike" kern="1200" cap="none" spc="0" normalizeH="0" baseline="0" noProof="0">
                <a:ln>
                  <a:noFill/>
                </a:ln>
                <a:effectLst/>
                <a:uLnTx/>
                <a:uFillTx/>
                <a:latin typeface="Montserrat Light" panose="00000400000000000000" pitchFamily="2" charset="0"/>
                <a:ea typeface="+mn-ea"/>
                <a:cs typeface="+mn-cs"/>
              </a:rPr>
              <a:t>.</a:t>
            </a:r>
          </a:p>
          <a:p>
            <a:pPr lvl="2">
              <a:lnSpc>
                <a:spcPct val="110000"/>
              </a:lnSpc>
              <a:buSzPct val="75000"/>
              <a:buFont typeface="Wingdings" panose="05000000000000000000" pitchFamily="2" charset="2"/>
              <a:buChar char="§"/>
              <a:defRPr/>
            </a:pPr>
            <a:r>
              <a:rPr lang="en-US" sz="2200">
                <a:latin typeface="Montserrat Light" panose="00000400000000000000" pitchFamily="2" charset="0"/>
              </a:rPr>
              <a:t>Only an approved agency-view contracted partner may access a secure agency portal and input a new application or retrieve an existing saved or previously submitted application. </a:t>
            </a:r>
          </a:p>
          <a:p>
            <a:pPr lvl="1">
              <a:lnSpc>
                <a:spcPct val="110000"/>
              </a:lnSpc>
              <a:buFont typeface="Wingdings" panose="05000000000000000000" pitchFamily="2" charset="2"/>
              <a:buChar char="§"/>
              <a:defRPr/>
            </a:pPr>
            <a:r>
              <a:rPr kumimoji="0" lang="en-US" b="0" i="0" u="none" strike="noStrike" kern="1200" cap="none" spc="0" normalizeH="0" baseline="0" noProof="0">
                <a:ln>
                  <a:noFill/>
                </a:ln>
                <a:effectLst/>
                <a:uLnTx/>
                <a:uFillTx/>
                <a:latin typeface="Montserrat Light" panose="00000400000000000000" pitchFamily="2" charset="0"/>
                <a:ea typeface="+mn-ea"/>
                <a:cs typeface="+mn-cs"/>
              </a:rPr>
              <a:t>Health Insurance Marketplace (HIM) application(s) resulting in a SoonerCare approval for an individual or family shall also be claimed for OK TMAM. </a:t>
            </a: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9BD33994-2E28-3F09-AEF7-1C64019CB4F9}"/>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23</a:t>
            </a:fld>
            <a:r>
              <a:rPr lang="en-US"/>
              <a:t> | OKLAHOMA HEALTH CARE AUTHORITY</a:t>
            </a:r>
          </a:p>
        </p:txBody>
      </p:sp>
    </p:spTree>
    <p:extLst>
      <p:ext uri="{BB962C8B-B14F-4D97-AF65-F5344CB8AC3E}">
        <p14:creationId xmlns:p14="http://schemas.microsoft.com/office/powerpoint/2010/main" val="2323847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PRODUCT</a:t>
            </a:r>
            <a:endParaRPr lang="en-US">
              <a:solidFill>
                <a:srgbClr val="004E9A"/>
              </a:solidFill>
            </a:endParaRPr>
          </a:p>
        </p:txBody>
      </p:sp>
      <p:sp>
        <p:nvSpPr>
          <p:cNvPr id="3" name="Content Placeholder 2">
            <a:extLst>
              <a:ext uri="{FF2B5EF4-FFF2-40B4-BE49-F238E27FC236}">
                <a16:creationId xmlns:a16="http://schemas.microsoft.com/office/drawing/2014/main" id="{B56C36DD-E4BE-9568-0E52-264B07AD81F9}"/>
              </a:ext>
            </a:extLst>
          </p:cNvPr>
          <p:cNvSpPr>
            <a:spLocks noGrp="1"/>
          </p:cNvSpPr>
          <p:nvPr>
            <p:ph idx="1"/>
          </p:nvPr>
        </p:nvSpPr>
        <p:spPr>
          <a:xfrm>
            <a:off x="606489" y="1714760"/>
            <a:ext cx="10956987" cy="4378229"/>
          </a:xfrm>
        </p:spPr>
        <p:txBody>
          <a:bodyPr>
            <a:normAutofit/>
          </a:bodyPr>
          <a:lstStyle/>
          <a:p>
            <a:pPr marL="0" marR="0" lvl="1" indent="0" fontAlgn="auto">
              <a:spcBef>
                <a:spcPts val="1000"/>
              </a:spcBef>
              <a:spcAft>
                <a:spcPts val="0"/>
              </a:spcAft>
              <a:buClrTx/>
              <a:buSzTx/>
              <a:buNone/>
              <a:tabLst/>
              <a:defRPr/>
            </a:pPr>
            <a:r>
              <a:rPr lang="en-US" sz="2800">
                <a:latin typeface="Montserrat SemiBold" panose="00000700000000000000" pitchFamily="2" charset="0"/>
              </a:rPr>
              <a:t>APPROVED PAPER APPLICATIONS (PA)</a:t>
            </a:r>
          </a:p>
          <a:p>
            <a:pPr marR="0" lvl="1"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Paper applications are located at </a:t>
            </a:r>
            <a:r>
              <a:rPr kumimoji="0" lang="en-US" b="1" i="0" u="none" strike="noStrike" kern="1200" cap="none" spc="0" normalizeH="0" baseline="0" noProof="0">
                <a:ln>
                  <a:noFill/>
                </a:ln>
                <a:solidFill>
                  <a:srgbClr val="004E9A"/>
                </a:solidFill>
                <a:effectLst/>
                <a:uLnTx/>
                <a:uFillTx/>
                <a:latin typeface="Montserrat Light" panose="00000400000000000000" pitchFamily="2" charset="0"/>
                <a:ea typeface="+mn-ea"/>
                <a:cs typeface="+mn-cs"/>
                <a:hlinkClick r:id="rId3">
                  <a:extLst>
                    <a:ext uri="{A12FA001-AC4F-418D-AE19-62706E023703}">
                      <ahyp:hlinkClr xmlns:ahyp="http://schemas.microsoft.com/office/drawing/2018/hyperlinkcolor" val="tx"/>
                    </a:ext>
                  </a:extLst>
                </a:hlinkClick>
              </a:rPr>
              <a:t>MySoonerCare.org</a:t>
            </a:r>
            <a:r>
              <a:rPr kumimoji="0" lang="en-US"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 </a:t>
            </a:r>
          </a:p>
          <a:p>
            <a:pPr marR="0" lvl="1"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Although paper applications are accepted, OHCA strongly encourages OK TMAM contractors to utilize the online application system.</a:t>
            </a:r>
          </a:p>
          <a:p>
            <a:pPr marL="457200" marR="0" lvl="1" indent="0" algn="l" defTabSz="914400" rtl="0" eaLnBrk="1" fontAlgn="auto" latinLnBrk="0" hangingPunct="1">
              <a:lnSpc>
                <a:spcPct val="90000"/>
              </a:lnSpc>
              <a:spcBef>
                <a:spcPts val="500"/>
              </a:spcBef>
              <a:spcAft>
                <a:spcPts val="0"/>
              </a:spcAft>
              <a:buClrTx/>
              <a:buSzTx/>
              <a:buNone/>
              <a:tabLst/>
              <a:defRPr/>
            </a:pPr>
            <a:endParaRPr lang="en-US">
              <a:latin typeface="Montserrat Light" panose="00000400000000000000" pitchFamily="2" charset="0"/>
            </a:endParaRPr>
          </a:p>
          <a:p>
            <a:pPr marL="0" lvl="1" indent="0">
              <a:spcBef>
                <a:spcPts val="1000"/>
              </a:spcBef>
              <a:buNone/>
            </a:pPr>
            <a:r>
              <a:rPr lang="en-US" sz="2800">
                <a:latin typeface="Montserrat SemiBold" panose="00000700000000000000" pitchFamily="2" charset="0"/>
              </a:rPr>
              <a:t>APPROVED ONLINE RENEWAL (RNWL)</a:t>
            </a:r>
          </a:p>
          <a:p>
            <a:pPr lvl="1">
              <a:lnSpc>
                <a:spcPct val="100000"/>
              </a:lnSpc>
              <a:buFont typeface="Wingdings" panose="05000000000000000000" pitchFamily="2" charset="2"/>
              <a:buChar char="§"/>
            </a:pPr>
            <a:r>
              <a:rPr lang="en-US">
                <a:latin typeface="Montserrat Light" panose="00000400000000000000" pitchFamily="2" charset="0"/>
              </a:rPr>
              <a:t>SoonerCare renewal applications will only be accepted online.</a:t>
            </a:r>
          </a:p>
          <a:p>
            <a:pPr lvl="1">
              <a:lnSpc>
                <a:spcPct val="100000"/>
              </a:lnSpc>
              <a:buFont typeface="Wingdings" panose="05000000000000000000" pitchFamily="2" charset="2"/>
              <a:buChar char="§"/>
            </a:pPr>
            <a:r>
              <a:rPr lang="en-US">
                <a:latin typeface="Montserrat Light" panose="00000400000000000000" pitchFamily="2" charset="0"/>
              </a:rPr>
              <a:t>The individual </a:t>
            </a:r>
            <a:r>
              <a:rPr lang="en-US" b="1" i="1" u="sng">
                <a:latin typeface="Montserrat Light" panose="00000400000000000000" pitchFamily="2" charset="0"/>
              </a:rPr>
              <a:t>had</a:t>
            </a:r>
            <a:r>
              <a:rPr lang="en-US" i="1">
                <a:latin typeface="Montserrat Light" panose="00000400000000000000" pitchFamily="2" charset="0"/>
              </a:rPr>
              <a:t> </a:t>
            </a:r>
            <a:r>
              <a:rPr lang="en-US">
                <a:latin typeface="Montserrat Light" panose="00000400000000000000" pitchFamily="2" charset="0"/>
              </a:rPr>
              <a:t>SoonerCare coverage within the last 30 days.</a:t>
            </a: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9BD33994-2E28-3F09-AEF7-1C64019CB4F9}"/>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24</a:t>
            </a:fld>
            <a:r>
              <a:rPr lang="en-US"/>
              <a:t> | OKLAHOMA HEALTH CARE AUTHORITY</a:t>
            </a:r>
          </a:p>
        </p:txBody>
      </p:sp>
    </p:spTree>
    <p:extLst>
      <p:ext uri="{BB962C8B-B14F-4D97-AF65-F5344CB8AC3E}">
        <p14:creationId xmlns:p14="http://schemas.microsoft.com/office/powerpoint/2010/main" val="70759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PRODUCT</a:t>
            </a:r>
            <a:endParaRPr lang="en-US">
              <a:solidFill>
                <a:srgbClr val="004E9A"/>
              </a:solidFill>
            </a:endParaRPr>
          </a:p>
        </p:txBody>
      </p:sp>
      <p:sp>
        <p:nvSpPr>
          <p:cNvPr id="3" name="Content Placeholder 2">
            <a:extLst>
              <a:ext uri="{FF2B5EF4-FFF2-40B4-BE49-F238E27FC236}">
                <a16:creationId xmlns:a16="http://schemas.microsoft.com/office/drawing/2014/main" id="{B56C36DD-E4BE-9568-0E52-264B07AD81F9}"/>
              </a:ext>
            </a:extLst>
          </p:cNvPr>
          <p:cNvSpPr>
            <a:spLocks noGrp="1"/>
          </p:cNvSpPr>
          <p:nvPr>
            <p:ph idx="1"/>
          </p:nvPr>
        </p:nvSpPr>
        <p:spPr>
          <a:xfrm>
            <a:off x="622042" y="1740049"/>
            <a:ext cx="10947916" cy="4436914"/>
          </a:xfrm>
        </p:spPr>
        <p:txBody>
          <a:bodyPr>
            <a:noAutofit/>
          </a:bodyPr>
          <a:lstStyle/>
          <a:p>
            <a:pPr marL="0" indent="0">
              <a:lnSpc>
                <a:spcPct val="100000"/>
              </a:lnSpc>
              <a:spcBef>
                <a:spcPts val="600"/>
              </a:spcBef>
              <a:buNone/>
            </a:pPr>
            <a:r>
              <a:rPr lang="en-US">
                <a:latin typeface="Montserrat SemiBold" panose="00000700000000000000" pitchFamily="2" charset="0"/>
              </a:rPr>
              <a:t>NEW APPLICATIONS </a:t>
            </a:r>
          </a:p>
          <a:p>
            <a:pPr lvl="1">
              <a:lnSpc>
                <a:spcPct val="100000"/>
              </a:lnSpc>
              <a:spcBef>
                <a:spcPts val="600"/>
              </a:spcBef>
              <a:buFont typeface="Wingdings" panose="05000000000000000000" pitchFamily="2" charset="2"/>
              <a:buChar char="§"/>
            </a:pPr>
            <a:r>
              <a:rPr lang="en-US">
                <a:latin typeface="Montserrat Light" panose="00000400000000000000" pitchFamily="2" charset="0"/>
              </a:rPr>
              <a:t>Individual has NOT had SoonerCare coverage within the last 30 days.</a:t>
            </a:r>
          </a:p>
          <a:p>
            <a:pPr lvl="1">
              <a:lnSpc>
                <a:spcPct val="100000"/>
              </a:lnSpc>
              <a:spcBef>
                <a:spcPts val="600"/>
              </a:spcBef>
              <a:buFont typeface="Wingdings" panose="05000000000000000000" pitchFamily="2" charset="2"/>
              <a:buChar char="§"/>
            </a:pPr>
            <a:r>
              <a:rPr lang="en-US">
                <a:latin typeface="Montserrat Light" panose="00000400000000000000" pitchFamily="2" charset="0"/>
              </a:rPr>
              <a:t>Individual moving from one program to another with a separate application.</a:t>
            </a:r>
          </a:p>
          <a:p>
            <a:pPr lvl="1">
              <a:lnSpc>
                <a:spcPct val="100000"/>
              </a:lnSpc>
              <a:spcBef>
                <a:spcPts val="600"/>
              </a:spcBef>
              <a:buFont typeface="Wingdings" panose="05000000000000000000" pitchFamily="2" charset="2"/>
              <a:buChar char="§"/>
            </a:pPr>
            <a:r>
              <a:rPr lang="en-US">
                <a:latin typeface="Montserrat Light" panose="00000400000000000000" pitchFamily="2" charset="0"/>
              </a:rPr>
              <a:t>Individuals being added to an existing application (e.g., newborns).</a:t>
            </a:r>
          </a:p>
          <a:p>
            <a:pPr marL="0" indent="0">
              <a:lnSpc>
                <a:spcPct val="100000"/>
              </a:lnSpc>
              <a:spcBef>
                <a:spcPts val="600"/>
              </a:spcBef>
              <a:buNone/>
            </a:pPr>
            <a:r>
              <a:rPr lang="en-US">
                <a:latin typeface="Montserrat SemiBold" panose="00000700000000000000" pitchFamily="2" charset="0"/>
              </a:rPr>
              <a:t>RENEWAL</a:t>
            </a:r>
          </a:p>
          <a:p>
            <a:pPr lvl="1">
              <a:lnSpc>
                <a:spcPct val="100000"/>
              </a:lnSpc>
              <a:spcBef>
                <a:spcPts val="600"/>
              </a:spcBef>
              <a:buFont typeface="Wingdings" panose="05000000000000000000" pitchFamily="2" charset="2"/>
              <a:buChar char="§"/>
            </a:pPr>
            <a:r>
              <a:rPr lang="en-US">
                <a:latin typeface="Montserrat Light" panose="00000400000000000000" pitchFamily="2" charset="0"/>
              </a:rPr>
              <a:t>Individual </a:t>
            </a:r>
            <a:r>
              <a:rPr lang="en-US" b="1" i="1" u="sng">
                <a:latin typeface="Montserrat Light" panose="00000400000000000000" pitchFamily="2" charset="0"/>
              </a:rPr>
              <a:t>had</a:t>
            </a:r>
            <a:r>
              <a:rPr lang="en-US" i="1">
                <a:latin typeface="Montserrat Light" panose="00000400000000000000" pitchFamily="2" charset="0"/>
              </a:rPr>
              <a:t> </a:t>
            </a:r>
            <a:r>
              <a:rPr lang="en-US">
                <a:latin typeface="Montserrat Light" panose="00000400000000000000" pitchFamily="2" charset="0"/>
              </a:rPr>
              <a:t>SoonerCare coverage within the last 30 days.</a:t>
            </a:r>
          </a:p>
          <a:p>
            <a:pPr lvl="1">
              <a:lnSpc>
                <a:spcPct val="100000"/>
              </a:lnSpc>
              <a:spcBef>
                <a:spcPts val="600"/>
              </a:spcBef>
              <a:buFont typeface="Wingdings" panose="05000000000000000000" pitchFamily="2" charset="2"/>
              <a:buChar char="§"/>
            </a:pPr>
            <a:r>
              <a:rPr lang="en-US">
                <a:latin typeface="Montserrat Light" panose="00000400000000000000" pitchFamily="2" charset="0"/>
              </a:rPr>
              <a:t>Individual moving from one program to another with the same application. </a:t>
            </a: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9BD33994-2E28-3F09-AEF7-1C64019CB4F9}"/>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25</a:t>
            </a:fld>
            <a:r>
              <a:rPr lang="en-US"/>
              <a:t> | OKLAHOMA HEALTH CARE AUTHORITY</a:t>
            </a:r>
          </a:p>
        </p:txBody>
      </p:sp>
      <p:pic>
        <p:nvPicPr>
          <p:cNvPr id="7" name="Picture 6">
            <a:extLst>
              <a:ext uri="{FF2B5EF4-FFF2-40B4-BE49-F238E27FC236}">
                <a16:creationId xmlns:a16="http://schemas.microsoft.com/office/drawing/2014/main" id="{53AD238F-C86C-6358-1E55-4CBF9DBFB41C}"/>
              </a:ext>
            </a:extLst>
          </p:cNvPr>
          <p:cNvPicPr>
            <a:picLocks noChangeAspect="1"/>
          </p:cNvPicPr>
          <p:nvPr/>
        </p:nvPicPr>
        <p:blipFill>
          <a:blip r:embed="rId3"/>
          <a:stretch>
            <a:fillRect/>
          </a:stretch>
        </p:blipFill>
        <p:spPr>
          <a:xfrm>
            <a:off x="91440" y="91440"/>
            <a:ext cx="722215" cy="685800"/>
          </a:xfrm>
          <a:prstGeom prst="rect">
            <a:avLst/>
          </a:prstGeom>
        </p:spPr>
      </p:pic>
    </p:spTree>
    <p:extLst>
      <p:ext uri="{BB962C8B-B14F-4D97-AF65-F5344CB8AC3E}">
        <p14:creationId xmlns:p14="http://schemas.microsoft.com/office/powerpoint/2010/main" val="3562140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REQUIRED DOCUMENTATION</a:t>
            </a:r>
            <a:endParaRPr lang="en-US">
              <a:solidFill>
                <a:srgbClr val="004E9A"/>
              </a:solidFill>
            </a:endParaRP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2E4215D-E2A1-055D-A2C3-639E614C6F7D}"/>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26</a:t>
            </a:fld>
            <a:r>
              <a:rPr lang="en-US"/>
              <a:t> | OKLAHOMA HEALTH CARE AUTHORITY</a:t>
            </a:r>
          </a:p>
        </p:txBody>
      </p:sp>
      <p:graphicFrame>
        <p:nvGraphicFramePr>
          <p:cNvPr id="7" name="Content Placeholder 2">
            <a:extLst>
              <a:ext uri="{FF2B5EF4-FFF2-40B4-BE49-F238E27FC236}">
                <a16:creationId xmlns:a16="http://schemas.microsoft.com/office/drawing/2014/main" id="{02A41670-DE6D-7903-4399-54B2A4663622}"/>
              </a:ext>
            </a:extLst>
          </p:cNvPr>
          <p:cNvGraphicFramePr>
            <a:graphicFrameLocks/>
          </p:cNvGraphicFramePr>
          <p:nvPr>
            <p:extLst>
              <p:ext uri="{D42A27DB-BD31-4B8C-83A1-F6EECF244321}">
                <p14:modId xmlns:p14="http://schemas.microsoft.com/office/powerpoint/2010/main" val="1529035246"/>
              </p:ext>
            </p:extLst>
          </p:nvPr>
        </p:nvGraphicFramePr>
        <p:xfrm>
          <a:off x="623630" y="1772817"/>
          <a:ext cx="10946328" cy="4400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4213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REQUIRED DOCUMENTATION</a:t>
            </a:r>
            <a:endParaRPr lang="en-US">
              <a:solidFill>
                <a:srgbClr val="004E9A"/>
              </a:solidFill>
            </a:endParaRP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2E4215D-E2A1-055D-A2C3-639E614C6F7D}"/>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27</a:t>
            </a:fld>
            <a:r>
              <a:rPr lang="en-US"/>
              <a:t> | OKLAHOMA HEALTH CARE AUTHORITY</a:t>
            </a:r>
          </a:p>
        </p:txBody>
      </p:sp>
      <p:sp>
        <p:nvSpPr>
          <p:cNvPr id="6" name="TextBox 5">
            <a:extLst>
              <a:ext uri="{FF2B5EF4-FFF2-40B4-BE49-F238E27FC236}">
                <a16:creationId xmlns:a16="http://schemas.microsoft.com/office/drawing/2014/main" id="{18C6DEA0-6F54-6A9A-60A7-7B32E7B159A2}"/>
              </a:ext>
            </a:extLst>
          </p:cNvPr>
          <p:cNvSpPr txBox="1"/>
          <p:nvPr/>
        </p:nvSpPr>
        <p:spPr>
          <a:xfrm>
            <a:off x="606488" y="1674674"/>
            <a:ext cx="7298260" cy="4488408"/>
          </a:xfrm>
          <a:prstGeom prst="rect">
            <a:avLst/>
          </a:prstGeom>
          <a:noFill/>
        </p:spPr>
        <p:txBody>
          <a:bodyPr wrap="square" lIns="91440" tIns="45720" rIns="91440" bIns="45720" anchor="t">
            <a:spAutoFit/>
          </a:bodyPr>
          <a:lstStyle/>
          <a:p>
            <a:pPr marL="0" indent="0">
              <a:buNone/>
            </a:pPr>
            <a:r>
              <a:rPr lang="en-US" sz="2800">
                <a:latin typeface="Montserrat SemiBold" panose="00000700000000000000" pitchFamily="2" charset="0"/>
              </a:rPr>
              <a:t>ATTACHMENT A</a:t>
            </a:r>
          </a:p>
          <a:p>
            <a:pPr marL="342900" indent="-342900">
              <a:lnSpc>
                <a:spcPct val="90000"/>
              </a:lnSpc>
              <a:spcBef>
                <a:spcPts val="1000"/>
              </a:spcBef>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Submit a proper invoice </a:t>
            </a:r>
            <a:r>
              <a:rPr lang="en-US" sz="2400">
                <a:solidFill>
                  <a:srgbClr val="000000"/>
                </a:solidFill>
                <a:latin typeface="Montserrat Light" panose="00000400000000000000" pitchFamily="2" charset="0"/>
              </a:rPr>
              <a:t>for services rendered.</a:t>
            </a:r>
          </a:p>
          <a:p>
            <a:pPr marL="342900" indent="-342900">
              <a:lnSpc>
                <a:spcPct val="90000"/>
              </a:lnSpc>
              <a:spcBef>
                <a:spcPts val="1000"/>
              </a:spcBef>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Fill in all lines and boxes.</a:t>
            </a:r>
          </a:p>
          <a:p>
            <a:pPr marL="342900" indent="-342900">
              <a:lnSpc>
                <a:spcPct val="90000"/>
              </a:lnSpc>
              <a:spcBef>
                <a:spcPts val="1000"/>
              </a:spcBef>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List the Number of Approved Submissions and enter the Total Dollar Amount. </a:t>
            </a:r>
          </a:p>
          <a:p>
            <a:pPr marL="342900" indent="-342900">
              <a:lnSpc>
                <a:spcPct val="90000"/>
              </a:lnSpc>
              <a:spcBef>
                <a:spcPts val="1000"/>
              </a:spcBef>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Print, Sign, Date </a:t>
            </a:r>
            <a:r>
              <a:rPr lang="en-US" sz="2400" kern="1200">
                <a:solidFill>
                  <a:schemeClr val="tx1"/>
                </a:solidFill>
                <a:latin typeface="Montserrat Light" panose="00000400000000000000" pitchFamily="2" charset="0"/>
              </a:rPr>
              <a:t>and submit Attachment A (invoice PDF) via email to </a:t>
            </a:r>
            <a:r>
              <a:rPr lang="en-US" sz="2400" b="1" kern="1200">
                <a:solidFill>
                  <a:srgbClr val="004E9A"/>
                </a:solidFill>
                <a:latin typeface="Montserrat Light" panose="00000400000000000000" pitchFamily="2" charset="0"/>
                <a:hlinkClick r:id="rId3">
                  <a:extLst>
                    <a:ext uri="{A12FA001-AC4F-418D-AE19-62706E023703}">
                      <ahyp:hlinkClr xmlns:ahyp="http://schemas.microsoft.com/office/drawing/2018/hyperlinkcolor" val="tx"/>
                    </a:ext>
                  </a:extLst>
                </a:hlinkClick>
              </a:rPr>
              <a:t>Contracts@okhca.org</a:t>
            </a:r>
            <a:r>
              <a:rPr lang="en-US" sz="2400" kern="1200">
                <a:solidFill>
                  <a:schemeClr val="tx1"/>
                </a:solidFill>
                <a:latin typeface="Montserrat Light" panose="00000400000000000000" pitchFamily="2" charset="0"/>
              </a:rPr>
              <a:t>.</a:t>
            </a:r>
          </a:p>
          <a:p>
            <a:pPr marL="342900" indent="-342900">
              <a:lnSpc>
                <a:spcPct val="90000"/>
              </a:lnSpc>
              <a:spcBef>
                <a:spcPts val="1000"/>
              </a:spcBef>
              <a:buFont typeface="Wingdings" panose="05000000000000000000" pitchFamily="2" charset="2"/>
              <a:buChar char="§"/>
              <a:defRPr/>
            </a:pPr>
            <a:r>
              <a:rPr kumimoji="0" lang="en-US" sz="2400" i="0" u="none" strike="noStrike" kern="1200" cap="none" spc="0" normalizeH="0" baseline="0" noProof="0">
                <a:ln>
                  <a:noFill/>
                </a:ln>
                <a:solidFill>
                  <a:srgbClr val="000000"/>
                </a:solidFill>
                <a:effectLst/>
                <a:uLnTx/>
                <a:uFillTx/>
                <a:latin typeface="Montserrat Light"/>
              </a:rPr>
              <a:t>Modified or altered invoices will not be accepted!</a:t>
            </a:r>
            <a:endParaRPr lang="en-US" sz="2400" i="0" u="none" strike="noStrike" kern="1200" cap="none" spc="0" normalizeH="0" baseline="0" noProof="0">
              <a:ln>
                <a:noFill/>
              </a:ln>
              <a:solidFill>
                <a:srgbClr val="000000"/>
              </a:solidFill>
              <a:effectLst/>
              <a:uLnTx/>
              <a:uFillTx/>
              <a:latin typeface="Montserrat Light"/>
            </a:endParaRPr>
          </a:p>
        </p:txBody>
      </p:sp>
      <p:pic>
        <p:nvPicPr>
          <p:cNvPr id="9" name="Picture 8">
            <a:extLst>
              <a:ext uri="{FF2B5EF4-FFF2-40B4-BE49-F238E27FC236}">
                <a16:creationId xmlns:a16="http://schemas.microsoft.com/office/drawing/2014/main" id="{A6780EAC-3E95-13C8-F7E8-28C66B347F89}"/>
              </a:ext>
            </a:extLst>
          </p:cNvPr>
          <p:cNvPicPr>
            <a:picLocks noChangeAspect="1"/>
          </p:cNvPicPr>
          <p:nvPr/>
        </p:nvPicPr>
        <p:blipFill>
          <a:blip r:embed="rId4"/>
          <a:stretch>
            <a:fillRect/>
          </a:stretch>
        </p:blipFill>
        <p:spPr>
          <a:xfrm>
            <a:off x="8437707" y="1790138"/>
            <a:ext cx="3147802"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Oval 2">
            <a:extLst>
              <a:ext uri="{FF2B5EF4-FFF2-40B4-BE49-F238E27FC236}">
                <a16:creationId xmlns:a16="http://schemas.microsoft.com/office/drawing/2014/main" id="{FF72F7AA-0432-F09F-2BFE-CA9F5D8DFA83}"/>
              </a:ext>
            </a:extLst>
          </p:cNvPr>
          <p:cNvSpPr/>
          <p:nvPr/>
        </p:nvSpPr>
        <p:spPr>
          <a:xfrm>
            <a:off x="8437707" y="2866056"/>
            <a:ext cx="1707201" cy="20527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2689742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REQUIRED DOCUMENTATION</a:t>
            </a:r>
            <a:endParaRPr lang="en-US">
              <a:solidFill>
                <a:srgbClr val="004E9A"/>
              </a:solidFill>
            </a:endParaRP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2E4215D-E2A1-055D-A2C3-639E614C6F7D}"/>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28</a:t>
            </a:fld>
            <a:r>
              <a:rPr lang="en-US"/>
              <a:t> | OKLAHOMA HEALTH CARE AUTHORITY</a:t>
            </a:r>
          </a:p>
        </p:txBody>
      </p:sp>
      <p:sp>
        <p:nvSpPr>
          <p:cNvPr id="6" name="TextBox 5">
            <a:extLst>
              <a:ext uri="{FF2B5EF4-FFF2-40B4-BE49-F238E27FC236}">
                <a16:creationId xmlns:a16="http://schemas.microsoft.com/office/drawing/2014/main" id="{18C6DEA0-6F54-6A9A-60A7-7B32E7B159A2}"/>
              </a:ext>
            </a:extLst>
          </p:cNvPr>
          <p:cNvSpPr txBox="1"/>
          <p:nvPr/>
        </p:nvSpPr>
        <p:spPr>
          <a:xfrm>
            <a:off x="606489" y="1729844"/>
            <a:ext cx="7286227" cy="4377609"/>
          </a:xfrm>
          <a:prstGeom prst="rect">
            <a:avLst/>
          </a:prstGeom>
          <a:noFill/>
        </p:spPr>
        <p:txBody>
          <a:bodyPr wrap="square">
            <a:spAutoFit/>
          </a:bodyPr>
          <a:lstStyle/>
          <a:p>
            <a:pPr>
              <a:buClr>
                <a:schemeClr val="tx1"/>
              </a:buClr>
            </a:pPr>
            <a:r>
              <a:rPr lang="en-US" sz="2800">
                <a:latin typeface="Montserrat SemiBold" panose="00000700000000000000" pitchFamily="2" charset="0"/>
              </a:rPr>
              <a:t>ATTACHMENT A</a:t>
            </a:r>
          </a:p>
          <a:p>
            <a:pPr marL="342900" indent="-342900">
              <a:lnSpc>
                <a:spcPct val="90000"/>
              </a:lnSpc>
              <a:spcBef>
                <a:spcPts val="1000"/>
              </a:spcBef>
              <a:buClr>
                <a:schemeClr val="tx1"/>
              </a:buClr>
              <a:buFont typeface="Wingdings" panose="05000000000000000000" pitchFamily="2" charset="2"/>
              <a:buChar char="§"/>
              <a:defRPr/>
            </a:pPr>
            <a:r>
              <a:rPr kumimoji="0" lang="en-US" sz="2400" b="1" u="sng" strike="noStrike" kern="1200" cap="none" spc="0" normalizeH="0" baseline="0" noProof="0">
                <a:ln>
                  <a:noFill/>
                </a:ln>
                <a:solidFill>
                  <a:srgbClr val="914115"/>
                </a:solidFill>
                <a:effectLst/>
                <a:uLnTx/>
                <a:uFillTx/>
                <a:latin typeface="Montserrat Light"/>
              </a:rPr>
              <a:t>One</a:t>
            </a:r>
            <a:r>
              <a:rPr kumimoji="0" lang="en-US" sz="2400" b="0" u="none" strike="noStrike" kern="1200" cap="none" spc="0" normalizeH="0" baseline="0" noProof="0">
                <a:ln>
                  <a:noFill/>
                </a:ln>
                <a:solidFill>
                  <a:srgbClr val="000000"/>
                </a:solidFill>
                <a:effectLst/>
                <a:uLnTx/>
                <a:uFillTx/>
                <a:latin typeface="Montserrat Light"/>
              </a:rPr>
              <a:t> SoonerCare application </a:t>
            </a:r>
            <a:r>
              <a:rPr lang="en-US" sz="2400">
                <a:solidFill>
                  <a:srgbClr val="000000"/>
                </a:solidFill>
                <a:latin typeface="Montserrat Light"/>
              </a:rPr>
              <a:t>can cover multiple household</a:t>
            </a:r>
            <a:r>
              <a:rPr kumimoji="0" lang="en-US" sz="2400" b="0" u="none" strike="noStrike" kern="1200" cap="none" spc="0" normalizeH="0" baseline="0" noProof="0">
                <a:ln>
                  <a:noFill/>
                </a:ln>
                <a:solidFill>
                  <a:srgbClr val="000000"/>
                </a:solidFill>
                <a:effectLst/>
                <a:uLnTx/>
                <a:uFillTx/>
                <a:latin typeface="Montserrat Light"/>
              </a:rPr>
              <a:t> members</a:t>
            </a:r>
            <a:r>
              <a:rPr lang="en-US" sz="2400">
                <a:solidFill>
                  <a:srgbClr val="000000"/>
                </a:solidFill>
                <a:latin typeface="Montserrat Light"/>
              </a:rPr>
              <a:t>, but OHCA</a:t>
            </a:r>
            <a:r>
              <a:rPr kumimoji="0" lang="en-US" sz="2400" b="0" u="none" strike="noStrike" kern="1200" cap="none" spc="0" normalizeH="0" baseline="0" noProof="0">
                <a:ln>
                  <a:noFill/>
                </a:ln>
                <a:solidFill>
                  <a:srgbClr val="000000"/>
                </a:solidFill>
                <a:effectLst/>
                <a:uLnTx/>
                <a:uFillTx/>
                <a:latin typeface="Montserrat Light"/>
              </a:rPr>
              <a:t> will only pay for </a:t>
            </a:r>
            <a:r>
              <a:rPr lang="en-US" sz="2400" b="1" u="sng">
                <a:solidFill>
                  <a:srgbClr val="914115"/>
                </a:solidFill>
                <a:latin typeface="Montserrat Light"/>
              </a:rPr>
              <a:t>o</a:t>
            </a:r>
            <a:r>
              <a:rPr kumimoji="0" lang="en-US" sz="2400" b="1" u="sng" strike="noStrike" kern="1200" cap="none" spc="0" normalizeH="0" baseline="0" noProof="0">
                <a:ln>
                  <a:noFill/>
                </a:ln>
                <a:solidFill>
                  <a:srgbClr val="914115"/>
                </a:solidFill>
                <a:effectLst/>
                <a:uLnTx/>
                <a:uFillTx/>
                <a:latin typeface="Montserrat Light"/>
              </a:rPr>
              <a:t>ne</a:t>
            </a:r>
            <a:r>
              <a:rPr kumimoji="0" lang="en-US" sz="2400" b="0" u="none" strike="noStrike" kern="1200" cap="none" spc="0" normalizeH="0" baseline="0" noProof="0">
                <a:ln>
                  <a:noFill/>
                </a:ln>
                <a:solidFill>
                  <a:srgbClr val="000000"/>
                </a:solidFill>
                <a:effectLst/>
                <a:uLnTx/>
                <a:uFillTx/>
                <a:latin typeface="Montserrat Light"/>
              </a:rPr>
              <a:t> application</a:t>
            </a:r>
            <a:r>
              <a:rPr lang="en-US" sz="2400">
                <a:solidFill>
                  <a:srgbClr val="000000"/>
                </a:solidFill>
                <a:latin typeface="Montserrat Light"/>
              </a:rPr>
              <a:t> per household.</a:t>
            </a:r>
            <a:endParaRPr kumimoji="0" lang="en-US" sz="2400" b="0" u="none" strike="noStrike" kern="1200" cap="none" spc="0" normalizeH="0" baseline="0" noProof="0">
              <a:ln>
                <a:noFill/>
              </a:ln>
              <a:solidFill>
                <a:srgbClr val="000000"/>
              </a:solidFill>
              <a:effectLst/>
              <a:uLnTx/>
              <a:uFillTx/>
              <a:latin typeface="Montserrat Light" panose="00000400000000000000" pitchFamily="2" charset="0"/>
            </a:endParaRPr>
          </a:p>
          <a:p>
            <a:pPr marL="342900" indent="-342900">
              <a:lnSpc>
                <a:spcPct val="90000"/>
              </a:lnSpc>
              <a:spcBef>
                <a:spcPts val="1000"/>
              </a:spcBef>
              <a:buClr>
                <a:schemeClr val="tx1"/>
              </a:buClr>
              <a:buFont typeface="Wingdings" panose="05000000000000000000" pitchFamily="2" charset="2"/>
              <a:buChar char="§"/>
              <a:defRPr/>
            </a:pPr>
            <a:r>
              <a:rPr kumimoji="0" lang="en-US" sz="2400" b="0" i="0" u="none" strike="noStrike" kern="1200" cap="none" spc="0" normalizeH="0" baseline="0" noProof="0">
                <a:ln>
                  <a:noFill/>
                </a:ln>
                <a:effectLst/>
                <a:uLnTx/>
                <a:uFillTx/>
                <a:latin typeface="Montserrat Light" panose="00000400000000000000" pitchFamily="2" charset="0"/>
                <a:ea typeface="+mn-ea"/>
                <a:cs typeface="+mn-cs"/>
              </a:rPr>
              <a:t>Invoice with correct dollar amounts.</a:t>
            </a:r>
          </a:p>
          <a:p>
            <a:pPr marL="342900" indent="-342900">
              <a:lnSpc>
                <a:spcPct val="90000"/>
              </a:lnSpc>
              <a:spcBef>
                <a:spcPts val="1000"/>
              </a:spcBef>
              <a:buClr>
                <a:schemeClr val="tx1"/>
              </a:buClr>
              <a:buFont typeface="Wingdings" panose="05000000000000000000" pitchFamily="2" charset="2"/>
              <a:buChar char="§"/>
              <a:defRPr/>
            </a:pPr>
            <a:r>
              <a:rPr kumimoji="0" lang="en-US" sz="2400" b="0" i="0" u="none" strike="noStrike" kern="1200" cap="none" spc="0" normalizeH="0" baseline="0" noProof="0">
                <a:ln>
                  <a:noFill/>
                </a:ln>
                <a:effectLst/>
                <a:uLnTx/>
                <a:uFillTx/>
                <a:latin typeface="Montserrat Light" panose="00000400000000000000" pitchFamily="2" charset="0"/>
                <a:ea typeface="+mn-ea"/>
                <a:cs typeface="+mn-cs"/>
              </a:rPr>
              <a:t>Invoice numbers cannot be the same as a previously submitted invoice number.</a:t>
            </a:r>
          </a:p>
          <a:p>
            <a:pPr marL="800100" lvl="1" indent="-342900">
              <a:lnSpc>
                <a:spcPct val="90000"/>
              </a:lnSpc>
              <a:spcBef>
                <a:spcPts val="1000"/>
              </a:spcBef>
              <a:buClr>
                <a:schemeClr val="tx1"/>
              </a:buClr>
              <a:buSzPct val="75000"/>
              <a:buFont typeface="Wingdings" panose="05000000000000000000" pitchFamily="2" charset="2"/>
              <a:buChar char="§"/>
              <a:defRPr/>
            </a:pPr>
            <a:r>
              <a:rPr kumimoji="0" lang="en-US" sz="2000" b="0" i="0" u="none" strike="noStrike" kern="1200" cap="none" spc="0" normalizeH="0" baseline="0" noProof="0">
                <a:ln>
                  <a:noFill/>
                </a:ln>
                <a:effectLst/>
                <a:uLnTx/>
                <a:uFillTx/>
                <a:latin typeface="Montserrat Light" panose="00000400000000000000" pitchFamily="2" charset="0"/>
              </a:rPr>
              <a:t>Example of correct invoice numbering by the contractor: 2023-3, 2023-4, 2024-1, 2024-2 </a:t>
            </a:r>
          </a:p>
          <a:p>
            <a:pPr marL="342900" indent="-342900">
              <a:lnSpc>
                <a:spcPct val="90000"/>
              </a:lnSpc>
              <a:spcBef>
                <a:spcPts val="1000"/>
              </a:spcBef>
              <a:buClr>
                <a:schemeClr val="tx1"/>
              </a:buClr>
              <a:buFont typeface="Wingdings" panose="05000000000000000000" pitchFamily="2" charset="2"/>
              <a:buChar char="§"/>
              <a:defRPr/>
            </a:pPr>
            <a:r>
              <a:rPr kumimoji="0" lang="en-US" sz="2400" b="0" i="0" u="none" strike="noStrike" kern="1200" cap="none" spc="0" normalizeH="0" baseline="0" noProof="0">
                <a:ln>
                  <a:noFill/>
                </a:ln>
                <a:effectLst/>
                <a:uLnTx/>
                <a:uFillTx/>
                <a:latin typeface="Montserrat Light" panose="00000400000000000000" pitchFamily="2" charset="0"/>
              </a:rPr>
              <a:t>Fiscal year begins July 1.</a:t>
            </a:r>
          </a:p>
        </p:txBody>
      </p:sp>
      <p:pic>
        <p:nvPicPr>
          <p:cNvPr id="9" name="Picture 8">
            <a:extLst>
              <a:ext uri="{FF2B5EF4-FFF2-40B4-BE49-F238E27FC236}">
                <a16:creationId xmlns:a16="http://schemas.microsoft.com/office/drawing/2014/main" id="{94A8619A-D034-1ADE-813A-4493786A076D}"/>
              </a:ext>
            </a:extLst>
          </p:cNvPr>
          <p:cNvPicPr>
            <a:picLocks noChangeAspect="1"/>
          </p:cNvPicPr>
          <p:nvPr/>
        </p:nvPicPr>
        <p:blipFill>
          <a:blip r:embed="rId3"/>
          <a:stretch>
            <a:fillRect/>
          </a:stretch>
        </p:blipFill>
        <p:spPr>
          <a:xfrm>
            <a:off x="8422148" y="1785580"/>
            <a:ext cx="314781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a:extLst>
              <a:ext uri="{FF2B5EF4-FFF2-40B4-BE49-F238E27FC236}">
                <a16:creationId xmlns:a16="http://schemas.microsoft.com/office/drawing/2014/main" id="{16F5D94A-F6F2-5BAD-9E24-748CF87AB433}"/>
              </a:ext>
            </a:extLst>
          </p:cNvPr>
          <p:cNvSpPr/>
          <p:nvPr/>
        </p:nvSpPr>
        <p:spPr>
          <a:xfrm rot="5400000">
            <a:off x="9129519" y="3634892"/>
            <a:ext cx="867747" cy="70076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8" name="Picture 7">
            <a:extLst>
              <a:ext uri="{FF2B5EF4-FFF2-40B4-BE49-F238E27FC236}">
                <a16:creationId xmlns:a16="http://schemas.microsoft.com/office/drawing/2014/main" id="{0C94568D-1070-E6A0-02BA-1F7F3C09C9C5}"/>
              </a:ext>
            </a:extLst>
          </p:cNvPr>
          <p:cNvPicPr>
            <a:picLocks noChangeAspect="1"/>
          </p:cNvPicPr>
          <p:nvPr/>
        </p:nvPicPr>
        <p:blipFill>
          <a:blip r:embed="rId4"/>
          <a:stretch>
            <a:fillRect/>
          </a:stretch>
        </p:blipFill>
        <p:spPr>
          <a:xfrm>
            <a:off x="91440" y="91440"/>
            <a:ext cx="725487" cy="688908"/>
          </a:xfrm>
          <a:prstGeom prst="rect">
            <a:avLst/>
          </a:prstGeom>
        </p:spPr>
      </p:pic>
    </p:spTree>
    <p:extLst>
      <p:ext uri="{BB962C8B-B14F-4D97-AF65-F5344CB8AC3E}">
        <p14:creationId xmlns:p14="http://schemas.microsoft.com/office/powerpoint/2010/main" val="2193877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REQUIRED DOCUMENTATION</a:t>
            </a:r>
            <a:endParaRPr lang="en-US">
              <a:solidFill>
                <a:srgbClr val="004E9A"/>
              </a:solidFill>
            </a:endParaRP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2E4215D-E2A1-055D-A2C3-639E614C6F7D}"/>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29</a:t>
            </a:fld>
            <a:r>
              <a:rPr lang="en-US"/>
              <a:t> | OKLAHOMA HEALTH CARE AUTHORITY</a:t>
            </a:r>
          </a:p>
        </p:txBody>
      </p:sp>
      <p:sp>
        <p:nvSpPr>
          <p:cNvPr id="6" name="TextBox 5">
            <a:extLst>
              <a:ext uri="{FF2B5EF4-FFF2-40B4-BE49-F238E27FC236}">
                <a16:creationId xmlns:a16="http://schemas.microsoft.com/office/drawing/2014/main" id="{18C6DEA0-6F54-6A9A-60A7-7B32E7B159A2}"/>
              </a:ext>
            </a:extLst>
          </p:cNvPr>
          <p:cNvSpPr txBox="1"/>
          <p:nvPr/>
        </p:nvSpPr>
        <p:spPr>
          <a:xfrm>
            <a:off x="606489" y="1642189"/>
            <a:ext cx="11084768" cy="3234732"/>
          </a:xfrm>
          <a:prstGeom prst="rect">
            <a:avLst/>
          </a:prstGeom>
          <a:noFill/>
        </p:spPr>
        <p:txBody>
          <a:bodyPr wrap="square">
            <a:spAutoFit/>
          </a:bodyPr>
          <a:lstStyle/>
          <a:p>
            <a:pPr marL="0" indent="0">
              <a:buNone/>
            </a:pPr>
            <a:r>
              <a:rPr lang="en-US" sz="2800">
                <a:latin typeface="Montserrat SemiBold" panose="00000700000000000000" pitchFamily="2" charset="0"/>
              </a:rPr>
              <a:t>ATTACHMENT B</a:t>
            </a:r>
          </a:p>
          <a:p>
            <a:pPr marL="342900" indent="-342900">
              <a:lnSpc>
                <a:spcPct val="90000"/>
              </a:lnSpc>
              <a:spcBef>
                <a:spcPts val="1000"/>
              </a:spcBef>
              <a:buFont typeface="Wingdings" panose="05000000000000000000" pitchFamily="2" charset="2"/>
              <a:buChar char="§"/>
              <a:defRPr/>
            </a:pPr>
            <a:r>
              <a:rPr lang="en-US" sz="2400">
                <a:solidFill>
                  <a:schemeClr val="tx1"/>
                </a:solidFill>
                <a:latin typeface="Montserrat Light" panose="00000400000000000000" pitchFamily="2" charset="0"/>
              </a:rPr>
              <a:t>Request a secure link from </a:t>
            </a:r>
            <a:r>
              <a:rPr lang="en-US" sz="2400" b="1" u="sng">
                <a:solidFill>
                  <a:srgbClr val="004E9A"/>
                </a:solidFill>
                <a:latin typeface="Montserrat Light" panose="00000400000000000000" pitchFamily="2" charset="0"/>
              </a:rPr>
              <a:t>kathrine.mccoy@okhca.org.</a:t>
            </a:r>
            <a:r>
              <a:rPr lang="en-US" sz="2400">
                <a:solidFill>
                  <a:srgbClr val="004E9A"/>
                </a:solidFill>
                <a:latin typeface="Montserrat Light" panose="00000400000000000000" pitchFamily="2" charset="0"/>
              </a:rPr>
              <a:t> </a:t>
            </a:r>
            <a:r>
              <a:rPr lang="en-US" sz="2400">
                <a:solidFill>
                  <a:schemeClr val="tx1"/>
                </a:solidFill>
                <a:latin typeface="Montserrat Light" panose="00000400000000000000" pitchFamily="2" charset="0"/>
              </a:rPr>
              <a:t>Upon receipt of the secure and encrypted email, insert Attachment B (Excel sheet) and send.</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Other formats</a:t>
            </a:r>
            <a:r>
              <a:rPr lang="en-US" sz="2400">
                <a:solidFill>
                  <a:srgbClr val="000000"/>
                </a:solidFill>
                <a:latin typeface="Montserrat Light" panose="00000400000000000000" pitchFamily="2" charset="0"/>
              </a:rPr>
              <a:t> </a:t>
            </a:r>
            <a:r>
              <a:rPr lang="en-US" sz="2400" u="sng">
                <a:solidFill>
                  <a:srgbClr val="000000"/>
                </a:solidFill>
                <a:latin typeface="Montserrat Light" panose="00000400000000000000" pitchFamily="2" charset="0"/>
              </a:rPr>
              <a:t>NOT</a:t>
            </a:r>
            <a:r>
              <a:rPr lang="en-US" sz="2400">
                <a:solidFill>
                  <a:srgbClr val="000000"/>
                </a:solidFill>
                <a:latin typeface="Montserrat Light" panose="00000400000000000000" pitchFamily="2" charset="0"/>
              </a:rPr>
              <a:t> accepted include </a:t>
            </a: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PDF, Word, Outlook, JPEG, GIF.</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All fields must be populated in the correct format, or the submission may be deemed invalid. Transposed numbers, typos and other errors will render the entry invalid.  </a:t>
            </a:r>
            <a:endParaRPr kumimoji="0" lang="en-US" sz="2400" strike="noStrike" kern="1200" cap="none" spc="0" normalizeH="0" baseline="0" noProof="0">
              <a:ln>
                <a:noFill/>
              </a:ln>
              <a:effectLst/>
              <a:uLnTx/>
              <a:uFillTx/>
              <a:latin typeface="Montserrat Light" panose="00000400000000000000" pitchFamily="2" charset="0"/>
            </a:endParaRPr>
          </a:p>
        </p:txBody>
      </p:sp>
      <p:pic>
        <p:nvPicPr>
          <p:cNvPr id="9" name="Picture 8">
            <a:extLst>
              <a:ext uri="{FF2B5EF4-FFF2-40B4-BE49-F238E27FC236}">
                <a16:creationId xmlns:a16="http://schemas.microsoft.com/office/drawing/2014/main" id="{0291B062-6731-9036-185F-72457EC0A227}"/>
              </a:ext>
            </a:extLst>
          </p:cNvPr>
          <p:cNvPicPr>
            <a:picLocks noChangeAspect="1"/>
          </p:cNvPicPr>
          <p:nvPr/>
        </p:nvPicPr>
        <p:blipFill rotWithShape="1">
          <a:blip r:embed="rId3"/>
          <a:srcRect l="909" t="16793" b="12500"/>
          <a:stretch/>
        </p:blipFill>
        <p:spPr>
          <a:xfrm>
            <a:off x="1554480" y="5303520"/>
            <a:ext cx="9047503" cy="829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7303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F2FA15AC-B564-EC19-FD11-26734D53E301}"/>
              </a:ext>
            </a:extLst>
          </p:cNvPr>
          <p:cNvPicPr>
            <a:picLocks noChangeAspect="1"/>
          </p:cNvPicPr>
          <p:nvPr/>
        </p:nvPicPr>
        <p:blipFill rotWithShape="1">
          <a:blip r:embed="rId2">
            <a:extLst>
              <a:ext uri="{28A0092B-C50C-407E-A947-70E740481C1C}">
                <a14:useLocalDpi xmlns:a14="http://schemas.microsoft.com/office/drawing/2010/main" val="0"/>
              </a:ext>
            </a:extLst>
          </a:blip>
          <a:srcRect l="5015" t="14390" r="2207" b="15921"/>
          <a:stretch/>
        </p:blipFill>
        <p:spPr>
          <a:xfrm>
            <a:off x="5009" y="5158341"/>
            <a:ext cx="3222066" cy="914400"/>
          </a:xfrm>
          <a:prstGeom prst="rect">
            <a:avLst/>
          </a:prstGeom>
        </p:spPr>
      </p:pic>
      <p:sp>
        <p:nvSpPr>
          <p:cNvPr id="4" name="Title 1">
            <a:extLst>
              <a:ext uri="{FF2B5EF4-FFF2-40B4-BE49-F238E27FC236}">
                <a16:creationId xmlns:a16="http://schemas.microsoft.com/office/drawing/2014/main" id="{CFA5A653-D00D-7EEB-2B0A-B38E8EC923F2}"/>
              </a:ext>
            </a:extLst>
          </p:cNvPr>
          <p:cNvSpPr txBox="1">
            <a:spLocks/>
          </p:cNvSpPr>
          <p:nvPr/>
        </p:nvSpPr>
        <p:spPr>
          <a:xfrm>
            <a:off x="34907" y="898053"/>
            <a:ext cx="3272777" cy="766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Montserrat ExtraBold" panose="00000900000000000000" pitchFamily="2" charset="0"/>
              </a:rPr>
              <a:t>WELCOME</a:t>
            </a:r>
            <a:endParaRPr lang="en-US" sz="6600">
              <a:latin typeface="Montserrat ExtraBold" panose="00000900000000000000" pitchFamily="2" charset="0"/>
            </a:endParaRPr>
          </a:p>
        </p:txBody>
      </p:sp>
      <p:cxnSp>
        <p:nvCxnSpPr>
          <p:cNvPr id="13" name="Straight Connector 12">
            <a:extLst>
              <a:ext uri="{FF2B5EF4-FFF2-40B4-BE49-F238E27FC236}">
                <a16:creationId xmlns:a16="http://schemas.microsoft.com/office/drawing/2014/main" id="{C47B5781-B00A-EAE1-E13D-665D143CF3DA}"/>
              </a:ext>
            </a:extLst>
          </p:cNvPr>
          <p:cNvCxnSpPr/>
          <p:nvPr/>
        </p:nvCxnSpPr>
        <p:spPr>
          <a:xfrm>
            <a:off x="3342290" y="1085344"/>
            <a:ext cx="0" cy="556704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14F90B6-B591-90B8-B31A-34601CFBC874}"/>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143761"/>
            <a:ext cx="12192000" cy="441177"/>
          </a:xfrm>
          <a:prstGeom prst="rect">
            <a:avLst/>
          </a:prstGeom>
          <a:noFill/>
        </p:spPr>
      </p:pic>
      <p:sp>
        <p:nvSpPr>
          <p:cNvPr id="23" name="Title 1">
            <a:extLst>
              <a:ext uri="{FF2B5EF4-FFF2-40B4-BE49-F238E27FC236}">
                <a16:creationId xmlns:a16="http://schemas.microsoft.com/office/drawing/2014/main" id="{0B592EDF-49E6-D47E-4093-AB71035CE57C}"/>
              </a:ext>
            </a:extLst>
          </p:cNvPr>
          <p:cNvSpPr txBox="1">
            <a:spLocks/>
          </p:cNvSpPr>
          <p:nvPr/>
        </p:nvSpPr>
        <p:spPr>
          <a:xfrm>
            <a:off x="97535" y="1416847"/>
            <a:ext cx="3167368" cy="51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latin typeface="Montserrat Medium" panose="00000600000000000000" pitchFamily="2" charset="0"/>
              </a:rPr>
              <a:t>May 29, 2024</a:t>
            </a:r>
          </a:p>
        </p:txBody>
      </p:sp>
      <p:pic>
        <p:nvPicPr>
          <p:cNvPr id="2" name="Picture 1">
            <a:extLst>
              <a:ext uri="{FF2B5EF4-FFF2-40B4-BE49-F238E27FC236}">
                <a16:creationId xmlns:a16="http://schemas.microsoft.com/office/drawing/2014/main" id="{0A96C830-A27F-BA79-6A72-0DFD6C2B18C1}"/>
              </a:ext>
            </a:extLst>
          </p:cNvPr>
          <p:cNvPicPr>
            <a:picLocks noChangeAspect="1"/>
          </p:cNvPicPr>
          <p:nvPr/>
        </p:nvPicPr>
        <p:blipFill>
          <a:blip r:embed="rId4">
            <a:extLst>
              <a:ext uri="{28A0092B-C50C-407E-A947-70E740481C1C}">
                <a14:useLocalDpi xmlns:a14="http://schemas.microsoft.com/office/drawing/2010/main" val="0"/>
              </a:ext>
            </a:extLst>
          </a:blip>
          <a:srcRect l="1282" r="1282"/>
          <a:stretch/>
        </p:blipFill>
        <p:spPr>
          <a:xfrm>
            <a:off x="3442602" y="1022586"/>
            <a:ext cx="5345686" cy="5486400"/>
          </a:xfrm>
          <a:prstGeom prst="rect">
            <a:avLst/>
          </a:prstGeom>
        </p:spPr>
      </p:pic>
      <p:pic>
        <p:nvPicPr>
          <p:cNvPr id="9" name="Picture 8">
            <a:extLst>
              <a:ext uri="{FF2B5EF4-FFF2-40B4-BE49-F238E27FC236}">
                <a16:creationId xmlns:a16="http://schemas.microsoft.com/office/drawing/2014/main" id="{4DD9F8F0-EE89-714C-1B84-2301AD7124AC}"/>
              </a:ext>
            </a:extLst>
          </p:cNvPr>
          <p:cNvPicPr>
            <a:picLocks noChangeAspect="1"/>
          </p:cNvPicPr>
          <p:nvPr/>
        </p:nvPicPr>
        <p:blipFill>
          <a:blip r:embed="rId5"/>
          <a:stretch>
            <a:fillRect/>
          </a:stretch>
        </p:blipFill>
        <p:spPr>
          <a:xfrm>
            <a:off x="8888599" y="1676425"/>
            <a:ext cx="2714551" cy="2743200"/>
          </a:xfrm>
          <a:prstGeom prst="rect">
            <a:avLst/>
          </a:prstGeom>
        </p:spPr>
      </p:pic>
      <p:sp>
        <p:nvSpPr>
          <p:cNvPr id="5" name="Action Button: Go Forward or Next 4">
            <a:hlinkClick r:id="" action="ppaction://noaction" highlightClick="1"/>
            <a:extLst>
              <a:ext uri="{FF2B5EF4-FFF2-40B4-BE49-F238E27FC236}">
                <a16:creationId xmlns:a16="http://schemas.microsoft.com/office/drawing/2014/main" id="{FD18487D-3F33-6F40-8F7B-2653812E27A5}"/>
              </a:ext>
            </a:extLst>
          </p:cNvPr>
          <p:cNvSpPr/>
          <p:nvPr/>
        </p:nvSpPr>
        <p:spPr>
          <a:xfrm>
            <a:off x="2949783" y="6188165"/>
            <a:ext cx="274320" cy="27432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DF8CD8B-B351-EF56-B8C6-17E22B925428}"/>
              </a:ext>
            </a:extLst>
          </p:cNvPr>
          <p:cNvGrpSpPr/>
          <p:nvPr/>
        </p:nvGrpSpPr>
        <p:grpSpPr>
          <a:xfrm>
            <a:off x="59590" y="2119552"/>
            <a:ext cx="3282700" cy="2418098"/>
            <a:chOff x="456401" y="507642"/>
            <a:chExt cx="3066668" cy="2128643"/>
          </a:xfrm>
        </p:grpSpPr>
        <p:pic>
          <p:nvPicPr>
            <p:cNvPr id="12" name="Picture 8" descr="See related image detail">
              <a:extLst>
                <a:ext uri="{FF2B5EF4-FFF2-40B4-BE49-F238E27FC236}">
                  <a16:creationId xmlns:a16="http://schemas.microsoft.com/office/drawing/2014/main" id="{F1FF92CF-2BD0-67B5-D5D7-FF99D85419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732" y="2010983"/>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ee related image detail">
              <a:extLst>
                <a:ext uri="{FF2B5EF4-FFF2-40B4-BE49-F238E27FC236}">
                  <a16:creationId xmlns:a16="http://schemas.microsoft.com/office/drawing/2014/main" id="{51AE8ED0-2204-807D-BECA-DA01E747C0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39" y="228530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EC3A91B-928D-F95B-01FA-E2E30E656526}"/>
                </a:ext>
              </a:extLst>
            </p:cNvPr>
            <p:cNvSpPr txBox="1"/>
            <p:nvPr/>
          </p:nvSpPr>
          <p:spPr>
            <a:xfrm>
              <a:off x="456401" y="507642"/>
              <a:ext cx="3066668" cy="2128643"/>
            </a:xfrm>
            <a:prstGeom prst="rect">
              <a:avLst/>
            </a:prstGeom>
            <a:noFill/>
          </p:spPr>
          <p:txBody>
            <a:bodyPr wrap="square">
              <a:spAutoFit/>
            </a:bodyPr>
            <a:lstStyle/>
            <a:p>
              <a:pPr>
                <a:lnSpc>
                  <a:spcPct val="108000"/>
                </a:lnSpc>
              </a:pPr>
              <a:endParaRPr lang="en-US" sz="2000">
                <a:latin typeface="Montserrat Light" panose="00000400000000000000" pitchFamily="2" charset="0"/>
                <a:cs typeface="Arial" panose="020B0604020202020204" pitchFamily="34" charset="0"/>
              </a:endParaRP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We will begin shortly.</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Please mute yourself.</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Save questions until end of presentation:</a:t>
              </a:r>
            </a:p>
            <a:p>
              <a:pPr lvl="1">
                <a:lnSpc>
                  <a:spcPct val="108000"/>
                </a:lnSpc>
              </a:pPr>
              <a:endParaRPr lang="en-US" sz="4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Use the chat feature.</a:t>
              </a:r>
            </a:p>
            <a:p>
              <a:pPr lvl="1">
                <a:lnSpc>
                  <a:spcPct val="108000"/>
                </a:lnSpc>
              </a:pPr>
              <a:endParaRPr lang="en-US" sz="1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Raise your hand.</a:t>
              </a:r>
            </a:p>
          </p:txBody>
        </p:sp>
      </p:grpSp>
    </p:spTree>
    <p:extLst>
      <p:ext uri="{BB962C8B-B14F-4D97-AF65-F5344CB8AC3E}">
        <p14:creationId xmlns:p14="http://schemas.microsoft.com/office/powerpoint/2010/main" val="1109377780"/>
      </p:ext>
    </p:extLst>
  </p:cSld>
  <p:clrMapOvr>
    <a:masterClrMapping/>
  </p:clrMapOvr>
  <p:transition spd="slow" advClick="0" advTm="15000">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REQUIRED DOCUMENTATION</a:t>
            </a:r>
            <a:endParaRPr lang="en-US">
              <a:solidFill>
                <a:srgbClr val="004E9A"/>
              </a:solidFill>
            </a:endParaRP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2E4215D-E2A1-055D-A2C3-639E614C6F7D}"/>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30</a:t>
            </a:fld>
            <a:r>
              <a:rPr lang="en-US"/>
              <a:t> | OKLAHOMA HEALTH CARE AUTHORITY</a:t>
            </a:r>
          </a:p>
        </p:txBody>
      </p:sp>
      <p:sp>
        <p:nvSpPr>
          <p:cNvPr id="6" name="TextBox 5">
            <a:extLst>
              <a:ext uri="{FF2B5EF4-FFF2-40B4-BE49-F238E27FC236}">
                <a16:creationId xmlns:a16="http://schemas.microsoft.com/office/drawing/2014/main" id="{18C6DEA0-6F54-6A9A-60A7-7B32E7B159A2}"/>
              </a:ext>
            </a:extLst>
          </p:cNvPr>
          <p:cNvSpPr txBox="1"/>
          <p:nvPr/>
        </p:nvSpPr>
        <p:spPr>
          <a:xfrm>
            <a:off x="606489" y="1642189"/>
            <a:ext cx="10979018" cy="3158813"/>
          </a:xfrm>
          <a:prstGeom prst="rect">
            <a:avLst/>
          </a:prstGeom>
          <a:noFill/>
        </p:spPr>
        <p:txBody>
          <a:bodyPr wrap="square">
            <a:spAutoFit/>
          </a:bodyPr>
          <a:lstStyle/>
          <a:p>
            <a:pPr marL="0" indent="0">
              <a:buNone/>
            </a:pPr>
            <a:r>
              <a:rPr lang="en-US" sz="2800">
                <a:latin typeface="Montserrat SemiBold" panose="00000700000000000000" pitchFamily="2" charset="0"/>
              </a:rPr>
              <a:t>ATTACHMENT B</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Attachment B is located on the OHCA Tribal Relations webpage: </a:t>
            </a:r>
            <a:r>
              <a:rPr kumimoji="0" lang="en-US" sz="2400" b="1" i="0" strike="noStrike" kern="1200" cap="none" spc="0" normalizeH="0" baseline="0" noProof="0">
                <a:ln>
                  <a:noFill/>
                </a:ln>
                <a:solidFill>
                  <a:srgbClr val="004E9A"/>
                </a:solidFill>
                <a:effectLst/>
                <a:uLnTx/>
                <a:uFillTx/>
                <a:latin typeface="Montserrat Light" panose="00000400000000000000" pitchFamily="2" charset="0"/>
                <a:hlinkClick r:id="rId3" action="ppaction://hlinkfile">
                  <a:extLst>
                    <a:ext uri="{A12FA001-AC4F-418D-AE19-62706E023703}">
                      <ahyp:hlinkClr xmlns:ahyp="http://schemas.microsoft.com/office/drawing/2018/hyperlinkcolor" val="tx"/>
                    </a:ext>
                  </a:extLst>
                </a:hlinkClick>
              </a:rPr>
              <a:t>oklahoma.gov/</a:t>
            </a:r>
            <a:r>
              <a:rPr kumimoji="0" lang="en-US" sz="2400" b="1" i="0" strike="noStrike" kern="1200" cap="none" spc="0" normalizeH="0" baseline="0" noProof="0" err="1">
                <a:ln>
                  <a:noFill/>
                </a:ln>
                <a:solidFill>
                  <a:srgbClr val="004E9A"/>
                </a:solidFill>
                <a:effectLst/>
                <a:uLnTx/>
                <a:uFillTx/>
                <a:latin typeface="Montserrat Light" panose="00000400000000000000" pitchFamily="2" charset="0"/>
                <a:hlinkClick r:id="rId3" action="ppaction://hlinkfile">
                  <a:extLst>
                    <a:ext uri="{A12FA001-AC4F-418D-AE19-62706E023703}">
                      <ahyp:hlinkClr xmlns:ahyp="http://schemas.microsoft.com/office/drawing/2018/hyperlinkcolor" val="tx"/>
                    </a:ext>
                  </a:extLst>
                </a:hlinkClick>
              </a:rPr>
              <a:t>ohca</a:t>
            </a:r>
            <a:r>
              <a:rPr kumimoji="0" lang="en-US" sz="2400" b="1" i="0" strike="noStrike" kern="1200" cap="none" spc="0" normalizeH="0" baseline="0" noProof="0">
                <a:ln>
                  <a:noFill/>
                </a:ln>
                <a:solidFill>
                  <a:srgbClr val="004E9A"/>
                </a:solidFill>
                <a:effectLst/>
                <a:uLnTx/>
                <a:uFillTx/>
                <a:latin typeface="Montserrat Light" panose="00000400000000000000" pitchFamily="2" charset="0"/>
                <a:hlinkClick r:id="rId3" action="ppaction://hlinkfile">
                  <a:extLst>
                    <a:ext uri="{A12FA001-AC4F-418D-AE19-62706E023703}">
                      <ahyp:hlinkClr xmlns:ahyp="http://schemas.microsoft.com/office/drawing/2018/hyperlinkcolor" val="tx"/>
                    </a:ext>
                  </a:extLst>
                </a:hlinkClick>
              </a:rPr>
              <a:t>/tribal-relations</a:t>
            </a:r>
            <a:r>
              <a:rPr kumimoji="0" lang="en-US" sz="2400" b="0" i="0" u="none" strike="noStrike" kern="1200" cap="none" spc="0" normalizeH="0" baseline="0" noProof="0">
                <a:ln>
                  <a:noFill/>
                </a:ln>
                <a:solidFill>
                  <a:srgbClr val="004E9A"/>
                </a:solidFill>
                <a:effectLst/>
                <a:uLnTx/>
                <a:uFillTx/>
                <a:latin typeface="Montserrat Light" panose="00000400000000000000" pitchFamily="2" charset="0"/>
              </a:rPr>
              <a:t>.</a:t>
            </a:r>
            <a:endParaRPr kumimoji="0" lang="en-US" sz="2400" b="1" i="0" strike="noStrike" kern="1200" cap="none" spc="0" normalizeH="0" baseline="0" noProof="0">
              <a:ln>
                <a:noFill/>
              </a:ln>
              <a:solidFill>
                <a:srgbClr val="004E9A"/>
              </a:solidFill>
              <a:effectLst/>
              <a:uLnTx/>
              <a:uFillTx/>
              <a:latin typeface="Montserrat Light" panose="00000400000000000000" pitchFamily="2"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Only one Attachment B is accepted per invoice per quarter claimed.</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Modified or altered formats of Attachment B will not be accepted.</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rPr>
              <a:t>Do not leave any blank fields, as they could result in nonpayment.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sz="2400" i="1" u="sng">
                <a:latin typeface="Montserrat Light" panose="00000400000000000000" pitchFamily="2" charset="0"/>
              </a:rPr>
              <a:t>Hint</a:t>
            </a:r>
            <a:r>
              <a:rPr kumimoji="0" lang="en-US" sz="2400" i="1" strike="noStrike" kern="1200" cap="none" spc="0" normalizeH="0" baseline="0" noProof="0">
                <a:ln>
                  <a:noFill/>
                </a:ln>
                <a:effectLst/>
                <a:uLnTx/>
                <a:uFillTx/>
                <a:latin typeface="Montserrat Light" panose="00000400000000000000" pitchFamily="2" charset="0"/>
              </a:rPr>
              <a:t>: </a:t>
            </a:r>
            <a:r>
              <a:rPr kumimoji="0" lang="en-US" sz="2400" strike="noStrike" kern="1200" cap="none" spc="0" normalizeH="0" baseline="0" noProof="0">
                <a:ln>
                  <a:noFill/>
                </a:ln>
                <a:effectLst/>
                <a:uLnTx/>
                <a:uFillTx/>
                <a:latin typeface="Montserrat Light" panose="00000400000000000000" pitchFamily="2" charset="0"/>
              </a:rPr>
              <a:t>Lock Excel sheet while using; unlock when sending to OHCA.</a:t>
            </a:r>
            <a:endParaRPr kumimoji="0" lang="en-US" sz="2400" b="0" i="0" u="none" strike="noStrike" kern="1200" cap="none" spc="0" normalizeH="0" baseline="0" noProof="0">
              <a:ln>
                <a:noFill/>
              </a:ln>
              <a:solidFill>
                <a:srgbClr val="000000"/>
              </a:solidFill>
              <a:effectLst/>
              <a:uLnTx/>
              <a:uFillTx/>
              <a:latin typeface="Montserrat Light" panose="00000400000000000000" pitchFamily="2" charset="0"/>
            </a:endParaRPr>
          </a:p>
        </p:txBody>
      </p:sp>
      <p:pic>
        <p:nvPicPr>
          <p:cNvPr id="8" name="Picture 7">
            <a:extLst>
              <a:ext uri="{FF2B5EF4-FFF2-40B4-BE49-F238E27FC236}">
                <a16:creationId xmlns:a16="http://schemas.microsoft.com/office/drawing/2014/main" id="{2C597DE3-99DD-8423-A95B-F0595DCF9B13}"/>
              </a:ext>
            </a:extLst>
          </p:cNvPr>
          <p:cNvPicPr>
            <a:picLocks noChangeAspect="1"/>
          </p:cNvPicPr>
          <p:nvPr/>
        </p:nvPicPr>
        <p:blipFill>
          <a:blip r:embed="rId4"/>
          <a:stretch>
            <a:fillRect/>
          </a:stretch>
        </p:blipFill>
        <p:spPr>
          <a:xfrm>
            <a:off x="91440" y="91440"/>
            <a:ext cx="725487" cy="688908"/>
          </a:xfrm>
          <a:prstGeom prst="rect">
            <a:avLst/>
          </a:prstGeom>
        </p:spPr>
      </p:pic>
      <p:pic>
        <p:nvPicPr>
          <p:cNvPr id="10" name="Picture 9">
            <a:extLst>
              <a:ext uri="{FF2B5EF4-FFF2-40B4-BE49-F238E27FC236}">
                <a16:creationId xmlns:a16="http://schemas.microsoft.com/office/drawing/2014/main" id="{FACFECC7-DB45-7361-957F-A0EFC2A72ED4}"/>
              </a:ext>
            </a:extLst>
          </p:cNvPr>
          <p:cNvPicPr>
            <a:picLocks noChangeAspect="1"/>
          </p:cNvPicPr>
          <p:nvPr/>
        </p:nvPicPr>
        <p:blipFill rotWithShape="1">
          <a:blip r:embed="rId5"/>
          <a:srcRect l="909" t="16793" b="12500"/>
          <a:stretch/>
        </p:blipFill>
        <p:spPr>
          <a:xfrm>
            <a:off x="1554480" y="5303520"/>
            <a:ext cx="9047503" cy="829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7362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INVOICE SUBMISSIONS</a:t>
            </a:r>
            <a:endParaRPr lang="en-US">
              <a:solidFill>
                <a:srgbClr val="004E9A"/>
              </a:solidFill>
            </a:endParaRPr>
          </a:p>
        </p:txBody>
      </p:sp>
      <p:sp>
        <p:nvSpPr>
          <p:cNvPr id="3" name="Content Placeholder 2">
            <a:extLst>
              <a:ext uri="{FF2B5EF4-FFF2-40B4-BE49-F238E27FC236}">
                <a16:creationId xmlns:a16="http://schemas.microsoft.com/office/drawing/2014/main" id="{B56C36DD-E4BE-9568-0E52-264B07AD81F9}"/>
              </a:ext>
            </a:extLst>
          </p:cNvPr>
          <p:cNvSpPr>
            <a:spLocks noGrp="1"/>
          </p:cNvSpPr>
          <p:nvPr>
            <p:ph idx="1"/>
          </p:nvPr>
        </p:nvSpPr>
        <p:spPr>
          <a:xfrm>
            <a:off x="606489" y="1714760"/>
            <a:ext cx="10956987" cy="4378229"/>
          </a:xfrm>
          <a:ln>
            <a:solidFill>
              <a:srgbClr val="004E9A"/>
            </a:solidFill>
          </a:ln>
        </p:spPr>
        <p:txBody>
          <a:bodyPr>
            <a:normAutofit/>
          </a:bodyPr>
          <a:lstStyle/>
          <a:p>
            <a:pPr marL="0" indent="0">
              <a:lnSpc>
                <a:spcPct val="100000"/>
              </a:lnSpc>
              <a:spcBef>
                <a:spcPts val="500"/>
              </a:spcBef>
              <a:buNone/>
              <a:defRPr/>
            </a:pPr>
            <a:r>
              <a:rPr lang="en-US" b="1">
                <a:solidFill>
                  <a:srgbClr val="000000"/>
                </a:solidFill>
                <a:latin typeface="Montserrat SemiBold" panose="00000700000000000000" pitchFamily="2" charset="0"/>
              </a:rPr>
              <a:t>When submitting TMAM</a:t>
            </a:r>
            <a:r>
              <a:rPr kumimoji="0" lang="en-US" b="1" i="0" u="none" strike="noStrike" kern="1200" cap="none" spc="0" normalizeH="0" baseline="0" noProof="0">
                <a:ln>
                  <a:noFill/>
                </a:ln>
                <a:solidFill>
                  <a:srgbClr val="000000"/>
                </a:solidFill>
                <a:effectLst/>
                <a:uLnTx/>
                <a:uFillTx/>
                <a:latin typeface="Montserrat SemiBold" panose="00000700000000000000" pitchFamily="2" charset="0"/>
              </a:rPr>
              <a:t> invoice:</a:t>
            </a:r>
            <a:endParaRPr lang="en-US" b="1">
              <a:solidFill>
                <a:srgbClr val="000000"/>
              </a:solidFill>
              <a:latin typeface="Montserrat SemiBold" panose="00000700000000000000" pitchFamily="2" charset="0"/>
            </a:endParaRPr>
          </a:p>
          <a:p>
            <a:pPr>
              <a:lnSpc>
                <a:spcPct val="100000"/>
              </a:lnSpc>
              <a:spcBef>
                <a:spcPts val="500"/>
              </a:spcBef>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Only one invoice (Attachment A - PDF) per tribe will be accepted by OHCA each quarter.  </a:t>
            </a:r>
          </a:p>
          <a:p>
            <a:pPr>
              <a:lnSpc>
                <a:spcPct val="100000"/>
              </a:lnSpc>
              <a:spcBef>
                <a:spcPts val="500"/>
              </a:spcBef>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No opportunity to correct invoice once received by OHCA.</a:t>
            </a:r>
          </a:p>
          <a:p>
            <a:pPr>
              <a:lnSpc>
                <a:spcPct val="100000"/>
              </a:lnSpc>
              <a:spcBef>
                <a:spcPts val="500"/>
              </a:spcBef>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Application dates need to be within the quarter claimed.</a:t>
            </a:r>
          </a:p>
          <a:p>
            <a:pPr>
              <a:lnSpc>
                <a:spcPct val="100000"/>
              </a:lnSpc>
              <a:spcBef>
                <a:spcPts val="500"/>
              </a:spcBef>
              <a:buFont typeface="Wingdings" panose="05000000000000000000" pitchFamily="2" charset="2"/>
              <a:buChar char="§"/>
              <a:defRPr/>
            </a:pPr>
            <a:r>
              <a:rPr kumimoji="0" lang="en-US" sz="24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Invoices submitted to OHCA more than 90 days past the last day of claiming quarter will not be accepted and will be returned as invalid.</a:t>
            </a:r>
          </a:p>
          <a:p>
            <a:pPr>
              <a:lnSpc>
                <a:spcPct val="100000"/>
              </a:lnSpc>
              <a:spcBef>
                <a:spcPts val="500"/>
              </a:spcBef>
              <a:buFont typeface="Wingdings" panose="05000000000000000000" pitchFamily="2" charset="2"/>
              <a:buChar char="§"/>
              <a:defRPr/>
            </a:pPr>
            <a:r>
              <a:rPr lang="en-US" sz="2400" kern="1200">
                <a:solidFill>
                  <a:schemeClr val="tx1"/>
                </a:solidFill>
                <a:latin typeface="Montserrat Light" panose="00000400000000000000" pitchFamily="2" charset="0"/>
              </a:rPr>
              <a:t>Email invoice (Attachment A - PDF) to </a:t>
            </a:r>
            <a:r>
              <a:rPr lang="en-US" sz="2400" b="1" kern="1200">
                <a:solidFill>
                  <a:srgbClr val="004E9A"/>
                </a:solidFill>
                <a:latin typeface="Montserrat Light" panose="00000400000000000000" pitchFamily="2" charset="0"/>
                <a:hlinkClick r:id="rId3">
                  <a:extLst>
                    <a:ext uri="{A12FA001-AC4F-418D-AE19-62706E023703}">
                      <ahyp:hlinkClr xmlns:ahyp="http://schemas.microsoft.com/office/drawing/2018/hyperlinkcolor" val="tx"/>
                    </a:ext>
                  </a:extLst>
                </a:hlinkClick>
              </a:rPr>
              <a:t>Contracts@okhca.org</a:t>
            </a:r>
            <a:r>
              <a:rPr lang="en-US" sz="2400" kern="1200">
                <a:solidFill>
                  <a:schemeClr val="tx1"/>
                </a:solidFill>
                <a:latin typeface="Montserrat Light" panose="00000400000000000000" pitchFamily="2" charset="0"/>
              </a:rPr>
              <a:t>.</a:t>
            </a:r>
          </a:p>
          <a:p>
            <a:pPr>
              <a:lnSpc>
                <a:spcPct val="100000"/>
              </a:lnSpc>
              <a:spcBef>
                <a:spcPts val="500"/>
              </a:spcBef>
              <a:defRPr/>
            </a:pPr>
            <a:endParaRPr kumimoji="0" lang="en-US" sz="24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endParaRP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9BD33994-2E28-3F09-AEF7-1C64019CB4F9}"/>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31</a:t>
            </a:fld>
            <a:r>
              <a:rPr lang="en-US"/>
              <a:t> | OKLAHOMA HEALTH CARE AUTHORITY</a:t>
            </a:r>
          </a:p>
        </p:txBody>
      </p:sp>
    </p:spTree>
    <p:extLst>
      <p:ext uri="{BB962C8B-B14F-4D97-AF65-F5344CB8AC3E}">
        <p14:creationId xmlns:p14="http://schemas.microsoft.com/office/powerpoint/2010/main" val="798493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INVOICE SUBMISSIONS</a:t>
            </a:r>
            <a:endParaRPr lang="en-US">
              <a:solidFill>
                <a:srgbClr val="004E9A"/>
              </a:solidFill>
            </a:endParaRPr>
          </a:p>
        </p:txBody>
      </p:sp>
      <p:sp>
        <p:nvSpPr>
          <p:cNvPr id="3" name="Content Placeholder 2">
            <a:extLst>
              <a:ext uri="{FF2B5EF4-FFF2-40B4-BE49-F238E27FC236}">
                <a16:creationId xmlns:a16="http://schemas.microsoft.com/office/drawing/2014/main" id="{B56C36DD-E4BE-9568-0E52-264B07AD81F9}"/>
              </a:ext>
            </a:extLst>
          </p:cNvPr>
          <p:cNvSpPr>
            <a:spLocks noGrp="1"/>
          </p:cNvSpPr>
          <p:nvPr>
            <p:ph idx="1"/>
          </p:nvPr>
        </p:nvSpPr>
        <p:spPr>
          <a:xfrm>
            <a:off x="622042" y="1642189"/>
            <a:ext cx="10947916" cy="4376154"/>
          </a:xfrm>
        </p:spPr>
        <p:txBody>
          <a:bodyPr>
            <a:normAutofit/>
          </a:bodyPr>
          <a:lstStyle/>
          <a:p>
            <a:pPr marL="0" indent="0">
              <a:buNone/>
            </a:pPr>
            <a:r>
              <a:rPr lang="en-US">
                <a:solidFill>
                  <a:schemeClr val="tx1"/>
                </a:solidFill>
                <a:latin typeface="Montserrat SemiBold" panose="00000700000000000000" pitchFamily="2" charset="0"/>
              </a:rPr>
              <a:t>INVOICE SUBMISSION DATES and DEADLINES </a:t>
            </a: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2E4215D-E2A1-055D-A2C3-639E614C6F7D}"/>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32</a:t>
            </a:fld>
            <a:r>
              <a:rPr lang="en-US"/>
              <a:t> | OKLAHOMA HEALTH CARE AUTHORITY</a:t>
            </a:r>
          </a:p>
        </p:txBody>
      </p:sp>
      <p:pic>
        <p:nvPicPr>
          <p:cNvPr id="9" name="Picture 8">
            <a:extLst>
              <a:ext uri="{FF2B5EF4-FFF2-40B4-BE49-F238E27FC236}">
                <a16:creationId xmlns:a16="http://schemas.microsoft.com/office/drawing/2014/main" id="{987D3196-207D-FFB2-71D1-E5CE20BBC666}"/>
              </a:ext>
            </a:extLst>
          </p:cNvPr>
          <p:cNvPicPr>
            <a:picLocks noChangeAspect="1"/>
          </p:cNvPicPr>
          <p:nvPr/>
        </p:nvPicPr>
        <p:blipFill>
          <a:blip r:embed="rId3"/>
          <a:stretch>
            <a:fillRect/>
          </a:stretch>
        </p:blipFill>
        <p:spPr>
          <a:xfrm>
            <a:off x="9234463" y="2286000"/>
            <a:ext cx="1950969" cy="2286000"/>
          </a:xfrm>
          <a:prstGeom prst="rect">
            <a:avLst/>
          </a:prstGeom>
        </p:spPr>
      </p:pic>
      <p:pic>
        <p:nvPicPr>
          <p:cNvPr id="7" name="Picture 6">
            <a:extLst>
              <a:ext uri="{FF2B5EF4-FFF2-40B4-BE49-F238E27FC236}">
                <a16:creationId xmlns:a16="http://schemas.microsoft.com/office/drawing/2014/main" id="{71A8F082-0506-8C54-3E58-6284A6314B82}"/>
              </a:ext>
            </a:extLst>
          </p:cNvPr>
          <p:cNvPicPr>
            <a:picLocks noChangeAspect="1"/>
          </p:cNvPicPr>
          <p:nvPr/>
        </p:nvPicPr>
        <p:blipFill>
          <a:blip r:embed="rId4"/>
          <a:stretch>
            <a:fillRect/>
          </a:stretch>
        </p:blipFill>
        <p:spPr>
          <a:xfrm>
            <a:off x="1240314" y="2507157"/>
            <a:ext cx="7609623"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8242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sz="4400">
                <a:solidFill>
                  <a:schemeClr val="tx1"/>
                </a:solidFill>
                <a:latin typeface="Montserrat ExtraBold"/>
              </a:rPr>
              <a:t>TMAM VERIFICATION OF INVOICE</a:t>
            </a:r>
            <a:endParaRPr lang="en-US">
              <a:solidFill>
                <a:srgbClr val="004E9A"/>
              </a:solidFill>
            </a:endParaRP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2E4215D-E2A1-055D-A2C3-639E614C6F7D}"/>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33</a:t>
            </a:fld>
            <a:r>
              <a:rPr lang="en-US"/>
              <a:t> | OKLAHOMA HEALTH CARE AUTHORITY</a:t>
            </a:r>
          </a:p>
        </p:txBody>
      </p:sp>
      <p:sp>
        <p:nvSpPr>
          <p:cNvPr id="6" name="TextBox 5">
            <a:extLst>
              <a:ext uri="{FF2B5EF4-FFF2-40B4-BE49-F238E27FC236}">
                <a16:creationId xmlns:a16="http://schemas.microsoft.com/office/drawing/2014/main" id="{18C6DEA0-6F54-6A9A-60A7-7B32E7B159A2}"/>
              </a:ext>
            </a:extLst>
          </p:cNvPr>
          <p:cNvSpPr txBox="1"/>
          <p:nvPr/>
        </p:nvSpPr>
        <p:spPr>
          <a:xfrm>
            <a:off x="606491" y="1743789"/>
            <a:ext cx="10979018" cy="2471446"/>
          </a:xfrm>
          <a:prstGeom prst="rect">
            <a:avLst/>
          </a:prstGeom>
          <a:noFill/>
        </p:spPr>
        <p:txBody>
          <a:bodyPr wrap="square" lIns="91440" tIns="45720" rIns="91440" bIns="45720" anchor="t">
            <a:spAutoFit/>
          </a:bodyPr>
          <a:lstStyle/>
          <a:p>
            <a:pPr marL="342900" indent="-342900">
              <a:lnSpc>
                <a:spcPct val="90000"/>
              </a:lnSpc>
              <a:spcBef>
                <a:spcPts val="1000"/>
              </a:spcBef>
              <a:buFont typeface="Wingdings" panose="05000000000000000000" pitchFamily="2" charset="2"/>
              <a:buChar char="§"/>
              <a:defRPr/>
            </a:pPr>
            <a:r>
              <a:rPr lang="en-US" sz="2400">
                <a:latin typeface="Montserrat Light"/>
              </a:rPr>
              <a:t>OHCA will verify all new</a:t>
            </a:r>
            <a:r>
              <a:rPr kumimoji="0" lang="en-US" sz="2400" i="0" u="none" strike="noStrike" kern="1200" cap="none" spc="0" normalizeH="0" baseline="0" noProof="0">
                <a:ln>
                  <a:noFill/>
                </a:ln>
                <a:uLnTx/>
                <a:uFillTx/>
                <a:latin typeface="Montserrat Light"/>
              </a:rPr>
              <a:t> or renewed applications.</a:t>
            </a:r>
            <a:endParaRPr lang="en-US" sz="2400" i="0" u="none" strike="noStrike" kern="1200" cap="none" spc="0" normalizeH="0" baseline="0" noProof="0">
              <a:ln>
                <a:noFill/>
              </a:ln>
              <a:uLnTx/>
              <a:uFillTx/>
              <a:latin typeface="Montserrat Light"/>
            </a:endParaRPr>
          </a:p>
          <a:p>
            <a:pPr marL="342900" indent="-342900">
              <a:lnSpc>
                <a:spcPct val="90000"/>
              </a:lnSpc>
              <a:spcBef>
                <a:spcPts val="1000"/>
              </a:spcBef>
              <a:buFont typeface="Wingdings" panose="05000000000000000000" pitchFamily="2" charset="2"/>
              <a:buChar char="§"/>
              <a:defRPr/>
            </a:pPr>
            <a:r>
              <a:rPr kumimoji="0" lang="en-US" sz="2400" i="0" u="none" strike="noStrike" kern="1200" cap="none" spc="0" normalizeH="0" baseline="0" noProof="0">
                <a:ln>
                  <a:noFill/>
                </a:ln>
                <a:uLnTx/>
                <a:uFillTx/>
                <a:latin typeface="Montserrat Light"/>
              </a:rPr>
              <a:t>Applications </a:t>
            </a:r>
            <a:r>
              <a:rPr lang="en-US" sz="2400">
                <a:latin typeface="Montserrat Light"/>
              </a:rPr>
              <a:t>that are not verifiable by</a:t>
            </a:r>
            <a:r>
              <a:rPr kumimoji="0" lang="en-US" sz="2400" i="0" u="none" strike="noStrike" kern="1200" cap="none" spc="0" normalizeH="0" baseline="0" noProof="0">
                <a:ln>
                  <a:noFill/>
                </a:ln>
                <a:uLnTx/>
                <a:uFillTx/>
                <a:latin typeface="Montserrat Light"/>
              </a:rPr>
              <a:t> OHCA will </a:t>
            </a:r>
            <a:r>
              <a:rPr lang="en-US" sz="2400">
                <a:latin typeface="Montserrat Light"/>
              </a:rPr>
              <a:t>result in a deduction </a:t>
            </a:r>
            <a:r>
              <a:rPr kumimoji="0" lang="en-US" sz="2400" i="0" u="none" strike="noStrike" kern="1200" cap="none" spc="0" normalizeH="0" baseline="0" noProof="0">
                <a:ln>
                  <a:noFill/>
                </a:ln>
                <a:uLnTx/>
                <a:uFillTx/>
                <a:latin typeface="Montserrat Light"/>
              </a:rPr>
              <a:t>from the </a:t>
            </a:r>
            <a:r>
              <a:rPr lang="en-US" sz="2400">
                <a:latin typeface="Montserrat Light"/>
              </a:rPr>
              <a:t>claimed amount on the invoice.</a:t>
            </a:r>
            <a:endParaRPr lang="en-US" sz="2400" i="0" u="none" strike="noStrike" kern="1200" cap="none" spc="0" normalizeH="0" baseline="0" noProof="0">
              <a:ln>
                <a:noFill/>
              </a:ln>
              <a:uLnTx/>
              <a:uFillTx/>
              <a:latin typeface="Montserrat Light"/>
            </a:endParaRPr>
          </a:p>
          <a:p>
            <a:pPr marL="342900" indent="-342900">
              <a:lnSpc>
                <a:spcPct val="90000"/>
              </a:lnSpc>
              <a:spcBef>
                <a:spcPts val="1000"/>
              </a:spcBef>
              <a:buFont typeface="Wingdings" panose="05000000000000000000" pitchFamily="2" charset="2"/>
              <a:buChar char="§"/>
              <a:defRPr/>
            </a:pPr>
            <a:r>
              <a:rPr kumimoji="0" lang="en-US" sz="2400" i="0" u="none" strike="noStrike" kern="1200" cap="none" spc="0" normalizeH="0" baseline="0" noProof="0">
                <a:ln>
                  <a:noFill/>
                </a:ln>
                <a:uLnTx/>
                <a:uFillTx/>
                <a:latin typeface="Montserrat Light"/>
              </a:rPr>
              <a:t>The dollar </a:t>
            </a:r>
            <a:r>
              <a:rPr lang="en-US" sz="2400">
                <a:latin typeface="Montserrat Light"/>
              </a:rPr>
              <a:t>amount stated </a:t>
            </a:r>
            <a:r>
              <a:rPr kumimoji="0" lang="en-US" sz="2400" i="0" u="none" strike="noStrike" kern="1200" cap="none" spc="0" normalizeH="0" baseline="0" noProof="0">
                <a:ln>
                  <a:noFill/>
                </a:ln>
                <a:uLnTx/>
                <a:uFillTx/>
                <a:latin typeface="Montserrat Light"/>
              </a:rPr>
              <a:t>from OHCA is </a:t>
            </a:r>
            <a:r>
              <a:rPr lang="en-US" sz="2400">
                <a:latin typeface="Montserrat Light"/>
              </a:rPr>
              <a:t>accurate</a:t>
            </a:r>
            <a:r>
              <a:rPr kumimoji="0" lang="en-US" sz="2400" i="0" u="none" strike="noStrike" kern="1200" cap="none" spc="0" normalizeH="0" baseline="0" noProof="0">
                <a:ln>
                  <a:noFill/>
                </a:ln>
                <a:uLnTx/>
                <a:uFillTx/>
                <a:latin typeface="Montserrat Light"/>
              </a:rPr>
              <a:t> and </a:t>
            </a:r>
            <a:r>
              <a:rPr lang="en-US" sz="2400">
                <a:latin typeface="Montserrat Light"/>
              </a:rPr>
              <a:t>final. </a:t>
            </a:r>
            <a:endParaRPr lang="en-US" sz="2400" i="0" u="none" strike="noStrike" kern="1200" cap="none" spc="0" normalizeH="0" baseline="0" noProof="0">
              <a:ln>
                <a:noFill/>
              </a:ln>
              <a:uLnTx/>
              <a:uFillTx/>
              <a:latin typeface="Montserrat Light" panose="00000400000000000000" pitchFamily="2" charset="0"/>
            </a:endParaRPr>
          </a:p>
          <a:p>
            <a:pPr marL="342900" indent="-342900">
              <a:lnSpc>
                <a:spcPct val="90000"/>
              </a:lnSpc>
              <a:spcBef>
                <a:spcPts val="1000"/>
              </a:spcBef>
              <a:buFont typeface="Wingdings" panose="05000000000000000000" pitchFamily="2" charset="2"/>
              <a:buChar char="§"/>
              <a:defRPr/>
            </a:pPr>
            <a:r>
              <a:rPr lang="en-US" sz="2400">
                <a:latin typeface="Montserrat Light"/>
              </a:rPr>
              <a:t>To accept the final invoice amount, please reply to our secure email with the exact phrase, </a:t>
            </a:r>
            <a:r>
              <a:rPr lang="en-US" sz="2400" i="1">
                <a:effectLst>
                  <a:outerShdw blurRad="38100" dist="38100" dir="2700000" algn="tl">
                    <a:srgbClr val="000000">
                      <a:alpha val="43137"/>
                    </a:srgbClr>
                  </a:outerShdw>
                </a:effectLst>
                <a:latin typeface="Montserrat Light"/>
              </a:rPr>
              <a:t>“I approve the invoice amount for $$$$.”</a:t>
            </a:r>
            <a:endParaRPr lang="en-US" sz="2400" i="1" u="none" strike="noStrike" kern="1200" cap="none" spc="0" normalizeH="0" baseline="0" noProof="0">
              <a:ln>
                <a:noFill/>
              </a:ln>
              <a:uLnTx/>
              <a:uFillTx/>
              <a:latin typeface="Montserrat Light"/>
            </a:endParaRPr>
          </a:p>
        </p:txBody>
      </p:sp>
    </p:spTree>
    <p:extLst>
      <p:ext uri="{BB962C8B-B14F-4D97-AF65-F5344CB8AC3E}">
        <p14:creationId xmlns:p14="http://schemas.microsoft.com/office/powerpoint/2010/main" val="4162997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3D3F6-50B6-2F0F-E545-11A79FDF16D3}"/>
              </a:ext>
            </a:extLst>
          </p:cNvPr>
          <p:cNvSpPr>
            <a:spLocks noGrp="1"/>
          </p:cNvSpPr>
          <p:nvPr>
            <p:ph type="title"/>
          </p:nvPr>
        </p:nvSpPr>
        <p:spPr>
          <a:xfrm>
            <a:off x="614265" y="606490"/>
            <a:ext cx="10946364" cy="1017037"/>
          </a:xfrm>
        </p:spPr>
        <p:txBody>
          <a:bodyPr>
            <a:noAutofit/>
          </a:bodyPr>
          <a:lstStyle/>
          <a:p>
            <a:r>
              <a:rPr lang="en-US">
                <a:latin typeface="Montserrat ExtraBold" panose="00000900000000000000" pitchFamily="2" charset="0"/>
              </a:rPr>
              <a:t>STATE SHARE BILL BACK</a:t>
            </a:r>
          </a:p>
        </p:txBody>
      </p:sp>
      <p:graphicFrame>
        <p:nvGraphicFramePr>
          <p:cNvPr id="5" name="Content Placeholder 2">
            <a:extLst>
              <a:ext uri="{FF2B5EF4-FFF2-40B4-BE49-F238E27FC236}">
                <a16:creationId xmlns:a16="http://schemas.microsoft.com/office/drawing/2014/main" id="{DBF63BE1-5366-4519-7B90-D34C133CF5AC}"/>
              </a:ext>
            </a:extLst>
          </p:cNvPr>
          <p:cNvGraphicFramePr>
            <a:graphicFrameLocks noGrp="1"/>
          </p:cNvGraphicFramePr>
          <p:nvPr>
            <p:ph idx="1"/>
            <p:extLst>
              <p:ext uri="{D42A27DB-BD31-4B8C-83A1-F6EECF244321}">
                <p14:modId xmlns:p14="http://schemas.microsoft.com/office/powerpoint/2010/main" val="1588288525"/>
              </p:ext>
            </p:extLst>
          </p:nvPr>
        </p:nvGraphicFramePr>
        <p:xfrm>
          <a:off x="631372" y="1623527"/>
          <a:ext cx="10946363" cy="4197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6">
            <a:extLst>
              <a:ext uri="{FF2B5EF4-FFF2-40B4-BE49-F238E27FC236}">
                <a16:creationId xmlns:a16="http://schemas.microsoft.com/office/drawing/2014/main" id="{703FDCD5-732E-A8E7-43E5-C30E9DBB9DE8}"/>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34</a:t>
            </a:fld>
            <a:r>
              <a:rPr lang="en-US"/>
              <a:t> | OKLAHOMA HEALTH CARE AUTHORITY</a:t>
            </a:r>
          </a:p>
        </p:txBody>
      </p:sp>
    </p:spTree>
    <p:extLst>
      <p:ext uri="{BB962C8B-B14F-4D97-AF65-F5344CB8AC3E}">
        <p14:creationId xmlns:p14="http://schemas.microsoft.com/office/powerpoint/2010/main" val="2017159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9528-4DF9-4F1A-363A-07D974807040}"/>
              </a:ext>
            </a:extLst>
          </p:cNvPr>
          <p:cNvSpPr>
            <a:spLocks noGrp="1"/>
          </p:cNvSpPr>
          <p:nvPr>
            <p:ph type="title"/>
          </p:nvPr>
        </p:nvSpPr>
        <p:spPr>
          <a:xfrm>
            <a:off x="606489" y="681037"/>
            <a:ext cx="10963469" cy="905167"/>
          </a:xfrm>
        </p:spPr>
        <p:txBody>
          <a:bodyPr>
            <a:normAutofit/>
          </a:bodyPr>
          <a:lstStyle/>
          <a:p>
            <a:r>
              <a:rPr lang="en-US">
                <a:latin typeface="Montserrat ExtraBold"/>
              </a:rPr>
              <a:t>TMAM BENEFITS</a:t>
            </a:r>
            <a:endParaRPr lang="en-US">
              <a:solidFill>
                <a:srgbClr val="004E9A"/>
              </a:solidFill>
            </a:endParaRPr>
          </a:p>
        </p:txBody>
      </p:sp>
      <p:cxnSp>
        <p:nvCxnSpPr>
          <p:cNvPr id="4" name="Straight Connector 3">
            <a:extLst>
              <a:ext uri="{FF2B5EF4-FFF2-40B4-BE49-F238E27FC236}">
                <a16:creationId xmlns:a16="http://schemas.microsoft.com/office/drawing/2014/main" id="{C20769E7-9F3D-5376-2668-1A1BFEAD000E}"/>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2E4215D-E2A1-055D-A2C3-639E614C6F7D}"/>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35</a:t>
            </a:fld>
            <a:r>
              <a:rPr lang="en-US"/>
              <a:t> | OKLAHOMA HEALTH CARE AUTHORITY</a:t>
            </a:r>
          </a:p>
        </p:txBody>
      </p:sp>
      <p:sp>
        <p:nvSpPr>
          <p:cNvPr id="6" name="TextBox 5">
            <a:extLst>
              <a:ext uri="{FF2B5EF4-FFF2-40B4-BE49-F238E27FC236}">
                <a16:creationId xmlns:a16="http://schemas.microsoft.com/office/drawing/2014/main" id="{DCCDE13B-D11C-542B-514C-3A1261C8AB28}"/>
              </a:ext>
            </a:extLst>
          </p:cNvPr>
          <p:cNvSpPr txBox="1"/>
          <p:nvPr/>
        </p:nvSpPr>
        <p:spPr>
          <a:xfrm>
            <a:off x="606489" y="1765823"/>
            <a:ext cx="4564225" cy="1384995"/>
          </a:xfrm>
          <a:prstGeom prst="rect">
            <a:avLst/>
          </a:prstGeom>
          <a:noFill/>
        </p:spPr>
        <p:txBody>
          <a:bodyPr wrap="square" rtlCol="0">
            <a:spAutoFit/>
          </a:bodyPr>
          <a:lstStyle/>
          <a:p>
            <a:pPr marL="457200" indent="-457200">
              <a:buFont typeface="Wingdings" panose="05000000000000000000" pitchFamily="2" charset="2"/>
              <a:buChar char="Ø"/>
            </a:pPr>
            <a:r>
              <a:rPr lang="en-US" sz="2800">
                <a:latin typeface="Montserrat ExtraBold" panose="00000900000000000000" pitchFamily="2" charset="0"/>
              </a:rPr>
              <a:t>Pour those dollars right back into your health system.</a:t>
            </a:r>
          </a:p>
        </p:txBody>
      </p:sp>
      <p:pic>
        <p:nvPicPr>
          <p:cNvPr id="7" name="Picture 6">
            <a:extLst>
              <a:ext uri="{FF2B5EF4-FFF2-40B4-BE49-F238E27FC236}">
                <a16:creationId xmlns:a16="http://schemas.microsoft.com/office/drawing/2014/main" id="{776DA004-4002-66BF-87BD-2553A4143A42}"/>
              </a:ext>
            </a:extLst>
          </p:cNvPr>
          <p:cNvPicPr>
            <a:picLocks noChangeAspect="1"/>
          </p:cNvPicPr>
          <p:nvPr/>
        </p:nvPicPr>
        <p:blipFill rotWithShape="1">
          <a:blip r:embed="rId3"/>
          <a:srcRect t="3099"/>
          <a:stretch/>
        </p:blipFill>
        <p:spPr>
          <a:xfrm>
            <a:off x="5769283" y="1765823"/>
            <a:ext cx="5800675" cy="4343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descr="A group of children standing next to a person in a garment&#10;&#10;Description automatically generated with medium confidence">
            <a:extLst>
              <a:ext uri="{FF2B5EF4-FFF2-40B4-BE49-F238E27FC236}">
                <a16:creationId xmlns:a16="http://schemas.microsoft.com/office/drawing/2014/main" id="{1BD1D739-3233-B440-9D02-BEC455F02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463" y="3429000"/>
            <a:ext cx="3359546" cy="2743200"/>
          </a:xfrm>
          <a:prstGeom prst="rect">
            <a:avLst/>
          </a:prstGeom>
        </p:spPr>
      </p:pic>
    </p:spTree>
    <p:extLst>
      <p:ext uri="{BB962C8B-B14F-4D97-AF65-F5344CB8AC3E}">
        <p14:creationId xmlns:p14="http://schemas.microsoft.com/office/powerpoint/2010/main" val="2191642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BE4EB-860D-2C79-6E3A-3F8E0E9AD7BF}"/>
              </a:ext>
            </a:extLst>
          </p:cNvPr>
          <p:cNvSpPr>
            <a:spLocks noGrp="1"/>
          </p:cNvSpPr>
          <p:nvPr>
            <p:ph type="title"/>
          </p:nvPr>
        </p:nvSpPr>
        <p:spPr>
          <a:xfrm>
            <a:off x="556591" y="695740"/>
            <a:ext cx="11002618" cy="946448"/>
          </a:xfrm>
        </p:spPr>
        <p:txBody>
          <a:bodyPr anchor="ctr">
            <a:normAutofit/>
          </a:bodyPr>
          <a:lstStyle/>
          <a:p>
            <a:r>
              <a:rPr lang="en-US">
                <a:latin typeface="Montserrat ExtraBold"/>
              </a:rPr>
              <a:t>TMAM REMINDERS</a:t>
            </a:r>
            <a:endParaRPr lang="en-US" sz="5400">
              <a:solidFill>
                <a:srgbClr val="004E9A"/>
              </a:solidFill>
            </a:endParaRPr>
          </a:p>
        </p:txBody>
      </p:sp>
      <p:sp>
        <p:nvSpPr>
          <p:cNvPr id="6" name="Content Placeholder 5">
            <a:extLst>
              <a:ext uri="{FF2B5EF4-FFF2-40B4-BE49-F238E27FC236}">
                <a16:creationId xmlns:a16="http://schemas.microsoft.com/office/drawing/2014/main" id="{2F6DEB90-5F91-3D21-924E-15AC13C646F6}"/>
              </a:ext>
            </a:extLst>
          </p:cNvPr>
          <p:cNvSpPr>
            <a:spLocks noGrp="1"/>
          </p:cNvSpPr>
          <p:nvPr>
            <p:ph idx="1"/>
          </p:nvPr>
        </p:nvSpPr>
        <p:spPr>
          <a:xfrm>
            <a:off x="632793" y="1716832"/>
            <a:ext cx="10926416" cy="4445427"/>
          </a:xfrm>
        </p:spPr>
        <p:txBody>
          <a:bodyPr vert="horz" lIns="91440" tIns="45720" rIns="91440" bIns="45720" rtlCol="0" anchor="t">
            <a:normAutofit/>
          </a:bodyPr>
          <a:lstStyle/>
          <a:p>
            <a:pPr marR="0" lvl="0" algn="l" defTabSz="914400" rtl="0" eaLnBrk="1" fontAlgn="auto" latinLnBrk="0" hangingPunct="1">
              <a:lnSpc>
                <a:spcPct val="110000"/>
              </a:lnSpc>
              <a:spcAft>
                <a:spcPts val="0"/>
              </a:spcAft>
              <a:buSzPct val="100000"/>
              <a:buFont typeface="Wingdings" panose="05000000000000000000" pitchFamily="2" charset="2"/>
              <a:buChar char="§"/>
              <a:tabLst/>
              <a:defRPr/>
            </a:pPr>
            <a:r>
              <a:rPr kumimoji="0" lang="en-US" sz="2400" b="0" i="0" u="none" strike="noStrike" kern="1200" cap="none" spc="0" normalizeH="0" baseline="0" noProof="0">
                <a:ln>
                  <a:noFill/>
                </a:ln>
                <a:solidFill>
                  <a:srgbClr val="000000"/>
                </a:solidFill>
                <a:effectLst/>
                <a:uLnTx/>
                <a:uFillTx/>
                <a:latin typeface="Montserrat Light"/>
              </a:rPr>
              <a:t>Tribe must notify OHCA regarding any TMAM staff changes.</a:t>
            </a:r>
            <a:endParaRPr lang="en-US" sz="2400" b="0" i="0" u="none" strike="noStrike" kern="1200" cap="none" spc="0" normalizeH="0" baseline="0" noProof="0">
              <a:ln>
                <a:noFill/>
              </a:ln>
              <a:solidFill>
                <a:srgbClr val="000000"/>
              </a:solidFill>
              <a:effectLst/>
              <a:uLnTx/>
              <a:uFillTx/>
              <a:latin typeface="Montserrat Light"/>
            </a:endParaRPr>
          </a:p>
          <a:p>
            <a:pPr>
              <a:lnSpc>
                <a:spcPct val="110000"/>
              </a:lnSpc>
              <a:buSzPct val="100000"/>
              <a:buFont typeface="Wingdings" panose="05000000000000000000" pitchFamily="2" charset="2"/>
              <a:buChar char="§"/>
              <a:defRPr/>
            </a:pPr>
            <a:r>
              <a:rPr lang="en-US" sz="2400">
                <a:solidFill>
                  <a:srgbClr val="000000"/>
                </a:solidFill>
                <a:latin typeface="Montserrat Light"/>
              </a:rPr>
              <a:t>Submit Attachment A (invoice PDF) to </a:t>
            </a:r>
            <a:r>
              <a:rPr lang="en-US" sz="2400" b="1" u="sng">
                <a:solidFill>
                  <a:srgbClr val="004E9A"/>
                </a:solidFill>
                <a:latin typeface="Montserrat Light" panose="00000400000000000000" pitchFamily="2" charset="0"/>
                <a:cs typeface="Times New Roman" panose="02020603050405020304" pitchFamily="18" charset="0"/>
                <a:hlinkClick r:id="rId3">
                  <a:extLst>
                    <a:ext uri="{A12FA001-AC4F-418D-AE19-62706E023703}">
                      <ahyp:hlinkClr xmlns:ahyp="http://schemas.microsoft.com/office/drawing/2018/hyperlinkcolor" val="tx"/>
                    </a:ext>
                  </a:extLst>
                </a:hlinkClick>
              </a:rPr>
              <a:t>Contracts@okhca.org</a:t>
            </a:r>
            <a:r>
              <a:rPr lang="en-US" sz="2400" kern="1200">
                <a:solidFill>
                  <a:schemeClr val="tx1"/>
                </a:solidFill>
                <a:latin typeface="Montserrat Light" panose="00000400000000000000" pitchFamily="2" charset="0"/>
              </a:rPr>
              <a:t>.</a:t>
            </a:r>
          </a:p>
          <a:p>
            <a:pPr>
              <a:lnSpc>
                <a:spcPct val="110000"/>
              </a:lnSpc>
              <a:buSzPct val="100000"/>
              <a:buFont typeface="Wingdings" panose="05000000000000000000" pitchFamily="2" charset="2"/>
              <a:buChar char="§"/>
              <a:defRPr/>
            </a:pPr>
            <a:r>
              <a:rPr lang="en-US" sz="24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Request a secure link from </a:t>
            </a:r>
            <a:r>
              <a:rPr lang="en-US" sz="2400" b="1" kern="1200">
                <a:solidFill>
                  <a:srgbClr val="004E9A"/>
                </a:solidFill>
                <a:effectLst/>
                <a:latin typeface="Montserrat Light" panose="00000400000000000000" pitchFamily="2"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kathrine.mccoy@okhca.org</a:t>
            </a:r>
            <a:r>
              <a:rPr lang="en-US" sz="2400" kern="1200">
                <a:effectLst/>
                <a:latin typeface="Montserrat Light" panose="00000400000000000000" pitchFamily="2" charset="0"/>
                <a:ea typeface="Times New Roman" panose="02020603050405020304" pitchFamily="18" charset="0"/>
                <a:cs typeface="Times New Roman" panose="02020603050405020304" pitchFamily="18" charset="0"/>
              </a:rPr>
              <a:t>.</a:t>
            </a:r>
            <a:r>
              <a:rPr lang="en-US" sz="2400" kern="1200">
                <a:solidFill>
                  <a:srgbClr val="004E9A"/>
                </a:solidFill>
                <a:effectLst/>
                <a:latin typeface="Montserrat Light" panose="00000400000000000000" pitchFamily="2" charset="0"/>
                <a:ea typeface="Times New Roman" panose="02020603050405020304" pitchFamily="18" charset="0"/>
                <a:cs typeface="Times New Roman" panose="02020603050405020304" pitchFamily="18" charset="0"/>
              </a:rPr>
              <a:t> </a:t>
            </a:r>
            <a:r>
              <a:rPr lang="en-US" sz="24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Upon receipt of the secure and encrypted email, insert Attachment B (excel sheet) and send.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lvl="0">
              <a:buSzPct val="100000"/>
              <a:buFont typeface="Wingdings" panose="05000000000000000000" pitchFamily="2" charset="2"/>
              <a:buChar char="§"/>
            </a:pPr>
            <a:r>
              <a:rPr lang="en-US" sz="2400">
                <a:solidFill>
                  <a:schemeClr val="tx1"/>
                </a:solidFill>
                <a:latin typeface="Montserrat Light" panose="00000400000000000000" pitchFamily="2" charset="0"/>
              </a:rPr>
              <a:t>Invoice to include application dates within the quarter claimed.</a:t>
            </a:r>
            <a:endParaRPr lang="en-US" sz="2400">
              <a:ln w="0"/>
              <a:solidFill>
                <a:schemeClr val="tx1"/>
              </a:solidFill>
              <a:effectLst>
                <a:outerShdw blurRad="38100" dist="25400" dir="5400000" algn="ctr" rotWithShape="0">
                  <a:srgbClr val="6E747A">
                    <a:alpha val="43000"/>
                  </a:srgbClr>
                </a:outerShdw>
              </a:effectLst>
              <a:latin typeface="Montserrat Light" panose="00000400000000000000" pitchFamily="2" charset="0"/>
            </a:endParaRPr>
          </a:p>
          <a:p>
            <a:pPr lvl="0">
              <a:buClr>
                <a:schemeClr val="tx1"/>
              </a:buClr>
              <a:buSzPct val="100000"/>
              <a:buFont typeface="Wingdings" panose="05000000000000000000" pitchFamily="2" charset="2"/>
              <a:buChar char="§"/>
            </a:pPr>
            <a:r>
              <a:rPr kumimoji="0" lang="en-US" sz="2400" b="1" u="sng" strike="noStrike" kern="1200" cap="none" spc="0" normalizeH="0" baseline="0" noProof="0">
                <a:ln>
                  <a:noFill/>
                </a:ln>
                <a:solidFill>
                  <a:srgbClr val="914115"/>
                </a:solidFill>
                <a:effectLst/>
                <a:uLnTx/>
                <a:uFillTx/>
                <a:latin typeface="Montserrat Light"/>
              </a:rPr>
              <a:t>One</a:t>
            </a:r>
            <a:r>
              <a:rPr kumimoji="0" lang="en-US" sz="2400" b="0" u="none" strike="noStrike" kern="1200" cap="none" spc="0" normalizeH="0" baseline="0" noProof="0">
                <a:ln>
                  <a:noFill/>
                </a:ln>
                <a:solidFill>
                  <a:srgbClr val="000000"/>
                </a:solidFill>
                <a:effectLst/>
                <a:uLnTx/>
                <a:uFillTx/>
                <a:latin typeface="Montserrat Light"/>
              </a:rPr>
              <a:t> SoonerCare application </a:t>
            </a:r>
            <a:r>
              <a:rPr lang="en-US" sz="2400">
                <a:solidFill>
                  <a:srgbClr val="000000"/>
                </a:solidFill>
                <a:latin typeface="Montserrat Light"/>
              </a:rPr>
              <a:t>can cover multiple household</a:t>
            </a:r>
            <a:r>
              <a:rPr kumimoji="0" lang="en-US" sz="2400" b="0" u="none" strike="noStrike" kern="1200" cap="none" spc="0" normalizeH="0" baseline="0" noProof="0">
                <a:ln>
                  <a:noFill/>
                </a:ln>
                <a:solidFill>
                  <a:srgbClr val="000000"/>
                </a:solidFill>
                <a:effectLst/>
                <a:uLnTx/>
                <a:uFillTx/>
                <a:latin typeface="Montserrat Light"/>
              </a:rPr>
              <a:t> members</a:t>
            </a:r>
            <a:r>
              <a:rPr lang="en-US" sz="2400">
                <a:solidFill>
                  <a:srgbClr val="000000"/>
                </a:solidFill>
                <a:latin typeface="Montserrat Light"/>
              </a:rPr>
              <a:t>, but OHCA</a:t>
            </a:r>
            <a:r>
              <a:rPr kumimoji="0" lang="en-US" sz="2400" b="0" u="none" strike="noStrike" kern="1200" cap="none" spc="0" normalizeH="0" baseline="0" noProof="0">
                <a:ln>
                  <a:noFill/>
                </a:ln>
                <a:solidFill>
                  <a:srgbClr val="000000"/>
                </a:solidFill>
                <a:effectLst/>
                <a:uLnTx/>
                <a:uFillTx/>
                <a:latin typeface="Montserrat Light"/>
              </a:rPr>
              <a:t> will only pay for </a:t>
            </a:r>
            <a:r>
              <a:rPr lang="en-US" sz="2400" b="1" u="sng">
                <a:solidFill>
                  <a:srgbClr val="914115"/>
                </a:solidFill>
                <a:latin typeface="Montserrat Light"/>
              </a:rPr>
              <a:t>o</a:t>
            </a:r>
            <a:r>
              <a:rPr kumimoji="0" lang="en-US" sz="2400" b="1" u="sng" strike="noStrike" kern="1200" cap="none" spc="0" normalizeH="0" baseline="0" noProof="0">
                <a:ln>
                  <a:noFill/>
                </a:ln>
                <a:solidFill>
                  <a:srgbClr val="914115"/>
                </a:solidFill>
                <a:effectLst/>
                <a:uLnTx/>
                <a:uFillTx/>
                <a:latin typeface="Montserrat Light"/>
              </a:rPr>
              <a:t>ne</a:t>
            </a:r>
            <a:r>
              <a:rPr kumimoji="0" lang="en-US" sz="2400" b="0" u="none" strike="noStrike" kern="1200" cap="none" spc="0" normalizeH="0" baseline="0" noProof="0">
                <a:ln>
                  <a:noFill/>
                </a:ln>
                <a:solidFill>
                  <a:srgbClr val="000000"/>
                </a:solidFill>
                <a:effectLst/>
                <a:uLnTx/>
                <a:uFillTx/>
                <a:latin typeface="Montserrat Light"/>
              </a:rPr>
              <a:t> application</a:t>
            </a:r>
            <a:r>
              <a:rPr lang="en-US" sz="2400">
                <a:solidFill>
                  <a:srgbClr val="000000"/>
                </a:solidFill>
                <a:latin typeface="Montserrat Light"/>
              </a:rPr>
              <a:t> per household.</a:t>
            </a:r>
            <a:endParaRPr lang="en-US" sz="2400" b="0" u="none" strike="noStrike" kern="1200" cap="none" spc="0" normalizeH="0" baseline="0" noProof="0">
              <a:ln>
                <a:noFill/>
              </a:ln>
              <a:solidFill>
                <a:srgbClr val="000000"/>
              </a:solidFill>
              <a:effectLst/>
              <a:uLnTx/>
              <a:uFillTx/>
              <a:latin typeface="Montserrat Light"/>
            </a:endParaRPr>
          </a:p>
          <a:p>
            <a:pPr lvl="0">
              <a:lnSpc>
                <a:spcPct val="110000"/>
              </a:lnSpc>
              <a:buSzPct val="100000"/>
              <a:buFont typeface="Wingdings" panose="05000000000000000000" pitchFamily="2" charset="2"/>
              <a:buChar char="§"/>
              <a:defRPr/>
            </a:pPr>
            <a:r>
              <a:rPr lang="en-US" sz="2400">
                <a:solidFill>
                  <a:srgbClr val="000000"/>
                </a:solidFill>
                <a:latin typeface="Montserrat Light" panose="00000400000000000000" pitchFamily="2" charset="0"/>
              </a:rPr>
              <a:t>TMAM resources are available at: </a:t>
            </a:r>
            <a:r>
              <a:rPr kumimoji="0" lang="en-US" sz="2400" b="1" i="0" u="sng" strike="noStrike" kern="1200" cap="none" spc="0" normalizeH="0" baseline="0" noProof="0">
                <a:ln>
                  <a:noFill/>
                </a:ln>
                <a:solidFill>
                  <a:srgbClr val="004E9A"/>
                </a:solidFill>
                <a:effectLst/>
                <a:uLnTx/>
                <a:uFillTx/>
                <a:latin typeface="Montserrat Light" panose="00000400000000000000" pitchFamily="2" charset="0"/>
                <a:hlinkClick r:id="rId5">
                  <a:extLst>
                    <a:ext uri="{A12FA001-AC4F-418D-AE19-62706E023703}">
                      <ahyp:hlinkClr xmlns:ahyp="http://schemas.microsoft.com/office/drawing/2018/hyperlinkcolor" val="tx"/>
                    </a:ext>
                  </a:extLst>
                </a:hlinkClick>
              </a:rPr>
              <a:t>oklahoma.gov/</a:t>
            </a:r>
            <a:r>
              <a:rPr kumimoji="0" lang="en-US" sz="2400" b="1" i="0" u="sng" strike="noStrike" kern="1200" cap="none" spc="0" normalizeH="0" baseline="0" noProof="0" err="1">
                <a:ln>
                  <a:noFill/>
                </a:ln>
                <a:solidFill>
                  <a:srgbClr val="004E9A"/>
                </a:solidFill>
                <a:effectLst/>
                <a:uLnTx/>
                <a:uFillTx/>
                <a:latin typeface="Montserrat Light" panose="00000400000000000000" pitchFamily="2" charset="0"/>
                <a:hlinkClick r:id="rId5">
                  <a:extLst>
                    <a:ext uri="{A12FA001-AC4F-418D-AE19-62706E023703}">
                      <ahyp:hlinkClr xmlns:ahyp="http://schemas.microsoft.com/office/drawing/2018/hyperlinkcolor" val="tx"/>
                    </a:ext>
                  </a:extLst>
                </a:hlinkClick>
              </a:rPr>
              <a:t>ohca</a:t>
            </a:r>
            <a:r>
              <a:rPr kumimoji="0" lang="en-US" sz="2400" b="1" i="0" u="sng" strike="noStrike" kern="1200" cap="none" spc="0" normalizeH="0" baseline="0" noProof="0">
                <a:ln>
                  <a:noFill/>
                </a:ln>
                <a:solidFill>
                  <a:srgbClr val="004E9A"/>
                </a:solidFill>
                <a:effectLst/>
                <a:uLnTx/>
                <a:uFillTx/>
                <a:latin typeface="Montserrat Light" panose="00000400000000000000" pitchFamily="2" charset="0"/>
                <a:hlinkClick r:id="rId5">
                  <a:extLst>
                    <a:ext uri="{A12FA001-AC4F-418D-AE19-62706E023703}">
                      <ahyp:hlinkClr xmlns:ahyp="http://schemas.microsoft.com/office/drawing/2018/hyperlinkcolor" val="tx"/>
                    </a:ext>
                  </a:extLst>
                </a:hlinkClick>
              </a:rPr>
              <a:t>/tribal-relations</a:t>
            </a:r>
            <a:r>
              <a:rPr kumimoji="0" lang="en-US" sz="2400" i="0" strike="noStrike" kern="1200" cap="none" spc="0" normalizeH="0" baseline="0" noProof="0">
                <a:ln>
                  <a:noFill/>
                </a:ln>
                <a:effectLst/>
                <a:uLnTx/>
                <a:uFillTx/>
                <a:latin typeface="Montserrat Light" panose="00000400000000000000" pitchFamily="2" charset="0"/>
              </a:rPr>
              <a:t>.</a:t>
            </a:r>
            <a:endParaRPr lang="en-US" sz="2400" i="0" strike="noStrike" kern="1200" cap="none" spc="0" normalizeH="0" baseline="0" noProof="0">
              <a:ln>
                <a:noFill/>
              </a:ln>
              <a:effectLst/>
              <a:uLnTx/>
              <a:uFillTx/>
              <a:latin typeface="Montserrat Light" panose="00000400000000000000" pitchFamily="2" charset="0"/>
            </a:endParaRPr>
          </a:p>
          <a:p>
            <a:pPr marR="0" lvl="0" algn="l" defTabSz="914400" rtl="0" eaLnBrk="1" fontAlgn="auto" latinLnBrk="0" hangingPunct="1">
              <a:lnSpc>
                <a:spcPct val="110000"/>
              </a:lnSpc>
              <a:spcAft>
                <a:spcPts val="0"/>
              </a:spcAft>
              <a:buClr>
                <a:srgbClr val="914115"/>
              </a:buClr>
              <a:buSzPct val="75000"/>
              <a:buFont typeface="Wingdings" panose="05000000000000000000" pitchFamily="2" charset="2"/>
              <a:buChar char="ü"/>
              <a:tabLst/>
              <a:defRPr/>
            </a:pPr>
            <a:endParaRPr kumimoji="0" lang="en-US" b="0" i="0" u="none" strike="noStrike" kern="1200" cap="none" spc="0" normalizeH="0" baseline="0" noProof="0">
              <a:ln>
                <a:noFill/>
              </a:ln>
              <a:solidFill>
                <a:srgbClr val="000000"/>
              </a:solidFill>
              <a:effectLst/>
              <a:uLnTx/>
              <a:uFillTx/>
              <a:latin typeface="Montserrat Light" panose="00000400000000000000" pitchFamily="2" charset="0"/>
            </a:endParaRPr>
          </a:p>
        </p:txBody>
      </p:sp>
      <p:sp>
        <p:nvSpPr>
          <p:cNvPr id="2" name="Slide Number Placeholder 6">
            <a:extLst>
              <a:ext uri="{FF2B5EF4-FFF2-40B4-BE49-F238E27FC236}">
                <a16:creationId xmlns:a16="http://schemas.microsoft.com/office/drawing/2014/main" id="{6FE6882E-EA01-3A37-8A7C-E6DE5F9AA856}"/>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solidFill>
              </a:rPr>
              <a:pPr/>
              <a:t>36</a:t>
            </a:fld>
            <a:r>
              <a:rPr lang="en-US">
                <a:solidFill>
                  <a:schemeClr val="bg1"/>
                </a:solidFill>
              </a:rPr>
              <a:t>| OKLAHOMA HEALTH CARE AUTHORITY</a:t>
            </a:r>
          </a:p>
        </p:txBody>
      </p:sp>
      <p:sp>
        <p:nvSpPr>
          <p:cNvPr id="3" name="Slide Number Placeholder 6">
            <a:extLst>
              <a:ext uri="{FF2B5EF4-FFF2-40B4-BE49-F238E27FC236}">
                <a16:creationId xmlns:a16="http://schemas.microsoft.com/office/drawing/2014/main" id="{7B3A339E-7433-291D-22CE-081EA3E01FE7}"/>
              </a:ext>
            </a:extLst>
          </p:cNvPr>
          <p:cNvSpPr txBox="1">
            <a:spLocks/>
          </p:cNvSpPr>
          <p:nvPr/>
        </p:nvSpPr>
        <p:spPr>
          <a:xfrm>
            <a:off x="556591" y="6356349"/>
            <a:ext cx="11002618"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36</a:t>
            </a:fld>
            <a:r>
              <a:rPr lang="en-US"/>
              <a:t> | OKLAHOMA HEALTH CARE AUTHORITY</a:t>
            </a:r>
          </a:p>
        </p:txBody>
      </p:sp>
      <p:cxnSp>
        <p:nvCxnSpPr>
          <p:cNvPr id="7" name="Straight Connector 6">
            <a:extLst>
              <a:ext uri="{FF2B5EF4-FFF2-40B4-BE49-F238E27FC236}">
                <a16:creationId xmlns:a16="http://schemas.microsoft.com/office/drawing/2014/main" id="{FF1A46B3-D2B6-C94E-BE5D-138D63D2C2B1}"/>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 name="Picture 14" descr="Icon&#10;&#10;Description automatically generated">
            <a:extLst>
              <a:ext uri="{FF2B5EF4-FFF2-40B4-BE49-F238E27FC236}">
                <a16:creationId xmlns:a16="http://schemas.microsoft.com/office/drawing/2014/main" id="{910A7776-2101-F936-C446-D03C380860B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1440" y="91440"/>
            <a:ext cx="722948" cy="685800"/>
          </a:xfrm>
          <a:prstGeom prst="rect">
            <a:avLst/>
          </a:prstGeom>
        </p:spPr>
      </p:pic>
    </p:spTree>
    <p:extLst>
      <p:ext uri="{BB962C8B-B14F-4D97-AF65-F5344CB8AC3E}">
        <p14:creationId xmlns:p14="http://schemas.microsoft.com/office/powerpoint/2010/main" val="3827118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9BE4EB-860D-2C79-6E3A-3F8E0E9AD7BF}"/>
              </a:ext>
            </a:extLst>
          </p:cNvPr>
          <p:cNvSpPr>
            <a:spLocks noGrp="1"/>
          </p:cNvSpPr>
          <p:nvPr>
            <p:ph type="title"/>
          </p:nvPr>
        </p:nvSpPr>
        <p:spPr>
          <a:xfrm>
            <a:off x="556591" y="695740"/>
            <a:ext cx="11002618" cy="946448"/>
          </a:xfrm>
        </p:spPr>
        <p:txBody>
          <a:bodyPr anchor="ctr">
            <a:normAutofit/>
          </a:bodyPr>
          <a:lstStyle/>
          <a:p>
            <a:r>
              <a:rPr lang="en-US">
                <a:latin typeface="Montserrat ExtraBold"/>
              </a:rPr>
              <a:t>TMAM CONNECT</a:t>
            </a:r>
            <a:endParaRPr lang="en-US" sz="5400">
              <a:solidFill>
                <a:srgbClr val="004E9A"/>
              </a:solidFill>
            </a:endParaRPr>
          </a:p>
        </p:txBody>
      </p:sp>
      <p:sp>
        <p:nvSpPr>
          <p:cNvPr id="6" name="Content Placeholder 5">
            <a:extLst>
              <a:ext uri="{FF2B5EF4-FFF2-40B4-BE49-F238E27FC236}">
                <a16:creationId xmlns:a16="http://schemas.microsoft.com/office/drawing/2014/main" id="{2F6DEB90-5F91-3D21-924E-15AC13C646F6}"/>
              </a:ext>
            </a:extLst>
          </p:cNvPr>
          <p:cNvSpPr>
            <a:spLocks noGrp="1"/>
          </p:cNvSpPr>
          <p:nvPr>
            <p:ph idx="1"/>
          </p:nvPr>
        </p:nvSpPr>
        <p:spPr>
          <a:xfrm>
            <a:off x="632793" y="1716832"/>
            <a:ext cx="5463207" cy="4445427"/>
          </a:xfrm>
        </p:spPr>
        <p:txBody>
          <a:bodyPr vert="horz" lIns="91440" tIns="45720" rIns="91440" bIns="45720" rtlCol="0" anchor="t">
            <a:normAutofit/>
          </a:bodyPr>
          <a:lstStyle/>
          <a:p>
            <a:pPr marR="0" lvl="0" algn="l" defTabSz="914400" rtl="0" eaLnBrk="1" fontAlgn="auto" latinLnBrk="0" hangingPunct="1">
              <a:lnSpc>
                <a:spcPct val="110000"/>
              </a:lnSpc>
              <a:spcAft>
                <a:spcPts val="0"/>
              </a:spcAft>
              <a:buSzPct val="100000"/>
              <a:buFont typeface="Wingdings" panose="05000000000000000000" pitchFamily="2" charset="2"/>
              <a:buChar char="§"/>
              <a:tabLst/>
              <a:defRPr/>
            </a:pPr>
            <a:r>
              <a:rPr kumimoji="0" lang="en-US" b="0" i="0" u="none" strike="noStrike" kern="1200" cap="none" spc="0" normalizeH="0" baseline="0" noProof="0">
                <a:ln>
                  <a:noFill/>
                </a:ln>
                <a:solidFill>
                  <a:srgbClr val="000000"/>
                </a:solidFill>
                <a:effectLst/>
                <a:uLnTx/>
                <a:uFillTx/>
                <a:latin typeface="Montserrat Light"/>
              </a:rPr>
              <a:t>Can your tribe benefit from additional revenue? </a:t>
            </a:r>
          </a:p>
          <a:p>
            <a:pPr marR="0" lvl="0" algn="l" defTabSz="914400" rtl="0" eaLnBrk="1" fontAlgn="auto" latinLnBrk="0" hangingPunct="1">
              <a:lnSpc>
                <a:spcPct val="110000"/>
              </a:lnSpc>
              <a:spcAft>
                <a:spcPts val="0"/>
              </a:spcAft>
              <a:buSzPct val="100000"/>
              <a:buFont typeface="Wingdings" panose="05000000000000000000" pitchFamily="2" charset="2"/>
              <a:buChar char="§"/>
              <a:tabLst/>
              <a:defRPr/>
            </a:pPr>
            <a:r>
              <a:rPr kumimoji="0" lang="en-US" b="0" i="0" u="none" strike="noStrike" kern="1200" cap="none" spc="0" normalizeH="0" baseline="0" noProof="0">
                <a:ln>
                  <a:noFill/>
                </a:ln>
                <a:solidFill>
                  <a:srgbClr val="000000"/>
                </a:solidFill>
                <a:effectLst/>
                <a:uLnTx/>
                <a:uFillTx/>
                <a:latin typeface="Montserrat Light"/>
              </a:rPr>
              <a:t>Let's discuss the next steps in becoming a TMAM partner.</a:t>
            </a:r>
          </a:p>
          <a:p>
            <a:pPr marR="0" lvl="0" algn="l" defTabSz="914400" rtl="0" eaLnBrk="1" fontAlgn="auto" latinLnBrk="0" hangingPunct="1">
              <a:lnSpc>
                <a:spcPct val="110000"/>
              </a:lnSpc>
              <a:spcAft>
                <a:spcPts val="0"/>
              </a:spcAft>
              <a:buSzPct val="100000"/>
              <a:buFont typeface="Wingdings" panose="05000000000000000000" pitchFamily="2" charset="2"/>
              <a:buChar char="§"/>
              <a:tabLst/>
              <a:defRPr/>
            </a:pPr>
            <a:r>
              <a:rPr lang="en-US">
                <a:solidFill>
                  <a:srgbClr val="000000"/>
                </a:solidFill>
                <a:latin typeface="Montserrat Light"/>
              </a:rPr>
              <a:t>Connect with me: </a:t>
            </a:r>
            <a:r>
              <a:rPr lang="en-US" b="1">
                <a:solidFill>
                  <a:srgbClr val="004E9A"/>
                </a:solidFill>
                <a:latin typeface="Montserrat Light"/>
                <a:hlinkClick r:id="rId3">
                  <a:extLst>
                    <a:ext uri="{A12FA001-AC4F-418D-AE19-62706E023703}">
                      <ahyp:hlinkClr xmlns:ahyp="http://schemas.microsoft.com/office/drawing/2018/hyperlinkcolor" val="tx"/>
                    </a:ext>
                  </a:extLst>
                </a:hlinkClick>
              </a:rPr>
              <a:t>kathrine.mccoy@okhca.org</a:t>
            </a:r>
            <a:endParaRPr lang="en-US" b="1">
              <a:solidFill>
                <a:srgbClr val="004E9A"/>
              </a:solidFill>
              <a:latin typeface="Montserrat Light"/>
            </a:endParaRPr>
          </a:p>
          <a:p>
            <a:pPr marL="0" marR="0" lvl="0" indent="0" algn="l" defTabSz="914400" rtl="0" eaLnBrk="1" fontAlgn="auto" latinLnBrk="0" hangingPunct="1">
              <a:lnSpc>
                <a:spcPct val="110000"/>
              </a:lnSpc>
              <a:spcAft>
                <a:spcPts val="0"/>
              </a:spcAft>
              <a:buSzPct val="100000"/>
              <a:buNone/>
              <a:tabLst/>
              <a:defRPr/>
            </a:pPr>
            <a:endParaRPr kumimoji="0" lang="en-US" b="0" i="0" u="none" strike="noStrike" kern="1200" cap="none" spc="0" normalizeH="0" baseline="0" noProof="0">
              <a:ln>
                <a:noFill/>
              </a:ln>
              <a:solidFill>
                <a:srgbClr val="000000"/>
              </a:solidFill>
              <a:effectLst/>
              <a:uLnTx/>
              <a:uFillTx/>
              <a:latin typeface="Montserrat Light"/>
            </a:endParaRPr>
          </a:p>
        </p:txBody>
      </p:sp>
      <p:sp>
        <p:nvSpPr>
          <p:cNvPr id="2" name="Slide Number Placeholder 6">
            <a:extLst>
              <a:ext uri="{FF2B5EF4-FFF2-40B4-BE49-F238E27FC236}">
                <a16:creationId xmlns:a16="http://schemas.microsoft.com/office/drawing/2014/main" id="{6FE6882E-EA01-3A37-8A7C-E6DE5F9AA856}"/>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solidFill>
              </a:rPr>
              <a:pPr/>
              <a:t>37</a:t>
            </a:fld>
            <a:r>
              <a:rPr lang="en-US">
                <a:solidFill>
                  <a:schemeClr val="bg1"/>
                </a:solidFill>
              </a:rPr>
              <a:t>| OKLAHOMA HEALTH CARE AUTHORITY</a:t>
            </a:r>
          </a:p>
        </p:txBody>
      </p:sp>
      <p:sp>
        <p:nvSpPr>
          <p:cNvPr id="3" name="Slide Number Placeholder 6">
            <a:extLst>
              <a:ext uri="{FF2B5EF4-FFF2-40B4-BE49-F238E27FC236}">
                <a16:creationId xmlns:a16="http://schemas.microsoft.com/office/drawing/2014/main" id="{7B3A339E-7433-291D-22CE-081EA3E01FE7}"/>
              </a:ext>
            </a:extLst>
          </p:cNvPr>
          <p:cNvSpPr txBox="1">
            <a:spLocks/>
          </p:cNvSpPr>
          <p:nvPr/>
        </p:nvSpPr>
        <p:spPr>
          <a:xfrm>
            <a:off x="556591" y="6356349"/>
            <a:ext cx="11002618"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37</a:t>
            </a:fld>
            <a:r>
              <a:rPr lang="en-US"/>
              <a:t> | OKLAHOMA HEALTH CARE AUTHORITY</a:t>
            </a:r>
          </a:p>
        </p:txBody>
      </p:sp>
      <p:cxnSp>
        <p:nvCxnSpPr>
          <p:cNvPr id="7" name="Straight Connector 6">
            <a:extLst>
              <a:ext uri="{FF2B5EF4-FFF2-40B4-BE49-F238E27FC236}">
                <a16:creationId xmlns:a16="http://schemas.microsoft.com/office/drawing/2014/main" id="{FF1A46B3-D2B6-C94E-BE5D-138D63D2C2B1}"/>
              </a:ext>
            </a:extLst>
          </p:cNvPr>
          <p:cNvCxnSpPr/>
          <p:nvPr/>
        </p:nvCxnSpPr>
        <p:spPr>
          <a:xfrm>
            <a:off x="606491" y="1614196"/>
            <a:ext cx="1097901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 name="Picture 9" descr="A picture containing text&#10;&#10;Description automatically generated">
            <a:extLst>
              <a:ext uri="{FF2B5EF4-FFF2-40B4-BE49-F238E27FC236}">
                <a16:creationId xmlns:a16="http://schemas.microsoft.com/office/drawing/2014/main" id="{7CA25ADE-E389-E9BC-1381-22F15B8056C9}"/>
              </a:ext>
            </a:extLst>
          </p:cNvPr>
          <p:cNvPicPr>
            <a:picLocks noChangeAspect="1"/>
          </p:cNvPicPr>
          <p:nvPr/>
        </p:nvPicPr>
        <p:blipFill rotWithShape="1">
          <a:blip r:embed="rId4">
            <a:extLst>
              <a:ext uri="{28A0092B-C50C-407E-A947-70E740481C1C}">
                <a14:useLocalDpi xmlns:a14="http://schemas.microsoft.com/office/drawing/2010/main" val="0"/>
              </a:ext>
            </a:extLst>
          </a:blip>
          <a:srcRect l="11105" t="6985" r="13244" b="30268"/>
          <a:stretch/>
        </p:blipFill>
        <p:spPr>
          <a:xfrm>
            <a:off x="6949246" y="1716832"/>
            <a:ext cx="4609961" cy="4114800"/>
          </a:xfrm>
          <a:prstGeom prst="rect">
            <a:avLst/>
          </a:prstGeom>
        </p:spPr>
      </p:pic>
    </p:spTree>
    <p:extLst>
      <p:ext uri="{BB962C8B-B14F-4D97-AF65-F5344CB8AC3E}">
        <p14:creationId xmlns:p14="http://schemas.microsoft.com/office/powerpoint/2010/main" val="2842040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252116-D0E6-AD34-1BA7-1C1E4F1A0D8A}"/>
              </a:ext>
            </a:extLst>
          </p:cNvPr>
          <p:cNvSpPr>
            <a:spLocks noGrp="1"/>
          </p:cNvSpPr>
          <p:nvPr>
            <p:ph type="title"/>
          </p:nvPr>
        </p:nvSpPr>
        <p:spPr>
          <a:xfrm>
            <a:off x="608076" y="548640"/>
            <a:ext cx="3834032" cy="5431536"/>
          </a:xfrm>
        </p:spPr>
        <p:txBody>
          <a:bodyPr>
            <a:normAutofit/>
          </a:bodyPr>
          <a:lstStyle/>
          <a:p>
            <a:r>
              <a:rPr lang="en-US">
                <a:latin typeface="Montserrat ExtraBold" panose="00000900000000000000" pitchFamily="2" charset="0"/>
              </a:rPr>
              <a:t>QUESTIONS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ooden blocks with question marks">
            <a:extLst>
              <a:ext uri="{FF2B5EF4-FFF2-40B4-BE49-F238E27FC236}">
                <a16:creationId xmlns:a16="http://schemas.microsoft.com/office/drawing/2014/main" id="{6F9E7ADC-F475-9C5E-5D69-4E8368DF59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26038" y="1193007"/>
            <a:ext cx="6224587" cy="4149724"/>
          </a:xfrm>
        </p:spPr>
      </p:pic>
      <p:sp>
        <p:nvSpPr>
          <p:cNvPr id="3" name="Slide Number Placeholder 6">
            <a:extLst>
              <a:ext uri="{FF2B5EF4-FFF2-40B4-BE49-F238E27FC236}">
                <a16:creationId xmlns:a16="http://schemas.microsoft.com/office/drawing/2014/main" id="{585286AF-9311-A766-7240-CDEC9DE69E31}"/>
              </a:ext>
            </a:extLst>
          </p:cNvPr>
          <p:cNvSpPr txBox="1">
            <a:spLocks/>
          </p:cNvSpPr>
          <p:nvPr/>
        </p:nvSpPr>
        <p:spPr>
          <a:xfrm>
            <a:off x="556591" y="6356349"/>
            <a:ext cx="11002618"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38</a:t>
            </a:fld>
            <a:r>
              <a:rPr lang="en-US"/>
              <a:t> | OKLAHOMA HEALTH CARE AUTHORITY</a:t>
            </a:r>
          </a:p>
        </p:txBody>
      </p:sp>
    </p:spTree>
    <p:extLst>
      <p:ext uri="{BB962C8B-B14F-4D97-AF65-F5344CB8AC3E}">
        <p14:creationId xmlns:p14="http://schemas.microsoft.com/office/powerpoint/2010/main" val="44067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4E3C3A-B577-4AA3-9796-3E1C316942C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015" t="14390" r="2207" b="15921"/>
          <a:stretch/>
        </p:blipFill>
        <p:spPr>
          <a:xfrm>
            <a:off x="565758" y="638786"/>
            <a:ext cx="3222065" cy="914400"/>
          </a:xfrm>
        </p:spPr>
      </p:pic>
      <p:grpSp>
        <p:nvGrpSpPr>
          <p:cNvPr id="27" name="Group 26">
            <a:extLst>
              <a:ext uri="{FF2B5EF4-FFF2-40B4-BE49-F238E27FC236}">
                <a16:creationId xmlns:a16="http://schemas.microsoft.com/office/drawing/2014/main" id="{4CB73972-814A-40BE-8024-2BB269AD50EE}"/>
              </a:ext>
            </a:extLst>
          </p:cNvPr>
          <p:cNvGrpSpPr/>
          <p:nvPr/>
        </p:nvGrpSpPr>
        <p:grpSpPr>
          <a:xfrm>
            <a:off x="1645671" y="5277467"/>
            <a:ext cx="8900658" cy="523220"/>
            <a:chOff x="969410" y="5102206"/>
            <a:chExt cx="8931580" cy="670615"/>
          </a:xfrm>
        </p:grpSpPr>
        <p:grpSp>
          <p:nvGrpSpPr>
            <p:cNvPr id="15" name="Group 14">
              <a:extLst>
                <a:ext uri="{FF2B5EF4-FFF2-40B4-BE49-F238E27FC236}">
                  <a16:creationId xmlns:a16="http://schemas.microsoft.com/office/drawing/2014/main" id="{6699B720-27C9-4FE8-BFBD-D8E310DC1930}"/>
                </a:ext>
              </a:extLst>
            </p:cNvPr>
            <p:cNvGrpSpPr/>
            <p:nvPr/>
          </p:nvGrpSpPr>
          <p:grpSpPr>
            <a:xfrm>
              <a:off x="969410" y="5102206"/>
              <a:ext cx="2882470" cy="670615"/>
              <a:chOff x="1290943" y="4195627"/>
              <a:chExt cx="2882470" cy="670615"/>
            </a:xfrm>
          </p:grpSpPr>
          <p:cxnSp>
            <p:nvCxnSpPr>
              <p:cNvPr id="6" name="Straight Connector 5">
                <a:extLst>
                  <a:ext uri="{FF2B5EF4-FFF2-40B4-BE49-F238E27FC236}">
                    <a16:creationId xmlns:a16="http://schemas.microsoft.com/office/drawing/2014/main" id="{5916DA9D-0222-4231-A2F8-3BAE0C1AA44A}"/>
                  </a:ext>
                </a:extLst>
              </p:cNvPr>
              <p:cNvCxnSpPr>
                <a:cxnSpLocks/>
              </p:cNvCxnSpPr>
              <p:nvPr/>
            </p:nvCxnSpPr>
            <p:spPr>
              <a:xfrm flipV="1">
                <a:off x="1290943" y="4271170"/>
                <a:ext cx="1" cy="433691"/>
              </a:xfrm>
              <a:prstGeom prst="line">
                <a:avLst/>
              </a:prstGeom>
              <a:ln w="38100">
                <a:solidFill>
                  <a:srgbClr val="D1542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DF61A50-33A3-4FE1-93E9-F9CF2A75DC2C}"/>
                  </a:ext>
                </a:extLst>
              </p:cNvPr>
              <p:cNvSpPr/>
              <p:nvPr/>
            </p:nvSpPr>
            <p:spPr>
              <a:xfrm>
                <a:off x="1398955" y="4195627"/>
                <a:ext cx="2774458" cy="670615"/>
              </a:xfrm>
              <a:prstGeom prst="rect">
                <a:avLst/>
              </a:prstGeom>
            </p:spPr>
            <p:txBody>
              <a:bodyPr wrap="square">
                <a:spAutoFit/>
              </a:bodyPr>
              <a:lstStyle/>
              <a:p>
                <a:r>
                  <a:rPr lang="en-US" sz="1400">
                    <a:solidFill>
                      <a:srgbClr val="464646"/>
                    </a:solidFill>
                    <a:latin typeface="Montserrat Light" panose="00000400000000000000" pitchFamily="50" charset="0"/>
                    <a:cs typeface="Arial" panose="020B0604020202020204" pitchFamily="34" charset="0"/>
                  </a:rPr>
                  <a:t>4345 N. Lincoln Blvd.</a:t>
                </a:r>
              </a:p>
              <a:p>
                <a:r>
                  <a:rPr lang="en-US" sz="1400">
                    <a:solidFill>
                      <a:srgbClr val="464646"/>
                    </a:solidFill>
                    <a:latin typeface="Montserrat Light" panose="00000400000000000000" pitchFamily="50" charset="0"/>
                    <a:cs typeface="Arial" panose="020B0604020202020204" pitchFamily="34" charset="0"/>
                  </a:rPr>
                  <a:t>Oklahoma City, OK 73105</a:t>
                </a:r>
              </a:p>
            </p:txBody>
          </p:sp>
        </p:grpSp>
        <p:grpSp>
          <p:nvGrpSpPr>
            <p:cNvPr id="16" name="Group 15">
              <a:extLst>
                <a:ext uri="{FF2B5EF4-FFF2-40B4-BE49-F238E27FC236}">
                  <a16:creationId xmlns:a16="http://schemas.microsoft.com/office/drawing/2014/main" id="{E384A1AC-BD91-4DE7-B704-FEBD4C091C5C}"/>
                </a:ext>
              </a:extLst>
            </p:cNvPr>
            <p:cNvGrpSpPr/>
            <p:nvPr/>
          </p:nvGrpSpPr>
          <p:grpSpPr>
            <a:xfrm>
              <a:off x="4488285" y="5102206"/>
              <a:ext cx="2379178" cy="670615"/>
              <a:chOff x="4546051" y="4195627"/>
              <a:chExt cx="2379178" cy="670615"/>
            </a:xfrm>
          </p:grpSpPr>
          <p:cxnSp>
            <p:nvCxnSpPr>
              <p:cNvPr id="11" name="Straight Connector 10">
                <a:extLst>
                  <a:ext uri="{FF2B5EF4-FFF2-40B4-BE49-F238E27FC236}">
                    <a16:creationId xmlns:a16="http://schemas.microsoft.com/office/drawing/2014/main" id="{E03B85F5-B23B-4192-B303-701F2439A20E}"/>
                  </a:ext>
                </a:extLst>
              </p:cNvPr>
              <p:cNvCxnSpPr>
                <a:cxnSpLocks/>
              </p:cNvCxnSpPr>
              <p:nvPr/>
            </p:nvCxnSpPr>
            <p:spPr>
              <a:xfrm flipV="1">
                <a:off x="4546051" y="4271170"/>
                <a:ext cx="1" cy="433691"/>
              </a:xfrm>
              <a:prstGeom prst="line">
                <a:avLst/>
              </a:prstGeom>
              <a:ln w="38100">
                <a:solidFill>
                  <a:srgbClr val="DE8F2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E1BE661-00B4-4F2F-B278-4A6061FFEF7F}"/>
                  </a:ext>
                </a:extLst>
              </p:cNvPr>
              <p:cNvSpPr/>
              <p:nvPr/>
            </p:nvSpPr>
            <p:spPr>
              <a:xfrm>
                <a:off x="4654062" y="4195627"/>
                <a:ext cx="2271167" cy="670615"/>
              </a:xfrm>
              <a:prstGeom prst="rect">
                <a:avLst/>
              </a:prstGeom>
            </p:spPr>
            <p:txBody>
              <a:bodyPr wrap="square">
                <a:spAutoFit/>
              </a:bodyPr>
              <a:lstStyle/>
              <a:p>
                <a:r>
                  <a:rPr lang="en-US" sz="1400">
                    <a:solidFill>
                      <a:srgbClr val="464646"/>
                    </a:solidFill>
                    <a:latin typeface="Montserrat Light" panose="00000400000000000000" pitchFamily="50" charset="0"/>
                    <a:cs typeface="Arial" panose="020B0604020202020204" pitchFamily="34" charset="0"/>
                  </a:rPr>
                  <a:t>oklahoma.gov/</a:t>
                </a:r>
                <a:r>
                  <a:rPr lang="en-US" sz="1400" err="1">
                    <a:solidFill>
                      <a:srgbClr val="464646"/>
                    </a:solidFill>
                    <a:latin typeface="Montserrat Light" panose="00000400000000000000" pitchFamily="50" charset="0"/>
                    <a:cs typeface="Arial" panose="020B0604020202020204" pitchFamily="34" charset="0"/>
                  </a:rPr>
                  <a:t>ohca</a:t>
                </a:r>
                <a:endParaRPr lang="en-US" sz="1400">
                  <a:solidFill>
                    <a:srgbClr val="464646"/>
                  </a:solidFill>
                  <a:latin typeface="Montserrat Light" panose="00000400000000000000" pitchFamily="50" charset="0"/>
                  <a:cs typeface="Arial" panose="020B0604020202020204" pitchFamily="34" charset="0"/>
                </a:endParaRPr>
              </a:p>
              <a:p>
                <a:r>
                  <a:rPr lang="en-US" sz="1400">
                    <a:solidFill>
                      <a:srgbClr val="464646"/>
                    </a:solidFill>
                    <a:latin typeface="Montserrat Light" panose="00000400000000000000" pitchFamily="50" charset="0"/>
                    <a:cs typeface="Arial" panose="020B0604020202020204" pitchFamily="34" charset="0"/>
                  </a:rPr>
                  <a:t>MySoonerCare.org</a:t>
                </a:r>
              </a:p>
            </p:txBody>
          </p:sp>
        </p:grpSp>
        <p:grpSp>
          <p:nvGrpSpPr>
            <p:cNvPr id="17" name="Group 16">
              <a:extLst>
                <a:ext uri="{FF2B5EF4-FFF2-40B4-BE49-F238E27FC236}">
                  <a16:creationId xmlns:a16="http://schemas.microsoft.com/office/drawing/2014/main" id="{3D3F142E-B4B7-48CE-B4C7-003F4C783AD3}"/>
                </a:ext>
              </a:extLst>
            </p:cNvPr>
            <p:cNvGrpSpPr/>
            <p:nvPr/>
          </p:nvGrpSpPr>
          <p:grpSpPr>
            <a:xfrm>
              <a:off x="7213902" y="5102206"/>
              <a:ext cx="2687088" cy="670615"/>
              <a:chOff x="7082143" y="4195627"/>
              <a:chExt cx="2687088" cy="670615"/>
            </a:xfrm>
          </p:grpSpPr>
          <p:cxnSp>
            <p:nvCxnSpPr>
              <p:cNvPr id="13" name="Straight Connector 12">
                <a:extLst>
                  <a:ext uri="{FF2B5EF4-FFF2-40B4-BE49-F238E27FC236}">
                    <a16:creationId xmlns:a16="http://schemas.microsoft.com/office/drawing/2014/main" id="{AEDABF33-F956-4530-8758-9276E660EC29}"/>
                  </a:ext>
                </a:extLst>
              </p:cNvPr>
              <p:cNvCxnSpPr>
                <a:cxnSpLocks/>
              </p:cNvCxnSpPr>
              <p:nvPr/>
            </p:nvCxnSpPr>
            <p:spPr>
              <a:xfrm flipV="1">
                <a:off x="7082143" y="4271170"/>
                <a:ext cx="1" cy="433691"/>
              </a:xfrm>
              <a:prstGeom prst="line">
                <a:avLst/>
              </a:prstGeom>
              <a:ln w="38100">
                <a:solidFill>
                  <a:srgbClr val="004E9A"/>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BA76712-B11D-407E-895A-71A2F5235270}"/>
                  </a:ext>
                </a:extLst>
              </p:cNvPr>
              <p:cNvSpPr/>
              <p:nvPr/>
            </p:nvSpPr>
            <p:spPr>
              <a:xfrm>
                <a:off x="7190155" y="4195627"/>
                <a:ext cx="2579076" cy="670615"/>
              </a:xfrm>
              <a:prstGeom prst="rect">
                <a:avLst/>
              </a:prstGeom>
            </p:spPr>
            <p:txBody>
              <a:bodyPr wrap="square">
                <a:spAutoFit/>
              </a:bodyPr>
              <a:lstStyle/>
              <a:p>
                <a:r>
                  <a:rPr lang="en-US" sz="1400">
                    <a:solidFill>
                      <a:srgbClr val="464646"/>
                    </a:solidFill>
                    <a:latin typeface="Montserrat Light" panose="00000400000000000000" pitchFamily="50" charset="0"/>
                    <a:cs typeface="Arial" panose="020B0604020202020204" pitchFamily="34" charset="0"/>
                  </a:rPr>
                  <a:t>Agency: 405-522-7300</a:t>
                </a:r>
              </a:p>
              <a:p>
                <a:r>
                  <a:rPr lang="en-US" sz="1400">
                    <a:solidFill>
                      <a:srgbClr val="464646"/>
                    </a:solidFill>
                    <a:latin typeface="Montserrat Light" panose="00000400000000000000" pitchFamily="50" charset="0"/>
                    <a:cs typeface="Arial" panose="020B0604020202020204" pitchFamily="34" charset="0"/>
                  </a:rPr>
                  <a:t>Helpline: 800-987-7767</a:t>
                </a:r>
              </a:p>
            </p:txBody>
          </p:sp>
        </p:grpSp>
      </p:grpSp>
      <p:grpSp>
        <p:nvGrpSpPr>
          <p:cNvPr id="26" name="Group 25">
            <a:extLst>
              <a:ext uri="{FF2B5EF4-FFF2-40B4-BE49-F238E27FC236}">
                <a16:creationId xmlns:a16="http://schemas.microsoft.com/office/drawing/2014/main" id="{0796C683-BB52-4CC7-9159-D2DED7E48E7A}"/>
              </a:ext>
            </a:extLst>
          </p:cNvPr>
          <p:cNvGrpSpPr/>
          <p:nvPr/>
        </p:nvGrpSpPr>
        <p:grpSpPr>
          <a:xfrm>
            <a:off x="5338227" y="5902786"/>
            <a:ext cx="1194046" cy="285326"/>
            <a:chOff x="5786437" y="3119436"/>
            <a:chExt cx="2299433" cy="619126"/>
          </a:xfrm>
        </p:grpSpPr>
        <p:pic>
          <p:nvPicPr>
            <p:cNvPr id="23" name="Graphic 22">
              <a:extLst>
                <a:ext uri="{FF2B5EF4-FFF2-40B4-BE49-F238E27FC236}">
                  <a16:creationId xmlns:a16="http://schemas.microsoft.com/office/drawing/2014/main" id="{97151C13-9CB8-497B-9D4D-3E4B05300B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6437" y="3119437"/>
              <a:ext cx="619125" cy="619125"/>
            </a:xfrm>
            <a:prstGeom prst="rect">
              <a:avLst/>
            </a:prstGeom>
          </p:spPr>
        </p:pic>
        <p:pic>
          <p:nvPicPr>
            <p:cNvPr id="24" name="Graphic 23">
              <a:extLst>
                <a:ext uri="{FF2B5EF4-FFF2-40B4-BE49-F238E27FC236}">
                  <a16:creationId xmlns:a16="http://schemas.microsoft.com/office/drawing/2014/main" id="{DF46A378-B9A9-4194-918A-69E00A6DC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26591" y="3119437"/>
              <a:ext cx="619125" cy="619125"/>
            </a:xfrm>
            <a:prstGeom prst="rect">
              <a:avLst/>
            </a:prstGeom>
          </p:spPr>
        </p:pic>
        <p:pic>
          <p:nvPicPr>
            <p:cNvPr id="25" name="Graphic 24">
              <a:extLst>
                <a:ext uri="{FF2B5EF4-FFF2-40B4-BE49-F238E27FC236}">
                  <a16:creationId xmlns:a16="http://schemas.microsoft.com/office/drawing/2014/main" id="{4747C4DD-7572-4353-8C2F-8BB94BB837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66745" y="3119436"/>
              <a:ext cx="619125" cy="619125"/>
            </a:xfrm>
            <a:prstGeom prst="rect">
              <a:avLst/>
            </a:prstGeom>
          </p:spPr>
        </p:pic>
      </p:grpSp>
      <p:sp>
        <p:nvSpPr>
          <p:cNvPr id="2" name="TextBox 1">
            <a:extLst>
              <a:ext uri="{FF2B5EF4-FFF2-40B4-BE49-F238E27FC236}">
                <a16:creationId xmlns:a16="http://schemas.microsoft.com/office/drawing/2014/main" id="{9D980558-5177-DA7D-4C83-6AEA46E6728B}"/>
              </a:ext>
            </a:extLst>
          </p:cNvPr>
          <p:cNvSpPr txBox="1"/>
          <p:nvPr/>
        </p:nvSpPr>
        <p:spPr>
          <a:xfrm>
            <a:off x="-1" y="1655285"/>
            <a:ext cx="12191999" cy="2616101"/>
          </a:xfrm>
          <a:prstGeom prst="rect">
            <a:avLst/>
          </a:prstGeom>
          <a:noFill/>
        </p:spPr>
        <p:txBody>
          <a:bodyPr wrap="square">
            <a:spAutoFit/>
          </a:bodyPr>
          <a:lstStyle/>
          <a:p>
            <a:pPr lvl="0" algn="ctr"/>
            <a:r>
              <a:rPr lang="en-US" sz="2000" b="1">
                <a:latin typeface="Montserrat Light" panose="00000400000000000000" pitchFamily="2" charset="0"/>
                <a:cs typeface="Arial" panose="020B0604020202020204" pitchFamily="34" charset="0"/>
              </a:rPr>
              <a:t>Ashley Johnson, Tribal Relations Director</a:t>
            </a:r>
          </a:p>
          <a:p>
            <a:pPr lvl="0" algn="ctr"/>
            <a:r>
              <a:rPr lang="en-US" sz="2000" b="1">
                <a:solidFill>
                  <a:schemeClr val="accent2">
                    <a:lumMod val="75000"/>
                  </a:schemeClr>
                </a:solidFill>
                <a:latin typeface="Montserrat Light" panose="00000400000000000000" pitchFamily="2" charset="0"/>
                <a:cs typeface="Arial" panose="020B0604020202020204" pitchFamily="34" charset="0"/>
                <a:hlinkClick r:id="rId10">
                  <a:extLst>
                    <a:ext uri="{A12FA001-AC4F-418D-AE19-62706E023703}">
                      <ahyp:hlinkClr xmlns:ahyp="http://schemas.microsoft.com/office/drawing/2018/hyperlinkcolor" val="tx"/>
                    </a:ext>
                  </a:extLst>
                </a:hlinkClick>
              </a:rPr>
              <a:t>Ashley.Johnson@okhca.org</a:t>
            </a:r>
            <a:r>
              <a:rPr lang="en-US" sz="2000" b="1">
                <a:solidFill>
                  <a:schemeClr val="accent2">
                    <a:lumMod val="75000"/>
                  </a:schemeClr>
                </a:solidFill>
                <a:latin typeface="Montserrat Light" panose="00000400000000000000" pitchFamily="2" charset="0"/>
                <a:cs typeface="Arial" panose="020B0604020202020204" pitchFamily="34" charset="0"/>
              </a:rPr>
              <a:t> </a:t>
            </a:r>
          </a:p>
          <a:p>
            <a:pPr lvl="0" algn="ctr"/>
            <a:endParaRPr lang="en-US" sz="1600" b="1">
              <a:solidFill>
                <a:srgbClr val="464646"/>
              </a:solidFill>
              <a:latin typeface="Montserrat Light" panose="00000400000000000000" pitchFamily="2" charset="0"/>
              <a:cs typeface="Arial" panose="020B0604020202020204" pitchFamily="34" charset="0"/>
            </a:endParaRPr>
          </a:p>
          <a:p>
            <a:pPr lvl="0" algn="ctr"/>
            <a:r>
              <a:rPr lang="en-US" sz="2000" b="1">
                <a:latin typeface="Montserrat Light" panose="00000400000000000000" pitchFamily="2" charset="0"/>
                <a:cs typeface="Arial" panose="020B0604020202020204" pitchFamily="34" charset="0"/>
              </a:rPr>
              <a:t>Kathrine McCoy, Tribal Government Relations Senior Coordinator</a:t>
            </a:r>
          </a:p>
          <a:p>
            <a:pPr lvl="0" algn="ctr"/>
            <a:r>
              <a:rPr lang="en-US" sz="2000" b="1">
                <a:solidFill>
                  <a:schemeClr val="accent2">
                    <a:lumMod val="75000"/>
                  </a:schemeClr>
                </a:solidFill>
                <a:latin typeface="Montserrat Light" panose="00000400000000000000" pitchFamily="2" charset="0"/>
                <a:cs typeface="Arial" panose="020B0604020202020204" pitchFamily="34" charset="0"/>
                <a:hlinkClick r:id="rId11">
                  <a:extLst>
                    <a:ext uri="{A12FA001-AC4F-418D-AE19-62706E023703}">
                      <ahyp:hlinkClr xmlns:ahyp="http://schemas.microsoft.com/office/drawing/2018/hyperlinkcolor" val="tx"/>
                    </a:ext>
                  </a:extLst>
                </a:hlinkClick>
              </a:rPr>
              <a:t>Kathrine.Mccoy@okhca.org</a:t>
            </a:r>
            <a:r>
              <a:rPr lang="en-US" sz="2000" b="1">
                <a:solidFill>
                  <a:schemeClr val="accent2">
                    <a:lumMod val="75000"/>
                  </a:schemeClr>
                </a:solidFill>
                <a:latin typeface="Montserrat Light" panose="00000400000000000000" pitchFamily="2" charset="0"/>
                <a:cs typeface="Arial" panose="020B0604020202020204" pitchFamily="34" charset="0"/>
              </a:rPr>
              <a:t> </a:t>
            </a:r>
          </a:p>
          <a:p>
            <a:pPr lvl="0" algn="ctr"/>
            <a:endParaRPr lang="en-US" sz="1600" b="1">
              <a:solidFill>
                <a:srgbClr val="464646"/>
              </a:solidFill>
              <a:latin typeface="Montserrat Light" panose="00000400000000000000" pitchFamily="2" charset="0"/>
              <a:cs typeface="Arial" panose="020B0604020202020204" pitchFamily="34" charset="0"/>
            </a:endParaRPr>
          </a:p>
          <a:p>
            <a:pPr lvl="0" algn="ctr"/>
            <a:r>
              <a:rPr lang="en-US" sz="2000" b="1">
                <a:latin typeface="Montserrat Light" panose="00000400000000000000" pitchFamily="2" charset="0"/>
                <a:cs typeface="Arial" panose="020B0604020202020204" pitchFamily="34" charset="0"/>
              </a:rPr>
              <a:t>Vickie Sams, Tribal Government Relations Outreach and Provider Engagement Coordinator</a:t>
            </a:r>
          </a:p>
          <a:p>
            <a:pPr lvl="0" algn="ctr"/>
            <a:r>
              <a:rPr lang="en-US" sz="2000" b="1">
                <a:solidFill>
                  <a:schemeClr val="accent2">
                    <a:lumMod val="75000"/>
                  </a:schemeClr>
                </a:solidFill>
                <a:latin typeface="Montserrat Light" panose="00000400000000000000" pitchFamily="2" charset="0"/>
                <a:cs typeface="Arial" panose="020B0604020202020204" pitchFamily="34" charset="0"/>
                <a:hlinkClick r:id="rId12">
                  <a:extLst>
                    <a:ext uri="{A12FA001-AC4F-418D-AE19-62706E023703}">
                      <ahyp:hlinkClr xmlns:ahyp="http://schemas.microsoft.com/office/drawing/2018/hyperlinkcolor" val="tx"/>
                    </a:ext>
                  </a:extLst>
                </a:hlinkClick>
              </a:rPr>
              <a:t>Vickie.Sams@okhca.org</a:t>
            </a:r>
            <a:r>
              <a:rPr lang="en-US" sz="2000" b="1">
                <a:solidFill>
                  <a:schemeClr val="accent2">
                    <a:lumMod val="75000"/>
                  </a:schemeClr>
                </a:solidFill>
                <a:latin typeface="Montserrat Light" panose="00000400000000000000" pitchFamily="2" charset="0"/>
                <a:cs typeface="Arial" panose="020B0604020202020204" pitchFamily="34" charset="0"/>
              </a:rPr>
              <a:t> </a:t>
            </a:r>
            <a:endParaRPr lang="en-US" sz="1200" b="1">
              <a:latin typeface="Montserrat Light" panose="00000400000000000000" pitchFamily="2" charset="0"/>
              <a:cs typeface="Arial" panose="020B0604020202020204" pitchFamily="34" charset="0"/>
            </a:endParaRPr>
          </a:p>
          <a:p>
            <a:pPr lvl="0" algn="ctr"/>
            <a:endParaRPr lang="en-US" sz="1200" b="1">
              <a:solidFill>
                <a:schemeClr val="accent2">
                  <a:lumMod val="75000"/>
                </a:schemeClr>
              </a:solidFill>
              <a:latin typeface="Montserrat Light" panose="000004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10734FCE-1463-DA0B-FE6F-FF3DDF65EBF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718154" y="1046232"/>
            <a:ext cx="7838418" cy="379730"/>
          </a:xfrm>
          <a:prstGeom prst="rect">
            <a:avLst/>
          </a:prstGeom>
          <a:noFill/>
        </p:spPr>
      </p:pic>
      <p:pic>
        <p:nvPicPr>
          <p:cNvPr id="7" name="Picture 6">
            <a:extLst>
              <a:ext uri="{FF2B5EF4-FFF2-40B4-BE49-F238E27FC236}">
                <a16:creationId xmlns:a16="http://schemas.microsoft.com/office/drawing/2014/main" id="{38AB1949-3311-9BA6-23CD-C0A6D6E92FC7}"/>
              </a:ext>
            </a:extLst>
          </p:cNvPr>
          <p:cNvPicPr>
            <a:picLocks noChangeAspect="1"/>
          </p:cNvPicPr>
          <p:nvPr/>
        </p:nvPicPr>
        <p:blipFill>
          <a:blip r:embed="rId14"/>
          <a:stretch>
            <a:fillRect/>
          </a:stretch>
        </p:blipFill>
        <p:spPr>
          <a:xfrm>
            <a:off x="6588063" y="5842340"/>
            <a:ext cx="347472" cy="347472"/>
          </a:xfrm>
          <a:prstGeom prst="rect">
            <a:avLst/>
          </a:prstGeom>
        </p:spPr>
      </p:pic>
      <p:sp>
        <p:nvSpPr>
          <p:cNvPr id="4" name="TextBox 3">
            <a:extLst>
              <a:ext uri="{FF2B5EF4-FFF2-40B4-BE49-F238E27FC236}">
                <a16:creationId xmlns:a16="http://schemas.microsoft.com/office/drawing/2014/main" id="{2E648011-BE68-7FB8-86EA-F68CFE456A62}"/>
              </a:ext>
            </a:extLst>
          </p:cNvPr>
          <p:cNvSpPr txBox="1"/>
          <p:nvPr/>
        </p:nvSpPr>
        <p:spPr>
          <a:xfrm>
            <a:off x="-2" y="4434564"/>
            <a:ext cx="12191995" cy="400110"/>
          </a:xfrm>
          <a:prstGeom prst="rect">
            <a:avLst/>
          </a:prstGeom>
          <a:noFill/>
        </p:spPr>
        <p:txBody>
          <a:bodyPr wrap="square" rtlCol="0">
            <a:spAutoFit/>
          </a:bodyPr>
          <a:lstStyle/>
          <a:p>
            <a:pPr algn="ctr"/>
            <a:r>
              <a:rPr lang="en-US" sz="2000" b="1">
                <a:solidFill>
                  <a:srgbClr val="914115"/>
                </a:solidFill>
                <a:latin typeface="Montserrat Light" panose="00000400000000000000" pitchFamily="2" charset="0"/>
                <a:hlinkClick r:id="rId15">
                  <a:extLst>
                    <a:ext uri="{A12FA001-AC4F-418D-AE19-62706E023703}">
                      <ahyp:hlinkClr xmlns:ahyp="http://schemas.microsoft.com/office/drawing/2018/hyperlinkcolor" val="tx"/>
                    </a:ext>
                  </a:extLst>
                </a:hlinkClick>
              </a:rPr>
              <a:t>https://oklahoma.gov/ohca.html</a:t>
            </a:r>
            <a:endParaRPr lang="en-US" sz="2000" b="1">
              <a:solidFill>
                <a:srgbClr val="914115"/>
              </a:solidFill>
              <a:latin typeface="Montserrat Light" panose="00000400000000000000" pitchFamily="2" charset="0"/>
            </a:endParaRPr>
          </a:p>
        </p:txBody>
      </p:sp>
      <p:sp>
        <p:nvSpPr>
          <p:cNvPr id="8" name="Slide Number Placeholder 6">
            <a:extLst>
              <a:ext uri="{FF2B5EF4-FFF2-40B4-BE49-F238E27FC236}">
                <a16:creationId xmlns:a16="http://schemas.microsoft.com/office/drawing/2014/main" id="{93C98986-E37D-C7C1-E0E8-8AA05E903276}"/>
              </a:ext>
            </a:extLst>
          </p:cNvPr>
          <p:cNvSpPr txBox="1">
            <a:spLocks/>
          </p:cNvSpPr>
          <p:nvPr/>
        </p:nvSpPr>
        <p:spPr>
          <a:xfrm>
            <a:off x="556591" y="6356349"/>
            <a:ext cx="11002618"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39</a:t>
            </a:fld>
            <a:r>
              <a:rPr lang="en-US"/>
              <a:t> | OKLAHOMA HEALTH CARE AUTHORITY</a:t>
            </a:r>
          </a:p>
        </p:txBody>
      </p:sp>
    </p:spTree>
    <p:extLst>
      <p:ext uri="{BB962C8B-B14F-4D97-AF65-F5344CB8AC3E}">
        <p14:creationId xmlns:p14="http://schemas.microsoft.com/office/powerpoint/2010/main" val="1414966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F2FA15AC-B564-EC19-FD11-26734D53E301}"/>
              </a:ext>
            </a:extLst>
          </p:cNvPr>
          <p:cNvPicPr>
            <a:picLocks noChangeAspect="1"/>
          </p:cNvPicPr>
          <p:nvPr/>
        </p:nvPicPr>
        <p:blipFill rotWithShape="1">
          <a:blip r:embed="rId3">
            <a:extLst>
              <a:ext uri="{28A0092B-C50C-407E-A947-70E740481C1C}">
                <a14:useLocalDpi xmlns:a14="http://schemas.microsoft.com/office/drawing/2010/main" val="0"/>
              </a:ext>
            </a:extLst>
          </a:blip>
          <a:srcRect l="5015" t="14390" r="2207" b="15921"/>
          <a:stretch/>
        </p:blipFill>
        <p:spPr>
          <a:xfrm>
            <a:off x="5009" y="5158341"/>
            <a:ext cx="3222066" cy="914400"/>
          </a:xfrm>
          <a:prstGeom prst="rect">
            <a:avLst/>
          </a:prstGeom>
        </p:spPr>
      </p:pic>
      <p:sp>
        <p:nvSpPr>
          <p:cNvPr id="4" name="Title 1">
            <a:extLst>
              <a:ext uri="{FF2B5EF4-FFF2-40B4-BE49-F238E27FC236}">
                <a16:creationId xmlns:a16="http://schemas.microsoft.com/office/drawing/2014/main" id="{CFA5A653-D00D-7EEB-2B0A-B38E8EC923F2}"/>
              </a:ext>
            </a:extLst>
          </p:cNvPr>
          <p:cNvSpPr txBox="1">
            <a:spLocks/>
          </p:cNvSpPr>
          <p:nvPr/>
        </p:nvSpPr>
        <p:spPr>
          <a:xfrm>
            <a:off x="34907" y="898053"/>
            <a:ext cx="3272777" cy="766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Montserrat ExtraBold" panose="00000900000000000000" pitchFamily="2" charset="0"/>
              </a:rPr>
              <a:t>WELCOME</a:t>
            </a:r>
            <a:endParaRPr lang="en-US" sz="6600">
              <a:latin typeface="Montserrat ExtraBold" panose="00000900000000000000" pitchFamily="2" charset="0"/>
            </a:endParaRPr>
          </a:p>
        </p:txBody>
      </p:sp>
      <p:cxnSp>
        <p:nvCxnSpPr>
          <p:cNvPr id="13" name="Straight Connector 12">
            <a:extLst>
              <a:ext uri="{FF2B5EF4-FFF2-40B4-BE49-F238E27FC236}">
                <a16:creationId xmlns:a16="http://schemas.microsoft.com/office/drawing/2014/main" id="{C47B5781-B00A-EAE1-E13D-665D143CF3DA}"/>
              </a:ext>
            </a:extLst>
          </p:cNvPr>
          <p:cNvCxnSpPr/>
          <p:nvPr/>
        </p:nvCxnSpPr>
        <p:spPr>
          <a:xfrm>
            <a:off x="3342290" y="1085344"/>
            <a:ext cx="0" cy="556704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14F90B6-B591-90B8-B31A-34601CFBC874}"/>
              </a:ext>
            </a:extLst>
          </p:cNvPr>
          <p:cNvPicPr>
            <a:picLocks noChangeAspect="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0" y="143761"/>
            <a:ext cx="12192000" cy="441177"/>
          </a:xfrm>
          <a:prstGeom prst="rect">
            <a:avLst/>
          </a:prstGeom>
          <a:noFill/>
        </p:spPr>
      </p:pic>
      <p:sp>
        <p:nvSpPr>
          <p:cNvPr id="23" name="Title 1">
            <a:extLst>
              <a:ext uri="{FF2B5EF4-FFF2-40B4-BE49-F238E27FC236}">
                <a16:creationId xmlns:a16="http://schemas.microsoft.com/office/drawing/2014/main" id="{0B592EDF-49E6-D47E-4093-AB71035CE57C}"/>
              </a:ext>
            </a:extLst>
          </p:cNvPr>
          <p:cNvSpPr txBox="1">
            <a:spLocks/>
          </p:cNvSpPr>
          <p:nvPr/>
        </p:nvSpPr>
        <p:spPr>
          <a:xfrm>
            <a:off x="97535" y="1416847"/>
            <a:ext cx="3167368" cy="51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latin typeface="Montserrat Medium" panose="00000600000000000000" pitchFamily="2" charset="0"/>
              </a:rPr>
              <a:t>May 29, 2024</a:t>
            </a:r>
          </a:p>
        </p:txBody>
      </p:sp>
      <p:pic>
        <p:nvPicPr>
          <p:cNvPr id="2" name="Picture 1">
            <a:extLst>
              <a:ext uri="{FF2B5EF4-FFF2-40B4-BE49-F238E27FC236}">
                <a16:creationId xmlns:a16="http://schemas.microsoft.com/office/drawing/2014/main" id="{04CBE2AB-CC67-C2CB-6C48-2504D973BCC3}"/>
              </a:ext>
            </a:extLst>
          </p:cNvPr>
          <p:cNvPicPr>
            <a:picLocks noChangeAspect="1"/>
          </p:cNvPicPr>
          <p:nvPr/>
        </p:nvPicPr>
        <p:blipFill>
          <a:blip r:embed="rId5"/>
          <a:stretch>
            <a:fillRect/>
          </a:stretch>
        </p:blipFill>
        <p:spPr>
          <a:xfrm>
            <a:off x="3705682" y="1085344"/>
            <a:ext cx="7792745" cy="5486400"/>
          </a:xfrm>
          <a:prstGeom prst="rect">
            <a:avLst/>
          </a:prstGeom>
        </p:spPr>
      </p:pic>
      <p:sp>
        <p:nvSpPr>
          <p:cNvPr id="5" name="Action Button: Go Forward or Next 4">
            <a:hlinkClick r:id="" action="ppaction://noaction" highlightClick="1"/>
            <a:extLst>
              <a:ext uri="{FF2B5EF4-FFF2-40B4-BE49-F238E27FC236}">
                <a16:creationId xmlns:a16="http://schemas.microsoft.com/office/drawing/2014/main" id="{45EAF87E-1684-E887-30CB-EA75BBF98534}"/>
              </a:ext>
            </a:extLst>
          </p:cNvPr>
          <p:cNvSpPr/>
          <p:nvPr/>
        </p:nvSpPr>
        <p:spPr>
          <a:xfrm>
            <a:off x="2949783" y="6188165"/>
            <a:ext cx="274320" cy="27432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A7D2F4C-5EA7-57D9-EA0A-A4757973D8D6}"/>
              </a:ext>
            </a:extLst>
          </p:cNvPr>
          <p:cNvGrpSpPr/>
          <p:nvPr/>
        </p:nvGrpSpPr>
        <p:grpSpPr>
          <a:xfrm>
            <a:off x="59590" y="2119552"/>
            <a:ext cx="3282700" cy="2418098"/>
            <a:chOff x="456401" y="507642"/>
            <a:chExt cx="3066668" cy="2128643"/>
          </a:xfrm>
        </p:grpSpPr>
        <p:pic>
          <p:nvPicPr>
            <p:cNvPr id="10" name="Picture 8" descr="See related image detail">
              <a:extLst>
                <a:ext uri="{FF2B5EF4-FFF2-40B4-BE49-F238E27FC236}">
                  <a16:creationId xmlns:a16="http://schemas.microsoft.com/office/drawing/2014/main" id="{CF391B07-CC72-9971-C320-0C369C1FAE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732" y="2010983"/>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ee related image detail">
              <a:extLst>
                <a:ext uri="{FF2B5EF4-FFF2-40B4-BE49-F238E27FC236}">
                  <a16:creationId xmlns:a16="http://schemas.microsoft.com/office/drawing/2014/main" id="{BF59BE6B-47A8-14DA-F847-11553E8A60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39" y="228530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9FD7549-D7F6-A110-3CBF-20C329EF9692}"/>
                </a:ext>
              </a:extLst>
            </p:cNvPr>
            <p:cNvSpPr txBox="1"/>
            <p:nvPr/>
          </p:nvSpPr>
          <p:spPr>
            <a:xfrm>
              <a:off x="456401" y="507642"/>
              <a:ext cx="3066668" cy="2128643"/>
            </a:xfrm>
            <a:prstGeom prst="rect">
              <a:avLst/>
            </a:prstGeom>
            <a:noFill/>
          </p:spPr>
          <p:txBody>
            <a:bodyPr wrap="square">
              <a:spAutoFit/>
            </a:bodyPr>
            <a:lstStyle/>
            <a:p>
              <a:pPr>
                <a:lnSpc>
                  <a:spcPct val="108000"/>
                </a:lnSpc>
              </a:pPr>
              <a:endParaRPr lang="en-US" sz="2000">
                <a:latin typeface="Montserrat Light" panose="00000400000000000000" pitchFamily="2" charset="0"/>
                <a:cs typeface="Arial" panose="020B0604020202020204" pitchFamily="34" charset="0"/>
              </a:endParaRP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We will begin shortly.</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Please mute yourself.</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Save questions until end of presentation:</a:t>
              </a:r>
            </a:p>
            <a:p>
              <a:pPr lvl="1">
                <a:lnSpc>
                  <a:spcPct val="108000"/>
                </a:lnSpc>
              </a:pPr>
              <a:endParaRPr lang="en-US" sz="4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Use the chat feature.</a:t>
              </a:r>
            </a:p>
            <a:p>
              <a:pPr lvl="1">
                <a:lnSpc>
                  <a:spcPct val="108000"/>
                </a:lnSpc>
              </a:pPr>
              <a:endParaRPr lang="en-US" sz="1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Raise your hand.</a:t>
              </a:r>
            </a:p>
          </p:txBody>
        </p:sp>
      </p:grpSp>
    </p:spTree>
    <p:extLst>
      <p:ext uri="{BB962C8B-B14F-4D97-AF65-F5344CB8AC3E}">
        <p14:creationId xmlns:p14="http://schemas.microsoft.com/office/powerpoint/2010/main" val="1713933948"/>
      </p:ext>
    </p:extLst>
  </p:cSld>
  <p:clrMapOvr>
    <a:masterClrMapping/>
  </p:clrMapOvr>
  <p:transition spd="slow" advClick="0" advTm="15000">
    <p:split orient="vert"/>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D15420">
            <a:alpha val="90000"/>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4A8CF-50A6-4B56-8EB3-A898F1A03127}"/>
              </a:ext>
            </a:extLst>
          </p:cNvPr>
          <p:cNvSpPr>
            <a:spLocks noGrp="1"/>
          </p:cNvSpPr>
          <p:nvPr>
            <p:ph type="title"/>
          </p:nvPr>
        </p:nvSpPr>
        <p:spPr>
          <a:xfrm>
            <a:off x="625151" y="662473"/>
            <a:ext cx="10907486" cy="5287484"/>
          </a:xfrm>
        </p:spPr>
        <p:txBody>
          <a:bodyPr>
            <a:normAutofit/>
          </a:bodyPr>
          <a:lstStyle/>
          <a:p>
            <a:r>
              <a:rPr lang="en-US">
                <a:latin typeface="Montserrat ExtraBold" panose="00000900000000000000" pitchFamily="2" charset="0"/>
              </a:rPr>
              <a:t>THANK YOU</a:t>
            </a:r>
          </a:p>
        </p:txBody>
      </p:sp>
      <p:pic>
        <p:nvPicPr>
          <p:cNvPr id="2" name="Picture 1">
            <a:extLst>
              <a:ext uri="{FF2B5EF4-FFF2-40B4-BE49-F238E27FC236}">
                <a16:creationId xmlns:a16="http://schemas.microsoft.com/office/drawing/2014/main" id="{2C54EE70-D259-A834-77BA-1E58E6CA6631}"/>
              </a:ext>
            </a:extLst>
          </p:cNvPr>
          <p:cNvPicPr>
            <a:picLocks noChangeAspect="1"/>
          </p:cNvPicPr>
          <p:nvPr/>
        </p:nvPicPr>
        <p:blipFill>
          <a:blip r:embed="rId3">
            <a:alphaModFix amt="99000"/>
            <a:extLst>
              <a:ext uri="{28A0092B-C50C-407E-A947-70E740481C1C}">
                <a14:useLocalDpi xmlns:a14="http://schemas.microsoft.com/office/drawing/2010/main" val="0"/>
              </a:ext>
            </a:extLst>
          </a:blip>
          <a:srcRect/>
          <a:stretch>
            <a:fillRect/>
          </a:stretch>
        </p:blipFill>
        <p:spPr bwMode="auto">
          <a:xfrm>
            <a:off x="0" y="5949957"/>
            <a:ext cx="12192000" cy="432668"/>
          </a:xfrm>
          <a:prstGeom prst="rect">
            <a:avLst/>
          </a:prstGeom>
          <a:noFill/>
        </p:spPr>
      </p:pic>
    </p:spTree>
    <p:extLst>
      <p:ext uri="{BB962C8B-B14F-4D97-AF65-F5344CB8AC3E}">
        <p14:creationId xmlns:p14="http://schemas.microsoft.com/office/powerpoint/2010/main" val="1321041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F2FA15AC-B564-EC19-FD11-26734D53E301}"/>
              </a:ext>
            </a:extLst>
          </p:cNvPr>
          <p:cNvPicPr>
            <a:picLocks noChangeAspect="1"/>
          </p:cNvPicPr>
          <p:nvPr/>
        </p:nvPicPr>
        <p:blipFill rotWithShape="1">
          <a:blip r:embed="rId2">
            <a:extLst>
              <a:ext uri="{28A0092B-C50C-407E-A947-70E740481C1C}">
                <a14:useLocalDpi xmlns:a14="http://schemas.microsoft.com/office/drawing/2010/main" val="0"/>
              </a:ext>
            </a:extLst>
          </a:blip>
          <a:srcRect l="5015" t="14390" r="2207" b="15921"/>
          <a:stretch/>
        </p:blipFill>
        <p:spPr>
          <a:xfrm>
            <a:off x="5009" y="5158341"/>
            <a:ext cx="3222066" cy="914400"/>
          </a:xfrm>
          <a:prstGeom prst="rect">
            <a:avLst/>
          </a:prstGeom>
        </p:spPr>
      </p:pic>
      <p:sp>
        <p:nvSpPr>
          <p:cNvPr id="4" name="Title 1">
            <a:extLst>
              <a:ext uri="{FF2B5EF4-FFF2-40B4-BE49-F238E27FC236}">
                <a16:creationId xmlns:a16="http://schemas.microsoft.com/office/drawing/2014/main" id="{CFA5A653-D00D-7EEB-2B0A-B38E8EC923F2}"/>
              </a:ext>
            </a:extLst>
          </p:cNvPr>
          <p:cNvSpPr txBox="1">
            <a:spLocks/>
          </p:cNvSpPr>
          <p:nvPr/>
        </p:nvSpPr>
        <p:spPr>
          <a:xfrm>
            <a:off x="34907" y="898053"/>
            <a:ext cx="3272777" cy="766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Montserrat ExtraBold" panose="00000900000000000000" pitchFamily="2" charset="0"/>
              </a:rPr>
              <a:t>WELCOME</a:t>
            </a:r>
            <a:endParaRPr lang="en-US" sz="6600">
              <a:latin typeface="Montserrat ExtraBold" panose="00000900000000000000" pitchFamily="2" charset="0"/>
            </a:endParaRPr>
          </a:p>
        </p:txBody>
      </p:sp>
      <p:cxnSp>
        <p:nvCxnSpPr>
          <p:cNvPr id="13" name="Straight Connector 12">
            <a:extLst>
              <a:ext uri="{FF2B5EF4-FFF2-40B4-BE49-F238E27FC236}">
                <a16:creationId xmlns:a16="http://schemas.microsoft.com/office/drawing/2014/main" id="{C47B5781-B00A-EAE1-E13D-665D143CF3DA}"/>
              </a:ext>
            </a:extLst>
          </p:cNvPr>
          <p:cNvCxnSpPr/>
          <p:nvPr/>
        </p:nvCxnSpPr>
        <p:spPr>
          <a:xfrm>
            <a:off x="3342290" y="1085344"/>
            <a:ext cx="0" cy="556704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14F90B6-B591-90B8-B31A-34601CFBC874}"/>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143761"/>
            <a:ext cx="12192000" cy="441177"/>
          </a:xfrm>
          <a:prstGeom prst="rect">
            <a:avLst/>
          </a:prstGeom>
          <a:noFill/>
        </p:spPr>
      </p:pic>
      <p:sp>
        <p:nvSpPr>
          <p:cNvPr id="23" name="Title 1">
            <a:extLst>
              <a:ext uri="{FF2B5EF4-FFF2-40B4-BE49-F238E27FC236}">
                <a16:creationId xmlns:a16="http://schemas.microsoft.com/office/drawing/2014/main" id="{0B592EDF-49E6-D47E-4093-AB71035CE57C}"/>
              </a:ext>
            </a:extLst>
          </p:cNvPr>
          <p:cNvSpPr txBox="1">
            <a:spLocks/>
          </p:cNvSpPr>
          <p:nvPr/>
        </p:nvSpPr>
        <p:spPr>
          <a:xfrm>
            <a:off x="97535" y="1416847"/>
            <a:ext cx="3167368" cy="51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latin typeface="Montserrat Medium" panose="00000600000000000000" pitchFamily="2" charset="0"/>
              </a:rPr>
              <a:t>May 29, 2024</a:t>
            </a:r>
          </a:p>
        </p:txBody>
      </p:sp>
      <p:pic>
        <p:nvPicPr>
          <p:cNvPr id="2" name="Picture 1">
            <a:extLst>
              <a:ext uri="{FF2B5EF4-FFF2-40B4-BE49-F238E27FC236}">
                <a16:creationId xmlns:a16="http://schemas.microsoft.com/office/drawing/2014/main" id="{278344C9-95C4-82E3-1C64-CEE76260931F}"/>
              </a:ext>
            </a:extLst>
          </p:cNvPr>
          <p:cNvPicPr>
            <a:picLocks noChangeAspect="1"/>
          </p:cNvPicPr>
          <p:nvPr/>
        </p:nvPicPr>
        <p:blipFill>
          <a:blip r:embed="rId4"/>
          <a:stretch>
            <a:fillRect/>
          </a:stretch>
        </p:blipFill>
        <p:spPr>
          <a:xfrm>
            <a:off x="7770866" y="1085344"/>
            <a:ext cx="4215450" cy="5486400"/>
          </a:xfrm>
          <a:prstGeom prst="rect">
            <a:avLst/>
          </a:prstGeom>
        </p:spPr>
      </p:pic>
      <p:pic>
        <p:nvPicPr>
          <p:cNvPr id="9" name="Picture 8">
            <a:extLst>
              <a:ext uri="{FF2B5EF4-FFF2-40B4-BE49-F238E27FC236}">
                <a16:creationId xmlns:a16="http://schemas.microsoft.com/office/drawing/2014/main" id="{686FE699-4002-8EEF-0441-D6AB51D5F373}"/>
              </a:ext>
            </a:extLst>
          </p:cNvPr>
          <p:cNvPicPr>
            <a:picLocks noChangeAspect="1"/>
          </p:cNvPicPr>
          <p:nvPr/>
        </p:nvPicPr>
        <p:blipFill>
          <a:blip r:embed="rId5"/>
          <a:stretch>
            <a:fillRect/>
          </a:stretch>
        </p:blipFill>
        <p:spPr>
          <a:xfrm>
            <a:off x="3523211" y="1085344"/>
            <a:ext cx="4159934" cy="5486400"/>
          </a:xfrm>
          <a:prstGeom prst="rect">
            <a:avLst/>
          </a:prstGeom>
        </p:spPr>
      </p:pic>
      <p:sp>
        <p:nvSpPr>
          <p:cNvPr id="5" name="Action Button: Go Forward or Next 4">
            <a:hlinkClick r:id="" action="ppaction://noaction" highlightClick="1"/>
            <a:extLst>
              <a:ext uri="{FF2B5EF4-FFF2-40B4-BE49-F238E27FC236}">
                <a16:creationId xmlns:a16="http://schemas.microsoft.com/office/drawing/2014/main" id="{95E8175D-259A-F786-49FE-CE10E5670B42}"/>
              </a:ext>
            </a:extLst>
          </p:cNvPr>
          <p:cNvSpPr/>
          <p:nvPr/>
        </p:nvSpPr>
        <p:spPr>
          <a:xfrm>
            <a:off x="2949783" y="6188165"/>
            <a:ext cx="274320" cy="27432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C91E4CA-66EB-5117-C9D5-A65F7FE74497}"/>
              </a:ext>
            </a:extLst>
          </p:cNvPr>
          <p:cNvGrpSpPr/>
          <p:nvPr/>
        </p:nvGrpSpPr>
        <p:grpSpPr>
          <a:xfrm>
            <a:off x="59590" y="2119552"/>
            <a:ext cx="3282700" cy="2418098"/>
            <a:chOff x="456401" y="507642"/>
            <a:chExt cx="3066668" cy="2128643"/>
          </a:xfrm>
        </p:grpSpPr>
        <p:pic>
          <p:nvPicPr>
            <p:cNvPr id="12" name="Picture 8" descr="See related image detail">
              <a:extLst>
                <a:ext uri="{FF2B5EF4-FFF2-40B4-BE49-F238E27FC236}">
                  <a16:creationId xmlns:a16="http://schemas.microsoft.com/office/drawing/2014/main" id="{33DA4F54-E83F-CB58-3514-A36B45BF8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732" y="2010983"/>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ee related image detail">
              <a:extLst>
                <a:ext uri="{FF2B5EF4-FFF2-40B4-BE49-F238E27FC236}">
                  <a16:creationId xmlns:a16="http://schemas.microsoft.com/office/drawing/2014/main" id="{7265534D-6F6D-7966-28F6-F0B2D5A6E7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39" y="228530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4BFF013-2129-09F0-4FE7-FCDC1778C530}"/>
                </a:ext>
              </a:extLst>
            </p:cNvPr>
            <p:cNvSpPr txBox="1"/>
            <p:nvPr/>
          </p:nvSpPr>
          <p:spPr>
            <a:xfrm>
              <a:off x="456401" y="507642"/>
              <a:ext cx="3066668" cy="2128643"/>
            </a:xfrm>
            <a:prstGeom prst="rect">
              <a:avLst/>
            </a:prstGeom>
            <a:noFill/>
          </p:spPr>
          <p:txBody>
            <a:bodyPr wrap="square">
              <a:spAutoFit/>
            </a:bodyPr>
            <a:lstStyle/>
            <a:p>
              <a:pPr>
                <a:lnSpc>
                  <a:spcPct val="108000"/>
                </a:lnSpc>
              </a:pPr>
              <a:endParaRPr lang="en-US" sz="2000">
                <a:latin typeface="Montserrat Light" panose="00000400000000000000" pitchFamily="2" charset="0"/>
                <a:cs typeface="Arial" panose="020B0604020202020204" pitchFamily="34" charset="0"/>
              </a:endParaRP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We will begin shortly.</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Please mute yourself.</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Save questions until end of presentation:</a:t>
              </a:r>
            </a:p>
            <a:p>
              <a:pPr lvl="1">
                <a:lnSpc>
                  <a:spcPct val="108000"/>
                </a:lnSpc>
              </a:pPr>
              <a:endParaRPr lang="en-US" sz="4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Use the chat feature.</a:t>
              </a:r>
            </a:p>
            <a:p>
              <a:pPr lvl="1">
                <a:lnSpc>
                  <a:spcPct val="108000"/>
                </a:lnSpc>
              </a:pPr>
              <a:endParaRPr lang="en-US" sz="1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Raise your hand.</a:t>
              </a:r>
            </a:p>
          </p:txBody>
        </p:sp>
      </p:grpSp>
    </p:spTree>
    <p:extLst>
      <p:ext uri="{BB962C8B-B14F-4D97-AF65-F5344CB8AC3E}">
        <p14:creationId xmlns:p14="http://schemas.microsoft.com/office/powerpoint/2010/main" val="2431258947"/>
      </p:ext>
    </p:extLst>
  </p:cSld>
  <p:clrMapOvr>
    <a:masterClrMapping/>
  </p:clrMapOvr>
  <p:transition spd="slow" advClick="0" advTm="15000">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F2FA15AC-B564-EC19-FD11-26734D53E301}"/>
              </a:ext>
            </a:extLst>
          </p:cNvPr>
          <p:cNvPicPr>
            <a:picLocks noChangeAspect="1"/>
          </p:cNvPicPr>
          <p:nvPr/>
        </p:nvPicPr>
        <p:blipFill rotWithShape="1">
          <a:blip r:embed="rId2">
            <a:extLst>
              <a:ext uri="{28A0092B-C50C-407E-A947-70E740481C1C}">
                <a14:useLocalDpi xmlns:a14="http://schemas.microsoft.com/office/drawing/2010/main" val="0"/>
              </a:ext>
            </a:extLst>
          </a:blip>
          <a:srcRect l="5015" t="14390" r="2207" b="15921"/>
          <a:stretch/>
        </p:blipFill>
        <p:spPr>
          <a:xfrm>
            <a:off x="5009" y="5158341"/>
            <a:ext cx="3222066" cy="914400"/>
          </a:xfrm>
          <a:prstGeom prst="rect">
            <a:avLst/>
          </a:prstGeom>
        </p:spPr>
      </p:pic>
      <p:sp>
        <p:nvSpPr>
          <p:cNvPr id="4" name="Title 1">
            <a:extLst>
              <a:ext uri="{FF2B5EF4-FFF2-40B4-BE49-F238E27FC236}">
                <a16:creationId xmlns:a16="http://schemas.microsoft.com/office/drawing/2014/main" id="{CFA5A653-D00D-7EEB-2B0A-B38E8EC923F2}"/>
              </a:ext>
            </a:extLst>
          </p:cNvPr>
          <p:cNvSpPr txBox="1">
            <a:spLocks/>
          </p:cNvSpPr>
          <p:nvPr/>
        </p:nvSpPr>
        <p:spPr>
          <a:xfrm>
            <a:off x="34907" y="898053"/>
            <a:ext cx="3272777" cy="766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Montserrat ExtraBold" panose="00000900000000000000" pitchFamily="2" charset="0"/>
              </a:rPr>
              <a:t>WELCOME</a:t>
            </a:r>
            <a:endParaRPr lang="en-US" sz="6600">
              <a:latin typeface="Montserrat ExtraBold" panose="00000900000000000000" pitchFamily="2" charset="0"/>
            </a:endParaRPr>
          </a:p>
        </p:txBody>
      </p:sp>
      <p:cxnSp>
        <p:nvCxnSpPr>
          <p:cNvPr id="13" name="Straight Connector 12">
            <a:extLst>
              <a:ext uri="{FF2B5EF4-FFF2-40B4-BE49-F238E27FC236}">
                <a16:creationId xmlns:a16="http://schemas.microsoft.com/office/drawing/2014/main" id="{C47B5781-B00A-EAE1-E13D-665D143CF3DA}"/>
              </a:ext>
            </a:extLst>
          </p:cNvPr>
          <p:cNvCxnSpPr/>
          <p:nvPr/>
        </p:nvCxnSpPr>
        <p:spPr>
          <a:xfrm>
            <a:off x="3342290" y="1085344"/>
            <a:ext cx="0" cy="556704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14F90B6-B591-90B8-B31A-34601CFBC874}"/>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143761"/>
            <a:ext cx="12192000" cy="441177"/>
          </a:xfrm>
          <a:prstGeom prst="rect">
            <a:avLst/>
          </a:prstGeom>
          <a:noFill/>
        </p:spPr>
      </p:pic>
      <p:sp>
        <p:nvSpPr>
          <p:cNvPr id="23" name="Title 1">
            <a:extLst>
              <a:ext uri="{FF2B5EF4-FFF2-40B4-BE49-F238E27FC236}">
                <a16:creationId xmlns:a16="http://schemas.microsoft.com/office/drawing/2014/main" id="{0B592EDF-49E6-D47E-4093-AB71035CE57C}"/>
              </a:ext>
            </a:extLst>
          </p:cNvPr>
          <p:cNvSpPr txBox="1">
            <a:spLocks/>
          </p:cNvSpPr>
          <p:nvPr/>
        </p:nvSpPr>
        <p:spPr>
          <a:xfrm>
            <a:off x="97535" y="1416847"/>
            <a:ext cx="3167368" cy="51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latin typeface="Montserrat Medium" panose="00000600000000000000" pitchFamily="2" charset="0"/>
              </a:rPr>
              <a:t>May 29, 2024</a:t>
            </a:r>
          </a:p>
        </p:txBody>
      </p:sp>
      <p:pic>
        <p:nvPicPr>
          <p:cNvPr id="2" name="Picture 1">
            <a:extLst>
              <a:ext uri="{FF2B5EF4-FFF2-40B4-BE49-F238E27FC236}">
                <a16:creationId xmlns:a16="http://schemas.microsoft.com/office/drawing/2014/main" id="{42BD6978-55B3-D9B2-EB62-2EC75C294DC2}"/>
              </a:ext>
            </a:extLst>
          </p:cNvPr>
          <p:cNvPicPr>
            <a:picLocks noChangeAspect="1"/>
          </p:cNvPicPr>
          <p:nvPr/>
        </p:nvPicPr>
        <p:blipFill rotWithShape="1">
          <a:blip r:embed="rId4">
            <a:extLst>
              <a:ext uri="{28A0092B-C50C-407E-A947-70E740481C1C}">
                <a14:useLocalDpi xmlns:a14="http://schemas.microsoft.com/office/drawing/2010/main" val="0"/>
              </a:ext>
            </a:extLst>
          </a:blip>
          <a:srcRect l="774" t="1591" r="-774" b="32443"/>
          <a:stretch/>
        </p:blipFill>
        <p:spPr>
          <a:xfrm>
            <a:off x="3419678" y="959421"/>
            <a:ext cx="8317027" cy="5486400"/>
          </a:xfrm>
          <a:prstGeom prst="rect">
            <a:avLst/>
          </a:prstGeom>
        </p:spPr>
      </p:pic>
      <p:sp>
        <p:nvSpPr>
          <p:cNvPr id="5" name="Action Button: Go Forward or Next 4">
            <a:hlinkClick r:id="" action="ppaction://noaction" highlightClick="1"/>
            <a:extLst>
              <a:ext uri="{FF2B5EF4-FFF2-40B4-BE49-F238E27FC236}">
                <a16:creationId xmlns:a16="http://schemas.microsoft.com/office/drawing/2014/main" id="{E231D7C3-9AE4-9F57-6B96-EB3352D3AC27}"/>
              </a:ext>
            </a:extLst>
          </p:cNvPr>
          <p:cNvSpPr/>
          <p:nvPr/>
        </p:nvSpPr>
        <p:spPr>
          <a:xfrm>
            <a:off x="2949783" y="6188165"/>
            <a:ext cx="274320" cy="27432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90A1901-6EDC-5054-5485-8461C569CAF8}"/>
              </a:ext>
            </a:extLst>
          </p:cNvPr>
          <p:cNvGrpSpPr/>
          <p:nvPr/>
        </p:nvGrpSpPr>
        <p:grpSpPr>
          <a:xfrm>
            <a:off x="59590" y="2119552"/>
            <a:ext cx="3282700" cy="2418098"/>
            <a:chOff x="456401" y="507642"/>
            <a:chExt cx="3066668" cy="2128643"/>
          </a:xfrm>
        </p:grpSpPr>
        <p:pic>
          <p:nvPicPr>
            <p:cNvPr id="10" name="Picture 8" descr="See related image detail">
              <a:extLst>
                <a:ext uri="{FF2B5EF4-FFF2-40B4-BE49-F238E27FC236}">
                  <a16:creationId xmlns:a16="http://schemas.microsoft.com/office/drawing/2014/main" id="{30D7BC17-B4F2-8369-4D68-BEBC4962D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732" y="2010983"/>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ee related image detail">
              <a:extLst>
                <a:ext uri="{FF2B5EF4-FFF2-40B4-BE49-F238E27FC236}">
                  <a16:creationId xmlns:a16="http://schemas.microsoft.com/office/drawing/2014/main" id="{29DAEBD5-3723-04CB-266F-2DCD2A827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39" y="228530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5CA2BAC-DB08-FFBC-F603-83B0F36E06C6}"/>
                </a:ext>
              </a:extLst>
            </p:cNvPr>
            <p:cNvSpPr txBox="1"/>
            <p:nvPr/>
          </p:nvSpPr>
          <p:spPr>
            <a:xfrm>
              <a:off x="456401" y="507642"/>
              <a:ext cx="3066668" cy="2128643"/>
            </a:xfrm>
            <a:prstGeom prst="rect">
              <a:avLst/>
            </a:prstGeom>
            <a:noFill/>
          </p:spPr>
          <p:txBody>
            <a:bodyPr wrap="square">
              <a:spAutoFit/>
            </a:bodyPr>
            <a:lstStyle/>
            <a:p>
              <a:pPr>
                <a:lnSpc>
                  <a:spcPct val="108000"/>
                </a:lnSpc>
              </a:pPr>
              <a:endParaRPr lang="en-US" sz="2000">
                <a:latin typeface="Montserrat Light" panose="00000400000000000000" pitchFamily="2" charset="0"/>
                <a:cs typeface="Arial" panose="020B0604020202020204" pitchFamily="34" charset="0"/>
              </a:endParaRP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We will begin shortly.</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Please mute yourself.</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Save questions until end of presentation:</a:t>
              </a:r>
            </a:p>
            <a:p>
              <a:pPr lvl="1">
                <a:lnSpc>
                  <a:spcPct val="108000"/>
                </a:lnSpc>
              </a:pPr>
              <a:endParaRPr lang="en-US" sz="4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Use the chat feature.</a:t>
              </a:r>
            </a:p>
            <a:p>
              <a:pPr lvl="1">
                <a:lnSpc>
                  <a:spcPct val="108000"/>
                </a:lnSpc>
              </a:pPr>
              <a:endParaRPr lang="en-US" sz="1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Raise your hand.</a:t>
              </a:r>
            </a:p>
          </p:txBody>
        </p:sp>
      </p:grpSp>
    </p:spTree>
    <p:extLst>
      <p:ext uri="{BB962C8B-B14F-4D97-AF65-F5344CB8AC3E}">
        <p14:creationId xmlns:p14="http://schemas.microsoft.com/office/powerpoint/2010/main" val="2505733802"/>
      </p:ext>
    </p:extLst>
  </p:cSld>
  <p:clrMapOvr>
    <a:masterClrMapping/>
  </p:clrMapOvr>
  <p:transition spd="slow" advClick="0" advTm="15000">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4">
            <a:extLst>
              <a:ext uri="{FF2B5EF4-FFF2-40B4-BE49-F238E27FC236}">
                <a16:creationId xmlns:a16="http://schemas.microsoft.com/office/drawing/2014/main" id="{F2FA15AC-B564-EC19-FD11-26734D53E301}"/>
              </a:ext>
            </a:extLst>
          </p:cNvPr>
          <p:cNvPicPr>
            <a:picLocks noChangeAspect="1"/>
          </p:cNvPicPr>
          <p:nvPr/>
        </p:nvPicPr>
        <p:blipFill rotWithShape="1">
          <a:blip r:embed="rId2">
            <a:extLst>
              <a:ext uri="{28A0092B-C50C-407E-A947-70E740481C1C}">
                <a14:useLocalDpi xmlns:a14="http://schemas.microsoft.com/office/drawing/2010/main" val="0"/>
              </a:ext>
            </a:extLst>
          </a:blip>
          <a:srcRect l="5015" t="14390" r="2207" b="15921"/>
          <a:stretch/>
        </p:blipFill>
        <p:spPr>
          <a:xfrm>
            <a:off x="5009" y="5158341"/>
            <a:ext cx="3222066" cy="914400"/>
          </a:xfrm>
          <a:prstGeom prst="rect">
            <a:avLst/>
          </a:prstGeom>
        </p:spPr>
      </p:pic>
      <p:sp>
        <p:nvSpPr>
          <p:cNvPr id="4" name="Title 1">
            <a:extLst>
              <a:ext uri="{FF2B5EF4-FFF2-40B4-BE49-F238E27FC236}">
                <a16:creationId xmlns:a16="http://schemas.microsoft.com/office/drawing/2014/main" id="{CFA5A653-D00D-7EEB-2B0A-B38E8EC923F2}"/>
              </a:ext>
            </a:extLst>
          </p:cNvPr>
          <p:cNvSpPr txBox="1">
            <a:spLocks/>
          </p:cNvSpPr>
          <p:nvPr/>
        </p:nvSpPr>
        <p:spPr>
          <a:xfrm>
            <a:off x="34907" y="898053"/>
            <a:ext cx="3272777" cy="766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latin typeface="Montserrat ExtraBold" panose="00000900000000000000" pitchFamily="2" charset="0"/>
              </a:rPr>
              <a:t>WELCOME</a:t>
            </a:r>
            <a:endParaRPr lang="en-US" sz="6600">
              <a:latin typeface="Montserrat ExtraBold" panose="00000900000000000000" pitchFamily="2" charset="0"/>
            </a:endParaRPr>
          </a:p>
        </p:txBody>
      </p:sp>
      <p:cxnSp>
        <p:nvCxnSpPr>
          <p:cNvPr id="13" name="Straight Connector 12">
            <a:extLst>
              <a:ext uri="{FF2B5EF4-FFF2-40B4-BE49-F238E27FC236}">
                <a16:creationId xmlns:a16="http://schemas.microsoft.com/office/drawing/2014/main" id="{C47B5781-B00A-EAE1-E13D-665D143CF3DA}"/>
              </a:ext>
            </a:extLst>
          </p:cNvPr>
          <p:cNvCxnSpPr/>
          <p:nvPr/>
        </p:nvCxnSpPr>
        <p:spPr>
          <a:xfrm>
            <a:off x="3342290" y="1085344"/>
            <a:ext cx="0" cy="556704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14F90B6-B591-90B8-B31A-34601CFBC874}"/>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143761"/>
            <a:ext cx="12192000" cy="441177"/>
          </a:xfrm>
          <a:prstGeom prst="rect">
            <a:avLst/>
          </a:prstGeom>
          <a:noFill/>
        </p:spPr>
      </p:pic>
      <p:sp>
        <p:nvSpPr>
          <p:cNvPr id="23" name="Title 1">
            <a:extLst>
              <a:ext uri="{FF2B5EF4-FFF2-40B4-BE49-F238E27FC236}">
                <a16:creationId xmlns:a16="http://schemas.microsoft.com/office/drawing/2014/main" id="{0B592EDF-49E6-D47E-4093-AB71035CE57C}"/>
              </a:ext>
            </a:extLst>
          </p:cNvPr>
          <p:cNvSpPr txBox="1">
            <a:spLocks/>
          </p:cNvSpPr>
          <p:nvPr/>
        </p:nvSpPr>
        <p:spPr>
          <a:xfrm>
            <a:off x="97535" y="1416847"/>
            <a:ext cx="3167368" cy="5191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latin typeface="Montserrat Medium" panose="00000600000000000000" pitchFamily="2" charset="0"/>
              </a:rPr>
              <a:t>May 29, 2024</a:t>
            </a:r>
          </a:p>
        </p:txBody>
      </p:sp>
      <p:pic>
        <p:nvPicPr>
          <p:cNvPr id="2" name="Picture 1">
            <a:extLst>
              <a:ext uri="{FF2B5EF4-FFF2-40B4-BE49-F238E27FC236}">
                <a16:creationId xmlns:a16="http://schemas.microsoft.com/office/drawing/2014/main" id="{89414EAD-0968-0BB3-5B70-46F84617FC5E}"/>
              </a:ext>
            </a:extLst>
          </p:cNvPr>
          <p:cNvPicPr>
            <a:picLocks noChangeAspect="1"/>
          </p:cNvPicPr>
          <p:nvPr/>
        </p:nvPicPr>
        <p:blipFill>
          <a:blip r:embed="rId4">
            <a:extLst>
              <a:ext uri="{28A0092B-C50C-407E-A947-70E740481C1C}">
                <a14:useLocalDpi xmlns:a14="http://schemas.microsoft.com/office/drawing/2010/main" val="0"/>
              </a:ext>
            </a:extLst>
          </a:blip>
          <a:srcRect l="3809" r="3809"/>
          <a:stretch/>
        </p:blipFill>
        <p:spPr>
          <a:xfrm>
            <a:off x="3480430" y="1024409"/>
            <a:ext cx="5068498" cy="5486400"/>
          </a:xfrm>
          <a:prstGeom prst="rect">
            <a:avLst/>
          </a:prstGeom>
        </p:spPr>
      </p:pic>
      <p:pic>
        <p:nvPicPr>
          <p:cNvPr id="9" name="Picture 8">
            <a:extLst>
              <a:ext uri="{FF2B5EF4-FFF2-40B4-BE49-F238E27FC236}">
                <a16:creationId xmlns:a16="http://schemas.microsoft.com/office/drawing/2014/main" id="{51E7142B-617D-95BE-63E1-B2ADD6A33B47}"/>
              </a:ext>
            </a:extLst>
          </p:cNvPr>
          <p:cNvPicPr>
            <a:picLocks noChangeAspect="1"/>
          </p:cNvPicPr>
          <p:nvPr/>
        </p:nvPicPr>
        <p:blipFill>
          <a:blip r:embed="rId5"/>
          <a:stretch>
            <a:fillRect/>
          </a:stretch>
        </p:blipFill>
        <p:spPr>
          <a:xfrm>
            <a:off x="8871103" y="4129641"/>
            <a:ext cx="2727546" cy="2057400"/>
          </a:xfrm>
          <a:prstGeom prst="rect">
            <a:avLst/>
          </a:prstGeom>
        </p:spPr>
      </p:pic>
      <p:pic>
        <p:nvPicPr>
          <p:cNvPr id="10" name="Picture 9">
            <a:extLst>
              <a:ext uri="{FF2B5EF4-FFF2-40B4-BE49-F238E27FC236}">
                <a16:creationId xmlns:a16="http://schemas.microsoft.com/office/drawing/2014/main" id="{1EF70996-1921-ABA8-58A3-15D437143EA7}"/>
              </a:ext>
            </a:extLst>
          </p:cNvPr>
          <p:cNvPicPr>
            <a:picLocks noChangeAspect="1"/>
          </p:cNvPicPr>
          <p:nvPr/>
        </p:nvPicPr>
        <p:blipFill rotWithShape="1">
          <a:blip r:embed="rId6"/>
          <a:srcRect l="14281" t="2544" r="13539" b="-2077"/>
          <a:stretch/>
        </p:blipFill>
        <p:spPr>
          <a:xfrm>
            <a:off x="8871104" y="1281265"/>
            <a:ext cx="2727545" cy="2743200"/>
          </a:xfrm>
          <a:prstGeom prst="dodecagon">
            <a:avLst/>
          </a:prstGeom>
        </p:spPr>
      </p:pic>
      <p:sp>
        <p:nvSpPr>
          <p:cNvPr id="5" name="Action Button: Go Forward or Next 4">
            <a:hlinkClick r:id="" action="ppaction://noaction" highlightClick="1"/>
            <a:extLst>
              <a:ext uri="{FF2B5EF4-FFF2-40B4-BE49-F238E27FC236}">
                <a16:creationId xmlns:a16="http://schemas.microsoft.com/office/drawing/2014/main" id="{DF595FA7-5427-E7F6-3852-6CBE8BE7E5B0}"/>
              </a:ext>
            </a:extLst>
          </p:cNvPr>
          <p:cNvSpPr/>
          <p:nvPr/>
        </p:nvSpPr>
        <p:spPr>
          <a:xfrm>
            <a:off x="2949783" y="6188165"/>
            <a:ext cx="274320" cy="27432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479587E-D8A8-E37B-F9EE-575BABAD36FE}"/>
              </a:ext>
            </a:extLst>
          </p:cNvPr>
          <p:cNvGrpSpPr/>
          <p:nvPr/>
        </p:nvGrpSpPr>
        <p:grpSpPr>
          <a:xfrm>
            <a:off x="59590" y="2119552"/>
            <a:ext cx="3282700" cy="2418098"/>
            <a:chOff x="456401" y="507642"/>
            <a:chExt cx="3066668" cy="2128643"/>
          </a:xfrm>
        </p:grpSpPr>
        <p:pic>
          <p:nvPicPr>
            <p:cNvPr id="15" name="Picture 8" descr="See related image detail">
              <a:extLst>
                <a:ext uri="{FF2B5EF4-FFF2-40B4-BE49-F238E27FC236}">
                  <a16:creationId xmlns:a16="http://schemas.microsoft.com/office/drawing/2014/main" id="{34C8E484-7E3F-56B0-9864-9D34C0B5E9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732" y="2010983"/>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See related image detail">
              <a:extLst>
                <a:ext uri="{FF2B5EF4-FFF2-40B4-BE49-F238E27FC236}">
                  <a16:creationId xmlns:a16="http://schemas.microsoft.com/office/drawing/2014/main" id="{8CC651D0-71B9-DD95-9172-FD12789D2C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339" y="2285303"/>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B929D05-A4CF-6D92-A48B-F9CEA7448C5F}"/>
                </a:ext>
              </a:extLst>
            </p:cNvPr>
            <p:cNvSpPr txBox="1"/>
            <p:nvPr/>
          </p:nvSpPr>
          <p:spPr>
            <a:xfrm>
              <a:off x="456401" y="507642"/>
              <a:ext cx="3066668" cy="2128643"/>
            </a:xfrm>
            <a:prstGeom prst="rect">
              <a:avLst/>
            </a:prstGeom>
            <a:noFill/>
          </p:spPr>
          <p:txBody>
            <a:bodyPr wrap="square">
              <a:spAutoFit/>
            </a:bodyPr>
            <a:lstStyle/>
            <a:p>
              <a:pPr>
                <a:lnSpc>
                  <a:spcPct val="108000"/>
                </a:lnSpc>
              </a:pPr>
              <a:endParaRPr lang="en-US" sz="2000">
                <a:latin typeface="Montserrat Light" panose="00000400000000000000" pitchFamily="2" charset="0"/>
                <a:cs typeface="Arial" panose="020B0604020202020204" pitchFamily="34" charset="0"/>
              </a:endParaRP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We will begin shortly.</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Please mute yourself.</a:t>
              </a:r>
            </a:p>
            <a:p>
              <a:pPr marL="285750" indent="-285750">
                <a:lnSpc>
                  <a:spcPct val="108000"/>
                </a:lnSpc>
                <a:buFont typeface="Wingdings" panose="05000000000000000000" pitchFamily="2" charset="2"/>
                <a:buChar char="Ø"/>
              </a:pPr>
              <a:r>
                <a:rPr lang="en-US" sz="2000">
                  <a:latin typeface="Montserrat Light" panose="00000400000000000000" pitchFamily="2" charset="0"/>
                  <a:cs typeface="Arial" panose="020B0604020202020204" pitchFamily="34" charset="0"/>
                </a:rPr>
                <a:t>Save questions until end of presentation:</a:t>
              </a:r>
            </a:p>
            <a:p>
              <a:pPr lvl="1">
                <a:lnSpc>
                  <a:spcPct val="108000"/>
                </a:lnSpc>
              </a:pPr>
              <a:endParaRPr lang="en-US" sz="4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Use the chat feature.</a:t>
              </a:r>
            </a:p>
            <a:p>
              <a:pPr lvl="1">
                <a:lnSpc>
                  <a:spcPct val="108000"/>
                </a:lnSpc>
              </a:pPr>
              <a:endParaRPr lang="en-US" sz="100">
                <a:latin typeface="Montserrat Light" panose="00000400000000000000" pitchFamily="2" charset="0"/>
                <a:cs typeface="Arial" panose="020B0604020202020204" pitchFamily="34" charset="0"/>
              </a:endParaRPr>
            </a:p>
            <a:p>
              <a:pPr lvl="1">
                <a:lnSpc>
                  <a:spcPct val="108000"/>
                </a:lnSpc>
              </a:pPr>
              <a:r>
                <a:rPr lang="en-US">
                  <a:latin typeface="Montserrat Light" panose="00000400000000000000" pitchFamily="2" charset="0"/>
                  <a:cs typeface="Arial" panose="020B0604020202020204" pitchFamily="34" charset="0"/>
                </a:rPr>
                <a:t>Raise your hand.</a:t>
              </a:r>
            </a:p>
          </p:txBody>
        </p:sp>
      </p:grpSp>
    </p:spTree>
    <p:extLst>
      <p:ext uri="{BB962C8B-B14F-4D97-AF65-F5344CB8AC3E}">
        <p14:creationId xmlns:p14="http://schemas.microsoft.com/office/powerpoint/2010/main" val="711276578"/>
      </p:ext>
    </p:extLst>
  </p:cSld>
  <p:clrMapOvr>
    <a:masterClrMapping/>
  </p:clrMapOvr>
  <p:transition spd="slow" advClick="0" advTm="15000">
    <p:split orient="vert"/>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0809"/>
            <a:ext cx="10744200" cy="754767"/>
          </a:xfrm>
        </p:spPr>
        <p:txBody>
          <a:bodyPr anchor="t">
            <a:normAutofit/>
          </a:bodyPr>
          <a:lstStyle/>
          <a:p>
            <a:r>
              <a:rPr lang="en-US" sz="4400">
                <a:solidFill>
                  <a:schemeClr val="tx1"/>
                </a:solidFill>
                <a:latin typeface="Montserrat ExtraBold"/>
              </a:rPr>
              <a:t>DISCLAIMER</a:t>
            </a:r>
            <a:endParaRPr lang="en-US">
              <a:solidFill>
                <a:schemeClr val="tx1"/>
              </a:solidFill>
              <a:latin typeface="Montserrat ExtraBold"/>
            </a:endParaRPr>
          </a:p>
        </p:txBody>
      </p:sp>
      <p:sp>
        <p:nvSpPr>
          <p:cNvPr id="3" name="Content Placeholder 2"/>
          <p:cNvSpPr>
            <a:spLocks noGrp="1"/>
          </p:cNvSpPr>
          <p:nvPr>
            <p:ph idx="1"/>
          </p:nvPr>
        </p:nvSpPr>
        <p:spPr>
          <a:xfrm>
            <a:off x="609600" y="1536376"/>
            <a:ext cx="10972800" cy="4620815"/>
          </a:xfrm>
        </p:spPr>
        <p:txBody>
          <a:bodyPr vert="horz" lIns="91440" tIns="45720" rIns="91440" bIns="45720" rtlCol="0" anchor="t">
            <a:normAutofit/>
          </a:bodyPr>
          <a:lstStyle/>
          <a:p>
            <a:pPr marL="0" indent="0">
              <a:lnSpc>
                <a:spcPct val="120000"/>
              </a:lnSpc>
              <a:spcBef>
                <a:spcPts val="0"/>
              </a:spcBef>
              <a:buNone/>
            </a:pPr>
            <a:r>
              <a:rPr lang="en-US">
                <a:solidFill>
                  <a:schemeClr val="tx1"/>
                </a:solidFill>
                <a:latin typeface="Montserrat Light"/>
                <a:cs typeface="Arial"/>
              </a:rPr>
              <a:t>This presentation was compiled by the OHCA Tribal Government Relations Department.</a:t>
            </a:r>
            <a:endParaRPr lang="en-US">
              <a:solidFill>
                <a:schemeClr val="tx1"/>
              </a:solidFill>
            </a:endParaRPr>
          </a:p>
          <a:p>
            <a:pPr marL="0" indent="0">
              <a:lnSpc>
                <a:spcPct val="120000"/>
              </a:lnSpc>
              <a:spcBef>
                <a:spcPts val="0"/>
              </a:spcBef>
              <a:buNone/>
            </a:pPr>
            <a:endParaRPr lang="en-US">
              <a:solidFill>
                <a:schemeClr val="tx1"/>
              </a:solidFill>
              <a:latin typeface="Montserrat Light" panose="00000400000000000000" pitchFamily="2" charset="0"/>
            </a:endParaRPr>
          </a:p>
          <a:p>
            <a:pPr marL="0" indent="0">
              <a:lnSpc>
                <a:spcPct val="120000"/>
              </a:lnSpc>
              <a:spcBef>
                <a:spcPts val="0"/>
              </a:spcBef>
              <a:buNone/>
            </a:pPr>
            <a:r>
              <a:rPr lang="en-US">
                <a:solidFill>
                  <a:schemeClr val="tx1"/>
                </a:solidFill>
                <a:latin typeface="Montserrat Light"/>
                <a:cs typeface="Arial"/>
              </a:rPr>
              <a:t>The information contained within this presentation is intended as a reference only and is current as of May 2024. Content is subject to change.</a:t>
            </a:r>
          </a:p>
          <a:p>
            <a:pPr marL="0" lvl="2" indent="0">
              <a:spcBef>
                <a:spcPts val="0"/>
              </a:spcBef>
              <a:buNone/>
            </a:pPr>
            <a:endParaRPr lang="en-US" sz="2800">
              <a:solidFill>
                <a:schemeClr val="tx1"/>
              </a:solidFill>
              <a:latin typeface="Montserrat Light" panose="00000400000000000000" pitchFamily="2" charset="0"/>
            </a:endParaRPr>
          </a:p>
          <a:p>
            <a:pPr marL="0" lvl="2" indent="0">
              <a:lnSpc>
                <a:spcPct val="120000"/>
              </a:lnSpc>
              <a:spcBef>
                <a:spcPts val="0"/>
              </a:spcBef>
              <a:buNone/>
            </a:pPr>
            <a:r>
              <a:rPr lang="en-US" sz="2800">
                <a:solidFill>
                  <a:schemeClr val="tx1"/>
                </a:solidFill>
                <a:latin typeface="Montserrat Light"/>
                <a:cs typeface="Arial"/>
              </a:rPr>
              <a:t>Stay current with up-to-date information on the OHCA website: </a:t>
            </a:r>
            <a:r>
              <a:rPr kumimoji="0" lang="en-US" sz="2800" b="1" i="0" strike="noStrike" kern="1200" cap="none" spc="0" normalizeH="0" baseline="0" noProof="0">
                <a:ln>
                  <a:noFill/>
                </a:ln>
                <a:solidFill>
                  <a:srgbClr val="004E9A"/>
                </a:solidFill>
                <a:effectLst/>
                <a:uLnTx/>
                <a:uFillTx/>
                <a:latin typeface="Montserrat Light" panose="00000400000000000000" pitchFamily="2" charset="0"/>
                <a:hlinkClick r:id="rId3">
                  <a:extLst>
                    <a:ext uri="{A12FA001-AC4F-418D-AE19-62706E023703}">
                      <ahyp:hlinkClr xmlns:ahyp="http://schemas.microsoft.com/office/drawing/2018/hyperlinkcolor" val="tx"/>
                    </a:ext>
                  </a:extLst>
                </a:hlinkClick>
              </a:rPr>
              <a:t>Oklahoma.gov/</a:t>
            </a:r>
            <a:r>
              <a:rPr kumimoji="0" lang="en-US" sz="2800" b="1" i="0" strike="noStrike" kern="1200" cap="none" spc="0" normalizeH="0" baseline="0" noProof="0" err="1">
                <a:ln>
                  <a:noFill/>
                </a:ln>
                <a:solidFill>
                  <a:srgbClr val="004E9A"/>
                </a:solidFill>
                <a:effectLst/>
                <a:uLnTx/>
                <a:uFillTx/>
                <a:latin typeface="Montserrat Light" panose="00000400000000000000" pitchFamily="2" charset="0"/>
                <a:hlinkClick r:id="rId3">
                  <a:extLst>
                    <a:ext uri="{A12FA001-AC4F-418D-AE19-62706E023703}">
                      <ahyp:hlinkClr xmlns:ahyp="http://schemas.microsoft.com/office/drawing/2018/hyperlinkcolor" val="tx"/>
                    </a:ext>
                  </a:extLst>
                </a:hlinkClick>
              </a:rPr>
              <a:t>ohca</a:t>
            </a:r>
            <a:r>
              <a:rPr kumimoji="0" lang="en-US" sz="2800" b="1" i="0" strike="noStrike" kern="1200" cap="none" spc="0" normalizeH="0" baseline="0" noProof="0">
                <a:ln>
                  <a:noFill/>
                </a:ln>
                <a:solidFill>
                  <a:srgbClr val="004E9A"/>
                </a:solidFill>
                <a:effectLst/>
                <a:uLnTx/>
                <a:uFillTx/>
                <a:latin typeface="Montserrat Light" panose="00000400000000000000" pitchFamily="2" charset="0"/>
                <a:hlinkClick r:id="rId3">
                  <a:extLst>
                    <a:ext uri="{A12FA001-AC4F-418D-AE19-62706E023703}">
                      <ahyp:hlinkClr xmlns:ahyp="http://schemas.microsoft.com/office/drawing/2018/hyperlinkcolor" val="tx"/>
                    </a:ext>
                  </a:extLst>
                </a:hlinkClick>
              </a:rPr>
              <a:t>/tribal-relations</a:t>
            </a:r>
            <a:r>
              <a:rPr lang="en-US">
                <a:solidFill>
                  <a:schemeClr val="tx1"/>
                </a:solidFill>
                <a:latin typeface="Montserrat Light"/>
                <a:cs typeface="Arial"/>
              </a:rPr>
              <a:t>.</a:t>
            </a:r>
            <a:endParaRPr lang="en-US"/>
          </a:p>
        </p:txBody>
      </p:sp>
      <p:sp>
        <p:nvSpPr>
          <p:cNvPr id="4" name="Slide Number Placeholder 6">
            <a:extLst>
              <a:ext uri="{FF2B5EF4-FFF2-40B4-BE49-F238E27FC236}">
                <a16:creationId xmlns:a16="http://schemas.microsoft.com/office/drawing/2014/main" id="{7DC4EB6B-6A27-231D-2BB0-399CECEB162F}"/>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8</a:t>
            </a:fld>
            <a:r>
              <a:rPr lang="en-US"/>
              <a:t> | OKLAHOMA HEALTH CARE AUTHORITY</a:t>
            </a:r>
          </a:p>
        </p:txBody>
      </p:sp>
    </p:spTree>
    <p:extLst>
      <p:ext uri="{BB962C8B-B14F-4D97-AF65-F5344CB8AC3E}">
        <p14:creationId xmlns:p14="http://schemas.microsoft.com/office/powerpoint/2010/main" val="410169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349" y="684103"/>
            <a:ext cx="5383306" cy="943500"/>
          </a:xfrm>
        </p:spPr>
        <p:txBody>
          <a:bodyPr vert="horz" lIns="91440" tIns="45720" rIns="91440" bIns="45720" rtlCol="0" anchor="ctr">
            <a:normAutofit/>
          </a:bodyPr>
          <a:lstStyle/>
          <a:p>
            <a:r>
              <a:rPr lang="en-US" sz="4400" kern="1200">
                <a:solidFill>
                  <a:schemeClr val="tx1"/>
                </a:solidFill>
                <a:latin typeface="Montserrat ExtraBold" panose="00000900000000000000" pitchFamily="2" charset="0"/>
              </a:rPr>
              <a:t>AGENDA</a:t>
            </a:r>
          </a:p>
        </p:txBody>
      </p:sp>
      <p:sp>
        <p:nvSpPr>
          <p:cNvPr id="3" name="Content Placeholder 2"/>
          <p:cNvSpPr>
            <a:spLocks noGrp="1"/>
          </p:cNvSpPr>
          <p:nvPr>
            <p:ph idx="1"/>
          </p:nvPr>
        </p:nvSpPr>
        <p:spPr>
          <a:xfrm>
            <a:off x="627349" y="1505528"/>
            <a:ext cx="6373815" cy="4850822"/>
          </a:xfrm>
        </p:spPr>
        <p:txBody>
          <a:bodyPr vert="horz" lIns="91440" tIns="45720" rIns="91440" bIns="45720" rtlCol="0">
            <a:normAutofit fontScale="92500" lnSpcReduction="20000"/>
          </a:bodyPr>
          <a:lstStyle/>
          <a:p>
            <a:pPr>
              <a:lnSpc>
                <a:spcPct val="108000"/>
              </a:lnSpc>
              <a:spcBef>
                <a:spcPts val="0"/>
              </a:spcBef>
              <a:spcAft>
                <a:spcPts val="0"/>
              </a:spcAft>
              <a:buSzPct val="100000"/>
              <a:buFont typeface="Wingdings" panose="05000000000000000000" pitchFamily="2" charset="2"/>
              <a:buChar char="§"/>
            </a:pPr>
            <a:r>
              <a:rPr lang="en-US" sz="2800">
                <a:solidFill>
                  <a:schemeClr val="tx1"/>
                </a:solidFill>
                <a:latin typeface="Montserrat Light" panose="00000400000000000000" pitchFamily="2" charset="0"/>
              </a:rPr>
              <a:t> </a:t>
            </a:r>
            <a:r>
              <a:rPr lang="en-US" sz="3000">
                <a:solidFill>
                  <a:schemeClr val="tx1"/>
                </a:solidFill>
                <a:latin typeface="Montserrat Light" panose="00000400000000000000" pitchFamily="2" charset="0"/>
              </a:rPr>
              <a:t>SoonerCare 101</a:t>
            </a:r>
          </a:p>
          <a:p>
            <a:pPr>
              <a:lnSpc>
                <a:spcPct val="108000"/>
              </a:lnSpc>
              <a:spcBef>
                <a:spcPts val="0"/>
              </a:spcBef>
              <a:spcAft>
                <a:spcPts val="0"/>
              </a:spcAft>
              <a:buSzPct val="100000"/>
              <a:buFont typeface="Wingdings" panose="05000000000000000000" pitchFamily="2" charset="2"/>
              <a:buChar char="§"/>
            </a:pPr>
            <a:r>
              <a:rPr lang="en-US" sz="3000">
                <a:solidFill>
                  <a:schemeClr val="tx1"/>
                </a:solidFill>
                <a:latin typeface="Montserrat Light" panose="00000400000000000000" pitchFamily="2" charset="0"/>
              </a:rPr>
              <a:t> Tribal Government Relations</a:t>
            </a:r>
          </a:p>
          <a:p>
            <a:pPr>
              <a:lnSpc>
                <a:spcPct val="108000"/>
              </a:lnSpc>
              <a:spcBef>
                <a:spcPts val="0"/>
              </a:spcBef>
              <a:spcAft>
                <a:spcPts val="0"/>
              </a:spcAft>
              <a:buSzPct val="100000"/>
              <a:buFont typeface="Wingdings" panose="05000000000000000000" pitchFamily="2" charset="2"/>
              <a:buChar char="§"/>
            </a:pPr>
            <a:r>
              <a:rPr lang="en-US" sz="3000">
                <a:solidFill>
                  <a:schemeClr val="tx1"/>
                </a:solidFill>
                <a:latin typeface="Montserrat Light" panose="00000400000000000000" pitchFamily="2" charset="0"/>
              </a:rPr>
              <a:t> TMAM </a:t>
            </a: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Program</a:t>
            </a:r>
            <a:endParaRPr lang="en-US" sz="1300">
              <a:effectLst/>
              <a:latin typeface="Times New Roman" panose="02020603050405020304" pitchFamily="18" charset="0"/>
              <a:ea typeface="Times New Roman" panose="02020603050405020304" pitchFamily="18" charset="0"/>
            </a:endParaRP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Participation Requirements</a:t>
            </a:r>
            <a:endParaRPr lang="en-US" sz="1300">
              <a:effectLst/>
              <a:latin typeface="Times New Roman" panose="02020603050405020304" pitchFamily="18" charset="0"/>
              <a:ea typeface="Times New Roman" panose="02020603050405020304" pitchFamily="18" charset="0"/>
            </a:endParaRP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Product</a:t>
            </a:r>
            <a:endParaRPr lang="en-US" sz="1300">
              <a:effectLst/>
              <a:latin typeface="Times New Roman" panose="02020603050405020304" pitchFamily="18" charset="0"/>
              <a:ea typeface="Times New Roman" panose="02020603050405020304" pitchFamily="18" charset="0"/>
            </a:endParaRP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Required Documentation</a:t>
            </a:r>
            <a:endParaRPr lang="en-US" sz="1300">
              <a:effectLst/>
              <a:latin typeface="Times New Roman" panose="02020603050405020304" pitchFamily="18" charset="0"/>
              <a:ea typeface="Times New Roman" panose="02020603050405020304" pitchFamily="18" charset="0"/>
            </a:endParaRP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Invoice Submissions </a:t>
            </a:r>
            <a:endParaRPr lang="en-US" sz="1300">
              <a:effectLst/>
              <a:latin typeface="Times New Roman" panose="02020603050405020304" pitchFamily="18" charset="0"/>
              <a:ea typeface="Times New Roman" panose="02020603050405020304" pitchFamily="18" charset="0"/>
            </a:endParaRP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Verification of Invoice</a:t>
            </a:r>
            <a:endParaRPr lang="en-US" sz="1300">
              <a:effectLst/>
              <a:latin typeface="Times New Roman" panose="02020603050405020304" pitchFamily="18" charset="0"/>
              <a:ea typeface="Times New Roman" panose="02020603050405020304" pitchFamily="18" charset="0"/>
            </a:endParaRP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State Share Bill Back</a:t>
            </a:r>
            <a:endParaRPr lang="en-US" sz="1300">
              <a:effectLst/>
              <a:latin typeface="Times New Roman" panose="02020603050405020304" pitchFamily="18" charset="0"/>
              <a:ea typeface="Times New Roman" panose="02020603050405020304" pitchFamily="18" charset="0"/>
            </a:endParaRP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Benefits</a:t>
            </a:r>
            <a:endParaRPr lang="en-US" sz="1300">
              <a:effectLst/>
              <a:latin typeface="Times New Roman" panose="02020603050405020304" pitchFamily="18" charset="0"/>
              <a:ea typeface="Times New Roman" panose="02020603050405020304" pitchFamily="18" charset="0"/>
            </a:endParaRP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Reminders</a:t>
            </a: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a:solidFill>
                  <a:srgbClr val="000000"/>
                </a:solidFill>
                <a:latin typeface="Montserrat Light" panose="00000400000000000000" pitchFamily="2" charset="0"/>
                <a:ea typeface="Times New Roman" panose="02020603050405020304" pitchFamily="18" charset="0"/>
                <a:cs typeface="Times New Roman" panose="02020603050405020304" pitchFamily="18" charset="0"/>
              </a:rPr>
              <a:t>Connect</a:t>
            </a:r>
            <a:endParaRPr lang="en-US" sz="1300">
              <a:effectLst/>
              <a:latin typeface="Times New Roman" panose="02020603050405020304" pitchFamily="18" charset="0"/>
              <a:ea typeface="Times New Roman" panose="02020603050405020304" pitchFamily="18" charset="0"/>
            </a:endParaRPr>
          </a:p>
          <a:p>
            <a:pPr marR="0" lvl="1">
              <a:lnSpc>
                <a:spcPct val="107000"/>
              </a:lnSpc>
              <a:spcBef>
                <a:spcPts val="0"/>
              </a:spcBef>
              <a:spcAft>
                <a:spcPts val="0"/>
              </a:spcAft>
              <a:buSzPct val="75000"/>
              <a:buFont typeface="Wingdings" panose="05000000000000000000" pitchFamily="2" charset="2"/>
              <a:buChar char="§"/>
              <a:tabLst>
                <a:tab pos="914400" algn="l"/>
              </a:tabLst>
            </a:pPr>
            <a:r>
              <a:rPr lang="en-US" sz="2600" kern="1200">
                <a:solidFill>
                  <a:srgbClr val="000000"/>
                </a:solidFill>
                <a:effectLst/>
                <a:latin typeface="Montserrat Light" panose="00000400000000000000" pitchFamily="2" charset="0"/>
                <a:ea typeface="Times New Roman" panose="02020603050405020304" pitchFamily="18" charset="0"/>
                <a:cs typeface="Times New Roman" panose="02020603050405020304" pitchFamily="18" charset="0"/>
              </a:rPr>
              <a:t>Questions</a:t>
            </a:r>
            <a:endParaRPr lang="en-US" sz="1300">
              <a:effectLst/>
              <a:latin typeface="Times New Roman" panose="02020603050405020304" pitchFamily="18" charset="0"/>
              <a:ea typeface="Times New Roman" panose="02020603050405020304" pitchFamily="18" charset="0"/>
            </a:endParaRPr>
          </a:p>
          <a:p>
            <a:pPr>
              <a:buFont typeface="Arial" panose="020B0604020202020204" pitchFamily="34" charset="0"/>
              <a:buChar char="•"/>
            </a:pPr>
            <a:endParaRPr lang="en-US" sz="1700">
              <a:solidFill>
                <a:schemeClr val="tx1"/>
              </a:solidFill>
              <a:latin typeface="+mn-lt"/>
            </a:endParaRPr>
          </a:p>
          <a:p>
            <a:pPr marL="0" indent="0">
              <a:buNone/>
            </a:pPr>
            <a:endParaRPr lang="en-US" sz="1700">
              <a:solidFill>
                <a:schemeClr val="tx1"/>
              </a:solidFill>
              <a:latin typeface="+mn-lt"/>
            </a:endParaRPr>
          </a:p>
          <a:p>
            <a:pPr>
              <a:buFont typeface="Arial" panose="020B0604020202020204" pitchFamily="34" charset="0"/>
              <a:buChar char="•"/>
            </a:pPr>
            <a:endParaRPr lang="en-US" sz="1700">
              <a:solidFill>
                <a:schemeClr val="tx1"/>
              </a:solidFill>
              <a:latin typeface="+mn-lt"/>
            </a:endParaRPr>
          </a:p>
          <a:p>
            <a:pPr>
              <a:buFont typeface="Arial" panose="020B0604020202020204" pitchFamily="34" charset="0"/>
              <a:buChar char="•"/>
            </a:pPr>
            <a:endParaRPr lang="en-US" sz="1700">
              <a:solidFill>
                <a:schemeClr val="tx1"/>
              </a:solidFill>
              <a:latin typeface="+mn-lt"/>
            </a:endParaRPr>
          </a:p>
          <a:p>
            <a:pPr>
              <a:buFont typeface="Arial" panose="020B0604020202020204" pitchFamily="34" charset="0"/>
              <a:buChar char="•"/>
            </a:pPr>
            <a:endParaRPr lang="en-US" sz="1700">
              <a:solidFill>
                <a:schemeClr val="tx1"/>
              </a:solidFill>
              <a:latin typeface="+mn-lt"/>
            </a:endParaRPr>
          </a:p>
          <a:p>
            <a:pPr>
              <a:buFont typeface="Arial" panose="020B0604020202020204" pitchFamily="34" charset="0"/>
              <a:buChar char="•"/>
            </a:pPr>
            <a:endParaRPr lang="en-US" sz="1700">
              <a:solidFill>
                <a:schemeClr val="tx1"/>
              </a:solidFill>
              <a:latin typeface="+mn-lt"/>
            </a:endParaRPr>
          </a:p>
        </p:txBody>
      </p:sp>
      <p:sp>
        <p:nvSpPr>
          <p:cNvPr id="5" name="Slide Number Placeholder 6">
            <a:extLst>
              <a:ext uri="{FF2B5EF4-FFF2-40B4-BE49-F238E27FC236}">
                <a16:creationId xmlns:a16="http://schemas.microsoft.com/office/drawing/2014/main" id="{FBF9AEBE-2C23-26C0-E8DB-2C5ED118EC89}"/>
              </a:ext>
            </a:extLst>
          </p:cNvPr>
          <p:cNvSpPr txBox="1">
            <a:spLocks/>
          </p:cNvSpPr>
          <p:nvPr/>
        </p:nvSpPr>
        <p:spPr>
          <a:xfrm>
            <a:off x="839788" y="6356350"/>
            <a:ext cx="10515600"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solidFill>
                  <a:schemeClr val="bg1"/>
                </a:solidFill>
              </a:rPr>
              <a:pPr/>
              <a:t>9</a:t>
            </a:fld>
            <a:r>
              <a:rPr lang="en-US">
                <a:solidFill>
                  <a:schemeClr val="bg1"/>
                </a:solidFill>
              </a:rPr>
              <a:t>| OKLAHOMA HEALTH CARE AUTHORITY</a:t>
            </a:r>
          </a:p>
        </p:txBody>
      </p:sp>
      <p:pic>
        <p:nvPicPr>
          <p:cNvPr id="4" name="Picture 3">
            <a:extLst>
              <a:ext uri="{FF2B5EF4-FFF2-40B4-BE49-F238E27FC236}">
                <a16:creationId xmlns:a16="http://schemas.microsoft.com/office/drawing/2014/main" id="{5D0153FA-F2F9-91E6-51C2-45FAF35372D5}"/>
              </a:ext>
            </a:extLst>
          </p:cNvPr>
          <p:cNvPicPr>
            <a:picLocks noChangeAspect="1"/>
          </p:cNvPicPr>
          <p:nvPr/>
        </p:nvPicPr>
        <p:blipFill>
          <a:blip r:embed="rId3">
            <a:alphaModFix amt="99000"/>
            <a:extLst>
              <a:ext uri="{28A0092B-C50C-407E-A947-70E740481C1C}">
                <a14:useLocalDpi xmlns:a14="http://schemas.microsoft.com/office/drawing/2010/main" val="0"/>
              </a:ext>
            </a:extLst>
          </a:blip>
          <a:srcRect/>
          <a:stretch>
            <a:fillRect/>
          </a:stretch>
        </p:blipFill>
        <p:spPr bwMode="auto">
          <a:xfrm>
            <a:off x="0" y="160209"/>
            <a:ext cx="12192000" cy="432668"/>
          </a:xfrm>
          <a:prstGeom prst="rect">
            <a:avLst/>
          </a:prstGeom>
          <a:noFill/>
        </p:spPr>
      </p:pic>
      <p:sp>
        <p:nvSpPr>
          <p:cNvPr id="6" name="Slide Number Placeholder 6">
            <a:extLst>
              <a:ext uri="{FF2B5EF4-FFF2-40B4-BE49-F238E27FC236}">
                <a16:creationId xmlns:a16="http://schemas.microsoft.com/office/drawing/2014/main" id="{CF10914A-BDFD-BCD0-4AD8-350CB5A5AC2A}"/>
              </a:ext>
            </a:extLst>
          </p:cNvPr>
          <p:cNvSpPr txBox="1">
            <a:spLocks/>
          </p:cNvSpPr>
          <p:nvPr/>
        </p:nvSpPr>
        <p:spPr>
          <a:xfrm>
            <a:off x="627349" y="6320367"/>
            <a:ext cx="10970602"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spc="200" baseline="0">
                <a:solidFill>
                  <a:schemeClr val="tx1">
                    <a:tint val="75000"/>
                  </a:schemeClr>
                </a:solidFill>
                <a:latin typeface="Montserrat Thin" panose="000003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C63B91F-EED1-42B4-9003-40A200ECD70B}" type="slidenum">
              <a:rPr lang="en-US" smtClean="0"/>
              <a:pPr/>
              <a:t>9</a:t>
            </a:fld>
            <a:r>
              <a:rPr lang="en-US"/>
              <a:t> | OKLAHOMA HEALTH CARE AUTHORITY</a:t>
            </a:r>
          </a:p>
        </p:txBody>
      </p:sp>
      <p:pic>
        <p:nvPicPr>
          <p:cNvPr id="9" name="Picture 8">
            <a:extLst>
              <a:ext uri="{FF2B5EF4-FFF2-40B4-BE49-F238E27FC236}">
                <a16:creationId xmlns:a16="http://schemas.microsoft.com/office/drawing/2014/main" id="{335120B3-B225-8FAD-AFFF-AEEC961610C4}"/>
              </a:ext>
            </a:extLst>
          </p:cNvPr>
          <p:cNvPicPr>
            <a:picLocks noChangeAspect="1"/>
          </p:cNvPicPr>
          <p:nvPr/>
        </p:nvPicPr>
        <p:blipFill>
          <a:blip r:embed="rId4"/>
          <a:stretch>
            <a:fillRect/>
          </a:stretch>
        </p:blipFill>
        <p:spPr>
          <a:xfrm>
            <a:off x="7001165" y="896302"/>
            <a:ext cx="3847307" cy="5029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91116148"/>
      </p:ext>
    </p:extLst>
  </p:cSld>
  <p:clrMapOvr>
    <a:masterClrMapping/>
  </p:clrMapOvr>
</p:sld>
</file>

<file path=ppt/theme/theme1.xml><?xml version="1.0" encoding="utf-8"?>
<a:theme xmlns:a="http://schemas.openxmlformats.org/drawingml/2006/main" name="Gold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Blue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Slide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066EB5FA8540A48825599BD70F33412" ma:contentTypeVersion="13" ma:contentTypeDescription="Create a new document." ma:contentTypeScope="" ma:versionID="d61a091ff6606c572a90204e7ba0fde7">
  <xsd:schema xmlns:xsd="http://www.w3.org/2001/XMLSchema" xmlns:xs="http://www.w3.org/2001/XMLSchema" xmlns:p="http://schemas.microsoft.com/office/2006/metadata/properties" xmlns:ns2="f2b6349d-7d65-487b-a6b0-0699958f624e" xmlns:ns3="f95a54cf-cb1c-4496-b7b3-74c787833d01" targetNamespace="http://schemas.microsoft.com/office/2006/metadata/properties" ma:root="true" ma:fieldsID="2c4b44308dd6c99044d960068247308a" ns2:_="" ns3:_="">
    <xsd:import namespace="f2b6349d-7d65-487b-a6b0-0699958f624e"/>
    <xsd:import namespace="f95a54cf-cb1c-4496-b7b3-74c787833d0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bjectDetectorVersions" minOccurs="0"/>
                <xsd:element ref="ns2:MediaServiceLocation" minOccurs="0"/>
                <xsd:element ref="ns2:MediaServiceOCR"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b6349d-7d65-487b-a6b0-0699958f6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5a54cf-cb1c-4496-b7b3-74c787833d0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b8eaea1-46eb-486e-aef9-04937276d857}" ma:internalName="TaxCatchAll" ma:showField="CatchAllData" ma:web="f95a54cf-cb1c-4496-b7b3-74c787833d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95a54cf-cb1c-4496-b7b3-74c787833d01" xsi:nil="true"/>
    <lcf76f155ced4ddcb4097134ff3c332f xmlns="f2b6349d-7d65-487b-a6b0-0699958f62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C79909F-BDBE-4C01-A2C2-8F881A2A07EC}">
  <ds:schemaRefs>
    <ds:schemaRef ds:uri="http://schemas.microsoft.com/sharepoint/v3/contenttype/forms"/>
  </ds:schemaRefs>
</ds:datastoreItem>
</file>

<file path=customXml/itemProps2.xml><?xml version="1.0" encoding="utf-8"?>
<ds:datastoreItem xmlns:ds="http://schemas.openxmlformats.org/officeDocument/2006/customXml" ds:itemID="{0797748D-F219-460A-BA26-38CE8CB4E264}">
  <ds:schemaRefs>
    <ds:schemaRef ds:uri="f2b6349d-7d65-487b-a6b0-0699958f624e"/>
    <ds:schemaRef ds:uri="f95a54cf-cb1c-4496-b7b3-74c787833d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96A4274-95D9-46A8-9880-BAC3678CE188}">
  <ds:schemaRefs>
    <ds:schemaRef ds:uri="http://schemas.microsoft.com/office/2006/documentManagement/types"/>
    <ds:schemaRef ds:uri="f95a54cf-cb1c-4496-b7b3-74c787833d01"/>
    <ds:schemaRef ds:uri="http://purl.org/dc/elements/1.1/"/>
    <ds:schemaRef ds:uri="http://www.w3.org/XML/1998/namespace"/>
    <ds:schemaRef ds:uri="http://purl.org/dc/dcmitype/"/>
    <ds:schemaRef ds:uri="http://schemas.microsoft.com/office/infopath/2007/PartnerControls"/>
    <ds:schemaRef ds:uri="f2b6349d-7d65-487b-a6b0-0699958f624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TotalTime>
  <Words>2107</Words>
  <Application>Microsoft Office PowerPoint</Application>
  <PresentationFormat>Widescreen</PresentationFormat>
  <Paragraphs>303</Paragraphs>
  <Slides>40</Slides>
  <Notes>32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40</vt:i4>
      </vt:variant>
    </vt:vector>
  </HeadingPairs>
  <TitlesOfParts>
    <vt:vector size="56" baseType="lpstr">
      <vt:lpstr>Arial</vt:lpstr>
      <vt:lpstr>Calibri</vt:lpstr>
      <vt:lpstr>Calibri Light</vt:lpstr>
      <vt:lpstr>Georgia</vt:lpstr>
      <vt:lpstr>Montserrat ExtraBold</vt:lpstr>
      <vt:lpstr>Montserrat Light</vt:lpstr>
      <vt:lpstr>Montserrat Light </vt:lpstr>
      <vt:lpstr>Montserrat Medium</vt:lpstr>
      <vt:lpstr>Montserrat SemiBold</vt:lpstr>
      <vt:lpstr>Montserrat Thin</vt:lpstr>
      <vt:lpstr>Times New Roman</vt:lpstr>
      <vt:lpstr>Wingdings</vt:lpstr>
      <vt:lpstr>Gold Layout</vt:lpstr>
      <vt:lpstr>Dark Blue Layout</vt:lpstr>
      <vt:lpstr>Cover Slide Only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DISCLAIMER</vt:lpstr>
      <vt:lpstr>AGENDA</vt:lpstr>
      <vt:lpstr>SOONERCARE 101</vt:lpstr>
      <vt:lpstr>SOONERCARE 101</vt:lpstr>
      <vt:lpstr>SOONERCARE 101</vt:lpstr>
      <vt:lpstr>SOONERCARE 101</vt:lpstr>
      <vt:lpstr>SOONERCARE 101</vt:lpstr>
      <vt:lpstr>TRIBAL GOVERNMENT RELATIONS </vt:lpstr>
      <vt:lpstr>TRIBAL GOVERNMENT RELATIONS</vt:lpstr>
      <vt:lpstr>TRIBAL GOVERNMENT RELATIONS</vt:lpstr>
      <vt:lpstr>TMAM (TRIBAL MEDICAID  ADMINISTRATIVE MATCH)</vt:lpstr>
      <vt:lpstr>TMAM PROGRAM</vt:lpstr>
      <vt:lpstr>TMAM PARTICIPATION REQUIREMENTS — Contractor</vt:lpstr>
      <vt:lpstr>TMAM PARTICIPATION REQUIREMENTS — Contract</vt:lpstr>
      <vt:lpstr>TMAM PRODUCT</vt:lpstr>
      <vt:lpstr>TMAM PRODUCT</vt:lpstr>
      <vt:lpstr>TMAM PRODUCT</vt:lpstr>
      <vt:lpstr>TMAM PRODUCT</vt:lpstr>
      <vt:lpstr>TMAM REQUIRED DOCUMENTATION</vt:lpstr>
      <vt:lpstr>TMAM REQUIRED DOCUMENTATION</vt:lpstr>
      <vt:lpstr>TMAM REQUIRED DOCUMENTATION</vt:lpstr>
      <vt:lpstr>TMAM REQUIRED DOCUMENTATION</vt:lpstr>
      <vt:lpstr>TMAM REQUIRED DOCUMENTATION</vt:lpstr>
      <vt:lpstr>TMAM INVOICE SUBMISSIONS</vt:lpstr>
      <vt:lpstr>TMAM INVOICE SUBMISSIONS</vt:lpstr>
      <vt:lpstr>TMAM VERIFICATION OF INVOICE</vt:lpstr>
      <vt:lpstr>STATE SHARE BILL BACK</vt:lpstr>
      <vt:lpstr>TMAM BENEFITS</vt:lpstr>
      <vt:lpstr>TMAM REMINDERS</vt:lpstr>
      <vt:lpstr>TMAM CONNECT</vt:lpstr>
      <vt:lpstr>QUESTIONS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Wilcox</dc:creator>
  <cp:lastModifiedBy>Kathrine Mccoy</cp:lastModifiedBy>
  <cp:revision>3</cp:revision>
  <dcterms:created xsi:type="dcterms:W3CDTF">2020-03-27T18:06:33Z</dcterms:created>
  <dcterms:modified xsi:type="dcterms:W3CDTF">2024-06-07T16:53:12Z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0x0101007066EB5FA8540A48825599BD70F33412</vt:lpwstr>
  </property>
  <property fmtid="{D5CDD505-2E9C-101B-9397-08002B2CF9AE}" pid="3" name="MediaServiceImageTags">
    <vt:lpwstr/>
  </property>
</Properties>
</file>