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omments/modernComment_125_D49B8A23.xml" ContentType="application/vnd.ms-powerpoint.comment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61" r:id="rId6"/>
    <p:sldMasterId id="2147483682" r:id="rId7"/>
    <p:sldMasterId id="2147483684" r:id="rId8"/>
  </p:sldMasterIdLst>
  <p:notesMasterIdLst>
    <p:notesMasterId r:id="rId139"/>
  </p:notesMasterIdLst>
  <p:sldIdLst>
    <p:sldId id="259" r:id="rId9"/>
    <p:sldId id="261" r:id="rId10"/>
    <p:sldId id="329" r:id="rId11"/>
    <p:sldId id="330" r:id="rId12"/>
    <p:sldId id="336" r:id="rId13"/>
    <p:sldId id="657" r:id="rId14"/>
    <p:sldId id="258" r:id="rId15"/>
    <p:sldId id="326" r:id="rId16"/>
    <p:sldId id="337" r:id="rId17"/>
    <p:sldId id="316" r:id="rId18"/>
    <p:sldId id="324" r:id="rId19"/>
    <p:sldId id="333" r:id="rId20"/>
    <p:sldId id="335" r:id="rId21"/>
    <p:sldId id="334" r:id="rId22"/>
    <p:sldId id="267" r:id="rId23"/>
    <p:sldId id="338" r:id="rId24"/>
    <p:sldId id="444" r:id="rId25"/>
    <p:sldId id="658" r:id="rId26"/>
    <p:sldId id="346" r:id="rId27"/>
    <p:sldId id="270" r:id="rId28"/>
    <p:sldId id="662" r:id="rId29"/>
    <p:sldId id="325" r:id="rId30"/>
    <p:sldId id="355" r:id="rId31"/>
    <p:sldId id="669" r:id="rId32"/>
    <p:sldId id="318" r:id="rId33"/>
    <p:sldId id="349" r:id="rId34"/>
    <p:sldId id="319" r:id="rId35"/>
    <p:sldId id="445" r:id="rId36"/>
    <p:sldId id="470" r:id="rId37"/>
    <p:sldId id="321" r:id="rId38"/>
    <p:sldId id="471" r:id="rId39"/>
    <p:sldId id="350" r:id="rId40"/>
    <p:sldId id="351" r:id="rId41"/>
    <p:sldId id="359" r:id="rId42"/>
    <p:sldId id="419" r:id="rId43"/>
    <p:sldId id="417" r:id="rId44"/>
    <p:sldId id="282" r:id="rId45"/>
    <p:sldId id="339" r:id="rId46"/>
    <p:sldId id="322" r:id="rId47"/>
    <p:sldId id="302" r:id="rId48"/>
    <p:sldId id="451" r:id="rId49"/>
    <p:sldId id="364" r:id="rId50"/>
    <p:sldId id="304" r:id="rId51"/>
    <p:sldId id="654" r:id="rId52"/>
    <p:sldId id="655" r:id="rId53"/>
    <p:sldId id="381" r:id="rId54"/>
    <p:sldId id="472" r:id="rId55"/>
    <p:sldId id="382" r:id="rId56"/>
    <p:sldId id="294" r:id="rId57"/>
    <p:sldId id="632" r:id="rId58"/>
    <p:sldId id="633" r:id="rId59"/>
    <p:sldId id="634" r:id="rId60"/>
    <p:sldId id="635" r:id="rId61"/>
    <p:sldId id="636" r:id="rId62"/>
    <p:sldId id="637" r:id="rId63"/>
    <p:sldId id="638" r:id="rId64"/>
    <p:sldId id="639" r:id="rId65"/>
    <p:sldId id="640" r:id="rId66"/>
    <p:sldId id="274" r:id="rId67"/>
    <p:sldId id="276" r:id="rId68"/>
    <p:sldId id="641" r:id="rId69"/>
    <p:sldId id="278" r:id="rId70"/>
    <p:sldId id="288" r:id="rId71"/>
    <p:sldId id="642" r:id="rId72"/>
    <p:sldId id="290" r:id="rId73"/>
    <p:sldId id="643" r:id="rId74"/>
    <p:sldId id="280" r:id="rId75"/>
    <p:sldId id="342" r:id="rId76"/>
    <p:sldId id="281" r:id="rId77"/>
    <p:sldId id="644" r:id="rId78"/>
    <p:sldId id="283" r:id="rId79"/>
    <p:sldId id="284" r:id="rId80"/>
    <p:sldId id="286" r:id="rId81"/>
    <p:sldId id="292" r:id="rId82"/>
    <p:sldId id="645" r:id="rId83"/>
    <p:sldId id="646" r:id="rId84"/>
    <p:sldId id="295" r:id="rId85"/>
    <p:sldId id="647" r:id="rId86"/>
    <p:sldId id="297" r:id="rId87"/>
    <p:sldId id="343" r:id="rId88"/>
    <p:sldId id="648" r:id="rId89"/>
    <p:sldId id="300" r:id="rId90"/>
    <p:sldId id="649" r:id="rId91"/>
    <p:sldId id="303" r:id="rId92"/>
    <p:sldId id="671" r:id="rId93"/>
    <p:sldId id="650" r:id="rId94"/>
    <p:sldId id="452" r:id="rId95"/>
    <p:sldId id="305" r:id="rId96"/>
    <p:sldId id="307" r:id="rId97"/>
    <p:sldId id="308" r:id="rId98"/>
    <p:sldId id="670" r:id="rId99"/>
    <p:sldId id="310" r:id="rId100"/>
    <p:sldId id="651" r:id="rId101"/>
    <p:sldId id="652" r:id="rId102"/>
    <p:sldId id="312" r:id="rId103"/>
    <p:sldId id="313" r:id="rId104"/>
    <p:sldId id="309" r:id="rId105"/>
    <p:sldId id="663" r:id="rId106"/>
    <p:sldId id="664" r:id="rId107"/>
    <p:sldId id="665" r:id="rId108"/>
    <p:sldId id="666" r:id="rId109"/>
    <p:sldId id="667" r:id="rId110"/>
    <p:sldId id="668" r:id="rId111"/>
    <p:sldId id="416" r:id="rId112"/>
    <p:sldId id="410" r:id="rId113"/>
    <p:sldId id="653" r:id="rId114"/>
    <p:sldId id="277" r:id="rId115"/>
    <p:sldId id="473" r:id="rId116"/>
    <p:sldId id="474" r:id="rId117"/>
    <p:sldId id="262" r:id="rId118"/>
    <p:sldId id="263" r:id="rId119"/>
    <p:sldId id="264" r:id="rId120"/>
    <p:sldId id="475" r:id="rId121"/>
    <p:sldId id="460" r:id="rId122"/>
    <p:sldId id="293" r:id="rId123"/>
    <p:sldId id="625" r:id="rId124"/>
    <p:sldId id="266" r:id="rId125"/>
    <p:sldId id="461" r:id="rId126"/>
    <p:sldId id="626" r:id="rId127"/>
    <p:sldId id="268" r:id="rId128"/>
    <p:sldId id="627" r:id="rId129"/>
    <p:sldId id="628" r:id="rId130"/>
    <p:sldId id="296" r:id="rId131"/>
    <p:sldId id="629" r:id="rId132"/>
    <p:sldId id="630" r:id="rId133"/>
    <p:sldId id="631" r:id="rId134"/>
    <p:sldId id="656" r:id="rId135"/>
    <p:sldId id="447" r:id="rId136"/>
    <p:sldId id="311" r:id="rId137"/>
    <p:sldId id="306"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DDC033-3122-AF3F-3100-428DDB1EC0EE}" name="Tiira Carreon" initials="TC" userId="S::Tiira.Carreon@okhca.org::78242605-5c7a-42b6-8192-789e73fe9751" providerId="AD"/>
  <p188:author id="{17BEE59F-0AAA-8B72-770F-C101F85447AD}" name="Vickie Sams" initials="VS" userId="S::Vickie.Sams@okhca.org::5d4592dd-5837-40ad-a032-4805d646b35a" providerId="AD"/>
  <p188:author id="{0A8E65F6-6E24-1744-2D88-50FA9C99AD11}" name="Sherri Duran" initials="SD" userId="S::Sherri.Duran@okhca.org::f45da431-fcac-4df6-a29c-c70874f07d8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hley Johnson" initials="AJ" lastIdx="4" clrIdx="0">
    <p:extLst>
      <p:ext uri="{19B8F6BF-5375-455C-9EA6-DF929625EA0E}">
        <p15:presenceInfo xmlns:p15="http://schemas.microsoft.com/office/powerpoint/2012/main" userId="S-1-5-21-15365455-50480509-568360474-24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D15420"/>
    <a:srgbClr val="DE8F26"/>
    <a:srgbClr val="914115"/>
    <a:srgbClr val="004E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3" autoAdjust="0"/>
    <p:restoredTop sz="58616" autoAdjust="0"/>
  </p:normalViewPr>
  <p:slideViewPr>
    <p:cSldViewPr snapToGrid="0">
      <p:cViewPr varScale="1">
        <p:scale>
          <a:sx n="62" d="100"/>
          <a:sy n="62" d="100"/>
        </p:scale>
        <p:origin x="762" y="96"/>
      </p:cViewPr>
      <p:guideLst/>
    </p:cSldViewPr>
  </p:slideViewPr>
  <p:outlineViewPr>
    <p:cViewPr>
      <p:scale>
        <a:sx n="33" d="100"/>
        <a:sy n="33" d="100"/>
      </p:scale>
      <p:origin x="0" y="-5742"/>
    </p:cViewPr>
  </p:outlineViewPr>
  <p:notesTextViewPr>
    <p:cViewPr>
      <p:scale>
        <a:sx n="3" d="2"/>
        <a:sy n="3" d="2"/>
      </p:scale>
      <p:origin x="0" y="0"/>
    </p:cViewPr>
  </p:notesTextViewPr>
  <p:sorterViewPr>
    <p:cViewPr>
      <p:scale>
        <a:sx n="100" d="100"/>
        <a:sy n="100" d="100"/>
      </p:scale>
      <p:origin x="0" y="-23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notesMaster" Target="notesMasters/notesMaster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commentAuthors" Target="commentAuthors.xml"/><Relationship Id="rId14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tableStyles" Target="tableStyles.xml"/></Relationships>
</file>

<file path=ppt/comments/modernComment_125_D49B8A23.xml><?xml version="1.0" encoding="utf-8"?>
<p188:cmLst xmlns:a="http://schemas.openxmlformats.org/drawingml/2006/main" xmlns:r="http://schemas.openxmlformats.org/officeDocument/2006/relationships" xmlns:p188="http://schemas.microsoft.com/office/powerpoint/2018/8/main">
  <p188:cm id="{2EE80173-E0B7-4511-828C-287906378510}" authorId="{C0DDC033-3122-AF3F-3100-428DDB1EC0EE}" created="2023-02-27T15:25:55.463">
    <pc:sldMkLst xmlns:pc="http://schemas.microsoft.com/office/powerpoint/2013/main/command">
      <pc:docMk/>
      <pc:sldMk cId="3566963235" sldId="293"/>
    </pc:sldMkLst>
    <p188:txBody>
      <a:bodyPr/>
      <a:lstStyle/>
      <a:p>
        <a:r>
          <a:rPr lang="en-US"/>
          <a:t>I see there are some presentation notes on this one. Just be sure the information is correct incase you use it. For examples, cleanings are once every six months.</a:t>
        </a:r>
      </a:p>
    </p188:txBody>
  </p188:cm>
  <p188:cm id="{9491211D-B05F-4B94-821D-861A62529EE9}" authorId="{0A8E65F6-6E24-1744-2D88-50FA9C99AD11}" created="2023-03-15T18:51:47.453">
    <ac:txMkLst xmlns:ac="http://schemas.microsoft.com/office/drawing/2013/main/command">
      <pc:docMk xmlns:pc="http://schemas.microsoft.com/office/powerpoint/2013/main/command"/>
      <pc:sldMk xmlns:pc="http://schemas.microsoft.com/office/powerpoint/2013/main/command" cId="3566963235" sldId="293"/>
      <ac:spMk id="6" creationId="{B019D01A-1BE9-4391-9945-D5D547EB0779}"/>
      <ac:txMk cp="226" len="1">
        <ac:context len="230" hash="1770151741"/>
      </ac:txMk>
    </ac:txMkLst>
    <p188:pos x="4056230" y="3728550"/>
    <p188:txBody>
      <a:bodyPr/>
      <a:lstStyle/>
      <a:p>
        <a:r>
          <a:rPr lang="en-US"/>
          <a:t>What are the asterisks referencing on this slide - do we need to add a note at bottom?</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D768B-C945-4560-BB85-998E94EC227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F274A22-C1F6-4CFD-B311-CFC24A3AE51A}">
      <dgm:prSet/>
      <dgm:spPr>
        <a:solidFill>
          <a:schemeClr val="accent2"/>
        </a:solidFill>
      </dgm:spPr>
      <dgm:t>
        <a:bodyPr/>
        <a:lstStyle/>
        <a:p>
          <a:pPr rtl="0"/>
          <a:r>
            <a:rPr lang="en-US" b="1" dirty="0">
              <a:latin typeface="Montserrat Light" panose="00000400000000000000" pitchFamily="2" charset="0"/>
            </a:rPr>
            <a:t>Children </a:t>
          </a:r>
        </a:p>
      </dgm:t>
    </dgm:pt>
    <dgm:pt modelId="{8B23B5C9-404F-4887-AF99-BC45924AC95F}" type="parTrans" cxnId="{A8A187EC-AFDC-47D3-80B9-038E840E4872}">
      <dgm:prSet/>
      <dgm:spPr/>
      <dgm:t>
        <a:bodyPr/>
        <a:lstStyle/>
        <a:p>
          <a:endParaRPr lang="en-US"/>
        </a:p>
      </dgm:t>
    </dgm:pt>
    <dgm:pt modelId="{3B9769E4-8C88-4571-939D-1C91057092AA}" type="sibTrans" cxnId="{A8A187EC-AFDC-47D3-80B9-038E840E4872}">
      <dgm:prSet/>
      <dgm:spPr/>
      <dgm:t>
        <a:bodyPr/>
        <a:lstStyle/>
        <a:p>
          <a:endParaRPr lang="en-US"/>
        </a:p>
      </dgm:t>
    </dgm:pt>
    <dgm:pt modelId="{B4DAFE85-E03A-4791-87BC-95CA9DFBCE39}">
      <dgm:prSet custT="1"/>
      <dgm:spPr>
        <a:solidFill>
          <a:schemeClr val="bg2">
            <a:alpha val="90000"/>
          </a:schemeClr>
        </a:solidFill>
      </dgm:spPr>
      <dgm:t>
        <a:bodyPr/>
        <a:lstStyle/>
        <a:p>
          <a:pPr rtl="0"/>
          <a:r>
            <a:rPr lang="en-US" sz="2800" dirty="0">
              <a:latin typeface="Montserrat Light" panose="00000400000000000000" pitchFamily="2" charset="0"/>
            </a:rPr>
            <a:t>Birth through age 20 </a:t>
          </a:r>
        </a:p>
      </dgm:t>
    </dgm:pt>
    <dgm:pt modelId="{77521310-5675-4B16-82B6-8739D413627F}" type="parTrans" cxnId="{5F8852F5-0BBA-4731-BE7C-957E9CEE02F1}">
      <dgm:prSet/>
      <dgm:spPr/>
      <dgm:t>
        <a:bodyPr/>
        <a:lstStyle/>
        <a:p>
          <a:endParaRPr lang="en-US"/>
        </a:p>
      </dgm:t>
    </dgm:pt>
    <dgm:pt modelId="{5CA099D2-A4B3-4A13-AFB8-51602CFDB32E}" type="sibTrans" cxnId="{5F8852F5-0BBA-4731-BE7C-957E9CEE02F1}">
      <dgm:prSet/>
      <dgm:spPr/>
      <dgm:t>
        <a:bodyPr/>
        <a:lstStyle/>
        <a:p>
          <a:endParaRPr lang="en-US"/>
        </a:p>
      </dgm:t>
    </dgm:pt>
    <dgm:pt modelId="{4FB2EC93-0A61-484C-BC16-4AFED0364E43}">
      <dgm:prSet/>
      <dgm:spPr>
        <a:solidFill>
          <a:schemeClr val="accent2"/>
        </a:solidFill>
      </dgm:spPr>
      <dgm:t>
        <a:bodyPr/>
        <a:lstStyle/>
        <a:p>
          <a:pPr rtl="0"/>
          <a:r>
            <a:rPr lang="en-US" b="1" dirty="0">
              <a:latin typeface="Montserrat Light" panose="00000400000000000000" pitchFamily="2" charset="0"/>
            </a:rPr>
            <a:t>Adults</a:t>
          </a:r>
          <a:r>
            <a:rPr lang="en-US" b="1" dirty="0"/>
            <a:t> </a:t>
          </a:r>
        </a:p>
      </dgm:t>
    </dgm:pt>
    <dgm:pt modelId="{795971EA-DBDD-458C-91F8-F484FE2BE68E}" type="parTrans" cxnId="{480F7948-610F-42E8-9F60-54DB9F618094}">
      <dgm:prSet/>
      <dgm:spPr/>
      <dgm:t>
        <a:bodyPr/>
        <a:lstStyle/>
        <a:p>
          <a:endParaRPr lang="en-US"/>
        </a:p>
      </dgm:t>
    </dgm:pt>
    <dgm:pt modelId="{720F4744-762D-4B57-9F3D-D80175685B70}" type="sibTrans" cxnId="{480F7948-610F-42E8-9F60-54DB9F618094}">
      <dgm:prSet/>
      <dgm:spPr/>
      <dgm:t>
        <a:bodyPr/>
        <a:lstStyle/>
        <a:p>
          <a:endParaRPr lang="en-US"/>
        </a:p>
      </dgm:t>
    </dgm:pt>
    <dgm:pt modelId="{B15587AD-5EC2-4931-818F-BBB4FC88DD50}">
      <dgm:prSet custT="1"/>
      <dgm:spPr>
        <a:solidFill>
          <a:schemeClr val="bg2">
            <a:alpha val="90000"/>
          </a:schemeClr>
        </a:solidFill>
      </dgm:spPr>
      <dgm:t>
        <a:bodyPr/>
        <a:lstStyle/>
        <a:p>
          <a:pPr rtl="0"/>
          <a:r>
            <a:rPr lang="en-US" sz="2800" dirty="0">
              <a:latin typeface="Montserrat Light" panose="00000400000000000000" pitchFamily="2" charset="0"/>
            </a:rPr>
            <a:t>Ages 21 and up</a:t>
          </a:r>
        </a:p>
      </dgm:t>
    </dgm:pt>
    <dgm:pt modelId="{21F37374-91E7-4A77-AC75-B19465FE4DCE}" type="parTrans" cxnId="{B8801B8D-419D-4166-87B3-675F91EA9643}">
      <dgm:prSet/>
      <dgm:spPr/>
      <dgm:t>
        <a:bodyPr/>
        <a:lstStyle/>
        <a:p>
          <a:endParaRPr lang="en-US"/>
        </a:p>
      </dgm:t>
    </dgm:pt>
    <dgm:pt modelId="{83407C93-184F-44B9-A3CA-9893F534C87E}" type="sibTrans" cxnId="{B8801B8D-419D-4166-87B3-675F91EA9643}">
      <dgm:prSet/>
      <dgm:spPr/>
      <dgm:t>
        <a:bodyPr/>
        <a:lstStyle/>
        <a:p>
          <a:endParaRPr lang="en-US"/>
        </a:p>
      </dgm:t>
    </dgm:pt>
    <dgm:pt modelId="{D9CCE478-4935-4649-A931-270CAD1FD292}" type="pres">
      <dgm:prSet presAssocID="{BF4D768B-C945-4560-BB85-998E94EC2272}" presName="Name0" presStyleCnt="0">
        <dgm:presLayoutVars>
          <dgm:dir/>
          <dgm:animLvl val="lvl"/>
          <dgm:resizeHandles val="exact"/>
        </dgm:presLayoutVars>
      </dgm:prSet>
      <dgm:spPr/>
    </dgm:pt>
    <dgm:pt modelId="{BD437160-7D7D-4113-93D0-0E2CC8C203EB}" type="pres">
      <dgm:prSet presAssocID="{CF274A22-C1F6-4CFD-B311-CFC24A3AE51A}" presName="linNode" presStyleCnt="0"/>
      <dgm:spPr/>
    </dgm:pt>
    <dgm:pt modelId="{9882149C-F772-41E4-A85C-98D0EFAB3A6C}" type="pres">
      <dgm:prSet presAssocID="{CF274A22-C1F6-4CFD-B311-CFC24A3AE51A}" presName="parentText" presStyleLbl="node1" presStyleIdx="0" presStyleCnt="2">
        <dgm:presLayoutVars>
          <dgm:chMax val="1"/>
          <dgm:bulletEnabled val="1"/>
        </dgm:presLayoutVars>
      </dgm:prSet>
      <dgm:spPr/>
    </dgm:pt>
    <dgm:pt modelId="{393C7D23-5EC0-47E1-A71D-6CF8AB6EC9E8}" type="pres">
      <dgm:prSet presAssocID="{CF274A22-C1F6-4CFD-B311-CFC24A3AE51A}" presName="descendantText" presStyleLbl="alignAccFollowNode1" presStyleIdx="0" presStyleCnt="2">
        <dgm:presLayoutVars>
          <dgm:bulletEnabled val="1"/>
        </dgm:presLayoutVars>
      </dgm:prSet>
      <dgm:spPr/>
    </dgm:pt>
    <dgm:pt modelId="{24B0D4CB-78D8-40BA-A223-96BDC680BD6E}" type="pres">
      <dgm:prSet presAssocID="{3B9769E4-8C88-4571-939D-1C91057092AA}" presName="sp" presStyleCnt="0"/>
      <dgm:spPr/>
    </dgm:pt>
    <dgm:pt modelId="{0DEC1BDB-936C-4DC9-A1A8-D44C5A83B515}" type="pres">
      <dgm:prSet presAssocID="{4FB2EC93-0A61-484C-BC16-4AFED0364E43}" presName="linNode" presStyleCnt="0"/>
      <dgm:spPr/>
    </dgm:pt>
    <dgm:pt modelId="{8746B766-80CA-486E-92E9-F469DD7060F4}" type="pres">
      <dgm:prSet presAssocID="{4FB2EC93-0A61-484C-BC16-4AFED0364E43}" presName="parentText" presStyleLbl="node1" presStyleIdx="1" presStyleCnt="2">
        <dgm:presLayoutVars>
          <dgm:chMax val="1"/>
          <dgm:bulletEnabled val="1"/>
        </dgm:presLayoutVars>
      </dgm:prSet>
      <dgm:spPr/>
    </dgm:pt>
    <dgm:pt modelId="{1A4535DA-E4F6-4246-9943-50082FBE1C98}" type="pres">
      <dgm:prSet presAssocID="{4FB2EC93-0A61-484C-BC16-4AFED0364E43}" presName="descendantText" presStyleLbl="alignAccFollowNode1" presStyleIdx="1" presStyleCnt="2">
        <dgm:presLayoutVars>
          <dgm:bulletEnabled val="1"/>
        </dgm:presLayoutVars>
      </dgm:prSet>
      <dgm:spPr/>
    </dgm:pt>
  </dgm:ptLst>
  <dgm:cxnLst>
    <dgm:cxn modelId="{3B008F34-4204-48C9-9A15-62E689E24220}" type="presOf" srcId="{BF4D768B-C945-4560-BB85-998E94EC2272}" destId="{D9CCE478-4935-4649-A931-270CAD1FD292}" srcOrd="0" destOrd="0" presId="urn:microsoft.com/office/officeart/2005/8/layout/vList5"/>
    <dgm:cxn modelId="{480F7948-610F-42E8-9F60-54DB9F618094}" srcId="{BF4D768B-C945-4560-BB85-998E94EC2272}" destId="{4FB2EC93-0A61-484C-BC16-4AFED0364E43}" srcOrd="1" destOrd="0" parTransId="{795971EA-DBDD-458C-91F8-F484FE2BE68E}" sibTransId="{720F4744-762D-4B57-9F3D-D80175685B70}"/>
    <dgm:cxn modelId="{C4BC0A56-D775-4B0D-8E53-32A9F4AE7E2D}" type="presOf" srcId="{4FB2EC93-0A61-484C-BC16-4AFED0364E43}" destId="{8746B766-80CA-486E-92E9-F469DD7060F4}" srcOrd="0" destOrd="0" presId="urn:microsoft.com/office/officeart/2005/8/layout/vList5"/>
    <dgm:cxn modelId="{B8801B8D-419D-4166-87B3-675F91EA9643}" srcId="{4FB2EC93-0A61-484C-BC16-4AFED0364E43}" destId="{B15587AD-5EC2-4931-818F-BBB4FC88DD50}" srcOrd="0" destOrd="0" parTransId="{21F37374-91E7-4A77-AC75-B19465FE4DCE}" sibTransId="{83407C93-184F-44B9-A3CA-9893F534C87E}"/>
    <dgm:cxn modelId="{5353208E-4A2A-4EAC-AE19-41A837339D2D}" type="presOf" srcId="{B15587AD-5EC2-4931-818F-BBB4FC88DD50}" destId="{1A4535DA-E4F6-4246-9943-50082FBE1C98}" srcOrd="0" destOrd="0" presId="urn:microsoft.com/office/officeart/2005/8/layout/vList5"/>
    <dgm:cxn modelId="{4EEB92DF-B8C0-4BFD-A8E8-62867B6349B4}" type="presOf" srcId="{B4DAFE85-E03A-4791-87BC-95CA9DFBCE39}" destId="{393C7D23-5EC0-47E1-A71D-6CF8AB6EC9E8}" srcOrd="0" destOrd="0" presId="urn:microsoft.com/office/officeart/2005/8/layout/vList5"/>
    <dgm:cxn modelId="{0A5447EB-2C4F-4846-A31C-4EAAD9110D19}" type="presOf" srcId="{CF274A22-C1F6-4CFD-B311-CFC24A3AE51A}" destId="{9882149C-F772-41E4-A85C-98D0EFAB3A6C}" srcOrd="0" destOrd="0" presId="urn:microsoft.com/office/officeart/2005/8/layout/vList5"/>
    <dgm:cxn modelId="{A8A187EC-AFDC-47D3-80B9-038E840E4872}" srcId="{BF4D768B-C945-4560-BB85-998E94EC2272}" destId="{CF274A22-C1F6-4CFD-B311-CFC24A3AE51A}" srcOrd="0" destOrd="0" parTransId="{8B23B5C9-404F-4887-AF99-BC45924AC95F}" sibTransId="{3B9769E4-8C88-4571-939D-1C91057092AA}"/>
    <dgm:cxn modelId="{5F8852F5-0BBA-4731-BE7C-957E9CEE02F1}" srcId="{CF274A22-C1F6-4CFD-B311-CFC24A3AE51A}" destId="{B4DAFE85-E03A-4791-87BC-95CA9DFBCE39}" srcOrd="0" destOrd="0" parTransId="{77521310-5675-4B16-82B6-8739D413627F}" sibTransId="{5CA099D2-A4B3-4A13-AFB8-51602CFDB32E}"/>
    <dgm:cxn modelId="{7ACFCABA-DE29-49CB-ADD5-231B9E87BD0F}" type="presParOf" srcId="{D9CCE478-4935-4649-A931-270CAD1FD292}" destId="{BD437160-7D7D-4113-93D0-0E2CC8C203EB}" srcOrd="0" destOrd="0" presId="urn:microsoft.com/office/officeart/2005/8/layout/vList5"/>
    <dgm:cxn modelId="{93A9FB32-08F8-4B61-8842-18D95AEFC9A6}" type="presParOf" srcId="{BD437160-7D7D-4113-93D0-0E2CC8C203EB}" destId="{9882149C-F772-41E4-A85C-98D0EFAB3A6C}" srcOrd="0" destOrd="0" presId="urn:microsoft.com/office/officeart/2005/8/layout/vList5"/>
    <dgm:cxn modelId="{A843B7B3-1F47-4B4F-8F51-B6ED1D8015D8}" type="presParOf" srcId="{BD437160-7D7D-4113-93D0-0E2CC8C203EB}" destId="{393C7D23-5EC0-47E1-A71D-6CF8AB6EC9E8}" srcOrd="1" destOrd="0" presId="urn:microsoft.com/office/officeart/2005/8/layout/vList5"/>
    <dgm:cxn modelId="{2455727B-9257-402B-8EE7-A6E1D2487915}" type="presParOf" srcId="{D9CCE478-4935-4649-A931-270CAD1FD292}" destId="{24B0D4CB-78D8-40BA-A223-96BDC680BD6E}" srcOrd="1" destOrd="0" presId="urn:microsoft.com/office/officeart/2005/8/layout/vList5"/>
    <dgm:cxn modelId="{357C1964-BD7A-4CCC-B203-7B8ECE7CFC40}" type="presParOf" srcId="{D9CCE478-4935-4649-A931-270CAD1FD292}" destId="{0DEC1BDB-936C-4DC9-A1A8-D44C5A83B515}" srcOrd="2" destOrd="0" presId="urn:microsoft.com/office/officeart/2005/8/layout/vList5"/>
    <dgm:cxn modelId="{8F32CC6A-64E6-48D3-9AD2-AC66BFFB2BBF}" type="presParOf" srcId="{0DEC1BDB-936C-4DC9-A1A8-D44C5A83B515}" destId="{8746B766-80CA-486E-92E9-F469DD7060F4}" srcOrd="0" destOrd="0" presId="urn:microsoft.com/office/officeart/2005/8/layout/vList5"/>
    <dgm:cxn modelId="{2207B4BE-FD9F-4940-8F4C-626EAEF8B2C8}" type="presParOf" srcId="{0DEC1BDB-936C-4DC9-A1A8-D44C5A83B515}" destId="{1A4535DA-E4F6-4246-9943-50082FBE1C9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624EE7B-B5D2-4364-8B93-61D477ECDE85}"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3E75D2E-C9BC-48BE-9AF7-89F80E23862F}">
      <dgm:prSet custT="1"/>
      <dgm:spPr>
        <a:solidFill>
          <a:srgbClr val="D15420"/>
        </a:solidFill>
      </dgm:spPr>
      <dgm:t>
        <a:bodyPr/>
        <a:lstStyle/>
        <a:p>
          <a:pPr rtl="0"/>
          <a:r>
            <a:rPr lang="en-US" sz="2800" b="1" dirty="0">
              <a:solidFill>
                <a:schemeClr val="bg1"/>
              </a:solidFill>
            </a:rPr>
            <a:t>SoonerCare Choice</a:t>
          </a:r>
        </a:p>
      </dgm:t>
    </dgm:pt>
    <dgm:pt modelId="{AF9E809E-FB5A-4D3D-A8D4-2A729FAFDF23}" type="parTrans" cxnId="{04330E5C-0FCC-4CAB-B4DC-C928C02D1BCB}">
      <dgm:prSet/>
      <dgm:spPr/>
      <dgm:t>
        <a:bodyPr/>
        <a:lstStyle/>
        <a:p>
          <a:endParaRPr lang="en-US"/>
        </a:p>
      </dgm:t>
    </dgm:pt>
    <dgm:pt modelId="{079D03D9-B86B-4954-852F-B6C3F0483A7C}" type="sibTrans" cxnId="{04330E5C-0FCC-4CAB-B4DC-C928C02D1BCB}">
      <dgm:prSet/>
      <dgm:spPr/>
      <dgm:t>
        <a:bodyPr/>
        <a:lstStyle/>
        <a:p>
          <a:endParaRPr lang="en-US"/>
        </a:p>
      </dgm:t>
    </dgm:pt>
    <dgm:pt modelId="{97631B5F-7154-4C44-9CC3-55D276DE5313}">
      <dgm:prSet custT="1"/>
      <dgm:spPr>
        <a:solidFill>
          <a:srgbClr val="D15420"/>
        </a:solidFill>
      </dgm:spPr>
      <dgm:t>
        <a:bodyPr/>
        <a:lstStyle/>
        <a:p>
          <a:pPr rtl="0"/>
          <a:r>
            <a:rPr lang="en-US" sz="2800" b="1" dirty="0">
              <a:solidFill>
                <a:schemeClr val="bg1"/>
              </a:solidFill>
            </a:rPr>
            <a:t>SoonerCare IHS/ASO</a:t>
          </a:r>
        </a:p>
      </dgm:t>
    </dgm:pt>
    <dgm:pt modelId="{9879B223-9F61-4D27-9FC1-839F906635AE}" type="parTrans" cxnId="{E24209E6-B7B8-4F5C-871A-B200C1AF9027}">
      <dgm:prSet/>
      <dgm:spPr/>
      <dgm:t>
        <a:bodyPr/>
        <a:lstStyle/>
        <a:p>
          <a:endParaRPr lang="en-US"/>
        </a:p>
      </dgm:t>
    </dgm:pt>
    <dgm:pt modelId="{C9BD7C7C-D4FD-4E72-9274-9C43982A30A3}" type="sibTrans" cxnId="{E24209E6-B7B8-4F5C-871A-B200C1AF9027}">
      <dgm:prSet/>
      <dgm:spPr/>
      <dgm:t>
        <a:bodyPr/>
        <a:lstStyle/>
        <a:p>
          <a:endParaRPr lang="en-US"/>
        </a:p>
      </dgm:t>
    </dgm:pt>
    <dgm:pt modelId="{770EDEE6-B503-438B-8D18-12968A72D45D}" type="pres">
      <dgm:prSet presAssocID="{A624EE7B-B5D2-4364-8B93-61D477ECDE85}" presName="Name0" presStyleCnt="0">
        <dgm:presLayoutVars>
          <dgm:dir/>
          <dgm:resizeHandles val="exact"/>
        </dgm:presLayoutVars>
      </dgm:prSet>
      <dgm:spPr/>
    </dgm:pt>
    <dgm:pt modelId="{C587ECEE-320A-4DD7-A93A-17A70DA541D5}" type="pres">
      <dgm:prSet presAssocID="{D3E75D2E-C9BC-48BE-9AF7-89F80E23862F}" presName="Name5" presStyleLbl="vennNode1" presStyleIdx="0" presStyleCnt="2" custScaleX="182282" custLinFactNeighborX="-28972" custLinFactNeighborY="2504">
        <dgm:presLayoutVars>
          <dgm:bulletEnabled val="1"/>
        </dgm:presLayoutVars>
      </dgm:prSet>
      <dgm:spPr/>
    </dgm:pt>
    <dgm:pt modelId="{1149343B-2FDE-4EC5-9FA0-FC028FB81B76}" type="pres">
      <dgm:prSet presAssocID="{079D03D9-B86B-4954-852F-B6C3F0483A7C}" presName="space" presStyleCnt="0"/>
      <dgm:spPr/>
    </dgm:pt>
    <dgm:pt modelId="{E154EB01-DD7E-4FD2-BC47-90F7B9B2A2BF}" type="pres">
      <dgm:prSet presAssocID="{97631B5F-7154-4C44-9CC3-55D276DE5313}" presName="Name5" presStyleLbl="vennNode1" presStyleIdx="1" presStyleCnt="2" custScaleX="169686">
        <dgm:presLayoutVars>
          <dgm:bulletEnabled val="1"/>
        </dgm:presLayoutVars>
      </dgm:prSet>
      <dgm:spPr/>
    </dgm:pt>
  </dgm:ptLst>
  <dgm:cxnLst>
    <dgm:cxn modelId="{7A1A320E-B653-4DE0-AC5A-8D9753DB6F90}" type="presOf" srcId="{A624EE7B-B5D2-4364-8B93-61D477ECDE85}" destId="{770EDEE6-B503-438B-8D18-12968A72D45D}" srcOrd="0" destOrd="0" presId="urn:microsoft.com/office/officeart/2005/8/layout/venn3"/>
    <dgm:cxn modelId="{EEE4FB2D-9277-4713-B0BB-DEE0E90EBA8F}" type="presOf" srcId="{D3E75D2E-C9BC-48BE-9AF7-89F80E23862F}" destId="{C587ECEE-320A-4DD7-A93A-17A70DA541D5}" srcOrd="0" destOrd="0" presId="urn:microsoft.com/office/officeart/2005/8/layout/venn3"/>
    <dgm:cxn modelId="{04330E5C-0FCC-4CAB-B4DC-C928C02D1BCB}" srcId="{A624EE7B-B5D2-4364-8B93-61D477ECDE85}" destId="{D3E75D2E-C9BC-48BE-9AF7-89F80E23862F}" srcOrd="0" destOrd="0" parTransId="{AF9E809E-FB5A-4D3D-A8D4-2A729FAFDF23}" sibTransId="{079D03D9-B86B-4954-852F-B6C3F0483A7C}"/>
    <dgm:cxn modelId="{03A74F76-CA2D-4EF4-A65B-ACA571EA1D35}" type="presOf" srcId="{97631B5F-7154-4C44-9CC3-55D276DE5313}" destId="{E154EB01-DD7E-4FD2-BC47-90F7B9B2A2BF}" srcOrd="0" destOrd="0" presId="urn:microsoft.com/office/officeart/2005/8/layout/venn3"/>
    <dgm:cxn modelId="{E24209E6-B7B8-4F5C-871A-B200C1AF9027}" srcId="{A624EE7B-B5D2-4364-8B93-61D477ECDE85}" destId="{97631B5F-7154-4C44-9CC3-55D276DE5313}" srcOrd="1" destOrd="0" parTransId="{9879B223-9F61-4D27-9FC1-839F906635AE}" sibTransId="{C9BD7C7C-D4FD-4E72-9274-9C43982A30A3}"/>
    <dgm:cxn modelId="{DEA02C0A-5DDA-49E4-8B82-437F68EFAD40}" type="presParOf" srcId="{770EDEE6-B503-438B-8D18-12968A72D45D}" destId="{C587ECEE-320A-4DD7-A93A-17A70DA541D5}" srcOrd="0" destOrd="0" presId="urn:microsoft.com/office/officeart/2005/8/layout/venn3"/>
    <dgm:cxn modelId="{2E81B5DE-AAB0-4837-BE2F-6692BEF3B2AB}" type="presParOf" srcId="{770EDEE6-B503-438B-8D18-12968A72D45D}" destId="{1149343B-2FDE-4EC5-9FA0-FC028FB81B76}" srcOrd="1" destOrd="0" presId="urn:microsoft.com/office/officeart/2005/8/layout/venn3"/>
    <dgm:cxn modelId="{E81F6210-1A05-4ED7-96D4-F94BFF2AA250}" type="presParOf" srcId="{770EDEE6-B503-438B-8D18-12968A72D45D}" destId="{E154EB01-DD7E-4FD2-BC47-90F7B9B2A2BF}"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3DAE0C-97E2-4143-A3EE-C72E6A1D76C0}"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5DCBB9FC-64C0-45EA-BB84-ACD5A2E58937}">
      <dgm:prSet/>
      <dgm:spPr/>
      <dgm:t>
        <a:bodyPr/>
        <a:lstStyle/>
        <a:p>
          <a:r>
            <a:rPr lang="en-US" dirty="0">
              <a:latin typeface="Montserrat Light" panose="00000400000000000000" pitchFamily="2" charset="0"/>
            </a:rPr>
            <a:t>Referrals are to be initiated for medically necessary services as determined by the PCP.</a:t>
          </a:r>
        </a:p>
      </dgm:t>
    </dgm:pt>
    <dgm:pt modelId="{7E345629-CD27-46DE-8820-E6A797ED056C}" type="parTrans" cxnId="{2F611B67-2F81-4C1A-BA5A-D5E5D40B145C}">
      <dgm:prSet/>
      <dgm:spPr/>
      <dgm:t>
        <a:bodyPr/>
        <a:lstStyle/>
        <a:p>
          <a:endParaRPr lang="en-US"/>
        </a:p>
      </dgm:t>
    </dgm:pt>
    <dgm:pt modelId="{F79EF1EA-FE57-4D87-B122-9BCB4648281B}" type="sibTrans" cxnId="{2F611B67-2F81-4C1A-BA5A-D5E5D40B145C}">
      <dgm:prSet/>
      <dgm:spPr/>
      <dgm:t>
        <a:bodyPr/>
        <a:lstStyle/>
        <a:p>
          <a:endParaRPr lang="en-US"/>
        </a:p>
      </dgm:t>
    </dgm:pt>
    <dgm:pt modelId="{0CEF4A78-3C72-4AC9-A420-A927B8B6F5C6}">
      <dgm:prSet/>
      <dgm:spPr/>
      <dgm:t>
        <a:bodyPr/>
        <a:lstStyle/>
        <a:p>
          <a:r>
            <a:rPr lang="en-US" dirty="0">
              <a:latin typeface="Montserrat Light" panose="00000400000000000000" pitchFamily="2" charset="0"/>
            </a:rPr>
            <a:t>The PCP and specialty provider are responsible for maintaining appropriate documentation of each referral to support the claims for medically necessary services.</a:t>
          </a:r>
        </a:p>
      </dgm:t>
    </dgm:pt>
    <dgm:pt modelId="{2C0BD521-8957-48ED-B912-450C4741230F}" type="parTrans" cxnId="{01559101-EB3B-4237-95FE-7F663ADDF017}">
      <dgm:prSet/>
      <dgm:spPr/>
      <dgm:t>
        <a:bodyPr/>
        <a:lstStyle/>
        <a:p>
          <a:endParaRPr lang="en-US"/>
        </a:p>
      </dgm:t>
    </dgm:pt>
    <dgm:pt modelId="{8FDBDC7F-E66D-46C5-BD1F-8C5442F4F96A}" type="sibTrans" cxnId="{01559101-EB3B-4237-95FE-7F663ADDF017}">
      <dgm:prSet/>
      <dgm:spPr/>
      <dgm:t>
        <a:bodyPr/>
        <a:lstStyle/>
        <a:p>
          <a:endParaRPr lang="en-US"/>
        </a:p>
      </dgm:t>
    </dgm:pt>
    <dgm:pt modelId="{0A4E8E19-A95D-4872-9E18-F4CA9902B96F}">
      <dgm:prSet/>
      <dgm:spPr/>
      <dgm:t>
        <a:bodyPr/>
        <a:lstStyle/>
        <a:p>
          <a:r>
            <a:rPr lang="en-US" dirty="0">
              <a:latin typeface="Montserrat Light" panose="00000400000000000000" pitchFamily="2" charset="0"/>
            </a:rPr>
            <a:t>Services authorized by the PCP must be within the scope of coverage of the SoonerCare Choice program.</a:t>
          </a:r>
        </a:p>
      </dgm:t>
    </dgm:pt>
    <dgm:pt modelId="{83DF97B7-D59B-49F8-8446-80A0FE58F542}" type="parTrans" cxnId="{001C2D6C-DA4A-4D02-A374-9CC9243D649E}">
      <dgm:prSet/>
      <dgm:spPr/>
      <dgm:t>
        <a:bodyPr/>
        <a:lstStyle/>
        <a:p>
          <a:endParaRPr lang="en-US"/>
        </a:p>
      </dgm:t>
    </dgm:pt>
    <dgm:pt modelId="{44190DD0-1F3B-472F-84EF-6E6D3DE0872B}" type="sibTrans" cxnId="{001C2D6C-DA4A-4D02-A374-9CC9243D649E}">
      <dgm:prSet/>
      <dgm:spPr/>
      <dgm:t>
        <a:bodyPr/>
        <a:lstStyle/>
        <a:p>
          <a:endParaRPr lang="en-US"/>
        </a:p>
      </dgm:t>
    </dgm:pt>
    <dgm:pt modelId="{92E068C2-81F1-46A3-9099-A5DBD4FEC7B9}">
      <dgm:prSet/>
      <dgm:spPr/>
      <dgm:t>
        <a:bodyPr/>
        <a:lstStyle/>
        <a:p>
          <a:r>
            <a:rPr lang="en-US" dirty="0">
              <a:latin typeface="Montserrat Light" panose="00000400000000000000" pitchFamily="2" charset="0"/>
            </a:rPr>
            <a:t>A PCP referral is not a guarantee of payment.</a:t>
          </a:r>
        </a:p>
      </dgm:t>
    </dgm:pt>
    <dgm:pt modelId="{879881DC-31FF-443D-8477-FB740A2F0C2D}" type="parTrans" cxnId="{A8279214-9C23-46E4-A118-876CE1AC4C48}">
      <dgm:prSet/>
      <dgm:spPr/>
      <dgm:t>
        <a:bodyPr/>
        <a:lstStyle/>
        <a:p>
          <a:endParaRPr lang="en-US"/>
        </a:p>
      </dgm:t>
    </dgm:pt>
    <dgm:pt modelId="{882566E6-FB0D-4CD2-9CE7-A5BE2D3C796E}" type="sibTrans" cxnId="{A8279214-9C23-46E4-A118-876CE1AC4C48}">
      <dgm:prSet/>
      <dgm:spPr/>
      <dgm:t>
        <a:bodyPr/>
        <a:lstStyle/>
        <a:p>
          <a:endParaRPr lang="en-US"/>
        </a:p>
      </dgm:t>
    </dgm:pt>
    <dgm:pt modelId="{FA18E38F-FEF2-4FC5-AAA9-4ABE19DD832B}" type="pres">
      <dgm:prSet presAssocID="{943DAE0C-97E2-4143-A3EE-C72E6A1D76C0}" presName="vert0" presStyleCnt="0">
        <dgm:presLayoutVars>
          <dgm:dir/>
          <dgm:animOne val="branch"/>
          <dgm:animLvl val="lvl"/>
        </dgm:presLayoutVars>
      </dgm:prSet>
      <dgm:spPr/>
    </dgm:pt>
    <dgm:pt modelId="{2E22F270-B50A-45AE-B1BF-E09B754A9DB0}" type="pres">
      <dgm:prSet presAssocID="{5DCBB9FC-64C0-45EA-BB84-ACD5A2E58937}" presName="thickLine" presStyleLbl="alignNode1" presStyleIdx="0" presStyleCnt="4"/>
      <dgm:spPr/>
    </dgm:pt>
    <dgm:pt modelId="{F1665F03-311F-43CE-92ED-8E9AC7823253}" type="pres">
      <dgm:prSet presAssocID="{5DCBB9FC-64C0-45EA-BB84-ACD5A2E58937}" presName="horz1" presStyleCnt="0"/>
      <dgm:spPr/>
    </dgm:pt>
    <dgm:pt modelId="{71A7FDCC-5A10-4053-B4B0-676846BCE635}" type="pres">
      <dgm:prSet presAssocID="{5DCBB9FC-64C0-45EA-BB84-ACD5A2E58937}" presName="tx1" presStyleLbl="revTx" presStyleIdx="0" presStyleCnt="4"/>
      <dgm:spPr/>
    </dgm:pt>
    <dgm:pt modelId="{28E6D38F-ACA9-46A5-A859-723D602AEB07}" type="pres">
      <dgm:prSet presAssocID="{5DCBB9FC-64C0-45EA-BB84-ACD5A2E58937}" presName="vert1" presStyleCnt="0"/>
      <dgm:spPr/>
    </dgm:pt>
    <dgm:pt modelId="{E7FD8C0C-4432-47EB-A789-84003A924F37}" type="pres">
      <dgm:prSet presAssocID="{0CEF4A78-3C72-4AC9-A420-A927B8B6F5C6}" presName="thickLine" presStyleLbl="alignNode1" presStyleIdx="1" presStyleCnt="4"/>
      <dgm:spPr/>
    </dgm:pt>
    <dgm:pt modelId="{E7F35A64-19DE-4A12-855C-92E5820B4515}" type="pres">
      <dgm:prSet presAssocID="{0CEF4A78-3C72-4AC9-A420-A927B8B6F5C6}" presName="horz1" presStyleCnt="0"/>
      <dgm:spPr/>
    </dgm:pt>
    <dgm:pt modelId="{D094F4BA-ECAF-4F36-8465-5680C32BA2EA}" type="pres">
      <dgm:prSet presAssocID="{0CEF4A78-3C72-4AC9-A420-A927B8B6F5C6}" presName="tx1" presStyleLbl="revTx" presStyleIdx="1" presStyleCnt="4"/>
      <dgm:spPr/>
    </dgm:pt>
    <dgm:pt modelId="{85C1E8A6-7CB1-4C17-9EAC-1E795C346AF3}" type="pres">
      <dgm:prSet presAssocID="{0CEF4A78-3C72-4AC9-A420-A927B8B6F5C6}" presName="vert1" presStyleCnt="0"/>
      <dgm:spPr/>
    </dgm:pt>
    <dgm:pt modelId="{923858A8-E638-4BEF-AAED-1160FEF3F887}" type="pres">
      <dgm:prSet presAssocID="{0A4E8E19-A95D-4872-9E18-F4CA9902B96F}" presName="thickLine" presStyleLbl="alignNode1" presStyleIdx="2" presStyleCnt="4"/>
      <dgm:spPr/>
    </dgm:pt>
    <dgm:pt modelId="{0F07D7B5-0275-4B4D-97AE-58C5616C4C26}" type="pres">
      <dgm:prSet presAssocID="{0A4E8E19-A95D-4872-9E18-F4CA9902B96F}" presName="horz1" presStyleCnt="0"/>
      <dgm:spPr/>
    </dgm:pt>
    <dgm:pt modelId="{C3B752F4-BC8E-4F28-941D-72D59A278C63}" type="pres">
      <dgm:prSet presAssocID="{0A4E8E19-A95D-4872-9E18-F4CA9902B96F}" presName="tx1" presStyleLbl="revTx" presStyleIdx="2" presStyleCnt="4"/>
      <dgm:spPr/>
    </dgm:pt>
    <dgm:pt modelId="{63B080D1-2EAC-4B01-B93E-D73BD2B181E4}" type="pres">
      <dgm:prSet presAssocID="{0A4E8E19-A95D-4872-9E18-F4CA9902B96F}" presName="vert1" presStyleCnt="0"/>
      <dgm:spPr/>
    </dgm:pt>
    <dgm:pt modelId="{00F7C65A-2411-419B-AA43-450614970A7C}" type="pres">
      <dgm:prSet presAssocID="{92E068C2-81F1-46A3-9099-A5DBD4FEC7B9}" presName="thickLine" presStyleLbl="alignNode1" presStyleIdx="3" presStyleCnt="4"/>
      <dgm:spPr/>
    </dgm:pt>
    <dgm:pt modelId="{84EEA35F-98EA-42A9-866B-6D7EC99F140C}" type="pres">
      <dgm:prSet presAssocID="{92E068C2-81F1-46A3-9099-A5DBD4FEC7B9}" presName="horz1" presStyleCnt="0"/>
      <dgm:spPr/>
    </dgm:pt>
    <dgm:pt modelId="{87AA5FEF-789C-49C0-8F04-A6C793542FCB}" type="pres">
      <dgm:prSet presAssocID="{92E068C2-81F1-46A3-9099-A5DBD4FEC7B9}" presName="tx1" presStyleLbl="revTx" presStyleIdx="3" presStyleCnt="4"/>
      <dgm:spPr/>
    </dgm:pt>
    <dgm:pt modelId="{EBFF29C4-36ED-4280-BEE2-6E8455240D63}" type="pres">
      <dgm:prSet presAssocID="{92E068C2-81F1-46A3-9099-A5DBD4FEC7B9}" presName="vert1" presStyleCnt="0"/>
      <dgm:spPr/>
    </dgm:pt>
  </dgm:ptLst>
  <dgm:cxnLst>
    <dgm:cxn modelId="{01559101-EB3B-4237-95FE-7F663ADDF017}" srcId="{943DAE0C-97E2-4143-A3EE-C72E6A1D76C0}" destId="{0CEF4A78-3C72-4AC9-A420-A927B8B6F5C6}" srcOrd="1" destOrd="0" parTransId="{2C0BD521-8957-48ED-B912-450C4741230F}" sibTransId="{8FDBDC7F-E66D-46C5-BD1F-8C5442F4F96A}"/>
    <dgm:cxn modelId="{DEB5A701-A38D-4364-9EAC-FC0B14097726}" type="presOf" srcId="{0CEF4A78-3C72-4AC9-A420-A927B8B6F5C6}" destId="{D094F4BA-ECAF-4F36-8465-5680C32BA2EA}" srcOrd="0" destOrd="0" presId="urn:microsoft.com/office/officeart/2008/layout/LinedList"/>
    <dgm:cxn modelId="{A8279214-9C23-46E4-A118-876CE1AC4C48}" srcId="{943DAE0C-97E2-4143-A3EE-C72E6A1D76C0}" destId="{92E068C2-81F1-46A3-9099-A5DBD4FEC7B9}" srcOrd="3" destOrd="0" parTransId="{879881DC-31FF-443D-8477-FB740A2F0C2D}" sibTransId="{882566E6-FB0D-4CD2-9CE7-A5BE2D3C796E}"/>
    <dgm:cxn modelId="{5AAA8325-C639-44E9-8E8C-2C0CD6BDEABF}" type="presOf" srcId="{5DCBB9FC-64C0-45EA-BB84-ACD5A2E58937}" destId="{71A7FDCC-5A10-4053-B4B0-676846BCE635}" srcOrd="0" destOrd="0" presId="urn:microsoft.com/office/officeart/2008/layout/LinedList"/>
    <dgm:cxn modelId="{B8A80861-AE46-41D6-BAF2-30563DCE2C95}" type="presOf" srcId="{92E068C2-81F1-46A3-9099-A5DBD4FEC7B9}" destId="{87AA5FEF-789C-49C0-8F04-A6C793542FCB}" srcOrd="0" destOrd="0" presId="urn:microsoft.com/office/officeart/2008/layout/LinedList"/>
    <dgm:cxn modelId="{2F611B67-2F81-4C1A-BA5A-D5E5D40B145C}" srcId="{943DAE0C-97E2-4143-A3EE-C72E6A1D76C0}" destId="{5DCBB9FC-64C0-45EA-BB84-ACD5A2E58937}" srcOrd="0" destOrd="0" parTransId="{7E345629-CD27-46DE-8820-E6A797ED056C}" sibTransId="{F79EF1EA-FE57-4D87-B122-9BCB4648281B}"/>
    <dgm:cxn modelId="{001C2D6C-DA4A-4D02-A374-9CC9243D649E}" srcId="{943DAE0C-97E2-4143-A3EE-C72E6A1D76C0}" destId="{0A4E8E19-A95D-4872-9E18-F4CA9902B96F}" srcOrd="2" destOrd="0" parTransId="{83DF97B7-D59B-49F8-8446-80A0FE58F542}" sibTransId="{44190DD0-1F3B-472F-84EF-6E6D3DE0872B}"/>
    <dgm:cxn modelId="{DE138586-ECD9-4182-8C7C-3350516BE9CC}" type="presOf" srcId="{0A4E8E19-A95D-4872-9E18-F4CA9902B96F}" destId="{C3B752F4-BC8E-4F28-941D-72D59A278C63}" srcOrd="0" destOrd="0" presId="urn:microsoft.com/office/officeart/2008/layout/LinedList"/>
    <dgm:cxn modelId="{98776F96-E44C-4295-BEC5-4AE1E6A8225E}" type="presOf" srcId="{943DAE0C-97E2-4143-A3EE-C72E6A1D76C0}" destId="{FA18E38F-FEF2-4FC5-AAA9-4ABE19DD832B}" srcOrd="0" destOrd="0" presId="urn:microsoft.com/office/officeart/2008/layout/LinedList"/>
    <dgm:cxn modelId="{01E98E5A-DF61-4A94-916B-AED4CB540E3F}" type="presParOf" srcId="{FA18E38F-FEF2-4FC5-AAA9-4ABE19DD832B}" destId="{2E22F270-B50A-45AE-B1BF-E09B754A9DB0}" srcOrd="0" destOrd="0" presId="urn:microsoft.com/office/officeart/2008/layout/LinedList"/>
    <dgm:cxn modelId="{75F571A2-17A1-49C8-8878-3D95B46EBAFA}" type="presParOf" srcId="{FA18E38F-FEF2-4FC5-AAA9-4ABE19DD832B}" destId="{F1665F03-311F-43CE-92ED-8E9AC7823253}" srcOrd="1" destOrd="0" presId="urn:microsoft.com/office/officeart/2008/layout/LinedList"/>
    <dgm:cxn modelId="{D04C9D44-790F-45EE-96E8-712F4817718B}" type="presParOf" srcId="{F1665F03-311F-43CE-92ED-8E9AC7823253}" destId="{71A7FDCC-5A10-4053-B4B0-676846BCE635}" srcOrd="0" destOrd="0" presId="urn:microsoft.com/office/officeart/2008/layout/LinedList"/>
    <dgm:cxn modelId="{EC0CE628-DDED-44BF-9F4F-D39B1B79D7B4}" type="presParOf" srcId="{F1665F03-311F-43CE-92ED-8E9AC7823253}" destId="{28E6D38F-ACA9-46A5-A859-723D602AEB07}" srcOrd="1" destOrd="0" presId="urn:microsoft.com/office/officeart/2008/layout/LinedList"/>
    <dgm:cxn modelId="{68839F19-05F8-4058-848F-0325E8EDA6E3}" type="presParOf" srcId="{FA18E38F-FEF2-4FC5-AAA9-4ABE19DD832B}" destId="{E7FD8C0C-4432-47EB-A789-84003A924F37}" srcOrd="2" destOrd="0" presId="urn:microsoft.com/office/officeart/2008/layout/LinedList"/>
    <dgm:cxn modelId="{ECA9F474-D68E-4855-B42A-04E620788386}" type="presParOf" srcId="{FA18E38F-FEF2-4FC5-AAA9-4ABE19DD832B}" destId="{E7F35A64-19DE-4A12-855C-92E5820B4515}" srcOrd="3" destOrd="0" presId="urn:microsoft.com/office/officeart/2008/layout/LinedList"/>
    <dgm:cxn modelId="{2E8FA2AA-73DD-440A-95EE-A167CE98A9FD}" type="presParOf" srcId="{E7F35A64-19DE-4A12-855C-92E5820B4515}" destId="{D094F4BA-ECAF-4F36-8465-5680C32BA2EA}" srcOrd="0" destOrd="0" presId="urn:microsoft.com/office/officeart/2008/layout/LinedList"/>
    <dgm:cxn modelId="{3457C875-65A6-4CB7-B8B2-F28E1B3CE1AF}" type="presParOf" srcId="{E7F35A64-19DE-4A12-855C-92E5820B4515}" destId="{85C1E8A6-7CB1-4C17-9EAC-1E795C346AF3}" srcOrd="1" destOrd="0" presId="urn:microsoft.com/office/officeart/2008/layout/LinedList"/>
    <dgm:cxn modelId="{CA451B0E-FB83-4B44-934C-4500C1DC97EE}" type="presParOf" srcId="{FA18E38F-FEF2-4FC5-AAA9-4ABE19DD832B}" destId="{923858A8-E638-4BEF-AAED-1160FEF3F887}" srcOrd="4" destOrd="0" presId="urn:microsoft.com/office/officeart/2008/layout/LinedList"/>
    <dgm:cxn modelId="{20115D11-218C-44A0-9C7A-C5D6C62FB1F3}" type="presParOf" srcId="{FA18E38F-FEF2-4FC5-AAA9-4ABE19DD832B}" destId="{0F07D7B5-0275-4B4D-97AE-58C5616C4C26}" srcOrd="5" destOrd="0" presId="urn:microsoft.com/office/officeart/2008/layout/LinedList"/>
    <dgm:cxn modelId="{24C07342-F416-4A96-84DF-FD80F5C0CF62}" type="presParOf" srcId="{0F07D7B5-0275-4B4D-97AE-58C5616C4C26}" destId="{C3B752F4-BC8E-4F28-941D-72D59A278C63}" srcOrd="0" destOrd="0" presId="urn:microsoft.com/office/officeart/2008/layout/LinedList"/>
    <dgm:cxn modelId="{44C3EF8C-BDD4-4C8A-9F0D-225E87727D36}" type="presParOf" srcId="{0F07D7B5-0275-4B4D-97AE-58C5616C4C26}" destId="{63B080D1-2EAC-4B01-B93E-D73BD2B181E4}" srcOrd="1" destOrd="0" presId="urn:microsoft.com/office/officeart/2008/layout/LinedList"/>
    <dgm:cxn modelId="{124EF35A-FC6E-418B-9D13-441A80267F72}" type="presParOf" srcId="{FA18E38F-FEF2-4FC5-AAA9-4ABE19DD832B}" destId="{00F7C65A-2411-419B-AA43-450614970A7C}" srcOrd="6" destOrd="0" presId="urn:microsoft.com/office/officeart/2008/layout/LinedList"/>
    <dgm:cxn modelId="{C113D7BF-C09B-40A4-AA7B-A7EC061C220A}" type="presParOf" srcId="{FA18E38F-FEF2-4FC5-AAA9-4ABE19DD832B}" destId="{84EEA35F-98EA-42A9-866B-6D7EC99F140C}" srcOrd="7" destOrd="0" presId="urn:microsoft.com/office/officeart/2008/layout/LinedList"/>
    <dgm:cxn modelId="{A62EA852-39DB-4A4A-8F0A-86AC3A15CD2E}" type="presParOf" srcId="{84EEA35F-98EA-42A9-866B-6D7EC99F140C}" destId="{87AA5FEF-789C-49C0-8F04-A6C793542FCB}" srcOrd="0" destOrd="0" presId="urn:microsoft.com/office/officeart/2008/layout/LinedList"/>
    <dgm:cxn modelId="{BD2E5DD6-5642-40E6-B4DA-6E158E639816}" type="presParOf" srcId="{84EEA35F-98EA-42A9-866B-6D7EC99F140C}" destId="{EBFF29C4-36ED-4280-BEE2-6E8455240D6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C7D23-5EC0-47E1-A71D-6CF8AB6EC9E8}">
      <dsp:nvSpPr>
        <dsp:cNvPr id="0" name=""/>
        <dsp:cNvSpPr/>
      </dsp:nvSpPr>
      <dsp:spPr>
        <a:xfrm rot="5400000">
          <a:off x="2329498" y="-407886"/>
          <a:ext cx="1766186" cy="3023616"/>
        </a:xfrm>
        <a:prstGeom prst="round2Same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a:latin typeface="Montserrat Light" panose="00000400000000000000" pitchFamily="2" charset="0"/>
            </a:rPr>
            <a:t>Birth through age 20 </a:t>
          </a:r>
        </a:p>
      </dsp:txBody>
      <dsp:txXfrm rot="-5400000">
        <a:off x="1700783" y="307047"/>
        <a:ext cx="2937398" cy="1593750"/>
      </dsp:txXfrm>
    </dsp:sp>
    <dsp:sp modelId="{9882149C-F772-41E4-A85C-98D0EFAB3A6C}">
      <dsp:nvSpPr>
        <dsp:cNvPr id="0" name=""/>
        <dsp:cNvSpPr/>
      </dsp:nvSpPr>
      <dsp:spPr>
        <a:xfrm>
          <a:off x="0" y="55"/>
          <a:ext cx="1700784" cy="220773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Montserrat Light" panose="00000400000000000000" pitchFamily="2" charset="0"/>
            </a:rPr>
            <a:t>Children </a:t>
          </a:r>
        </a:p>
      </dsp:txBody>
      <dsp:txXfrm>
        <a:off x="83025" y="83080"/>
        <a:ext cx="1534734" cy="2041682"/>
      </dsp:txXfrm>
    </dsp:sp>
    <dsp:sp modelId="{1A4535DA-E4F6-4246-9943-50082FBE1C98}">
      <dsp:nvSpPr>
        <dsp:cNvPr id="0" name=""/>
        <dsp:cNvSpPr/>
      </dsp:nvSpPr>
      <dsp:spPr>
        <a:xfrm rot="5400000">
          <a:off x="2329498" y="1910233"/>
          <a:ext cx="1766186" cy="3023616"/>
        </a:xfrm>
        <a:prstGeom prst="round2Same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a:latin typeface="Montserrat Light" panose="00000400000000000000" pitchFamily="2" charset="0"/>
            </a:rPr>
            <a:t>Ages 21 and up</a:t>
          </a:r>
        </a:p>
      </dsp:txBody>
      <dsp:txXfrm rot="-5400000">
        <a:off x="1700783" y="2625166"/>
        <a:ext cx="2937398" cy="1593750"/>
      </dsp:txXfrm>
    </dsp:sp>
    <dsp:sp modelId="{8746B766-80CA-486E-92E9-F469DD7060F4}">
      <dsp:nvSpPr>
        <dsp:cNvPr id="0" name=""/>
        <dsp:cNvSpPr/>
      </dsp:nvSpPr>
      <dsp:spPr>
        <a:xfrm>
          <a:off x="0" y="2318174"/>
          <a:ext cx="1700784" cy="220773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Montserrat Light" panose="00000400000000000000" pitchFamily="2" charset="0"/>
            </a:rPr>
            <a:t>Adults</a:t>
          </a:r>
          <a:r>
            <a:rPr lang="en-US" sz="2500" b="1" kern="1200" dirty="0"/>
            <a:t> </a:t>
          </a:r>
        </a:p>
      </dsp:txBody>
      <dsp:txXfrm>
        <a:off x="83025" y="2401199"/>
        <a:ext cx="1534734" cy="2041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7ECEE-320A-4DD7-A93A-17A70DA541D5}">
      <dsp:nvSpPr>
        <dsp:cNvPr id="0" name=""/>
        <dsp:cNvSpPr/>
      </dsp:nvSpPr>
      <dsp:spPr>
        <a:xfrm>
          <a:off x="1036297" y="2076"/>
          <a:ext cx="3751897" cy="2058292"/>
        </a:xfrm>
        <a:prstGeom prst="ellipse">
          <a:avLst/>
        </a:prstGeom>
        <a:solidFill>
          <a:srgbClr val="D154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275" tIns="35560" rIns="113275"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rPr>
            <a:t>SoonerCare Choice</a:t>
          </a:r>
        </a:p>
      </dsp:txBody>
      <dsp:txXfrm>
        <a:off x="1585750" y="303506"/>
        <a:ext cx="2652991" cy="1455432"/>
      </dsp:txXfrm>
    </dsp:sp>
    <dsp:sp modelId="{E154EB01-DD7E-4FD2-BC47-90F7B9B2A2BF}">
      <dsp:nvSpPr>
        <dsp:cNvPr id="0" name=""/>
        <dsp:cNvSpPr/>
      </dsp:nvSpPr>
      <dsp:spPr>
        <a:xfrm>
          <a:off x="4495801" y="1038"/>
          <a:ext cx="3492635" cy="2058292"/>
        </a:xfrm>
        <a:prstGeom prst="ellipse">
          <a:avLst/>
        </a:prstGeom>
        <a:solidFill>
          <a:srgbClr val="D154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275" tIns="35560" rIns="113275"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rPr>
            <a:t>SoonerCare IHS/ASO</a:t>
          </a:r>
        </a:p>
      </dsp:txBody>
      <dsp:txXfrm>
        <a:off x="5007286" y="302468"/>
        <a:ext cx="2469665" cy="1455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2F270-B50A-45AE-B1BF-E09B754A9DB0}">
      <dsp:nvSpPr>
        <dsp:cNvPr id="0" name=""/>
        <dsp:cNvSpPr/>
      </dsp:nvSpPr>
      <dsp:spPr>
        <a:xfrm>
          <a:off x="0" y="0"/>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1A7FDCC-5A10-4053-B4B0-676846BCE635}">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ontserrat Light" panose="00000400000000000000" pitchFamily="2" charset="0"/>
            </a:rPr>
            <a:t>Referrals are to be initiated for medically necessary services as determined by the PCP.</a:t>
          </a:r>
        </a:p>
      </dsp:txBody>
      <dsp:txXfrm>
        <a:off x="0" y="0"/>
        <a:ext cx="10515600" cy="1087834"/>
      </dsp:txXfrm>
    </dsp:sp>
    <dsp:sp modelId="{E7FD8C0C-4432-47EB-A789-84003A924F37}">
      <dsp:nvSpPr>
        <dsp:cNvPr id="0" name=""/>
        <dsp:cNvSpPr/>
      </dsp:nvSpPr>
      <dsp:spPr>
        <a:xfrm>
          <a:off x="0" y="1087834"/>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094F4BA-ECAF-4F36-8465-5680C32BA2EA}">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ontserrat Light" panose="00000400000000000000" pitchFamily="2" charset="0"/>
            </a:rPr>
            <a:t>The PCP and specialty provider are responsible for maintaining appropriate documentation of each referral to support the claims for medically necessary services.</a:t>
          </a:r>
        </a:p>
      </dsp:txBody>
      <dsp:txXfrm>
        <a:off x="0" y="1087834"/>
        <a:ext cx="10515600" cy="1087834"/>
      </dsp:txXfrm>
    </dsp:sp>
    <dsp:sp modelId="{923858A8-E638-4BEF-AAED-1160FEF3F887}">
      <dsp:nvSpPr>
        <dsp:cNvPr id="0" name=""/>
        <dsp:cNvSpPr/>
      </dsp:nvSpPr>
      <dsp:spPr>
        <a:xfrm>
          <a:off x="0" y="2175669"/>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3B752F4-BC8E-4F28-941D-72D59A278C63}">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ontserrat Light" panose="00000400000000000000" pitchFamily="2" charset="0"/>
            </a:rPr>
            <a:t>Services authorized by the PCP must be within the scope of coverage of the SoonerCare Choice program.</a:t>
          </a:r>
        </a:p>
      </dsp:txBody>
      <dsp:txXfrm>
        <a:off x="0" y="2175669"/>
        <a:ext cx="10515600" cy="1087834"/>
      </dsp:txXfrm>
    </dsp:sp>
    <dsp:sp modelId="{00F7C65A-2411-419B-AA43-450614970A7C}">
      <dsp:nvSpPr>
        <dsp:cNvPr id="0" name=""/>
        <dsp:cNvSpPr/>
      </dsp:nvSpPr>
      <dsp:spPr>
        <a:xfrm>
          <a:off x="0" y="3263503"/>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7AA5FEF-789C-49C0-8F04-A6C793542FC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ontserrat Light" panose="00000400000000000000" pitchFamily="2" charset="0"/>
            </a:rPr>
            <a:t>A PCP referral is not a guarantee of payment.</a:t>
          </a:r>
        </a:p>
      </dsp:txBody>
      <dsp:txXfrm>
        <a:off x="0" y="3263503"/>
        <a:ext cx="10515600" cy="108783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2A3A5-230D-4B79-99A2-C8AF454021B1}"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67280-2B88-40CF-8FB8-9155544084F7}" type="slidenum">
              <a:rPr lang="en-US" smtClean="0"/>
              <a:t>‹#›</a:t>
            </a:fld>
            <a:endParaRPr lang="en-US"/>
          </a:p>
        </p:txBody>
      </p:sp>
    </p:spTree>
    <p:extLst>
      <p:ext uri="{BB962C8B-B14F-4D97-AF65-F5344CB8AC3E}">
        <p14:creationId xmlns:p14="http://schemas.microsoft.com/office/powerpoint/2010/main" val="2351799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a:t>
            </a:fld>
            <a:endParaRPr lang="en-US"/>
          </a:p>
        </p:txBody>
      </p:sp>
    </p:spTree>
    <p:extLst>
      <p:ext uri="{BB962C8B-B14F-4D97-AF65-F5344CB8AC3E}">
        <p14:creationId xmlns:p14="http://schemas.microsoft.com/office/powerpoint/2010/main" val="227035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601BC54-3C80-474D-9702-166E5AFB5995}" type="slidenum">
              <a:rPr lang="en-US" smtClean="0"/>
              <a:t>11</a:t>
            </a:fld>
            <a:endParaRPr lang="en-US" dirty="0"/>
          </a:p>
        </p:txBody>
      </p:sp>
    </p:spTree>
    <p:extLst>
      <p:ext uri="{BB962C8B-B14F-4D97-AF65-F5344CB8AC3E}">
        <p14:creationId xmlns:p14="http://schemas.microsoft.com/office/powerpoint/2010/main" val="4880684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103</a:t>
            </a:fld>
            <a:endParaRPr lang="en-US"/>
          </a:p>
        </p:txBody>
      </p:sp>
    </p:spTree>
    <p:extLst>
      <p:ext uri="{BB962C8B-B14F-4D97-AF65-F5344CB8AC3E}">
        <p14:creationId xmlns:p14="http://schemas.microsoft.com/office/powerpoint/2010/main" val="7023403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104</a:t>
            </a:fld>
            <a:endParaRPr lang="en-US" dirty="0"/>
          </a:p>
        </p:txBody>
      </p:sp>
    </p:spTree>
    <p:extLst>
      <p:ext uri="{BB962C8B-B14F-4D97-AF65-F5344CB8AC3E}">
        <p14:creationId xmlns:p14="http://schemas.microsoft.com/office/powerpoint/2010/main" val="22728449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105</a:t>
            </a:fld>
            <a:endParaRPr lang="en-US" dirty="0"/>
          </a:p>
        </p:txBody>
      </p:sp>
    </p:spTree>
    <p:extLst>
      <p:ext uri="{BB962C8B-B14F-4D97-AF65-F5344CB8AC3E}">
        <p14:creationId xmlns:p14="http://schemas.microsoft.com/office/powerpoint/2010/main" val="18182574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106</a:t>
            </a:fld>
            <a:endParaRPr lang="en-US" dirty="0"/>
          </a:p>
        </p:txBody>
      </p:sp>
    </p:spTree>
    <p:extLst>
      <p:ext uri="{BB962C8B-B14F-4D97-AF65-F5344CB8AC3E}">
        <p14:creationId xmlns:p14="http://schemas.microsoft.com/office/powerpoint/2010/main" val="31509565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107</a:t>
            </a:fld>
            <a:endParaRPr lang="en-US"/>
          </a:p>
        </p:txBody>
      </p:sp>
    </p:spTree>
    <p:extLst>
      <p:ext uri="{BB962C8B-B14F-4D97-AF65-F5344CB8AC3E}">
        <p14:creationId xmlns:p14="http://schemas.microsoft.com/office/powerpoint/2010/main" val="15056552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109</a:t>
            </a:fld>
            <a:endParaRPr lang="en-US"/>
          </a:p>
        </p:txBody>
      </p:sp>
    </p:spTree>
    <p:extLst>
      <p:ext uri="{BB962C8B-B14F-4D97-AF65-F5344CB8AC3E}">
        <p14:creationId xmlns:p14="http://schemas.microsoft.com/office/powerpoint/2010/main" val="25803536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898F5-7DCF-4059-B2D3-64185F7EAD93}" type="slidenum">
              <a:rPr lang="en-US" smtClean="0"/>
              <a:t>113</a:t>
            </a:fld>
            <a:endParaRPr lang="en-US"/>
          </a:p>
        </p:txBody>
      </p:sp>
    </p:spTree>
    <p:extLst>
      <p:ext uri="{BB962C8B-B14F-4D97-AF65-F5344CB8AC3E}">
        <p14:creationId xmlns:p14="http://schemas.microsoft.com/office/powerpoint/2010/main" val="31216314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898F5-7DCF-4059-B2D3-64185F7EAD93}" type="slidenum">
              <a:rPr lang="en-US" smtClean="0"/>
              <a:t>115</a:t>
            </a:fld>
            <a:endParaRPr lang="en-US" dirty="0"/>
          </a:p>
        </p:txBody>
      </p:sp>
    </p:spTree>
    <p:extLst>
      <p:ext uri="{BB962C8B-B14F-4D97-AF65-F5344CB8AC3E}">
        <p14:creationId xmlns:p14="http://schemas.microsoft.com/office/powerpoint/2010/main" val="37189442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898F5-7DCF-4059-B2D3-64185F7EAD93}" type="slidenum">
              <a:rPr lang="en-US" smtClean="0"/>
              <a:t>116</a:t>
            </a:fld>
            <a:endParaRPr lang="en-US" dirty="0"/>
          </a:p>
        </p:txBody>
      </p:sp>
    </p:spTree>
    <p:extLst>
      <p:ext uri="{BB962C8B-B14F-4D97-AF65-F5344CB8AC3E}">
        <p14:creationId xmlns:p14="http://schemas.microsoft.com/office/powerpoint/2010/main" val="37189442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A9B314-2F99-4374-9FFF-4950F2161094}" type="slidenum">
              <a:rPr lang="en-US" smtClean="0"/>
              <a:t>117</a:t>
            </a:fld>
            <a:endParaRPr lang="en-US"/>
          </a:p>
        </p:txBody>
      </p:sp>
    </p:spTree>
    <p:extLst>
      <p:ext uri="{BB962C8B-B14F-4D97-AF65-F5344CB8AC3E}">
        <p14:creationId xmlns:p14="http://schemas.microsoft.com/office/powerpoint/2010/main" val="297112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12</a:t>
            </a:fld>
            <a:endParaRPr lang="en-US"/>
          </a:p>
        </p:txBody>
      </p:sp>
    </p:spTree>
    <p:extLst>
      <p:ext uri="{BB962C8B-B14F-4D97-AF65-F5344CB8AC3E}">
        <p14:creationId xmlns:p14="http://schemas.microsoft.com/office/powerpoint/2010/main" val="32146871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A9B314-2F99-4374-9FFF-4950F2161094}" type="slidenum">
              <a:rPr lang="en-US" smtClean="0"/>
              <a:t>119</a:t>
            </a:fld>
            <a:endParaRPr lang="en-US"/>
          </a:p>
        </p:txBody>
      </p:sp>
    </p:spTree>
    <p:extLst>
      <p:ext uri="{BB962C8B-B14F-4D97-AF65-F5344CB8AC3E}">
        <p14:creationId xmlns:p14="http://schemas.microsoft.com/office/powerpoint/2010/main" val="33489412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A9B314-2F99-4374-9FFF-4950F2161094}" type="slidenum">
              <a:rPr lang="en-US" smtClean="0"/>
              <a:t>122</a:t>
            </a:fld>
            <a:endParaRPr lang="en-US"/>
          </a:p>
        </p:txBody>
      </p:sp>
    </p:spTree>
    <p:extLst>
      <p:ext uri="{BB962C8B-B14F-4D97-AF65-F5344CB8AC3E}">
        <p14:creationId xmlns:p14="http://schemas.microsoft.com/office/powerpoint/2010/main" val="1369671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A9B314-2F99-4374-9FFF-4950F2161094}" type="slidenum">
              <a:rPr lang="en-US" smtClean="0"/>
              <a:t>123</a:t>
            </a:fld>
            <a:endParaRPr lang="en-US"/>
          </a:p>
        </p:txBody>
      </p:sp>
    </p:spTree>
    <p:extLst>
      <p:ext uri="{BB962C8B-B14F-4D97-AF65-F5344CB8AC3E}">
        <p14:creationId xmlns:p14="http://schemas.microsoft.com/office/powerpoint/2010/main" val="3693809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A9B314-2F99-4374-9FFF-4950F2161094}" type="slidenum">
              <a:rPr lang="en-US" smtClean="0"/>
              <a:t>125</a:t>
            </a:fld>
            <a:endParaRPr lang="en-US"/>
          </a:p>
        </p:txBody>
      </p:sp>
    </p:spTree>
    <p:extLst>
      <p:ext uri="{BB962C8B-B14F-4D97-AF65-F5344CB8AC3E}">
        <p14:creationId xmlns:p14="http://schemas.microsoft.com/office/powerpoint/2010/main" val="32521001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A9B314-2F99-4374-9FFF-4950F2161094}" type="slidenum">
              <a:rPr lang="en-US" smtClean="0"/>
              <a:t>126</a:t>
            </a:fld>
            <a:endParaRPr lang="en-US"/>
          </a:p>
        </p:txBody>
      </p:sp>
    </p:spTree>
    <p:extLst>
      <p:ext uri="{BB962C8B-B14F-4D97-AF65-F5344CB8AC3E}">
        <p14:creationId xmlns:p14="http://schemas.microsoft.com/office/powerpoint/2010/main" val="11851730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127</a:t>
            </a:fld>
            <a:endParaRPr lang="en-US"/>
          </a:p>
        </p:txBody>
      </p:sp>
    </p:spTree>
    <p:extLst>
      <p:ext uri="{BB962C8B-B14F-4D97-AF65-F5344CB8AC3E}">
        <p14:creationId xmlns:p14="http://schemas.microsoft.com/office/powerpoint/2010/main" val="18114321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128</a:t>
            </a:fld>
            <a:endParaRPr lang="en-US"/>
          </a:p>
        </p:txBody>
      </p:sp>
    </p:spTree>
    <p:extLst>
      <p:ext uri="{BB962C8B-B14F-4D97-AF65-F5344CB8AC3E}">
        <p14:creationId xmlns:p14="http://schemas.microsoft.com/office/powerpoint/2010/main" val="5364612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01BC54-3C80-474D-9702-166E5AFB5995}" type="slidenum">
              <a:rPr lang="en-US" smtClean="0"/>
              <a:t>129</a:t>
            </a:fld>
            <a:endParaRPr lang="en-US" dirty="0"/>
          </a:p>
        </p:txBody>
      </p:sp>
    </p:spTree>
    <p:extLst>
      <p:ext uri="{BB962C8B-B14F-4D97-AF65-F5344CB8AC3E}">
        <p14:creationId xmlns:p14="http://schemas.microsoft.com/office/powerpoint/2010/main" val="12219921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BBDCB-3B84-4D3C-AB8A-D8C776E9FB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983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13</a:t>
            </a:fld>
            <a:endParaRPr lang="en-US"/>
          </a:p>
        </p:txBody>
      </p:sp>
    </p:spTree>
    <p:extLst>
      <p:ext uri="{BB962C8B-B14F-4D97-AF65-F5344CB8AC3E}">
        <p14:creationId xmlns:p14="http://schemas.microsoft.com/office/powerpoint/2010/main" val="1203442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14</a:t>
            </a:fld>
            <a:endParaRPr lang="en-US"/>
          </a:p>
        </p:txBody>
      </p:sp>
    </p:spTree>
    <p:extLst>
      <p:ext uri="{BB962C8B-B14F-4D97-AF65-F5344CB8AC3E}">
        <p14:creationId xmlns:p14="http://schemas.microsoft.com/office/powerpoint/2010/main" val="412844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601BC54-3C80-474D-9702-166E5AFB5995}" type="slidenum">
              <a:rPr lang="en-US" smtClean="0"/>
              <a:t>15</a:t>
            </a:fld>
            <a:endParaRPr lang="en-US" dirty="0"/>
          </a:p>
        </p:txBody>
      </p:sp>
    </p:spTree>
    <p:extLst>
      <p:ext uri="{BB962C8B-B14F-4D97-AF65-F5344CB8AC3E}">
        <p14:creationId xmlns:p14="http://schemas.microsoft.com/office/powerpoint/2010/main" val="215990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16</a:t>
            </a:fld>
            <a:endParaRPr lang="en-US" dirty="0"/>
          </a:p>
        </p:txBody>
      </p:sp>
    </p:spTree>
    <p:extLst>
      <p:ext uri="{BB962C8B-B14F-4D97-AF65-F5344CB8AC3E}">
        <p14:creationId xmlns:p14="http://schemas.microsoft.com/office/powerpoint/2010/main" val="1673206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17</a:t>
            </a:fld>
            <a:endParaRPr lang="en-US" dirty="0"/>
          </a:p>
        </p:txBody>
      </p:sp>
    </p:spTree>
    <p:extLst>
      <p:ext uri="{BB962C8B-B14F-4D97-AF65-F5344CB8AC3E}">
        <p14:creationId xmlns:p14="http://schemas.microsoft.com/office/powerpoint/2010/main" val="161269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5601BC54-3C80-474D-9702-166E5AFB5995}" type="slidenum">
              <a:rPr lang="en-US" smtClean="0"/>
              <a:t>18</a:t>
            </a:fld>
            <a:endParaRPr lang="en-US" dirty="0"/>
          </a:p>
        </p:txBody>
      </p:sp>
    </p:spTree>
    <p:extLst>
      <p:ext uri="{BB962C8B-B14F-4D97-AF65-F5344CB8AC3E}">
        <p14:creationId xmlns:p14="http://schemas.microsoft.com/office/powerpoint/2010/main" val="1612694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19</a:t>
            </a:fld>
            <a:endParaRPr lang="en-US" dirty="0"/>
          </a:p>
        </p:txBody>
      </p:sp>
    </p:spTree>
    <p:extLst>
      <p:ext uri="{BB962C8B-B14F-4D97-AF65-F5344CB8AC3E}">
        <p14:creationId xmlns:p14="http://schemas.microsoft.com/office/powerpoint/2010/main" val="716640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01BC54-3C80-474D-9702-166E5AFB5995}" type="slidenum">
              <a:rPr lang="en-US" smtClean="0"/>
              <a:t>20</a:t>
            </a:fld>
            <a:endParaRPr lang="en-US" dirty="0"/>
          </a:p>
        </p:txBody>
      </p:sp>
    </p:spTree>
    <p:extLst>
      <p:ext uri="{BB962C8B-B14F-4D97-AF65-F5344CB8AC3E}">
        <p14:creationId xmlns:p14="http://schemas.microsoft.com/office/powerpoint/2010/main" val="193549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2</a:t>
            </a:fld>
            <a:endParaRPr lang="en-US" dirty="0"/>
          </a:p>
        </p:txBody>
      </p:sp>
    </p:spTree>
    <p:extLst>
      <p:ext uri="{BB962C8B-B14F-4D97-AF65-F5344CB8AC3E}">
        <p14:creationId xmlns:p14="http://schemas.microsoft.com/office/powerpoint/2010/main" val="1330320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6467280-2B88-40CF-8FB8-9155544084F7}" type="slidenum">
              <a:rPr lang="en-US" smtClean="0"/>
              <a:t>21</a:t>
            </a:fld>
            <a:endParaRPr lang="en-US"/>
          </a:p>
        </p:txBody>
      </p:sp>
    </p:spTree>
    <p:extLst>
      <p:ext uri="{BB962C8B-B14F-4D97-AF65-F5344CB8AC3E}">
        <p14:creationId xmlns:p14="http://schemas.microsoft.com/office/powerpoint/2010/main" val="414054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01BC54-3C80-474D-9702-166E5AFB5995}" type="slidenum">
              <a:rPr lang="en-US" smtClean="0"/>
              <a:t>22</a:t>
            </a:fld>
            <a:endParaRPr lang="en-US" dirty="0"/>
          </a:p>
        </p:txBody>
      </p:sp>
    </p:spTree>
    <p:extLst>
      <p:ext uri="{BB962C8B-B14F-4D97-AF65-F5344CB8AC3E}">
        <p14:creationId xmlns:p14="http://schemas.microsoft.com/office/powerpoint/2010/main" val="644765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01BC54-3C80-474D-9702-166E5AFB5995}" type="slidenum">
              <a:rPr lang="en-US" smtClean="0"/>
              <a:t>23</a:t>
            </a:fld>
            <a:endParaRPr lang="en-US" dirty="0"/>
          </a:p>
        </p:txBody>
      </p:sp>
    </p:spTree>
    <p:extLst>
      <p:ext uri="{BB962C8B-B14F-4D97-AF65-F5344CB8AC3E}">
        <p14:creationId xmlns:p14="http://schemas.microsoft.com/office/powerpoint/2010/main" val="3977581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01BC54-3C80-474D-9702-166E5AFB5995}" type="slidenum">
              <a:rPr lang="en-US" smtClean="0"/>
              <a:t>24</a:t>
            </a:fld>
            <a:endParaRPr lang="en-US" dirty="0"/>
          </a:p>
        </p:txBody>
      </p:sp>
    </p:spTree>
    <p:extLst>
      <p:ext uri="{BB962C8B-B14F-4D97-AF65-F5344CB8AC3E}">
        <p14:creationId xmlns:p14="http://schemas.microsoft.com/office/powerpoint/2010/main" val="3038937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25</a:t>
            </a:fld>
            <a:endParaRPr lang="en-US" dirty="0"/>
          </a:p>
        </p:txBody>
      </p:sp>
    </p:spTree>
    <p:extLst>
      <p:ext uri="{BB962C8B-B14F-4D97-AF65-F5344CB8AC3E}">
        <p14:creationId xmlns:p14="http://schemas.microsoft.com/office/powerpoint/2010/main" val="4047371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26</a:t>
            </a:fld>
            <a:endParaRPr lang="en-US" dirty="0"/>
          </a:p>
        </p:txBody>
      </p:sp>
    </p:spTree>
    <p:extLst>
      <p:ext uri="{BB962C8B-B14F-4D97-AF65-F5344CB8AC3E}">
        <p14:creationId xmlns:p14="http://schemas.microsoft.com/office/powerpoint/2010/main" val="741065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27</a:t>
            </a:fld>
            <a:endParaRPr lang="en-US" dirty="0"/>
          </a:p>
        </p:txBody>
      </p:sp>
    </p:spTree>
    <p:extLst>
      <p:ext uri="{BB962C8B-B14F-4D97-AF65-F5344CB8AC3E}">
        <p14:creationId xmlns:p14="http://schemas.microsoft.com/office/powerpoint/2010/main" val="659532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5601BC54-3C80-474D-9702-166E5AFB5995}" type="slidenum">
              <a:rPr lang="en-US" smtClean="0"/>
              <a:t>28</a:t>
            </a:fld>
            <a:endParaRPr lang="en-US" dirty="0"/>
          </a:p>
        </p:txBody>
      </p:sp>
    </p:spTree>
    <p:extLst>
      <p:ext uri="{BB962C8B-B14F-4D97-AF65-F5344CB8AC3E}">
        <p14:creationId xmlns:p14="http://schemas.microsoft.com/office/powerpoint/2010/main" val="4086401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601BC54-3C80-474D-9702-166E5AFB5995}" type="slidenum">
              <a:rPr lang="en-US" smtClean="0"/>
              <a:t>29</a:t>
            </a:fld>
            <a:endParaRPr lang="en-US" dirty="0"/>
          </a:p>
        </p:txBody>
      </p:sp>
    </p:spTree>
    <p:extLst>
      <p:ext uri="{BB962C8B-B14F-4D97-AF65-F5344CB8AC3E}">
        <p14:creationId xmlns:p14="http://schemas.microsoft.com/office/powerpoint/2010/main" val="1074331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30</a:t>
            </a:fld>
            <a:endParaRPr lang="en-US" dirty="0"/>
          </a:p>
        </p:txBody>
      </p:sp>
    </p:spTree>
    <p:extLst>
      <p:ext uri="{BB962C8B-B14F-4D97-AF65-F5344CB8AC3E}">
        <p14:creationId xmlns:p14="http://schemas.microsoft.com/office/powerpoint/2010/main" val="326675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3</a:t>
            </a:fld>
            <a:endParaRPr lang="en-US"/>
          </a:p>
        </p:txBody>
      </p:sp>
    </p:spTree>
    <p:extLst>
      <p:ext uri="{BB962C8B-B14F-4D97-AF65-F5344CB8AC3E}">
        <p14:creationId xmlns:p14="http://schemas.microsoft.com/office/powerpoint/2010/main" val="3275007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901" indent="-17690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31</a:t>
            </a:fld>
            <a:endParaRPr lang="en-US" dirty="0"/>
          </a:p>
        </p:txBody>
      </p:sp>
    </p:spTree>
    <p:extLst>
      <p:ext uri="{BB962C8B-B14F-4D97-AF65-F5344CB8AC3E}">
        <p14:creationId xmlns:p14="http://schemas.microsoft.com/office/powerpoint/2010/main" val="422846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32</a:t>
            </a:fld>
            <a:endParaRPr lang="en-US" dirty="0"/>
          </a:p>
        </p:txBody>
      </p:sp>
    </p:spTree>
    <p:extLst>
      <p:ext uri="{BB962C8B-B14F-4D97-AF65-F5344CB8AC3E}">
        <p14:creationId xmlns:p14="http://schemas.microsoft.com/office/powerpoint/2010/main" val="2923214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01">
              <a:defRPr/>
            </a:pPr>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33</a:t>
            </a:fld>
            <a:endParaRPr lang="en-US" dirty="0"/>
          </a:p>
        </p:txBody>
      </p:sp>
    </p:spTree>
    <p:extLst>
      <p:ext uri="{BB962C8B-B14F-4D97-AF65-F5344CB8AC3E}">
        <p14:creationId xmlns:p14="http://schemas.microsoft.com/office/powerpoint/2010/main" val="844445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34</a:t>
            </a:fld>
            <a:endParaRPr lang="en-US" dirty="0"/>
          </a:p>
        </p:txBody>
      </p:sp>
    </p:spTree>
    <p:extLst>
      <p:ext uri="{BB962C8B-B14F-4D97-AF65-F5344CB8AC3E}">
        <p14:creationId xmlns:p14="http://schemas.microsoft.com/office/powerpoint/2010/main" val="1729388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35</a:t>
            </a:fld>
            <a:endParaRPr lang="en-US" dirty="0"/>
          </a:p>
        </p:txBody>
      </p:sp>
    </p:spTree>
    <p:extLst>
      <p:ext uri="{BB962C8B-B14F-4D97-AF65-F5344CB8AC3E}">
        <p14:creationId xmlns:p14="http://schemas.microsoft.com/office/powerpoint/2010/main" val="3298919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5601BC54-3C80-474D-9702-166E5AFB5995}" type="slidenum">
              <a:rPr lang="en-US" smtClean="0"/>
              <a:t>36</a:t>
            </a:fld>
            <a:endParaRPr lang="en-US" dirty="0"/>
          </a:p>
        </p:txBody>
      </p:sp>
    </p:spTree>
    <p:extLst>
      <p:ext uri="{BB962C8B-B14F-4D97-AF65-F5344CB8AC3E}">
        <p14:creationId xmlns:p14="http://schemas.microsoft.com/office/powerpoint/2010/main" val="13756081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38</a:t>
            </a:fld>
            <a:endParaRPr lang="en-US"/>
          </a:p>
        </p:txBody>
      </p:sp>
    </p:spTree>
    <p:extLst>
      <p:ext uri="{BB962C8B-B14F-4D97-AF65-F5344CB8AC3E}">
        <p14:creationId xmlns:p14="http://schemas.microsoft.com/office/powerpoint/2010/main" val="2778499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01BC54-3C80-474D-9702-166E5AFB5995}" type="slidenum">
              <a:rPr lang="en-US" smtClean="0"/>
              <a:t>39</a:t>
            </a:fld>
            <a:endParaRPr lang="en-US" dirty="0"/>
          </a:p>
        </p:txBody>
      </p:sp>
    </p:spTree>
    <p:extLst>
      <p:ext uri="{BB962C8B-B14F-4D97-AF65-F5344CB8AC3E}">
        <p14:creationId xmlns:p14="http://schemas.microsoft.com/office/powerpoint/2010/main" val="1144471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01BC54-3C80-474D-9702-166E5AFB5995}" type="slidenum">
              <a:rPr lang="en-US" smtClean="0"/>
              <a:t>40</a:t>
            </a:fld>
            <a:endParaRPr lang="en-US" dirty="0"/>
          </a:p>
        </p:txBody>
      </p:sp>
    </p:spTree>
    <p:extLst>
      <p:ext uri="{BB962C8B-B14F-4D97-AF65-F5344CB8AC3E}">
        <p14:creationId xmlns:p14="http://schemas.microsoft.com/office/powerpoint/2010/main" val="3922882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76" indent="-174976" defTabSz="933201">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41</a:t>
            </a:fld>
            <a:endParaRPr lang="en-US" dirty="0"/>
          </a:p>
        </p:txBody>
      </p:sp>
    </p:spTree>
    <p:extLst>
      <p:ext uri="{BB962C8B-B14F-4D97-AF65-F5344CB8AC3E}">
        <p14:creationId xmlns:p14="http://schemas.microsoft.com/office/powerpoint/2010/main" val="91809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4</a:t>
            </a:fld>
            <a:endParaRPr lang="en-US"/>
          </a:p>
        </p:txBody>
      </p:sp>
    </p:spTree>
    <p:extLst>
      <p:ext uri="{BB962C8B-B14F-4D97-AF65-F5344CB8AC3E}">
        <p14:creationId xmlns:p14="http://schemas.microsoft.com/office/powerpoint/2010/main" val="1972322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5601BC54-3C80-474D-9702-166E5AFB5995}" type="slidenum">
              <a:rPr lang="en-US" smtClean="0"/>
              <a:t>42</a:t>
            </a:fld>
            <a:endParaRPr lang="en-US" dirty="0"/>
          </a:p>
        </p:txBody>
      </p:sp>
    </p:spTree>
    <p:extLst>
      <p:ext uri="{BB962C8B-B14F-4D97-AF65-F5344CB8AC3E}">
        <p14:creationId xmlns:p14="http://schemas.microsoft.com/office/powerpoint/2010/main" val="37792785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601BC54-3C80-474D-9702-166E5AFB5995}" type="slidenum">
              <a:rPr lang="en-US" smtClean="0"/>
              <a:t>43</a:t>
            </a:fld>
            <a:endParaRPr lang="en-US" dirty="0"/>
          </a:p>
        </p:txBody>
      </p:sp>
    </p:spTree>
    <p:extLst>
      <p:ext uri="{BB962C8B-B14F-4D97-AF65-F5344CB8AC3E}">
        <p14:creationId xmlns:p14="http://schemas.microsoft.com/office/powerpoint/2010/main" val="891595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44</a:t>
            </a:fld>
            <a:endParaRPr lang="en-US" dirty="0"/>
          </a:p>
        </p:txBody>
      </p:sp>
    </p:spTree>
    <p:extLst>
      <p:ext uri="{BB962C8B-B14F-4D97-AF65-F5344CB8AC3E}">
        <p14:creationId xmlns:p14="http://schemas.microsoft.com/office/powerpoint/2010/main" val="95171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3201">
              <a:defRPr/>
            </a:pPr>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45</a:t>
            </a:fld>
            <a:endParaRPr lang="en-US" dirty="0"/>
          </a:p>
        </p:txBody>
      </p:sp>
    </p:spTree>
    <p:extLst>
      <p:ext uri="{BB962C8B-B14F-4D97-AF65-F5344CB8AC3E}">
        <p14:creationId xmlns:p14="http://schemas.microsoft.com/office/powerpoint/2010/main" val="3779278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46</a:t>
            </a:fld>
            <a:endParaRPr lang="en-US" dirty="0"/>
          </a:p>
        </p:txBody>
      </p:sp>
    </p:spTree>
    <p:extLst>
      <p:ext uri="{BB962C8B-B14F-4D97-AF65-F5344CB8AC3E}">
        <p14:creationId xmlns:p14="http://schemas.microsoft.com/office/powerpoint/2010/main" val="15879311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47</a:t>
            </a:fld>
            <a:endParaRPr lang="en-US" dirty="0"/>
          </a:p>
        </p:txBody>
      </p:sp>
    </p:spTree>
    <p:extLst>
      <p:ext uri="{BB962C8B-B14F-4D97-AF65-F5344CB8AC3E}">
        <p14:creationId xmlns:p14="http://schemas.microsoft.com/office/powerpoint/2010/main" val="2174417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i="1" dirty="0"/>
          </a:p>
          <a:p>
            <a:endParaRPr lang="en-US" i="1" dirty="0"/>
          </a:p>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48</a:t>
            </a:fld>
            <a:endParaRPr lang="en-US" dirty="0"/>
          </a:p>
        </p:txBody>
      </p:sp>
    </p:spTree>
    <p:extLst>
      <p:ext uri="{BB962C8B-B14F-4D97-AF65-F5344CB8AC3E}">
        <p14:creationId xmlns:p14="http://schemas.microsoft.com/office/powerpoint/2010/main" val="707552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Quick Note for you all: Please make sure you are using Google Chrome when using the provider portal and </a:t>
            </a:r>
            <a:r>
              <a:rPr lang="en-US" dirty="0" err="1"/>
              <a:t>interqual</a:t>
            </a:r>
            <a:r>
              <a:rPr lang="en-US" dirty="0"/>
              <a:t>. Our systems work at there best when using this application. </a:t>
            </a:r>
          </a:p>
          <a:p>
            <a:endParaRPr lang="en-US" dirty="0"/>
          </a:p>
          <a:p>
            <a:r>
              <a:rPr lang="en-US" dirty="0"/>
              <a:t>And like I just stated the first part will be over in the provider portal. </a:t>
            </a:r>
          </a:p>
          <a:p>
            <a:r>
              <a:rPr lang="en-US" dirty="0"/>
              <a:t>And we will take a look at verification. </a:t>
            </a:r>
          </a:p>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49</a:t>
            </a:fld>
            <a:endParaRPr lang="en-US"/>
          </a:p>
        </p:txBody>
      </p:sp>
    </p:spTree>
    <p:extLst>
      <p:ext uri="{BB962C8B-B14F-4D97-AF65-F5344CB8AC3E}">
        <p14:creationId xmlns:p14="http://schemas.microsoft.com/office/powerpoint/2010/main" val="878010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50</a:t>
            </a:fld>
            <a:endParaRPr lang="en-US"/>
          </a:p>
        </p:txBody>
      </p:sp>
    </p:spTree>
    <p:extLst>
      <p:ext uri="{BB962C8B-B14F-4D97-AF65-F5344CB8AC3E}">
        <p14:creationId xmlns:p14="http://schemas.microsoft.com/office/powerpoint/2010/main" val="2557830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51</a:t>
            </a:fld>
            <a:endParaRPr lang="en-US"/>
          </a:p>
        </p:txBody>
      </p:sp>
    </p:spTree>
    <p:extLst>
      <p:ext uri="{BB962C8B-B14F-4D97-AF65-F5344CB8AC3E}">
        <p14:creationId xmlns:p14="http://schemas.microsoft.com/office/powerpoint/2010/main" val="1706211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5</a:t>
            </a:fld>
            <a:endParaRPr lang="en-US"/>
          </a:p>
        </p:txBody>
      </p:sp>
    </p:spTree>
    <p:extLst>
      <p:ext uri="{BB962C8B-B14F-4D97-AF65-F5344CB8AC3E}">
        <p14:creationId xmlns:p14="http://schemas.microsoft.com/office/powerpoint/2010/main" val="3362227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52</a:t>
            </a:fld>
            <a:endParaRPr lang="en-US"/>
          </a:p>
        </p:txBody>
      </p:sp>
    </p:spTree>
    <p:extLst>
      <p:ext uri="{BB962C8B-B14F-4D97-AF65-F5344CB8AC3E}">
        <p14:creationId xmlns:p14="http://schemas.microsoft.com/office/powerpoint/2010/main" val="10360024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53</a:t>
            </a:fld>
            <a:endParaRPr lang="en-US"/>
          </a:p>
        </p:txBody>
      </p:sp>
    </p:spTree>
    <p:extLst>
      <p:ext uri="{BB962C8B-B14F-4D97-AF65-F5344CB8AC3E}">
        <p14:creationId xmlns:p14="http://schemas.microsoft.com/office/powerpoint/2010/main" val="272359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54</a:t>
            </a:fld>
            <a:endParaRPr lang="en-US"/>
          </a:p>
        </p:txBody>
      </p:sp>
    </p:spTree>
    <p:extLst>
      <p:ext uri="{BB962C8B-B14F-4D97-AF65-F5344CB8AC3E}">
        <p14:creationId xmlns:p14="http://schemas.microsoft.com/office/powerpoint/2010/main" val="3740061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55</a:t>
            </a:fld>
            <a:endParaRPr lang="en-US"/>
          </a:p>
        </p:txBody>
      </p:sp>
    </p:spTree>
    <p:extLst>
      <p:ext uri="{BB962C8B-B14F-4D97-AF65-F5344CB8AC3E}">
        <p14:creationId xmlns:p14="http://schemas.microsoft.com/office/powerpoint/2010/main" val="3742403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56</a:t>
            </a:fld>
            <a:endParaRPr lang="en-US"/>
          </a:p>
        </p:txBody>
      </p:sp>
    </p:spTree>
    <p:extLst>
      <p:ext uri="{BB962C8B-B14F-4D97-AF65-F5344CB8AC3E}">
        <p14:creationId xmlns:p14="http://schemas.microsoft.com/office/powerpoint/2010/main" val="1613200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57</a:t>
            </a:fld>
            <a:endParaRPr lang="en-US"/>
          </a:p>
        </p:txBody>
      </p:sp>
    </p:spTree>
    <p:extLst>
      <p:ext uri="{BB962C8B-B14F-4D97-AF65-F5344CB8AC3E}">
        <p14:creationId xmlns:p14="http://schemas.microsoft.com/office/powerpoint/2010/main" val="3972499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58</a:t>
            </a:fld>
            <a:endParaRPr lang="en-US"/>
          </a:p>
        </p:txBody>
      </p:sp>
    </p:spTree>
    <p:extLst>
      <p:ext uri="{BB962C8B-B14F-4D97-AF65-F5344CB8AC3E}">
        <p14:creationId xmlns:p14="http://schemas.microsoft.com/office/powerpoint/2010/main" val="1976344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59</a:t>
            </a:fld>
            <a:endParaRPr lang="en-US"/>
          </a:p>
        </p:txBody>
      </p:sp>
    </p:spTree>
    <p:extLst>
      <p:ext uri="{BB962C8B-B14F-4D97-AF65-F5344CB8AC3E}">
        <p14:creationId xmlns:p14="http://schemas.microsoft.com/office/powerpoint/2010/main" val="18669959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60</a:t>
            </a:fld>
            <a:endParaRPr lang="en-US"/>
          </a:p>
        </p:txBody>
      </p:sp>
    </p:spTree>
    <p:extLst>
      <p:ext uri="{BB962C8B-B14F-4D97-AF65-F5344CB8AC3E}">
        <p14:creationId xmlns:p14="http://schemas.microsoft.com/office/powerpoint/2010/main" val="2596568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61</a:t>
            </a:fld>
            <a:endParaRPr lang="en-US"/>
          </a:p>
        </p:txBody>
      </p:sp>
    </p:spTree>
    <p:extLst>
      <p:ext uri="{BB962C8B-B14F-4D97-AF65-F5344CB8AC3E}">
        <p14:creationId xmlns:p14="http://schemas.microsoft.com/office/powerpoint/2010/main" val="3429661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6</a:t>
            </a:fld>
            <a:endParaRPr lang="en-US"/>
          </a:p>
        </p:txBody>
      </p:sp>
    </p:spTree>
    <p:extLst>
      <p:ext uri="{BB962C8B-B14F-4D97-AF65-F5344CB8AC3E}">
        <p14:creationId xmlns:p14="http://schemas.microsoft.com/office/powerpoint/2010/main" val="4084813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62</a:t>
            </a:fld>
            <a:endParaRPr lang="en-US"/>
          </a:p>
        </p:txBody>
      </p:sp>
    </p:spTree>
    <p:extLst>
      <p:ext uri="{BB962C8B-B14F-4D97-AF65-F5344CB8AC3E}">
        <p14:creationId xmlns:p14="http://schemas.microsoft.com/office/powerpoint/2010/main" val="847969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63</a:t>
            </a:fld>
            <a:endParaRPr lang="en-US"/>
          </a:p>
        </p:txBody>
      </p:sp>
    </p:spTree>
    <p:extLst>
      <p:ext uri="{BB962C8B-B14F-4D97-AF65-F5344CB8AC3E}">
        <p14:creationId xmlns:p14="http://schemas.microsoft.com/office/powerpoint/2010/main" val="12315491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64</a:t>
            </a:fld>
            <a:endParaRPr lang="en-US"/>
          </a:p>
        </p:txBody>
      </p:sp>
    </p:spTree>
    <p:extLst>
      <p:ext uri="{BB962C8B-B14F-4D97-AF65-F5344CB8AC3E}">
        <p14:creationId xmlns:p14="http://schemas.microsoft.com/office/powerpoint/2010/main" val="14881048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65</a:t>
            </a:fld>
            <a:endParaRPr lang="en-US"/>
          </a:p>
        </p:txBody>
      </p:sp>
    </p:spTree>
    <p:extLst>
      <p:ext uri="{BB962C8B-B14F-4D97-AF65-F5344CB8AC3E}">
        <p14:creationId xmlns:p14="http://schemas.microsoft.com/office/powerpoint/2010/main" val="40437387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66</a:t>
            </a:fld>
            <a:endParaRPr lang="en-US"/>
          </a:p>
        </p:txBody>
      </p:sp>
    </p:spTree>
    <p:extLst>
      <p:ext uri="{BB962C8B-B14F-4D97-AF65-F5344CB8AC3E}">
        <p14:creationId xmlns:p14="http://schemas.microsoft.com/office/powerpoint/2010/main" val="5142926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67</a:t>
            </a:fld>
            <a:endParaRPr lang="en-US"/>
          </a:p>
        </p:txBody>
      </p:sp>
    </p:spTree>
    <p:extLst>
      <p:ext uri="{BB962C8B-B14F-4D97-AF65-F5344CB8AC3E}">
        <p14:creationId xmlns:p14="http://schemas.microsoft.com/office/powerpoint/2010/main" val="40973855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68</a:t>
            </a:fld>
            <a:endParaRPr lang="en-US"/>
          </a:p>
        </p:txBody>
      </p:sp>
    </p:spTree>
    <p:extLst>
      <p:ext uri="{BB962C8B-B14F-4D97-AF65-F5344CB8AC3E}">
        <p14:creationId xmlns:p14="http://schemas.microsoft.com/office/powerpoint/2010/main" val="351221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69</a:t>
            </a:fld>
            <a:endParaRPr lang="en-US"/>
          </a:p>
        </p:txBody>
      </p:sp>
    </p:spTree>
    <p:extLst>
      <p:ext uri="{BB962C8B-B14F-4D97-AF65-F5344CB8AC3E}">
        <p14:creationId xmlns:p14="http://schemas.microsoft.com/office/powerpoint/2010/main" val="22259633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4EAC7-5770-4B76-A638-E080CF0A1C1C}" type="slidenum">
              <a:rPr lang="en-US" smtClean="0"/>
              <a:t>70</a:t>
            </a:fld>
            <a:endParaRPr lang="en-US"/>
          </a:p>
        </p:txBody>
      </p:sp>
    </p:spTree>
    <p:extLst>
      <p:ext uri="{BB962C8B-B14F-4D97-AF65-F5344CB8AC3E}">
        <p14:creationId xmlns:p14="http://schemas.microsoft.com/office/powerpoint/2010/main" val="537068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4EAC7-5770-4B76-A638-E080CF0A1C1C}" type="slidenum">
              <a:rPr lang="en-US" smtClean="0"/>
              <a:t>71</a:t>
            </a:fld>
            <a:endParaRPr lang="en-US"/>
          </a:p>
        </p:txBody>
      </p:sp>
    </p:spTree>
    <p:extLst>
      <p:ext uri="{BB962C8B-B14F-4D97-AF65-F5344CB8AC3E}">
        <p14:creationId xmlns:p14="http://schemas.microsoft.com/office/powerpoint/2010/main" val="356022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01">
              <a:defRPr/>
            </a:pPr>
            <a:r>
              <a:rPr lang="en-US" dirty="0"/>
              <a:t>.</a:t>
            </a:r>
          </a:p>
        </p:txBody>
      </p:sp>
      <p:sp>
        <p:nvSpPr>
          <p:cNvPr id="4" name="Slide Number Placeholder 3"/>
          <p:cNvSpPr>
            <a:spLocks noGrp="1"/>
          </p:cNvSpPr>
          <p:nvPr>
            <p:ph type="sldNum" sz="quarter" idx="10"/>
          </p:nvPr>
        </p:nvSpPr>
        <p:spPr/>
        <p:txBody>
          <a:bodyPr/>
          <a:lstStyle/>
          <a:p>
            <a:fld id="{5601BC54-3C80-474D-9702-166E5AFB5995}" type="slidenum">
              <a:rPr lang="en-US" smtClean="0"/>
              <a:t>8</a:t>
            </a:fld>
            <a:endParaRPr lang="en-US" dirty="0"/>
          </a:p>
        </p:txBody>
      </p:sp>
    </p:spTree>
    <p:extLst>
      <p:ext uri="{BB962C8B-B14F-4D97-AF65-F5344CB8AC3E}">
        <p14:creationId xmlns:p14="http://schemas.microsoft.com/office/powerpoint/2010/main" val="40396910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72</a:t>
            </a:fld>
            <a:endParaRPr lang="en-US"/>
          </a:p>
        </p:txBody>
      </p:sp>
    </p:spTree>
    <p:extLst>
      <p:ext uri="{BB962C8B-B14F-4D97-AF65-F5344CB8AC3E}">
        <p14:creationId xmlns:p14="http://schemas.microsoft.com/office/powerpoint/2010/main" val="11916677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73</a:t>
            </a:fld>
            <a:endParaRPr lang="en-US"/>
          </a:p>
        </p:txBody>
      </p:sp>
    </p:spTree>
    <p:extLst>
      <p:ext uri="{BB962C8B-B14F-4D97-AF65-F5344CB8AC3E}">
        <p14:creationId xmlns:p14="http://schemas.microsoft.com/office/powerpoint/2010/main" val="40567908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74</a:t>
            </a:fld>
            <a:endParaRPr lang="en-US" dirty="0"/>
          </a:p>
        </p:txBody>
      </p:sp>
    </p:spTree>
    <p:extLst>
      <p:ext uri="{BB962C8B-B14F-4D97-AF65-F5344CB8AC3E}">
        <p14:creationId xmlns:p14="http://schemas.microsoft.com/office/powerpoint/2010/main" val="24187573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75</a:t>
            </a:fld>
            <a:endParaRPr lang="en-US"/>
          </a:p>
        </p:txBody>
      </p:sp>
    </p:spTree>
    <p:extLst>
      <p:ext uri="{BB962C8B-B14F-4D97-AF65-F5344CB8AC3E}">
        <p14:creationId xmlns:p14="http://schemas.microsoft.com/office/powerpoint/2010/main" val="32413777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FE84EAC7-5770-4B76-A638-E080CF0A1C1C}" type="slidenum">
              <a:rPr lang="en-US" smtClean="0"/>
              <a:t>76</a:t>
            </a:fld>
            <a:endParaRPr lang="en-US"/>
          </a:p>
        </p:txBody>
      </p:sp>
    </p:spTree>
    <p:extLst>
      <p:ext uri="{BB962C8B-B14F-4D97-AF65-F5344CB8AC3E}">
        <p14:creationId xmlns:p14="http://schemas.microsoft.com/office/powerpoint/2010/main" val="24129397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located the procedure you want to authorize click, the appropriate subset. </a:t>
            </a:r>
          </a:p>
        </p:txBody>
      </p:sp>
      <p:sp>
        <p:nvSpPr>
          <p:cNvPr id="4" name="Slide Number Placeholder 3"/>
          <p:cNvSpPr>
            <a:spLocks noGrp="1"/>
          </p:cNvSpPr>
          <p:nvPr>
            <p:ph type="sldNum" sz="quarter" idx="10"/>
          </p:nvPr>
        </p:nvSpPr>
        <p:spPr/>
        <p:txBody>
          <a:bodyPr/>
          <a:lstStyle/>
          <a:p>
            <a:fld id="{FE84EAC7-5770-4B76-A638-E080CF0A1C1C}" type="slidenum">
              <a:rPr lang="en-US" smtClean="0"/>
              <a:t>77</a:t>
            </a:fld>
            <a:endParaRPr lang="en-US"/>
          </a:p>
        </p:txBody>
      </p:sp>
    </p:spTree>
    <p:extLst>
      <p:ext uri="{BB962C8B-B14F-4D97-AF65-F5344CB8AC3E}">
        <p14:creationId xmlns:p14="http://schemas.microsoft.com/office/powerpoint/2010/main" val="29803990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this page you will click on the </a:t>
            </a:r>
            <a:r>
              <a:rPr lang="en-US" dirty="0" err="1"/>
              <a:t>smartsheets</a:t>
            </a:r>
            <a:r>
              <a:rPr lang="en-US" dirty="0"/>
              <a:t> tab to download the medical review questions related to the procedure entered. </a:t>
            </a:r>
          </a:p>
          <a:p>
            <a:endParaRPr lang="en-US" dirty="0"/>
          </a:p>
          <a:p>
            <a:r>
              <a:rPr lang="en-US" dirty="0" err="1"/>
              <a:t>Smartsheets</a:t>
            </a:r>
            <a:r>
              <a:rPr lang="en-US" dirty="0"/>
              <a:t> were incorporated to help non-clinical and clinical staff answer the medical review questions appropriately. </a:t>
            </a:r>
          </a:p>
          <a:p>
            <a:endParaRPr lang="en-US" dirty="0"/>
          </a:p>
          <a:p>
            <a:r>
              <a:rPr lang="en-US" dirty="0"/>
              <a:t>We encourage providers to use the InterQual </a:t>
            </a:r>
            <a:r>
              <a:rPr lang="en-US" dirty="0" err="1"/>
              <a:t>SmartSheets</a:t>
            </a:r>
            <a:r>
              <a:rPr lang="en-US" dirty="0"/>
              <a:t> to submit prior authorization requests for certain procedures. </a:t>
            </a:r>
          </a:p>
          <a:p>
            <a:r>
              <a:rPr lang="en-US" dirty="0"/>
              <a:t>Also, again it is very important to have the members chart notes in front of you at this time, this way you will be able to answer the questions that the smart sheets are going to ask you. </a:t>
            </a:r>
          </a:p>
          <a:p>
            <a:endParaRPr lang="en-US" dirty="0"/>
          </a:p>
          <a:p>
            <a:r>
              <a:rPr lang="en-US" dirty="0"/>
              <a:t>Let me show you really quick on how to use them. These are very helpful when you get a denied PA. </a:t>
            </a:r>
          </a:p>
          <a:p>
            <a:endParaRPr lang="en-US" dirty="0"/>
          </a:p>
          <a:p>
            <a:r>
              <a:rPr lang="en-US" dirty="0"/>
              <a:t>So go ahead and Click the </a:t>
            </a:r>
            <a:r>
              <a:rPr lang="en-US" dirty="0" err="1"/>
              <a:t>smartsheets</a:t>
            </a:r>
            <a:r>
              <a:rPr lang="en-US" dirty="0"/>
              <a:t> tab to download the medical review questions related to the procedure entered. </a:t>
            </a:r>
          </a:p>
        </p:txBody>
      </p:sp>
      <p:sp>
        <p:nvSpPr>
          <p:cNvPr id="4" name="Slide Number Placeholder 3"/>
          <p:cNvSpPr>
            <a:spLocks noGrp="1"/>
          </p:cNvSpPr>
          <p:nvPr>
            <p:ph type="sldNum" sz="quarter" idx="5"/>
          </p:nvPr>
        </p:nvSpPr>
        <p:spPr/>
        <p:txBody>
          <a:bodyPr/>
          <a:lstStyle/>
          <a:p>
            <a:fld id="{FE84EAC7-5770-4B76-A638-E080CF0A1C1C}" type="slidenum">
              <a:rPr lang="en-US" smtClean="0"/>
              <a:t>78</a:t>
            </a:fld>
            <a:endParaRPr lang="en-US"/>
          </a:p>
        </p:txBody>
      </p:sp>
    </p:spTree>
    <p:extLst>
      <p:ext uri="{BB962C8B-B14F-4D97-AF65-F5344CB8AC3E}">
        <p14:creationId xmlns:p14="http://schemas.microsoft.com/office/powerpoint/2010/main" val="11529586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79</a:t>
            </a:fld>
            <a:endParaRPr lang="en-US"/>
          </a:p>
        </p:txBody>
      </p:sp>
    </p:spTree>
    <p:extLst>
      <p:ext uri="{BB962C8B-B14F-4D97-AF65-F5344CB8AC3E}">
        <p14:creationId xmlns:p14="http://schemas.microsoft.com/office/powerpoint/2010/main" val="7028892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80</a:t>
            </a:fld>
            <a:endParaRPr lang="en-US"/>
          </a:p>
        </p:txBody>
      </p:sp>
    </p:spTree>
    <p:extLst>
      <p:ext uri="{BB962C8B-B14F-4D97-AF65-F5344CB8AC3E}">
        <p14:creationId xmlns:p14="http://schemas.microsoft.com/office/powerpoint/2010/main" val="712544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81</a:t>
            </a:fld>
            <a:endParaRPr lang="en-US"/>
          </a:p>
        </p:txBody>
      </p:sp>
    </p:spTree>
    <p:extLst>
      <p:ext uri="{BB962C8B-B14F-4D97-AF65-F5344CB8AC3E}">
        <p14:creationId xmlns:p14="http://schemas.microsoft.com/office/powerpoint/2010/main" val="65320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9</a:t>
            </a:fld>
            <a:endParaRPr lang="en-US"/>
          </a:p>
        </p:txBody>
      </p:sp>
    </p:spTree>
    <p:extLst>
      <p:ext uri="{BB962C8B-B14F-4D97-AF65-F5344CB8AC3E}">
        <p14:creationId xmlns:p14="http://schemas.microsoft.com/office/powerpoint/2010/main" val="42028764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82</a:t>
            </a:fld>
            <a:endParaRPr lang="en-US"/>
          </a:p>
        </p:txBody>
      </p:sp>
    </p:spTree>
    <p:extLst>
      <p:ext uri="{BB962C8B-B14F-4D97-AF65-F5344CB8AC3E}">
        <p14:creationId xmlns:p14="http://schemas.microsoft.com/office/powerpoint/2010/main" val="8438457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this screen the questions asks Prior successful injection for same specific condition, it tells you to choose one, so a little note here: Providers have the ability to add additional comments. </a:t>
            </a:r>
          </a:p>
          <a:p>
            <a:r>
              <a:rPr lang="en-US" dirty="0"/>
              <a:t>But if you select other clinical information, you will most likely not receive an automatic approval. It will be sent over for manual review and can take up to several days. As you can see this one was selected then it says no remaining questions. Click view recommendations to continue. So if you are looking for an automatic approval, select the answer that best applies to the patients criteria, go ahead and review the </a:t>
            </a:r>
            <a:r>
              <a:rPr lang="en-US" dirty="0" err="1"/>
              <a:t>smartsheets</a:t>
            </a:r>
            <a:r>
              <a:rPr lang="en-US" dirty="0"/>
              <a:t> again and may have to reconsider if the request is medical necessary, but if you do select the comment button it will lead you to the next screen where you can add the information. (go to next slide)</a:t>
            </a:r>
          </a:p>
        </p:txBody>
      </p:sp>
      <p:sp>
        <p:nvSpPr>
          <p:cNvPr id="4" name="Slide Number Placeholder 3"/>
          <p:cNvSpPr>
            <a:spLocks noGrp="1"/>
          </p:cNvSpPr>
          <p:nvPr>
            <p:ph type="sldNum" sz="quarter" idx="5"/>
          </p:nvPr>
        </p:nvSpPr>
        <p:spPr/>
        <p:txBody>
          <a:bodyPr/>
          <a:lstStyle/>
          <a:p>
            <a:fld id="{FE84EAC7-5770-4B76-A638-E080CF0A1C1C}" type="slidenum">
              <a:rPr lang="en-US" smtClean="0"/>
              <a:t>83</a:t>
            </a:fld>
            <a:endParaRPr lang="en-US"/>
          </a:p>
        </p:txBody>
      </p:sp>
    </p:spTree>
    <p:extLst>
      <p:ext uri="{BB962C8B-B14F-4D97-AF65-F5344CB8AC3E}">
        <p14:creationId xmlns:p14="http://schemas.microsoft.com/office/powerpoint/2010/main" val="6877182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84</a:t>
            </a:fld>
            <a:endParaRPr lang="en-US"/>
          </a:p>
        </p:txBody>
      </p:sp>
    </p:spTree>
    <p:extLst>
      <p:ext uri="{BB962C8B-B14F-4D97-AF65-F5344CB8AC3E}">
        <p14:creationId xmlns:p14="http://schemas.microsoft.com/office/powerpoint/2010/main" val="7454072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85</a:t>
            </a:fld>
            <a:endParaRPr lang="en-US"/>
          </a:p>
        </p:txBody>
      </p:sp>
    </p:spTree>
    <p:extLst>
      <p:ext uri="{BB962C8B-B14F-4D97-AF65-F5344CB8AC3E}">
        <p14:creationId xmlns:p14="http://schemas.microsoft.com/office/powerpoint/2010/main" val="36977261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86</a:t>
            </a:fld>
            <a:endParaRPr lang="en-US"/>
          </a:p>
        </p:txBody>
      </p:sp>
    </p:spTree>
    <p:extLst>
      <p:ext uri="{BB962C8B-B14F-4D97-AF65-F5344CB8AC3E}">
        <p14:creationId xmlns:p14="http://schemas.microsoft.com/office/powerpoint/2010/main" val="36071475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87</a:t>
            </a:fld>
            <a:endParaRPr lang="en-US"/>
          </a:p>
        </p:txBody>
      </p:sp>
    </p:spTree>
    <p:extLst>
      <p:ext uri="{BB962C8B-B14F-4D97-AF65-F5344CB8AC3E}">
        <p14:creationId xmlns:p14="http://schemas.microsoft.com/office/powerpoint/2010/main" val="1842792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4EAC7-5770-4B76-A638-E080CF0A1C1C}" type="slidenum">
              <a:rPr lang="en-US" smtClean="0"/>
              <a:t>88</a:t>
            </a:fld>
            <a:endParaRPr lang="en-US"/>
          </a:p>
        </p:txBody>
      </p:sp>
    </p:spTree>
    <p:extLst>
      <p:ext uri="{BB962C8B-B14F-4D97-AF65-F5344CB8AC3E}">
        <p14:creationId xmlns:p14="http://schemas.microsoft.com/office/powerpoint/2010/main" val="23105326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FE84EAC7-5770-4B76-A638-E080CF0A1C1C}" type="slidenum">
              <a:rPr lang="en-US" smtClean="0"/>
              <a:t>89</a:t>
            </a:fld>
            <a:endParaRPr lang="en-US"/>
          </a:p>
        </p:txBody>
      </p:sp>
    </p:spTree>
    <p:extLst>
      <p:ext uri="{BB962C8B-B14F-4D97-AF65-F5344CB8AC3E}">
        <p14:creationId xmlns:p14="http://schemas.microsoft.com/office/powerpoint/2010/main" val="42747516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4EAC7-5770-4B76-A638-E080CF0A1C1C}" type="slidenum">
              <a:rPr lang="en-US" smtClean="0"/>
              <a:t>90</a:t>
            </a:fld>
            <a:endParaRPr lang="en-US"/>
          </a:p>
        </p:txBody>
      </p:sp>
    </p:spTree>
    <p:extLst>
      <p:ext uri="{BB962C8B-B14F-4D97-AF65-F5344CB8AC3E}">
        <p14:creationId xmlns:p14="http://schemas.microsoft.com/office/powerpoint/2010/main" val="37902875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fld id="{FE84EAC7-5770-4B76-A638-E080CF0A1C1C}" type="slidenum">
              <a:rPr lang="en-US" smtClean="0"/>
              <a:t>91</a:t>
            </a:fld>
            <a:endParaRPr lang="en-US"/>
          </a:p>
        </p:txBody>
      </p:sp>
    </p:spTree>
    <p:extLst>
      <p:ext uri="{BB962C8B-B14F-4D97-AF65-F5344CB8AC3E}">
        <p14:creationId xmlns:p14="http://schemas.microsoft.com/office/powerpoint/2010/main" val="414677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1BC54-3C80-474D-9702-166E5AFB5995}" type="slidenum">
              <a:rPr lang="en-US" smtClean="0"/>
              <a:t>10</a:t>
            </a:fld>
            <a:endParaRPr lang="en-US" dirty="0"/>
          </a:p>
        </p:txBody>
      </p:sp>
    </p:spTree>
    <p:extLst>
      <p:ext uri="{BB962C8B-B14F-4D97-AF65-F5344CB8AC3E}">
        <p14:creationId xmlns:p14="http://schemas.microsoft.com/office/powerpoint/2010/main" val="11499787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92</a:t>
            </a:fld>
            <a:endParaRPr lang="en-US"/>
          </a:p>
        </p:txBody>
      </p:sp>
    </p:spTree>
    <p:extLst>
      <p:ext uri="{BB962C8B-B14F-4D97-AF65-F5344CB8AC3E}">
        <p14:creationId xmlns:p14="http://schemas.microsoft.com/office/powerpoint/2010/main" val="5110807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93</a:t>
            </a:fld>
            <a:endParaRPr lang="en-US"/>
          </a:p>
        </p:txBody>
      </p:sp>
    </p:spTree>
    <p:extLst>
      <p:ext uri="{BB962C8B-B14F-4D97-AF65-F5344CB8AC3E}">
        <p14:creationId xmlns:p14="http://schemas.microsoft.com/office/powerpoint/2010/main" val="4036138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94</a:t>
            </a:fld>
            <a:endParaRPr lang="en-US"/>
          </a:p>
        </p:txBody>
      </p:sp>
    </p:spTree>
    <p:extLst>
      <p:ext uri="{BB962C8B-B14F-4D97-AF65-F5344CB8AC3E}">
        <p14:creationId xmlns:p14="http://schemas.microsoft.com/office/powerpoint/2010/main" val="30687215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95</a:t>
            </a:fld>
            <a:endParaRPr lang="en-US"/>
          </a:p>
        </p:txBody>
      </p:sp>
    </p:spTree>
    <p:extLst>
      <p:ext uri="{BB962C8B-B14F-4D97-AF65-F5344CB8AC3E}">
        <p14:creationId xmlns:p14="http://schemas.microsoft.com/office/powerpoint/2010/main" val="17771623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21200"/>
          </a:xfrm>
        </p:spPr>
        <p:txBody>
          <a:bodyPr/>
          <a:lstStyle/>
          <a:p>
            <a:endParaRPr lang="en-US" dirty="0"/>
          </a:p>
        </p:txBody>
      </p:sp>
      <p:sp>
        <p:nvSpPr>
          <p:cNvPr id="4" name="Slide Number Placeholder 3"/>
          <p:cNvSpPr>
            <a:spLocks noGrp="1"/>
          </p:cNvSpPr>
          <p:nvPr>
            <p:ph type="sldNum" sz="quarter" idx="5"/>
          </p:nvPr>
        </p:nvSpPr>
        <p:spPr/>
        <p:txBody>
          <a:bodyPr/>
          <a:lstStyle/>
          <a:p>
            <a:fld id="{FE84EAC7-5770-4B76-A638-E080CF0A1C1C}" type="slidenum">
              <a:rPr lang="en-US" smtClean="0"/>
              <a:t>96</a:t>
            </a:fld>
            <a:endParaRPr lang="en-US"/>
          </a:p>
        </p:txBody>
      </p:sp>
    </p:spTree>
    <p:extLst>
      <p:ext uri="{BB962C8B-B14F-4D97-AF65-F5344CB8AC3E}">
        <p14:creationId xmlns:p14="http://schemas.microsoft.com/office/powerpoint/2010/main" val="26431731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98</a:t>
            </a:fld>
            <a:endParaRPr lang="en-US"/>
          </a:p>
        </p:txBody>
      </p:sp>
    </p:spTree>
    <p:extLst>
      <p:ext uri="{BB962C8B-B14F-4D97-AF65-F5344CB8AC3E}">
        <p14:creationId xmlns:p14="http://schemas.microsoft.com/office/powerpoint/2010/main" val="29707686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99</a:t>
            </a:fld>
            <a:endParaRPr lang="en-US"/>
          </a:p>
        </p:txBody>
      </p:sp>
    </p:spTree>
    <p:extLst>
      <p:ext uri="{BB962C8B-B14F-4D97-AF65-F5344CB8AC3E}">
        <p14:creationId xmlns:p14="http://schemas.microsoft.com/office/powerpoint/2010/main" val="38275755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100</a:t>
            </a:fld>
            <a:endParaRPr lang="en-US"/>
          </a:p>
        </p:txBody>
      </p:sp>
    </p:spTree>
    <p:extLst>
      <p:ext uri="{BB962C8B-B14F-4D97-AF65-F5344CB8AC3E}">
        <p14:creationId xmlns:p14="http://schemas.microsoft.com/office/powerpoint/2010/main" val="28639349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101</a:t>
            </a:fld>
            <a:endParaRPr lang="en-US"/>
          </a:p>
        </p:txBody>
      </p:sp>
    </p:spTree>
    <p:extLst>
      <p:ext uri="{BB962C8B-B14F-4D97-AF65-F5344CB8AC3E}">
        <p14:creationId xmlns:p14="http://schemas.microsoft.com/office/powerpoint/2010/main" val="21241900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7280-2B88-40CF-8FB8-9155544084F7}" type="slidenum">
              <a:rPr lang="en-US" smtClean="0"/>
              <a:t>102</a:t>
            </a:fld>
            <a:endParaRPr lang="en-US"/>
          </a:p>
        </p:txBody>
      </p:sp>
    </p:spTree>
    <p:extLst>
      <p:ext uri="{BB962C8B-B14F-4D97-AF65-F5344CB8AC3E}">
        <p14:creationId xmlns:p14="http://schemas.microsoft.com/office/powerpoint/2010/main" val="357041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rgbClr val="D15420"/>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dirty="0"/>
              <a:t>Transition slide 1:</a:t>
            </a:r>
            <a:br>
              <a:rPr lang="en-US" dirty="0"/>
            </a:br>
            <a:r>
              <a:rPr lang="en-US" dirty="0"/>
              <a:t>put your title here</a:t>
            </a:r>
          </a:p>
        </p:txBody>
      </p:sp>
    </p:spTree>
    <p:extLst>
      <p:ext uri="{BB962C8B-B14F-4D97-AF65-F5344CB8AC3E}">
        <p14:creationId xmlns:p14="http://schemas.microsoft.com/office/powerpoint/2010/main" val="3863832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rgbClr val="DE8F26"/>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dirty="0"/>
              <a:t>Transition slide 1:</a:t>
            </a:r>
            <a:br>
              <a:rPr lang="en-US" dirty="0"/>
            </a:br>
            <a:r>
              <a:rPr lang="en-US" dirty="0"/>
              <a:t>put your title here</a:t>
            </a:r>
          </a:p>
        </p:txBody>
      </p:sp>
    </p:spTree>
    <p:extLst>
      <p:ext uri="{BB962C8B-B14F-4D97-AF65-F5344CB8AC3E}">
        <p14:creationId xmlns:p14="http://schemas.microsoft.com/office/powerpoint/2010/main" val="253250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9D4-F3F6-4638-AB26-B252F641A34A}"/>
              </a:ext>
            </a:extLst>
          </p:cNvPr>
          <p:cNvSpPr>
            <a:spLocks noGrp="1"/>
          </p:cNvSpPr>
          <p:nvPr>
            <p:ph type="title" hasCustomPrompt="1"/>
          </p:nvPr>
        </p:nvSpPr>
        <p:spPr/>
        <p:txBody>
          <a:bodyPr>
            <a:normAutofit/>
          </a:bodyPr>
          <a:lstStyle>
            <a:lvl1pPr>
              <a:defRPr sz="4400"/>
            </a:lvl1pPr>
          </a:lstStyle>
          <a:p>
            <a:r>
              <a:rPr lang="en-US" dirty="0"/>
              <a:t>title</a:t>
            </a:r>
          </a:p>
        </p:txBody>
      </p:sp>
      <p:sp>
        <p:nvSpPr>
          <p:cNvPr id="3" name="Content Placeholder 2">
            <a:extLst>
              <a:ext uri="{FF2B5EF4-FFF2-40B4-BE49-F238E27FC236}">
                <a16:creationId xmlns:a16="http://schemas.microsoft.com/office/drawing/2014/main" id="{4B6FF79B-5247-4EA0-A3E1-735056041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461A5CC-C12F-4050-A87A-D8016FCA4D96}"/>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endParaRPr lang="en-US" dirty="0"/>
          </a:p>
        </p:txBody>
      </p:sp>
    </p:spTree>
    <p:extLst>
      <p:ext uri="{BB962C8B-B14F-4D97-AF65-F5344CB8AC3E}">
        <p14:creationId xmlns:p14="http://schemas.microsoft.com/office/powerpoint/2010/main" val="3016196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0" y="0"/>
            <a:ext cx="6019800" cy="6858000"/>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8" name="Title 1">
            <a:extLst>
              <a:ext uri="{FF2B5EF4-FFF2-40B4-BE49-F238E27FC236}">
                <a16:creationId xmlns:a16="http://schemas.microsoft.com/office/drawing/2014/main" id="{63E39908-AE0E-4754-863C-B6DFE0ABF817}"/>
              </a:ext>
            </a:extLst>
          </p:cNvPr>
          <p:cNvSpPr>
            <a:spLocks noGrp="1"/>
          </p:cNvSpPr>
          <p:nvPr>
            <p:ph type="title" hasCustomPrompt="1"/>
          </p:nvPr>
        </p:nvSpPr>
        <p:spPr>
          <a:xfrm>
            <a:off x="6856412" y="250825"/>
            <a:ext cx="4498976"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dirty="0"/>
              <a:t>title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6856412" y="1846263"/>
            <a:ext cx="4498976"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6856412" y="6242050"/>
            <a:ext cx="449897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6856412" y="1711325"/>
            <a:ext cx="2647950"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37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1" y="260350"/>
            <a:ext cx="4346577"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dirty="0"/>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0"/>
            <a:ext cx="6172200" cy="6858000"/>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7"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10" y="6251575"/>
            <a:ext cx="4346578"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45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2" y="260350"/>
            <a:ext cx="4346574" cy="1325563"/>
          </a:xfrm>
        </p:spPr>
        <p:txBody>
          <a:bodyPr>
            <a:noAutofit/>
          </a:bodyPr>
          <a:lstStyle>
            <a:lvl1pPr>
              <a:defRPr sz="3600" cap="all" baseline="0">
                <a:solidFill>
                  <a:srgbClr val="464646"/>
                </a:solidFill>
                <a:latin typeface="Montserrat ExtraBold" panose="00000900000000000000" pitchFamily="50" charset="0"/>
              </a:defRPr>
            </a:lvl1pPr>
          </a:lstStyle>
          <a:p>
            <a:r>
              <a:rPr lang="en-US" dirty="0"/>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1"/>
            <a:ext cx="6172200" cy="3343274"/>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5"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09" y="6251575"/>
            <a:ext cx="4346575"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1ACAF94-7D76-461F-84CA-8C3A8E1A19AF}"/>
              </a:ext>
            </a:extLst>
          </p:cNvPr>
          <p:cNvSpPr>
            <a:spLocks noGrp="1"/>
          </p:cNvSpPr>
          <p:nvPr>
            <p:ph sz="half" idx="13" hasCustomPrompt="1"/>
          </p:nvPr>
        </p:nvSpPr>
        <p:spPr>
          <a:xfrm flipH="1">
            <a:off x="6019800" y="3457575"/>
            <a:ext cx="6172200" cy="3400423"/>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Tree>
    <p:extLst>
      <p:ext uri="{BB962C8B-B14F-4D97-AF65-F5344CB8AC3E}">
        <p14:creationId xmlns:p14="http://schemas.microsoft.com/office/powerpoint/2010/main" val="2753588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836611" y="-3170"/>
            <a:ext cx="10518777" cy="3428990"/>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836612" y="3590917"/>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836611" y="6076951"/>
            <a:ext cx="10518777"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28658CBB-3AD1-428F-87CC-812CE82028AF}"/>
              </a:ext>
            </a:extLst>
          </p:cNvPr>
          <p:cNvSpPr>
            <a:spLocks noGrp="1"/>
          </p:cNvSpPr>
          <p:nvPr>
            <p:ph sz="half" idx="13"/>
          </p:nvPr>
        </p:nvSpPr>
        <p:spPr>
          <a:xfrm>
            <a:off x="4424363" y="3590916"/>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EBC7ECB4-F408-4BA0-AB56-E83E4F5D7BF2}"/>
              </a:ext>
            </a:extLst>
          </p:cNvPr>
          <p:cNvSpPr>
            <a:spLocks noGrp="1"/>
          </p:cNvSpPr>
          <p:nvPr>
            <p:ph sz="half" idx="14"/>
          </p:nvPr>
        </p:nvSpPr>
        <p:spPr>
          <a:xfrm>
            <a:off x="8012114" y="3590915"/>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6379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4F0C-64D1-4379-8CC4-EF068C539682}"/>
              </a:ext>
            </a:extLst>
          </p:cNvPr>
          <p:cNvSpPr>
            <a:spLocks noGrp="1"/>
          </p:cNvSpPr>
          <p:nvPr>
            <p:ph type="title" hasCustomPrompt="1"/>
          </p:nvPr>
        </p:nvSpPr>
        <p:spPr>
          <a:xfrm>
            <a:off x="839788" y="365125"/>
            <a:ext cx="10515600" cy="1325563"/>
          </a:xfrm>
        </p:spPr>
        <p:txBody>
          <a:bodyPr>
            <a:normAutofit/>
          </a:bodyPr>
          <a:lstStyle>
            <a:lvl1pPr>
              <a:defRPr sz="4400"/>
            </a:lvl1pPr>
          </a:lstStyle>
          <a:p>
            <a:r>
              <a:rPr lang="en-US" dirty="0"/>
              <a:t>title</a:t>
            </a:r>
          </a:p>
        </p:txBody>
      </p:sp>
      <p:sp>
        <p:nvSpPr>
          <p:cNvPr id="3" name="Text Placeholder 2">
            <a:extLst>
              <a:ext uri="{FF2B5EF4-FFF2-40B4-BE49-F238E27FC236}">
                <a16:creationId xmlns:a16="http://schemas.microsoft.com/office/drawing/2014/main" id="{E390DA14-779F-4634-BE38-855D8BAF2E38}"/>
              </a:ext>
            </a:extLst>
          </p:cNvPr>
          <p:cNvSpPr>
            <a:spLocks noGrp="1"/>
          </p:cNvSpPr>
          <p:nvPr>
            <p:ph type="body" idx="1"/>
          </p:nvPr>
        </p:nvSpPr>
        <p:spPr>
          <a:xfrm>
            <a:off x="839788" y="1681163"/>
            <a:ext cx="4999037" cy="823912"/>
          </a:xfrm>
        </p:spPr>
        <p:txBody>
          <a:bodyPr anchor="b"/>
          <a:lstStyle>
            <a:lvl1pPr marL="0" indent="0">
              <a:buNone/>
              <a:defRPr sz="2400" b="1">
                <a:latin typeface="Montserrat Thin" panose="000003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FC96-4045-49F6-A146-006CCC119A3F}"/>
              </a:ext>
            </a:extLst>
          </p:cNvPr>
          <p:cNvSpPr>
            <a:spLocks noGrp="1"/>
          </p:cNvSpPr>
          <p:nvPr>
            <p:ph sz="half" idx="2"/>
          </p:nvPr>
        </p:nvSpPr>
        <p:spPr>
          <a:xfrm>
            <a:off x="839788" y="2505075"/>
            <a:ext cx="4999037" cy="3684588"/>
          </a:xfrm>
        </p:spPr>
        <p:txBody>
          <a:bodyPr/>
          <a:lstStyle>
            <a:lvl1pPr>
              <a:defRPr>
                <a:latin typeface="Montserrat Thin" panose="00000300000000000000" pitchFamily="50" charset="0"/>
              </a:defRPr>
            </a:lvl1pPr>
            <a:lvl2pPr>
              <a:defRPr>
                <a:latin typeface="Montserrat Thin" panose="00000300000000000000" pitchFamily="50" charset="0"/>
              </a:defRPr>
            </a:lvl2pPr>
            <a:lvl3pPr>
              <a:defRPr>
                <a:latin typeface="Montserrat Thin" panose="00000300000000000000" pitchFamily="50" charset="0"/>
              </a:defRPr>
            </a:lvl3pPr>
            <a:lvl4pPr>
              <a:defRPr>
                <a:latin typeface="Montserrat Thin" panose="00000300000000000000" pitchFamily="50" charset="0"/>
              </a:defRPr>
            </a:lvl4pPr>
            <a:lvl5pPr>
              <a:defRPr>
                <a:latin typeface="Montserrat Thin" panose="000003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A5B313F-BE7E-49F9-9886-2FAC21CE71E6}"/>
              </a:ext>
            </a:extLst>
          </p:cNvPr>
          <p:cNvSpPr>
            <a:spLocks noGrp="1"/>
          </p:cNvSpPr>
          <p:nvPr>
            <p:ph type="body" sz="quarter" idx="3"/>
          </p:nvPr>
        </p:nvSpPr>
        <p:spPr>
          <a:xfrm>
            <a:off x="6334126" y="1681163"/>
            <a:ext cx="5021262" cy="823912"/>
          </a:xfrm>
        </p:spPr>
        <p:txBody>
          <a:bodyPr anchor="b"/>
          <a:lstStyle>
            <a:lvl1pPr marL="0" indent="0">
              <a:buNone/>
              <a:defRPr sz="2400" b="1">
                <a:latin typeface="Montserrat Thin" panose="000003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7D252D3-F9FC-4D4F-B275-3829883FE67F}"/>
              </a:ext>
            </a:extLst>
          </p:cNvPr>
          <p:cNvSpPr>
            <a:spLocks noGrp="1"/>
          </p:cNvSpPr>
          <p:nvPr>
            <p:ph sz="quarter" idx="4"/>
          </p:nvPr>
        </p:nvSpPr>
        <p:spPr>
          <a:xfrm>
            <a:off x="6334126" y="2505075"/>
            <a:ext cx="5021262" cy="3684588"/>
          </a:xfrm>
        </p:spPr>
        <p:txBody>
          <a:bodyPr/>
          <a:lstStyle>
            <a:lvl1pPr>
              <a:defRPr>
                <a:latin typeface="Montserrat Thin" panose="00000300000000000000" pitchFamily="50" charset="0"/>
              </a:defRPr>
            </a:lvl1pPr>
            <a:lvl2pPr>
              <a:defRPr>
                <a:latin typeface="Montserrat Thin" panose="00000300000000000000" pitchFamily="50" charset="0"/>
              </a:defRPr>
            </a:lvl2pPr>
            <a:lvl3pPr>
              <a:defRPr>
                <a:latin typeface="Montserrat Thin" panose="00000300000000000000" pitchFamily="50" charset="0"/>
              </a:defRPr>
            </a:lvl3pPr>
            <a:lvl4pPr>
              <a:defRPr>
                <a:latin typeface="Montserrat Thin" panose="00000300000000000000" pitchFamily="50" charset="0"/>
              </a:defRPr>
            </a:lvl4pPr>
            <a:lvl5pPr>
              <a:defRPr>
                <a:latin typeface="Montserrat Thin" panose="000003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718873EF-9FD9-49D8-AAD5-0113C6247EB2}"/>
              </a:ext>
            </a:extLst>
          </p:cNvPr>
          <p:cNvCxnSpPr>
            <a:cxnSpLocks/>
          </p:cNvCxnSpPr>
          <p:nvPr userDrawn="1"/>
        </p:nvCxnSpPr>
        <p:spPr>
          <a:xfrm flipV="1">
            <a:off x="6086475" y="1690688"/>
            <a:ext cx="0" cy="4498975"/>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12" name="Slide Number Placeholder 6">
            <a:extLst>
              <a:ext uri="{FF2B5EF4-FFF2-40B4-BE49-F238E27FC236}">
                <a16:creationId xmlns:a16="http://schemas.microsoft.com/office/drawing/2014/main" id="{DBEA52CF-2BAB-485D-BA64-1588444BEDD8}"/>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endParaRPr lang="en-US" dirty="0"/>
          </a:p>
        </p:txBody>
      </p:sp>
    </p:spTree>
    <p:extLst>
      <p:ext uri="{BB962C8B-B14F-4D97-AF65-F5344CB8AC3E}">
        <p14:creationId xmlns:p14="http://schemas.microsoft.com/office/powerpoint/2010/main" val="2723949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CA45-256B-46A9-B33C-A1595D78EC29}"/>
              </a:ext>
            </a:extLst>
          </p:cNvPr>
          <p:cNvSpPr>
            <a:spLocks noGrp="1"/>
          </p:cNvSpPr>
          <p:nvPr>
            <p:ph type="title" hasCustomPrompt="1"/>
          </p:nvPr>
        </p:nvSpPr>
        <p:spPr>
          <a:xfrm>
            <a:off x="1400178" y="981075"/>
            <a:ext cx="9953615" cy="4521200"/>
          </a:xfrm>
        </p:spPr>
        <p:txBody>
          <a:bodyPr/>
          <a:lstStyle>
            <a:lvl1pPr>
              <a:defRPr i="0" cap="none" baseline="0">
                <a:latin typeface="Montserrat Thin" panose="00000300000000000000" pitchFamily="50" charset="0"/>
              </a:defRPr>
            </a:lvl1pPr>
          </a:lstStyle>
          <a:p>
            <a:r>
              <a:rPr lang="en-US" dirty="0"/>
              <a:t>“Use this slide if you would like to include a quote in your presentation.”</a:t>
            </a:r>
            <a:br>
              <a:rPr lang="en-US" dirty="0"/>
            </a:br>
            <a:br>
              <a:rPr lang="en-US" dirty="0"/>
            </a:br>
            <a:r>
              <a:rPr lang="en-US" dirty="0"/>
              <a:t>– Quote Attribution</a:t>
            </a:r>
          </a:p>
        </p:txBody>
      </p:sp>
      <p:cxnSp>
        <p:nvCxnSpPr>
          <p:cNvPr id="6" name="Straight Connector 5">
            <a:extLst>
              <a:ext uri="{FF2B5EF4-FFF2-40B4-BE49-F238E27FC236}">
                <a16:creationId xmlns:a16="http://schemas.microsoft.com/office/drawing/2014/main" id="{B19AED1F-DAA1-4CD3-8E2B-3C4AD4BD5E44}"/>
              </a:ext>
            </a:extLst>
          </p:cNvPr>
          <p:cNvCxnSpPr>
            <a:cxnSpLocks/>
          </p:cNvCxnSpPr>
          <p:nvPr userDrawn="1"/>
        </p:nvCxnSpPr>
        <p:spPr>
          <a:xfrm>
            <a:off x="855673" y="981075"/>
            <a:ext cx="0" cy="452120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0CA53F-EFAE-46F6-A38C-771A8AFE5853}"/>
              </a:ext>
            </a:extLst>
          </p:cNvPr>
          <p:cNvSpPr/>
          <p:nvPr userDrawn="1"/>
        </p:nvSpPr>
        <p:spPr>
          <a:xfrm>
            <a:off x="10013665" y="-632341"/>
            <a:ext cx="1994457" cy="5386090"/>
          </a:xfrm>
          <a:prstGeom prst="rect">
            <a:avLst/>
          </a:prstGeom>
        </p:spPr>
        <p:txBody>
          <a:bodyPr wrap="none">
            <a:spAutoFit/>
          </a:bodyPr>
          <a:lstStyle/>
          <a:p>
            <a:r>
              <a:rPr lang="en-US" sz="34400" dirty="0">
                <a:solidFill>
                  <a:schemeClr val="bg1">
                    <a:lumMod val="95000"/>
                  </a:schemeClr>
                </a:solidFill>
                <a:latin typeface="Georgia" panose="02040502050405020303" pitchFamily="18" charset="0"/>
              </a:rPr>
              <a:t>”</a:t>
            </a:r>
          </a:p>
        </p:txBody>
      </p:sp>
      <p:sp>
        <p:nvSpPr>
          <p:cNvPr id="11" name="Slide Number Placeholder 6">
            <a:extLst>
              <a:ext uri="{FF2B5EF4-FFF2-40B4-BE49-F238E27FC236}">
                <a16:creationId xmlns:a16="http://schemas.microsoft.com/office/drawing/2014/main" id="{CE821C7D-9829-4327-9E14-7C825AC948C2}"/>
              </a:ext>
            </a:extLst>
          </p:cNvPr>
          <p:cNvSpPr>
            <a:spLocks noGrp="1"/>
          </p:cNvSpPr>
          <p:nvPr>
            <p:ph type="sldNum" sz="quarter" idx="12"/>
          </p:nvPr>
        </p:nvSpPr>
        <p:spPr>
          <a:xfrm>
            <a:off x="1400178" y="6356349"/>
            <a:ext cx="995361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spTree>
    <p:extLst>
      <p:ext uri="{BB962C8B-B14F-4D97-AF65-F5344CB8AC3E}">
        <p14:creationId xmlns:p14="http://schemas.microsoft.com/office/powerpoint/2010/main" val="2711827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or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87D-D965-4541-965E-F8B2C96D7CBA}"/>
              </a:ext>
            </a:extLst>
          </p:cNvPr>
          <p:cNvSpPr>
            <a:spLocks noGrp="1"/>
          </p:cNvSpPr>
          <p:nvPr>
            <p:ph type="ctrTitle" hasCustomPrompt="1"/>
          </p:nvPr>
        </p:nvSpPr>
        <p:spPr>
          <a:xfrm>
            <a:off x="838199" y="5362574"/>
            <a:ext cx="10515599" cy="708421"/>
          </a:xfrm>
        </p:spPr>
        <p:txBody>
          <a:bodyPr anchor="b">
            <a:normAutofit/>
          </a:bodyPr>
          <a:lstStyle>
            <a:lvl1pPr algn="l">
              <a:defRPr sz="4400"/>
            </a:lvl1pPr>
          </a:lstStyle>
          <a:p>
            <a:r>
              <a:rPr lang="en-US" dirty="0"/>
              <a:t>chart title</a:t>
            </a:r>
          </a:p>
        </p:txBody>
      </p:sp>
      <p:sp>
        <p:nvSpPr>
          <p:cNvPr id="9" name="Content Placeholder 3">
            <a:extLst>
              <a:ext uri="{FF2B5EF4-FFF2-40B4-BE49-F238E27FC236}">
                <a16:creationId xmlns:a16="http://schemas.microsoft.com/office/drawing/2014/main" id="{8AEF0D2B-AFEE-4353-8C84-B5FBB01C9D6C}"/>
              </a:ext>
            </a:extLst>
          </p:cNvPr>
          <p:cNvSpPr>
            <a:spLocks noGrp="1"/>
          </p:cNvSpPr>
          <p:nvPr>
            <p:ph sz="half" idx="2" hasCustomPrompt="1"/>
          </p:nvPr>
        </p:nvSpPr>
        <p:spPr>
          <a:xfrm>
            <a:off x="836611" y="422671"/>
            <a:ext cx="10515599" cy="4787504"/>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Insert chart or graph here.</a:t>
            </a:r>
          </a:p>
        </p:txBody>
      </p:sp>
      <p:sp>
        <p:nvSpPr>
          <p:cNvPr id="11" name="Slide Number Placeholder 6">
            <a:extLst>
              <a:ext uri="{FF2B5EF4-FFF2-40B4-BE49-F238E27FC236}">
                <a16:creationId xmlns:a16="http://schemas.microsoft.com/office/drawing/2014/main" id="{5431ADA5-BF1A-41FA-A0BD-E548440BEB35}"/>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12" name="Straight Connector 11">
            <a:extLst>
              <a:ext uri="{FF2B5EF4-FFF2-40B4-BE49-F238E27FC236}">
                <a16:creationId xmlns:a16="http://schemas.microsoft.com/office/drawing/2014/main" id="{3AC1A52D-FC66-4252-8D0C-3C0DF31B8ACB}"/>
              </a:ext>
            </a:extLst>
          </p:cNvPr>
          <p:cNvCxnSpPr>
            <a:cxnSpLocks/>
          </p:cNvCxnSpPr>
          <p:nvPr userDrawn="1"/>
        </p:nvCxnSpPr>
        <p:spPr>
          <a:xfrm>
            <a:off x="836611" y="6076951"/>
            <a:ext cx="10518777"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995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rgbClr val="004E9A"/>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dirty="0"/>
              <a:t>Transition slide 1:</a:t>
            </a:r>
            <a:br>
              <a:rPr lang="en-US" dirty="0"/>
            </a:br>
            <a:r>
              <a:rPr lang="en-US" dirty="0"/>
              <a:t>put your title here</a:t>
            </a:r>
          </a:p>
        </p:txBody>
      </p:sp>
    </p:spTree>
    <p:extLst>
      <p:ext uri="{BB962C8B-B14F-4D97-AF65-F5344CB8AC3E}">
        <p14:creationId xmlns:p14="http://schemas.microsoft.com/office/powerpoint/2010/main" val="770694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9D4-F3F6-4638-AB26-B252F641A34A}"/>
              </a:ext>
            </a:extLst>
          </p:cNvPr>
          <p:cNvSpPr>
            <a:spLocks noGrp="1"/>
          </p:cNvSpPr>
          <p:nvPr>
            <p:ph type="title" hasCustomPrompt="1"/>
          </p:nvPr>
        </p:nvSpPr>
        <p:spPr/>
        <p:txBody>
          <a:bodyPr>
            <a:normAutofit/>
          </a:bodyPr>
          <a:lstStyle>
            <a:lvl1pPr>
              <a:defRPr sz="4400"/>
            </a:lvl1pPr>
          </a:lstStyle>
          <a:p>
            <a:r>
              <a:rPr lang="en-US" dirty="0"/>
              <a:t>title</a:t>
            </a:r>
          </a:p>
        </p:txBody>
      </p:sp>
      <p:sp>
        <p:nvSpPr>
          <p:cNvPr id="3" name="Content Placeholder 2">
            <a:extLst>
              <a:ext uri="{FF2B5EF4-FFF2-40B4-BE49-F238E27FC236}">
                <a16:creationId xmlns:a16="http://schemas.microsoft.com/office/drawing/2014/main" id="{4B6FF79B-5247-4EA0-A3E1-735056041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461A5CC-C12F-4050-A87A-D8016FCA4D96}"/>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endParaRPr lang="en-US" dirty="0"/>
          </a:p>
        </p:txBody>
      </p:sp>
    </p:spTree>
    <p:extLst>
      <p:ext uri="{BB962C8B-B14F-4D97-AF65-F5344CB8AC3E}">
        <p14:creationId xmlns:p14="http://schemas.microsoft.com/office/powerpoint/2010/main" val="1223249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9D4-F3F6-4638-AB26-B252F641A34A}"/>
              </a:ext>
            </a:extLst>
          </p:cNvPr>
          <p:cNvSpPr>
            <a:spLocks noGrp="1"/>
          </p:cNvSpPr>
          <p:nvPr>
            <p:ph type="title" hasCustomPrompt="1"/>
          </p:nvPr>
        </p:nvSpPr>
        <p:spPr/>
        <p:txBody>
          <a:bodyPr/>
          <a:lstStyle/>
          <a:p>
            <a:r>
              <a:rPr lang="en-US" dirty="0"/>
              <a:t>title</a:t>
            </a:r>
          </a:p>
        </p:txBody>
      </p:sp>
      <p:sp>
        <p:nvSpPr>
          <p:cNvPr id="3" name="Content Placeholder 2">
            <a:extLst>
              <a:ext uri="{FF2B5EF4-FFF2-40B4-BE49-F238E27FC236}">
                <a16:creationId xmlns:a16="http://schemas.microsoft.com/office/drawing/2014/main" id="{4B6FF79B-5247-4EA0-A3E1-735056041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461A5CC-C12F-4050-A87A-D8016FCA4D96}"/>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endParaRPr lang="en-US" dirty="0"/>
          </a:p>
        </p:txBody>
      </p:sp>
    </p:spTree>
    <p:extLst>
      <p:ext uri="{BB962C8B-B14F-4D97-AF65-F5344CB8AC3E}">
        <p14:creationId xmlns:p14="http://schemas.microsoft.com/office/powerpoint/2010/main" val="3435154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0" y="0"/>
            <a:ext cx="6019800" cy="6858000"/>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8" name="Title 1">
            <a:extLst>
              <a:ext uri="{FF2B5EF4-FFF2-40B4-BE49-F238E27FC236}">
                <a16:creationId xmlns:a16="http://schemas.microsoft.com/office/drawing/2014/main" id="{63E39908-AE0E-4754-863C-B6DFE0ABF817}"/>
              </a:ext>
            </a:extLst>
          </p:cNvPr>
          <p:cNvSpPr>
            <a:spLocks noGrp="1"/>
          </p:cNvSpPr>
          <p:nvPr>
            <p:ph type="title" hasCustomPrompt="1"/>
          </p:nvPr>
        </p:nvSpPr>
        <p:spPr>
          <a:xfrm>
            <a:off x="6856412" y="250825"/>
            <a:ext cx="4498976"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dirty="0"/>
              <a:t>title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6856412" y="1846263"/>
            <a:ext cx="4498976"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6856412" y="6242050"/>
            <a:ext cx="449897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6856412" y="1711325"/>
            <a:ext cx="2647950"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36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1" y="260350"/>
            <a:ext cx="4346577"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dirty="0"/>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0"/>
            <a:ext cx="6172200" cy="6858000"/>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7"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10" y="6251575"/>
            <a:ext cx="4346578"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076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2" y="260350"/>
            <a:ext cx="4346574"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dirty="0"/>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1"/>
            <a:ext cx="6172200" cy="3343274"/>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5"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09" y="6251575"/>
            <a:ext cx="4346575"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1ACAF94-7D76-461F-84CA-8C3A8E1A19AF}"/>
              </a:ext>
            </a:extLst>
          </p:cNvPr>
          <p:cNvSpPr>
            <a:spLocks noGrp="1"/>
          </p:cNvSpPr>
          <p:nvPr>
            <p:ph sz="half" idx="13" hasCustomPrompt="1"/>
          </p:nvPr>
        </p:nvSpPr>
        <p:spPr>
          <a:xfrm flipH="1">
            <a:off x="6019800" y="3457575"/>
            <a:ext cx="6172200" cy="3400423"/>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Tree>
    <p:extLst>
      <p:ext uri="{BB962C8B-B14F-4D97-AF65-F5344CB8AC3E}">
        <p14:creationId xmlns:p14="http://schemas.microsoft.com/office/powerpoint/2010/main" val="2464931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836611" y="-3170"/>
            <a:ext cx="10518777" cy="3428990"/>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836612" y="3590917"/>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836611" y="6076951"/>
            <a:ext cx="10518777"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28658CBB-3AD1-428F-87CC-812CE82028AF}"/>
              </a:ext>
            </a:extLst>
          </p:cNvPr>
          <p:cNvSpPr>
            <a:spLocks noGrp="1"/>
          </p:cNvSpPr>
          <p:nvPr>
            <p:ph sz="half" idx="13"/>
          </p:nvPr>
        </p:nvSpPr>
        <p:spPr>
          <a:xfrm>
            <a:off x="4424363" y="3590916"/>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EBC7ECB4-F408-4BA0-AB56-E83E4F5D7BF2}"/>
              </a:ext>
            </a:extLst>
          </p:cNvPr>
          <p:cNvSpPr>
            <a:spLocks noGrp="1"/>
          </p:cNvSpPr>
          <p:nvPr>
            <p:ph sz="half" idx="14"/>
          </p:nvPr>
        </p:nvSpPr>
        <p:spPr>
          <a:xfrm>
            <a:off x="8012114" y="3590915"/>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331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4F0C-64D1-4379-8CC4-EF068C539682}"/>
              </a:ext>
            </a:extLst>
          </p:cNvPr>
          <p:cNvSpPr>
            <a:spLocks noGrp="1"/>
          </p:cNvSpPr>
          <p:nvPr>
            <p:ph type="title" hasCustomPrompt="1"/>
          </p:nvPr>
        </p:nvSpPr>
        <p:spPr>
          <a:xfrm>
            <a:off x="839788" y="365125"/>
            <a:ext cx="10515600" cy="1325563"/>
          </a:xfrm>
        </p:spPr>
        <p:txBody>
          <a:bodyPr/>
          <a:lstStyle>
            <a:lvl1pPr>
              <a:defRPr>
                <a:latin typeface="Montserrat ExtraBold" panose="00000900000000000000" pitchFamily="50" charset="0"/>
              </a:defRPr>
            </a:lvl1pPr>
          </a:lstStyle>
          <a:p>
            <a:r>
              <a:rPr lang="en-US" dirty="0"/>
              <a:t>title</a:t>
            </a:r>
          </a:p>
        </p:txBody>
      </p:sp>
      <p:sp>
        <p:nvSpPr>
          <p:cNvPr id="3" name="Text Placeholder 2">
            <a:extLst>
              <a:ext uri="{FF2B5EF4-FFF2-40B4-BE49-F238E27FC236}">
                <a16:creationId xmlns:a16="http://schemas.microsoft.com/office/drawing/2014/main" id="{E390DA14-779F-4634-BE38-855D8BAF2E38}"/>
              </a:ext>
            </a:extLst>
          </p:cNvPr>
          <p:cNvSpPr>
            <a:spLocks noGrp="1"/>
          </p:cNvSpPr>
          <p:nvPr>
            <p:ph type="body" idx="1"/>
          </p:nvPr>
        </p:nvSpPr>
        <p:spPr>
          <a:xfrm>
            <a:off x="839788" y="1681163"/>
            <a:ext cx="4999037" cy="823912"/>
          </a:xfrm>
        </p:spPr>
        <p:txBody>
          <a:bodyPr anchor="b"/>
          <a:lstStyle>
            <a:lvl1pPr marL="0" indent="0">
              <a:buNone/>
              <a:defRPr sz="2400" b="1">
                <a:latin typeface="Montserrat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FC96-4045-49F6-A146-006CCC119A3F}"/>
              </a:ext>
            </a:extLst>
          </p:cNvPr>
          <p:cNvSpPr>
            <a:spLocks noGrp="1"/>
          </p:cNvSpPr>
          <p:nvPr>
            <p:ph sz="half" idx="2"/>
          </p:nvPr>
        </p:nvSpPr>
        <p:spPr>
          <a:xfrm>
            <a:off x="839788" y="2505075"/>
            <a:ext cx="4999037" cy="3684588"/>
          </a:xfrm>
        </p:spPr>
        <p:txBody>
          <a:bodyPr/>
          <a:lstStyle>
            <a:lvl1pPr>
              <a:defRPr>
                <a:latin typeface="Montserrat Light" panose="00000400000000000000" pitchFamily="50" charset="0"/>
              </a:defRPr>
            </a:lvl1pPr>
            <a:lvl2pPr>
              <a:defRPr>
                <a:latin typeface="Montserrat Light" panose="00000400000000000000" pitchFamily="50" charset="0"/>
              </a:defRPr>
            </a:lvl2pPr>
            <a:lvl3pPr>
              <a:defRPr>
                <a:latin typeface="Montserrat Light" panose="00000400000000000000" pitchFamily="50" charset="0"/>
              </a:defRPr>
            </a:lvl3pPr>
            <a:lvl4pPr>
              <a:defRPr>
                <a:latin typeface="Montserrat Light" panose="00000400000000000000" pitchFamily="50" charset="0"/>
              </a:defRPr>
            </a:lvl4pPr>
            <a:lvl5pPr>
              <a:defRPr>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A5B313F-BE7E-49F9-9886-2FAC21CE71E6}"/>
              </a:ext>
            </a:extLst>
          </p:cNvPr>
          <p:cNvSpPr>
            <a:spLocks noGrp="1"/>
          </p:cNvSpPr>
          <p:nvPr>
            <p:ph type="body" sz="quarter" idx="3"/>
          </p:nvPr>
        </p:nvSpPr>
        <p:spPr>
          <a:xfrm>
            <a:off x="6334126" y="1681163"/>
            <a:ext cx="5021262" cy="823912"/>
          </a:xfrm>
        </p:spPr>
        <p:txBody>
          <a:bodyPr anchor="b"/>
          <a:lstStyle>
            <a:lvl1pPr marL="0" indent="0">
              <a:buNone/>
              <a:defRPr sz="2400" b="1">
                <a:latin typeface="Montserrat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7D252D3-F9FC-4D4F-B275-3829883FE67F}"/>
              </a:ext>
            </a:extLst>
          </p:cNvPr>
          <p:cNvSpPr>
            <a:spLocks noGrp="1"/>
          </p:cNvSpPr>
          <p:nvPr>
            <p:ph sz="quarter" idx="4"/>
          </p:nvPr>
        </p:nvSpPr>
        <p:spPr>
          <a:xfrm>
            <a:off x="6334126" y="2505075"/>
            <a:ext cx="5021262" cy="3684588"/>
          </a:xfrm>
        </p:spPr>
        <p:txBody>
          <a:bodyPr/>
          <a:lstStyle>
            <a:lvl1pPr>
              <a:defRPr>
                <a:latin typeface="Montserrat Light" panose="00000400000000000000" pitchFamily="50" charset="0"/>
              </a:defRPr>
            </a:lvl1pPr>
            <a:lvl2pPr>
              <a:defRPr>
                <a:latin typeface="Montserrat Light" panose="00000400000000000000" pitchFamily="50" charset="0"/>
              </a:defRPr>
            </a:lvl2pPr>
            <a:lvl3pPr>
              <a:defRPr>
                <a:latin typeface="Montserrat Light" panose="00000400000000000000" pitchFamily="50" charset="0"/>
              </a:defRPr>
            </a:lvl3pPr>
            <a:lvl4pPr>
              <a:defRPr>
                <a:latin typeface="Montserrat Light" panose="00000400000000000000" pitchFamily="50" charset="0"/>
              </a:defRPr>
            </a:lvl4pPr>
            <a:lvl5pPr>
              <a:defRPr>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718873EF-9FD9-49D8-AAD5-0113C6247EB2}"/>
              </a:ext>
            </a:extLst>
          </p:cNvPr>
          <p:cNvCxnSpPr>
            <a:cxnSpLocks/>
          </p:cNvCxnSpPr>
          <p:nvPr userDrawn="1"/>
        </p:nvCxnSpPr>
        <p:spPr>
          <a:xfrm flipV="1">
            <a:off x="6086475" y="1690688"/>
            <a:ext cx="0" cy="4498975"/>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12" name="Slide Number Placeholder 6">
            <a:extLst>
              <a:ext uri="{FF2B5EF4-FFF2-40B4-BE49-F238E27FC236}">
                <a16:creationId xmlns:a16="http://schemas.microsoft.com/office/drawing/2014/main" id="{DBEA52CF-2BAB-485D-BA64-1588444BEDD8}"/>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endParaRPr lang="en-US" dirty="0"/>
          </a:p>
        </p:txBody>
      </p:sp>
    </p:spTree>
    <p:extLst>
      <p:ext uri="{BB962C8B-B14F-4D97-AF65-F5344CB8AC3E}">
        <p14:creationId xmlns:p14="http://schemas.microsoft.com/office/powerpoint/2010/main" val="2769126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CA45-256B-46A9-B33C-A1595D78EC29}"/>
              </a:ext>
            </a:extLst>
          </p:cNvPr>
          <p:cNvSpPr>
            <a:spLocks noGrp="1"/>
          </p:cNvSpPr>
          <p:nvPr>
            <p:ph type="title" hasCustomPrompt="1"/>
          </p:nvPr>
        </p:nvSpPr>
        <p:spPr>
          <a:xfrm>
            <a:off x="1400178" y="981075"/>
            <a:ext cx="9953615" cy="4521200"/>
          </a:xfrm>
        </p:spPr>
        <p:txBody>
          <a:bodyPr/>
          <a:lstStyle>
            <a:lvl1pPr>
              <a:defRPr i="0" cap="none" baseline="0">
                <a:latin typeface="Montserrat Thin" panose="00000300000000000000" pitchFamily="50" charset="0"/>
              </a:defRPr>
            </a:lvl1pPr>
          </a:lstStyle>
          <a:p>
            <a:r>
              <a:rPr lang="en-US" dirty="0"/>
              <a:t>“Use this slide if you would like to include a quote in your presentation.”</a:t>
            </a:r>
            <a:br>
              <a:rPr lang="en-US" dirty="0"/>
            </a:br>
            <a:br>
              <a:rPr lang="en-US" dirty="0"/>
            </a:br>
            <a:r>
              <a:rPr lang="en-US" dirty="0"/>
              <a:t>– Quote Attribution</a:t>
            </a:r>
          </a:p>
        </p:txBody>
      </p:sp>
      <p:cxnSp>
        <p:nvCxnSpPr>
          <p:cNvPr id="6" name="Straight Connector 5">
            <a:extLst>
              <a:ext uri="{FF2B5EF4-FFF2-40B4-BE49-F238E27FC236}">
                <a16:creationId xmlns:a16="http://schemas.microsoft.com/office/drawing/2014/main" id="{B19AED1F-DAA1-4CD3-8E2B-3C4AD4BD5E44}"/>
              </a:ext>
            </a:extLst>
          </p:cNvPr>
          <p:cNvCxnSpPr>
            <a:cxnSpLocks/>
          </p:cNvCxnSpPr>
          <p:nvPr userDrawn="1"/>
        </p:nvCxnSpPr>
        <p:spPr>
          <a:xfrm>
            <a:off x="855673" y="981075"/>
            <a:ext cx="0" cy="452120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0CA53F-EFAE-46F6-A38C-771A8AFE5853}"/>
              </a:ext>
            </a:extLst>
          </p:cNvPr>
          <p:cNvSpPr/>
          <p:nvPr userDrawn="1"/>
        </p:nvSpPr>
        <p:spPr>
          <a:xfrm>
            <a:off x="10013665" y="-632341"/>
            <a:ext cx="1994457" cy="5386090"/>
          </a:xfrm>
          <a:prstGeom prst="rect">
            <a:avLst/>
          </a:prstGeom>
        </p:spPr>
        <p:txBody>
          <a:bodyPr wrap="none">
            <a:spAutoFit/>
          </a:bodyPr>
          <a:lstStyle/>
          <a:p>
            <a:r>
              <a:rPr lang="en-US" sz="34400" dirty="0">
                <a:solidFill>
                  <a:schemeClr val="bg1">
                    <a:lumMod val="95000"/>
                  </a:schemeClr>
                </a:solidFill>
                <a:latin typeface="Georgia" panose="02040502050405020303" pitchFamily="18" charset="0"/>
              </a:rPr>
              <a:t>”</a:t>
            </a:r>
          </a:p>
        </p:txBody>
      </p:sp>
      <p:sp>
        <p:nvSpPr>
          <p:cNvPr id="11" name="Slide Number Placeholder 6">
            <a:extLst>
              <a:ext uri="{FF2B5EF4-FFF2-40B4-BE49-F238E27FC236}">
                <a16:creationId xmlns:a16="http://schemas.microsoft.com/office/drawing/2014/main" id="{CE821C7D-9829-4327-9E14-7C825AC948C2}"/>
              </a:ext>
            </a:extLst>
          </p:cNvPr>
          <p:cNvSpPr>
            <a:spLocks noGrp="1"/>
          </p:cNvSpPr>
          <p:nvPr>
            <p:ph type="sldNum" sz="quarter" idx="12"/>
          </p:nvPr>
        </p:nvSpPr>
        <p:spPr>
          <a:xfrm>
            <a:off x="1400178" y="6356349"/>
            <a:ext cx="995361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spTree>
    <p:extLst>
      <p:ext uri="{BB962C8B-B14F-4D97-AF65-F5344CB8AC3E}">
        <p14:creationId xmlns:p14="http://schemas.microsoft.com/office/powerpoint/2010/main" val="2766916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or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87D-D965-4541-965E-F8B2C96D7CBA}"/>
              </a:ext>
            </a:extLst>
          </p:cNvPr>
          <p:cNvSpPr>
            <a:spLocks noGrp="1"/>
          </p:cNvSpPr>
          <p:nvPr>
            <p:ph type="ctrTitle" hasCustomPrompt="1"/>
          </p:nvPr>
        </p:nvSpPr>
        <p:spPr>
          <a:xfrm>
            <a:off x="838199" y="5362574"/>
            <a:ext cx="10515599" cy="708421"/>
          </a:xfrm>
        </p:spPr>
        <p:txBody>
          <a:bodyPr anchor="b">
            <a:normAutofit/>
          </a:bodyPr>
          <a:lstStyle>
            <a:lvl1pPr algn="l">
              <a:defRPr sz="4400"/>
            </a:lvl1pPr>
          </a:lstStyle>
          <a:p>
            <a:r>
              <a:rPr lang="en-US" dirty="0"/>
              <a:t>Chart title</a:t>
            </a:r>
          </a:p>
        </p:txBody>
      </p:sp>
      <p:sp>
        <p:nvSpPr>
          <p:cNvPr id="9" name="Content Placeholder 3">
            <a:extLst>
              <a:ext uri="{FF2B5EF4-FFF2-40B4-BE49-F238E27FC236}">
                <a16:creationId xmlns:a16="http://schemas.microsoft.com/office/drawing/2014/main" id="{8AEF0D2B-AFEE-4353-8C84-B5FBB01C9D6C}"/>
              </a:ext>
            </a:extLst>
          </p:cNvPr>
          <p:cNvSpPr>
            <a:spLocks noGrp="1"/>
          </p:cNvSpPr>
          <p:nvPr>
            <p:ph sz="half" idx="2" hasCustomPrompt="1"/>
          </p:nvPr>
        </p:nvSpPr>
        <p:spPr>
          <a:xfrm>
            <a:off x="836611" y="422671"/>
            <a:ext cx="10515599" cy="4787504"/>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Insert chart or graph here.</a:t>
            </a:r>
          </a:p>
        </p:txBody>
      </p:sp>
      <p:sp>
        <p:nvSpPr>
          <p:cNvPr id="11" name="Slide Number Placeholder 6">
            <a:extLst>
              <a:ext uri="{FF2B5EF4-FFF2-40B4-BE49-F238E27FC236}">
                <a16:creationId xmlns:a16="http://schemas.microsoft.com/office/drawing/2014/main" id="{5431ADA5-BF1A-41FA-A0BD-E548440BEB35}"/>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12" name="Straight Connector 11">
            <a:extLst>
              <a:ext uri="{FF2B5EF4-FFF2-40B4-BE49-F238E27FC236}">
                <a16:creationId xmlns:a16="http://schemas.microsoft.com/office/drawing/2014/main" id="{3AC1A52D-FC66-4252-8D0C-3C0DF31B8ACB}"/>
              </a:ext>
            </a:extLst>
          </p:cNvPr>
          <p:cNvCxnSpPr>
            <a:cxnSpLocks/>
          </p:cNvCxnSpPr>
          <p:nvPr userDrawn="1"/>
        </p:nvCxnSpPr>
        <p:spPr>
          <a:xfrm>
            <a:off x="836611" y="6076951"/>
            <a:ext cx="10518777"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899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Content Placeholder 8" descr="A close up of a sign&#10;&#10;Description automatically generated">
            <a:extLst>
              <a:ext uri="{FF2B5EF4-FFF2-40B4-BE49-F238E27FC236}">
                <a16:creationId xmlns:a16="http://schemas.microsoft.com/office/drawing/2014/main" id="{51EE9887-F173-4F2A-8494-CED0760F5D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93" r="27276"/>
          <a:stretch/>
        </p:blipFill>
        <p:spPr>
          <a:xfrm>
            <a:off x="6682008" y="0"/>
            <a:ext cx="5509992" cy="5720862"/>
          </a:xfrm>
          <a:prstGeom prst="rect">
            <a:avLst/>
          </a:prstGeom>
        </p:spPr>
      </p:pic>
      <p:sp>
        <p:nvSpPr>
          <p:cNvPr id="4" name="Title 1">
            <a:extLst>
              <a:ext uri="{FF2B5EF4-FFF2-40B4-BE49-F238E27FC236}">
                <a16:creationId xmlns:a16="http://schemas.microsoft.com/office/drawing/2014/main" id="{2D62F958-0C60-4631-A589-D0DA2EC7BD2B}"/>
              </a:ext>
            </a:extLst>
          </p:cNvPr>
          <p:cNvSpPr>
            <a:spLocks noGrp="1"/>
          </p:cNvSpPr>
          <p:nvPr>
            <p:ph type="title"/>
          </p:nvPr>
        </p:nvSpPr>
        <p:spPr>
          <a:xfrm>
            <a:off x="697523" y="3199480"/>
            <a:ext cx="6914662" cy="1325563"/>
          </a:xfrm>
          <a:prstGeom prst="rect">
            <a:avLst/>
          </a:prstGeom>
        </p:spPr>
        <p:txBody>
          <a:bodyPr>
            <a:normAutofit fontScale="90000"/>
          </a:bodyPr>
          <a:lstStyle/>
          <a:p>
            <a:pPr>
              <a:lnSpc>
                <a:spcPct val="100000"/>
              </a:lnSpc>
            </a:pPr>
            <a:r>
              <a:rPr lang="en-US" sz="6000" dirty="0"/>
              <a:t>PRESENTATION TITLE</a:t>
            </a:r>
            <a:br>
              <a:rPr lang="en-US" dirty="0"/>
            </a:br>
            <a:endParaRPr lang="en-US" sz="2000" cap="none" dirty="0">
              <a:latin typeface="Montserrat Light" panose="00000400000000000000" pitchFamily="50" charset="0"/>
            </a:endParaRPr>
          </a:p>
        </p:txBody>
      </p:sp>
    </p:spTree>
    <p:extLst>
      <p:ext uri="{BB962C8B-B14F-4D97-AF65-F5344CB8AC3E}">
        <p14:creationId xmlns:p14="http://schemas.microsoft.com/office/powerpoint/2010/main" val="3917819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Content Placeholder 8" descr="A close up of a sign&#10;&#10;Description automatically generated">
            <a:extLst>
              <a:ext uri="{FF2B5EF4-FFF2-40B4-BE49-F238E27FC236}">
                <a16:creationId xmlns:a16="http://schemas.microsoft.com/office/drawing/2014/main" id="{51EE9887-F173-4F2A-8494-CED0760F5D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93" r="27276"/>
          <a:stretch/>
        </p:blipFill>
        <p:spPr>
          <a:xfrm>
            <a:off x="6682008" y="0"/>
            <a:ext cx="5509992" cy="5720862"/>
          </a:xfrm>
          <a:prstGeom prst="rect">
            <a:avLst/>
          </a:prstGeom>
        </p:spPr>
      </p:pic>
      <p:sp>
        <p:nvSpPr>
          <p:cNvPr id="4" name="Title 1">
            <a:extLst>
              <a:ext uri="{FF2B5EF4-FFF2-40B4-BE49-F238E27FC236}">
                <a16:creationId xmlns:a16="http://schemas.microsoft.com/office/drawing/2014/main" id="{2D62F958-0C60-4631-A589-D0DA2EC7BD2B}"/>
              </a:ext>
            </a:extLst>
          </p:cNvPr>
          <p:cNvSpPr>
            <a:spLocks noGrp="1"/>
          </p:cNvSpPr>
          <p:nvPr>
            <p:ph type="title"/>
          </p:nvPr>
        </p:nvSpPr>
        <p:spPr>
          <a:xfrm>
            <a:off x="697523" y="3199480"/>
            <a:ext cx="6914662" cy="1325563"/>
          </a:xfrm>
          <a:prstGeom prst="rect">
            <a:avLst/>
          </a:prstGeom>
        </p:spPr>
        <p:txBody>
          <a:bodyPr>
            <a:normAutofit fontScale="90000"/>
          </a:bodyPr>
          <a:lstStyle/>
          <a:p>
            <a:pPr>
              <a:lnSpc>
                <a:spcPct val="100000"/>
              </a:lnSpc>
            </a:pPr>
            <a:r>
              <a:rPr lang="en-US" sz="6000" dirty="0"/>
              <a:t>PRESENTATION TITLE</a:t>
            </a:r>
            <a:br>
              <a:rPr lang="en-US" dirty="0"/>
            </a:br>
            <a:endParaRPr lang="en-US" sz="2000" cap="none" dirty="0">
              <a:latin typeface="Montserrat Light" panose="00000400000000000000" pitchFamily="50" charset="0"/>
            </a:endParaRPr>
          </a:p>
        </p:txBody>
      </p:sp>
    </p:spTree>
    <p:extLst>
      <p:ext uri="{BB962C8B-B14F-4D97-AF65-F5344CB8AC3E}">
        <p14:creationId xmlns:p14="http://schemas.microsoft.com/office/powerpoint/2010/main" val="326041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0" y="0"/>
            <a:ext cx="6019800" cy="6858000"/>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8" name="Title 1">
            <a:extLst>
              <a:ext uri="{FF2B5EF4-FFF2-40B4-BE49-F238E27FC236}">
                <a16:creationId xmlns:a16="http://schemas.microsoft.com/office/drawing/2014/main" id="{63E39908-AE0E-4754-863C-B6DFE0ABF817}"/>
              </a:ext>
            </a:extLst>
          </p:cNvPr>
          <p:cNvSpPr>
            <a:spLocks noGrp="1"/>
          </p:cNvSpPr>
          <p:nvPr>
            <p:ph type="title" hasCustomPrompt="1"/>
          </p:nvPr>
        </p:nvSpPr>
        <p:spPr>
          <a:xfrm>
            <a:off x="6856412" y="250825"/>
            <a:ext cx="4498976"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dirty="0"/>
              <a:t>title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6856412" y="1846263"/>
            <a:ext cx="4498976"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6856412" y="6242050"/>
            <a:ext cx="449897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6856412" y="1711325"/>
            <a:ext cx="2647950" cy="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061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rgbClr val="414141"/>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414141"/>
                </a:solidFill>
                <a:latin typeface="Arial" panose="020B0604020202020204" pitchFamily="34" charset="0"/>
                <a:cs typeface="Arial" panose="020B0604020202020204" pitchFamily="34" charset="0"/>
              </a:defRPr>
            </a:lvl1pPr>
            <a:lvl2pPr>
              <a:defRPr>
                <a:solidFill>
                  <a:srgbClr val="414141"/>
                </a:solidFill>
                <a:latin typeface="Arial" panose="020B0604020202020204" pitchFamily="34" charset="0"/>
                <a:cs typeface="Arial" panose="020B0604020202020204" pitchFamily="34" charset="0"/>
              </a:defRPr>
            </a:lvl2pPr>
            <a:lvl3pPr>
              <a:defRPr>
                <a:solidFill>
                  <a:srgbClr val="414141"/>
                </a:solidFill>
                <a:latin typeface="Arial" panose="020B0604020202020204" pitchFamily="34" charset="0"/>
                <a:cs typeface="Arial" panose="020B0604020202020204" pitchFamily="34" charset="0"/>
              </a:defRPr>
            </a:lvl3pPr>
            <a:lvl4pPr>
              <a:defRPr>
                <a:solidFill>
                  <a:srgbClr val="414141"/>
                </a:solidFill>
                <a:latin typeface="Arial" panose="020B0604020202020204" pitchFamily="34" charset="0"/>
                <a:cs typeface="Arial" panose="020B0604020202020204" pitchFamily="34" charset="0"/>
              </a:defRPr>
            </a:lvl4pPr>
            <a:lvl5pPr>
              <a:defRPr>
                <a:solidFill>
                  <a:srgbClr val="41414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BF2D2D-5F3F-4F8C-8DB2-B24D09D2B126}" type="datetimeFigureOut">
              <a:rPr lang="en-US" smtClean="0"/>
              <a:t>3/23/2023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FE76A6-18CB-4A4E-8CAC-4F1997D32910}" type="slidenum">
              <a:rPr lang="en-US" smtClean="0"/>
              <a:t>‹#›</a:t>
            </a:fld>
            <a:endParaRPr lang="en-US" dirty="0"/>
          </a:p>
        </p:txBody>
      </p:sp>
    </p:spTree>
    <p:extLst>
      <p:ext uri="{BB962C8B-B14F-4D97-AF65-F5344CB8AC3E}">
        <p14:creationId xmlns:p14="http://schemas.microsoft.com/office/powerpoint/2010/main" val="301875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1" y="260350"/>
            <a:ext cx="4346577"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dirty="0"/>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0"/>
            <a:ext cx="6172200" cy="6858000"/>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7"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10" y="6251575"/>
            <a:ext cx="4346578"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91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2" y="260350"/>
            <a:ext cx="4346574" cy="1325563"/>
          </a:xfrm>
        </p:spPr>
        <p:txBody>
          <a:bodyPr>
            <a:noAutofit/>
          </a:bodyPr>
          <a:lstStyle>
            <a:lvl1pPr>
              <a:defRPr sz="3600" cap="all" baseline="0">
                <a:solidFill>
                  <a:srgbClr val="464646"/>
                </a:solidFill>
                <a:latin typeface="Montserrat ExtraBold" panose="00000900000000000000" pitchFamily="50" charset="0"/>
              </a:defRPr>
            </a:lvl1pPr>
          </a:lstStyle>
          <a:p>
            <a:r>
              <a:rPr lang="en-US" dirty="0"/>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1"/>
            <a:ext cx="6172200" cy="3343274"/>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5"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09" y="6251575"/>
            <a:ext cx="4346575"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1ACAF94-7D76-461F-84CA-8C3A8E1A19AF}"/>
              </a:ext>
            </a:extLst>
          </p:cNvPr>
          <p:cNvSpPr>
            <a:spLocks noGrp="1"/>
          </p:cNvSpPr>
          <p:nvPr>
            <p:ph sz="half" idx="13" hasCustomPrompt="1"/>
          </p:nvPr>
        </p:nvSpPr>
        <p:spPr>
          <a:xfrm flipH="1">
            <a:off x="6019800" y="3457575"/>
            <a:ext cx="6172200" cy="3400423"/>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Tree>
    <p:extLst>
      <p:ext uri="{BB962C8B-B14F-4D97-AF65-F5344CB8AC3E}">
        <p14:creationId xmlns:p14="http://schemas.microsoft.com/office/powerpoint/2010/main" val="116881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836611" y="-3170"/>
            <a:ext cx="10518777" cy="3428990"/>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Your photo goes here.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836612" y="3590917"/>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836611" y="6076951"/>
            <a:ext cx="10518777" cy="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28658CBB-3AD1-428F-87CC-812CE82028AF}"/>
              </a:ext>
            </a:extLst>
          </p:cNvPr>
          <p:cNvSpPr>
            <a:spLocks noGrp="1"/>
          </p:cNvSpPr>
          <p:nvPr>
            <p:ph sz="half" idx="13"/>
          </p:nvPr>
        </p:nvSpPr>
        <p:spPr>
          <a:xfrm>
            <a:off x="4424363" y="3590916"/>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EBC7ECB4-F408-4BA0-AB56-E83E4F5D7BF2}"/>
              </a:ext>
            </a:extLst>
          </p:cNvPr>
          <p:cNvSpPr>
            <a:spLocks noGrp="1"/>
          </p:cNvSpPr>
          <p:nvPr>
            <p:ph sz="half" idx="14"/>
          </p:nvPr>
        </p:nvSpPr>
        <p:spPr>
          <a:xfrm>
            <a:off x="8012114" y="3590915"/>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103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4F0C-64D1-4379-8CC4-EF068C539682}"/>
              </a:ext>
            </a:extLst>
          </p:cNvPr>
          <p:cNvSpPr>
            <a:spLocks noGrp="1"/>
          </p:cNvSpPr>
          <p:nvPr>
            <p:ph type="title" hasCustomPrompt="1"/>
          </p:nvPr>
        </p:nvSpPr>
        <p:spPr>
          <a:xfrm>
            <a:off x="839788" y="365125"/>
            <a:ext cx="10515600" cy="1325563"/>
          </a:xfrm>
        </p:spPr>
        <p:txBody>
          <a:bodyPr>
            <a:normAutofit/>
          </a:bodyPr>
          <a:lstStyle>
            <a:lvl1pPr>
              <a:defRPr sz="4400"/>
            </a:lvl1pPr>
          </a:lstStyle>
          <a:p>
            <a:r>
              <a:rPr lang="en-US" dirty="0"/>
              <a:t>title</a:t>
            </a:r>
          </a:p>
        </p:txBody>
      </p:sp>
      <p:sp>
        <p:nvSpPr>
          <p:cNvPr id="3" name="Text Placeholder 2">
            <a:extLst>
              <a:ext uri="{FF2B5EF4-FFF2-40B4-BE49-F238E27FC236}">
                <a16:creationId xmlns:a16="http://schemas.microsoft.com/office/drawing/2014/main" id="{E390DA14-779F-4634-BE38-855D8BAF2E38}"/>
              </a:ext>
            </a:extLst>
          </p:cNvPr>
          <p:cNvSpPr>
            <a:spLocks noGrp="1"/>
          </p:cNvSpPr>
          <p:nvPr>
            <p:ph type="body" idx="1"/>
          </p:nvPr>
        </p:nvSpPr>
        <p:spPr>
          <a:xfrm>
            <a:off x="839788" y="1681163"/>
            <a:ext cx="4999037" cy="823912"/>
          </a:xfrm>
        </p:spPr>
        <p:txBody>
          <a:bodyPr anchor="b"/>
          <a:lstStyle>
            <a:lvl1pPr marL="0" indent="0">
              <a:buNone/>
              <a:defRPr sz="2400" b="1">
                <a:latin typeface="Montserrat Thin" panose="000003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FC96-4045-49F6-A146-006CCC119A3F}"/>
              </a:ext>
            </a:extLst>
          </p:cNvPr>
          <p:cNvSpPr>
            <a:spLocks noGrp="1"/>
          </p:cNvSpPr>
          <p:nvPr>
            <p:ph sz="half" idx="2"/>
          </p:nvPr>
        </p:nvSpPr>
        <p:spPr>
          <a:xfrm>
            <a:off x="839788" y="2505075"/>
            <a:ext cx="4999037" cy="3684588"/>
          </a:xfrm>
        </p:spPr>
        <p:txBody>
          <a:bodyPr/>
          <a:lstStyle>
            <a:lvl1pPr>
              <a:defRPr>
                <a:latin typeface="Montserrat Thin" panose="00000300000000000000" pitchFamily="50" charset="0"/>
              </a:defRPr>
            </a:lvl1pPr>
            <a:lvl2pPr>
              <a:defRPr>
                <a:latin typeface="Montserrat Thin" panose="00000300000000000000" pitchFamily="50" charset="0"/>
              </a:defRPr>
            </a:lvl2pPr>
            <a:lvl3pPr>
              <a:defRPr>
                <a:latin typeface="Montserrat Thin" panose="00000300000000000000" pitchFamily="50" charset="0"/>
              </a:defRPr>
            </a:lvl3pPr>
            <a:lvl4pPr>
              <a:defRPr>
                <a:latin typeface="Montserrat Thin" panose="00000300000000000000" pitchFamily="50" charset="0"/>
              </a:defRPr>
            </a:lvl4pPr>
            <a:lvl5pPr>
              <a:defRPr>
                <a:latin typeface="Montserrat Thin" panose="000003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A5B313F-BE7E-49F9-9886-2FAC21CE71E6}"/>
              </a:ext>
            </a:extLst>
          </p:cNvPr>
          <p:cNvSpPr>
            <a:spLocks noGrp="1"/>
          </p:cNvSpPr>
          <p:nvPr>
            <p:ph type="body" sz="quarter" idx="3"/>
          </p:nvPr>
        </p:nvSpPr>
        <p:spPr>
          <a:xfrm>
            <a:off x="6334126" y="1681163"/>
            <a:ext cx="5021262" cy="823912"/>
          </a:xfrm>
        </p:spPr>
        <p:txBody>
          <a:bodyPr anchor="b"/>
          <a:lstStyle>
            <a:lvl1pPr marL="0" indent="0">
              <a:buNone/>
              <a:defRPr sz="2400" b="1">
                <a:latin typeface="Montserrat Thin" panose="000003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7D252D3-F9FC-4D4F-B275-3829883FE67F}"/>
              </a:ext>
            </a:extLst>
          </p:cNvPr>
          <p:cNvSpPr>
            <a:spLocks noGrp="1"/>
          </p:cNvSpPr>
          <p:nvPr>
            <p:ph sz="quarter" idx="4"/>
          </p:nvPr>
        </p:nvSpPr>
        <p:spPr>
          <a:xfrm>
            <a:off x="6334126" y="2505075"/>
            <a:ext cx="5021262" cy="3684588"/>
          </a:xfrm>
        </p:spPr>
        <p:txBody>
          <a:bodyPr/>
          <a:lstStyle>
            <a:lvl1pPr>
              <a:defRPr>
                <a:latin typeface="Montserrat Thin" panose="00000300000000000000" pitchFamily="50" charset="0"/>
              </a:defRPr>
            </a:lvl1pPr>
            <a:lvl2pPr>
              <a:defRPr>
                <a:latin typeface="Montserrat Thin" panose="00000300000000000000" pitchFamily="50" charset="0"/>
              </a:defRPr>
            </a:lvl2pPr>
            <a:lvl3pPr>
              <a:defRPr>
                <a:latin typeface="Montserrat Thin" panose="00000300000000000000" pitchFamily="50" charset="0"/>
              </a:defRPr>
            </a:lvl3pPr>
            <a:lvl4pPr>
              <a:defRPr>
                <a:latin typeface="Montserrat Thin" panose="00000300000000000000" pitchFamily="50" charset="0"/>
              </a:defRPr>
            </a:lvl4pPr>
            <a:lvl5pPr>
              <a:defRPr>
                <a:latin typeface="Montserrat Thin" panose="000003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718873EF-9FD9-49D8-AAD5-0113C6247EB2}"/>
              </a:ext>
            </a:extLst>
          </p:cNvPr>
          <p:cNvCxnSpPr>
            <a:cxnSpLocks/>
          </p:cNvCxnSpPr>
          <p:nvPr userDrawn="1"/>
        </p:nvCxnSpPr>
        <p:spPr>
          <a:xfrm flipV="1">
            <a:off x="6086475" y="1690688"/>
            <a:ext cx="0" cy="4498975"/>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
        <p:nvSpPr>
          <p:cNvPr id="12" name="Slide Number Placeholder 6">
            <a:extLst>
              <a:ext uri="{FF2B5EF4-FFF2-40B4-BE49-F238E27FC236}">
                <a16:creationId xmlns:a16="http://schemas.microsoft.com/office/drawing/2014/main" id="{DBEA52CF-2BAB-485D-BA64-1588444BEDD8}"/>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endParaRPr lang="en-US" dirty="0"/>
          </a:p>
        </p:txBody>
      </p:sp>
    </p:spTree>
    <p:extLst>
      <p:ext uri="{BB962C8B-B14F-4D97-AF65-F5344CB8AC3E}">
        <p14:creationId xmlns:p14="http://schemas.microsoft.com/office/powerpoint/2010/main" val="1453484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CA45-256B-46A9-B33C-A1595D78EC29}"/>
              </a:ext>
            </a:extLst>
          </p:cNvPr>
          <p:cNvSpPr>
            <a:spLocks noGrp="1"/>
          </p:cNvSpPr>
          <p:nvPr>
            <p:ph type="title" hasCustomPrompt="1"/>
          </p:nvPr>
        </p:nvSpPr>
        <p:spPr>
          <a:xfrm>
            <a:off x="1400178" y="981075"/>
            <a:ext cx="9953615" cy="4521200"/>
          </a:xfrm>
        </p:spPr>
        <p:txBody>
          <a:bodyPr/>
          <a:lstStyle>
            <a:lvl1pPr>
              <a:defRPr i="0" cap="none" baseline="0">
                <a:latin typeface="Montserrat Thin" panose="00000300000000000000" pitchFamily="50" charset="0"/>
              </a:defRPr>
            </a:lvl1pPr>
          </a:lstStyle>
          <a:p>
            <a:r>
              <a:rPr lang="en-US" dirty="0"/>
              <a:t>“Use this slide if you would like to include a quote in your presentation.”</a:t>
            </a:r>
            <a:br>
              <a:rPr lang="en-US" dirty="0"/>
            </a:br>
            <a:br>
              <a:rPr lang="en-US" dirty="0"/>
            </a:br>
            <a:r>
              <a:rPr lang="en-US" dirty="0"/>
              <a:t>– Quote Attribution</a:t>
            </a:r>
          </a:p>
        </p:txBody>
      </p:sp>
      <p:cxnSp>
        <p:nvCxnSpPr>
          <p:cNvPr id="6" name="Straight Connector 5">
            <a:extLst>
              <a:ext uri="{FF2B5EF4-FFF2-40B4-BE49-F238E27FC236}">
                <a16:creationId xmlns:a16="http://schemas.microsoft.com/office/drawing/2014/main" id="{B19AED1F-DAA1-4CD3-8E2B-3C4AD4BD5E44}"/>
              </a:ext>
            </a:extLst>
          </p:cNvPr>
          <p:cNvCxnSpPr>
            <a:cxnSpLocks/>
          </p:cNvCxnSpPr>
          <p:nvPr userDrawn="1"/>
        </p:nvCxnSpPr>
        <p:spPr>
          <a:xfrm>
            <a:off x="855673" y="981075"/>
            <a:ext cx="0" cy="452120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0CA53F-EFAE-46F6-A38C-771A8AFE5853}"/>
              </a:ext>
            </a:extLst>
          </p:cNvPr>
          <p:cNvSpPr/>
          <p:nvPr userDrawn="1"/>
        </p:nvSpPr>
        <p:spPr>
          <a:xfrm>
            <a:off x="10013665" y="-632341"/>
            <a:ext cx="1994457" cy="5386090"/>
          </a:xfrm>
          <a:prstGeom prst="rect">
            <a:avLst/>
          </a:prstGeom>
        </p:spPr>
        <p:txBody>
          <a:bodyPr wrap="none">
            <a:spAutoFit/>
          </a:bodyPr>
          <a:lstStyle/>
          <a:p>
            <a:r>
              <a:rPr lang="en-US" sz="34400" dirty="0">
                <a:solidFill>
                  <a:schemeClr val="bg1">
                    <a:lumMod val="95000"/>
                  </a:schemeClr>
                </a:solidFill>
                <a:latin typeface="Georgia" panose="02040502050405020303" pitchFamily="18" charset="0"/>
              </a:rPr>
              <a:t>”</a:t>
            </a:r>
          </a:p>
        </p:txBody>
      </p:sp>
      <p:sp>
        <p:nvSpPr>
          <p:cNvPr id="11" name="Slide Number Placeholder 6">
            <a:extLst>
              <a:ext uri="{FF2B5EF4-FFF2-40B4-BE49-F238E27FC236}">
                <a16:creationId xmlns:a16="http://schemas.microsoft.com/office/drawing/2014/main" id="{CE821C7D-9829-4327-9E14-7C825AC948C2}"/>
              </a:ext>
            </a:extLst>
          </p:cNvPr>
          <p:cNvSpPr>
            <a:spLocks noGrp="1"/>
          </p:cNvSpPr>
          <p:nvPr>
            <p:ph type="sldNum" sz="quarter" idx="12"/>
          </p:nvPr>
        </p:nvSpPr>
        <p:spPr>
          <a:xfrm>
            <a:off x="1400178" y="6356349"/>
            <a:ext cx="995361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spTree>
    <p:extLst>
      <p:ext uri="{BB962C8B-B14F-4D97-AF65-F5344CB8AC3E}">
        <p14:creationId xmlns:p14="http://schemas.microsoft.com/office/powerpoint/2010/main" val="71429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or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87D-D965-4541-965E-F8B2C96D7CBA}"/>
              </a:ext>
            </a:extLst>
          </p:cNvPr>
          <p:cNvSpPr>
            <a:spLocks noGrp="1"/>
          </p:cNvSpPr>
          <p:nvPr>
            <p:ph type="ctrTitle" hasCustomPrompt="1"/>
          </p:nvPr>
        </p:nvSpPr>
        <p:spPr>
          <a:xfrm>
            <a:off x="838199" y="5362574"/>
            <a:ext cx="10515599" cy="708421"/>
          </a:xfrm>
        </p:spPr>
        <p:txBody>
          <a:bodyPr anchor="b">
            <a:normAutofit/>
          </a:bodyPr>
          <a:lstStyle>
            <a:lvl1pPr algn="l">
              <a:defRPr sz="4400"/>
            </a:lvl1pPr>
          </a:lstStyle>
          <a:p>
            <a:r>
              <a:rPr lang="en-US" dirty="0"/>
              <a:t>chart title</a:t>
            </a:r>
          </a:p>
        </p:txBody>
      </p:sp>
      <p:sp>
        <p:nvSpPr>
          <p:cNvPr id="9" name="Content Placeholder 3">
            <a:extLst>
              <a:ext uri="{FF2B5EF4-FFF2-40B4-BE49-F238E27FC236}">
                <a16:creationId xmlns:a16="http://schemas.microsoft.com/office/drawing/2014/main" id="{8AEF0D2B-AFEE-4353-8C84-B5FBB01C9D6C}"/>
              </a:ext>
            </a:extLst>
          </p:cNvPr>
          <p:cNvSpPr>
            <a:spLocks noGrp="1"/>
          </p:cNvSpPr>
          <p:nvPr>
            <p:ph sz="half" idx="2" hasCustomPrompt="1"/>
          </p:nvPr>
        </p:nvSpPr>
        <p:spPr>
          <a:xfrm>
            <a:off x="836611" y="422671"/>
            <a:ext cx="10515599" cy="4787504"/>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dirty="0"/>
              <a:t>Insert chart or graph here.</a:t>
            </a:r>
          </a:p>
        </p:txBody>
      </p:sp>
      <p:sp>
        <p:nvSpPr>
          <p:cNvPr id="11" name="Slide Number Placeholder 6">
            <a:extLst>
              <a:ext uri="{FF2B5EF4-FFF2-40B4-BE49-F238E27FC236}">
                <a16:creationId xmlns:a16="http://schemas.microsoft.com/office/drawing/2014/main" id="{5431ADA5-BF1A-41FA-A0BD-E548440BEB35}"/>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dirty="0"/>
              <a:t> | OKLAHOMA HEALTH CARE AUTHORITY</a:t>
            </a:r>
          </a:p>
        </p:txBody>
      </p:sp>
      <p:cxnSp>
        <p:nvCxnSpPr>
          <p:cNvPr id="12" name="Straight Connector 11">
            <a:extLst>
              <a:ext uri="{FF2B5EF4-FFF2-40B4-BE49-F238E27FC236}">
                <a16:creationId xmlns:a16="http://schemas.microsoft.com/office/drawing/2014/main" id="{3AC1A52D-FC66-4252-8D0C-3C0DF31B8ACB}"/>
              </a:ext>
            </a:extLst>
          </p:cNvPr>
          <p:cNvCxnSpPr>
            <a:cxnSpLocks/>
          </p:cNvCxnSpPr>
          <p:nvPr userDrawn="1"/>
        </p:nvCxnSpPr>
        <p:spPr>
          <a:xfrm>
            <a:off x="836611" y="6076951"/>
            <a:ext cx="10518777" cy="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652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EA468-D697-44A3-BCF2-2BC4D5B88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B116D19-AD04-4B72-9EDC-F74F15E336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1407827"/>
      </p:ext>
    </p:extLst>
  </p:cSld>
  <p:clrMap bg1="lt1" tx1="dk1" bg2="lt2" tx2="dk2" accent1="accent1" accent2="accent2" accent3="accent3" accent4="accent4" accent5="accent5" accent6="accent6" hlink="hlink" folHlink="folHlink"/>
  <p:sldLayoutIdLst>
    <p:sldLayoutId id="2147483655" r:id="rId1"/>
    <p:sldLayoutId id="2147483650" r:id="rId2"/>
    <p:sldLayoutId id="2147483652" r:id="rId3"/>
    <p:sldLayoutId id="2147483658" r:id="rId4"/>
    <p:sldLayoutId id="2147483659" r:id="rId5"/>
    <p:sldLayoutId id="2147483660" r:id="rId6"/>
    <p:sldLayoutId id="2147483653" r:id="rId7"/>
    <p:sldLayoutId id="2147483654" r:id="rId8"/>
    <p:sldLayoutId id="2147483649" r:id="rId9"/>
  </p:sldLayoutIdLst>
  <p:txStyles>
    <p:titleStyle>
      <a:lvl1pPr algn="l" defTabSz="914400" rtl="0" eaLnBrk="1" latinLnBrk="0" hangingPunct="1">
        <a:lnSpc>
          <a:spcPct val="90000"/>
        </a:lnSpc>
        <a:spcBef>
          <a:spcPct val="0"/>
        </a:spcBef>
        <a:buNone/>
        <a:defRPr sz="3600" b="0" kern="1200" cap="all" baseline="0">
          <a:solidFill>
            <a:srgbClr val="464646"/>
          </a:solidFill>
          <a:latin typeface="Montserrat Extra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4646"/>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4646"/>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4646"/>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EA468-D697-44A3-BCF2-2BC4D5B88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B116D19-AD04-4B72-9EDC-F74F15E336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755956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xStyles>
    <p:titleStyle>
      <a:lvl1pPr algn="l" defTabSz="914400" rtl="0" eaLnBrk="1" latinLnBrk="0" hangingPunct="1">
        <a:lnSpc>
          <a:spcPct val="90000"/>
        </a:lnSpc>
        <a:spcBef>
          <a:spcPct val="0"/>
        </a:spcBef>
        <a:buNone/>
        <a:defRPr sz="3600" b="0" kern="1200" cap="all" baseline="0">
          <a:solidFill>
            <a:srgbClr val="464646"/>
          </a:solidFill>
          <a:latin typeface="Montserrat Extra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4646"/>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4646"/>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4646"/>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EA468-D697-44A3-BCF2-2BC4D5B88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0B116D19-AD04-4B72-9EDC-F74F15E336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3830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0000"/>
        </a:lnSpc>
        <a:spcBef>
          <a:spcPct val="0"/>
        </a:spcBef>
        <a:buNone/>
        <a:defRPr sz="4400" kern="1200" cap="all" baseline="0">
          <a:solidFill>
            <a:srgbClr val="464646"/>
          </a:solidFill>
          <a:latin typeface="Montserrat Extra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4646"/>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4646"/>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4646"/>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270947"/>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3600" b="0" kern="1200" cap="all" baseline="0">
          <a:solidFill>
            <a:srgbClr val="464646"/>
          </a:solidFill>
          <a:latin typeface="Montserrat Extra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4646"/>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4646"/>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4646"/>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245940"/>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3600" b="0" kern="1200" cap="all" baseline="0">
          <a:solidFill>
            <a:srgbClr val="464646"/>
          </a:solidFill>
          <a:latin typeface="Montserrat Extra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4646"/>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4646"/>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4646"/>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hyperlink" Target="http://www.oklahoma.gov/ohca"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microsoft.com/office/2018/10/relationships/comments" Target="../comments/modernComment_125_D49B8A23.xml"/><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hyperlink" Target="mailto:Dentalservices@okhca.org"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76.svg"/><Relationship Id="rId4" Type="http://schemas.openxmlformats.org/officeDocument/2006/relationships/image" Target="../media/image75.png"/></Relationships>
</file>

<file path=ppt/slides/_rels/slide126.xml.rels><?xml version="1.0" encoding="UTF-8" standalone="yes"?>
<Relationships xmlns="http://schemas.openxmlformats.org/package/2006/relationships"><Relationship Id="rId3" Type="http://schemas.openxmlformats.org/officeDocument/2006/relationships/hyperlink" Target="https://oklahoma.gov/ohca/providers/types/dental/dental.html"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hyperlink" Target="https://oklahoma.gov/ohca.html" TargetMode="External"/><Relationship Id="rId4" Type="http://schemas.openxmlformats.org/officeDocument/2006/relationships/hyperlink" Target="https://oklahoma.gov/ohca/providers/types/dental/dental-newsletter.html"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hyperlink" Target="mailto:Vickie.Sams@okhca.org"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hyperlink" Target="mailto:Carley.Fryrear@okhca.org" TargetMode="External"/><Relationship Id="rId2" Type="http://schemas.openxmlformats.org/officeDocument/2006/relationships/notesSlide" Target="../notesSlides/notesSlide118.xml"/><Relationship Id="rId1" Type="http://schemas.openxmlformats.org/officeDocument/2006/relationships/slideLayout" Target="../slideLayouts/slideLayout30.xml"/><Relationship Id="rId6" Type="http://schemas.openxmlformats.org/officeDocument/2006/relationships/hyperlink" Target="mailto:Johnney.Johnson@okhca.org" TargetMode="External"/><Relationship Id="rId5" Type="http://schemas.openxmlformats.org/officeDocument/2006/relationships/hyperlink" Target="mailto:Vickie.Sams@okhca.org" TargetMode="External"/><Relationship Id="rId4" Type="http://schemas.openxmlformats.org/officeDocument/2006/relationships/hyperlink" Target="mailto:Kathrine.McCoy@okhca.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hyperlink" Target="http://www.okhca.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hyperlink" Target="https://tripcare.logisticare.com/login" TargetMode="External"/><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hyperlink" Target="https://oklahoma.gov/ohca/home.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oklahoma.gov/ohca"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goodfreephotos.com/united-states/oklahoma/other-oklahoma/Flag-of-oklahoma.jpg.php"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BDCB-9ED9-4CAC-91D5-84F6AF593C94}"/>
              </a:ext>
            </a:extLst>
          </p:cNvPr>
          <p:cNvSpPr>
            <a:spLocks noGrp="1"/>
          </p:cNvSpPr>
          <p:nvPr>
            <p:ph type="title"/>
          </p:nvPr>
        </p:nvSpPr>
        <p:spPr/>
        <p:txBody>
          <a:bodyPr>
            <a:normAutofit fontScale="90000"/>
          </a:bodyPr>
          <a:lstStyle/>
          <a:p>
            <a:pPr>
              <a:lnSpc>
                <a:spcPct val="100000"/>
              </a:lnSpc>
            </a:pPr>
            <a:r>
              <a:rPr lang="en-US" sz="4400" dirty="0" err="1"/>
              <a:t>Soonercare</a:t>
            </a:r>
            <a:r>
              <a:rPr lang="en-US" sz="4400" dirty="0"/>
              <a:t> I/t/u Provider training</a:t>
            </a:r>
            <a:br>
              <a:rPr lang="en-US" dirty="0"/>
            </a:br>
            <a:endParaRPr lang="en-US" sz="2000" cap="none" dirty="0">
              <a:latin typeface="Montserrat Light" panose="00000400000000000000" pitchFamily="50" charset="0"/>
            </a:endParaRPr>
          </a:p>
        </p:txBody>
      </p:sp>
      <p:pic>
        <p:nvPicPr>
          <p:cNvPr id="9" name="Content Placeholder 8" descr="A close up of a sign&#10;&#10;Description automatically generated">
            <a:extLst>
              <a:ext uri="{FF2B5EF4-FFF2-40B4-BE49-F238E27FC236}">
                <a16:creationId xmlns:a16="http://schemas.microsoft.com/office/drawing/2014/main" id="{A99C4FC4-8F0E-4D78-AA91-1D85AF6ADEAD}"/>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24493" r="27276"/>
          <a:stretch/>
        </p:blipFill>
        <p:spPr>
          <a:xfrm>
            <a:off x="6681788" y="0"/>
            <a:ext cx="5510212" cy="5721350"/>
          </a:xfrm>
          <a:prstGeom prst="rect">
            <a:avLst/>
          </a:prstGeom>
        </p:spPr>
      </p:pic>
      <p:sp>
        <p:nvSpPr>
          <p:cNvPr id="12" name="Rectangle 11">
            <a:extLst>
              <a:ext uri="{FF2B5EF4-FFF2-40B4-BE49-F238E27FC236}">
                <a16:creationId xmlns:a16="http://schemas.microsoft.com/office/drawing/2014/main" id="{1A81705B-9BC8-461C-9F21-5AE634749DD5}"/>
              </a:ext>
            </a:extLst>
          </p:cNvPr>
          <p:cNvSpPr/>
          <p:nvPr/>
        </p:nvSpPr>
        <p:spPr>
          <a:xfrm>
            <a:off x="728783" y="5039948"/>
            <a:ext cx="6096000" cy="879536"/>
          </a:xfrm>
          <a:prstGeom prst="rect">
            <a:avLst/>
          </a:prstGeom>
        </p:spPr>
        <p:txBody>
          <a:bodyPr>
            <a:spAutoFit/>
          </a:bodyPr>
          <a:lstStyle/>
          <a:p>
            <a:pPr>
              <a:lnSpc>
                <a:spcPct val="150000"/>
              </a:lnSpc>
            </a:pPr>
            <a:r>
              <a:rPr lang="en-US" dirty="0">
                <a:solidFill>
                  <a:srgbClr val="464646"/>
                </a:solidFill>
                <a:latin typeface="Montserrat Light" panose="00000400000000000000" pitchFamily="50" charset="0"/>
              </a:rPr>
              <a:t>Vickie Sams</a:t>
            </a:r>
            <a:br>
              <a:rPr lang="en-US" dirty="0">
                <a:solidFill>
                  <a:srgbClr val="464646"/>
                </a:solidFill>
                <a:latin typeface="Montserrat Light" panose="00000400000000000000" pitchFamily="50" charset="0"/>
              </a:rPr>
            </a:br>
            <a:r>
              <a:rPr lang="en-US" dirty="0">
                <a:solidFill>
                  <a:srgbClr val="464646"/>
                </a:solidFill>
                <a:latin typeface="Montserrat Light" panose="00000400000000000000" pitchFamily="50" charset="0"/>
              </a:rPr>
              <a:t>March 2023</a:t>
            </a:r>
            <a:endParaRPr lang="en-US" dirty="0">
              <a:solidFill>
                <a:srgbClr val="464646"/>
              </a:solidFill>
            </a:endParaRPr>
          </a:p>
        </p:txBody>
      </p:sp>
    </p:spTree>
    <p:extLst>
      <p:ext uri="{BB962C8B-B14F-4D97-AF65-F5344CB8AC3E}">
        <p14:creationId xmlns:p14="http://schemas.microsoft.com/office/powerpoint/2010/main" val="357150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51315" y="2043953"/>
            <a:ext cx="4102485" cy="35320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SoonerCare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8461462"/>
              </p:ext>
            </p:extLst>
          </p:nvPr>
        </p:nvGraphicFramePr>
        <p:xfrm>
          <a:off x="2151045" y="1547019"/>
          <a:ext cx="47244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617850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16F004-B319-1A68-83F7-0B8CBE884C77}"/>
              </a:ext>
            </a:extLst>
          </p:cNvPr>
          <p:cNvSpPr>
            <a:spLocks noGrp="1"/>
          </p:cNvSpPr>
          <p:nvPr>
            <p:ph type="title"/>
          </p:nvPr>
        </p:nvSpPr>
        <p:spPr>
          <a:xfrm>
            <a:off x="1115568" y="548640"/>
            <a:ext cx="10168128" cy="1179576"/>
          </a:xfrm>
        </p:spPr>
        <p:txBody>
          <a:bodyPr>
            <a:normAutofit/>
          </a:bodyPr>
          <a:lstStyle/>
          <a:p>
            <a:r>
              <a:rPr lang="en-US" sz="3700" dirty="0" err="1"/>
              <a:t>Soonercare</a:t>
            </a:r>
            <a:r>
              <a:rPr lang="en-US" sz="3700" dirty="0"/>
              <a:t> referral guidelines </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6054683-3E02-23E0-4E2D-942EF494A8E0}"/>
              </a:ext>
            </a:extLst>
          </p:cNvPr>
          <p:cNvSpPr>
            <a:spLocks noGrp="1"/>
          </p:cNvSpPr>
          <p:nvPr>
            <p:ph idx="1"/>
          </p:nvPr>
        </p:nvSpPr>
        <p:spPr>
          <a:xfrm>
            <a:off x="1115568" y="2481943"/>
            <a:ext cx="10168128" cy="3695020"/>
          </a:xfrm>
        </p:spPr>
        <p:txBody>
          <a:bodyPr>
            <a:normAutofit/>
          </a:bodyPr>
          <a:lstStyle/>
          <a:p>
            <a:r>
              <a:rPr lang="en-US" dirty="0"/>
              <a:t>Referrals may be written to an individual provider or group.</a:t>
            </a:r>
          </a:p>
          <a:p>
            <a:r>
              <a:rPr lang="en-US" dirty="0"/>
              <a:t>Referrals may be forwarded to other specialists with the approval of the PCP.</a:t>
            </a:r>
          </a:p>
          <a:p>
            <a:r>
              <a:rPr lang="en-US" dirty="0"/>
              <a:t>Specialists must report findings directly to the provider issuing the referral.</a:t>
            </a:r>
          </a:p>
        </p:txBody>
      </p:sp>
    </p:spTree>
    <p:extLst>
      <p:ext uri="{BB962C8B-B14F-4D97-AF65-F5344CB8AC3E}">
        <p14:creationId xmlns:p14="http://schemas.microsoft.com/office/powerpoint/2010/main" val="23868506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055D6A-7898-6C56-283E-F278982687BD}"/>
              </a:ext>
            </a:extLst>
          </p:cNvPr>
          <p:cNvSpPr>
            <a:spLocks noGrp="1"/>
          </p:cNvSpPr>
          <p:nvPr>
            <p:ph type="title"/>
          </p:nvPr>
        </p:nvSpPr>
        <p:spPr>
          <a:xfrm>
            <a:off x="838200" y="365125"/>
            <a:ext cx="10515600" cy="1325563"/>
          </a:xfrm>
        </p:spPr>
        <p:txBody>
          <a:bodyPr>
            <a:normAutofit/>
          </a:bodyPr>
          <a:lstStyle/>
          <a:p>
            <a:r>
              <a:rPr lang="en-US" sz="5000"/>
              <a:t> administrative referrals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4E7E3A-7381-A194-31AB-30C95B9FAB30}"/>
              </a:ext>
            </a:extLst>
          </p:cNvPr>
          <p:cNvSpPr>
            <a:spLocks noGrp="1"/>
          </p:cNvSpPr>
          <p:nvPr>
            <p:ph idx="1"/>
          </p:nvPr>
        </p:nvSpPr>
        <p:spPr>
          <a:xfrm>
            <a:off x="838200" y="1929384"/>
            <a:ext cx="10515600" cy="4251960"/>
          </a:xfrm>
        </p:spPr>
        <p:txBody>
          <a:bodyPr>
            <a:normAutofit/>
          </a:bodyPr>
          <a:lstStyle/>
          <a:p>
            <a:pPr marL="0" indent="0">
              <a:buNone/>
            </a:pPr>
            <a:r>
              <a:rPr lang="en-US" dirty="0"/>
              <a:t>Administrative referrals may be provided by OHCA under special and extenuating circumstances and should not be requested as a standard business practice. Administrative referrals may be requested using the SC-14 form. OHCA will not process retrospective administrative referrals unless one of the following exceptions applies:</a:t>
            </a:r>
          </a:p>
          <a:p>
            <a:r>
              <a:rPr lang="en-US" dirty="0"/>
              <a:t>The specialty services are referred from an I/T/U facility.</a:t>
            </a:r>
          </a:p>
          <a:p>
            <a:r>
              <a:rPr lang="en-US" dirty="0"/>
              <a:t>The specialty services are referred as the result of an emergency room visit or emergency room follow-up visit. </a:t>
            </a:r>
          </a:p>
        </p:txBody>
      </p:sp>
    </p:spTree>
    <p:extLst>
      <p:ext uri="{BB962C8B-B14F-4D97-AF65-F5344CB8AC3E}">
        <p14:creationId xmlns:p14="http://schemas.microsoft.com/office/powerpoint/2010/main" val="34621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1921D-C612-CEA0-1156-A98C3EDF3A83}"/>
              </a:ext>
            </a:extLst>
          </p:cNvPr>
          <p:cNvSpPr>
            <a:spLocks noGrp="1"/>
          </p:cNvSpPr>
          <p:nvPr>
            <p:ph type="title"/>
          </p:nvPr>
        </p:nvSpPr>
        <p:spPr>
          <a:xfrm>
            <a:off x="838200" y="365125"/>
            <a:ext cx="10515600" cy="1325563"/>
          </a:xfrm>
        </p:spPr>
        <p:txBody>
          <a:bodyPr>
            <a:normAutofit/>
          </a:bodyPr>
          <a:lstStyle/>
          <a:p>
            <a:r>
              <a:rPr lang="en-US" sz="4200"/>
              <a:t>Administrative referral, </a:t>
            </a:r>
            <a:r>
              <a:rPr kumimoji="0" lang="en-US" sz="4200" b="0" i="1" u="none" strike="noStrike" kern="1200" cap="all" spc="0" normalizeH="0" baseline="0" noProof="0">
                <a:ln>
                  <a:noFill/>
                </a:ln>
                <a:effectLst/>
                <a:uLnTx/>
                <a:uFillTx/>
                <a:latin typeface="Arial Black" panose="020B0A04020102020204" pitchFamily="34" charset="0"/>
                <a:ea typeface="+mj-ea"/>
                <a:cs typeface="+mj-cs"/>
              </a:rPr>
              <a:t>cont.</a:t>
            </a:r>
            <a:endParaRPr lang="en-US"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774B40-2137-A5BF-899B-ECEDB7B8A787}"/>
              </a:ext>
            </a:extLst>
          </p:cNvPr>
          <p:cNvSpPr>
            <a:spLocks noGrp="1"/>
          </p:cNvSpPr>
          <p:nvPr>
            <p:ph idx="1"/>
          </p:nvPr>
        </p:nvSpPr>
        <p:spPr>
          <a:xfrm>
            <a:off x="838200" y="1929384"/>
            <a:ext cx="10515600" cy="4251960"/>
          </a:xfrm>
        </p:spPr>
        <p:txBody>
          <a:bodyPr>
            <a:normAutofit/>
          </a:bodyPr>
          <a:lstStyle/>
          <a:p>
            <a:r>
              <a:rPr lang="en-US" sz="3200" dirty="0"/>
              <a:t>The specialty services are referred for pre-operative facility services prior to a dental procedure.</a:t>
            </a:r>
          </a:p>
          <a:p>
            <a:r>
              <a:rPr lang="en-US" sz="3200" dirty="0"/>
              <a:t>The retrospective administrative referral request for specialty services is requested from OHCA within 30 calendar days of the specialty care date of service. The request must include appropriate documentation for OHCA to approve the request. </a:t>
            </a:r>
          </a:p>
        </p:txBody>
      </p:sp>
    </p:spTree>
    <p:extLst>
      <p:ext uri="{BB962C8B-B14F-4D97-AF65-F5344CB8AC3E}">
        <p14:creationId xmlns:p14="http://schemas.microsoft.com/office/powerpoint/2010/main" val="10632151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5FD1B-0490-DB33-58A7-7DD18A1EA846}"/>
              </a:ext>
            </a:extLst>
          </p:cNvPr>
          <p:cNvSpPr>
            <a:spLocks noGrp="1"/>
          </p:cNvSpPr>
          <p:nvPr>
            <p:ph type="title"/>
          </p:nvPr>
        </p:nvSpPr>
        <p:spPr>
          <a:xfrm>
            <a:off x="838200" y="365125"/>
            <a:ext cx="10515600" cy="1325563"/>
          </a:xfrm>
        </p:spPr>
        <p:txBody>
          <a:bodyPr>
            <a:normAutofit/>
          </a:bodyPr>
          <a:lstStyle/>
          <a:p>
            <a:r>
              <a:rPr kumimoji="0" lang="en-US" sz="4200" b="0" i="0" u="none" strike="noStrike" kern="1200" cap="all" spc="0" normalizeH="0" baseline="0" noProof="0">
                <a:ln>
                  <a:noFill/>
                </a:ln>
                <a:effectLst/>
                <a:uLnTx/>
                <a:uFillTx/>
                <a:latin typeface="Montserrat ExtraBold" panose="00000900000000000000" pitchFamily="50" charset="0"/>
                <a:ea typeface="+mj-ea"/>
                <a:cs typeface="+mj-cs"/>
              </a:rPr>
              <a:t>Administrative referral, </a:t>
            </a:r>
            <a:r>
              <a:rPr kumimoji="0" lang="en-US" sz="4200" b="0" i="1" u="none" strike="noStrike" kern="1200" cap="all" spc="0" normalizeH="0" baseline="0" noProof="0">
                <a:ln>
                  <a:noFill/>
                </a:ln>
                <a:effectLst/>
                <a:uLnTx/>
                <a:uFillTx/>
                <a:latin typeface="Arial Black" panose="020B0A04020102020204" pitchFamily="34" charset="0"/>
                <a:ea typeface="+mj-ea"/>
                <a:cs typeface="+mj-cs"/>
              </a:rPr>
              <a:t>cont.</a:t>
            </a:r>
            <a:endParaRPr lang="en-US"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37BB1F-BAD8-AA84-E17C-6BC0D9DB6AAB}"/>
              </a:ext>
            </a:extLst>
          </p:cNvPr>
          <p:cNvSpPr>
            <a:spLocks noGrp="1"/>
          </p:cNvSpPr>
          <p:nvPr>
            <p:ph idx="1"/>
          </p:nvPr>
        </p:nvSpPr>
        <p:spPr>
          <a:xfrm>
            <a:off x="838200" y="1929384"/>
            <a:ext cx="10515600" cy="4251960"/>
          </a:xfrm>
        </p:spPr>
        <p:txBody>
          <a:bodyPr>
            <a:normAutofit/>
          </a:bodyPr>
          <a:lstStyle/>
          <a:p>
            <a:pPr marL="0" indent="0">
              <a:buNone/>
            </a:pPr>
            <a:r>
              <a:rPr lang="en-US" dirty="0"/>
              <a:t>Appropriate documentation must include:</a:t>
            </a:r>
          </a:p>
          <a:p>
            <a:r>
              <a:rPr lang="en-US" dirty="0"/>
              <a:t>Proof the specialist has attempted to collect a PCP referral from the member’s assigned PCP.</a:t>
            </a:r>
          </a:p>
          <a:p>
            <a:r>
              <a:rPr lang="en-US" dirty="0"/>
              <a:t>Medical documentation to substantiate the specialty services are medically necessary.</a:t>
            </a:r>
          </a:p>
          <a:p>
            <a:endParaRPr lang="en-US" sz="2200" dirty="0"/>
          </a:p>
        </p:txBody>
      </p:sp>
    </p:spTree>
    <p:extLst>
      <p:ext uri="{BB962C8B-B14F-4D97-AF65-F5344CB8AC3E}">
        <p14:creationId xmlns:p14="http://schemas.microsoft.com/office/powerpoint/2010/main" val="40519189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Black" panose="020B0A04020102020204" pitchFamily="34" charset="0"/>
              </a:rPr>
              <a:t>I/t/u </a:t>
            </a:r>
            <a:r>
              <a:rPr lang="en-US" sz="4000" dirty="0" err="1">
                <a:latin typeface="Arial Black" panose="020B0A04020102020204" pitchFamily="34" charset="0"/>
              </a:rPr>
              <a:t>soonercare</a:t>
            </a:r>
            <a:r>
              <a:rPr lang="en-US" sz="4000" dirty="0">
                <a:latin typeface="Arial Black" panose="020B0A04020102020204" pitchFamily="34" charset="0"/>
              </a:rPr>
              <a:t> referrals</a:t>
            </a:r>
            <a:endParaRPr lang="en-US" sz="1800" dirty="0">
              <a:latin typeface="Arial Black" panose="020B0A04020102020204" pitchFamily="34" charset="0"/>
            </a:endParaRPr>
          </a:p>
        </p:txBody>
      </p:sp>
      <p:sp>
        <p:nvSpPr>
          <p:cNvPr id="11" name="Content Placeholder 2"/>
          <p:cNvSpPr>
            <a:spLocks noGrp="1"/>
          </p:cNvSpPr>
          <p:nvPr>
            <p:ph idx="1"/>
          </p:nvPr>
        </p:nvSpPr>
        <p:spPr/>
        <p:txBody>
          <a:bodyPr>
            <a:normAutofit/>
          </a:bodyPr>
          <a:lstStyle/>
          <a:p>
            <a:r>
              <a:rPr lang="en-US" dirty="0">
                <a:latin typeface="Montserrat Light" panose="00000400000000000000" pitchFamily="2" charset="0"/>
                <a:cs typeface="Arial" panose="020B0604020202020204" pitchFamily="34" charset="0"/>
              </a:rPr>
              <a:t>I/T/U PCPs are the only provider type to retain the ability to submit a new electronic referral after </a:t>
            </a:r>
            <a:r>
              <a:rPr lang="en-US" b="1" dirty="0">
                <a:solidFill>
                  <a:schemeClr val="accent2"/>
                </a:solidFill>
                <a:latin typeface="Montserrat Light" panose="00000400000000000000" pitchFamily="2" charset="0"/>
                <a:cs typeface="Arial" panose="020B0604020202020204" pitchFamily="34" charset="0"/>
              </a:rPr>
              <a:t>Sept. 1, 2017</a:t>
            </a:r>
            <a:r>
              <a:rPr lang="en-US" dirty="0">
                <a:latin typeface="Montserrat Light" panose="00000400000000000000" pitchFamily="2" charset="0"/>
                <a:cs typeface="Arial" panose="020B0604020202020204" pitchFamily="34" charset="0"/>
              </a:rPr>
              <a:t>.  </a:t>
            </a:r>
          </a:p>
          <a:p>
            <a:r>
              <a:rPr lang="en-US" dirty="0">
                <a:latin typeface="Montserrat Light" panose="00000400000000000000" pitchFamily="2" charset="0"/>
                <a:cs typeface="Arial" panose="020B0604020202020204" pitchFamily="34" charset="0"/>
              </a:rPr>
              <a:t>The attestation box on an electronic referral should only be check marked by I/T/Us actively participating in the 100% FMAP initiative. </a:t>
            </a:r>
          </a:p>
          <a:p>
            <a:pPr lvl="1"/>
            <a:r>
              <a:rPr lang="en-US" dirty="0">
                <a:latin typeface="Montserrat Light" panose="00000400000000000000" pitchFamily="2" charset="0"/>
                <a:cs typeface="Arial" panose="020B0604020202020204" pitchFamily="34" charset="0"/>
              </a:rPr>
              <a:t>Requires a signed </a:t>
            </a:r>
            <a:r>
              <a:rPr lang="en-US" b="1" dirty="0">
                <a:solidFill>
                  <a:schemeClr val="accent2"/>
                </a:solidFill>
                <a:latin typeface="Montserrat Light" panose="00000400000000000000" pitchFamily="2" charset="0"/>
                <a:cs typeface="Arial" panose="020B0604020202020204" pitchFamily="34" charset="0"/>
              </a:rPr>
              <a:t>Care Coordination Agreement</a:t>
            </a:r>
            <a:r>
              <a:rPr lang="en-US" dirty="0">
                <a:solidFill>
                  <a:schemeClr val="accent2"/>
                </a:solidFill>
                <a:latin typeface="Montserrat Light" panose="00000400000000000000" pitchFamily="2" charset="0"/>
                <a:cs typeface="Arial" panose="020B0604020202020204" pitchFamily="34" charset="0"/>
              </a:rPr>
              <a:t> </a:t>
            </a:r>
            <a:r>
              <a:rPr lang="en-US" dirty="0">
                <a:latin typeface="Montserrat Light" panose="00000400000000000000" pitchFamily="2" charset="0"/>
                <a:cs typeface="Arial" panose="020B0604020202020204" pitchFamily="34" charset="0"/>
              </a:rPr>
              <a:t>(CCA) between the I/T/U provider and the specialist. </a:t>
            </a:r>
          </a:p>
        </p:txBody>
      </p:sp>
      <p:sp>
        <p:nvSpPr>
          <p:cNvPr id="10" name="TextBox 9"/>
          <p:cNvSpPr txBox="1"/>
          <p:nvPr/>
        </p:nvSpPr>
        <p:spPr>
          <a:xfrm>
            <a:off x="1947553" y="5810685"/>
            <a:ext cx="8686800" cy="369332"/>
          </a:xfrm>
          <a:prstGeom prst="rect">
            <a:avLst/>
          </a:prstGeom>
          <a:noFill/>
        </p:spPr>
        <p:txBody>
          <a:bodyPr wrap="square" rtlCol="0">
            <a:spAutoFit/>
          </a:bodyPr>
          <a:lstStyle/>
          <a:p>
            <a:r>
              <a:rPr lang="en-US" b="1" i="1" dirty="0">
                <a:solidFill>
                  <a:srgbClr val="414141"/>
                </a:solidFill>
              </a:rPr>
              <a:t>FMAP</a:t>
            </a:r>
            <a:r>
              <a:rPr lang="en-US" i="1" dirty="0">
                <a:solidFill>
                  <a:srgbClr val="414141"/>
                </a:solidFill>
              </a:rPr>
              <a:t>: Federal Medical Assistance Percentage</a:t>
            </a:r>
          </a:p>
        </p:txBody>
      </p:sp>
    </p:spTree>
    <p:extLst>
      <p:ext uri="{BB962C8B-B14F-4D97-AF65-F5344CB8AC3E}">
        <p14:creationId xmlns:p14="http://schemas.microsoft.com/office/powerpoint/2010/main" val="2676829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Arial Black" panose="020B0A04020102020204" pitchFamily="34" charset="0"/>
              </a:rPr>
              <a:t>I/t/u </a:t>
            </a:r>
            <a:r>
              <a:rPr lang="en-US" sz="4000" dirty="0" err="1">
                <a:latin typeface="Arial Black" panose="020B0A04020102020204" pitchFamily="34" charset="0"/>
              </a:rPr>
              <a:t>soonercare</a:t>
            </a:r>
            <a:r>
              <a:rPr lang="en-US" sz="4000" dirty="0">
                <a:latin typeface="Arial Black" panose="020B0A04020102020204" pitchFamily="34" charset="0"/>
              </a:rPr>
              <a:t> Referrals</a:t>
            </a:r>
            <a:r>
              <a:rPr lang="en-US" sz="1800" i="1" dirty="0">
                <a:latin typeface="Arial Black" panose="020B0A04020102020204" pitchFamily="34" charset="0"/>
              </a:rPr>
              <a:t>, cont.</a:t>
            </a:r>
            <a:endParaRPr lang="en-US" sz="1800" dirty="0"/>
          </a:p>
        </p:txBody>
      </p:sp>
      <p:sp>
        <p:nvSpPr>
          <p:cNvPr id="3" name="Content Placeholder 2">
            <a:extLst>
              <a:ext uri="{FF2B5EF4-FFF2-40B4-BE49-F238E27FC236}">
                <a16:creationId xmlns:a16="http://schemas.microsoft.com/office/drawing/2014/main" id="{A8217C69-F7EC-21F6-63AA-E22E52D5CED5}"/>
              </a:ext>
            </a:extLst>
          </p:cNvPr>
          <p:cNvSpPr>
            <a:spLocks noGrp="1"/>
          </p:cNvSpPr>
          <p:nvPr>
            <p:ph idx="1"/>
          </p:nvPr>
        </p:nvSpPr>
        <p:spPr/>
        <p:txBody>
          <a:bodyPr/>
          <a:lstStyle/>
          <a:p>
            <a:endParaRPr lang="en-US" dirty="0"/>
          </a:p>
        </p:txBody>
      </p:sp>
      <p:pic>
        <p:nvPicPr>
          <p:cNvPr id="6" name="Picture 5"/>
          <p:cNvPicPr/>
          <p:nvPr/>
        </p:nvPicPr>
        <p:blipFill rotWithShape="1">
          <a:blip r:embed="rId3"/>
          <a:srcRect l="12660" t="34674" r="25802" b="11202"/>
          <a:stretch/>
        </p:blipFill>
        <p:spPr bwMode="auto">
          <a:xfrm>
            <a:off x="2514600" y="1487130"/>
            <a:ext cx="7010400" cy="4608870"/>
          </a:xfrm>
          <a:prstGeom prst="rect">
            <a:avLst/>
          </a:prstGeom>
          <a:ln w="19050">
            <a:solidFill>
              <a:srgbClr val="E8E8E8"/>
            </a:solidFill>
          </a:ln>
          <a:extLst>
            <a:ext uri="{53640926-AAD7-44D8-BBD7-CCE9431645EC}">
              <a14:shadowObscured xmlns:a14="http://schemas.microsoft.com/office/drawing/2010/main"/>
            </a:ext>
          </a:extLst>
        </p:spPr>
      </p:pic>
      <p:sp>
        <p:nvSpPr>
          <p:cNvPr id="7" name="Right Arrow 6"/>
          <p:cNvSpPr/>
          <p:nvPr/>
        </p:nvSpPr>
        <p:spPr>
          <a:xfrm rot="6971151">
            <a:off x="3702971" y="4403882"/>
            <a:ext cx="628650" cy="2476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8868886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4">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46746" y="641850"/>
            <a:ext cx="3611880" cy="1535865"/>
          </a:xfrm>
        </p:spPr>
        <p:txBody>
          <a:bodyPr>
            <a:normAutofit/>
          </a:bodyPr>
          <a:lstStyle/>
          <a:p>
            <a:r>
              <a:rPr lang="en-US" sz="2500" dirty="0">
                <a:latin typeface="Arial Black" panose="020B0A04020102020204" pitchFamily="34" charset="0"/>
              </a:rPr>
              <a:t>I/t/u </a:t>
            </a:r>
            <a:r>
              <a:rPr lang="en-US" sz="2500" dirty="0" err="1">
                <a:latin typeface="Arial Black" panose="020B0A04020102020204" pitchFamily="34" charset="0"/>
              </a:rPr>
              <a:t>soonercare</a:t>
            </a:r>
            <a:r>
              <a:rPr lang="en-US" sz="2500" dirty="0">
                <a:latin typeface="Arial Black" panose="020B0A04020102020204" pitchFamily="34" charset="0"/>
              </a:rPr>
              <a:t> Referrals</a:t>
            </a:r>
            <a:r>
              <a:rPr lang="en-US" sz="2500" i="1" dirty="0">
                <a:latin typeface="Arial Black" panose="020B0A04020102020204" pitchFamily="34" charset="0"/>
              </a:rPr>
              <a:t>, cont.</a:t>
            </a:r>
            <a:endParaRPr lang="en-US" sz="2500" dirty="0"/>
          </a:p>
        </p:txBody>
      </p:sp>
      <p:sp>
        <p:nvSpPr>
          <p:cNvPr id="17" name="Rectangle 16">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p:cNvSpPr>
            <a:spLocks noGrp="1"/>
          </p:cNvSpPr>
          <p:nvPr>
            <p:ph idx="1"/>
          </p:nvPr>
        </p:nvSpPr>
        <p:spPr>
          <a:xfrm>
            <a:off x="5300640" y="641850"/>
            <a:ext cx="6053160" cy="1535865"/>
          </a:xfrm>
        </p:spPr>
        <p:txBody>
          <a:bodyPr anchor="ctr">
            <a:normAutofit/>
          </a:bodyPr>
          <a:lstStyle/>
          <a:p>
            <a:endParaRPr lang="en-US" sz="1800"/>
          </a:p>
          <a:p>
            <a:endParaRPr lang="en-US" sz="1800"/>
          </a:p>
          <a:p>
            <a:endParaRPr lang="en-US" sz="1800"/>
          </a:p>
          <a:p>
            <a:endParaRPr lang="en-US" sz="1800"/>
          </a:p>
          <a:p>
            <a:endParaRPr lang="en-US" sz="1800"/>
          </a:p>
          <a:p>
            <a:pPr marL="0" indent="0">
              <a:buNone/>
            </a:pPr>
            <a:endParaRPr lang="en-US" sz="1800"/>
          </a:p>
          <a:p>
            <a:endParaRPr lang="en-US" sz="1800"/>
          </a:p>
        </p:txBody>
      </p:sp>
      <p:pic>
        <p:nvPicPr>
          <p:cNvPr id="5" name="Picture 4"/>
          <p:cNvPicPr>
            <a:picLocks noChangeAspect="1"/>
          </p:cNvPicPr>
          <p:nvPr/>
        </p:nvPicPr>
        <p:blipFill rotWithShape="1">
          <a:blip r:embed="rId3"/>
          <a:srcRect r="1" b="3981"/>
          <a:stretch/>
        </p:blipFill>
        <p:spPr>
          <a:xfrm>
            <a:off x="554416" y="2731167"/>
            <a:ext cx="11167447" cy="3484983"/>
          </a:xfrm>
          <a:prstGeom prst="rect">
            <a:avLst/>
          </a:prstGeom>
        </p:spPr>
      </p:pic>
    </p:spTree>
    <p:extLst>
      <p:ext uri="{BB962C8B-B14F-4D97-AF65-F5344CB8AC3E}">
        <p14:creationId xmlns:p14="http://schemas.microsoft.com/office/powerpoint/2010/main" val="18725114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D1542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4A8CF-50A6-4B56-8EB3-A898F1A03127}"/>
              </a:ext>
            </a:extLst>
          </p:cNvPr>
          <p:cNvSpPr>
            <a:spLocks noGrp="1"/>
          </p:cNvSpPr>
          <p:nvPr>
            <p:ph type="title"/>
          </p:nvPr>
        </p:nvSpPr>
        <p:spPr/>
        <p:txBody>
          <a:bodyPr/>
          <a:lstStyle/>
          <a:p>
            <a:br>
              <a:rPr lang="en-US" dirty="0"/>
            </a:br>
            <a:br>
              <a:rPr lang="en-US" dirty="0"/>
            </a:br>
            <a:r>
              <a:rPr lang="en-US" dirty="0" err="1"/>
              <a:t>Soonercare</a:t>
            </a:r>
            <a:r>
              <a:rPr lang="en-US" dirty="0"/>
              <a:t> Dental 101</a:t>
            </a:r>
            <a:br>
              <a:rPr lang="en-US" dirty="0"/>
            </a:br>
            <a:r>
              <a:rPr lang="en-US" sz="2400" dirty="0">
                <a:latin typeface="Montserrat Light" panose="00000400000000000000" pitchFamily="2" charset="0"/>
              </a:rPr>
              <a:t>Wendy </a:t>
            </a:r>
            <a:r>
              <a:rPr lang="en-US" sz="2400" dirty="0" err="1">
                <a:latin typeface="Montserrat Light" panose="00000400000000000000" pitchFamily="2" charset="0"/>
              </a:rPr>
              <a:t>pAYNE</a:t>
            </a:r>
            <a:br>
              <a:rPr lang="en-US" dirty="0"/>
            </a:br>
            <a:br>
              <a:rPr lang="en-US" dirty="0"/>
            </a:br>
            <a:endParaRPr lang="en-US" dirty="0"/>
          </a:p>
        </p:txBody>
      </p:sp>
    </p:spTree>
    <p:extLst>
      <p:ext uri="{BB962C8B-B14F-4D97-AF65-F5344CB8AC3E}">
        <p14:creationId xmlns:p14="http://schemas.microsoft.com/office/powerpoint/2010/main" val="14498424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E853A-C35A-493B-9693-3C46416F50AA}"/>
              </a:ext>
            </a:extLst>
          </p:cNvPr>
          <p:cNvSpPr>
            <a:spLocks noGrp="1"/>
          </p:cNvSpPr>
          <p:nvPr>
            <p:ph type="title"/>
          </p:nvPr>
        </p:nvSpPr>
        <p:spPr/>
        <p:txBody>
          <a:bodyPr/>
          <a:lstStyle/>
          <a:p>
            <a:r>
              <a:rPr lang="en-US" dirty="0">
                <a:solidFill>
                  <a:schemeClr val="tx1"/>
                </a:solidFill>
              </a:rPr>
              <a:t>Disclaimer</a:t>
            </a:r>
          </a:p>
        </p:txBody>
      </p:sp>
      <p:sp>
        <p:nvSpPr>
          <p:cNvPr id="3" name="Content Placeholder 2">
            <a:extLst>
              <a:ext uri="{FF2B5EF4-FFF2-40B4-BE49-F238E27FC236}">
                <a16:creationId xmlns:a16="http://schemas.microsoft.com/office/drawing/2014/main" id="{57044D03-1074-49F1-BDBE-D7000C8C4FC3}"/>
              </a:ext>
            </a:extLst>
          </p:cNvPr>
          <p:cNvSpPr>
            <a:spLocks noGrp="1"/>
          </p:cNvSpPr>
          <p:nvPr>
            <p:ph idx="1"/>
          </p:nvPr>
        </p:nvSpPr>
        <p:spPr/>
        <p:txBody>
          <a:bodyPr/>
          <a:lstStyle/>
          <a:p>
            <a:r>
              <a:rPr lang="en-US" dirty="0">
                <a:solidFill>
                  <a:schemeClr val="tx1"/>
                </a:solidFill>
                <a:latin typeface="Montserrat Light"/>
                <a:cs typeface="Arial"/>
              </a:rPr>
              <a:t>SoonerCare policy is subject to change. </a:t>
            </a:r>
            <a:endParaRPr lang="en-US" dirty="0">
              <a:solidFill>
                <a:schemeClr val="tx1"/>
              </a:solidFill>
              <a:latin typeface="Montserrat Light" panose="00000400000000000000" pitchFamily="2" charset="0"/>
              <a:cs typeface="Arial" panose="020B0604020202020204" pitchFamily="34" charset="0"/>
            </a:endParaRPr>
          </a:p>
          <a:p>
            <a:endParaRPr lang="en-US" dirty="0">
              <a:solidFill>
                <a:schemeClr val="tx1"/>
              </a:solidFill>
              <a:latin typeface="Montserrat Light" panose="00000400000000000000" pitchFamily="2" charset="0"/>
              <a:cs typeface="Arial" panose="020B0604020202020204" pitchFamily="34" charset="0"/>
            </a:endParaRPr>
          </a:p>
          <a:p>
            <a:r>
              <a:rPr lang="en-US" dirty="0">
                <a:solidFill>
                  <a:schemeClr val="tx1"/>
                </a:solidFill>
                <a:latin typeface="Montserrat Light"/>
                <a:cs typeface="Arial"/>
              </a:rPr>
              <a:t>The information included in this presentation is current as of March 2023. </a:t>
            </a:r>
            <a:endParaRPr lang="en-US" dirty="0">
              <a:solidFill>
                <a:schemeClr val="tx1"/>
              </a:solidFill>
              <a:latin typeface="Montserrat Light" panose="00000400000000000000" pitchFamily="2" charset="0"/>
              <a:cs typeface="Arial" panose="020B0604020202020204" pitchFamily="34" charset="0"/>
            </a:endParaRPr>
          </a:p>
          <a:p>
            <a:endParaRPr lang="en-US" dirty="0">
              <a:latin typeface="Montserrat Light" panose="00000400000000000000" pitchFamily="2" charset="0"/>
              <a:cs typeface="Arial" panose="020B0604020202020204" pitchFamily="34" charset="0"/>
            </a:endParaRPr>
          </a:p>
          <a:p>
            <a:r>
              <a:rPr lang="en-US" dirty="0">
                <a:solidFill>
                  <a:schemeClr val="tx1"/>
                </a:solidFill>
                <a:latin typeface="Montserrat Light" panose="00000400000000000000" pitchFamily="2" charset="0"/>
                <a:cs typeface="Arial" panose="020B0604020202020204" pitchFamily="34" charset="0"/>
              </a:rPr>
              <a:t>Stay informed with current information found on the OHCA public website by visiting </a:t>
            </a:r>
            <a:r>
              <a:rPr lang="en-US" dirty="0">
                <a:latin typeface="Montserrat Light" panose="00000400000000000000" pitchFamily="2" charset="0"/>
                <a:cs typeface="Arial" panose="020B0604020202020204" pitchFamily="34" charset="0"/>
                <a:hlinkClick r:id="rId2"/>
              </a:rPr>
              <a:t>www.oklahoma.gov/ohca</a:t>
            </a:r>
            <a:r>
              <a:rPr lang="en-US" dirty="0">
                <a:latin typeface="Montserrat Light" panose="00000400000000000000" pitchFamily="2" charset="0"/>
                <a:cs typeface="Arial" panose="020B0604020202020204" pitchFamily="34" charset="0"/>
              </a:rPr>
              <a:t>.</a:t>
            </a:r>
          </a:p>
          <a:p>
            <a:endParaRPr lang="en-US" dirty="0"/>
          </a:p>
        </p:txBody>
      </p:sp>
    </p:spTree>
    <p:extLst>
      <p:ext uri="{BB962C8B-B14F-4D97-AF65-F5344CB8AC3E}">
        <p14:creationId xmlns:p14="http://schemas.microsoft.com/office/powerpoint/2010/main" val="29667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3E26-0E55-4364-AA84-C80DE395C572}"/>
              </a:ext>
            </a:extLst>
          </p:cNvPr>
          <p:cNvSpPr>
            <a:spLocks noGrp="1"/>
          </p:cNvSpPr>
          <p:nvPr>
            <p:ph type="title"/>
          </p:nvPr>
        </p:nvSpPr>
        <p:spPr/>
        <p:txBody>
          <a:bodyPr/>
          <a:lstStyle/>
          <a:p>
            <a:r>
              <a:rPr lang="en-US" dirty="0">
                <a:solidFill>
                  <a:schemeClr val="tx1"/>
                </a:solidFill>
              </a:rPr>
              <a:t>Presentation Description</a:t>
            </a:r>
          </a:p>
        </p:txBody>
      </p:sp>
      <p:sp>
        <p:nvSpPr>
          <p:cNvPr id="3" name="Content Placeholder 2">
            <a:extLst>
              <a:ext uri="{FF2B5EF4-FFF2-40B4-BE49-F238E27FC236}">
                <a16:creationId xmlns:a16="http://schemas.microsoft.com/office/drawing/2014/main" id="{41178C7F-8E25-418B-BACA-26B7AFD9C7AA}"/>
              </a:ext>
            </a:extLst>
          </p:cNvPr>
          <p:cNvSpPr>
            <a:spLocks noGrp="1"/>
          </p:cNvSpPr>
          <p:nvPr>
            <p:ph idx="1"/>
          </p:nvPr>
        </p:nvSpPr>
        <p:spPr>
          <a:xfrm>
            <a:off x="838200" y="1690688"/>
            <a:ext cx="10515600" cy="4486275"/>
          </a:xfrm>
        </p:spPr>
        <p:txBody>
          <a:bodyPr>
            <a:normAutofit/>
          </a:bodyPr>
          <a:lstStyle/>
          <a:p>
            <a:pPr marL="0" indent="0">
              <a:buNone/>
            </a:pPr>
            <a:r>
              <a:rPr lang="en-US" dirty="0">
                <a:solidFill>
                  <a:schemeClr val="tx1"/>
                </a:solidFill>
              </a:rPr>
              <a:t>A current look at covered dental services, services requiring a prior authorization, and the documents required for each submission.</a:t>
            </a:r>
            <a:endParaRPr lang="en-US" sz="1000" dirty="0">
              <a:solidFill>
                <a:schemeClr val="tx1"/>
              </a:solidFill>
            </a:endParaRPr>
          </a:p>
          <a:p>
            <a:pPr marL="0" indent="0">
              <a:buNone/>
            </a:pPr>
            <a:endParaRPr lang="en-US" dirty="0">
              <a:solidFill>
                <a:schemeClr val="tx1"/>
              </a:solidFill>
            </a:endParaRPr>
          </a:p>
          <a:p>
            <a:pPr marL="0" indent="0">
              <a:buNone/>
            </a:pPr>
            <a:r>
              <a:rPr lang="en-US" dirty="0">
                <a:solidFill>
                  <a:schemeClr val="tx1"/>
                </a:solidFill>
              </a:rPr>
              <a:t>Target audience – Dentists, Orthodontists and Administrative Staff.</a:t>
            </a: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202201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SoonerCare Traditional</a:t>
            </a:r>
            <a:endParaRPr lang="en-US" dirty="0">
              <a:latin typeface="Montserrat ExtraBold" panose="00000900000000000000" pitchFamily="2" charset="0"/>
            </a:endParaRPr>
          </a:p>
        </p:txBody>
      </p:sp>
      <p:sp>
        <p:nvSpPr>
          <p:cNvPr id="3" name="Content Placeholder 2"/>
          <p:cNvSpPr>
            <a:spLocks noGrp="1"/>
          </p:cNvSpPr>
          <p:nvPr>
            <p:ph idx="1"/>
          </p:nvPr>
        </p:nvSpPr>
        <p:spPr/>
        <p:txBody>
          <a:bodyPr vert="horz" lIns="91440" tIns="45720" rIns="91440" bIns="45720" rtlCol="0" anchor="t">
            <a:normAutofit/>
          </a:bodyPr>
          <a:lstStyle/>
          <a:p>
            <a:r>
              <a:rPr lang="en-US" dirty="0">
                <a:latin typeface="Montserrat Light"/>
              </a:rPr>
              <a:t>SoonerCare Traditional (Title XIX) is a statewide network of providers that includes but is not limited to I/T/U facilities, hospitals, family practice doctors, pharmacies and medical suppliers. </a:t>
            </a:r>
          </a:p>
          <a:p>
            <a:r>
              <a:rPr lang="en-US" dirty="0"/>
              <a:t>Other names SoonerCare Traditional goes by: </a:t>
            </a:r>
          </a:p>
          <a:p>
            <a:pPr marL="0" indent="0" algn="ctr">
              <a:buNone/>
            </a:pPr>
            <a:r>
              <a:rPr lang="en-US" sz="4000" b="1" dirty="0">
                <a:solidFill>
                  <a:srgbClr val="D15420"/>
                </a:solidFill>
              </a:rPr>
              <a:t>Title 19 </a:t>
            </a:r>
          </a:p>
          <a:p>
            <a:pPr marL="0" indent="0" algn="ctr">
              <a:buNone/>
            </a:pPr>
            <a:r>
              <a:rPr lang="en-US" sz="4000" b="1" dirty="0">
                <a:solidFill>
                  <a:srgbClr val="D15420"/>
                </a:solidFill>
              </a:rPr>
              <a:t>Medicaid</a:t>
            </a:r>
          </a:p>
          <a:p>
            <a:pPr marL="0" indent="0" algn="ctr">
              <a:buNone/>
            </a:pPr>
            <a:r>
              <a:rPr lang="en-US" sz="4000" b="1" dirty="0">
                <a:solidFill>
                  <a:srgbClr val="D15420"/>
                </a:solidFill>
              </a:rPr>
              <a:t>SoonerCare </a:t>
            </a:r>
          </a:p>
        </p:txBody>
      </p:sp>
    </p:spTree>
    <p:extLst>
      <p:ext uri="{BB962C8B-B14F-4D97-AF65-F5344CB8AC3E}">
        <p14:creationId xmlns:p14="http://schemas.microsoft.com/office/powerpoint/2010/main" val="30528089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3B40-80A6-4AF8-865A-6E42D7569D83}"/>
              </a:ext>
            </a:extLst>
          </p:cNvPr>
          <p:cNvSpPr>
            <a:spLocks noGrp="1"/>
          </p:cNvSpPr>
          <p:nvPr>
            <p:ph type="title"/>
          </p:nvPr>
        </p:nvSpPr>
        <p:spPr/>
        <p:txBody>
          <a:bodyPr/>
          <a:lstStyle/>
          <a:p>
            <a:r>
              <a:rPr lang="en-US" dirty="0">
                <a:solidFill>
                  <a:schemeClr val="tx1"/>
                </a:solidFill>
              </a:rPr>
              <a:t>Agenda</a:t>
            </a:r>
          </a:p>
        </p:txBody>
      </p:sp>
      <p:sp>
        <p:nvSpPr>
          <p:cNvPr id="3" name="Content Placeholder 2">
            <a:extLst>
              <a:ext uri="{FF2B5EF4-FFF2-40B4-BE49-F238E27FC236}">
                <a16:creationId xmlns:a16="http://schemas.microsoft.com/office/drawing/2014/main" id="{4FC26B97-3D05-4FDD-A787-9619AFA52050}"/>
              </a:ext>
            </a:extLst>
          </p:cNvPr>
          <p:cNvSpPr>
            <a:spLocks noGrp="1"/>
          </p:cNvSpPr>
          <p:nvPr>
            <p:ph idx="1"/>
          </p:nvPr>
        </p:nvSpPr>
        <p:spPr>
          <a:xfrm>
            <a:off x="597529" y="1825624"/>
            <a:ext cx="10756271" cy="4366945"/>
          </a:xfrm>
        </p:spPr>
        <p:txBody>
          <a:bodyPr>
            <a:normAutofit/>
          </a:bodyPr>
          <a:lstStyle/>
          <a:p>
            <a:r>
              <a:rPr lang="en-US" dirty="0">
                <a:solidFill>
                  <a:schemeClr val="tx1"/>
                </a:solidFill>
              </a:rPr>
              <a:t>Covered populations</a:t>
            </a:r>
          </a:p>
          <a:p>
            <a:r>
              <a:rPr lang="en-US" dirty="0">
                <a:solidFill>
                  <a:schemeClr val="tx1"/>
                </a:solidFill>
              </a:rPr>
              <a:t>Covered services</a:t>
            </a:r>
          </a:p>
          <a:p>
            <a:r>
              <a:rPr lang="en-US" dirty="0">
                <a:solidFill>
                  <a:schemeClr val="tx1"/>
                </a:solidFill>
              </a:rPr>
              <a:t>Resources</a:t>
            </a:r>
          </a:p>
          <a:p>
            <a:r>
              <a:rPr lang="en-US" dirty="0">
                <a:solidFill>
                  <a:schemeClr val="tx1"/>
                </a:solidFill>
              </a:rPr>
              <a:t>Questions</a:t>
            </a:r>
          </a:p>
        </p:txBody>
      </p:sp>
    </p:spTree>
    <p:extLst>
      <p:ext uri="{BB962C8B-B14F-4D97-AF65-F5344CB8AC3E}">
        <p14:creationId xmlns:p14="http://schemas.microsoft.com/office/powerpoint/2010/main" val="350150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29DBE-7032-4EEE-B840-168E1381D6E9}"/>
              </a:ext>
            </a:extLst>
          </p:cNvPr>
          <p:cNvSpPr>
            <a:spLocks noGrp="1"/>
          </p:cNvSpPr>
          <p:nvPr>
            <p:ph type="title"/>
          </p:nvPr>
        </p:nvSpPr>
        <p:spPr>
          <a:xfrm>
            <a:off x="612741" y="678730"/>
            <a:ext cx="10982227" cy="5495828"/>
          </a:xfrm>
        </p:spPr>
        <p:txBody>
          <a:bodyPr>
            <a:normAutofit/>
          </a:bodyPr>
          <a:lstStyle/>
          <a:p>
            <a:pPr algn="ctr"/>
            <a:r>
              <a:rPr lang="en-US" sz="6000" dirty="0"/>
              <a:t>Covered populations</a:t>
            </a:r>
          </a:p>
        </p:txBody>
      </p:sp>
    </p:spTree>
    <p:extLst>
      <p:ext uri="{BB962C8B-B14F-4D97-AF65-F5344CB8AC3E}">
        <p14:creationId xmlns:p14="http://schemas.microsoft.com/office/powerpoint/2010/main" val="37471769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3FF017-5053-4505-9EA3-A2F9F990D0BB}"/>
              </a:ext>
            </a:extLst>
          </p:cNvPr>
          <p:cNvPicPr>
            <a:picLocks noChangeAspect="1"/>
          </p:cNvPicPr>
          <p:nvPr/>
        </p:nvPicPr>
        <p:blipFill rotWithShape="1">
          <a:blip r:embed="rId2">
            <a:extLst>
              <a:ext uri="{28A0092B-C50C-407E-A947-70E740481C1C}">
                <a14:useLocalDpi xmlns:a14="http://schemas.microsoft.com/office/drawing/2010/main" val="0"/>
              </a:ext>
            </a:extLst>
          </a:blip>
          <a:srcRect t="626" r="35148"/>
          <a:stretch/>
        </p:blipFill>
        <p:spPr>
          <a:xfrm>
            <a:off x="7727696" y="0"/>
            <a:ext cx="4464304"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2" name="Title 1">
            <a:extLst>
              <a:ext uri="{FF2B5EF4-FFF2-40B4-BE49-F238E27FC236}">
                <a16:creationId xmlns:a16="http://schemas.microsoft.com/office/drawing/2014/main" id="{6AE7D617-2889-4991-A7E7-01FC5D7C0D43}"/>
              </a:ext>
            </a:extLst>
          </p:cNvPr>
          <p:cNvSpPr>
            <a:spLocks noGrp="1"/>
          </p:cNvSpPr>
          <p:nvPr>
            <p:ph type="title"/>
          </p:nvPr>
        </p:nvSpPr>
        <p:spPr>
          <a:xfrm>
            <a:off x="838200" y="365125"/>
            <a:ext cx="10515600" cy="1325563"/>
          </a:xfrm>
        </p:spPr>
        <p:txBody>
          <a:bodyPr/>
          <a:lstStyle/>
          <a:p>
            <a:r>
              <a:rPr lang="en-US" dirty="0">
                <a:solidFill>
                  <a:schemeClr val="tx1"/>
                </a:solidFill>
              </a:rPr>
              <a:t>dental coverage</a:t>
            </a:r>
          </a:p>
        </p:txBody>
      </p:sp>
      <p:sp>
        <p:nvSpPr>
          <p:cNvPr id="3" name="Content Placeholder 2">
            <a:extLst>
              <a:ext uri="{FF2B5EF4-FFF2-40B4-BE49-F238E27FC236}">
                <a16:creationId xmlns:a16="http://schemas.microsoft.com/office/drawing/2014/main" id="{520FDD45-2BFA-42E9-B418-8D513CF2A708}"/>
              </a:ext>
            </a:extLst>
          </p:cNvPr>
          <p:cNvSpPr>
            <a:spLocks noGrp="1"/>
          </p:cNvSpPr>
          <p:nvPr>
            <p:ph idx="1"/>
          </p:nvPr>
        </p:nvSpPr>
        <p:spPr>
          <a:xfrm>
            <a:off x="838200" y="1690688"/>
            <a:ext cx="6844645" cy="4486275"/>
          </a:xfrm>
        </p:spPr>
        <p:txBody>
          <a:bodyPr/>
          <a:lstStyle/>
          <a:p>
            <a:pPr marL="0" indent="0">
              <a:buNone/>
            </a:pPr>
            <a:r>
              <a:rPr lang="en-US" dirty="0">
                <a:solidFill>
                  <a:schemeClr val="tx1"/>
                </a:solidFill>
              </a:rPr>
              <a:t>SoonerCare (Oklahoma Medicaid) Title XIX pays for preventive, diagnostic and restorative services for eligible members under the age of 21.</a:t>
            </a:r>
          </a:p>
          <a:p>
            <a:endParaRPr lang="en-US" sz="800" dirty="0">
              <a:solidFill>
                <a:schemeClr val="tx1"/>
              </a:solidFill>
            </a:endParaRPr>
          </a:p>
          <a:p>
            <a:r>
              <a:rPr lang="en-US" dirty="0">
                <a:solidFill>
                  <a:schemeClr val="tx1"/>
                </a:solidFill>
              </a:rPr>
              <a:t>Dental care for adults residing in private intermediate care facilities for individuals with intellectual disabilities (ICF/IID) is similar to the scope of services available to individuals under 21.</a:t>
            </a:r>
          </a:p>
          <a:p>
            <a:endParaRPr lang="en-US" dirty="0"/>
          </a:p>
        </p:txBody>
      </p:sp>
    </p:spTree>
    <p:extLst>
      <p:ext uri="{BB962C8B-B14F-4D97-AF65-F5344CB8AC3E}">
        <p14:creationId xmlns:p14="http://schemas.microsoft.com/office/powerpoint/2010/main" val="5703098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DB08-6141-450D-96A2-0688CB23C669}"/>
              </a:ext>
            </a:extLst>
          </p:cNvPr>
          <p:cNvSpPr>
            <a:spLocks noGrp="1"/>
          </p:cNvSpPr>
          <p:nvPr>
            <p:ph type="title"/>
          </p:nvPr>
        </p:nvSpPr>
        <p:spPr/>
        <p:txBody>
          <a:bodyPr/>
          <a:lstStyle/>
          <a:p>
            <a:r>
              <a:rPr lang="en-US" dirty="0">
                <a:solidFill>
                  <a:schemeClr val="tx1"/>
                </a:solidFill>
              </a:rPr>
              <a:t>Covered populations</a:t>
            </a:r>
          </a:p>
        </p:txBody>
      </p:sp>
      <p:sp>
        <p:nvSpPr>
          <p:cNvPr id="3" name="Content Placeholder 2">
            <a:extLst>
              <a:ext uri="{FF2B5EF4-FFF2-40B4-BE49-F238E27FC236}">
                <a16:creationId xmlns:a16="http://schemas.microsoft.com/office/drawing/2014/main" id="{B40A4616-6D44-4738-BB47-42B544AA6B04}"/>
              </a:ext>
            </a:extLst>
          </p:cNvPr>
          <p:cNvSpPr>
            <a:spLocks noGrp="1"/>
          </p:cNvSpPr>
          <p:nvPr>
            <p:ph idx="1"/>
          </p:nvPr>
        </p:nvSpPr>
        <p:spPr>
          <a:xfrm>
            <a:off x="3440784" y="2005937"/>
            <a:ext cx="8205246" cy="3368544"/>
          </a:xfrm>
        </p:spPr>
        <p:txBody>
          <a:bodyPr>
            <a:normAutofit/>
          </a:bodyPr>
          <a:lstStyle/>
          <a:p>
            <a:r>
              <a:rPr lang="en-US" sz="2400" dirty="0">
                <a:solidFill>
                  <a:schemeClr val="tx1"/>
                </a:solidFill>
              </a:rPr>
              <a:t>Healthy Adult Program (HAP) expansion members ages 19-20 fall under EPSDT guidelines and will have the same dental benefits as those available to Title XIX members ages 0-20. </a:t>
            </a:r>
          </a:p>
          <a:p>
            <a:pPr marL="0" indent="0">
              <a:buNone/>
            </a:pPr>
            <a:endParaRPr lang="en-US" sz="2400" dirty="0">
              <a:solidFill>
                <a:schemeClr val="tx1"/>
              </a:solidFill>
            </a:endParaRPr>
          </a:p>
          <a:p>
            <a:r>
              <a:rPr lang="en-US" sz="2400" dirty="0">
                <a:solidFill>
                  <a:schemeClr val="tx1"/>
                </a:solidFill>
              </a:rPr>
              <a:t>Healthy Adult Program (HAP) expansion members ages 21 and older, and current Title XIX adults ages 21 and older, have an expanded limited dental benefit that began July 1, 2021.</a:t>
            </a:r>
          </a:p>
          <a:p>
            <a:endParaRPr lang="en-US" dirty="0"/>
          </a:p>
        </p:txBody>
      </p:sp>
      <p:pic>
        <p:nvPicPr>
          <p:cNvPr id="5" name="Graphic 4" descr="Dental Care with solid fill">
            <a:extLst>
              <a:ext uri="{FF2B5EF4-FFF2-40B4-BE49-F238E27FC236}">
                <a16:creationId xmlns:a16="http://schemas.microsoft.com/office/drawing/2014/main" id="{6F1D2086-A468-4E0C-9448-EAF1B33FB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970" y="2214522"/>
            <a:ext cx="2951375" cy="2951375"/>
          </a:xfrm>
          <a:prstGeom prst="rect">
            <a:avLst/>
          </a:prstGeom>
        </p:spPr>
      </p:pic>
    </p:spTree>
    <p:extLst>
      <p:ext uri="{BB962C8B-B14F-4D97-AF65-F5344CB8AC3E}">
        <p14:creationId xmlns:p14="http://schemas.microsoft.com/office/powerpoint/2010/main" val="19686209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E87DC-6A1C-415A-A7AD-005F4664BE60}"/>
              </a:ext>
            </a:extLst>
          </p:cNvPr>
          <p:cNvSpPr>
            <a:spLocks noGrp="1"/>
          </p:cNvSpPr>
          <p:nvPr>
            <p:ph type="title"/>
          </p:nvPr>
        </p:nvSpPr>
        <p:spPr>
          <a:xfrm>
            <a:off x="603314" y="688157"/>
            <a:ext cx="10982227" cy="5486400"/>
          </a:xfrm>
        </p:spPr>
        <p:txBody>
          <a:bodyPr/>
          <a:lstStyle/>
          <a:p>
            <a:pPr algn="ctr"/>
            <a:r>
              <a:rPr lang="en-US" sz="6000" dirty="0"/>
              <a:t>Covered</a:t>
            </a:r>
            <a:r>
              <a:rPr lang="en-US" dirty="0"/>
              <a:t> </a:t>
            </a:r>
            <a:r>
              <a:rPr lang="en-US" sz="6000" dirty="0"/>
              <a:t>services</a:t>
            </a:r>
          </a:p>
        </p:txBody>
      </p:sp>
    </p:spTree>
    <p:extLst>
      <p:ext uri="{BB962C8B-B14F-4D97-AF65-F5344CB8AC3E}">
        <p14:creationId xmlns:p14="http://schemas.microsoft.com/office/powerpoint/2010/main" val="26990480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845E4-C170-4A05-9845-86A14DFE4F49}"/>
              </a:ext>
            </a:extLst>
          </p:cNvPr>
          <p:cNvSpPr>
            <a:spLocks noGrp="1"/>
          </p:cNvSpPr>
          <p:nvPr>
            <p:ph type="title"/>
          </p:nvPr>
        </p:nvSpPr>
        <p:spPr/>
        <p:txBody>
          <a:bodyPr>
            <a:normAutofit/>
          </a:bodyPr>
          <a:lstStyle/>
          <a:p>
            <a:pPr algn="ctr"/>
            <a:r>
              <a:rPr lang="en-US" sz="4000" dirty="0">
                <a:solidFill>
                  <a:schemeClr val="tx1"/>
                </a:solidFill>
              </a:rPr>
              <a:t>Adult limited dental benefits ages 21+</a:t>
            </a:r>
          </a:p>
        </p:txBody>
      </p:sp>
      <p:sp>
        <p:nvSpPr>
          <p:cNvPr id="6" name="Content Placeholder 5">
            <a:extLst>
              <a:ext uri="{FF2B5EF4-FFF2-40B4-BE49-F238E27FC236}">
                <a16:creationId xmlns:a16="http://schemas.microsoft.com/office/drawing/2014/main" id="{B019D01A-1BE9-4391-9945-D5D547EB0779}"/>
              </a:ext>
            </a:extLst>
          </p:cNvPr>
          <p:cNvSpPr>
            <a:spLocks noGrp="1"/>
          </p:cNvSpPr>
          <p:nvPr>
            <p:ph sz="half" idx="2"/>
          </p:nvPr>
        </p:nvSpPr>
        <p:spPr>
          <a:xfrm>
            <a:off x="836612" y="1998482"/>
            <a:ext cx="4948270" cy="4072380"/>
          </a:xfrm>
        </p:spPr>
        <p:txBody>
          <a:bodyPr>
            <a:normAutofit fontScale="85000" lnSpcReduction="10000"/>
          </a:bodyPr>
          <a:lstStyle/>
          <a:p>
            <a:pPr>
              <a:defRPr/>
            </a:pPr>
            <a:r>
              <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rPr>
              <a:t>Comprehensive oral evaluation</a:t>
            </a:r>
          </a:p>
          <a:p>
            <a:pPr>
              <a:defRPr/>
            </a:pPr>
            <a:r>
              <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rPr>
              <a:t>Periodic oral evaluation</a:t>
            </a:r>
          </a:p>
          <a:p>
            <a:pPr>
              <a:defRPr/>
            </a:pPr>
            <a:r>
              <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rPr>
              <a:t>Limited oral evaluation</a:t>
            </a:r>
          </a:p>
          <a:p>
            <a:pPr>
              <a:defRPr/>
            </a:pPr>
            <a:r>
              <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rPr>
              <a:t>Complete</a:t>
            </a:r>
            <a:r>
              <a:rPr kumimoji="0" lang="en-US" sz="2600" b="0" i="0" u="none" strike="noStrike" kern="1200" cap="none" spc="0" normalizeH="0" noProof="0" dirty="0">
                <a:ln>
                  <a:noFill/>
                </a:ln>
                <a:solidFill>
                  <a:schemeClr val="tx1"/>
                </a:solidFill>
                <a:effectLst/>
                <a:uLnTx/>
                <a:uFillTx/>
                <a:latin typeface="Montserrat Light" panose="00000400000000000000" pitchFamily="50" charset="0"/>
              </a:rPr>
              <a:t> series of radiographs</a:t>
            </a:r>
            <a:endPar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endParaRPr>
          </a:p>
          <a:p>
            <a:pPr>
              <a:defRPr/>
            </a:pPr>
            <a:r>
              <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rPr>
              <a:t>Dental prophylaxis, including fluoride</a:t>
            </a:r>
          </a:p>
          <a:p>
            <a:pPr>
              <a:defRPr/>
            </a:pPr>
            <a:r>
              <a:rPr lang="en-US" sz="2600" dirty="0">
                <a:solidFill>
                  <a:schemeClr val="tx1"/>
                </a:solidFill>
                <a:latin typeface="Montserrat Light" panose="00000400000000000000" pitchFamily="50" charset="0"/>
              </a:rPr>
              <a:t>X-rays</a:t>
            </a:r>
            <a:endPar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endParaRPr>
          </a:p>
          <a:p>
            <a:pPr>
              <a:defRPr/>
            </a:pPr>
            <a:r>
              <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rPr>
              <a:t>Periodontal maintenance</a:t>
            </a:r>
          </a:p>
          <a:p>
            <a:pPr>
              <a:defRPr/>
            </a:pPr>
            <a:r>
              <a:rPr lang="en-US" sz="2600" dirty="0">
                <a:solidFill>
                  <a:schemeClr val="tx1"/>
                </a:solidFill>
                <a:latin typeface="Montserrat Light" panose="00000400000000000000" pitchFamily="50" charset="0"/>
              </a:rPr>
              <a:t>Restoration/fillings</a:t>
            </a:r>
          </a:p>
          <a:p>
            <a:pPr>
              <a:defRPr/>
            </a:pPr>
            <a:r>
              <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rPr>
              <a:t>Scaling and root planning*</a:t>
            </a:r>
          </a:p>
          <a:p>
            <a:pPr>
              <a:defRPr/>
            </a:pPr>
            <a:endParaRPr kumimoji="0" lang="en-US" sz="2600" b="0" i="0" u="none" strike="noStrike" kern="1200" cap="none" spc="0" normalizeH="0" baseline="0" noProof="0" dirty="0">
              <a:ln>
                <a:noFill/>
              </a:ln>
              <a:solidFill>
                <a:schemeClr val="tx1"/>
              </a:solidFill>
              <a:effectLst/>
              <a:uLnTx/>
              <a:uFillTx/>
              <a:latin typeface="Montserrat Light" panose="00000400000000000000" pitchFamily="50" charset="0"/>
            </a:endParaRPr>
          </a:p>
          <a:p>
            <a:pPr marL="0" indent="0">
              <a:buNone/>
              <a:defRPr/>
            </a:pPr>
            <a:endPar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endParaRPr>
          </a:p>
        </p:txBody>
      </p:sp>
      <p:sp>
        <p:nvSpPr>
          <p:cNvPr id="8" name="Content Placeholder 7">
            <a:extLst>
              <a:ext uri="{FF2B5EF4-FFF2-40B4-BE49-F238E27FC236}">
                <a16:creationId xmlns:a16="http://schemas.microsoft.com/office/drawing/2014/main" id="{34609005-D027-47F3-8E87-8A8D1F2646BA}"/>
              </a:ext>
            </a:extLst>
          </p:cNvPr>
          <p:cNvSpPr>
            <a:spLocks noGrp="1"/>
          </p:cNvSpPr>
          <p:nvPr>
            <p:ph sz="quarter" idx="4"/>
          </p:nvPr>
        </p:nvSpPr>
        <p:spPr>
          <a:xfrm>
            <a:off x="6334126" y="1998482"/>
            <a:ext cx="5021262" cy="4191181"/>
          </a:xfrm>
        </p:spPr>
        <p:txBody>
          <a:bodyPr>
            <a:normAutofit fontScale="85000" lnSpcReduction="10000"/>
          </a:bodyPr>
          <a:lstStyle/>
          <a:p>
            <a:pPr>
              <a:lnSpc>
                <a:spcPct val="110000"/>
              </a:lnSpc>
              <a:spcBef>
                <a:spcPts val="500"/>
              </a:spcBef>
              <a:defRPr/>
            </a:pPr>
            <a:r>
              <a:rPr kumimoji="0" lang="en-US" sz="2400" b="0" i="0" u="none" strike="noStrike" kern="1200" cap="none" spc="0" normalizeH="0" baseline="0" noProof="0" dirty="0">
                <a:ln>
                  <a:noFill/>
                </a:ln>
                <a:solidFill>
                  <a:schemeClr val="tx1"/>
                </a:solidFill>
                <a:effectLst/>
                <a:uLnTx/>
                <a:uFillTx/>
                <a:latin typeface="Montserrat Light" panose="00000400000000000000" pitchFamily="50" charset="0"/>
              </a:rPr>
              <a:t>Scaling in the presence of generalized moderate or severe gingival inflammation*</a:t>
            </a:r>
          </a:p>
          <a:p>
            <a:pPr>
              <a:lnSpc>
                <a:spcPct val="110000"/>
              </a:lnSpc>
              <a:spcBef>
                <a:spcPts val="500"/>
              </a:spcBef>
              <a:defRPr/>
            </a:pPr>
            <a:r>
              <a:rPr lang="en-US" sz="2400" dirty="0">
                <a:solidFill>
                  <a:schemeClr val="tx1"/>
                </a:solidFill>
                <a:latin typeface="Montserrat Light" panose="00000400000000000000" pitchFamily="50" charset="0"/>
              </a:rPr>
              <a:t>Full and partial dentures*</a:t>
            </a:r>
          </a:p>
          <a:p>
            <a:pPr>
              <a:lnSpc>
                <a:spcPct val="110000"/>
              </a:lnSpc>
              <a:spcBef>
                <a:spcPts val="500"/>
              </a:spcBef>
              <a:defRPr/>
            </a:pPr>
            <a:r>
              <a:rPr lang="en-US" sz="2400" dirty="0">
                <a:solidFill>
                  <a:schemeClr val="tx1"/>
                </a:solidFill>
                <a:latin typeface="Montserrat Light" panose="00000400000000000000" pitchFamily="50" charset="0"/>
              </a:rPr>
              <a:t>Adjustments 3 per 12 months</a:t>
            </a:r>
          </a:p>
          <a:p>
            <a:pPr>
              <a:lnSpc>
                <a:spcPct val="110000"/>
              </a:lnSpc>
              <a:spcBef>
                <a:spcPts val="500"/>
              </a:spcBef>
              <a:defRPr/>
            </a:pPr>
            <a:r>
              <a:rPr lang="en-US" sz="2400" dirty="0">
                <a:solidFill>
                  <a:schemeClr val="tx1"/>
                </a:solidFill>
                <a:latin typeface="Montserrat Light" panose="00000400000000000000" pitchFamily="50" charset="0"/>
              </a:rPr>
              <a:t>Relines one per 3 years*</a:t>
            </a:r>
          </a:p>
          <a:p>
            <a:pPr>
              <a:lnSpc>
                <a:spcPct val="110000"/>
              </a:lnSpc>
              <a:spcBef>
                <a:spcPts val="500"/>
              </a:spcBef>
              <a:defRPr/>
            </a:pPr>
            <a:r>
              <a:rPr lang="en-US" sz="2400" dirty="0">
                <a:solidFill>
                  <a:schemeClr val="tx1"/>
                </a:solidFill>
                <a:latin typeface="Montserrat Light" panose="00000400000000000000" pitchFamily="50" charset="0"/>
              </a:rPr>
              <a:t>Alveoloplasty in conjunction w/extractions 4 or more teeth per quadrant*</a:t>
            </a:r>
          </a:p>
          <a:p>
            <a:pPr>
              <a:lnSpc>
                <a:spcPct val="110000"/>
              </a:lnSpc>
              <a:spcBef>
                <a:spcPts val="500"/>
              </a:spcBef>
              <a:defRPr/>
            </a:pPr>
            <a:r>
              <a:rPr lang="en-US" sz="2400" dirty="0">
                <a:solidFill>
                  <a:schemeClr val="tx1"/>
                </a:solidFill>
                <a:latin typeface="Montserrat Light" panose="00000400000000000000" pitchFamily="50" charset="0"/>
              </a:rPr>
              <a:t>Removal of lateral </a:t>
            </a:r>
            <a:r>
              <a:rPr lang="en-US" sz="2400" dirty="0" err="1">
                <a:solidFill>
                  <a:schemeClr val="tx1"/>
                </a:solidFill>
                <a:latin typeface="Montserrat Light" panose="00000400000000000000" pitchFamily="50" charset="0"/>
              </a:rPr>
              <a:t>extosis</a:t>
            </a:r>
            <a:r>
              <a:rPr lang="en-US" sz="2400" dirty="0">
                <a:solidFill>
                  <a:schemeClr val="tx1"/>
                </a:solidFill>
                <a:latin typeface="Montserrat Light" panose="00000400000000000000" pitchFamily="50" charset="0"/>
              </a:rPr>
              <a:t>*</a:t>
            </a:r>
          </a:p>
          <a:p>
            <a:pPr>
              <a:lnSpc>
                <a:spcPct val="110000"/>
              </a:lnSpc>
              <a:spcBef>
                <a:spcPts val="500"/>
              </a:spcBef>
              <a:defRPr/>
            </a:pPr>
            <a:r>
              <a:rPr lang="en-US" sz="2400" dirty="0">
                <a:solidFill>
                  <a:schemeClr val="tx1"/>
                </a:solidFill>
                <a:latin typeface="Montserrat Light" panose="00000400000000000000" pitchFamily="50" charset="0"/>
              </a:rPr>
              <a:t>Removal of tori*</a:t>
            </a:r>
          </a:p>
          <a:p>
            <a:pPr>
              <a:spcBef>
                <a:spcPts val="500"/>
              </a:spcBef>
              <a:defRPr/>
            </a:pPr>
            <a:endParaRPr lang="en-US" sz="3100" dirty="0">
              <a:latin typeface="Montserrat Light" panose="00000400000000000000" pitchFamily="50" charset="0"/>
            </a:endParaRPr>
          </a:p>
          <a:p>
            <a:pPr>
              <a:spcBef>
                <a:spcPts val="500"/>
              </a:spcBef>
              <a:defRPr/>
            </a:pPr>
            <a:endParaRPr lang="en-US" sz="2600" dirty="0">
              <a:latin typeface="Montserrat Light" panose="00000400000000000000" pitchFamily="50" charset="0"/>
            </a:endParaRPr>
          </a:p>
          <a:p>
            <a:pPr>
              <a:spcBef>
                <a:spcPts val="500"/>
              </a:spcBef>
              <a:defRPr/>
            </a:pPr>
            <a:endParaRPr kumimoji="0" lang="en-US" sz="3100" b="0" i="0" u="none" strike="noStrike" kern="1200" cap="none" spc="0" normalizeH="0" baseline="0" noProof="0" dirty="0">
              <a:ln>
                <a:noFill/>
              </a:ln>
              <a:solidFill>
                <a:srgbClr val="464646"/>
              </a:solidFill>
              <a:effectLst/>
              <a:uLnTx/>
              <a:uFillTx/>
              <a:latin typeface="Montserrat Light" panose="00000400000000000000" pitchFamily="50" charset="0"/>
            </a:endParaRPr>
          </a:p>
          <a:p>
            <a:pPr marL="0" indent="0">
              <a:spcBef>
                <a:spcPts val="500"/>
              </a:spcBef>
              <a:buNone/>
              <a:defRPr/>
            </a:pPr>
            <a:endParaRPr kumimoji="0" lang="en-US" sz="3100" b="0" i="0" u="none" strike="noStrike" kern="1200" cap="none" spc="0" normalizeH="0" baseline="0" noProof="0" dirty="0">
              <a:ln>
                <a:noFill/>
              </a:ln>
              <a:solidFill>
                <a:srgbClr val="464646"/>
              </a:solidFill>
              <a:effectLst/>
              <a:uLnTx/>
              <a:uFillTx/>
              <a:latin typeface="Montserrat Light" panose="00000400000000000000" pitchFamily="50" charset="0"/>
            </a:endParaRPr>
          </a:p>
          <a:p>
            <a:pPr lvl="1"/>
            <a:endParaRPr lang="en-US" dirty="0"/>
          </a:p>
        </p:txBody>
      </p:sp>
    </p:spTree>
    <p:extLst>
      <p:ext uri="{BB962C8B-B14F-4D97-AF65-F5344CB8AC3E}">
        <p14:creationId xmlns:p14="http://schemas.microsoft.com/office/powerpoint/2010/main" val="3566963235"/>
      </p:ext>
    </p:extLst>
  </p:cSld>
  <p:clrMapOvr>
    <a:masterClrMapping/>
  </p:clrMapOvr>
  <p:extLst>
    <p:ext uri="{6950BFC3-D8DA-4A85-94F7-54DA5524770B}">
      <p188:commentRel xmlns:p188="http://schemas.microsoft.com/office/powerpoint/2018/8/main" r:id="rId3"/>
    </p:ext>
  </p:extLs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845E4-C170-4A05-9845-86A14DFE4F49}"/>
              </a:ext>
            </a:extLst>
          </p:cNvPr>
          <p:cNvSpPr>
            <a:spLocks noGrp="1"/>
          </p:cNvSpPr>
          <p:nvPr>
            <p:ph type="title"/>
          </p:nvPr>
        </p:nvSpPr>
        <p:spPr/>
        <p:txBody>
          <a:bodyPr>
            <a:normAutofit/>
          </a:bodyPr>
          <a:lstStyle/>
          <a:p>
            <a:pPr algn="ctr"/>
            <a:r>
              <a:rPr lang="en-US" sz="4000" dirty="0">
                <a:solidFill>
                  <a:schemeClr val="tx1"/>
                </a:solidFill>
              </a:rPr>
              <a:t> dental benefits ages 0-20 </a:t>
            </a:r>
          </a:p>
        </p:txBody>
      </p:sp>
      <p:sp>
        <p:nvSpPr>
          <p:cNvPr id="6" name="Content Placeholder 5">
            <a:extLst>
              <a:ext uri="{FF2B5EF4-FFF2-40B4-BE49-F238E27FC236}">
                <a16:creationId xmlns:a16="http://schemas.microsoft.com/office/drawing/2014/main" id="{B019D01A-1BE9-4391-9945-D5D547EB0779}"/>
              </a:ext>
            </a:extLst>
          </p:cNvPr>
          <p:cNvSpPr>
            <a:spLocks noGrp="1"/>
          </p:cNvSpPr>
          <p:nvPr>
            <p:ph sz="half" idx="2"/>
          </p:nvPr>
        </p:nvSpPr>
        <p:spPr>
          <a:xfrm>
            <a:off x="909605" y="1998482"/>
            <a:ext cx="4948270" cy="4072380"/>
          </a:xfrm>
        </p:spPr>
        <p:txBody>
          <a:bodyPr>
            <a:normAutofit fontScale="77500" lnSpcReduction="20000"/>
          </a:bodyPr>
          <a:lstStyle/>
          <a:p>
            <a:pPr>
              <a:defRPr/>
            </a:pPr>
            <a:r>
              <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rPr>
              <a:t>Comprehensive oral evaluation</a:t>
            </a:r>
          </a:p>
          <a:p>
            <a:pPr>
              <a:lnSpc>
                <a:spcPct val="120000"/>
              </a:lnSpc>
              <a:defRPr/>
            </a:pPr>
            <a:r>
              <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rPr>
              <a:t>Periodic oral evaluation</a:t>
            </a:r>
          </a:p>
          <a:p>
            <a:pPr>
              <a:defRPr/>
            </a:pPr>
            <a:r>
              <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rPr>
              <a:t>Limited oral evaluation</a:t>
            </a:r>
          </a:p>
          <a:p>
            <a:pPr>
              <a:defRPr/>
            </a:pPr>
            <a:r>
              <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rPr>
              <a:t>Dental prophylaxis, including fluoride</a:t>
            </a:r>
          </a:p>
          <a:p>
            <a:pPr>
              <a:defRPr/>
            </a:pPr>
            <a:r>
              <a:rPr lang="en-US" sz="3100" dirty="0">
                <a:solidFill>
                  <a:schemeClr val="tx1"/>
                </a:solidFill>
                <a:latin typeface="Montserrat Light" panose="00000400000000000000" pitchFamily="50" charset="0"/>
              </a:rPr>
              <a:t>Stainless steel crowns for primary and permanent teeth</a:t>
            </a:r>
          </a:p>
          <a:p>
            <a:pPr>
              <a:defRPr/>
            </a:pPr>
            <a:r>
              <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rPr>
              <a:t>Pulpotomies and pulpectomies</a:t>
            </a:r>
          </a:p>
          <a:p>
            <a:pPr>
              <a:defRPr/>
            </a:pPr>
            <a:r>
              <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rPr>
              <a:t>Space maintainers</a:t>
            </a:r>
          </a:p>
          <a:p>
            <a:pPr>
              <a:defRPr/>
            </a:pPr>
            <a:endParaRPr lang="en-US" sz="3100" dirty="0">
              <a:solidFill>
                <a:schemeClr val="tx1"/>
              </a:solidFill>
              <a:latin typeface="Montserrat Light" panose="00000400000000000000" pitchFamily="2" charset="0"/>
            </a:endParaRPr>
          </a:p>
          <a:p>
            <a:pPr marL="0" indent="0">
              <a:buNone/>
              <a:defRPr/>
            </a:pPr>
            <a:endPar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endParaRPr>
          </a:p>
          <a:p>
            <a:pPr marL="457200" lvl="1" indent="0">
              <a:buNone/>
            </a:pPr>
            <a:endParaRPr lang="en-US" sz="2800" dirty="0">
              <a:latin typeface="Montserrat Light" panose="00000400000000000000" pitchFamily="2" charset="0"/>
            </a:endParaRPr>
          </a:p>
        </p:txBody>
      </p:sp>
      <p:sp>
        <p:nvSpPr>
          <p:cNvPr id="8" name="Content Placeholder 7">
            <a:extLst>
              <a:ext uri="{FF2B5EF4-FFF2-40B4-BE49-F238E27FC236}">
                <a16:creationId xmlns:a16="http://schemas.microsoft.com/office/drawing/2014/main" id="{34609005-D027-47F3-8E87-8A8D1F2646BA}"/>
              </a:ext>
            </a:extLst>
          </p:cNvPr>
          <p:cNvSpPr>
            <a:spLocks noGrp="1"/>
          </p:cNvSpPr>
          <p:nvPr>
            <p:ph sz="quarter" idx="4"/>
          </p:nvPr>
        </p:nvSpPr>
        <p:spPr>
          <a:xfrm>
            <a:off x="6200775" y="1800225"/>
            <a:ext cx="5154612" cy="4177155"/>
          </a:xfrm>
        </p:spPr>
        <p:txBody>
          <a:bodyPr>
            <a:normAutofit fontScale="77500" lnSpcReduction="20000"/>
          </a:bodyPr>
          <a:lstStyle/>
          <a:p>
            <a:pPr>
              <a:lnSpc>
                <a:spcPct val="120000"/>
              </a:lnSpc>
              <a:spcBef>
                <a:spcPts val="500"/>
              </a:spcBef>
              <a:defRPr/>
            </a:pPr>
            <a:r>
              <a:rPr lang="en-US" sz="3100" dirty="0">
                <a:solidFill>
                  <a:schemeClr val="tx1"/>
                </a:solidFill>
                <a:latin typeface="Montserrat Light" panose="00000400000000000000" pitchFamily="2" charset="0"/>
              </a:rPr>
              <a:t>Analgesia</a:t>
            </a:r>
          </a:p>
          <a:p>
            <a:pPr>
              <a:lnSpc>
                <a:spcPct val="120000"/>
              </a:lnSpc>
              <a:spcBef>
                <a:spcPts val="500"/>
              </a:spcBef>
              <a:defRPr/>
            </a:pPr>
            <a:r>
              <a:rPr lang="en-US" sz="3100" dirty="0">
                <a:solidFill>
                  <a:schemeClr val="tx1"/>
                </a:solidFill>
                <a:latin typeface="Montserrat Light" panose="00000400000000000000" pitchFamily="2" charset="0"/>
              </a:rPr>
              <a:t>Pulp cap</a:t>
            </a:r>
          </a:p>
          <a:p>
            <a:pPr>
              <a:lnSpc>
                <a:spcPct val="120000"/>
              </a:lnSpc>
              <a:spcBef>
                <a:spcPts val="500"/>
              </a:spcBef>
              <a:defRPr/>
            </a:pPr>
            <a:r>
              <a:rPr lang="en-US" sz="3100" dirty="0">
                <a:solidFill>
                  <a:schemeClr val="tx1"/>
                </a:solidFill>
                <a:latin typeface="Montserrat Light" panose="00000400000000000000" pitchFamily="2" charset="0"/>
              </a:rPr>
              <a:t>Protective restorations</a:t>
            </a:r>
          </a:p>
          <a:p>
            <a:pPr>
              <a:lnSpc>
                <a:spcPct val="120000"/>
              </a:lnSpc>
              <a:spcBef>
                <a:spcPts val="500"/>
              </a:spcBef>
              <a:defRPr/>
            </a:pPr>
            <a:r>
              <a:rPr lang="en-US" sz="3100" dirty="0">
                <a:solidFill>
                  <a:schemeClr val="tx1"/>
                </a:solidFill>
                <a:latin typeface="Montserrat Light" panose="00000400000000000000" pitchFamily="2" charset="0"/>
              </a:rPr>
              <a:t>Diagnostic cast and oral/facial Images</a:t>
            </a:r>
          </a:p>
          <a:p>
            <a:pPr>
              <a:lnSpc>
                <a:spcPct val="120000"/>
              </a:lnSpc>
              <a:spcBef>
                <a:spcPts val="500"/>
              </a:spcBef>
              <a:defRPr/>
            </a:pPr>
            <a:r>
              <a:rPr lang="en-US" sz="3100" dirty="0">
                <a:solidFill>
                  <a:schemeClr val="tx1"/>
                </a:solidFill>
                <a:latin typeface="Montserrat Light" panose="00000400000000000000" pitchFamily="2" charset="0"/>
              </a:rPr>
              <a:t>Silver diamine Fluoride</a:t>
            </a:r>
          </a:p>
          <a:p>
            <a:pPr>
              <a:lnSpc>
                <a:spcPct val="120000"/>
              </a:lnSpc>
              <a:spcBef>
                <a:spcPts val="500"/>
              </a:spcBef>
              <a:defRPr/>
            </a:pPr>
            <a:r>
              <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rPr>
              <a:t>Smoking and tobacco use cessation counseling</a:t>
            </a:r>
          </a:p>
          <a:p>
            <a:pPr>
              <a:lnSpc>
                <a:spcPct val="120000"/>
              </a:lnSpc>
              <a:spcBef>
                <a:spcPts val="500"/>
              </a:spcBef>
              <a:defRPr/>
            </a:pPr>
            <a:r>
              <a:rPr kumimoji="0" lang="en-US" sz="3100" b="0" i="0" u="none" strike="noStrike" kern="1200" cap="none" spc="0" normalizeH="0" baseline="0" noProof="0" dirty="0">
                <a:ln>
                  <a:noFill/>
                </a:ln>
                <a:solidFill>
                  <a:schemeClr val="tx1"/>
                </a:solidFill>
                <a:effectLst/>
                <a:uLnTx/>
                <a:uFillTx/>
                <a:latin typeface="Montserrat Light" panose="00000400000000000000" pitchFamily="50" charset="0"/>
              </a:rPr>
              <a:t>Medically necessary extractions</a:t>
            </a:r>
          </a:p>
          <a:p>
            <a:pPr>
              <a:spcBef>
                <a:spcPts val="500"/>
              </a:spcBef>
              <a:defRPr/>
            </a:pPr>
            <a:endParaRPr lang="en-US" sz="3100" dirty="0">
              <a:latin typeface="Montserrat Light" panose="00000400000000000000" pitchFamily="50" charset="0"/>
            </a:endParaRPr>
          </a:p>
          <a:p>
            <a:pPr>
              <a:spcBef>
                <a:spcPts val="500"/>
              </a:spcBef>
              <a:defRPr/>
            </a:pPr>
            <a:endParaRPr lang="en-US" sz="3100" dirty="0">
              <a:latin typeface="Montserrat Light" panose="00000400000000000000" pitchFamily="50" charset="0"/>
            </a:endParaRPr>
          </a:p>
          <a:p>
            <a:pPr>
              <a:spcBef>
                <a:spcPts val="500"/>
              </a:spcBef>
              <a:defRPr/>
            </a:pPr>
            <a:endParaRPr kumimoji="0" lang="en-US" sz="3100" b="0" i="0" u="none" strike="noStrike" kern="1200" cap="none" spc="0" normalizeH="0" baseline="0" noProof="0" dirty="0">
              <a:ln>
                <a:noFill/>
              </a:ln>
              <a:solidFill>
                <a:srgbClr val="464646"/>
              </a:solidFill>
              <a:effectLst/>
              <a:uLnTx/>
              <a:uFillTx/>
              <a:latin typeface="Montserrat Light" panose="00000400000000000000" pitchFamily="50" charset="0"/>
            </a:endParaRPr>
          </a:p>
          <a:p>
            <a:pPr>
              <a:spcBef>
                <a:spcPts val="500"/>
              </a:spcBef>
              <a:defRPr/>
            </a:pPr>
            <a:endParaRPr kumimoji="0" lang="en-US" sz="3100" b="0" i="0" u="none" strike="noStrike" kern="1200" cap="none" spc="0" normalizeH="0" baseline="0" noProof="0" dirty="0">
              <a:ln>
                <a:noFill/>
              </a:ln>
              <a:solidFill>
                <a:srgbClr val="464646"/>
              </a:solidFill>
              <a:effectLst/>
              <a:uLnTx/>
              <a:uFillTx/>
              <a:latin typeface="Montserrat Light" panose="00000400000000000000" pitchFamily="50" charset="0"/>
            </a:endParaRPr>
          </a:p>
          <a:p>
            <a:pPr>
              <a:spcBef>
                <a:spcPts val="500"/>
              </a:spcBef>
              <a:defRPr/>
            </a:pPr>
            <a:endParaRPr kumimoji="0" lang="en-US" sz="3100" b="0" i="0" u="none" strike="noStrike" kern="1200" cap="none" spc="0" normalizeH="0" baseline="0" noProof="0" dirty="0">
              <a:ln>
                <a:noFill/>
              </a:ln>
              <a:solidFill>
                <a:srgbClr val="464646"/>
              </a:solidFill>
              <a:effectLst/>
              <a:uLnTx/>
              <a:uFillTx/>
              <a:latin typeface="Montserrat Light" panose="00000400000000000000" pitchFamily="50" charset="0"/>
            </a:endParaRPr>
          </a:p>
          <a:p>
            <a:pPr lvl="1"/>
            <a:endParaRPr lang="en-US" dirty="0"/>
          </a:p>
        </p:txBody>
      </p:sp>
    </p:spTree>
    <p:extLst>
      <p:ext uri="{BB962C8B-B14F-4D97-AF65-F5344CB8AC3E}">
        <p14:creationId xmlns:p14="http://schemas.microsoft.com/office/powerpoint/2010/main" val="25561810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c 7">
            <a:extLst>
              <a:ext uri="{FF2B5EF4-FFF2-40B4-BE49-F238E27FC236}">
                <a16:creationId xmlns:a16="http://schemas.microsoft.com/office/drawing/2014/main" id="{E56023AE-ED71-4597-9E2F-0F7C365F6B71}"/>
              </a:ext>
            </a:extLst>
          </p:cNvPr>
          <p:cNvSpPr/>
          <p:nvPr/>
        </p:nvSpPr>
        <p:spPr>
          <a:xfrm>
            <a:off x="-6429032" y="-1"/>
            <a:ext cx="12858064" cy="6858000"/>
          </a:xfrm>
          <a:prstGeom prst="arc">
            <a:avLst>
              <a:gd name="adj1" fmla="val 16200000"/>
              <a:gd name="adj2" fmla="val 5405741"/>
            </a:avLst>
          </a:prstGeom>
          <a:solidFill>
            <a:srgbClr val="D15420"/>
          </a:solidFill>
        </p:spPr>
        <p:style>
          <a:lnRef idx="1">
            <a:schemeClr val="accent1"/>
          </a:lnRef>
          <a:fillRef idx="0">
            <a:schemeClr val="accent1"/>
          </a:fillRef>
          <a:effectRef idx="0">
            <a:schemeClr val="accent1"/>
          </a:effectRef>
          <a:fontRef idx="minor">
            <a:schemeClr val="tx1"/>
          </a:fontRef>
        </p:style>
        <p:txBody>
          <a:bodyPr rtlCol="0" anchor="ctr"/>
          <a:lstStyle/>
          <a:p>
            <a:pPr lvl="1"/>
            <a:endParaRPr lang="en-US" sz="4400" b="1" dirty="0">
              <a:solidFill>
                <a:schemeClr val="bg1"/>
              </a:solidFill>
              <a:latin typeface="Montserrat Light" panose="00000400000000000000" pitchFamily="2" charset="0"/>
            </a:endParaRPr>
          </a:p>
          <a:p>
            <a:pPr lvl="1"/>
            <a:r>
              <a:rPr lang="en-US" sz="4400" b="1" dirty="0">
                <a:solidFill>
                  <a:schemeClr val="bg1"/>
                </a:solidFill>
                <a:latin typeface="Montserrat Light" panose="00000400000000000000" pitchFamily="2" charset="0"/>
              </a:rPr>
              <a:t>Services Requiring a Prior Authorization (PA) Ages 0-20</a:t>
            </a:r>
          </a:p>
          <a:p>
            <a:endParaRPr lang="en-US" sz="4400" b="1" dirty="0">
              <a:solidFill>
                <a:schemeClr val="bg1"/>
              </a:solidFill>
              <a:latin typeface="Montserrat Light" panose="00000400000000000000" pitchFamily="2" charset="0"/>
            </a:endParaRPr>
          </a:p>
        </p:txBody>
      </p:sp>
      <p:sp>
        <p:nvSpPr>
          <p:cNvPr id="3" name="Content Placeholder 2">
            <a:extLst>
              <a:ext uri="{FF2B5EF4-FFF2-40B4-BE49-F238E27FC236}">
                <a16:creationId xmlns:a16="http://schemas.microsoft.com/office/drawing/2014/main" id="{B92DFED9-AFFB-4D61-A779-D654C0DBD261}"/>
              </a:ext>
            </a:extLst>
          </p:cNvPr>
          <p:cNvSpPr>
            <a:spLocks noGrp="1"/>
          </p:cNvSpPr>
          <p:nvPr>
            <p:ph idx="1"/>
          </p:nvPr>
        </p:nvSpPr>
        <p:spPr>
          <a:xfrm>
            <a:off x="6579908" y="1157140"/>
            <a:ext cx="5137609" cy="4543720"/>
          </a:xfrm>
        </p:spPr>
        <p:txBody>
          <a:bodyPr>
            <a:normAutofit fontScale="92500" lnSpcReduction="20000"/>
          </a:bodyPr>
          <a:lstStyle/>
          <a:p>
            <a:r>
              <a:rPr lang="en-US" sz="2400" dirty="0">
                <a:solidFill>
                  <a:schemeClr val="tx1"/>
                </a:solidFill>
              </a:rPr>
              <a:t>Endodontics </a:t>
            </a:r>
          </a:p>
          <a:p>
            <a:pPr lvl="1"/>
            <a:r>
              <a:rPr lang="en-US" sz="2000" dirty="0">
                <a:solidFill>
                  <a:schemeClr val="tx1"/>
                </a:solidFill>
              </a:rPr>
              <a:t>More than 2/12 months</a:t>
            </a:r>
          </a:p>
          <a:p>
            <a:r>
              <a:rPr lang="en-US" sz="2400" dirty="0">
                <a:solidFill>
                  <a:schemeClr val="tx1"/>
                </a:solidFill>
              </a:rPr>
              <a:t>Crowns for permanent teeth</a:t>
            </a:r>
          </a:p>
          <a:p>
            <a:r>
              <a:rPr lang="en-US" sz="2400" dirty="0">
                <a:solidFill>
                  <a:schemeClr val="tx1"/>
                </a:solidFill>
              </a:rPr>
              <a:t>Partials, dentures and related services</a:t>
            </a:r>
          </a:p>
          <a:p>
            <a:r>
              <a:rPr lang="en-US" sz="2400" dirty="0">
                <a:solidFill>
                  <a:schemeClr val="tx1"/>
                </a:solidFill>
              </a:rPr>
              <a:t>Occlusal guards </a:t>
            </a:r>
          </a:p>
          <a:p>
            <a:r>
              <a:rPr lang="en-US" sz="2400" dirty="0">
                <a:solidFill>
                  <a:schemeClr val="tx1"/>
                </a:solidFill>
              </a:rPr>
              <a:t>Bridges</a:t>
            </a:r>
          </a:p>
          <a:p>
            <a:r>
              <a:rPr lang="en-US" sz="2400" dirty="0">
                <a:solidFill>
                  <a:schemeClr val="tx1"/>
                </a:solidFill>
              </a:rPr>
              <a:t>Periodontal scaling and root planing</a:t>
            </a:r>
          </a:p>
          <a:p>
            <a:r>
              <a:rPr kumimoji="0" lang="en-US" sz="2400" b="0" i="0" u="none" strike="noStrike" kern="1200" cap="none" spc="0" normalizeH="0" baseline="0" noProof="0" dirty="0">
                <a:ln>
                  <a:noFill/>
                </a:ln>
                <a:solidFill>
                  <a:schemeClr val="tx1"/>
                </a:solidFill>
                <a:effectLst/>
                <a:uLnTx/>
                <a:uFillTx/>
                <a:latin typeface="Montserrat Light" panose="00000400000000000000" pitchFamily="50" charset="0"/>
              </a:rPr>
              <a:t>Scaling in the presence of generalized moderate or severe gingival inflammation</a:t>
            </a:r>
          </a:p>
          <a:p>
            <a:r>
              <a:rPr kumimoji="0" lang="en-US" sz="2400" b="0" i="0" u="none" strike="noStrike" kern="1200" cap="none" spc="0" normalizeH="0" baseline="0" noProof="0" dirty="0">
                <a:ln>
                  <a:noFill/>
                </a:ln>
                <a:solidFill>
                  <a:schemeClr val="tx1"/>
                </a:solidFill>
                <a:effectLst/>
                <a:uLnTx/>
                <a:uFillTx/>
                <a:latin typeface="Montserrat Light" panose="00000400000000000000" pitchFamily="50" charset="0"/>
              </a:rPr>
              <a:t>Periodontal maintenance</a:t>
            </a:r>
          </a:p>
          <a:p>
            <a:r>
              <a:rPr kumimoji="0" lang="en-US" sz="2400" b="0" i="0" u="none" strike="noStrike" kern="1200" cap="none" spc="0" normalizeH="0" baseline="0" noProof="0" dirty="0">
                <a:ln>
                  <a:noFill/>
                </a:ln>
                <a:solidFill>
                  <a:schemeClr val="tx1"/>
                </a:solidFill>
                <a:effectLst/>
                <a:uLnTx/>
                <a:uFillTx/>
                <a:latin typeface="Montserrat Light" panose="00000400000000000000" pitchFamily="50" charset="0"/>
              </a:rPr>
              <a:t>Orthodontics</a:t>
            </a:r>
          </a:p>
          <a:p>
            <a:endParaRPr lang="en-US" dirty="0">
              <a:solidFill>
                <a:schemeClr val="tx1"/>
              </a:solidFill>
            </a:endParaRPr>
          </a:p>
          <a:p>
            <a:pPr marL="0" indent="0">
              <a:buNone/>
            </a:pPr>
            <a:endParaRPr lang="en-US" dirty="0"/>
          </a:p>
          <a:p>
            <a:endParaRPr lang="en-US" dirty="0"/>
          </a:p>
        </p:txBody>
      </p:sp>
    </p:spTree>
    <p:extLst>
      <p:ext uri="{BB962C8B-B14F-4D97-AF65-F5344CB8AC3E}">
        <p14:creationId xmlns:p14="http://schemas.microsoft.com/office/powerpoint/2010/main" val="7674849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7F198E-0A80-4D92-B029-5BD0F5C112BC}"/>
              </a:ext>
            </a:extLst>
          </p:cNvPr>
          <p:cNvSpPr>
            <a:spLocks noGrp="1"/>
          </p:cNvSpPr>
          <p:nvPr>
            <p:ph type="title"/>
          </p:nvPr>
        </p:nvSpPr>
        <p:spPr>
          <a:xfrm>
            <a:off x="612742" y="688157"/>
            <a:ext cx="10982227" cy="5486400"/>
          </a:xfrm>
        </p:spPr>
        <p:txBody>
          <a:bodyPr>
            <a:normAutofit/>
          </a:bodyPr>
          <a:lstStyle/>
          <a:p>
            <a:pPr algn="ctr"/>
            <a:r>
              <a:rPr lang="en-US" sz="6000" dirty="0"/>
              <a:t>Required documents</a:t>
            </a:r>
          </a:p>
        </p:txBody>
      </p:sp>
    </p:spTree>
    <p:extLst>
      <p:ext uri="{BB962C8B-B14F-4D97-AF65-F5344CB8AC3E}">
        <p14:creationId xmlns:p14="http://schemas.microsoft.com/office/powerpoint/2010/main" val="9901840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A696-6571-45C0-8822-36D2EEDE32BD}"/>
              </a:ext>
            </a:extLst>
          </p:cNvPr>
          <p:cNvSpPr>
            <a:spLocks noGrp="1"/>
          </p:cNvSpPr>
          <p:nvPr>
            <p:ph type="title"/>
          </p:nvPr>
        </p:nvSpPr>
        <p:spPr/>
        <p:txBody>
          <a:bodyPr>
            <a:normAutofit/>
          </a:bodyPr>
          <a:lstStyle/>
          <a:p>
            <a:r>
              <a:rPr lang="en-US" sz="2800" dirty="0">
                <a:solidFill>
                  <a:schemeClr val="tx1"/>
                </a:solidFill>
              </a:rPr>
              <a:t>Required Documents</a:t>
            </a:r>
          </a:p>
        </p:txBody>
      </p:sp>
      <p:sp>
        <p:nvSpPr>
          <p:cNvPr id="3" name="Content Placeholder 2">
            <a:extLst>
              <a:ext uri="{FF2B5EF4-FFF2-40B4-BE49-F238E27FC236}">
                <a16:creationId xmlns:a16="http://schemas.microsoft.com/office/drawing/2014/main" id="{D9FD6958-FCE4-497A-B44A-5F5EBDBB75A9}"/>
              </a:ext>
            </a:extLst>
          </p:cNvPr>
          <p:cNvSpPr>
            <a:spLocks noGrp="1"/>
          </p:cNvSpPr>
          <p:nvPr>
            <p:ph idx="1"/>
          </p:nvPr>
        </p:nvSpPr>
        <p:spPr>
          <a:xfrm>
            <a:off x="838200" y="1690688"/>
            <a:ext cx="10515600" cy="4486275"/>
          </a:xfrm>
        </p:spPr>
        <p:txBody>
          <a:bodyPr>
            <a:normAutofit/>
          </a:bodyPr>
          <a:lstStyle/>
          <a:p>
            <a:pPr marL="0" indent="0">
              <a:buNone/>
            </a:pPr>
            <a:r>
              <a:rPr lang="en-US" sz="2200" dirty="0">
                <a:solidFill>
                  <a:schemeClr val="tx1"/>
                </a:solidFill>
              </a:rPr>
              <a:t>Minimum required records to be submitted with each dental                 Prior Authorization Request (PAR): </a:t>
            </a:r>
          </a:p>
          <a:p>
            <a:pPr marL="0" indent="0">
              <a:buNone/>
            </a:pPr>
            <a:endParaRPr lang="en-US" sz="1100" dirty="0">
              <a:solidFill>
                <a:schemeClr val="tx1"/>
              </a:solidFill>
            </a:endParaRPr>
          </a:p>
          <a:p>
            <a:r>
              <a:rPr lang="en-US" sz="2200" dirty="0">
                <a:solidFill>
                  <a:schemeClr val="tx1"/>
                </a:solidFill>
              </a:rPr>
              <a:t>Comprehensive treatment plan.</a:t>
            </a:r>
          </a:p>
          <a:p>
            <a:r>
              <a:rPr lang="en-US" sz="2200" dirty="0">
                <a:solidFill>
                  <a:schemeClr val="tx1"/>
                </a:solidFill>
              </a:rPr>
              <a:t>Right and left-mounted bitewing X-rays or panoramic X-ray.</a:t>
            </a:r>
          </a:p>
          <a:p>
            <a:r>
              <a:rPr lang="en-US" sz="2200" dirty="0">
                <a:solidFill>
                  <a:schemeClr val="tx1"/>
                </a:solidFill>
              </a:rPr>
              <a:t>Periapical film of tooth/teeth involved or the edentulous areas if not visible in the bitewings.</a:t>
            </a:r>
          </a:p>
          <a:p>
            <a:r>
              <a:rPr lang="en-US" sz="2200" dirty="0">
                <a:solidFill>
                  <a:schemeClr val="tx1"/>
                </a:solidFill>
              </a:rPr>
              <a:t>Six-point periodontal charting.</a:t>
            </a:r>
          </a:p>
          <a:p>
            <a:r>
              <a:rPr lang="en-US" sz="2200" dirty="0">
                <a:solidFill>
                  <a:schemeClr val="tx1"/>
                </a:solidFill>
              </a:rPr>
              <a:t>Records on member’s oral hygiene and flossing ability or Carries Risk Assessment. </a:t>
            </a:r>
          </a:p>
          <a:p>
            <a:endParaRPr lang="en-US" dirty="0"/>
          </a:p>
        </p:txBody>
      </p:sp>
      <p:pic>
        <p:nvPicPr>
          <p:cNvPr id="5" name="Graphic 4" descr="Folder Search with solid fill">
            <a:extLst>
              <a:ext uri="{FF2B5EF4-FFF2-40B4-BE49-F238E27FC236}">
                <a16:creationId xmlns:a16="http://schemas.microsoft.com/office/drawing/2014/main" id="{38F0F227-0A5F-4CB9-9E9C-5D5FF861F3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6721" y="1505247"/>
            <a:ext cx="2590504" cy="2590504"/>
          </a:xfrm>
          <a:prstGeom prst="rect">
            <a:avLst/>
          </a:prstGeom>
        </p:spPr>
      </p:pic>
    </p:spTree>
    <p:extLst>
      <p:ext uri="{BB962C8B-B14F-4D97-AF65-F5344CB8AC3E}">
        <p14:creationId xmlns:p14="http://schemas.microsoft.com/office/powerpoint/2010/main" val="1417391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B0475-B032-2B14-C735-5C75A691DF29}"/>
              </a:ext>
            </a:extLst>
          </p:cNvPr>
          <p:cNvSpPr>
            <a:spLocks noGrp="1"/>
          </p:cNvSpPr>
          <p:nvPr>
            <p:ph type="title"/>
          </p:nvPr>
        </p:nvSpPr>
        <p:spPr/>
        <p:txBody>
          <a:bodyPr/>
          <a:lstStyle/>
          <a:p>
            <a:r>
              <a:rPr lang="en-US" dirty="0" err="1"/>
              <a:t>Soonercare</a:t>
            </a:r>
            <a:r>
              <a:rPr lang="en-US" dirty="0"/>
              <a:t> traditional coverage</a:t>
            </a:r>
          </a:p>
        </p:txBody>
      </p:sp>
      <p:sp>
        <p:nvSpPr>
          <p:cNvPr id="3" name="Content Placeholder 2">
            <a:extLst>
              <a:ext uri="{FF2B5EF4-FFF2-40B4-BE49-F238E27FC236}">
                <a16:creationId xmlns:a16="http://schemas.microsoft.com/office/drawing/2014/main" id="{BCF7B4EC-0184-F68B-61F4-79C9D98E0A83}"/>
              </a:ext>
            </a:extLst>
          </p:cNvPr>
          <p:cNvSpPr>
            <a:spLocks noGrp="1"/>
          </p:cNvSpPr>
          <p:nvPr>
            <p:ph idx="1"/>
          </p:nvPr>
        </p:nvSpPr>
        <p:spPr/>
        <p:txBody>
          <a:bodyPr/>
          <a:lstStyle/>
          <a:p>
            <a:r>
              <a:rPr lang="en-US" dirty="0"/>
              <a:t>Behavioral health </a:t>
            </a:r>
          </a:p>
          <a:p>
            <a:r>
              <a:rPr lang="en-US" dirty="0"/>
              <a:t>Certain prosthetic devices</a:t>
            </a:r>
          </a:p>
          <a:p>
            <a:r>
              <a:rPr lang="en-US" dirty="0"/>
              <a:t>Dental and orthodontic services</a:t>
            </a:r>
          </a:p>
          <a:p>
            <a:r>
              <a:rPr lang="en-US" dirty="0"/>
              <a:t>Diabetic testing supplies</a:t>
            </a:r>
          </a:p>
          <a:p>
            <a:r>
              <a:rPr lang="en-US" dirty="0"/>
              <a:t>Durable medical equipment </a:t>
            </a:r>
          </a:p>
          <a:p>
            <a:r>
              <a:rPr lang="en-US" dirty="0"/>
              <a:t>Early and Periodic Screening, Diagnosis and Treatment (EPSDT) exams and services</a:t>
            </a:r>
          </a:p>
          <a:p>
            <a:endParaRPr lang="en-US" dirty="0"/>
          </a:p>
        </p:txBody>
      </p:sp>
    </p:spTree>
    <p:extLst>
      <p:ext uri="{BB962C8B-B14F-4D97-AF65-F5344CB8AC3E}">
        <p14:creationId xmlns:p14="http://schemas.microsoft.com/office/powerpoint/2010/main" val="11147455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C61-762B-4F01-9D69-23EE5F01E20E}"/>
              </a:ext>
            </a:extLst>
          </p:cNvPr>
          <p:cNvSpPr>
            <a:spLocks noGrp="1"/>
          </p:cNvSpPr>
          <p:nvPr>
            <p:ph type="title"/>
          </p:nvPr>
        </p:nvSpPr>
        <p:spPr/>
        <p:txBody>
          <a:bodyPr>
            <a:normAutofit/>
          </a:bodyPr>
          <a:lstStyle/>
          <a:p>
            <a:r>
              <a:rPr lang="en-US" sz="2800" dirty="0">
                <a:solidFill>
                  <a:schemeClr val="tx1"/>
                </a:solidFill>
              </a:rPr>
              <a:t>Document requirements</a:t>
            </a:r>
          </a:p>
        </p:txBody>
      </p:sp>
      <p:sp>
        <p:nvSpPr>
          <p:cNvPr id="3" name="Content Placeholder 2">
            <a:extLst>
              <a:ext uri="{FF2B5EF4-FFF2-40B4-BE49-F238E27FC236}">
                <a16:creationId xmlns:a16="http://schemas.microsoft.com/office/drawing/2014/main" id="{8A439129-544F-4C27-AD86-E8BB96512EAD}"/>
              </a:ext>
            </a:extLst>
          </p:cNvPr>
          <p:cNvSpPr>
            <a:spLocks noGrp="1"/>
          </p:cNvSpPr>
          <p:nvPr>
            <p:ph idx="1"/>
          </p:nvPr>
        </p:nvSpPr>
        <p:spPr>
          <a:xfrm>
            <a:off x="838200" y="1690688"/>
            <a:ext cx="10515600" cy="4486275"/>
          </a:xfrm>
        </p:spPr>
        <p:txBody>
          <a:bodyPr/>
          <a:lstStyle/>
          <a:p>
            <a:pPr marL="914400" lvl="2" indent="0">
              <a:buNone/>
            </a:pPr>
            <a:r>
              <a:rPr lang="en-US" sz="2200" dirty="0">
                <a:solidFill>
                  <a:schemeClr val="tx1"/>
                </a:solidFill>
              </a:rPr>
              <a:t>X-rays or images must be identified by the tooth number and include date of exposure, member name, member ID, provider name and provider ID.</a:t>
            </a:r>
          </a:p>
          <a:p>
            <a:pPr marL="914400" lvl="2" indent="0">
              <a:buNone/>
            </a:pPr>
            <a:endParaRPr lang="en-US" sz="2200" dirty="0">
              <a:solidFill>
                <a:schemeClr val="tx1"/>
              </a:solidFill>
            </a:endParaRPr>
          </a:p>
          <a:p>
            <a:pPr marL="914400" lvl="2" indent="0">
              <a:buNone/>
            </a:pPr>
            <a:r>
              <a:rPr lang="en-US" sz="2200" dirty="0">
                <a:solidFill>
                  <a:schemeClr val="tx1"/>
                </a:solidFill>
              </a:rPr>
              <a:t>All X-rays or images, regardless of the media, must be submitted together with a completed and signed comprehensive treatment plan that details all needed treatment at the time of examination.</a:t>
            </a:r>
          </a:p>
          <a:p>
            <a:pPr marL="914400" lvl="2" indent="0">
              <a:buNone/>
            </a:pPr>
            <a:endParaRPr lang="en-US" sz="2200" dirty="0">
              <a:solidFill>
                <a:schemeClr val="tx1"/>
              </a:solidFill>
            </a:endParaRPr>
          </a:p>
          <a:p>
            <a:pPr marL="914400" lvl="2" indent="0">
              <a:buNone/>
            </a:pPr>
            <a:r>
              <a:rPr lang="en-US" sz="2200" dirty="0">
                <a:solidFill>
                  <a:schemeClr val="tx1"/>
                </a:solidFill>
              </a:rPr>
              <a:t>The film or print must also clearly identify the requested service.</a:t>
            </a:r>
          </a:p>
          <a:p>
            <a:pPr marL="914400" lvl="2" indent="0">
              <a:buNone/>
            </a:pPr>
            <a:endParaRPr lang="en-US" sz="2200" dirty="0">
              <a:solidFill>
                <a:schemeClr val="tx1"/>
              </a:solidFill>
            </a:endParaRPr>
          </a:p>
          <a:p>
            <a:pPr marL="914400" lvl="2" indent="0">
              <a:buNone/>
            </a:pPr>
            <a:r>
              <a:rPr lang="en-US" sz="2200" dirty="0">
                <a:solidFill>
                  <a:schemeClr val="tx1"/>
                </a:solidFill>
              </a:rPr>
              <a:t>PA films must show 3 mm below apex.</a:t>
            </a:r>
          </a:p>
          <a:p>
            <a:endParaRPr lang="en-US" dirty="0"/>
          </a:p>
        </p:txBody>
      </p:sp>
      <p:pic>
        <p:nvPicPr>
          <p:cNvPr id="5" name="Graphic 4" descr="Checkmark with solid fill">
            <a:extLst>
              <a:ext uri="{FF2B5EF4-FFF2-40B4-BE49-F238E27FC236}">
                <a16:creationId xmlns:a16="http://schemas.microsoft.com/office/drawing/2014/main" id="{0B118C9B-5488-41CB-B604-D116A8F864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1745259"/>
            <a:ext cx="671660" cy="671660"/>
          </a:xfrm>
          <a:prstGeom prst="rect">
            <a:avLst/>
          </a:prstGeom>
        </p:spPr>
      </p:pic>
      <p:pic>
        <p:nvPicPr>
          <p:cNvPr id="6" name="Graphic 5" descr="Checkmark with solid fill">
            <a:extLst>
              <a:ext uri="{FF2B5EF4-FFF2-40B4-BE49-F238E27FC236}">
                <a16:creationId xmlns:a16="http://schemas.microsoft.com/office/drawing/2014/main" id="{BDE20E14-64AC-41F7-8370-8821527371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3093170"/>
            <a:ext cx="671660" cy="671660"/>
          </a:xfrm>
          <a:prstGeom prst="rect">
            <a:avLst/>
          </a:prstGeom>
        </p:spPr>
      </p:pic>
      <p:pic>
        <p:nvPicPr>
          <p:cNvPr id="7" name="Graphic 6" descr="Checkmark with solid fill">
            <a:extLst>
              <a:ext uri="{FF2B5EF4-FFF2-40B4-BE49-F238E27FC236}">
                <a16:creationId xmlns:a16="http://schemas.microsoft.com/office/drawing/2014/main" id="{5F3939D8-8A5E-4961-AC3B-91897D3F96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4204318"/>
            <a:ext cx="671660" cy="671660"/>
          </a:xfrm>
          <a:prstGeom prst="rect">
            <a:avLst/>
          </a:prstGeom>
        </p:spPr>
      </p:pic>
      <p:pic>
        <p:nvPicPr>
          <p:cNvPr id="8" name="Graphic 7" descr="Checkmark with solid fill">
            <a:extLst>
              <a:ext uri="{FF2B5EF4-FFF2-40B4-BE49-F238E27FC236}">
                <a16:creationId xmlns:a16="http://schemas.microsoft.com/office/drawing/2014/main" id="{208C6BC5-DFC9-4D02-AD12-6B586BDDF4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7805" y="5090393"/>
            <a:ext cx="671660" cy="671660"/>
          </a:xfrm>
          <a:prstGeom prst="rect">
            <a:avLst/>
          </a:prstGeom>
        </p:spPr>
      </p:pic>
    </p:spTree>
    <p:extLst>
      <p:ext uri="{BB962C8B-B14F-4D97-AF65-F5344CB8AC3E}">
        <p14:creationId xmlns:p14="http://schemas.microsoft.com/office/powerpoint/2010/main" val="413196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2E9E-5BBE-49E6-84EF-12DCC3939B44}"/>
              </a:ext>
            </a:extLst>
          </p:cNvPr>
          <p:cNvSpPr>
            <a:spLocks noGrp="1"/>
          </p:cNvSpPr>
          <p:nvPr>
            <p:ph type="title"/>
          </p:nvPr>
        </p:nvSpPr>
        <p:spPr>
          <a:xfrm>
            <a:off x="836611" y="260350"/>
            <a:ext cx="7362509" cy="1325563"/>
          </a:xfrm>
        </p:spPr>
        <p:txBody>
          <a:bodyPr/>
          <a:lstStyle/>
          <a:p>
            <a:r>
              <a:rPr lang="en-US" dirty="0">
                <a:solidFill>
                  <a:schemeClr val="tx1"/>
                </a:solidFill>
              </a:rPr>
              <a:t>Treatment history</a:t>
            </a:r>
          </a:p>
        </p:txBody>
      </p:sp>
      <p:sp>
        <p:nvSpPr>
          <p:cNvPr id="4" name="Content Placeholder 3">
            <a:extLst>
              <a:ext uri="{FF2B5EF4-FFF2-40B4-BE49-F238E27FC236}">
                <a16:creationId xmlns:a16="http://schemas.microsoft.com/office/drawing/2014/main" id="{399A7F23-8466-4506-9588-FEA66041CAAC}"/>
              </a:ext>
            </a:extLst>
          </p:cNvPr>
          <p:cNvSpPr>
            <a:spLocks noGrp="1"/>
          </p:cNvSpPr>
          <p:nvPr>
            <p:ph sz="half" idx="2"/>
          </p:nvPr>
        </p:nvSpPr>
        <p:spPr>
          <a:xfrm>
            <a:off x="836611" y="1855788"/>
            <a:ext cx="3328735" cy="4216400"/>
          </a:xfrm>
        </p:spPr>
        <p:txBody>
          <a:bodyPr>
            <a:normAutofit/>
          </a:bodyPr>
          <a:lstStyle/>
          <a:p>
            <a:pPr marL="0" indent="0">
              <a:spcBef>
                <a:spcPts val="1200"/>
              </a:spcBef>
              <a:buNone/>
            </a:pPr>
            <a:r>
              <a:rPr lang="en-US" sz="2400" dirty="0">
                <a:solidFill>
                  <a:schemeClr val="tx1"/>
                </a:solidFill>
                <a:latin typeface="Montserrat Light"/>
                <a:cs typeface="Arial" panose="020B0604020202020204" pitchFamily="34" charset="0"/>
              </a:rPr>
              <a:t>Treatment history of SoonerCare members can be found through the secure provider portal.</a:t>
            </a:r>
          </a:p>
          <a:p>
            <a:pPr marL="285750" indent="-285750">
              <a:spcBef>
                <a:spcPts val="1200"/>
              </a:spcBef>
              <a:buFont typeface="Arial" panose="020B0604020202020204" pitchFamily="34" charset="0"/>
              <a:buChar char="•"/>
            </a:pPr>
            <a:r>
              <a:rPr lang="en-US" sz="2400" dirty="0">
                <a:solidFill>
                  <a:schemeClr val="tx1"/>
                </a:solidFill>
                <a:latin typeface="Montserrat Light"/>
                <a:cs typeface="Arial" panose="020B0604020202020204" pitchFamily="34" charset="0"/>
              </a:rPr>
              <a:t>Select </a:t>
            </a:r>
            <a:r>
              <a:rPr lang="en-US" sz="2400" b="1" dirty="0">
                <a:solidFill>
                  <a:schemeClr val="tx1"/>
                </a:solidFill>
                <a:latin typeface="Montserrat Light"/>
                <a:cs typeface="Arial" panose="020B0604020202020204" pitchFamily="34" charset="0"/>
              </a:rPr>
              <a:t>Treatment History </a:t>
            </a:r>
            <a:r>
              <a:rPr lang="en-US" sz="2400" dirty="0">
                <a:solidFill>
                  <a:schemeClr val="tx1"/>
                </a:solidFill>
                <a:latin typeface="Montserrat Light"/>
                <a:cs typeface="Arial" panose="020B0604020202020204" pitchFamily="34" charset="0"/>
              </a:rPr>
              <a:t>under the </a:t>
            </a:r>
            <a:r>
              <a:rPr lang="en-US" sz="2400" b="1" dirty="0">
                <a:solidFill>
                  <a:schemeClr val="tx1"/>
                </a:solidFill>
                <a:latin typeface="Montserrat Light"/>
                <a:cs typeface="Arial" panose="020B0604020202020204" pitchFamily="34" charset="0"/>
              </a:rPr>
              <a:t>Eligibility</a:t>
            </a:r>
            <a:r>
              <a:rPr lang="en-US" sz="2400" dirty="0">
                <a:solidFill>
                  <a:schemeClr val="tx1"/>
                </a:solidFill>
                <a:latin typeface="Montserrat Light"/>
                <a:cs typeface="Arial" panose="020B0604020202020204" pitchFamily="34" charset="0"/>
              </a:rPr>
              <a:t> tab.</a:t>
            </a:r>
          </a:p>
          <a:p>
            <a:endParaRPr lang="en-US" dirty="0"/>
          </a:p>
        </p:txBody>
      </p:sp>
      <p:sp>
        <p:nvSpPr>
          <p:cNvPr id="5" name="Rectangle 4">
            <a:extLst>
              <a:ext uri="{FF2B5EF4-FFF2-40B4-BE49-F238E27FC236}">
                <a16:creationId xmlns:a16="http://schemas.microsoft.com/office/drawing/2014/main" id="{A33EF3FD-B4AF-4964-95DD-3A2AA191986E}"/>
              </a:ext>
            </a:extLst>
          </p:cNvPr>
          <p:cNvSpPr/>
          <p:nvPr/>
        </p:nvSpPr>
        <p:spPr>
          <a:xfrm>
            <a:off x="9841584" y="2429759"/>
            <a:ext cx="1979362" cy="153186"/>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941DF5-EB66-40D0-9B58-CE31DF5719F0}"/>
              </a:ext>
            </a:extLst>
          </p:cNvPr>
          <p:cNvSpPr/>
          <p:nvPr/>
        </p:nvSpPr>
        <p:spPr>
          <a:xfrm>
            <a:off x="9945545" y="3703667"/>
            <a:ext cx="1979362" cy="153186"/>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19AB9FA2-E1B1-4EFE-8578-2AD2BF928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7865" y="1869569"/>
            <a:ext cx="6950562" cy="2569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FFCC4142-170F-4A1F-B50D-03891D4A7B1B}"/>
              </a:ext>
            </a:extLst>
          </p:cNvPr>
          <p:cNvPicPr>
            <a:picLocks noChangeAspect="1"/>
          </p:cNvPicPr>
          <p:nvPr/>
        </p:nvPicPr>
        <p:blipFill>
          <a:blip r:embed="rId3"/>
          <a:stretch>
            <a:fillRect/>
          </a:stretch>
        </p:blipFill>
        <p:spPr>
          <a:xfrm rot="10800000">
            <a:off x="5564083" y="4160055"/>
            <a:ext cx="457240" cy="274344"/>
          </a:xfrm>
          <a:prstGeom prst="rect">
            <a:avLst/>
          </a:prstGeom>
        </p:spPr>
      </p:pic>
    </p:spTree>
    <p:extLst>
      <p:ext uri="{BB962C8B-B14F-4D97-AF65-F5344CB8AC3E}">
        <p14:creationId xmlns:p14="http://schemas.microsoft.com/office/powerpoint/2010/main" val="277312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3781-3568-4CA3-B274-29EDC5FD84B3}"/>
              </a:ext>
            </a:extLst>
          </p:cNvPr>
          <p:cNvSpPr>
            <a:spLocks noGrp="1"/>
          </p:cNvSpPr>
          <p:nvPr>
            <p:ph type="title"/>
          </p:nvPr>
        </p:nvSpPr>
        <p:spPr/>
        <p:txBody>
          <a:bodyPr/>
          <a:lstStyle/>
          <a:p>
            <a:r>
              <a:rPr lang="en-US" dirty="0">
                <a:solidFill>
                  <a:schemeClr val="tx1"/>
                </a:solidFill>
              </a:rPr>
              <a:t>Search Treatment history</a:t>
            </a:r>
          </a:p>
        </p:txBody>
      </p:sp>
      <p:sp>
        <p:nvSpPr>
          <p:cNvPr id="5" name="Content Placeholder 4">
            <a:extLst>
              <a:ext uri="{FF2B5EF4-FFF2-40B4-BE49-F238E27FC236}">
                <a16:creationId xmlns:a16="http://schemas.microsoft.com/office/drawing/2014/main" id="{15ABDD1F-AC4F-48D6-957D-6A84F02D9098}"/>
              </a:ext>
            </a:extLst>
          </p:cNvPr>
          <p:cNvSpPr>
            <a:spLocks noGrp="1"/>
          </p:cNvSpPr>
          <p:nvPr>
            <p:ph idx="1"/>
          </p:nvPr>
        </p:nvSpPr>
        <p:spPr>
          <a:xfrm>
            <a:off x="838200" y="6055359"/>
            <a:ext cx="10515600" cy="437515"/>
          </a:xfrm>
        </p:spPr>
        <p:txBody>
          <a:bodyPr>
            <a:normAutofit/>
          </a:bodyPr>
          <a:lstStyle/>
          <a:p>
            <a:pPr marL="0" indent="0" algn="ctr">
              <a:buNone/>
            </a:pPr>
            <a:r>
              <a:rPr lang="en-US" sz="2200" dirty="0">
                <a:solidFill>
                  <a:schemeClr val="tx1"/>
                </a:solidFill>
              </a:rPr>
              <a:t>Select the </a:t>
            </a:r>
            <a:r>
              <a:rPr lang="en-US" sz="2200" b="1" dirty="0">
                <a:solidFill>
                  <a:schemeClr val="tx1"/>
                </a:solidFill>
              </a:rPr>
              <a:t>Dental</a:t>
            </a:r>
            <a:r>
              <a:rPr lang="en-US" sz="2200" dirty="0">
                <a:solidFill>
                  <a:schemeClr val="tx1"/>
                </a:solidFill>
              </a:rPr>
              <a:t> tab, enter the </a:t>
            </a:r>
            <a:r>
              <a:rPr lang="en-US" sz="2200" b="1" dirty="0">
                <a:solidFill>
                  <a:schemeClr val="tx1"/>
                </a:solidFill>
              </a:rPr>
              <a:t>Member ID </a:t>
            </a:r>
            <a:r>
              <a:rPr lang="en-US" sz="2200" dirty="0">
                <a:solidFill>
                  <a:schemeClr val="tx1"/>
                </a:solidFill>
              </a:rPr>
              <a:t>and the </a:t>
            </a:r>
            <a:r>
              <a:rPr lang="en-US" sz="2200" b="1" dirty="0">
                <a:solidFill>
                  <a:schemeClr val="tx1"/>
                </a:solidFill>
              </a:rPr>
              <a:t>Date of Service</a:t>
            </a:r>
            <a:r>
              <a:rPr lang="en-US" sz="2200" dirty="0">
                <a:solidFill>
                  <a:schemeClr val="tx1"/>
                </a:solidFill>
              </a:rPr>
              <a:t>.</a:t>
            </a:r>
          </a:p>
        </p:txBody>
      </p:sp>
      <p:pic>
        <p:nvPicPr>
          <p:cNvPr id="4" name="Picture 3" descr="Graphical user interface, text, application, email&#10;&#10;Description automatically generated">
            <a:extLst>
              <a:ext uri="{FF2B5EF4-FFF2-40B4-BE49-F238E27FC236}">
                <a16:creationId xmlns:a16="http://schemas.microsoft.com/office/drawing/2014/main" id="{8AFCF289-1416-49FD-8B3B-9D85C3D68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10515600" cy="4238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2A63897C-6D11-44F3-970A-D3FFA5E23F03}"/>
              </a:ext>
            </a:extLst>
          </p:cNvPr>
          <p:cNvSpPr/>
          <p:nvPr/>
        </p:nvSpPr>
        <p:spPr>
          <a:xfrm>
            <a:off x="1595120" y="1991360"/>
            <a:ext cx="528320" cy="233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409EDA-6B07-4345-86A5-EC3930155F80}"/>
              </a:ext>
            </a:extLst>
          </p:cNvPr>
          <p:cNvSpPr/>
          <p:nvPr/>
        </p:nvSpPr>
        <p:spPr>
          <a:xfrm>
            <a:off x="2336800" y="3698240"/>
            <a:ext cx="1158240" cy="203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50E6D2-8A4E-40D0-89DC-31C432923B70}"/>
              </a:ext>
            </a:extLst>
          </p:cNvPr>
          <p:cNvSpPr/>
          <p:nvPr/>
        </p:nvSpPr>
        <p:spPr>
          <a:xfrm>
            <a:off x="6858000" y="4602480"/>
            <a:ext cx="2468880" cy="701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AE50F-4672-4C70-8790-D259910D74C0}"/>
              </a:ext>
            </a:extLst>
          </p:cNvPr>
          <p:cNvPicPr>
            <a:picLocks noChangeAspect="1"/>
          </p:cNvPicPr>
          <p:nvPr/>
        </p:nvPicPr>
        <p:blipFill>
          <a:blip r:embed="rId4"/>
          <a:stretch>
            <a:fillRect/>
          </a:stretch>
        </p:blipFill>
        <p:spPr>
          <a:xfrm>
            <a:off x="1295380" y="5167312"/>
            <a:ext cx="457240" cy="274344"/>
          </a:xfrm>
          <a:prstGeom prst="rect">
            <a:avLst/>
          </a:prstGeom>
        </p:spPr>
      </p:pic>
    </p:spTree>
    <p:extLst>
      <p:ext uri="{BB962C8B-B14F-4D97-AF65-F5344CB8AC3E}">
        <p14:creationId xmlns:p14="http://schemas.microsoft.com/office/powerpoint/2010/main" val="358707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B05F7-A63E-47CC-89CA-F0D5E409A40C}"/>
              </a:ext>
            </a:extLst>
          </p:cNvPr>
          <p:cNvSpPr>
            <a:spLocks noGrp="1"/>
          </p:cNvSpPr>
          <p:nvPr>
            <p:ph type="title"/>
          </p:nvPr>
        </p:nvSpPr>
        <p:spPr>
          <a:xfrm>
            <a:off x="836611" y="260350"/>
            <a:ext cx="7809549" cy="1325563"/>
          </a:xfrm>
        </p:spPr>
        <p:txBody>
          <a:bodyPr/>
          <a:lstStyle/>
          <a:p>
            <a:r>
              <a:rPr lang="en-US" dirty="0">
                <a:solidFill>
                  <a:schemeClr val="tx1"/>
                </a:solidFill>
              </a:rPr>
              <a:t>Lifetime disclaimer</a:t>
            </a:r>
          </a:p>
        </p:txBody>
      </p:sp>
      <p:pic>
        <p:nvPicPr>
          <p:cNvPr id="10" name="Content Placeholder 9" descr="Graphical user interface, text, application, email&#10;&#10;Description automatically generated">
            <a:extLst>
              <a:ext uri="{FF2B5EF4-FFF2-40B4-BE49-F238E27FC236}">
                <a16:creationId xmlns:a16="http://schemas.microsoft.com/office/drawing/2014/main" id="{1A729AB3-6D63-46A5-9A0E-4DCE9FFBEB1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10737" y="1855788"/>
            <a:ext cx="6744652" cy="3245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a:extLst>
              <a:ext uri="{FF2B5EF4-FFF2-40B4-BE49-F238E27FC236}">
                <a16:creationId xmlns:a16="http://schemas.microsoft.com/office/drawing/2014/main" id="{66294738-78C8-4E0E-8238-AA2641945987}"/>
              </a:ext>
            </a:extLst>
          </p:cNvPr>
          <p:cNvSpPr>
            <a:spLocks noGrp="1"/>
          </p:cNvSpPr>
          <p:nvPr>
            <p:ph sz="half" idx="2"/>
          </p:nvPr>
        </p:nvSpPr>
        <p:spPr>
          <a:xfrm>
            <a:off x="836611" y="1855788"/>
            <a:ext cx="3552509" cy="4216400"/>
          </a:xfrm>
        </p:spPr>
        <p:txBody>
          <a:bodyPr/>
          <a:lstStyle/>
          <a:p>
            <a:pPr marL="0" indent="0">
              <a:buNone/>
            </a:pPr>
            <a:r>
              <a:rPr lang="en-US" sz="2400" dirty="0">
                <a:solidFill>
                  <a:schemeClr val="tx1"/>
                </a:solidFill>
              </a:rPr>
              <a:t>Selecting </a:t>
            </a:r>
            <a:r>
              <a:rPr lang="en-US" sz="2400" i="1" dirty="0">
                <a:solidFill>
                  <a:schemeClr val="tx1"/>
                </a:solidFill>
              </a:rPr>
              <a:t>Lifetime</a:t>
            </a:r>
            <a:r>
              <a:rPr lang="en-US" sz="2400" dirty="0">
                <a:solidFill>
                  <a:schemeClr val="tx1"/>
                </a:solidFill>
              </a:rPr>
              <a:t> </a:t>
            </a:r>
            <a:r>
              <a:rPr lang="en-US" sz="2400" b="1" dirty="0">
                <a:solidFill>
                  <a:schemeClr val="tx1"/>
                </a:solidFill>
              </a:rPr>
              <a:t>Date of Service</a:t>
            </a:r>
            <a:r>
              <a:rPr lang="en-US" sz="2400" dirty="0">
                <a:solidFill>
                  <a:schemeClr val="tx1"/>
                </a:solidFill>
              </a:rPr>
              <a:t> will return services that are only compensable once in a member’s lifetime.  </a:t>
            </a:r>
          </a:p>
          <a:p>
            <a:endParaRPr lang="en-US" dirty="0"/>
          </a:p>
        </p:txBody>
      </p:sp>
      <p:sp>
        <p:nvSpPr>
          <p:cNvPr id="11" name="Rectangle 10">
            <a:extLst>
              <a:ext uri="{FF2B5EF4-FFF2-40B4-BE49-F238E27FC236}">
                <a16:creationId xmlns:a16="http://schemas.microsoft.com/office/drawing/2014/main" id="{AEA0E796-E33D-41E3-BCD3-2EDEAED14149}"/>
              </a:ext>
            </a:extLst>
          </p:cNvPr>
          <p:cNvSpPr/>
          <p:nvPr/>
        </p:nvSpPr>
        <p:spPr>
          <a:xfrm>
            <a:off x="5070573" y="2072605"/>
            <a:ext cx="355600" cy="1965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4B4D69-129E-4425-AA67-7A9F2D136C65}"/>
              </a:ext>
            </a:extLst>
          </p:cNvPr>
          <p:cNvSpPr/>
          <p:nvPr/>
        </p:nvSpPr>
        <p:spPr>
          <a:xfrm>
            <a:off x="7649013" y="3888242"/>
            <a:ext cx="3312160" cy="355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4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E563-9B13-430B-BD16-CD763CF5145F}"/>
              </a:ext>
            </a:extLst>
          </p:cNvPr>
          <p:cNvSpPr>
            <a:spLocks noGrp="1"/>
          </p:cNvSpPr>
          <p:nvPr>
            <p:ph type="title"/>
          </p:nvPr>
        </p:nvSpPr>
        <p:spPr>
          <a:xfrm>
            <a:off x="603314" y="678729"/>
            <a:ext cx="10982227" cy="5495827"/>
          </a:xfrm>
        </p:spPr>
        <p:txBody>
          <a:bodyPr>
            <a:normAutofit/>
          </a:bodyPr>
          <a:lstStyle/>
          <a:p>
            <a:pPr algn="ctr"/>
            <a:r>
              <a:rPr lang="en-US" sz="6000" dirty="0"/>
              <a:t>resources</a:t>
            </a:r>
          </a:p>
        </p:txBody>
      </p:sp>
    </p:spTree>
    <p:extLst>
      <p:ext uri="{BB962C8B-B14F-4D97-AF65-F5344CB8AC3E}">
        <p14:creationId xmlns:p14="http://schemas.microsoft.com/office/powerpoint/2010/main" val="39804574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Montserrat ExtraBold" panose="00000900000000000000" pitchFamily="2" charset="0"/>
              </a:rPr>
              <a:t>Helpful telephone numbers</a:t>
            </a:r>
          </a:p>
        </p:txBody>
      </p:sp>
      <p:sp>
        <p:nvSpPr>
          <p:cNvPr id="3" name="Content Placeholder 2"/>
          <p:cNvSpPr>
            <a:spLocks noGrp="1"/>
          </p:cNvSpPr>
          <p:nvPr>
            <p:ph idx="1"/>
          </p:nvPr>
        </p:nvSpPr>
        <p:spPr>
          <a:xfrm>
            <a:off x="5001557" y="2085642"/>
            <a:ext cx="6352243" cy="3456347"/>
          </a:xfrm>
        </p:spPr>
        <p:txBody>
          <a:bodyPr>
            <a:normAutofit/>
          </a:bodyPr>
          <a:lstStyle/>
          <a:p>
            <a:pPr>
              <a:spcBef>
                <a:spcPts val="600"/>
              </a:spcBef>
            </a:pPr>
            <a:r>
              <a:rPr lang="en-US" sz="2400" b="1" dirty="0">
                <a:solidFill>
                  <a:schemeClr val="tx1"/>
                </a:solidFill>
                <a:latin typeface="Montserrat Light" panose="00000400000000000000" pitchFamily="2" charset="0"/>
                <a:cs typeface="Arial" panose="020B0604020202020204" pitchFamily="34" charset="0"/>
              </a:rPr>
              <a:t>Dental Prior Authorization</a:t>
            </a:r>
          </a:p>
          <a:p>
            <a:pPr lvl="1">
              <a:spcBef>
                <a:spcPts val="600"/>
              </a:spcBef>
              <a:buFont typeface="Montserrat Light" panose="00000400000000000000" pitchFamily="2" charset="0"/>
              <a:buChar char="-"/>
            </a:pPr>
            <a:r>
              <a:rPr lang="en-US" sz="2000" dirty="0">
                <a:solidFill>
                  <a:schemeClr val="tx1"/>
                </a:solidFill>
                <a:latin typeface="Montserrat Light" panose="00000400000000000000" pitchFamily="2" charset="0"/>
                <a:cs typeface="Arial" panose="020B0604020202020204" pitchFamily="34" charset="0"/>
              </a:rPr>
              <a:t>405-522-7401</a:t>
            </a:r>
          </a:p>
          <a:p>
            <a:pPr lvl="1">
              <a:spcBef>
                <a:spcPts val="600"/>
              </a:spcBef>
              <a:buFont typeface="Montserrat Light" panose="00000400000000000000" pitchFamily="2" charset="0"/>
              <a:buChar char="-"/>
            </a:pPr>
            <a:r>
              <a:rPr lang="en-US" sz="2000" dirty="0">
                <a:latin typeface="Montserrat Light" panose="00000400000000000000" pitchFamily="2" charset="0"/>
                <a:cs typeface="Arial" panose="020B0604020202020204" pitchFamily="34" charset="0"/>
                <a:hlinkClick r:id="rId3"/>
              </a:rPr>
              <a:t>Dentalservices@okhca.org</a:t>
            </a:r>
            <a:endParaRPr lang="en-US" sz="2000" dirty="0">
              <a:latin typeface="Montserrat Light" panose="00000400000000000000" pitchFamily="2" charset="0"/>
              <a:cs typeface="Arial" panose="020B0604020202020204" pitchFamily="34" charset="0"/>
            </a:endParaRPr>
          </a:p>
          <a:p>
            <a:pPr lvl="1">
              <a:spcBef>
                <a:spcPts val="600"/>
              </a:spcBef>
              <a:buFont typeface="Montserrat Light" panose="00000400000000000000" pitchFamily="2" charset="0"/>
              <a:buChar char="-"/>
            </a:pPr>
            <a:endParaRPr lang="en-US" sz="2000" dirty="0">
              <a:latin typeface="Montserrat Light" panose="00000400000000000000" pitchFamily="2" charset="0"/>
              <a:cs typeface="Arial" panose="020B0604020202020204" pitchFamily="34" charset="0"/>
            </a:endParaRPr>
          </a:p>
          <a:p>
            <a:pPr>
              <a:spcBef>
                <a:spcPts val="600"/>
              </a:spcBef>
            </a:pPr>
            <a:r>
              <a:rPr lang="en-US" sz="2400" b="1" dirty="0">
                <a:solidFill>
                  <a:schemeClr val="tx1"/>
                </a:solidFill>
                <a:latin typeface="Montserrat Light" panose="00000400000000000000" pitchFamily="2" charset="0"/>
                <a:cs typeface="Arial" panose="020B0604020202020204" pitchFamily="34" charset="0"/>
              </a:rPr>
              <a:t>OHCA Provider Helpline</a:t>
            </a:r>
          </a:p>
          <a:p>
            <a:pPr lvl="1">
              <a:spcBef>
                <a:spcPts val="600"/>
              </a:spcBef>
              <a:buFont typeface="Montserrat Light" panose="00000400000000000000" pitchFamily="2" charset="0"/>
              <a:buChar char="-"/>
            </a:pPr>
            <a:r>
              <a:rPr lang="en-US" sz="2000" dirty="0">
                <a:solidFill>
                  <a:schemeClr val="tx1"/>
                </a:solidFill>
                <a:latin typeface="Montserrat Light" panose="00000400000000000000" pitchFamily="2" charset="0"/>
                <a:cs typeface="Arial" panose="020B0604020202020204" pitchFamily="34" charset="0"/>
              </a:rPr>
              <a:t>800-522-0114, option 1</a:t>
            </a:r>
          </a:p>
          <a:p>
            <a:pPr lvl="1">
              <a:spcBef>
                <a:spcPts val="600"/>
              </a:spcBef>
              <a:buFont typeface="Montserrat Light" panose="00000400000000000000" pitchFamily="2" charset="0"/>
              <a:buChar char="-"/>
            </a:pPr>
            <a:endParaRPr lang="en-US" sz="2000" dirty="0">
              <a:solidFill>
                <a:schemeClr val="tx1"/>
              </a:solidFill>
              <a:latin typeface="Montserrat Light" panose="00000400000000000000" pitchFamily="2" charset="0"/>
              <a:cs typeface="Arial" panose="020B0604020202020204" pitchFamily="34" charset="0"/>
            </a:endParaRPr>
          </a:p>
          <a:p>
            <a:pPr>
              <a:spcBef>
                <a:spcPts val="600"/>
              </a:spcBef>
            </a:pPr>
            <a:r>
              <a:rPr lang="en-US" sz="2400" b="1" dirty="0">
                <a:solidFill>
                  <a:schemeClr val="tx1"/>
                </a:solidFill>
                <a:latin typeface="Montserrat Light" panose="00000400000000000000" pitchFamily="2" charset="0"/>
                <a:cs typeface="Arial" panose="020B0604020202020204" pitchFamily="34" charset="0"/>
              </a:rPr>
              <a:t>Internet Help Desk</a:t>
            </a:r>
          </a:p>
          <a:p>
            <a:pPr lvl="1">
              <a:spcBef>
                <a:spcPts val="600"/>
              </a:spcBef>
              <a:buFont typeface="Montserrat Light" panose="00000400000000000000" pitchFamily="2" charset="0"/>
              <a:buChar char="-"/>
            </a:pPr>
            <a:r>
              <a:rPr lang="en-US" sz="2000" dirty="0">
                <a:solidFill>
                  <a:schemeClr val="tx1"/>
                </a:solidFill>
                <a:latin typeface="Montserrat Light" panose="00000400000000000000" pitchFamily="2" charset="0"/>
                <a:cs typeface="Arial" panose="020B0604020202020204" pitchFamily="34" charset="0"/>
              </a:rPr>
              <a:t>800-522-0114, option 2,1</a:t>
            </a:r>
          </a:p>
          <a:p>
            <a:pPr lvl="1">
              <a:spcBef>
                <a:spcPts val="600"/>
              </a:spcBef>
              <a:buFont typeface="Montserrat Light" panose="00000400000000000000" pitchFamily="2" charset="0"/>
              <a:buChar char="-"/>
            </a:pPr>
            <a:endParaRPr lang="en-US" sz="2000" dirty="0">
              <a:latin typeface="Montserrat Light" panose="00000400000000000000" pitchFamily="2" charset="0"/>
              <a:cs typeface="Arial" panose="020B0604020202020204" pitchFamily="34" charset="0"/>
            </a:endParaRPr>
          </a:p>
          <a:p>
            <a:endParaRPr lang="en-US" dirty="0"/>
          </a:p>
        </p:txBody>
      </p:sp>
      <p:pic>
        <p:nvPicPr>
          <p:cNvPr id="5" name="Graphic 4" descr="Call center with solid fill">
            <a:extLst>
              <a:ext uri="{FF2B5EF4-FFF2-40B4-BE49-F238E27FC236}">
                <a16:creationId xmlns:a16="http://schemas.microsoft.com/office/drawing/2014/main" id="{843A87BB-AE37-46EB-BE64-9F97007886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1690688"/>
            <a:ext cx="4163357" cy="4163357"/>
          </a:xfrm>
          <a:prstGeom prst="rect">
            <a:avLst/>
          </a:prstGeom>
        </p:spPr>
      </p:pic>
    </p:spTree>
    <p:extLst>
      <p:ext uri="{BB962C8B-B14F-4D97-AF65-F5344CB8AC3E}">
        <p14:creationId xmlns:p14="http://schemas.microsoft.com/office/powerpoint/2010/main" val="10020164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Montserrat ExtraBold" panose="00000900000000000000" pitchFamily="2" charset="0"/>
              </a:rPr>
              <a:t>Helpful links</a:t>
            </a:r>
          </a:p>
        </p:txBody>
      </p:sp>
      <p:sp>
        <p:nvSpPr>
          <p:cNvPr id="3" name="Content Placeholder 2"/>
          <p:cNvSpPr>
            <a:spLocks noGrp="1"/>
          </p:cNvSpPr>
          <p:nvPr>
            <p:ph idx="1"/>
          </p:nvPr>
        </p:nvSpPr>
        <p:spPr>
          <a:xfrm>
            <a:off x="838200" y="1875934"/>
            <a:ext cx="10515600" cy="4061009"/>
          </a:xfrm>
        </p:spPr>
        <p:txBody>
          <a:bodyPr>
            <a:normAutofit/>
          </a:bodyPr>
          <a:lstStyle/>
          <a:p>
            <a:pPr>
              <a:spcBef>
                <a:spcPts val="600"/>
              </a:spcBef>
            </a:pPr>
            <a:r>
              <a:rPr lang="en-US" sz="2400" b="1" dirty="0">
                <a:solidFill>
                  <a:schemeClr val="tx1"/>
                </a:solidFill>
                <a:latin typeface="Montserrat Light" panose="00000400000000000000" pitchFamily="2" charset="0"/>
                <a:cs typeface="Arial" panose="020B0604020202020204" pitchFamily="34" charset="0"/>
              </a:rPr>
              <a:t>Dental Provider Page</a:t>
            </a:r>
          </a:p>
          <a:p>
            <a:pPr lvl="1">
              <a:spcBef>
                <a:spcPts val="600"/>
              </a:spcBef>
              <a:buFont typeface="Montserrat ExtraLight" panose="00000300000000000000" pitchFamily="2" charset="0"/>
              <a:buChar char="-"/>
            </a:pPr>
            <a:r>
              <a:rPr lang="en-US" dirty="0">
                <a:latin typeface="Montserrat Light" panose="00000400000000000000" pitchFamily="2" charset="0"/>
                <a:cs typeface="Arial" panose="020B0604020202020204" pitchFamily="34" charset="0"/>
                <a:hlinkClick r:id="rId3"/>
              </a:rPr>
              <a:t>https://oklahoma.gov/ohca/providers/types/dental/dental.html</a:t>
            </a:r>
            <a:r>
              <a:rPr lang="en-US" dirty="0">
                <a:latin typeface="Montserrat Light" panose="00000400000000000000" pitchFamily="2" charset="0"/>
                <a:cs typeface="Arial" panose="020B0604020202020204" pitchFamily="34" charset="0"/>
              </a:rPr>
              <a:t> </a:t>
            </a:r>
          </a:p>
          <a:p>
            <a:pPr lvl="1">
              <a:spcBef>
                <a:spcPts val="600"/>
              </a:spcBef>
              <a:buFont typeface="Montserrat ExtraLight" panose="00000300000000000000" pitchFamily="2" charset="0"/>
              <a:buChar char="-"/>
            </a:pPr>
            <a:endParaRPr lang="en-US" dirty="0">
              <a:latin typeface="Montserrat Light" panose="00000400000000000000" pitchFamily="2" charset="0"/>
              <a:cs typeface="Arial" panose="020B0604020202020204" pitchFamily="34" charset="0"/>
            </a:endParaRPr>
          </a:p>
          <a:p>
            <a:pPr>
              <a:spcBef>
                <a:spcPts val="600"/>
              </a:spcBef>
            </a:pPr>
            <a:r>
              <a:rPr lang="en-US" sz="2400" b="1" dirty="0">
                <a:solidFill>
                  <a:schemeClr val="tx1"/>
                </a:solidFill>
                <a:latin typeface="Montserrat Light" panose="00000400000000000000" pitchFamily="2" charset="0"/>
                <a:cs typeface="Arial" panose="020B0604020202020204" pitchFamily="34" charset="0"/>
              </a:rPr>
              <a:t>Dental Newsletter</a:t>
            </a:r>
          </a:p>
          <a:p>
            <a:pPr lvl="1">
              <a:spcBef>
                <a:spcPts val="600"/>
              </a:spcBef>
              <a:buFont typeface="Montserrat ExtraLight" panose="00000300000000000000" pitchFamily="2" charset="0"/>
              <a:buChar char="-"/>
            </a:pPr>
            <a:r>
              <a:rPr lang="en-US" dirty="0">
                <a:latin typeface="Montserrat Light" panose="00000400000000000000" pitchFamily="2" charset="0"/>
                <a:cs typeface="Arial" panose="020B0604020202020204" pitchFamily="34" charset="0"/>
                <a:hlinkClick r:id="rId4"/>
              </a:rPr>
              <a:t>https://oklahoma.gov/ohca/providers/types/dental/dental-newsletter.html</a:t>
            </a:r>
            <a:r>
              <a:rPr lang="en-US" dirty="0">
                <a:latin typeface="Montserrat Light" panose="00000400000000000000" pitchFamily="2" charset="0"/>
                <a:cs typeface="Arial" panose="020B0604020202020204" pitchFamily="34" charset="0"/>
              </a:rPr>
              <a:t> </a:t>
            </a:r>
          </a:p>
          <a:p>
            <a:pPr marL="457200" lvl="1" indent="0">
              <a:spcBef>
                <a:spcPts val="600"/>
              </a:spcBef>
              <a:buNone/>
            </a:pPr>
            <a:r>
              <a:rPr lang="en-US" dirty="0">
                <a:latin typeface="Montserrat Light" panose="00000400000000000000" pitchFamily="2" charset="0"/>
                <a:cs typeface="Arial" panose="020B0604020202020204" pitchFamily="34" charset="0"/>
              </a:rPr>
              <a:t>	</a:t>
            </a:r>
          </a:p>
          <a:p>
            <a:pPr>
              <a:spcBef>
                <a:spcPts val="600"/>
              </a:spcBef>
            </a:pPr>
            <a:r>
              <a:rPr lang="en-US" sz="2400" b="1" dirty="0">
                <a:solidFill>
                  <a:schemeClr val="tx1"/>
                </a:solidFill>
                <a:latin typeface="Montserrat Light" panose="00000400000000000000" pitchFamily="2" charset="0"/>
                <a:cs typeface="Arial" panose="020B0604020202020204" pitchFamily="34" charset="0"/>
              </a:rPr>
              <a:t>OHCA Public Website</a:t>
            </a:r>
          </a:p>
          <a:p>
            <a:pPr lvl="1">
              <a:spcBef>
                <a:spcPts val="600"/>
              </a:spcBef>
              <a:buFont typeface="Montserrat Light" panose="00000400000000000000" pitchFamily="2" charset="0"/>
              <a:buChar char="-"/>
            </a:pPr>
            <a:r>
              <a:rPr lang="en-US" dirty="0">
                <a:latin typeface="Montserrat Light" panose="00000400000000000000" pitchFamily="2" charset="0"/>
                <a:cs typeface="Arial" panose="020B0604020202020204" pitchFamily="34" charset="0"/>
                <a:hlinkClick r:id="rId5"/>
              </a:rPr>
              <a:t>https://oklahoma.gov/ohca.html</a:t>
            </a:r>
            <a:r>
              <a:rPr lang="en-US" dirty="0">
                <a:latin typeface="Montserrat Light" panose="00000400000000000000" pitchFamily="2" charset="0"/>
                <a:cs typeface="Arial" panose="020B0604020202020204" pitchFamily="34" charset="0"/>
              </a:rPr>
              <a:t> </a:t>
            </a:r>
          </a:p>
          <a:p>
            <a:pPr lvl="1">
              <a:spcBef>
                <a:spcPts val="600"/>
              </a:spcBef>
              <a:buFont typeface="Montserrat Light" panose="00000400000000000000" pitchFamily="2" charset="0"/>
              <a:buChar char="-"/>
            </a:pPr>
            <a:endParaRPr lang="en-US" dirty="0">
              <a:latin typeface="Montserrat Light" panose="00000400000000000000" pitchFamily="2" charset="0"/>
              <a:cs typeface="Arial" panose="020B0604020202020204" pitchFamily="34" charset="0"/>
            </a:endParaRPr>
          </a:p>
          <a:p>
            <a:pPr marL="0" indent="0">
              <a:spcBef>
                <a:spcPts val="600"/>
              </a:spcBef>
              <a:buNone/>
            </a:pPr>
            <a:endParaRPr lang="en-US" sz="2400" dirty="0">
              <a:latin typeface="Montserrat Light" panose="00000400000000000000" pitchFamily="2" charset="0"/>
              <a:cs typeface="Arial" panose="020B0604020202020204" pitchFamily="34" charset="0"/>
            </a:endParaRPr>
          </a:p>
          <a:p>
            <a:pPr marL="0" indent="0">
              <a:spcBef>
                <a:spcPts val="600"/>
              </a:spcBef>
              <a:buNone/>
            </a:pPr>
            <a:endParaRPr lang="en-US" sz="2600" dirty="0">
              <a:latin typeface="Montserrat Light" panose="00000400000000000000" pitchFamily="2" charset="0"/>
              <a:cs typeface="Arial" panose="020B0604020202020204" pitchFamily="34" charset="0"/>
            </a:endParaRPr>
          </a:p>
          <a:p>
            <a:pPr>
              <a:spcBef>
                <a:spcPts val="600"/>
              </a:spcBef>
            </a:pP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456132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23483A-7802-47AC-D951-9E74E249AD72}"/>
              </a:ext>
            </a:extLst>
          </p:cNvPr>
          <p:cNvSpPr>
            <a:spLocks noGrp="1"/>
          </p:cNvSpPr>
          <p:nvPr>
            <p:ph type="title"/>
          </p:nvPr>
        </p:nvSpPr>
        <p:spPr/>
        <p:txBody>
          <a:bodyPr/>
          <a:lstStyle/>
          <a:p>
            <a:r>
              <a:rPr lang="en-US" dirty="0"/>
              <a:t>I/t/u Reminders &amp; updates</a:t>
            </a:r>
          </a:p>
        </p:txBody>
      </p:sp>
    </p:spTree>
    <p:extLst>
      <p:ext uri="{BB962C8B-B14F-4D97-AF65-F5344CB8AC3E}">
        <p14:creationId xmlns:p14="http://schemas.microsoft.com/office/powerpoint/2010/main" val="35384336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28600"/>
            <a:ext cx="9753600" cy="1447800"/>
          </a:xfrm>
        </p:spPr>
        <p:txBody>
          <a:bodyPr>
            <a:normAutofit/>
          </a:bodyPr>
          <a:lstStyle/>
          <a:p>
            <a:pPr algn="l"/>
            <a:r>
              <a:rPr lang="en-US" dirty="0">
                <a:solidFill>
                  <a:schemeClr val="tx1"/>
                </a:solidFill>
                <a:latin typeface="Montserrat ExtraBold"/>
              </a:rPr>
              <a:t>Training resources</a:t>
            </a:r>
          </a:p>
        </p:txBody>
      </p:sp>
      <p:sp>
        <p:nvSpPr>
          <p:cNvPr id="6" name="Content Placeholder 5"/>
          <p:cNvSpPr>
            <a:spLocks noGrp="1"/>
          </p:cNvSpPr>
          <p:nvPr>
            <p:ph idx="1"/>
          </p:nvPr>
        </p:nvSpPr>
        <p:spPr>
          <a:xfrm>
            <a:off x="838200" y="1781666"/>
            <a:ext cx="10822757" cy="4421171"/>
          </a:xfrm>
        </p:spPr>
        <p:txBody>
          <a:bodyPr>
            <a:normAutofit/>
          </a:bodyPr>
          <a:lstStyle/>
          <a:p>
            <a:pPr>
              <a:spcBef>
                <a:spcPts val="1200"/>
              </a:spcBef>
              <a:spcAft>
                <a:spcPts val="600"/>
              </a:spcAft>
            </a:pPr>
            <a:r>
              <a:rPr lang="en-US" dirty="0">
                <a:solidFill>
                  <a:schemeClr val="tx1"/>
                </a:solidFill>
                <a:latin typeface="Montserrat Light"/>
                <a:cs typeface="Arial" panose="020B0604020202020204" pitchFamily="34" charset="0"/>
              </a:rPr>
              <a:t>I/T/U Provider Engagement Coordinator:</a:t>
            </a:r>
          </a:p>
          <a:p>
            <a:pPr lvl="1">
              <a:spcBef>
                <a:spcPts val="1200"/>
              </a:spcBef>
              <a:spcAft>
                <a:spcPts val="600"/>
              </a:spcAft>
              <a:buFont typeface="Montserrat Light" panose="00000400000000000000" pitchFamily="2" charset="0"/>
              <a:buChar char="-"/>
            </a:pPr>
            <a:r>
              <a:rPr lang="en-US" sz="2600" dirty="0">
                <a:solidFill>
                  <a:schemeClr val="tx1"/>
                </a:solidFill>
                <a:latin typeface="Montserrat Light"/>
                <a:cs typeface="Arial" panose="020B0604020202020204" pitchFamily="34" charset="0"/>
              </a:rPr>
              <a:t>Engagement Coordinator provide education and training as needed for providers either virtually or by phone.</a:t>
            </a:r>
          </a:p>
          <a:p>
            <a:pPr lvl="1">
              <a:spcBef>
                <a:spcPts val="1200"/>
              </a:spcBef>
              <a:spcAft>
                <a:spcPts val="600"/>
              </a:spcAft>
              <a:buFont typeface="Montserrat Light" panose="00000400000000000000" pitchFamily="2" charset="0"/>
              <a:buChar char="-"/>
            </a:pPr>
            <a:r>
              <a:rPr lang="en-US" sz="2600" dirty="0">
                <a:solidFill>
                  <a:schemeClr val="tx1"/>
                </a:solidFill>
                <a:latin typeface="Montserrat Light"/>
                <a:cs typeface="Arial" panose="020B0604020202020204" pitchFamily="34" charset="0"/>
              </a:rPr>
              <a:t>Requests for assistance should be emailed to:  </a:t>
            </a:r>
            <a:r>
              <a:rPr lang="en-US" sz="2600" dirty="0">
                <a:latin typeface="Montserrat Light"/>
                <a:cs typeface="Arial" panose="020B0604020202020204" pitchFamily="34" charset="0"/>
                <a:hlinkClick r:id="rId3"/>
              </a:rPr>
              <a:t>Vickie.Sams@okhca.org</a:t>
            </a:r>
            <a:r>
              <a:rPr lang="en-US" sz="2600" dirty="0">
                <a:latin typeface="Montserrat Light"/>
                <a:cs typeface="Arial" panose="020B0604020202020204" pitchFamily="34" charset="0"/>
              </a:rPr>
              <a:t>. </a:t>
            </a:r>
            <a:r>
              <a:rPr lang="en-US" sz="2600" dirty="0">
                <a:solidFill>
                  <a:schemeClr val="tx1"/>
                </a:solidFill>
                <a:latin typeface="Montserrat Light"/>
                <a:cs typeface="Arial" panose="020B0604020202020204" pitchFamily="34" charset="0"/>
              </a:rPr>
              <a:t>(Requests should include the provider name and ID, contact information and a brief description of what assistance is being sought.)</a:t>
            </a:r>
          </a:p>
          <a:p>
            <a:pPr lvl="1">
              <a:spcBef>
                <a:spcPts val="1200"/>
              </a:spcBef>
              <a:spcAft>
                <a:spcPts val="600"/>
              </a:spcAft>
              <a:buFont typeface="Montserrat Light" panose="00000400000000000000" pitchFamily="2" charset="0"/>
              <a:buChar char="-"/>
            </a:pPr>
            <a:r>
              <a:rPr lang="en-US" sz="2600" dirty="0">
                <a:solidFill>
                  <a:schemeClr val="tx1"/>
                </a:solidFill>
                <a:latin typeface="Montserrat Light"/>
                <a:cs typeface="Arial" panose="020B0604020202020204" pitchFamily="34" charset="0"/>
              </a:rPr>
              <a:t>For immediate claims or policy assistance, please contact the OHCA provider helpline at 800-522-0114.</a:t>
            </a:r>
            <a:endParaRPr lang="en-US" sz="1000" dirty="0">
              <a:solidFill>
                <a:schemeClr val="tx1"/>
              </a:solidFill>
              <a:latin typeface="Montserrat Light"/>
              <a:cs typeface="Arial" panose="020B0604020202020204" pitchFamily="34" charset="0"/>
            </a:endParaRPr>
          </a:p>
          <a:p>
            <a:pPr marL="457200" lvl="1" indent="0">
              <a:spcBef>
                <a:spcPts val="1200"/>
              </a:spcBef>
              <a:spcAft>
                <a:spcPts val="600"/>
              </a:spcAft>
              <a:buNone/>
            </a:pPr>
            <a:endParaRPr lang="en-US" sz="2600" dirty="0">
              <a:latin typeface="Montserrat Light"/>
              <a:cs typeface="Arial" panose="020B0604020202020204" pitchFamily="34" charset="0"/>
            </a:endParaRPr>
          </a:p>
          <a:p>
            <a:pPr>
              <a:spcBef>
                <a:spcPts val="1200"/>
              </a:spcBef>
              <a:spcAft>
                <a:spcPts val="600"/>
              </a:spcAft>
            </a:pPr>
            <a:endParaRPr lang="en-US" sz="2800" dirty="0">
              <a:latin typeface="Montserrat Light"/>
              <a:cs typeface="Arial" panose="020B0604020202020204" pitchFamily="34" charset="0"/>
            </a:endParaRPr>
          </a:p>
        </p:txBody>
      </p:sp>
    </p:spTree>
    <p:extLst>
      <p:ext uri="{BB962C8B-B14F-4D97-AF65-F5344CB8AC3E}">
        <p14:creationId xmlns:p14="http://schemas.microsoft.com/office/powerpoint/2010/main" val="2737993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ontserrat ExtraBold" panose="00000900000000000000" pitchFamily="2" charset="0"/>
              </a:rPr>
              <a:t>questions</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p:txBody>
      </p:sp>
      <p:pic>
        <p:nvPicPr>
          <p:cNvPr id="6" name="Picture 5"/>
          <p:cNvPicPr>
            <a:picLocks noChangeAspect="1"/>
          </p:cNvPicPr>
          <p:nvPr/>
        </p:nvPicPr>
        <p:blipFill>
          <a:blip r:embed="rId3"/>
          <a:stretch>
            <a:fillRect/>
          </a:stretch>
        </p:blipFill>
        <p:spPr>
          <a:xfrm>
            <a:off x="1651660" y="1690688"/>
            <a:ext cx="8212024" cy="3889585"/>
          </a:xfrm>
          <a:prstGeom prst="rect">
            <a:avLst/>
          </a:prstGeom>
          <a:ln>
            <a:noFill/>
          </a:ln>
          <a:effectLst>
            <a:softEdge rad="112500"/>
          </a:effectLst>
        </p:spPr>
      </p:pic>
    </p:spTree>
    <p:extLst>
      <p:ext uri="{BB962C8B-B14F-4D97-AF65-F5344CB8AC3E}">
        <p14:creationId xmlns:p14="http://schemas.microsoft.com/office/powerpoint/2010/main" val="3674660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4832-A89C-6595-7745-393DF05EB3FA}"/>
              </a:ext>
            </a:extLst>
          </p:cNvPr>
          <p:cNvSpPr>
            <a:spLocks noGrp="1"/>
          </p:cNvSpPr>
          <p:nvPr>
            <p:ph type="title"/>
          </p:nvPr>
        </p:nvSpPr>
        <p:spPr/>
        <p:txBody>
          <a:bodyPr/>
          <a:lstStyle/>
          <a:p>
            <a:r>
              <a:rPr lang="en-US" dirty="0"/>
              <a:t>SoonerCare Traditional Coverage </a:t>
            </a:r>
          </a:p>
        </p:txBody>
      </p:sp>
      <p:sp>
        <p:nvSpPr>
          <p:cNvPr id="3" name="Content Placeholder 2">
            <a:extLst>
              <a:ext uri="{FF2B5EF4-FFF2-40B4-BE49-F238E27FC236}">
                <a16:creationId xmlns:a16="http://schemas.microsoft.com/office/drawing/2014/main" id="{32BAA307-85E9-505F-A16F-61B611B45ADE}"/>
              </a:ext>
            </a:extLst>
          </p:cNvPr>
          <p:cNvSpPr>
            <a:spLocks noGrp="1"/>
          </p:cNvSpPr>
          <p:nvPr>
            <p:ph idx="1"/>
          </p:nvPr>
        </p:nvSpPr>
        <p:spPr/>
        <p:txBody>
          <a:bodyPr/>
          <a:lstStyle/>
          <a:p>
            <a:r>
              <a:rPr lang="en-US" dirty="0"/>
              <a:t>Home health care services </a:t>
            </a:r>
          </a:p>
          <a:p>
            <a:r>
              <a:rPr lang="en-US" dirty="0"/>
              <a:t>Inpatient hospital services</a:t>
            </a:r>
          </a:p>
          <a:p>
            <a:r>
              <a:rPr lang="en-US" dirty="0"/>
              <a:t>Laboratory and X-ray </a:t>
            </a:r>
          </a:p>
          <a:p>
            <a:r>
              <a:rPr lang="en-US" dirty="0"/>
              <a:t>Long-term care</a:t>
            </a:r>
          </a:p>
          <a:p>
            <a:r>
              <a:rPr lang="en-US" dirty="0"/>
              <a:t>Outpatient hospital and surgery services </a:t>
            </a:r>
          </a:p>
          <a:p>
            <a:r>
              <a:rPr lang="en-US" dirty="0"/>
              <a:t>Pregnancy services </a:t>
            </a:r>
          </a:p>
          <a:p>
            <a:r>
              <a:rPr lang="en-US" dirty="0"/>
              <a:t>Over-the-counter contraceptives </a:t>
            </a:r>
          </a:p>
        </p:txBody>
      </p:sp>
    </p:spTree>
    <p:extLst>
      <p:ext uri="{BB962C8B-B14F-4D97-AF65-F5344CB8AC3E}">
        <p14:creationId xmlns:p14="http://schemas.microsoft.com/office/powerpoint/2010/main" val="26813531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4E3C3A-B577-4AA3-9796-3E1C316942C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22"/>
          <a:stretch/>
        </p:blipFill>
        <p:spPr>
          <a:xfrm>
            <a:off x="3832937" y="-210152"/>
            <a:ext cx="4411787" cy="1796582"/>
          </a:xfrm>
        </p:spPr>
      </p:pic>
      <p:grpSp>
        <p:nvGrpSpPr>
          <p:cNvPr id="27" name="Group 26">
            <a:extLst>
              <a:ext uri="{FF2B5EF4-FFF2-40B4-BE49-F238E27FC236}">
                <a16:creationId xmlns:a16="http://schemas.microsoft.com/office/drawing/2014/main" id="{4CB73972-814A-40BE-8024-2BB269AD50EE}"/>
              </a:ext>
            </a:extLst>
          </p:cNvPr>
          <p:cNvGrpSpPr/>
          <p:nvPr/>
        </p:nvGrpSpPr>
        <p:grpSpPr>
          <a:xfrm>
            <a:off x="1630210" y="5367160"/>
            <a:ext cx="8931580" cy="584775"/>
            <a:chOff x="969410" y="5102206"/>
            <a:chExt cx="8931580" cy="584775"/>
          </a:xfrm>
        </p:grpSpPr>
        <p:grpSp>
          <p:nvGrpSpPr>
            <p:cNvPr id="15" name="Group 14">
              <a:extLst>
                <a:ext uri="{FF2B5EF4-FFF2-40B4-BE49-F238E27FC236}">
                  <a16:creationId xmlns:a16="http://schemas.microsoft.com/office/drawing/2014/main" id="{6699B720-27C9-4FE8-BFBD-D8E310DC1930}"/>
                </a:ext>
              </a:extLst>
            </p:cNvPr>
            <p:cNvGrpSpPr/>
            <p:nvPr/>
          </p:nvGrpSpPr>
          <p:grpSpPr>
            <a:xfrm>
              <a:off x="969410" y="5102206"/>
              <a:ext cx="2882470" cy="584775"/>
              <a:chOff x="1290943" y="4195627"/>
              <a:chExt cx="2882470" cy="584775"/>
            </a:xfrm>
          </p:grpSpPr>
          <p:cxnSp>
            <p:nvCxnSpPr>
              <p:cNvPr id="6" name="Straight Connector 5">
                <a:extLst>
                  <a:ext uri="{FF2B5EF4-FFF2-40B4-BE49-F238E27FC236}">
                    <a16:creationId xmlns:a16="http://schemas.microsoft.com/office/drawing/2014/main" id="{5916DA9D-0222-4231-A2F8-3BAE0C1AA44A}"/>
                  </a:ext>
                </a:extLst>
              </p:cNvPr>
              <p:cNvCxnSpPr>
                <a:cxnSpLocks/>
              </p:cNvCxnSpPr>
              <p:nvPr/>
            </p:nvCxnSpPr>
            <p:spPr>
              <a:xfrm flipV="1">
                <a:off x="1290943" y="4271170"/>
                <a:ext cx="1" cy="433691"/>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DF61A50-33A3-4FE1-93E9-F9CF2A75DC2C}"/>
                  </a:ext>
                </a:extLst>
              </p:cNvPr>
              <p:cNvSpPr/>
              <p:nvPr/>
            </p:nvSpPr>
            <p:spPr>
              <a:xfrm>
                <a:off x="1398955" y="4195627"/>
                <a:ext cx="277445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646"/>
                    </a:solidFill>
                    <a:effectLst/>
                    <a:uLnTx/>
                    <a:uFillTx/>
                    <a:latin typeface="Montserrat Light" panose="00000400000000000000" pitchFamily="50" charset="0"/>
                    <a:ea typeface="+mn-ea"/>
                    <a:cs typeface="Arial" panose="020B0604020202020204" pitchFamily="34" charset="0"/>
                  </a:rPr>
                  <a:t>4345 N. Lincoln Blvd.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646"/>
                    </a:solidFill>
                    <a:effectLst/>
                    <a:uLnTx/>
                    <a:uFillTx/>
                    <a:latin typeface="Montserrat Light" panose="00000400000000000000" pitchFamily="50" charset="0"/>
                    <a:ea typeface="+mn-ea"/>
                    <a:cs typeface="Arial" panose="020B0604020202020204" pitchFamily="34" charset="0"/>
                  </a:rPr>
                  <a:t>Oklahoma City, OK 73145</a:t>
                </a:r>
              </a:p>
            </p:txBody>
          </p:sp>
        </p:grpSp>
        <p:grpSp>
          <p:nvGrpSpPr>
            <p:cNvPr id="16" name="Group 15">
              <a:extLst>
                <a:ext uri="{FF2B5EF4-FFF2-40B4-BE49-F238E27FC236}">
                  <a16:creationId xmlns:a16="http://schemas.microsoft.com/office/drawing/2014/main" id="{E384A1AC-BD91-4DE7-B704-FEBD4C091C5C}"/>
                </a:ext>
              </a:extLst>
            </p:cNvPr>
            <p:cNvGrpSpPr/>
            <p:nvPr/>
          </p:nvGrpSpPr>
          <p:grpSpPr>
            <a:xfrm>
              <a:off x="4488285" y="5102206"/>
              <a:ext cx="2197222" cy="584775"/>
              <a:chOff x="4546051" y="4195627"/>
              <a:chExt cx="2197222" cy="584775"/>
            </a:xfrm>
          </p:grpSpPr>
          <p:cxnSp>
            <p:nvCxnSpPr>
              <p:cNvPr id="11" name="Straight Connector 10">
                <a:extLst>
                  <a:ext uri="{FF2B5EF4-FFF2-40B4-BE49-F238E27FC236}">
                    <a16:creationId xmlns:a16="http://schemas.microsoft.com/office/drawing/2014/main" id="{E03B85F5-B23B-4192-B303-701F2439A20E}"/>
                  </a:ext>
                </a:extLst>
              </p:cNvPr>
              <p:cNvCxnSpPr>
                <a:cxnSpLocks/>
              </p:cNvCxnSpPr>
              <p:nvPr/>
            </p:nvCxnSpPr>
            <p:spPr>
              <a:xfrm flipV="1">
                <a:off x="4546051" y="4271170"/>
                <a:ext cx="1" cy="433691"/>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E1BE661-00B4-4F2F-B278-4A6061FFEF7F}"/>
                  </a:ext>
                </a:extLst>
              </p:cNvPr>
              <p:cNvSpPr/>
              <p:nvPr/>
            </p:nvSpPr>
            <p:spPr>
              <a:xfrm>
                <a:off x="4654062" y="4195627"/>
                <a:ext cx="208921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646"/>
                    </a:solidFill>
                    <a:effectLst/>
                    <a:uLnTx/>
                    <a:uFillTx/>
                    <a:latin typeface="Montserrat Light" panose="00000400000000000000" pitchFamily="50" charset="0"/>
                    <a:ea typeface="+mn-ea"/>
                    <a:cs typeface="Arial" panose="020B0604020202020204" pitchFamily="34" charset="0"/>
                  </a:rPr>
                  <a:t>okhca.org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646"/>
                    </a:solidFill>
                    <a:effectLst/>
                    <a:uLnTx/>
                    <a:uFillTx/>
                    <a:latin typeface="Montserrat Light" panose="00000400000000000000" pitchFamily="50" charset="0"/>
                    <a:ea typeface="+mn-ea"/>
                    <a:cs typeface="Arial" panose="020B0604020202020204" pitchFamily="34" charset="0"/>
                  </a:rPr>
                  <a:t>MySoonerCare.org</a:t>
                </a:r>
              </a:p>
            </p:txBody>
          </p:sp>
        </p:grpSp>
        <p:grpSp>
          <p:nvGrpSpPr>
            <p:cNvPr id="17" name="Group 16">
              <a:extLst>
                <a:ext uri="{FF2B5EF4-FFF2-40B4-BE49-F238E27FC236}">
                  <a16:creationId xmlns:a16="http://schemas.microsoft.com/office/drawing/2014/main" id="{3D3F142E-B4B7-48CE-B4C7-003F4C783AD3}"/>
                </a:ext>
              </a:extLst>
            </p:cNvPr>
            <p:cNvGrpSpPr/>
            <p:nvPr/>
          </p:nvGrpSpPr>
          <p:grpSpPr>
            <a:xfrm>
              <a:off x="7213902" y="5102206"/>
              <a:ext cx="2687088" cy="584775"/>
              <a:chOff x="7082143" y="4195627"/>
              <a:chExt cx="2687088" cy="584775"/>
            </a:xfrm>
          </p:grpSpPr>
          <p:cxnSp>
            <p:nvCxnSpPr>
              <p:cNvPr id="13" name="Straight Connector 12">
                <a:extLst>
                  <a:ext uri="{FF2B5EF4-FFF2-40B4-BE49-F238E27FC236}">
                    <a16:creationId xmlns:a16="http://schemas.microsoft.com/office/drawing/2014/main" id="{AEDABF33-F956-4530-8758-9276E660EC29}"/>
                  </a:ext>
                </a:extLst>
              </p:cNvPr>
              <p:cNvCxnSpPr>
                <a:cxnSpLocks/>
              </p:cNvCxnSpPr>
              <p:nvPr/>
            </p:nvCxnSpPr>
            <p:spPr>
              <a:xfrm flipV="1">
                <a:off x="7082143" y="4271170"/>
                <a:ext cx="1" cy="433691"/>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BA76712-B11D-407E-895A-71A2F5235270}"/>
                  </a:ext>
                </a:extLst>
              </p:cNvPr>
              <p:cNvSpPr/>
              <p:nvPr/>
            </p:nvSpPr>
            <p:spPr>
              <a:xfrm>
                <a:off x="7190155" y="4195627"/>
                <a:ext cx="25790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646"/>
                    </a:solidFill>
                    <a:effectLst/>
                    <a:uLnTx/>
                    <a:uFillTx/>
                    <a:latin typeface="Montserrat Light" panose="00000400000000000000" pitchFamily="50" charset="0"/>
                    <a:ea typeface="+mn-ea"/>
                    <a:cs typeface="Arial" panose="020B0604020202020204" pitchFamily="34" charset="0"/>
                  </a:rPr>
                  <a:t>Agency: 405-522-7300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646"/>
                    </a:solidFill>
                    <a:effectLst/>
                    <a:uLnTx/>
                    <a:uFillTx/>
                    <a:latin typeface="Montserrat Light" panose="00000400000000000000" pitchFamily="50" charset="0"/>
                    <a:ea typeface="+mn-ea"/>
                    <a:cs typeface="Arial" panose="020B0604020202020204" pitchFamily="34" charset="0"/>
                  </a:rPr>
                  <a:t>Helpline: 800-987-7767</a:t>
                </a:r>
              </a:p>
            </p:txBody>
          </p:sp>
        </p:grpSp>
      </p:grpSp>
      <p:sp>
        <p:nvSpPr>
          <p:cNvPr id="19" name="Rectangle 18">
            <a:extLst>
              <a:ext uri="{FF2B5EF4-FFF2-40B4-BE49-F238E27FC236}">
                <a16:creationId xmlns:a16="http://schemas.microsoft.com/office/drawing/2014/main" id="{1F10DAE0-B9A5-49AF-8698-DCADB7AE4616}"/>
              </a:ext>
            </a:extLst>
          </p:cNvPr>
          <p:cNvSpPr/>
          <p:nvPr/>
        </p:nvSpPr>
        <p:spPr>
          <a:xfrm>
            <a:off x="3712976" y="4643423"/>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0" normalizeH="0" baseline="0" noProof="0" dirty="0">
                <a:ln>
                  <a:noFill/>
                </a:ln>
                <a:solidFill>
                  <a:srgbClr val="464646"/>
                </a:solidFill>
                <a:effectLst/>
                <a:uLnTx/>
                <a:uFillTx/>
                <a:latin typeface="Montserrat ExtraBold" panose="00000900000000000000" pitchFamily="50" charset="0"/>
                <a:ea typeface="+mn-ea"/>
                <a:cs typeface="+mn-cs"/>
              </a:rPr>
              <a:t>GET IN TOUCH</a:t>
            </a:r>
          </a:p>
        </p:txBody>
      </p:sp>
      <p:sp>
        <p:nvSpPr>
          <p:cNvPr id="2" name="TextBox 1"/>
          <p:cNvSpPr txBox="1"/>
          <p:nvPr/>
        </p:nvSpPr>
        <p:spPr>
          <a:xfrm>
            <a:off x="1082782" y="2018297"/>
            <a:ext cx="9912096" cy="257442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ontserrat ExtraBold" panose="00000900000000000000"/>
                <a:ea typeface="+mn-ea"/>
                <a:cs typeface="Arial" panose="020B0604020202020204" pitchFamily="34" charset="0"/>
              </a:rPr>
              <a:t>Tribal Government Relations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Arial" panose="020B0604020202020204" pitchFamily="34" charset="0"/>
              </a:rPr>
              <a:t>Kathrine McCoy, Sr. Coordinator				</a:t>
            </a:r>
            <a:r>
              <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Arial" panose="020B0604020202020204" pitchFamily="34" charset="0"/>
                <a:hlinkClick r:id="rId4"/>
              </a:rPr>
              <a:t>Kathrine.McCoy@okhca.org</a:t>
            </a:r>
            <a:r>
              <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Arial" panose="020B0604020202020204" pitchFamily="34" charset="0"/>
              </a:rPr>
              <a:t>Vickie Sams, TGR Outreach/Provider Coordinator		</a:t>
            </a:r>
            <a:r>
              <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Arial" panose="020B0604020202020204" pitchFamily="34" charset="0"/>
                <a:hlinkClick r:id="rId5"/>
              </a:rPr>
              <a:t>Vickie.Sams@okhca.org</a:t>
            </a:r>
            <a:r>
              <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600" b="1" dirty="0">
                <a:solidFill>
                  <a:prstClr val="black"/>
                </a:solidFill>
                <a:latin typeface="Montserrat SemiBold" pitchFamily="2" charset="77"/>
                <a:cs typeface="Arial" panose="020B0604020202020204" pitchFamily="34" charset="0"/>
              </a:rPr>
              <a:t>Johnney Johnson, Director Pathways to Community Living    </a:t>
            </a:r>
            <a:r>
              <a:rPr lang="en-US" sz="1600" b="1" dirty="0">
                <a:solidFill>
                  <a:prstClr val="black"/>
                </a:solidFill>
                <a:latin typeface="Montserrat SemiBold" pitchFamily="2" charset="77"/>
                <a:cs typeface="Arial" panose="020B0604020202020204" pitchFamily="34" charset="0"/>
                <a:hlinkClick r:id="rId6"/>
              </a:rPr>
              <a:t>Johnney.Johnson@okhca.org</a:t>
            </a:r>
            <a:endParaRPr lang="en-US" sz="1600" b="1" dirty="0">
              <a:solidFill>
                <a:prstClr val="black"/>
              </a:solidFill>
              <a:latin typeface="Montserrat SemiBold" pitchFamily="2" charset="77"/>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Arial" panose="020B0604020202020204" pitchFamily="34" charset="0"/>
              </a:rPr>
              <a:t>Carley Fryrear</a:t>
            </a:r>
            <a:r>
              <a:rPr lang="en-US" sz="1600" b="1" dirty="0">
                <a:solidFill>
                  <a:prstClr val="black"/>
                </a:solidFill>
                <a:latin typeface="Montserrat SemiBold" pitchFamily="2" charset="77"/>
                <a:cs typeface="Arial" panose="020B0604020202020204" pitchFamily="34" charset="0"/>
              </a:rPr>
              <a:t>, Community Outreach Coordinator		</a:t>
            </a:r>
            <a:r>
              <a:rPr lang="en-US" sz="1600" b="1" dirty="0">
                <a:solidFill>
                  <a:prstClr val="black"/>
                </a:solidFill>
                <a:latin typeface="Montserrat SemiBold" pitchFamily="2" charset="77"/>
                <a:cs typeface="Arial" panose="020B0604020202020204" pitchFamily="34" charset="0"/>
                <a:hlinkClick r:id="rId7"/>
              </a:rPr>
              <a:t>Carley.Fryrear@okhca.org</a:t>
            </a:r>
            <a:endParaRPr lang="en-US" sz="1600" b="1" dirty="0">
              <a:solidFill>
                <a:prstClr val="black"/>
              </a:solidFill>
              <a:latin typeface="Montserrat SemiBold" pitchFamily="2" charset="77"/>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Arial" panose="020B0604020202020204" pitchFamily="34" charset="0"/>
            </a:endParaRPr>
          </a:p>
        </p:txBody>
      </p:sp>
    </p:spTree>
    <p:extLst>
      <p:ext uri="{BB962C8B-B14F-4D97-AF65-F5344CB8AC3E}">
        <p14:creationId xmlns:p14="http://schemas.microsoft.com/office/powerpoint/2010/main" val="3640740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19F5-C4FB-7D8D-C399-4B0FD44BF561}"/>
              </a:ext>
            </a:extLst>
          </p:cNvPr>
          <p:cNvSpPr>
            <a:spLocks noGrp="1"/>
          </p:cNvSpPr>
          <p:nvPr>
            <p:ph type="title"/>
          </p:nvPr>
        </p:nvSpPr>
        <p:spPr/>
        <p:txBody>
          <a:bodyPr/>
          <a:lstStyle/>
          <a:p>
            <a:r>
              <a:rPr lang="en-US" dirty="0"/>
              <a:t>SoonerCare traditional coverage</a:t>
            </a:r>
          </a:p>
        </p:txBody>
      </p:sp>
      <p:sp>
        <p:nvSpPr>
          <p:cNvPr id="3" name="Content Placeholder 2">
            <a:extLst>
              <a:ext uri="{FF2B5EF4-FFF2-40B4-BE49-F238E27FC236}">
                <a16:creationId xmlns:a16="http://schemas.microsoft.com/office/drawing/2014/main" id="{F6B5AB1D-73E0-1E46-75B8-9C98E8F924D8}"/>
              </a:ext>
            </a:extLst>
          </p:cNvPr>
          <p:cNvSpPr>
            <a:spLocks noGrp="1"/>
          </p:cNvSpPr>
          <p:nvPr>
            <p:ph idx="1"/>
          </p:nvPr>
        </p:nvSpPr>
        <p:spPr/>
        <p:txBody>
          <a:bodyPr/>
          <a:lstStyle/>
          <a:p>
            <a:r>
              <a:rPr lang="en-US" dirty="0"/>
              <a:t>Prescription drugs </a:t>
            </a:r>
          </a:p>
          <a:p>
            <a:r>
              <a:rPr lang="en-US" dirty="0"/>
              <a:t>School-based services </a:t>
            </a:r>
          </a:p>
          <a:p>
            <a:r>
              <a:rPr lang="en-US" dirty="0"/>
              <a:t>Smoking and tobacco services cessation counseling products </a:t>
            </a:r>
          </a:p>
          <a:p>
            <a:r>
              <a:rPr lang="en-US" dirty="0"/>
              <a:t>Therapy services – physical, speech and occupational</a:t>
            </a:r>
          </a:p>
          <a:p>
            <a:r>
              <a:rPr lang="en-US" dirty="0"/>
              <a:t>Transplant services</a:t>
            </a:r>
          </a:p>
          <a:p>
            <a:r>
              <a:rPr lang="en-US" dirty="0"/>
              <a:t>Transportation related to medical emergency </a:t>
            </a:r>
          </a:p>
          <a:p>
            <a:r>
              <a:rPr lang="en-US" dirty="0"/>
              <a:t>Vision services </a:t>
            </a:r>
          </a:p>
          <a:p>
            <a:pPr marL="457200" lvl="1" indent="0">
              <a:buNone/>
            </a:pPr>
            <a:endParaRPr lang="en-US" dirty="0"/>
          </a:p>
        </p:txBody>
      </p:sp>
    </p:spTree>
    <p:extLst>
      <p:ext uri="{BB962C8B-B14F-4D97-AF65-F5344CB8AC3E}">
        <p14:creationId xmlns:p14="http://schemas.microsoft.com/office/powerpoint/2010/main" val="93192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SoonerCare</a:t>
            </a:r>
            <a:r>
              <a:rPr lang="en-US" dirty="0"/>
              <a:t> Traditional: Provider portal</a:t>
            </a:r>
            <a:endParaRPr lang="en-US" dirty="0">
              <a:latin typeface="Montserrat ExtraBold" panose="00000900000000000000" pitchFamily="2" charset="0"/>
            </a:endParaRPr>
          </a:p>
        </p:txBody>
      </p:sp>
      <p:sp>
        <p:nvSpPr>
          <p:cNvPr id="3" name="Content Placeholder 2"/>
          <p:cNvSpPr>
            <a:spLocks noGrp="1"/>
          </p:cNvSpPr>
          <p:nvPr>
            <p:ph idx="1"/>
          </p:nvPr>
        </p:nvSpPr>
        <p:spPr/>
        <p:txBody>
          <a:bodyPr>
            <a:normAutofit/>
          </a:bodyPr>
          <a:lstStyle/>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590792" y="2353469"/>
            <a:ext cx="11315700" cy="3295650"/>
          </a:xfrm>
          <a:prstGeom prst="rect">
            <a:avLst/>
          </a:prstGeom>
        </p:spPr>
      </p:pic>
      <p:sp>
        <p:nvSpPr>
          <p:cNvPr id="9" name="Left Arrow 8"/>
          <p:cNvSpPr/>
          <p:nvPr/>
        </p:nvSpPr>
        <p:spPr>
          <a:xfrm>
            <a:off x="1393059" y="4177871"/>
            <a:ext cx="1995599" cy="64922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807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SoonerCare Choice </a:t>
            </a:r>
          </a:p>
        </p:txBody>
      </p:sp>
      <p:sp>
        <p:nvSpPr>
          <p:cNvPr id="3" name="Content Placeholder 2"/>
          <p:cNvSpPr>
            <a:spLocks noGrp="1"/>
          </p:cNvSpPr>
          <p:nvPr>
            <p:ph idx="1"/>
          </p:nvPr>
        </p:nvSpPr>
        <p:spPr>
          <a:xfrm>
            <a:off x="1665027" y="1600201"/>
            <a:ext cx="8884691" cy="2362200"/>
          </a:xfrm>
        </p:spPr>
        <p:txBody>
          <a:bodyPr>
            <a:noAutofit/>
          </a:bodyPr>
          <a:lstStyle/>
          <a:p>
            <a:pPr>
              <a:spcBef>
                <a:spcPts val="0"/>
              </a:spcBef>
            </a:pPr>
            <a:r>
              <a:rPr lang="en-US" sz="2600" dirty="0"/>
              <a:t>SoonerCare Choice is a managed care model where a member is linked to a primary care provider (PCP) who serves as the “medical home.” </a:t>
            </a:r>
          </a:p>
          <a:p>
            <a:pPr lvl="1">
              <a:spcBef>
                <a:spcPts val="0"/>
              </a:spcBef>
            </a:pPr>
            <a:r>
              <a:rPr lang="en-US" sz="2600" dirty="0"/>
              <a:t>PCPs manage all of the basic health care needs of members, including specialty referrals. </a:t>
            </a:r>
          </a:p>
        </p:txBody>
      </p:sp>
      <p:graphicFrame>
        <p:nvGraphicFramePr>
          <p:cNvPr id="4" name="Diagram 3"/>
          <p:cNvGraphicFramePr/>
          <p:nvPr>
            <p:extLst>
              <p:ext uri="{D42A27DB-BD31-4B8C-83A1-F6EECF244321}">
                <p14:modId xmlns:p14="http://schemas.microsoft.com/office/powerpoint/2010/main" val="1717364639"/>
              </p:ext>
            </p:extLst>
          </p:nvPr>
        </p:nvGraphicFramePr>
        <p:xfrm>
          <a:off x="1523998" y="4114801"/>
          <a:ext cx="9144000" cy="2060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6353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PCP Changes</a:t>
            </a:r>
          </a:p>
        </p:txBody>
      </p:sp>
      <p:sp>
        <p:nvSpPr>
          <p:cNvPr id="3" name="Content Placeholder 2"/>
          <p:cNvSpPr>
            <a:spLocks noGrp="1"/>
          </p:cNvSpPr>
          <p:nvPr>
            <p:ph idx="1"/>
          </p:nvPr>
        </p:nvSpPr>
        <p:spPr/>
        <p:txBody>
          <a:bodyPr>
            <a:normAutofit/>
          </a:bodyPr>
          <a:lstStyle/>
          <a:p>
            <a:r>
              <a:rPr lang="en-US" sz="3600" dirty="0"/>
              <a:t>OHCA has discontinued the use of the </a:t>
            </a:r>
          </a:p>
          <a:p>
            <a:pPr marL="0" indent="0">
              <a:buNone/>
            </a:pPr>
            <a:r>
              <a:rPr lang="en-US" sz="3600" dirty="0"/>
              <a:t>   I/T/U-specific PCP Change Form</a:t>
            </a:r>
            <a:r>
              <a:rPr lang="en-US" dirty="0"/>
              <a:t>.</a:t>
            </a:r>
          </a:p>
        </p:txBody>
      </p:sp>
      <p:grpSp>
        <p:nvGrpSpPr>
          <p:cNvPr id="5" name="Group 4"/>
          <p:cNvGrpSpPr/>
          <p:nvPr/>
        </p:nvGrpSpPr>
        <p:grpSpPr>
          <a:xfrm>
            <a:off x="4191000" y="3429000"/>
            <a:ext cx="3810000" cy="2667000"/>
            <a:chOff x="2590800" y="3352800"/>
            <a:chExt cx="3586047" cy="277148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352800"/>
              <a:ext cx="3586047" cy="27714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quot;No&quot; Symbol 3"/>
            <p:cNvSpPr/>
            <p:nvPr/>
          </p:nvSpPr>
          <p:spPr>
            <a:xfrm>
              <a:off x="3126523" y="3505200"/>
              <a:ext cx="2514600" cy="2362200"/>
            </a:xfrm>
            <a:prstGeom prst="noSmoking">
              <a:avLst>
                <a:gd name="adj" fmla="val 100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890375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PCP Changes</a:t>
            </a:r>
            <a:r>
              <a:rPr lang="en-US" sz="2200" dirty="0"/>
              <a:t> , </a:t>
            </a:r>
            <a:r>
              <a:rPr lang="en-US" sz="2200" i="1" dirty="0"/>
              <a:t>cont. </a:t>
            </a:r>
            <a:endParaRPr lang="en-US" sz="2200" dirty="0"/>
          </a:p>
        </p:txBody>
      </p:sp>
      <p:sp>
        <p:nvSpPr>
          <p:cNvPr id="3" name="Content Placeholder 2"/>
          <p:cNvSpPr>
            <a:spLocks noGrp="1"/>
          </p:cNvSpPr>
          <p:nvPr>
            <p:ph idx="1"/>
          </p:nvPr>
        </p:nvSpPr>
        <p:spPr/>
        <p:txBody>
          <a:bodyPr>
            <a:normAutofit/>
          </a:bodyPr>
          <a:lstStyle/>
          <a:p>
            <a:r>
              <a:rPr lang="en-US" dirty="0"/>
              <a:t>Effective July 26, 2018, OHCA implemented system changes to include I/T/U PCPs in the PCP selection module in Home View and Agency View. </a:t>
            </a:r>
          </a:p>
          <a:p>
            <a:pPr marL="0" indent="0">
              <a:buNone/>
            </a:pPr>
            <a:r>
              <a:rPr lang="en-US" sz="3000" dirty="0"/>
              <a:t> </a:t>
            </a:r>
          </a:p>
          <a:p>
            <a:r>
              <a:rPr lang="en-US" dirty="0"/>
              <a:t>Real-time PCP changes are also available to members requesting an I/T/U as their PCP; they will have the ability to make same-day changes with a phone call to the SoonerCare Helpline at 800-987-7767.</a:t>
            </a:r>
            <a:endParaRPr lang="en-US" sz="3000" b="1" dirty="0">
              <a:solidFill>
                <a:srgbClr val="2BABE2"/>
              </a:solidFill>
            </a:endParaRPr>
          </a:p>
        </p:txBody>
      </p:sp>
    </p:spTree>
    <p:extLst>
      <p:ext uri="{BB962C8B-B14F-4D97-AF65-F5344CB8AC3E}">
        <p14:creationId xmlns:p14="http://schemas.microsoft.com/office/powerpoint/2010/main" val="3952021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SoonerCare Choice: </a:t>
            </a:r>
            <a:br>
              <a:rPr lang="en-US" sz="4000" dirty="0"/>
            </a:br>
            <a:r>
              <a:rPr lang="en-US" sz="4000" dirty="0"/>
              <a:t>Provider Portal</a:t>
            </a:r>
          </a:p>
        </p:txBody>
      </p:sp>
      <p:sp>
        <p:nvSpPr>
          <p:cNvPr id="5" name="Rectangle 4"/>
          <p:cNvSpPr/>
          <p:nvPr/>
        </p:nvSpPr>
        <p:spPr>
          <a:xfrm>
            <a:off x="3274554" y="3508079"/>
            <a:ext cx="577091" cy="14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04838"/>
            <a:ext cx="8153400" cy="4522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53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ontserrat ExtraBold" panose="00000900000000000000" pitchFamily="2" charset="0"/>
              </a:rPr>
              <a:t>Disclaimer</a:t>
            </a:r>
          </a:p>
        </p:txBody>
      </p:sp>
      <p:sp>
        <p:nvSpPr>
          <p:cNvPr id="3" name="Content Placeholder 2"/>
          <p:cNvSpPr>
            <a:spLocks noGrp="1"/>
          </p:cNvSpPr>
          <p:nvPr>
            <p:ph idx="1"/>
          </p:nvPr>
        </p:nvSpPr>
        <p:spPr/>
        <p:txBody>
          <a:bodyPr vert="horz" lIns="91440" tIns="45720" rIns="91440" bIns="45720" rtlCol="0" anchor="t">
            <a:normAutofit fontScale="32500" lnSpcReduction="20000"/>
          </a:bodyPr>
          <a:lstStyle/>
          <a:p>
            <a:pPr marL="0" indent="0">
              <a:lnSpc>
                <a:spcPct val="120000"/>
              </a:lnSpc>
              <a:spcBef>
                <a:spcPts val="0"/>
              </a:spcBef>
              <a:buNone/>
            </a:pPr>
            <a:r>
              <a:rPr lang="en-US" sz="9600" dirty="0">
                <a:latin typeface="Montserrat Light"/>
                <a:cs typeface="Arial"/>
              </a:rPr>
              <a:t>This presentation was compiled by OHCA tribal government relations and provider engagement.</a:t>
            </a:r>
            <a:endParaRPr lang="en-US" dirty="0"/>
          </a:p>
          <a:p>
            <a:pPr marL="0" indent="0">
              <a:lnSpc>
                <a:spcPct val="120000"/>
              </a:lnSpc>
              <a:spcBef>
                <a:spcPts val="0"/>
              </a:spcBef>
              <a:buNone/>
            </a:pPr>
            <a:endParaRPr lang="en-US" sz="9600" dirty="0">
              <a:latin typeface="Montserrat Light" panose="00000400000000000000" pitchFamily="2" charset="0"/>
            </a:endParaRPr>
          </a:p>
          <a:p>
            <a:pPr marL="0" indent="0">
              <a:lnSpc>
                <a:spcPct val="120000"/>
              </a:lnSpc>
              <a:spcBef>
                <a:spcPts val="0"/>
              </a:spcBef>
              <a:buNone/>
            </a:pPr>
            <a:r>
              <a:rPr lang="en-US" sz="9600" dirty="0">
                <a:latin typeface="Montserrat Light"/>
                <a:cs typeface="Arial"/>
              </a:rPr>
              <a:t>The information contained within this presentation is intended as a reference only and is current as of March 2023. Content is subject to change.</a:t>
            </a:r>
          </a:p>
          <a:p>
            <a:pPr marL="0" lvl="2" indent="0">
              <a:spcBef>
                <a:spcPts val="800"/>
              </a:spcBef>
              <a:buNone/>
            </a:pPr>
            <a:endParaRPr lang="en-US" sz="9600" dirty="0">
              <a:latin typeface="Montserrat Light" panose="00000400000000000000" pitchFamily="2" charset="0"/>
            </a:endParaRPr>
          </a:p>
          <a:p>
            <a:pPr marL="0" lvl="2" indent="0">
              <a:spcBef>
                <a:spcPts val="800"/>
              </a:spcBef>
              <a:buNone/>
            </a:pPr>
            <a:r>
              <a:rPr lang="en-US" sz="9600" i="1" dirty="0">
                <a:latin typeface="Montserrat Light"/>
                <a:cs typeface="Arial"/>
              </a:rPr>
              <a:t>Stay current with up-to-date information on the OHCA website: </a:t>
            </a:r>
            <a:r>
              <a:rPr lang="en-US" sz="9600" b="1" i="1" u="sng" dirty="0">
                <a:solidFill>
                  <a:srgbClr val="BC5E21"/>
                </a:solidFill>
                <a:latin typeface="Montserrat Light"/>
                <a:cs typeface="Arial"/>
                <a:hlinkClick r:id="rId3"/>
              </a:rPr>
              <a:t>www.okhca.org</a:t>
            </a:r>
            <a:r>
              <a:rPr lang="en-US" sz="9600" dirty="0">
                <a:latin typeface="Montserrat Light"/>
                <a:cs typeface="Arial"/>
              </a:rPr>
              <a:t>.</a:t>
            </a:r>
            <a:endParaRPr lang="en-US" sz="9600" b="1" i="1" u="sng" dirty="0">
              <a:solidFill>
                <a:srgbClr val="BC5E21"/>
              </a:solidFill>
              <a:latin typeface="Montserrat Light"/>
              <a:cs typeface="Arial"/>
            </a:endParaRPr>
          </a:p>
          <a:p>
            <a:pPr marL="0" indent="0">
              <a:buNone/>
            </a:pPr>
            <a:endParaRPr lang="en-US" dirty="0"/>
          </a:p>
        </p:txBody>
      </p:sp>
    </p:spTree>
    <p:extLst>
      <p:ext uri="{BB962C8B-B14F-4D97-AF65-F5344CB8AC3E}">
        <p14:creationId xmlns:p14="http://schemas.microsoft.com/office/powerpoint/2010/main" val="410169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Healthy Adult Expansion (HAP)</a:t>
            </a:r>
            <a:endParaRPr lang="en-US" dirty="0">
              <a:latin typeface="Montserrat ExtraBold" panose="00000900000000000000" pitchFamily="2" charset="0"/>
            </a:endParaRPr>
          </a:p>
        </p:txBody>
      </p:sp>
      <p:sp>
        <p:nvSpPr>
          <p:cNvPr id="3" name="Content Placeholder 2"/>
          <p:cNvSpPr>
            <a:spLocks noGrp="1"/>
          </p:cNvSpPr>
          <p:nvPr>
            <p:ph idx="1"/>
          </p:nvPr>
        </p:nvSpPr>
        <p:spPr/>
        <p:txBody>
          <a:bodyPr>
            <a:normAutofit/>
          </a:bodyPr>
          <a:lstStyle/>
          <a:p>
            <a:endParaRPr lang="en-US" dirty="0"/>
          </a:p>
          <a:p>
            <a:r>
              <a:rPr lang="en-US" dirty="0"/>
              <a:t>On June 30, 2020, the Oklahoma Medicaid Expansion Initiative, State Question 802, passed by a majority vote to expand Medicaid eligibility to adults ages 19-64 whose income is 138% (133% with a 5% disregard) of the federal poverty level or lower. This equates to an estimated annual income of $17,796 for an individual or $36,588 for a family of four.</a:t>
            </a:r>
          </a:p>
          <a:p>
            <a:pPr marL="0" indent="0">
              <a:buNone/>
            </a:pPr>
            <a:endParaRPr lang="en-US" dirty="0"/>
          </a:p>
        </p:txBody>
      </p:sp>
    </p:spTree>
    <p:extLst>
      <p:ext uri="{BB962C8B-B14F-4D97-AF65-F5344CB8AC3E}">
        <p14:creationId xmlns:p14="http://schemas.microsoft.com/office/powerpoint/2010/main" val="428644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B802CEC-F6AF-1D4E-02B9-020721C69FE9}"/>
              </a:ext>
            </a:extLst>
          </p:cNvPr>
          <p:cNvSpPr>
            <a:spLocks noGrp="1"/>
          </p:cNvSpPr>
          <p:nvPr>
            <p:ph type="title"/>
          </p:nvPr>
        </p:nvSpPr>
        <p:spPr/>
        <p:txBody>
          <a:bodyPr/>
          <a:lstStyle/>
          <a:p>
            <a:r>
              <a:rPr lang="en-US" dirty="0"/>
              <a:t>Healthy adult expansion (Hap)</a:t>
            </a:r>
          </a:p>
        </p:txBody>
      </p:sp>
      <p:sp>
        <p:nvSpPr>
          <p:cNvPr id="6" name="Text Placeholder 5">
            <a:extLst>
              <a:ext uri="{FF2B5EF4-FFF2-40B4-BE49-F238E27FC236}">
                <a16:creationId xmlns:a16="http://schemas.microsoft.com/office/drawing/2014/main" id="{CA5B9BDF-5329-62F9-E73C-FBA070BC6333}"/>
              </a:ext>
            </a:extLst>
          </p:cNvPr>
          <p:cNvSpPr>
            <a:spLocks noGrp="1"/>
          </p:cNvSpPr>
          <p:nvPr>
            <p:ph idx="1"/>
          </p:nvPr>
        </p:nvSpPr>
        <p:spPr/>
        <p:txBody>
          <a:bodyPr>
            <a:normAutofit lnSpcReduction="10000"/>
          </a:bodyPr>
          <a:lstStyle/>
          <a:p>
            <a:r>
              <a:rPr lang="en-US" dirty="0"/>
              <a:t>Behavioral health and substance abuse treatment services </a:t>
            </a:r>
          </a:p>
          <a:p>
            <a:r>
              <a:rPr lang="en-US" dirty="0"/>
              <a:t>Diabetic supplies </a:t>
            </a:r>
          </a:p>
          <a:p>
            <a:r>
              <a:rPr lang="en-US" dirty="0"/>
              <a:t>Dental services </a:t>
            </a:r>
          </a:p>
          <a:p>
            <a:r>
              <a:rPr lang="en-US" dirty="0"/>
              <a:t>Durable medical equipment </a:t>
            </a:r>
          </a:p>
          <a:p>
            <a:r>
              <a:rPr lang="en-US" dirty="0"/>
              <a:t>Inpatient hospital services </a:t>
            </a:r>
          </a:p>
          <a:p>
            <a:r>
              <a:rPr lang="en-US" dirty="0"/>
              <a:t>Immunizations</a:t>
            </a:r>
          </a:p>
          <a:p>
            <a:r>
              <a:rPr lang="en-US" dirty="0"/>
              <a:t>Mammograms</a:t>
            </a:r>
          </a:p>
          <a:p>
            <a:r>
              <a:rPr lang="en-US" dirty="0"/>
              <a:t>Prescription drugs </a:t>
            </a:r>
          </a:p>
        </p:txBody>
      </p:sp>
    </p:spTree>
    <p:extLst>
      <p:ext uri="{BB962C8B-B14F-4D97-AF65-F5344CB8AC3E}">
        <p14:creationId xmlns:p14="http://schemas.microsoft.com/office/powerpoint/2010/main" val="880488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632" y="-17243"/>
            <a:ext cx="11018520" cy="1092861"/>
          </a:xfrm>
        </p:spPr>
        <p:txBody>
          <a:bodyPr vert="horz" lIns="91440" tIns="45720" rIns="91440" bIns="45720" rtlCol="0" anchor="b">
            <a:normAutofit/>
          </a:bodyPr>
          <a:lstStyle/>
          <a:p>
            <a:r>
              <a:rPr lang="en-US" sz="4200" b="1" dirty="0">
                <a:latin typeface="Montserrat ExtraBold" panose="00000900000000000000" pitchFamily="2" charset="0"/>
              </a:rPr>
              <a:t>ADULT EXPANSION population</a:t>
            </a:r>
            <a:br>
              <a:rPr lang="en-US" sz="4600" b="1" dirty="0">
                <a:latin typeface="Montserrat SemiBold" panose="00000700000000000000" pitchFamily="2" charset="0"/>
              </a:rPr>
            </a:br>
            <a:r>
              <a:rPr lang="en-US" sz="1600" b="1" i="1" dirty="0">
                <a:latin typeface="Montserrat SemiBold" panose="00000700000000000000" pitchFamily="2" charset="0"/>
              </a:rPr>
              <a:t>also known as Healthy adult Program (HAP) </a:t>
            </a:r>
          </a:p>
        </p:txBody>
      </p:sp>
      <p:sp>
        <p:nvSpPr>
          <p:cNvPr id="36" name="Content Placeholder 35">
            <a:extLst>
              <a:ext uri="{FF2B5EF4-FFF2-40B4-BE49-F238E27FC236}">
                <a16:creationId xmlns:a16="http://schemas.microsoft.com/office/drawing/2014/main" id="{B1BBF773-2767-4C94-958B-D4AA3F950AEE}"/>
              </a:ext>
            </a:extLst>
          </p:cNvPr>
          <p:cNvSpPr>
            <a:spLocks noGrp="1"/>
          </p:cNvSpPr>
          <p:nvPr>
            <p:ph idx="1"/>
          </p:nvPr>
        </p:nvSpPr>
        <p:spPr>
          <a:xfrm>
            <a:off x="816960" y="1918718"/>
            <a:ext cx="6561858" cy="4720395"/>
          </a:xfrm>
        </p:spPr>
        <p:txBody>
          <a:bodyPr anchor="t">
            <a:normAutofit fontScale="77500" lnSpcReduction="20000"/>
          </a:bodyPr>
          <a:lstStyle/>
          <a:p>
            <a:pPr marL="0" indent="0">
              <a:buNone/>
            </a:pPr>
            <a:r>
              <a:rPr lang="en-US" b="1" dirty="0"/>
              <a:t>Individuals who can enroll in expansion:</a:t>
            </a:r>
          </a:p>
          <a:p>
            <a:pPr lvl="1"/>
            <a:r>
              <a:rPr lang="en-US" sz="2800" dirty="0"/>
              <a:t>Oklahoma residents</a:t>
            </a:r>
          </a:p>
          <a:p>
            <a:pPr lvl="1"/>
            <a:r>
              <a:rPr lang="en-US" sz="2800" dirty="0"/>
              <a:t> Non-pregnant adults </a:t>
            </a:r>
          </a:p>
          <a:p>
            <a:pPr lvl="1"/>
            <a:r>
              <a:rPr lang="en-US" sz="2800" dirty="0"/>
              <a:t>Adults ages 19-64 </a:t>
            </a:r>
          </a:p>
          <a:p>
            <a:pPr marL="0" indent="0">
              <a:buNone/>
            </a:pPr>
            <a:r>
              <a:rPr lang="en-US" b="1" dirty="0"/>
              <a:t>Eligibility requirements: </a:t>
            </a:r>
          </a:p>
          <a:p>
            <a:pPr lvl="1"/>
            <a:r>
              <a:rPr lang="en-US" sz="2800" dirty="0"/>
              <a:t>Income at or below 138% of federal poverty level (FPL) </a:t>
            </a:r>
          </a:p>
          <a:p>
            <a:pPr lvl="1"/>
            <a:r>
              <a:rPr lang="en-US" sz="2800" dirty="0"/>
              <a:t>Citizenship or alienage</a:t>
            </a:r>
          </a:p>
          <a:p>
            <a:pPr lvl="1"/>
            <a:r>
              <a:rPr lang="en-US" sz="2800" dirty="0"/>
              <a:t>Cooperation with child support (AI/AN exceptions apply) </a:t>
            </a:r>
          </a:p>
          <a:p>
            <a:pPr lvl="1"/>
            <a:r>
              <a:rPr lang="en-US" sz="2800" dirty="0"/>
              <a:t>Not otherwise eligible as parent/caretaker relative (NCT) or former foster care (FFC)</a:t>
            </a:r>
          </a:p>
          <a:p>
            <a:pPr lvl="1"/>
            <a:r>
              <a:rPr lang="en-US" sz="2800" dirty="0"/>
              <a:t>For an adult who is the parent of a dependent child, the child must also be on Medicaid, CHIP, or have other minimum essential coverage</a:t>
            </a:r>
          </a:p>
          <a:p>
            <a:pPr marL="0" indent="0">
              <a:buNone/>
            </a:pPr>
            <a:endParaRPr lang="en-US" sz="2200" dirty="0"/>
          </a:p>
        </p:txBody>
      </p:sp>
      <p:pic>
        <p:nvPicPr>
          <p:cNvPr id="25" name="Content Placeholder 24">
            <a:extLst>
              <a:ext uri="{FF2B5EF4-FFF2-40B4-BE49-F238E27FC236}">
                <a16:creationId xmlns:a16="http://schemas.microsoft.com/office/drawing/2014/main" id="{82D0C526-AD14-4FC9-BE77-580E671D67B1}"/>
              </a:ext>
            </a:extLst>
          </p:cNvPr>
          <p:cNvPicPr>
            <a:picLocks noChangeAspect="1"/>
          </p:cNvPicPr>
          <p:nvPr/>
        </p:nvPicPr>
        <p:blipFill rotWithShape="1">
          <a:blip r:embed="rId3"/>
          <a:srcRect l="20145" r="25740" b="2"/>
          <a:stretch/>
        </p:blipFill>
        <p:spPr>
          <a:xfrm>
            <a:off x="8094112" y="2071316"/>
            <a:ext cx="3941064" cy="4096512"/>
          </a:xfrm>
          <a:prstGeom prst="rect">
            <a:avLst/>
          </a:prstGeom>
          <a:ln>
            <a:noFill/>
          </a:ln>
          <a:effectLst>
            <a:softEdge rad="112500"/>
          </a:effectLst>
        </p:spPr>
      </p:pic>
      <p:sp>
        <p:nvSpPr>
          <p:cNvPr id="31" name="TextBox 30">
            <a:extLst>
              <a:ext uri="{FF2B5EF4-FFF2-40B4-BE49-F238E27FC236}">
                <a16:creationId xmlns:a16="http://schemas.microsoft.com/office/drawing/2014/main" id="{44CE711B-D8F6-451D-BB90-2463AD060397}"/>
              </a:ext>
            </a:extLst>
          </p:cNvPr>
          <p:cNvSpPr txBox="1"/>
          <p:nvPr/>
        </p:nvSpPr>
        <p:spPr>
          <a:xfrm>
            <a:off x="572492" y="1106125"/>
            <a:ext cx="10972800" cy="461665"/>
          </a:xfrm>
          <a:prstGeom prst="rect">
            <a:avLst/>
          </a:prstGeom>
          <a:solidFill>
            <a:schemeClr val="accent2"/>
          </a:solidFill>
        </p:spPr>
        <p:txBody>
          <a:bodyPr wrap="square" rtlCol="0">
            <a:spAutoFit/>
          </a:bodyPr>
          <a:lstStyle/>
          <a:p>
            <a:r>
              <a:rPr lang="en-US" sz="2400" dirty="0"/>
              <a:t>SOONERCARE TRADITIONAL EXPANSION AND SOONERCARE CHOICE EXPANSION</a:t>
            </a:r>
          </a:p>
        </p:txBody>
      </p:sp>
    </p:spTree>
    <p:extLst>
      <p:ext uri="{BB962C8B-B14F-4D97-AF65-F5344CB8AC3E}">
        <p14:creationId xmlns:p14="http://schemas.microsoft.com/office/powerpoint/2010/main" val="130769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71" y="19029"/>
            <a:ext cx="11018520" cy="1092861"/>
          </a:xfrm>
        </p:spPr>
        <p:txBody>
          <a:bodyPr vert="horz" lIns="91440" tIns="45720" rIns="91440" bIns="45720" rtlCol="0" anchor="b">
            <a:normAutofit/>
          </a:bodyPr>
          <a:lstStyle/>
          <a:p>
            <a:r>
              <a:rPr lang="en-US" sz="4200" b="1" dirty="0">
                <a:latin typeface="Montserrat ExtraBold" panose="00000900000000000000" pitchFamily="2" charset="0"/>
              </a:rPr>
              <a:t>ADULT EXPANSION population</a:t>
            </a:r>
            <a:br>
              <a:rPr lang="en-US" sz="4600" b="1" dirty="0">
                <a:latin typeface="Montserrat SemiBold" panose="00000700000000000000" pitchFamily="2" charset="0"/>
              </a:rPr>
            </a:br>
            <a:r>
              <a:rPr lang="en-US" sz="1600" b="1" i="1" dirty="0">
                <a:latin typeface="Montserrat SemiBold" panose="00000700000000000000" pitchFamily="2" charset="0"/>
              </a:rPr>
              <a:t>also known as Healthy adult Program (HAP) </a:t>
            </a:r>
          </a:p>
        </p:txBody>
      </p:sp>
      <p:pic>
        <p:nvPicPr>
          <p:cNvPr id="3" name="Content Placeholder 2">
            <a:extLst>
              <a:ext uri="{FF2B5EF4-FFF2-40B4-BE49-F238E27FC236}">
                <a16:creationId xmlns:a16="http://schemas.microsoft.com/office/drawing/2014/main" id="{C4726D89-8C80-4873-93E3-572A2765F486}"/>
              </a:ext>
            </a:extLst>
          </p:cNvPr>
          <p:cNvPicPr>
            <a:picLocks noGrp="1" noChangeAspect="1"/>
          </p:cNvPicPr>
          <p:nvPr>
            <p:ph idx="1"/>
          </p:nvPr>
        </p:nvPicPr>
        <p:blipFill>
          <a:blip r:embed="rId3"/>
          <a:stretch>
            <a:fillRect/>
          </a:stretch>
        </p:blipFill>
        <p:spPr>
          <a:xfrm>
            <a:off x="985651" y="1793505"/>
            <a:ext cx="9459232" cy="4970821"/>
          </a:xfrm>
          <a:prstGeom prst="rect">
            <a:avLst/>
          </a:prstGeom>
        </p:spPr>
      </p:pic>
      <p:sp>
        <p:nvSpPr>
          <p:cNvPr id="31" name="TextBox 30">
            <a:extLst>
              <a:ext uri="{FF2B5EF4-FFF2-40B4-BE49-F238E27FC236}">
                <a16:creationId xmlns:a16="http://schemas.microsoft.com/office/drawing/2014/main" id="{44CE711B-D8F6-451D-BB90-2463AD060397}"/>
              </a:ext>
            </a:extLst>
          </p:cNvPr>
          <p:cNvSpPr txBox="1"/>
          <p:nvPr/>
        </p:nvSpPr>
        <p:spPr>
          <a:xfrm>
            <a:off x="572492" y="1212051"/>
            <a:ext cx="10972799" cy="400110"/>
          </a:xfrm>
          <a:prstGeom prst="rect">
            <a:avLst/>
          </a:prstGeom>
          <a:solidFill>
            <a:schemeClr val="accent2"/>
          </a:solidFill>
        </p:spPr>
        <p:txBody>
          <a:bodyPr wrap="square" rtlCol="0">
            <a:spAutoFit/>
          </a:bodyPr>
          <a:lstStyle/>
          <a:p>
            <a:r>
              <a:rPr lang="en-US" sz="2000" b="1" dirty="0">
                <a:latin typeface="Montserrat Light" panose="00000400000000000000" pitchFamily="2" charset="0"/>
              </a:rPr>
              <a:t>BENEFITS AND SERVICES COVERED UNDER TRADITIONAL AND CHOICE EXPANSION</a:t>
            </a:r>
          </a:p>
        </p:txBody>
      </p:sp>
    </p:spTree>
    <p:extLst>
      <p:ext uri="{BB962C8B-B14F-4D97-AF65-F5344CB8AC3E}">
        <p14:creationId xmlns:p14="http://schemas.microsoft.com/office/powerpoint/2010/main" val="3649748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Expansion Healthy adult program: provider portal</a:t>
            </a:r>
            <a:endParaRPr lang="en-US" dirty="0">
              <a:latin typeface="Montserrat ExtraBold" panose="00000900000000000000" pitchFamily="2" charset="0"/>
            </a:endParaRPr>
          </a:p>
        </p:txBody>
      </p:sp>
      <p:sp>
        <p:nvSpPr>
          <p:cNvPr id="3" name="Content Placeholder 2"/>
          <p:cNvSpPr>
            <a:spLocks noGrp="1"/>
          </p:cNvSpPr>
          <p:nvPr>
            <p:ph idx="1"/>
          </p:nvPr>
        </p:nvSpPr>
        <p:spPr/>
        <p:txBody>
          <a:bodyPr>
            <a:normAutofit/>
          </a:bodyPr>
          <a:lstStyle/>
          <a:p>
            <a:endParaRPr lang="en-US" dirty="0"/>
          </a:p>
          <a:p>
            <a:endParaRPr lang="en-US" dirty="0"/>
          </a:p>
          <a:p>
            <a:pPr marL="0" indent="0">
              <a:buNone/>
            </a:pPr>
            <a:endParaRPr lang="en-US" dirty="0"/>
          </a:p>
        </p:txBody>
      </p:sp>
      <p:pic>
        <p:nvPicPr>
          <p:cNvPr id="10" name="Picture 9">
            <a:extLst>
              <a:ext uri="{FF2B5EF4-FFF2-40B4-BE49-F238E27FC236}">
                <a16:creationId xmlns:a16="http://schemas.microsoft.com/office/drawing/2014/main" id="{6FC23DB6-056F-4792-9107-A15B373402E7}"/>
              </a:ext>
            </a:extLst>
          </p:cNvPr>
          <p:cNvPicPr>
            <a:picLocks noChangeAspect="1"/>
          </p:cNvPicPr>
          <p:nvPr/>
        </p:nvPicPr>
        <p:blipFill>
          <a:blip r:embed="rId3"/>
          <a:stretch>
            <a:fillRect/>
          </a:stretch>
        </p:blipFill>
        <p:spPr>
          <a:xfrm>
            <a:off x="478100" y="2476490"/>
            <a:ext cx="10650069" cy="2029068"/>
          </a:xfrm>
          <a:prstGeom prst="rect">
            <a:avLst/>
          </a:prstGeom>
          <a:ln>
            <a:no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460C0F89-6512-440C-9815-8A47C06A20E7}"/>
              </a:ext>
            </a:extLst>
          </p:cNvPr>
          <p:cNvSpPr/>
          <p:nvPr/>
        </p:nvSpPr>
        <p:spPr>
          <a:xfrm rot="10800000">
            <a:off x="3372593" y="402092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97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33" b="2602"/>
          <a:stretch/>
        </p:blipFill>
        <p:spPr bwMode="auto">
          <a:xfrm>
            <a:off x="8688389" y="923131"/>
            <a:ext cx="2667000" cy="5108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4000" dirty="0"/>
              <a:t>Soon-to-Be-Sooners</a:t>
            </a:r>
          </a:p>
        </p:txBody>
      </p:sp>
      <p:sp>
        <p:nvSpPr>
          <p:cNvPr id="5" name="Content Placeholder 4">
            <a:extLst>
              <a:ext uri="{FF2B5EF4-FFF2-40B4-BE49-F238E27FC236}">
                <a16:creationId xmlns:a16="http://schemas.microsoft.com/office/drawing/2014/main" id="{06D89C84-9CD9-B590-DE04-B5399D0E1034}"/>
              </a:ext>
            </a:extLst>
          </p:cNvPr>
          <p:cNvSpPr>
            <a:spLocks noGrp="1"/>
          </p:cNvSpPr>
          <p:nvPr>
            <p:ph idx="1"/>
          </p:nvPr>
        </p:nvSpPr>
        <p:spPr>
          <a:xfrm>
            <a:off x="592465" y="1431177"/>
            <a:ext cx="8945982" cy="4826187"/>
          </a:xfrm>
        </p:spPr>
        <p:txBody>
          <a:bodyPr>
            <a:normAutofit/>
          </a:bodyPr>
          <a:lstStyle/>
          <a:p>
            <a:r>
              <a:rPr lang="en-US" dirty="0"/>
              <a:t>Soon-to-be-Sooners (STBS) services are provided to qualified unborn children to support healthy pregnancy and birth. Citizenship or immigration status requirements that ordinarily apply to all members do not apply to the pregnant mother who applies for STBS services on behalf of her unborn child. </a:t>
            </a:r>
          </a:p>
          <a:p>
            <a:pPr lvl="1"/>
            <a:r>
              <a:rPr lang="en-US" dirty="0"/>
              <a:t>Women ages 19-65</a:t>
            </a:r>
          </a:p>
          <a:p>
            <a:pPr lvl="1"/>
            <a:r>
              <a:rPr lang="en-US" dirty="0"/>
              <a:t>Must meet financial standards</a:t>
            </a:r>
          </a:p>
          <a:p>
            <a:pPr lvl="1"/>
            <a:r>
              <a:rPr lang="en-US" dirty="0"/>
              <a:t>Must provide proof of pregnancy</a:t>
            </a:r>
          </a:p>
        </p:txBody>
      </p:sp>
    </p:spTree>
    <p:extLst>
      <p:ext uri="{BB962C8B-B14F-4D97-AF65-F5344CB8AC3E}">
        <p14:creationId xmlns:p14="http://schemas.microsoft.com/office/powerpoint/2010/main" val="3535624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STBS: Provider Portal</a:t>
            </a:r>
          </a:p>
        </p:txBody>
      </p:sp>
      <p:sp>
        <p:nvSpPr>
          <p:cNvPr id="8" name="Rectangle 7"/>
          <p:cNvSpPr/>
          <p:nvPr/>
        </p:nvSpPr>
        <p:spPr>
          <a:xfrm>
            <a:off x="3276601" y="3302874"/>
            <a:ext cx="639259" cy="202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35396"/>
            <a:ext cx="8374500" cy="466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980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Mental Health and Substance Abuse Services</a:t>
            </a:r>
          </a:p>
        </p:txBody>
      </p:sp>
      <p:sp>
        <p:nvSpPr>
          <p:cNvPr id="3" name="Content Placeholder 2"/>
          <p:cNvSpPr>
            <a:spLocks noGrp="1"/>
          </p:cNvSpPr>
          <p:nvPr>
            <p:ph idx="1"/>
          </p:nvPr>
        </p:nvSpPr>
        <p:spPr>
          <a:xfrm>
            <a:off x="653143" y="1600200"/>
            <a:ext cx="10700657" cy="4724400"/>
          </a:xfrm>
        </p:spPr>
        <p:txBody>
          <a:bodyPr>
            <a:normAutofit/>
          </a:bodyPr>
          <a:lstStyle/>
          <a:p>
            <a:r>
              <a:rPr lang="en-US" dirty="0"/>
              <a:t>Mental Health and Substance Abuse Services (MHSAS) is behavioral health coverage for Oklahoma Department of Mental Health and Substance Abuse Service (ODMHSAS) contracted providers only. </a:t>
            </a:r>
          </a:p>
          <a:p>
            <a:pPr lvl="1"/>
            <a:r>
              <a:rPr lang="en-US" dirty="0"/>
              <a:t>This is </a:t>
            </a:r>
            <a:r>
              <a:rPr lang="en-US" b="1" u="sng" dirty="0">
                <a:solidFill>
                  <a:schemeClr val="accent2"/>
                </a:solidFill>
              </a:rPr>
              <a:t>not</a:t>
            </a:r>
            <a:r>
              <a:rPr lang="en-US" dirty="0">
                <a:solidFill>
                  <a:schemeClr val="accent2"/>
                </a:solidFill>
              </a:rPr>
              <a:t> </a:t>
            </a:r>
            <a:r>
              <a:rPr lang="en-US" dirty="0"/>
              <a:t>medical coverage. </a:t>
            </a:r>
          </a:p>
          <a:p>
            <a:pPr lvl="1"/>
            <a:r>
              <a:rPr lang="en-US" dirty="0"/>
              <a:t>Qualifications for this program are different than SoonerCare. </a:t>
            </a:r>
          </a:p>
          <a:p>
            <a:pPr lvl="1"/>
            <a:r>
              <a:rPr lang="en-US" dirty="0"/>
              <a:t>Some may qualify for this program and not SoonerCare. </a:t>
            </a:r>
          </a:p>
          <a:p>
            <a:pPr lvl="1"/>
            <a:endParaRPr lang="en-US" dirty="0"/>
          </a:p>
        </p:txBody>
      </p:sp>
    </p:spTree>
    <p:extLst>
      <p:ext uri="{BB962C8B-B14F-4D97-AF65-F5344CB8AC3E}">
        <p14:creationId xmlns:p14="http://schemas.microsoft.com/office/powerpoint/2010/main" val="2602384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106"/>
          <a:stretch/>
        </p:blipFill>
        <p:spPr>
          <a:xfrm>
            <a:off x="4495800" y="3226558"/>
            <a:ext cx="2617982" cy="2362200"/>
          </a:xfrm>
          <a:prstGeom prst="rect">
            <a:avLst/>
          </a:prstGeom>
          <a:ln>
            <a:noFill/>
          </a:ln>
          <a:effectLst>
            <a:softEdge rad="112500"/>
          </a:effectLst>
        </p:spPr>
      </p:pic>
      <p:sp>
        <p:nvSpPr>
          <p:cNvPr id="2" name="Title 1"/>
          <p:cNvSpPr>
            <a:spLocks noGrp="1"/>
          </p:cNvSpPr>
          <p:nvPr>
            <p:ph type="title"/>
          </p:nvPr>
        </p:nvSpPr>
        <p:spPr/>
        <p:txBody>
          <a:bodyPr>
            <a:normAutofit/>
          </a:bodyPr>
          <a:lstStyle/>
          <a:p>
            <a:r>
              <a:rPr lang="en-US" sz="4000" dirty="0"/>
              <a:t>SoonerRide</a:t>
            </a:r>
          </a:p>
        </p:txBody>
      </p:sp>
      <p:sp>
        <p:nvSpPr>
          <p:cNvPr id="3" name="Content Placeholder 2"/>
          <p:cNvSpPr>
            <a:spLocks noGrp="1"/>
          </p:cNvSpPr>
          <p:nvPr>
            <p:ph idx="1"/>
          </p:nvPr>
        </p:nvSpPr>
        <p:spPr>
          <a:xfrm>
            <a:off x="838199" y="1447801"/>
            <a:ext cx="10153261" cy="4525963"/>
          </a:xfrm>
        </p:spPr>
        <p:txBody>
          <a:bodyPr>
            <a:normAutofit/>
          </a:bodyPr>
          <a:lstStyle/>
          <a:p>
            <a:r>
              <a:rPr lang="en-US" sz="2600" dirty="0"/>
              <a:t>SoonerRide is Oklahoma’s non-emergency transportation (NET) program providing curb-to-curb service for eligible SoonerCare members. </a:t>
            </a:r>
          </a:p>
          <a:p>
            <a:pPr lvl="1"/>
            <a:r>
              <a:rPr lang="en-US" sz="2600" dirty="0"/>
              <a:t>Broker is </a:t>
            </a:r>
            <a:r>
              <a:rPr lang="en-US" sz="2600" b="1" dirty="0" err="1">
                <a:solidFill>
                  <a:schemeClr val="accent2"/>
                </a:solidFill>
              </a:rPr>
              <a:t>Modivcare</a:t>
            </a:r>
            <a:endParaRPr lang="en-US" sz="2600" b="1" dirty="0">
              <a:solidFill>
                <a:schemeClr val="accent2"/>
              </a:solidFill>
            </a:endParaRPr>
          </a:p>
        </p:txBody>
      </p:sp>
      <p:sp>
        <p:nvSpPr>
          <p:cNvPr id="6" name="TextBox 5"/>
          <p:cNvSpPr txBox="1"/>
          <p:nvPr/>
        </p:nvSpPr>
        <p:spPr>
          <a:xfrm>
            <a:off x="2438400" y="5715000"/>
            <a:ext cx="7391400" cy="477054"/>
          </a:xfrm>
          <a:prstGeom prst="rect">
            <a:avLst/>
          </a:prstGeom>
          <a:noFill/>
        </p:spPr>
        <p:txBody>
          <a:bodyPr wrap="square" rtlCol="0">
            <a:spAutoFit/>
          </a:bodyPr>
          <a:lstStyle/>
          <a:p>
            <a:pPr algn="ctr"/>
            <a:r>
              <a:rPr lang="en-US" sz="2500" dirty="0">
                <a:latin typeface="Arial" panose="020B0604020202020204" pitchFamily="34" charset="0"/>
                <a:cs typeface="Arial" panose="020B0604020202020204" pitchFamily="34" charset="0"/>
              </a:rPr>
              <a:t>SoonerRide Reservations: 877-404-4500</a:t>
            </a:r>
          </a:p>
        </p:txBody>
      </p:sp>
    </p:spTree>
    <p:extLst>
      <p:ext uri="{BB962C8B-B14F-4D97-AF65-F5344CB8AC3E}">
        <p14:creationId xmlns:p14="http://schemas.microsoft.com/office/powerpoint/2010/main" val="1457898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SoonerRide</a:t>
            </a:r>
            <a:endParaRPr lang="en-US" dirty="0"/>
          </a:p>
        </p:txBody>
      </p:sp>
      <p:sp>
        <p:nvSpPr>
          <p:cNvPr id="3" name="Content Placeholder 2"/>
          <p:cNvSpPr>
            <a:spLocks noGrp="1"/>
          </p:cNvSpPr>
          <p:nvPr>
            <p:ph idx="1"/>
          </p:nvPr>
        </p:nvSpPr>
        <p:spPr>
          <a:xfrm>
            <a:off x="838199" y="1600200"/>
            <a:ext cx="10515599" cy="4724400"/>
          </a:xfrm>
        </p:spPr>
        <p:txBody>
          <a:bodyPr>
            <a:normAutofit/>
          </a:bodyPr>
          <a:lstStyle/>
          <a:p>
            <a:pPr marL="0" indent="0">
              <a:buNone/>
            </a:pPr>
            <a:r>
              <a:rPr lang="en-US" b="1" dirty="0">
                <a:solidFill>
                  <a:schemeClr val="accent2"/>
                </a:solidFill>
              </a:rPr>
              <a:t>Requesting transportation to a scheduled appointment: </a:t>
            </a:r>
          </a:p>
          <a:p>
            <a:pPr lvl="1"/>
            <a:r>
              <a:rPr lang="en-US" dirty="0"/>
              <a:t>To make a reservation, a member must call 877-404-4500 or 711 (TDD) at least three business days before their medical appointment. </a:t>
            </a:r>
          </a:p>
          <a:p>
            <a:pPr lvl="1"/>
            <a:r>
              <a:rPr lang="en-US" dirty="0"/>
              <a:t>Reservations can be made by phone from 7 a.m. to 6 p.m. Monday through Friday. </a:t>
            </a:r>
          </a:p>
          <a:p>
            <a:pPr lvl="1"/>
            <a:r>
              <a:rPr lang="en-US" dirty="0"/>
              <a:t>Online reservations can be made at: </a:t>
            </a:r>
            <a:r>
              <a:rPr lang="en-US" b="1" dirty="0">
                <a:solidFill>
                  <a:srgbClr val="0070C0"/>
                </a:solidFill>
                <a:hlinkClick r:id="rId3"/>
              </a:rPr>
              <a:t>https://tripcare.logisticare.com/login</a:t>
            </a:r>
            <a:endParaRPr lang="en-US" b="1" dirty="0">
              <a:solidFill>
                <a:srgbClr val="0070C0"/>
              </a:solidFill>
            </a:endParaRPr>
          </a:p>
          <a:p>
            <a:pPr lvl="1"/>
            <a:r>
              <a:rPr lang="en-US" sz="2600" dirty="0"/>
              <a:t>EDI form must be completed by facility- </a:t>
            </a:r>
          </a:p>
          <a:p>
            <a:pPr lvl="2"/>
            <a:r>
              <a:rPr lang="en-US" sz="2200" dirty="0"/>
              <a:t>You can request form by calling 1-800-435-1276</a:t>
            </a:r>
          </a:p>
          <a:p>
            <a:pPr marL="0" indent="0">
              <a:buNone/>
            </a:pPr>
            <a:endParaRPr lang="en-US" dirty="0"/>
          </a:p>
        </p:txBody>
      </p:sp>
    </p:spTree>
    <p:extLst>
      <p:ext uri="{BB962C8B-B14F-4D97-AF65-F5344CB8AC3E}">
        <p14:creationId xmlns:p14="http://schemas.microsoft.com/office/powerpoint/2010/main" val="418590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6A2F5-4D59-B153-8519-18B0080D5E25}"/>
              </a:ext>
            </a:extLst>
          </p:cNvPr>
          <p:cNvSpPr>
            <a:spLocks noGrp="1"/>
          </p:cNvSpPr>
          <p:nvPr>
            <p:ph type="title"/>
          </p:nvPr>
        </p:nvSpPr>
        <p:spPr/>
        <p:txBody>
          <a:bodyPr>
            <a:normAutofit fontScale="90000"/>
          </a:bodyPr>
          <a:lstStyle/>
          <a:p>
            <a:pPr algn="ctr"/>
            <a:br>
              <a:rPr lang="en-US" sz="2700" dirty="0"/>
            </a:br>
            <a:br>
              <a:rPr lang="en-US" sz="2700" dirty="0"/>
            </a:br>
            <a:r>
              <a:rPr lang="en-US" dirty="0"/>
              <a:t>OHCA SOONERCARE I/T/U </a:t>
            </a:r>
            <a:br>
              <a:rPr lang="en-US" dirty="0"/>
            </a:br>
            <a:r>
              <a:rPr lang="en-US" dirty="0"/>
              <a:t>PROVIDER TRAINING Agenda</a:t>
            </a:r>
            <a:br>
              <a:rPr lang="en-US" dirty="0"/>
            </a:br>
            <a:endParaRPr lang="en-US" dirty="0"/>
          </a:p>
        </p:txBody>
      </p:sp>
      <p:sp>
        <p:nvSpPr>
          <p:cNvPr id="7" name="Content Placeholder 6">
            <a:extLst>
              <a:ext uri="{FF2B5EF4-FFF2-40B4-BE49-F238E27FC236}">
                <a16:creationId xmlns:a16="http://schemas.microsoft.com/office/drawing/2014/main" id="{403E13AF-26C9-6751-1951-704AA4A0B47B}"/>
              </a:ext>
            </a:extLst>
          </p:cNvPr>
          <p:cNvSpPr>
            <a:spLocks noGrp="1"/>
          </p:cNvSpPr>
          <p:nvPr>
            <p:ph idx="1"/>
          </p:nvPr>
        </p:nvSpPr>
        <p:spPr/>
        <p:txBody>
          <a:bodyPr>
            <a:normAutofit/>
          </a:bodyPr>
          <a:lstStyle/>
          <a:p>
            <a:r>
              <a:rPr lang="en-US" dirty="0"/>
              <a:t>Welcome &amp; Introduction</a:t>
            </a:r>
          </a:p>
          <a:p>
            <a:r>
              <a:rPr lang="en-US" dirty="0"/>
              <a:t>SoonerCare Programs</a:t>
            </a:r>
          </a:p>
          <a:p>
            <a:r>
              <a:rPr lang="en-US" dirty="0"/>
              <a:t>I/T/U Rules &amp; Policies </a:t>
            </a:r>
          </a:p>
          <a:p>
            <a:r>
              <a:rPr lang="en-US" dirty="0"/>
              <a:t>I/T/U Prior Authorization</a:t>
            </a:r>
          </a:p>
          <a:p>
            <a:pPr lvl="1"/>
            <a:r>
              <a:rPr lang="en-US" dirty="0"/>
              <a:t>10 Minute Break</a:t>
            </a:r>
          </a:p>
          <a:p>
            <a:r>
              <a:rPr lang="en-US" dirty="0"/>
              <a:t>I/T/U SoonerCare Referrals </a:t>
            </a:r>
          </a:p>
          <a:p>
            <a:r>
              <a:rPr lang="en-US" dirty="0"/>
              <a:t>I/T/U Dental </a:t>
            </a:r>
          </a:p>
          <a:p>
            <a:r>
              <a:rPr lang="en-US" dirty="0"/>
              <a:t>I/T/U Reminders &amp; Questions</a:t>
            </a:r>
          </a:p>
        </p:txBody>
      </p:sp>
    </p:spTree>
    <p:extLst>
      <p:ext uri="{BB962C8B-B14F-4D97-AF65-F5344CB8AC3E}">
        <p14:creationId xmlns:p14="http://schemas.microsoft.com/office/powerpoint/2010/main" val="564038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SoonerPlan</a:t>
            </a:r>
          </a:p>
        </p:txBody>
      </p:sp>
      <p:sp>
        <p:nvSpPr>
          <p:cNvPr id="6" name="Content Placeholder 2"/>
          <p:cNvSpPr>
            <a:spLocks noGrp="1"/>
          </p:cNvSpPr>
          <p:nvPr>
            <p:ph idx="1"/>
          </p:nvPr>
        </p:nvSpPr>
        <p:spPr>
          <a:xfrm>
            <a:off x="838200" y="1600201"/>
            <a:ext cx="10515600" cy="4525963"/>
          </a:xfrm>
        </p:spPr>
        <p:txBody>
          <a:bodyPr>
            <a:normAutofit/>
          </a:bodyPr>
          <a:lstStyle/>
          <a:p>
            <a:pPr lvl="0"/>
            <a:r>
              <a:rPr lang="en-US" dirty="0">
                <a:latin typeface="Montserrat Light" panose="00000400000000000000" pitchFamily="2" charset="0"/>
                <a:cs typeface="Arial" panose="020B0604020202020204" pitchFamily="34" charset="0"/>
              </a:rPr>
              <a:t>SoonerPlan is Oklahoma’s family planning program for eligible men and women who are not enrolled in regular SoonerCare services. </a:t>
            </a:r>
          </a:p>
          <a:p>
            <a:pPr lvl="0"/>
            <a:r>
              <a:rPr lang="en-US" dirty="0">
                <a:latin typeface="Montserrat Light" panose="00000400000000000000" pitchFamily="2" charset="0"/>
                <a:cs typeface="Arial" panose="020B0604020202020204" pitchFamily="34" charset="0"/>
              </a:rPr>
              <a:t>To be eligible, an individual must: </a:t>
            </a:r>
          </a:p>
          <a:p>
            <a:pPr lvl="1"/>
            <a:r>
              <a:rPr lang="en-US" dirty="0">
                <a:latin typeface="Montserrat Light" panose="00000400000000000000" pitchFamily="2" charset="0"/>
                <a:cs typeface="Arial" panose="020B0604020202020204" pitchFamily="34" charset="0"/>
              </a:rPr>
              <a:t>Be age 19 or older</a:t>
            </a:r>
          </a:p>
          <a:p>
            <a:pPr lvl="1"/>
            <a:r>
              <a:rPr lang="en-US" dirty="0">
                <a:latin typeface="Montserrat Light" panose="00000400000000000000" pitchFamily="2" charset="0"/>
                <a:cs typeface="Arial" panose="020B0604020202020204" pitchFamily="34" charset="0"/>
              </a:rPr>
              <a:t>Be an Oklahoma resident </a:t>
            </a:r>
          </a:p>
          <a:p>
            <a:pPr lvl="1"/>
            <a:r>
              <a:rPr lang="en-US" dirty="0">
                <a:latin typeface="Montserrat Light" panose="00000400000000000000" pitchFamily="2" charset="0"/>
                <a:cs typeface="Arial" panose="020B0604020202020204" pitchFamily="34" charset="0"/>
              </a:rPr>
              <a:t>Be a U.S. citizen or qualified alien</a:t>
            </a:r>
          </a:p>
          <a:p>
            <a:pPr lvl="1"/>
            <a:r>
              <a:rPr lang="en-US" dirty="0">
                <a:latin typeface="Montserrat Light" panose="00000400000000000000" pitchFamily="2" charset="0"/>
                <a:cs typeface="Arial" panose="020B0604020202020204" pitchFamily="34" charset="0"/>
              </a:rPr>
              <a:t>Have income at or below 133% of the FPL</a:t>
            </a:r>
          </a:p>
        </p:txBody>
      </p:sp>
    </p:spTree>
    <p:extLst>
      <p:ext uri="{BB962C8B-B14F-4D97-AF65-F5344CB8AC3E}">
        <p14:creationId xmlns:p14="http://schemas.microsoft.com/office/powerpoint/2010/main" val="3939669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4200" dirty="0" err="1"/>
              <a:t>SoonerPlan</a:t>
            </a:r>
            <a:r>
              <a:rPr lang="en-US" sz="4200" dirty="0"/>
              <a:t> Coverage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pPr marL="0" indent="0">
              <a:buNone/>
            </a:pPr>
            <a:r>
              <a:rPr lang="en-US" sz="1700" b="1" dirty="0"/>
              <a:t>Coverage includes: </a:t>
            </a:r>
          </a:p>
          <a:p>
            <a:r>
              <a:rPr lang="en-US" sz="1700" dirty="0"/>
              <a:t>Birth control information and supplies</a:t>
            </a:r>
          </a:p>
          <a:p>
            <a:r>
              <a:rPr lang="en-US" sz="1700" dirty="0"/>
              <a:t>Office visits and physical exams related to family planning</a:t>
            </a:r>
          </a:p>
          <a:p>
            <a:r>
              <a:rPr lang="en-US" sz="1700" dirty="0"/>
              <a:t>Laboratory tests related to family planning services, including pregnancy tests, pap smears </a:t>
            </a:r>
          </a:p>
          <a:p>
            <a:pPr marL="0" indent="0">
              <a:spcBef>
                <a:spcPts val="0"/>
              </a:spcBef>
              <a:buNone/>
            </a:pPr>
            <a:r>
              <a:rPr lang="en-US" sz="1700" dirty="0"/>
              <a:t>    and screening for some sexually           </a:t>
            </a:r>
          </a:p>
          <a:p>
            <a:pPr marL="0" indent="0">
              <a:spcBef>
                <a:spcPts val="0"/>
              </a:spcBef>
              <a:buNone/>
            </a:pPr>
            <a:r>
              <a:rPr lang="en-US" sz="1700" dirty="0"/>
              <a:t>    transmitted infections</a:t>
            </a:r>
          </a:p>
          <a:p>
            <a:endParaRPr lang="en-US" sz="1700" dirty="0"/>
          </a:p>
        </p:txBody>
      </p:sp>
      <p:pic>
        <p:nvPicPr>
          <p:cNvPr id="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1369" r="-1" b="3208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966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SoonerPlan</a:t>
            </a:r>
            <a:r>
              <a:rPr lang="en-US" sz="4000" dirty="0"/>
              <a:t> Coverage</a:t>
            </a:r>
            <a:r>
              <a:rPr lang="en-US" sz="1800" i="1" dirty="0"/>
              <a:t>, cont. </a:t>
            </a:r>
          </a:p>
        </p:txBody>
      </p:sp>
      <p:sp>
        <p:nvSpPr>
          <p:cNvPr id="3" name="Content Placeholder 2"/>
          <p:cNvSpPr>
            <a:spLocks noGrp="1"/>
          </p:cNvSpPr>
          <p:nvPr>
            <p:ph idx="1"/>
          </p:nvPr>
        </p:nvSpPr>
        <p:spPr/>
        <p:txBody>
          <a:bodyPr>
            <a:normAutofit/>
          </a:bodyPr>
          <a:lstStyle/>
          <a:p>
            <a:pPr>
              <a:spcBef>
                <a:spcPts val="0"/>
              </a:spcBef>
            </a:pPr>
            <a:r>
              <a:rPr lang="en-US" sz="3600" dirty="0"/>
              <a:t>Tubal ligations for women ages 21 and older</a:t>
            </a:r>
          </a:p>
          <a:p>
            <a:pPr>
              <a:spcBef>
                <a:spcPts val="0"/>
              </a:spcBef>
            </a:pPr>
            <a:r>
              <a:rPr lang="en-US" sz="3600" dirty="0"/>
              <a:t>Vasectomies for men ages 21 and older</a:t>
            </a:r>
          </a:p>
          <a:p>
            <a:pPr>
              <a:spcBef>
                <a:spcPts val="0"/>
              </a:spcBef>
            </a:pPr>
            <a:r>
              <a:rPr lang="en-US" sz="3600" dirty="0"/>
              <a:t>Gardasil for males and females through age 26</a:t>
            </a:r>
          </a:p>
          <a:p>
            <a:r>
              <a:rPr lang="en-US" b="1" i="1" dirty="0">
                <a:solidFill>
                  <a:schemeClr val="accent2"/>
                </a:solidFill>
              </a:rPr>
              <a:t>These services will be paid for as long as the member is  seeking a birth control method.</a:t>
            </a:r>
          </a:p>
        </p:txBody>
      </p:sp>
    </p:spTree>
    <p:extLst>
      <p:ext uri="{BB962C8B-B14F-4D97-AF65-F5344CB8AC3E}">
        <p14:creationId xmlns:p14="http://schemas.microsoft.com/office/powerpoint/2010/main" val="1666455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SoonerPlan: Billing </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896" r="13896" b="14856"/>
          <a:stretch/>
        </p:blipFill>
        <p:spPr bwMode="auto">
          <a:xfrm>
            <a:off x="2133600" y="1327068"/>
            <a:ext cx="7772400" cy="4697678"/>
          </a:xfrm>
          <a:prstGeom prst="rect">
            <a:avLst/>
          </a:prstGeom>
          <a:noFill/>
          <a:ln w="9525">
            <a:solidFill>
              <a:srgbClr val="808080"/>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le 5"/>
          <p:cNvSpPr/>
          <p:nvPr/>
        </p:nvSpPr>
        <p:spPr>
          <a:xfrm>
            <a:off x="3352801" y="5599032"/>
            <a:ext cx="1382825" cy="2286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7696201" y="5031476"/>
            <a:ext cx="915729" cy="2286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Right Arrow 7"/>
          <p:cNvSpPr/>
          <p:nvPr/>
        </p:nvSpPr>
        <p:spPr>
          <a:xfrm rot="10185255">
            <a:off x="4794629" y="5279978"/>
            <a:ext cx="2810752" cy="184853"/>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1228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SoonerPlan: Provider Portal </a:t>
            </a:r>
          </a:p>
        </p:txBody>
      </p:sp>
      <p:sp>
        <p:nvSpPr>
          <p:cNvPr id="8" name="Rectangle 7"/>
          <p:cNvSpPr/>
          <p:nvPr/>
        </p:nvSpPr>
        <p:spPr>
          <a:xfrm>
            <a:off x="3454398" y="3604207"/>
            <a:ext cx="584202" cy="230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877284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21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Oklahoma Cares</a:t>
            </a:r>
          </a:p>
        </p:txBody>
      </p:sp>
      <p:sp>
        <p:nvSpPr>
          <p:cNvPr id="3" name="Content Placeholder 2"/>
          <p:cNvSpPr>
            <a:spLocks noGrp="1"/>
          </p:cNvSpPr>
          <p:nvPr>
            <p:ph idx="1"/>
          </p:nvPr>
        </p:nvSpPr>
        <p:spPr>
          <a:xfrm>
            <a:off x="838200" y="1506071"/>
            <a:ext cx="10515600" cy="4670892"/>
          </a:xfrm>
        </p:spPr>
        <p:txBody>
          <a:bodyPr>
            <a:normAutofit/>
          </a:bodyPr>
          <a:lstStyle/>
          <a:p>
            <a:pPr marL="0" indent="0">
              <a:buNone/>
            </a:pPr>
            <a:r>
              <a:rPr lang="en-US" b="1" dirty="0">
                <a:solidFill>
                  <a:schemeClr val="accent2"/>
                </a:solidFill>
              </a:rPr>
              <a:t>Eligibility Requirements: </a:t>
            </a:r>
          </a:p>
          <a:p>
            <a:pPr lvl="1"/>
            <a:r>
              <a:rPr lang="en-US" sz="3200" dirty="0"/>
              <a:t>Be screened under NBCCEDP and have an abnormal screen, requiring further diagnosis and/or treatment services.</a:t>
            </a:r>
          </a:p>
          <a:p>
            <a:pPr lvl="1"/>
            <a:r>
              <a:rPr lang="en-US" sz="3200" dirty="0"/>
              <a:t>To find a NBCCEDP screener, please call: </a:t>
            </a:r>
          </a:p>
          <a:p>
            <a:pPr lvl="2"/>
            <a:r>
              <a:rPr lang="en-US" sz="3200" dirty="0"/>
              <a:t>OSDH: 866-550-5585</a:t>
            </a:r>
          </a:p>
          <a:p>
            <a:pPr lvl="2"/>
            <a:r>
              <a:rPr lang="en-US" sz="3200" dirty="0"/>
              <a:t>Cherokee Nation: 877-458-4491</a:t>
            </a:r>
          </a:p>
          <a:p>
            <a:pPr lvl="2"/>
            <a:r>
              <a:rPr lang="en-US" sz="3200" dirty="0"/>
              <a:t>Kaw Nation: 580-362-1039 ext. 228</a:t>
            </a:r>
          </a:p>
          <a:p>
            <a:pPr marL="0" indent="0">
              <a:buNone/>
            </a:pPr>
            <a:endParaRPr lang="en-US" dirty="0"/>
          </a:p>
        </p:txBody>
      </p:sp>
      <p:sp>
        <p:nvSpPr>
          <p:cNvPr id="6" name="TextBox 5"/>
          <p:cNvSpPr txBox="1"/>
          <p:nvPr/>
        </p:nvSpPr>
        <p:spPr>
          <a:xfrm>
            <a:off x="1927761" y="5867400"/>
            <a:ext cx="8336478" cy="369332"/>
          </a:xfrm>
          <a:prstGeom prst="rect">
            <a:avLst/>
          </a:prstGeom>
          <a:noFill/>
        </p:spPr>
        <p:txBody>
          <a:bodyPr wrap="square" rtlCol="0">
            <a:spAutoFit/>
          </a:bodyPr>
          <a:lstStyle/>
          <a:p>
            <a:pPr algn="ctr"/>
            <a:r>
              <a:rPr lang="en-US" b="1" i="1" dirty="0"/>
              <a:t>NBCCEDP</a:t>
            </a:r>
            <a:r>
              <a:rPr lang="en-US" i="1" dirty="0"/>
              <a:t>: National Breast and Cervical Cancer Early Detection Program</a:t>
            </a:r>
          </a:p>
        </p:txBody>
      </p:sp>
    </p:spTree>
    <p:extLst>
      <p:ext uri="{BB962C8B-B14F-4D97-AF65-F5344CB8AC3E}">
        <p14:creationId xmlns:p14="http://schemas.microsoft.com/office/powerpoint/2010/main" val="2139029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5" r="4048" b="-1"/>
          <a:stretch/>
        </p:blipFill>
        <p:spPr bwMode="auto">
          <a:xfrm>
            <a:off x="1" y="10"/>
            <a:ext cx="9669642" cy="685799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31610" y="365125"/>
            <a:ext cx="3822189" cy="1899912"/>
          </a:xfrm>
        </p:spPr>
        <p:txBody>
          <a:bodyPr>
            <a:normAutofit/>
          </a:bodyPr>
          <a:lstStyle/>
          <a:p>
            <a:r>
              <a:rPr lang="en-US" sz="4000" dirty="0"/>
              <a:t>Oklahoma Cares</a:t>
            </a:r>
            <a:r>
              <a:rPr lang="en-US" sz="4000" i="1"/>
              <a:t>, cont. </a:t>
            </a:r>
            <a:endParaRPr lang="en-US" sz="4000" dirty="0"/>
          </a:p>
        </p:txBody>
      </p:sp>
      <p:sp>
        <p:nvSpPr>
          <p:cNvPr id="3" name="Content Placeholder 2"/>
          <p:cNvSpPr>
            <a:spLocks noGrp="1"/>
          </p:cNvSpPr>
          <p:nvPr>
            <p:ph idx="1"/>
          </p:nvPr>
        </p:nvSpPr>
        <p:spPr>
          <a:xfrm>
            <a:off x="7531610" y="2434201"/>
            <a:ext cx="3822189" cy="3742762"/>
          </a:xfrm>
        </p:spPr>
        <p:txBody>
          <a:bodyPr>
            <a:normAutofit/>
          </a:bodyPr>
          <a:lstStyle/>
          <a:p>
            <a:pPr marL="0" indent="0">
              <a:buNone/>
            </a:pPr>
            <a:r>
              <a:rPr lang="en-US" sz="2000" b="1"/>
              <a:t>Covered services include:  </a:t>
            </a:r>
          </a:p>
          <a:p>
            <a:r>
              <a:rPr lang="en-US" sz="2000"/>
              <a:t>Breast and cervical cancer and pre-cancer diagnosis and treatment</a:t>
            </a:r>
          </a:p>
          <a:p>
            <a:r>
              <a:rPr lang="en-US" sz="2000"/>
              <a:t>SoonerCare coverage that includes the </a:t>
            </a:r>
            <a:r>
              <a:rPr lang="en-US" sz="2000" i="1"/>
              <a:t>full range </a:t>
            </a:r>
            <a:r>
              <a:rPr lang="en-US" sz="2000"/>
              <a:t>of services</a:t>
            </a:r>
          </a:p>
          <a:p>
            <a:r>
              <a:rPr lang="en-US" sz="2000" b="1"/>
              <a:t>Eligibility will show Title 19 </a:t>
            </a:r>
          </a:p>
          <a:p>
            <a:pPr lvl="1"/>
            <a:endParaRPr lang="en-US" sz="2000"/>
          </a:p>
        </p:txBody>
      </p:sp>
    </p:spTree>
    <p:extLst>
      <p:ext uri="{BB962C8B-B14F-4D97-AF65-F5344CB8AC3E}">
        <p14:creationId xmlns:p14="http://schemas.microsoft.com/office/powerpoint/2010/main" val="4289429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1542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4A8CF-50A6-4B56-8EB3-A898F1A03127}"/>
              </a:ext>
            </a:extLst>
          </p:cNvPr>
          <p:cNvSpPr>
            <a:spLocks noGrp="1"/>
          </p:cNvSpPr>
          <p:nvPr>
            <p:ph type="title"/>
          </p:nvPr>
        </p:nvSpPr>
        <p:spPr/>
        <p:txBody>
          <a:bodyPr/>
          <a:lstStyle/>
          <a:p>
            <a:r>
              <a:rPr lang="en-US" dirty="0"/>
              <a:t>I/T/U Rules and </a:t>
            </a:r>
            <a:r>
              <a:rPr lang="en-US" dirty="0" err="1"/>
              <a:t>PolicIes</a:t>
            </a:r>
            <a:r>
              <a:rPr lang="en-US" dirty="0"/>
              <a:t> </a:t>
            </a:r>
          </a:p>
        </p:txBody>
      </p:sp>
    </p:spTree>
    <p:extLst>
      <p:ext uri="{BB962C8B-B14F-4D97-AF65-F5344CB8AC3E}">
        <p14:creationId xmlns:p14="http://schemas.microsoft.com/office/powerpoint/2010/main" val="1353608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F185A8-518B-4D41-B1EB-CFD8C7EE1DC8}"/>
              </a:ext>
            </a:extLst>
          </p:cNvPr>
          <p:cNvSpPr>
            <a:spLocks noGrp="1"/>
          </p:cNvSpPr>
          <p:nvPr>
            <p:ph type="title"/>
          </p:nvPr>
        </p:nvSpPr>
        <p:spPr>
          <a:xfrm>
            <a:off x="838200" y="365125"/>
            <a:ext cx="10515600" cy="1325563"/>
          </a:xfrm>
        </p:spPr>
        <p:txBody>
          <a:bodyPr>
            <a:normAutofit/>
          </a:bodyPr>
          <a:lstStyle/>
          <a:p>
            <a:r>
              <a:rPr lang="en-US" sz="5400" b="1">
                <a:latin typeface="Montserrat ExtraBold" panose="00000900000000000000" pitchFamily="2" charset="0"/>
              </a:rPr>
              <a:t>AI/AN Health </a:t>
            </a:r>
          </a:p>
        </p:txBody>
      </p:sp>
      <p:sp>
        <p:nvSpPr>
          <p:cNvPr id="3" name="Content Placeholder 2">
            <a:extLst>
              <a:ext uri="{FF2B5EF4-FFF2-40B4-BE49-F238E27FC236}">
                <a16:creationId xmlns:a16="http://schemas.microsoft.com/office/drawing/2014/main" id="{110D755E-EAD1-42E4-8B83-3F51EA2BF60A}"/>
              </a:ext>
            </a:extLst>
          </p:cNvPr>
          <p:cNvSpPr>
            <a:spLocks noGrp="1"/>
          </p:cNvSpPr>
          <p:nvPr>
            <p:ph idx="1"/>
          </p:nvPr>
        </p:nvSpPr>
        <p:spPr>
          <a:xfrm>
            <a:off x="838200" y="1929384"/>
            <a:ext cx="10515600" cy="4251960"/>
          </a:xfrm>
        </p:spPr>
        <p:txBody>
          <a:bodyPr>
            <a:normAutofit/>
          </a:bodyPr>
          <a:lstStyle/>
          <a:p>
            <a:pPr marL="0" indent="0">
              <a:buNone/>
            </a:pPr>
            <a:r>
              <a:rPr lang="en-US" sz="2200" dirty="0"/>
              <a:t>Indian Health refers to health services that are available to American Indians through the Indian Health Service (IHS) tribal clinics and hospitals, and urban Indian health facilities (I/T/U). AI/AN members may select an Indian Health Service, tribal or urban Indian (I/T/U) health clinic as a medical home/primary care provider.</a:t>
            </a:r>
          </a:p>
          <a:p>
            <a:pPr marL="0" indent="0">
              <a:buNone/>
            </a:pPr>
            <a:endParaRPr lang="en-US" sz="2200" dirty="0"/>
          </a:p>
          <a:p>
            <a:pPr lvl="1"/>
            <a:r>
              <a:rPr lang="en-US" sz="2200" dirty="0"/>
              <a:t>Enrollment as a medical home/PCP is not required for Indian Health services.</a:t>
            </a:r>
          </a:p>
          <a:p>
            <a:pPr lvl="1"/>
            <a:r>
              <a:rPr lang="en-US" sz="2200" dirty="0"/>
              <a:t>No cost sharing, copays and/or premium payments for SoonerCare services.</a:t>
            </a:r>
          </a:p>
          <a:p>
            <a:pPr lvl="1"/>
            <a:r>
              <a:rPr lang="en-US" sz="2200" dirty="0"/>
              <a:t>Services at any Indian Health facility without a referral.</a:t>
            </a:r>
          </a:p>
          <a:p>
            <a:pPr marL="0" indent="0">
              <a:buNone/>
            </a:pPr>
            <a:endParaRPr lang="en-US" sz="2200" dirty="0"/>
          </a:p>
        </p:txBody>
      </p:sp>
    </p:spTree>
    <p:extLst>
      <p:ext uri="{BB962C8B-B14F-4D97-AF65-F5344CB8AC3E}">
        <p14:creationId xmlns:p14="http://schemas.microsoft.com/office/powerpoint/2010/main" val="2703182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600" b="1">
                <a:latin typeface="Montserrat ExtraBold" panose="00000900000000000000" pitchFamily="2" charset="0"/>
              </a:rPr>
              <a:t>Itu outpatient encounters </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vert="horz" lIns="91440" tIns="45720" rIns="91440" bIns="45720" rtlCol="0">
            <a:normAutofit/>
          </a:bodyPr>
          <a:lstStyle/>
          <a:p>
            <a:pPr marL="0" indent="0">
              <a:buNone/>
            </a:pPr>
            <a:r>
              <a:rPr lang="en-US" sz="2200" b="1" dirty="0">
                <a:latin typeface="Montserrat Light" panose="00000400000000000000" pitchFamily="2" charset="0"/>
              </a:rPr>
              <a:t>What is an I/T/U encounter? </a:t>
            </a:r>
          </a:p>
          <a:p>
            <a:pPr marL="0" indent="0">
              <a:buNone/>
            </a:pPr>
            <a:r>
              <a:rPr lang="en-US" sz="2200" dirty="0"/>
              <a:t>It is a face-to-face or telehealth contact between a health care professional and an HIS-eligible SoonerCare member for the provision of medically necessary Title XIX or Title XXI covered services through an IHS or Tribal 638 facility or an urban Indian clinic within a 24-hour period ending at midnight, as documented in the patients record. </a:t>
            </a:r>
          </a:p>
          <a:p>
            <a:pPr lvl="1"/>
            <a:r>
              <a:rPr lang="en-US" sz="2200" dirty="0"/>
              <a:t>More than one outpatient visit with a medical professional within a 24-hour period for distinctly different diagnoses may be reported as two encounters. </a:t>
            </a:r>
          </a:p>
          <a:p>
            <a:pPr lvl="1"/>
            <a:r>
              <a:rPr lang="en-US" sz="2200" dirty="0"/>
              <a:t>I/T/U outpatient encounters for IHS-eligible SoonerCare members, whether medical, dental or behavioral health, are not subject to prior authorization.</a:t>
            </a:r>
          </a:p>
          <a:p>
            <a:pPr marL="0" indent="0">
              <a:buNone/>
            </a:pPr>
            <a:endParaRPr lang="en-US" sz="2200" dirty="0"/>
          </a:p>
        </p:txBody>
      </p:sp>
    </p:spTree>
    <p:extLst>
      <p:ext uri="{BB962C8B-B14F-4D97-AF65-F5344CB8AC3E}">
        <p14:creationId xmlns:p14="http://schemas.microsoft.com/office/powerpoint/2010/main" val="272941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542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1128D5-C953-B2E9-20C9-5B23EC822E1D}"/>
              </a:ext>
            </a:extLst>
          </p:cNvPr>
          <p:cNvSpPr>
            <a:spLocks noGrp="1"/>
          </p:cNvSpPr>
          <p:nvPr>
            <p:ph type="title"/>
          </p:nvPr>
        </p:nvSpPr>
        <p:spPr>
          <a:xfrm>
            <a:off x="838200" y="365125"/>
            <a:ext cx="7979229" cy="6064250"/>
          </a:xfrm>
        </p:spPr>
        <p:txBody>
          <a:bodyPr/>
          <a:lstStyle/>
          <a:p>
            <a:r>
              <a:rPr lang="en-US" dirty="0"/>
              <a:t>Welcome and Introductions</a:t>
            </a:r>
            <a:br>
              <a:rPr lang="en-US" dirty="0"/>
            </a:br>
            <a:r>
              <a:rPr lang="en-US" sz="2400" dirty="0">
                <a:latin typeface="Montserrat" panose="00000500000000000000" pitchFamily="2" charset="0"/>
              </a:rPr>
              <a:t>Johnney Johnson, Director of </a:t>
            </a:r>
            <a:br>
              <a:rPr lang="en-US" sz="2400" dirty="0">
                <a:latin typeface="Montserrat" panose="00000500000000000000" pitchFamily="2" charset="0"/>
              </a:rPr>
            </a:br>
            <a:r>
              <a:rPr lang="en-US" sz="2400" dirty="0">
                <a:latin typeface="Montserrat" panose="00000500000000000000" pitchFamily="2" charset="0"/>
              </a:rPr>
              <a:t>pathways to community living</a:t>
            </a:r>
          </a:p>
        </p:txBody>
      </p:sp>
    </p:spTree>
    <p:extLst>
      <p:ext uri="{BB962C8B-B14F-4D97-AF65-F5344CB8AC3E}">
        <p14:creationId xmlns:p14="http://schemas.microsoft.com/office/powerpoint/2010/main" val="1679001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3800">
                <a:latin typeface="Montserrat ExtraBold" panose="00000900000000000000" pitchFamily="2" charset="0"/>
              </a:rPr>
              <a:t>Outpatient encounter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fontScale="92500" lnSpcReduction="20000"/>
          </a:bodyPr>
          <a:lstStyle/>
          <a:p>
            <a:pPr lvl="1"/>
            <a:endParaRPr lang="en-US" sz="2800" dirty="0"/>
          </a:p>
          <a:p>
            <a:pPr marL="457200" lvl="1" indent="0">
              <a:buNone/>
            </a:pPr>
            <a:endParaRPr lang="en-US" sz="2800" dirty="0"/>
          </a:p>
          <a:p>
            <a:pPr marL="457200" lvl="1" indent="0">
              <a:buNone/>
            </a:pPr>
            <a:r>
              <a:rPr lang="en-US" sz="2800" b="1" dirty="0">
                <a:solidFill>
                  <a:schemeClr val="accent2"/>
                </a:solidFill>
              </a:rPr>
              <a:t>Examples include but are not limited to: </a:t>
            </a:r>
          </a:p>
          <a:p>
            <a:pPr lvl="1"/>
            <a:endParaRPr lang="en-US" sz="2800" dirty="0"/>
          </a:p>
          <a:p>
            <a:pPr lvl="1"/>
            <a:r>
              <a:rPr lang="en-US" sz="2800" dirty="0"/>
              <a:t>Medical and diagnostic services</a:t>
            </a:r>
          </a:p>
          <a:p>
            <a:pPr lvl="1"/>
            <a:r>
              <a:rPr lang="en-US" sz="2800" dirty="0"/>
              <a:t>Behavioral health services</a:t>
            </a:r>
          </a:p>
          <a:p>
            <a:pPr lvl="1"/>
            <a:r>
              <a:rPr lang="en-US" sz="2800" dirty="0"/>
              <a:t>Dental services </a:t>
            </a:r>
          </a:p>
          <a:p>
            <a:pPr lvl="1"/>
            <a:r>
              <a:rPr lang="en-US" sz="2800" dirty="0"/>
              <a:t>Vision services </a:t>
            </a:r>
          </a:p>
          <a:p>
            <a:pPr lvl="1"/>
            <a:r>
              <a:rPr lang="en-US" sz="2800" dirty="0"/>
              <a:t>Physical, occupational and speech therapy </a:t>
            </a:r>
          </a:p>
          <a:p>
            <a:pPr lvl="1"/>
            <a:r>
              <a:rPr lang="en-US" sz="2800" dirty="0"/>
              <a:t>Podiatry </a:t>
            </a:r>
          </a:p>
          <a:p>
            <a:pPr lvl="1"/>
            <a:r>
              <a:rPr lang="en-US" sz="2800" dirty="0"/>
              <a:t>Visiting nurse services </a:t>
            </a:r>
          </a:p>
          <a:p>
            <a:pPr lvl="1"/>
            <a:r>
              <a:rPr lang="en-US" sz="2800" dirty="0"/>
              <a:t>Smoking and tobacco use cessation counseling </a:t>
            </a:r>
          </a:p>
          <a:p>
            <a:endParaRPr lang="en-US" sz="2200" dirty="0"/>
          </a:p>
          <a:p>
            <a:pPr marL="0" indent="0">
              <a:buNone/>
            </a:pPr>
            <a:endParaRPr lang="en-US" sz="2200" dirty="0"/>
          </a:p>
          <a:p>
            <a:endParaRPr lang="en-US" sz="2200" dirty="0"/>
          </a:p>
          <a:p>
            <a:pPr marL="0" indent="0">
              <a:buNone/>
            </a:pPr>
            <a:endParaRPr lang="en-US" sz="2200" dirty="0"/>
          </a:p>
        </p:txBody>
      </p:sp>
    </p:spTree>
    <p:extLst>
      <p:ext uri="{BB962C8B-B14F-4D97-AF65-F5344CB8AC3E}">
        <p14:creationId xmlns:p14="http://schemas.microsoft.com/office/powerpoint/2010/main" val="1928763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Outpatient Encounters</a:t>
            </a:r>
            <a:r>
              <a:rPr lang="en-US" sz="2000" i="1" dirty="0"/>
              <a:t>, cont. </a:t>
            </a:r>
          </a:p>
        </p:txBody>
      </p:sp>
      <p:sp>
        <p:nvSpPr>
          <p:cNvPr id="5" name="Content Placeholder 4"/>
          <p:cNvSpPr>
            <a:spLocks noGrp="1"/>
          </p:cNvSpPr>
          <p:nvPr>
            <p:ph idx="1"/>
          </p:nvPr>
        </p:nvSpPr>
        <p:spPr/>
        <p:txBody>
          <a:bodyPr>
            <a:normAutofit/>
          </a:bodyPr>
          <a:lstStyle/>
          <a:p>
            <a:pPr>
              <a:spcAft>
                <a:spcPts val="600"/>
              </a:spcAft>
            </a:pPr>
            <a:r>
              <a:rPr lang="en-US" sz="2600" dirty="0"/>
              <a:t>More than one outpatient visit with a medical professional within a 24-hour period for </a:t>
            </a:r>
            <a:r>
              <a:rPr lang="en-US" sz="2600" b="1" dirty="0">
                <a:solidFill>
                  <a:schemeClr val="accent2"/>
                </a:solidFill>
              </a:rPr>
              <a:t>distinctly different diagnoses</a:t>
            </a:r>
            <a:r>
              <a:rPr lang="en-US" sz="2600" dirty="0">
                <a:solidFill>
                  <a:schemeClr val="accent2"/>
                </a:solidFill>
              </a:rPr>
              <a:t> </a:t>
            </a:r>
            <a:r>
              <a:rPr lang="en-US" sz="2600" dirty="0"/>
              <a:t>may be reported as two encounters.</a:t>
            </a:r>
          </a:p>
          <a:p>
            <a:pPr>
              <a:spcAft>
                <a:spcPts val="600"/>
              </a:spcAft>
            </a:pPr>
            <a:r>
              <a:rPr lang="en-US" sz="2600" dirty="0"/>
              <a:t>I/T/U outpatient encounters for HIS-eligible SoonerCare members, whether medical, dental or behavioral health, are not subject to prior authorization.</a:t>
            </a:r>
          </a:p>
        </p:txBody>
      </p:sp>
      <p:sp>
        <p:nvSpPr>
          <p:cNvPr id="4" name="TextBox 3"/>
          <p:cNvSpPr txBox="1"/>
          <p:nvPr/>
        </p:nvSpPr>
        <p:spPr>
          <a:xfrm>
            <a:off x="1524000" y="5867401"/>
            <a:ext cx="9144000" cy="615553"/>
          </a:xfrm>
          <a:prstGeom prst="rect">
            <a:avLst/>
          </a:prstGeom>
          <a:noFill/>
        </p:spPr>
        <p:txBody>
          <a:bodyPr wrap="square" rtlCol="0">
            <a:spAutoFit/>
          </a:bodyPr>
          <a:lstStyle/>
          <a:p>
            <a:pPr algn="ctr"/>
            <a:r>
              <a:rPr lang="en-US" sz="1600" b="1" dirty="0">
                <a:solidFill>
                  <a:srgbClr val="414141"/>
                </a:solidFill>
                <a:latin typeface="Arial" panose="020B0604020202020204" pitchFamily="34" charset="0"/>
                <a:cs typeface="Arial" panose="020B0604020202020204" pitchFamily="34" charset="0"/>
              </a:rPr>
              <a:t>317:30-5-1098 I/T/U outpatient encounters</a:t>
            </a:r>
          </a:p>
          <a:p>
            <a:endParaRPr lang="en-US" dirty="0"/>
          </a:p>
        </p:txBody>
      </p:sp>
    </p:spTree>
    <p:extLst>
      <p:ext uri="{BB962C8B-B14F-4D97-AF65-F5344CB8AC3E}">
        <p14:creationId xmlns:p14="http://schemas.microsoft.com/office/powerpoint/2010/main" val="5346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200"/>
              <a:t>Services Outside of the Encounter Rate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pPr marL="0" indent="0">
              <a:spcBef>
                <a:spcPts val="0"/>
              </a:spcBef>
              <a:buNone/>
            </a:pPr>
            <a:r>
              <a:rPr lang="en-US" sz="2200" b="1"/>
              <a:t>317:30-5-1090 Provision of other health services outside of the I/T/U encounter</a:t>
            </a:r>
            <a:endParaRPr lang="en-US" sz="2200"/>
          </a:p>
          <a:p>
            <a:pPr marL="0" indent="0">
              <a:spcBef>
                <a:spcPts val="0"/>
              </a:spcBef>
              <a:buNone/>
            </a:pPr>
            <a:r>
              <a:rPr lang="en-US" sz="2200" i="1"/>
              <a:t>[Revised 09-01-17] </a:t>
            </a:r>
          </a:p>
          <a:p>
            <a:pPr marL="514350" indent="-514350">
              <a:spcBef>
                <a:spcPts val="0"/>
              </a:spcBef>
              <a:buAutoNum type="alphaLcParenBoth"/>
            </a:pPr>
            <a:r>
              <a:rPr lang="en-US" sz="2200"/>
              <a:t>Medically necessary SoonerCare covered services that are not included in the I/T/U outpatient encounter rate may be billed outside the encounter rate within the scope of the SoonerCare fee-for-service contract. The services will be reimbursed at the fee-for-service rate, and will be subject to any limitations, restrictions or prior authorization requirements. </a:t>
            </a:r>
          </a:p>
          <a:p>
            <a:pPr marL="514350" indent="-514350">
              <a:buAutoNum type="alphaLcParenBoth"/>
            </a:pPr>
            <a:endParaRPr lang="en-US" sz="2200"/>
          </a:p>
        </p:txBody>
      </p:sp>
    </p:spTree>
    <p:extLst>
      <p:ext uri="{BB962C8B-B14F-4D97-AF65-F5344CB8AC3E}">
        <p14:creationId xmlns:p14="http://schemas.microsoft.com/office/powerpoint/2010/main" val="477933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ontserrat ExtraBold" panose="00000900000000000000" pitchFamily="2" charset="0"/>
              </a:rPr>
              <a:t>Services outside of the encounter rate</a:t>
            </a:r>
          </a:p>
        </p:txBody>
      </p:sp>
      <p:sp>
        <p:nvSpPr>
          <p:cNvPr id="3" name="Content Placeholder 2"/>
          <p:cNvSpPr>
            <a:spLocks noGrp="1"/>
          </p:cNvSpPr>
          <p:nvPr>
            <p:ph idx="1"/>
          </p:nvPr>
        </p:nvSpPr>
        <p:spPr/>
        <p:txBody>
          <a:bodyPr>
            <a:normAutofit lnSpcReduction="10000"/>
          </a:bodyPr>
          <a:lstStyle/>
          <a:p>
            <a:r>
              <a:rPr lang="en-US" b="1" dirty="0">
                <a:solidFill>
                  <a:schemeClr val="accent2"/>
                </a:solidFill>
              </a:rPr>
              <a:t>Examples include but are not limited to: </a:t>
            </a:r>
          </a:p>
          <a:p>
            <a:pPr lvl="1"/>
            <a:r>
              <a:rPr lang="en-US" dirty="0"/>
              <a:t>Durable medical equipment</a:t>
            </a:r>
          </a:p>
          <a:p>
            <a:pPr lvl="1"/>
            <a:r>
              <a:rPr lang="en-US" dirty="0"/>
              <a:t>Glasses</a:t>
            </a:r>
          </a:p>
          <a:p>
            <a:pPr lvl="1"/>
            <a:r>
              <a:rPr lang="en-US" dirty="0"/>
              <a:t>Ambulance </a:t>
            </a:r>
          </a:p>
          <a:p>
            <a:pPr lvl="1"/>
            <a:r>
              <a:rPr lang="en-US" dirty="0"/>
              <a:t>Home health</a:t>
            </a:r>
          </a:p>
          <a:p>
            <a:pPr lvl="1"/>
            <a:r>
              <a:rPr lang="en-US" dirty="0"/>
              <a:t>Inpatient practitioner services </a:t>
            </a:r>
          </a:p>
          <a:p>
            <a:pPr lvl="1"/>
            <a:r>
              <a:rPr lang="en-US" dirty="0"/>
              <a:t>Non-emergency transportation</a:t>
            </a:r>
          </a:p>
          <a:p>
            <a:pPr lvl="1"/>
            <a:r>
              <a:rPr lang="en-US" dirty="0"/>
              <a:t>Behavioral health case management </a:t>
            </a:r>
          </a:p>
          <a:p>
            <a:pPr lvl="1"/>
            <a:r>
              <a:rPr lang="en-US" dirty="0"/>
              <a:t>Psychosocial rehabilitative services </a:t>
            </a:r>
          </a:p>
          <a:p>
            <a:pPr lvl="1"/>
            <a:r>
              <a:rPr lang="en-US" dirty="0"/>
              <a:t>Psychiatric residential treatment facility services</a:t>
            </a:r>
          </a:p>
          <a:p>
            <a:pPr lvl="1"/>
            <a:r>
              <a:rPr lang="en-US" dirty="0"/>
              <a:t>Applied behavior analysis</a:t>
            </a:r>
          </a:p>
          <a:p>
            <a:pPr lvl="1"/>
            <a:r>
              <a:rPr lang="en-US" dirty="0"/>
              <a:t>Diabetes self-management training</a:t>
            </a:r>
          </a:p>
          <a:p>
            <a:endParaRPr lang="en-US" dirty="0"/>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687286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3505495" cy="1622321"/>
          </a:xfrm>
        </p:spPr>
        <p:txBody>
          <a:bodyPr>
            <a:normAutofit/>
          </a:bodyPr>
          <a:lstStyle/>
          <a:p>
            <a:r>
              <a:rPr lang="en-US" sz="3700"/>
              <a:t>Encounter Rate</a:t>
            </a:r>
          </a:p>
        </p:txBody>
      </p:sp>
      <p:sp>
        <p:nvSpPr>
          <p:cNvPr id="3" name="Content Placeholder 2"/>
          <p:cNvSpPr>
            <a:spLocks noGrp="1"/>
          </p:cNvSpPr>
          <p:nvPr>
            <p:ph idx="1"/>
          </p:nvPr>
        </p:nvSpPr>
        <p:spPr>
          <a:xfrm>
            <a:off x="648930" y="2438400"/>
            <a:ext cx="3990125" cy="3785419"/>
          </a:xfrm>
        </p:spPr>
        <p:txBody>
          <a:bodyPr>
            <a:normAutofit/>
          </a:bodyPr>
          <a:lstStyle/>
          <a:p>
            <a:pPr>
              <a:spcBef>
                <a:spcPts val="0"/>
              </a:spcBef>
            </a:pPr>
            <a:r>
              <a:rPr lang="en-US" sz="2400" dirty="0"/>
              <a:t>The annual OMB rate for covered encounters paid to contracted I/T/U providers is established by the Office of Management and Budget (OMB) and is published in the Federal Register. </a:t>
            </a:r>
          </a:p>
          <a:p>
            <a:pPr marL="0" indent="0">
              <a:buNone/>
            </a:pPr>
            <a:endParaRPr lang="en-US" sz="2000" dirty="0"/>
          </a:p>
        </p:txBody>
      </p:sp>
      <p:sp>
        <p:nvSpPr>
          <p:cNvPr id="25" name="Rectangle 2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484477012"/>
              </p:ext>
            </p:extLst>
          </p:nvPr>
        </p:nvGraphicFramePr>
        <p:xfrm>
          <a:off x="5405862" y="1456596"/>
          <a:ext cx="6019332" cy="3941563"/>
        </p:xfrm>
        <a:graphic>
          <a:graphicData uri="http://schemas.openxmlformats.org/drawingml/2006/table">
            <a:tbl>
              <a:tblPr firstRow="1" bandRow="1">
                <a:tableStyleId>{5C22544A-7EE6-4342-B048-85BDC9FD1C3A}</a:tableStyleId>
              </a:tblPr>
              <a:tblGrid>
                <a:gridCol w="1879022">
                  <a:extLst>
                    <a:ext uri="{9D8B030D-6E8A-4147-A177-3AD203B41FA5}">
                      <a16:colId xmlns:a16="http://schemas.microsoft.com/office/drawing/2014/main" val="20000"/>
                    </a:ext>
                  </a:extLst>
                </a:gridCol>
                <a:gridCol w="2118157">
                  <a:extLst>
                    <a:ext uri="{9D8B030D-6E8A-4147-A177-3AD203B41FA5}">
                      <a16:colId xmlns:a16="http://schemas.microsoft.com/office/drawing/2014/main" val="20001"/>
                    </a:ext>
                  </a:extLst>
                </a:gridCol>
                <a:gridCol w="2022153">
                  <a:extLst>
                    <a:ext uri="{9D8B030D-6E8A-4147-A177-3AD203B41FA5}">
                      <a16:colId xmlns:a16="http://schemas.microsoft.com/office/drawing/2014/main" val="20002"/>
                    </a:ext>
                  </a:extLst>
                </a:gridCol>
              </a:tblGrid>
              <a:tr h="1619459">
                <a:tc>
                  <a:txBody>
                    <a:bodyPr/>
                    <a:lstStyle/>
                    <a:p>
                      <a:pPr algn="ctr"/>
                      <a:r>
                        <a:rPr lang="en-US" sz="2600" b="1">
                          <a:latin typeface="Arial" panose="020B0604020202020204" pitchFamily="34" charset="0"/>
                          <a:cs typeface="Arial" panose="020B0604020202020204" pitchFamily="34" charset="0"/>
                        </a:rPr>
                        <a:t>Calendar Year</a:t>
                      </a:r>
                    </a:p>
                  </a:txBody>
                  <a:tcPr marL="138143" marR="138143" marT="69071" marB="69071" anchor="ctr">
                    <a:solidFill>
                      <a:srgbClr val="D15420"/>
                    </a:solidFill>
                  </a:tcPr>
                </a:tc>
                <a:tc>
                  <a:txBody>
                    <a:bodyPr/>
                    <a:lstStyle/>
                    <a:p>
                      <a:pPr algn="ctr"/>
                      <a:r>
                        <a:rPr lang="en-US" sz="2600" b="1">
                          <a:latin typeface="Arial" panose="020B0604020202020204" pitchFamily="34" charset="0"/>
                          <a:cs typeface="Arial" panose="020B0604020202020204" pitchFamily="34" charset="0"/>
                        </a:rPr>
                        <a:t>Outpatient</a:t>
                      </a:r>
                      <a:r>
                        <a:rPr lang="en-US" sz="2600" b="1" baseline="0">
                          <a:latin typeface="Arial" panose="020B0604020202020204" pitchFamily="34" charset="0"/>
                          <a:cs typeface="Arial" panose="020B0604020202020204" pitchFamily="34" charset="0"/>
                        </a:rPr>
                        <a:t> Rate </a:t>
                      </a:r>
                    </a:p>
                    <a:p>
                      <a:pPr algn="ctr"/>
                      <a:r>
                        <a:rPr lang="en-US" sz="2100" b="1" i="1" baseline="0">
                          <a:latin typeface="Arial" panose="020B0604020202020204" pitchFamily="34" charset="0"/>
                          <a:cs typeface="Arial" panose="020B0604020202020204" pitchFamily="34" charset="0"/>
                        </a:rPr>
                        <a:t>(per encounter) </a:t>
                      </a:r>
                      <a:endParaRPr lang="en-US" sz="2100" b="1" i="1">
                        <a:latin typeface="Arial" panose="020B0604020202020204" pitchFamily="34" charset="0"/>
                        <a:cs typeface="Arial" panose="020B0604020202020204" pitchFamily="34" charset="0"/>
                      </a:endParaRPr>
                    </a:p>
                  </a:txBody>
                  <a:tcPr marL="138143" marR="138143" marT="69071" marB="69071" anchor="ctr">
                    <a:solidFill>
                      <a:srgbClr val="D15420"/>
                    </a:solidFill>
                  </a:tcPr>
                </a:tc>
                <a:tc>
                  <a:txBody>
                    <a:bodyPr/>
                    <a:lstStyle/>
                    <a:p>
                      <a:pPr algn="ctr"/>
                      <a:r>
                        <a:rPr lang="en-US" sz="2600" b="1">
                          <a:latin typeface="Arial" panose="020B0604020202020204" pitchFamily="34" charset="0"/>
                          <a:cs typeface="Arial" panose="020B0604020202020204" pitchFamily="34" charset="0"/>
                        </a:rPr>
                        <a:t>Inpatient</a:t>
                      </a:r>
                      <a:r>
                        <a:rPr lang="en-US" sz="2600" b="1" baseline="0">
                          <a:latin typeface="Arial" panose="020B0604020202020204" pitchFamily="34" charset="0"/>
                          <a:cs typeface="Arial" panose="020B0604020202020204" pitchFamily="34" charset="0"/>
                        </a:rPr>
                        <a:t> Rate </a:t>
                      </a:r>
                    </a:p>
                    <a:p>
                      <a:pPr algn="ctr"/>
                      <a:r>
                        <a:rPr lang="en-US" sz="2100" b="1" i="1" baseline="0">
                          <a:latin typeface="Arial" panose="020B0604020202020204" pitchFamily="34" charset="0"/>
                          <a:cs typeface="Arial" panose="020B0604020202020204" pitchFamily="34" charset="0"/>
                        </a:rPr>
                        <a:t>(per covered day)</a:t>
                      </a:r>
                      <a:endParaRPr lang="en-US" sz="2100" b="1" i="1">
                        <a:latin typeface="Arial" panose="020B0604020202020204" pitchFamily="34" charset="0"/>
                        <a:cs typeface="Arial" panose="020B0604020202020204" pitchFamily="34" charset="0"/>
                      </a:endParaRPr>
                    </a:p>
                  </a:txBody>
                  <a:tcPr marL="138143" marR="138143" marT="69071" marB="69071" anchor="ctr">
                    <a:solidFill>
                      <a:srgbClr val="D15420"/>
                    </a:solidFill>
                  </a:tcPr>
                </a:tc>
                <a:extLst>
                  <a:ext uri="{0D108BD9-81ED-4DB2-BD59-A6C34878D82A}">
                    <a16:rowId xmlns:a16="http://schemas.microsoft.com/office/drawing/2014/main" val="10000"/>
                  </a:ext>
                </a:extLst>
              </a:tr>
              <a:tr h="580526">
                <a:tc>
                  <a:txBody>
                    <a:bodyPr/>
                    <a:lstStyle/>
                    <a:p>
                      <a:pPr algn="ctr"/>
                      <a:r>
                        <a:rPr lang="en-US" sz="2600" b="1">
                          <a:latin typeface="Arial" panose="020B0604020202020204" pitchFamily="34" charset="0"/>
                          <a:cs typeface="Arial" panose="020B0604020202020204" pitchFamily="34" charset="0"/>
                        </a:rPr>
                        <a:t>2020</a:t>
                      </a:r>
                    </a:p>
                  </a:txBody>
                  <a:tcPr marL="138143" marR="138143" marT="69071" marB="69071" anchor="ctr">
                    <a:solidFill>
                      <a:schemeClr val="bg2"/>
                    </a:solidFill>
                  </a:tcPr>
                </a:tc>
                <a:tc>
                  <a:txBody>
                    <a:bodyPr/>
                    <a:lstStyle/>
                    <a:p>
                      <a:pPr algn="ctr"/>
                      <a:r>
                        <a:rPr lang="en-US" sz="2600">
                          <a:latin typeface="Arial" panose="020B0604020202020204" pitchFamily="34" charset="0"/>
                          <a:cs typeface="Arial" panose="020B0604020202020204" pitchFamily="34" charset="0"/>
                        </a:rPr>
                        <a:t>$479</a:t>
                      </a:r>
                    </a:p>
                  </a:txBody>
                  <a:tcPr marL="138143" marR="138143" marT="69071" marB="69071" anchor="ctr">
                    <a:solidFill>
                      <a:schemeClr val="bg2"/>
                    </a:solidFill>
                  </a:tcPr>
                </a:tc>
                <a:tc>
                  <a:txBody>
                    <a:bodyPr/>
                    <a:lstStyle/>
                    <a:p>
                      <a:pPr algn="ctr"/>
                      <a:r>
                        <a:rPr lang="en-US" sz="2600" dirty="0">
                          <a:latin typeface="Arial" panose="020B0604020202020204" pitchFamily="34" charset="0"/>
                          <a:cs typeface="Arial" panose="020B0604020202020204" pitchFamily="34" charset="0"/>
                        </a:rPr>
                        <a:t>$3,675</a:t>
                      </a:r>
                    </a:p>
                  </a:txBody>
                  <a:tcPr marL="138143" marR="138143" marT="69071" marB="69071" anchor="ctr">
                    <a:solidFill>
                      <a:schemeClr val="bg2"/>
                    </a:solidFill>
                  </a:tcPr>
                </a:tc>
                <a:extLst>
                  <a:ext uri="{0D108BD9-81ED-4DB2-BD59-A6C34878D82A}">
                    <a16:rowId xmlns:a16="http://schemas.microsoft.com/office/drawing/2014/main" val="10001"/>
                  </a:ext>
                </a:extLst>
              </a:tr>
              <a:tr h="580526">
                <a:tc>
                  <a:txBody>
                    <a:bodyPr/>
                    <a:lstStyle/>
                    <a:p>
                      <a:pPr algn="ctr"/>
                      <a:r>
                        <a:rPr lang="en-US" sz="2600" b="1">
                          <a:latin typeface="Arial" panose="020B0604020202020204" pitchFamily="34" charset="0"/>
                          <a:cs typeface="Arial" panose="020B0604020202020204" pitchFamily="34" charset="0"/>
                        </a:rPr>
                        <a:t>2021</a:t>
                      </a:r>
                    </a:p>
                  </a:txBody>
                  <a:tcPr marL="138143" marR="138143" marT="69071" marB="69071" anchor="ctr">
                    <a:solidFill>
                      <a:schemeClr val="bg2">
                        <a:lumMod val="90000"/>
                      </a:schemeClr>
                    </a:solidFill>
                  </a:tcPr>
                </a:tc>
                <a:tc>
                  <a:txBody>
                    <a:bodyPr/>
                    <a:lstStyle/>
                    <a:p>
                      <a:pPr algn="ctr"/>
                      <a:r>
                        <a:rPr lang="en-US" sz="2600">
                          <a:latin typeface="Arial" panose="020B0604020202020204" pitchFamily="34" charset="0"/>
                          <a:cs typeface="Arial" panose="020B0604020202020204" pitchFamily="34" charset="0"/>
                        </a:rPr>
                        <a:t>$519</a:t>
                      </a:r>
                    </a:p>
                  </a:txBody>
                  <a:tcPr marL="138143" marR="138143" marT="69071" marB="69071" anchor="ctr">
                    <a:solidFill>
                      <a:schemeClr val="bg2">
                        <a:lumMod val="90000"/>
                      </a:schemeClr>
                    </a:solidFill>
                  </a:tcPr>
                </a:tc>
                <a:tc>
                  <a:txBody>
                    <a:bodyPr/>
                    <a:lstStyle/>
                    <a:p>
                      <a:pPr algn="ctr"/>
                      <a:r>
                        <a:rPr lang="en-US" sz="2600" dirty="0">
                          <a:latin typeface="Arial" panose="020B0604020202020204" pitchFamily="34" charset="0"/>
                          <a:cs typeface="Arial" panose="020B0604020202020204" pitchFamily="34" charset="0"/>
                        </a:rPr>
                        <a:t>$3,631</a:t>
                      </a:r>
                    </a:p>
                  </a:txBody>
                  <a:tcPr marL="138143" marR="138143" marT="69071" marB="69071" anchor="ctr">
                    <a:solidFill>
                      <a:schemeClr val="bg2">
                        <a:lumMod val="90000"/>
                      </a:schemeClr>
                    </a:solidFill>
                  </a:tcPr>
                </a:tc>
                <a:extLst>
                  <a:ext uri="{0D108BD9-81ED-4DB2-BD59-A6C34878D82A}">
                    <a16:rowId xmlns:a16="http://schemas.microsoft.com/office/drawing/2014/main" val="10002"/>
                  </a:ext>
                </a:extLst>
              </a:tr>
              <a:tr h="580526">
                <a:tc>
                  <a:txBody>
                    <a:bodyPr/>
                    <a:lstStyle/>
                    <a:p>
                      <a:pPr algn="ctr"/>
                      <a:r>
                        <a:rPr lang="en-US" sz="2600" b="1">
                          <a:latin typeface="Arial" panose="020B0604020202020204" pitchFamily="34" charset="0"/>
                          <a:cs typeface="Arial" panose="020B0604020202020204" pitchFamily="34" charset="0"/>
                        </a:rPr>
                        <a:t>2022</a:t>
                      </a:r>
                    </a:p>
                  </a:txBody>
                  <a:tcPr marL="138143" marR="138143" marT="69071" marB="69071" anchor="ctr">
                    <a:solidFill>
                      <a:schemeClr val="bg2"/>
                    </a:solidFill>
                  </a:tcPr>
                </a:tc>
                <a:tc>
                  <a:txBody>
                    <a:bodyPr/>
                    <a:lstStyle/>
                    <a:p>
                      <a:pPr algn="ctr"/>
                      <a:r>
                        <a:rPr lang="en-US" sz="2600">
                          <a:latin typeface="Arial" panose="020B0604020202020204" pitchFamily="34" charset="0"/>
                          <a:cs typeface="Arial" panose="020B0604020202020204" pitchFamily="34" charset="0"/>
                        </a:rPr>
                        <a:t>$640</a:t>
                      </a:r>
                    </a:p>
                  </a:txBody>
                  <a:tcPr marL="138143" marR="138143" marT="69071" marB="69071" anchor="ctr">
                    <a:solidFill>
                      <a:schemeClr val="bg2"/>
                    </a:solidFill>
                  </a:tcPr>
                </a:tc>
                <a:tc>
                  <a:txBody>
                    <a:bodyPr/>
                    <a:lstStyle/>
                    <a:p>
                      <a:pPr algn="ctr"/>
                      <a:r>
                        <a:rPr lang="en-US" sz="2600" dirty="0">
                          <a:latin typeface="Arial" panose="020B0604020202020204" pitchFamily="34" charset="0"/>
                          <a:cs typeface="Arial" panose="020B0604020202020204" pitchFamily="34" charset="0"/>
                        </a:rPr>
                        <a:t>$4,239</a:t>
                      </a:r>
                    </a:p>
                  </a:txBody>
                  <a:tcPr marL="138143" marR="138143" marT="69071" marB="69071" anchor="ctr">
                    <a:solidFill>
                      <a:schemeClr val="bg2"/>
                    </a:solidFill>
                  </a:tcPr>
                </a:tc>
                <a:extLst>
                  <a:ext uri="{0D108BD9-81ED-4DB2-BD59-A6C34878D82A}">
                    <a16:rowId xmlns:a16="http://schemas.microsoft.com/office/drawing/2014/main" val="10003"/>
                  </a:ext>
                </a:extLst>
              </a:tr>
              <a:tr h="580526">
                <a:tc>
                  <a:txBody>
                    <a:bodyPr/>
                    <a:lstStyle/>
                    <a:p>
                      <a:pPr algn="ctr"/>
                      <a:r>
                        <a:rPr lang="en-US" sz="2600" b="1">
                          <a:latin typeface="Arial" panose="020B0604020202020204" pitchFamily="34" charset="0"/>
                          <a:cs typeface="Arial" panose="020B0604020202020204" pitchFamily="34" charset="0"/>
                        </a:rPr>
                        <a:t>2023</a:t>
                      </a:r>
                    </a:p>
                  </a:txBody>
                  <a:tcPr marL="138143" marR="138143" marT="69071" marB="69071" anchor="ctr">
                    <a:solidFill>
                      <a:schemeClr val="bg2">
                        <a:lumMod val="90000"/>
                      </a:schemeClr>
                    </a:solidFill>
                  </a:tcPr>
                </a:tc>
                <a:tc>
                  <a:txBody>
                    <a:bodyPr/>
                    <a:lstStyle/>
                    <a:p>
                      <a:pPr algn="ctr"/>
                      <a:r>
                        <a:rPr lang="en-US" sz="2600">
                          <a:latin typeface="Arial" panose="020B0604020202020204" pitchFamily="34" charset="0"/>
                          <a:cs typeface="Arial" panose="020B0604020202020204" pitchFamily="34" charset="0"/>
                        </a:rPr>
                        <a:t>$654</a:t>
                      </a:r>
                    </a:p>
                  </a:txBody>
                  <a:tcPr marL="138143" marR="138143" marT="69071" marB="69071" anchor="ctr">
                    <a:solidFill>
                      <a:schemeClr val="bg2">
                        <a:lumMod val="90000"/>
                      </a:schemeClr>
                    </a:solidFill>
                  </a:tcPr>
                </a:tc>
                <a:tc>
                  <a:txBody>
                    <a:bodyPr/>
                    <a:lstStyle/>
                    <a:p>
                      <a:pPr algn="ctr"/>
                      <a:r>
                        <a:rPr lang="en-US" sz="2600" dirty="0">
                          <a:latin typeface="Arial" panose="020B0604020202020204" pitchFamily="34" charset="0"/>
                          <a:cs typeface="Arial" panose="020B0604020202020204" pitchFamily="34" charset="0"/>
                        </a:rPr>
                        <a:t>$4,333</a:t>
                      </a:r>
                    </a:p>
                  </a:txBody>
                  <a:tcPr marL="138143" marR="138143" marT="69071" marB="69071" anchor="ctr">
                    <a:solidFill>
                      <a:schemeClr val="bg2">
                        <a:lumMod val="9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79708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4944152" cy="1622321"/>
          </a:xfrm>
        </p:spPr>
        <p:txBody>
          <a:bodyPr>
            <a:normAutofit/>
          </a:bodyPr>
          <a:lstStyle/>
          <a:p>
            <a:r>
              <a:rPr lang="en-US" dirty="0"/>
              <a:t>I/t/u Revenue Codes</a:t>
            </a:r>
          </a:p>
        </p:txBody>
      </p:sp>
      <p:sp>
        <p:nvSpPr>
          <p:cNvPr id="3" name="Content Placeholder 2"/>
          <p:cNvSpPr>
            <a:spLocks noGrp="1"/>
          </p:cNvSpPr>
          <p:nvPr>
            <p:ph idx="1"/>
          </p:nvPr>
        </p:nvSpPr>
        <p:spPr>
          <a:xfrm>
            <a:off x="648930" y="2438400"/>
            <a:ext cx="4944151" cy="3785419"/>
          </a:xfrm>
        </p:spPr>
        <p:txBody>
          <a:bodyPr>
            <a:normAutofit/>
          </a:bodyPr>
          <a:lstStyle/>
          <a:p>
            <a:r>
              <a:rPr lang="en-US" sz="2400"/>
              <a:t>Contracted I/T/U providers bill with revenue codes for compensable services:</a:t>
            </a:r>
          </a:p>
          <a:p>
            <a:pPr lvl="1">
              <a:buClr>
                <a:schemeClr val="tx1"/>
              </a:buClr>
            </a:pPr>
            <a:r>
              <a:rPr lang="en-US" b="1"/>
              <a:t>512</a:t>
            </a:r>
            <a:r>
              <a:rPr lang="en-US"/>
              <a:t>: Dental</a:t>
            </a:r>
          </a:p>
          <a:p>
            <a:pPr lvl="1">
              <a:buClr>
                <a:schemeClr val="tx1"/>
              </a:buClr>
            </a:pPr>
            <a:r>
              <a:rPr lang="en-US" b="1"/>
              <a:t>513</a:t>
            </a:r>
            <a:r>
              <a:rPr lang="en-US"/>
              <a:t>: Behavioral Health</a:t>
            </a:r>
          </a:p>
          <a:p>
            <a:pPr lvl="1">
              <a:buClr>
                <a:schemeClr val="tx1"/>
              </a:buClr>
            </a:pPr>
            <a:r>
              <a:rPr lang="en-US" b="1"/>
              <a:t>519</a:t>
            </a:r>
            <a:r>
              <a:rPr lang="en-US"/>
              <a:t>: Medical </a:t>
            </a:r>
          </a:p>
          <a:p>
            <a:pPr lvl="1">
              <a:buClr>
                <a:schemeClr val="tx1"/>
              </a:buClr>
            </a:pPr>
            <a:r>
              <a:rPr lang="en-US" b="1"/>
              <a:t>528</a:t>
            </a:r>
            <a:r>
              <a:rPr lang="en-US"/>
              <a:t>: Off-Site Services </a:t>
            </a:r>
          </a:p>
          <a:p>
            <a:pPr marL="457200" lvl="1" indent="0">
              <a:buClr>
                <a:schemeClr val="tx1"/>
              </a:buClr>
              <a:buNone/>
            </a:pPr>
            <a:endParaRPr lang="en-US"/>
          </a:p>
          <a:p>
            <a:pPr marL="457200" lvl="1" indent="0">
              <a:buClr>
                <a:schemeClr val="tx1"/>
              </a:buClr>
              <a:buNone/>
            </a:pPr>
            <a:r>
              <a:rPr lang="en-US"/>
              <a:t>	OHCA 2018-13</a:t>
            </a:r>
          </a:p>
          <a:p>
            <a:pPr lvl="1">
              <a:buClr>
                <a:schemeClr val="tx1"/>
              </a:buClr>
            </a:pPr>
            <a:endParaRPr lang="en-US" b="1"/>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067" y="833418"/>
            <a:ext cx="3942815" cy="5187917"/>
          </a:xfrm>
          <a:prstGeom prst="rect">
            <a:avLst/>
          </a:prstGeom>
          <a:effectLst/>
        </p:spPr>
      </p:pic>
    </p:spTree>
    <p:extLst>
      <p:ext uri="{BB962C8B-B14F-4D97-AF65-F5344CB8AC3E}">
        <p14:creationId xmlns:p14="http://schemas.microsoft.com/office/powerpoint/2010/main" val="3280936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dirty="0"/>
              <a:t>Third Party Liability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pPr marL="0" indent="0">
              <a:buNone/>
            </a:pPr>
            <a:r>
              <a:rPr lang="en-US" sz="2200" b="1" dirty="0">
                <a:solidFill>
                  <a:schemeClr val="accent2"/>
                </a:solidFill>
              </a:rPr>
              <a:t>317:30-3-24 Third party resources</a:t>
            </a:r>
          </a:p>
          <a:p>
            <a:pPr marL="0" indent="0">
              <a:buNone/>
            </a:pPr>
            <a:r>
              <a:rPr lang="en-US" sz="3200" dirty="0"/>
              <a:t>As the Medicaid agency, OHCA is the payer of last resort, with few exceptions. When other resources are available, those resources must first be utilized. </a:t>
            </a:r>
          </a:p>
          <a:p>
            <a:pPr lvl="1"/>
            <a:r>
              <a:rPr lang="en-US" sz="3200" dirty="0"/>
              <a:t>Exceptions to this policy are those receiving medical treatment through Indian Health Services and those eligible for the Crime Victims Compensation Act.</a:t>
            </a:r>
          </a:p>
          <a:p>
            <a:endParaRPr lang="en-US" sz="2200" dirty="0"/>
          </a:p>
          <a:p>
            <a:endParaRPr lang="en-US" sz="2200" dirty="0"/>
          </a:p>
        </p:txBody>
      </p:sp>
    </p:spTree>
    <p:extLst>
      <p:ext uri="{BB962C8B-B14F-4D97-AF65-F5344CB8AC3E}">
        <p14:creationId xmlns:p14="http://schemas.microsoft.com/office/powerpoint/2010/main" val="346717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4200" b="1">
                <a:latin typeface="Arial Black" panose="020B0A04020102020204" pitchFamily="34" charset="0"/>
                <a:cs typeface="Arial" panose="020B0604020202020204" pitchFamily="34" charset="0"/>
              </a:rPr>
              <a:t> Billing Question</a:t>
            </a:r>
            <a:endParaRPr lang="en-US" sz="42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643436"/>
          </a:xfrm>
        </p:spPr>
        <p:txBody>
          <a:bodyPr anchor="ctr">
            <a:normAutofit/>
          </a:bodyPr>
          <a:lstStyle/>
          <a:p>
            <a:pPr marL="0" indent="0">
              <a:buNone/>
            </a:pPr>
            <a:r>
              <a:rPr lang="en-US" sz="2200" b="1" dirty="0">
                <a:solidFill>
                  <a:schemeClr val="accent2"/>
                </a:solidFill>
              </a:rPr>
              <a:t>Do I/T/U providers bill the global delivery fee for pregnancy-related services? </a:t>
            </a:r>
          </a:p>
          <a:p>
            <a:pPr lvl="1"/>
            <a:r>
              <a:rPr lang="en-US" dirty="0"/>
              <a:t>An I/T/U facility should </a:t>
            </a:r>
            <a:r>
              <a:rPr lang="en-US" b="1" u="sng" dirty="0">
                <a:solidFill>
                  <a:schemeClr val="accent2"/>
                </a:solidFill>
              </a:rPr>
              <a:t>not</a:t>
            </a:r>
            <a:r>
              <a:rPr lang="en-US" dirty="0"/>
              <a:t> be billing the global delivery fee.</a:t>
            </a:r>
          </a:p>
          <a:p>
            <a:pPr lvl="1"/>
            <a:r>
              <a:rPr lang="en-US" dirty="0"/>
              <a:t>Because I/T/U providers are paid an encounter rate, the facility should be billing for each visit a patient has at the clinic during her antepartum and/or postpartum care. </a:t>
            </a:r>
          </a:p>
          <a:p>
            <a:pPr lvl="1"/>
            <a:r>
              <a:rPr lang="en-US" dirty="0"/>
              <a:t>Upon delivery of the child, the appropriate </a:t>
            </a:r>
            <a:r>
              <a:rPr lang="en-US" b="1" dirty="0">
                <a:solidFill>
                  <a:schemeClr val="accent2"/>
                </a:solidFill>
              </a:rPr>
              <a:t>delivery-only</a:t>
            </a:r>
            <a:r>
              <a:rPr lang="en-US" b="1" dirty="0"/>
              <a:t> </a:t>
            </a:r>
            <a:r>
              <a:rPr lang="en-US" dirty="0"/>
              <a:t>CPT should be billed.</a:t>
            </a:r>
          </a:p>
          <a:p>
            <a:endParaRPr lang="en-US" sz="2200" dirty="0"/>
          </a:p>
        </p:txBody>
      </p:sp>
    </p:spTree>
    <p:extLst>
      <p:ext uri="{BB962C8B-B14F-4D97-AF65-F5344CB8AC3E}">
        <p14:creationId xmlns:p14="http://schemas.microsoft.com/office/powerpoint/2010/main" val="3146035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15568" y="548640"/>
            <a:ext cx="10168128" cy="1179576"/>
          </a:xfrm>
        </p:spPr>
        <p:txBody>
          <a:bodyPr>
            <a:normAutofit/>
          </a:bodyPr>
          <a:lstStyle/>
          <a:p>
            <a:r>
              <a:rPr lang="en-US" sz="4000" dirty="0"/>
              <a:t>Timely Filing</a:t>
            </a:r>
            <a:r>
              <a:rPr lang="en-US" sz="4000" i="1" dirty="0"/>
              <a:t>  </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1115568" y="1866122"/>
            <a:ext cx="10168128" cy="4443238"/>
          </a:xfrm>
        </p:spPr>
        <p:txBody>
          <a:bodyPr>
            <a:normAutofit/>
          </a:bodyPr>
          <a:lstStyle/>
          <a:p>
            <a:pPr marL="0" indent="0">
              <a:spcBef>
                <a:spcPts val="0"/>
              </a:spcBef>
              <a:buNone/>
            </a:pPr>
            <a:r>
              <a:rPr lang="en-US" sz="2200" b="1" dirty="0">
                <a:solidFill>
                  <a:schemeClr val="accent2"/>
                </a:solidFill>
              </a:rPr>
              <a:t>317:30-3-11 Timely filing limitation</a:t>
            </a:r>
            <a:endParaRPr lang="en-US" sz="2200" dirty="0">
              <a:solidFill>
                <a:schemeClr val="accent2"/>
              </a:solidFill>
            </a:endParaRPr>
          </a:p>
          <a:p>
            <a:pPr>
              <a:spcBef>
                <a:spcPts val="0"/>
              </a:spcBef>
            </a:pPr>
            <a:r>
              <a:rPr lang="en-US" dirty="0"/>
              <a:t>Providers must submit all claims no later than 12 months from the date of service. Federal regulations provide no exceptions to this requirement. </a:t>
            </a:r>
          </a:p>
          <a:p>
            <a:pPr lvl="1"/>
            <a:r>
              <a:rPr lang="en-US" sz="2800" b="1" i="1" dirty="0">
                <a:solidFill>
                  <a:schemeClr val="accent2"/>
                </a:solidFill>
              </a:rPr>
              <a:t>In the event that a problem exists (such as a pending eligibility determination), the provider must still file the claim within timely guidelines. </a:t>
            </a:r>
          </a:p>
          <a:p>
            <a:pPr>
              <a:spcBef>
                <a:spcPts val="0"/>
              </a:spcBef>
            </a:pPr>
            <a:r>
              <a:rPr lang="en-US" dirty="0"/>
              <a:t>For dates of service provided on or after July 1, 2015,   the timely filing limit, for SoonerCare reimbursement,  is six months (183 days) from the date of service. </a:t>
            </a:r>
          </a:p>
          <a:p>
            <a:pPr marL="0" indent="0">
              <a:spcBef>
                <a:spcPts val="0"/>
              </a:spcBef>
              <a:buNone/>
            </a:pPr>
            <a:endParaRPr lang="en-US" sz="2200" b="1" dirty="0"/>
          </a:p>
        </p:txBody>
      </p:sp>
    </p:spTree>
    <p:extLst>
      <p:ext uri="{BB962C8B-B14F-4D97-AF65-F5344CB8AC3E}">
        <p14:creationId xmlns:p14="http://schemas.microsoft.com/office/powerpoint/2010/main" val="7576902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1542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4A8CF-50A6-4B56-8EB3-A898F1A03127}"/>
              </a:ext>
            </a:extLst>
          </p:cNvPr>
          <p:cNvSpPr>
            <a:spLocks noGrp="1"/>
          </p:cNvSpPr>
          <p:nvPr>
            <p:ph type="title"/>
          </p:nvPr>
        </p:nvSpPr>
        <p:spPr>
          <a:xfrm>
            <a:off x="838200" y="365125"/>
            <a:ext cx="8126506" cy="6064250"/>
          </a:xfrm>
        </p:spPr>
        <p:txBody>
          <a:bodyPr/>
          <a:lstStyle/>
          <a:p>
            <a:r>
              <a:rPr lang="en-US" dirty="0"/>
              <a:t>I/t/u Prior authorization</a:t>
            </a:r>
          </a:p>
        </p:txBody>
      </p:sp>
    </p:spTree>
    <p:extLst>
      <p:ext uri="{BB962C8B-B14F-4D97-AF65-F5344CB8AC3E}">
        <p14:creationId xmlns:p14="http://schemas.microsoft.com/office/powerpoint/2010/main" val="53993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FADD-6B9A-11B6-4C01-773F9D856EFA}"/>
              </a:ext>
            </a:extLst>
          </p:cNvPr>
          <p:cNvSpPr>
            <a:spLocks noGrp="1"/>
          </p:cNvSpPr>
          <p:nvPr>
            <p:ph type="title"/>
          </p:nvPr>
        </p:nvSpPr>
        <p:spPr/>
        <p:txBody>
          <a:bodyPr vert="horz" lIns="91440" tIns="45720" rIns="91440" bIns="45720" rtlCol="0" anchor="b">
            <a:normAutofit fontScale="90000"/>
          </a:bodyPr>
          <a:lstStyle/>
          <a:p>
            <a:r>
              <a:rPr lang="en-US" sz="4800" dirty="0">
                <a:solidFill>
                  <a:schemeClr val="tx1"/>
                </a:solidFill>
                <a:latin typeface="Montserrat Black" panose="00000A00000000000000" pitchFamily="2" charset="0"/>
              </a:rPr>
              <a:t>Tribal Government Relations Department</a:t>
            </a:r>
          </a:p>
        </p:txBody>
      </p:sp>
      <p:sp>
        <p:nvSpPr>
          <p:cNvPr id="18" name="TextBox 17">
            <a:extLst>
              <a:ext uri="{FF2B5EF4-FFF2-40B4-BE49-F238E27FC236}">
                <a16:creationId xmlns:a16="http://schemas.microsoft.com/office/drawing/2014/main" id="{31A5AA5A-FDC6-5DB8-665D-E90BA2242E7C}"/>
              </a:ext>
            </a:extLst>
          </p:cNvPr>
          <p:cNvSpPr txBox="1"/>
          <p:nvPr/>
        </p:nvSpPr>
        <p:spPr>
          <a:xfrm>
            <a:off x="5758718" y="5456004"/>
            <a:ext cx="2948474" cy="584775"/>
          </a:xfrm>
          <a:prstGeom prst="rect">
            <a:avLst/>
          </a:prstGeom>
          <a:noFill/>
        </p:spPr>
        <p:txBody>
          <a:bodyPr wrap="square" rtlCol="0">
            <a:spAutoFit/>
          </a:bodyPr>
          <a:lstStyle/>
          <a:p>
            <a:pPr algn="ctr"/>
            <a:r>
              <a:rPr lang="en-US" b="1" dirty="0">
                <a:latin typeface="Montserrat Light" panose="00000400000000000000" pitchFamily="2" charset="0"/>
              </a:rPr>
              <a:t>Kathrine</a:t>
            </a:r>
            <a:r>
              <a:rPr lang="en-US" dirty="0">
                <a:latin typeface="Montserrat Light" panose="00000400000000000000" pitchFamily="2" charset="0"/>
              </a:rPr>
              <a:t> </a:t>
            </a:r>
            <a:r>
              <a:rPr lang="en-US" b="1" dirty="0">
                <a:latin typeface="Montserrat Light" panose="00000400000000000000" pitchFamily="2" charset="0"/>
              </a:rPr>
              <a:t>McCoy</a:t>
            </a:r>
          </a:p>
          <a:p>
            <a:pPr algn="ctr"/>
            <a:r>
              <a:rPr lang="en-US" sz="1400" dirty="0">
                <a:latin typeface="Montserrat Light" panose="00000400000000000000" pitchFamily="2" charset="0"/>
              </a:rPr>
              <a:t>TGR Senior Coordinator </a:t>
            </a:r>
          </a:p>
        </p:txBody>
      </p:sp>
      <p:sp>
        <p:nvSpPr>
          <p:cNvPr id="19" name="TextBox 18">
            <a:extLst>
              <a:ext uri="{FF2B5EF4-FFF2-40B4-BE49-F238E27FC236}">
                <a16:creationId xmlns:a16="http://schemas.microsoft.com/office/drawing/2014/main" id="{971284CC-4F30-CD7A-8463-774B8D4FAD94}"/>
              </a:ext>
            </a:extLst>
          </p:cNvPr>
          <p:cNvSpPr txBox="1"/>
          <p:nvPr/>
        </p:nvSpPr>
        <p:spPr>
          <a:xfrm>
            <a:off x="8358582" y="5464788"/>
            <a:ext cx="3310862" cy="800219"/>
          </a:xfrm>
          <a:prstGeom prst="rect">
            <a:avLst/>
          </a:prstGeom>
          <a:noFill/>
        </p:spPr>
        <p:txBody>
          <a:bodyPr wrap="square" rtlCol="0">
            <a:spAutoFit/>
          </a:bodyPr>
          <a:lstStyle/>
          <a:p>
            <a:pPr algn="ctr"/>
            <a:r>
              <a:rPr lang="en-US" b="1" dirty="0">
                <a:latin typeface="Montserrat Light" panose="00000400000000000000" pitchFamily="2" charset="0"/>
              </a:rPr>
              <a:t>Vickie Sams </a:t>
            </a:r>
          </a:p>
          <a:p>
            <a:pPr algn="ctr"/>
            <a:r>
              <a:rPr lang="en-US" sz="1400" dirty="0">
                <a:latin typeface="Montserrat Light" panose="00000400000000000000" pitchFamily="2" charset="0"/>
              </a:rPr>
              <a:t>TGR Outreach &amp; Provider Engagement Coordinator </a:t>
            </a:r>
          </a:p>
        </p:txBody>
      </p:sp>
      <p:sp>
        <p:nvSpPr>
          <p:cNvPr id="20" name="TextBox 19">
            <a:extLst>
              <a:ext uri="{FF2B5EF4-FFF2-40B4-BE49-F238E27FC236}">
                <a16:creationId xmlns:a16="http://schemas.microsoft.com/office/drawing/2014/main" id="{4BDA6DFC-E5EE-764D-388E-DB1E0E51BBE2}"/>
              </a:ext>
            </a:extLst>
          </p:cNvPr>
          <p:cNvSpPr txBox="1"/>
          <p:nvPr/>
        </p:nvSpPr>
        <p:spPr>
          <a:xfrm>
            <a:off x="590958" y="1902826"/>
            <a:ext cx="5411778" cy="4154984"/>
          </a:xfrm>
          <a:prstGeom prst="rect">
            <a:avLst/>
          </a:prstGeom>
          <a:noFill/>
        </p:spPr>
        <p:txBody>
          <a:bodyPr wrap="square" rtlCol="0">
            <a:spAutoFit/>
          </a:bodyPr>
          <a:lstStyle/>
          <a:p>
            <a:pPr algn="l"/>
            <a:r>
              <a:rPr lang="en-US" sz="2200" b="0" i="0" u="none" strike="noStrike" baseline="0" dirty="0">
                <a:latin typeface="Montserrat-Light"/>
              </a:rPr>
              <a:t>In addition to SoonerCare and tribal</a:t>
            </a:r>
          </a:p>
          <a:p>
            <a:pPr algn="l"/>
            <a:r>
              <a:rPr lang="en-US" sz="2200" b="0" i="0" u="none" strike="noStrike" baseline="0" dirty="0">
                <a:latin typeface="Montserrat-Light"/>
              </a:rPr>
              <a:t>health care collaboration, the TGR team has a wide range of experience in Indian Country </a:t>
            </a:r>
            <a:r>
              <a:rPr lang="en-US" sz="2200" u="none" strike="noStrike" baseline="0" dirty="0">
                <a:latin typeface="Montserrat-Light"/>
              </a:rPr>
              <a:t>including:</a:t>
            </a:r>
          </a:p>
          <a:p>
            <a:pPr marL="342900" indent="-342900" algn="l">
              <a:buFont typeface="Arial" panose="020B0604020202020204" pitchFamily="34" charset="0"/>
              <a:buChar char="•"/>
            </a:pPr>
            <a:r>
              <a:rPr lang="en-US" sz="2200" dirty="0">
                <a:latin typeface="Montserrat-Light"/>
              </a:rPr>
              <a:t>I/T/U provider education</a:t>
            </a:r>
            <a:endParaRPr lang="en-US" sz="2200" b="0" i="0" u="none" strike="noStrike" baseline="0" dirty="0">
              <a:latin typeface="Montserrat-Light"/>
            </a:endParaRPr>
          </a:p>
          <a:p>
            <a:pPr marL="342900" indent="-342900" algn="l">
              <a:buFont typeface="Arial" panose="020B0604020202020204" pitchFamily="34" charset="0"/>
              <a:buChar char="•"/>
            </a:pPr>
            <a:r>
              <a:rPr lang="en-US" sz="2200" b="0" i="0" u="none" strike="noStrike" baseline="0" dirty="0">
                <a:latin typeface="Montserrat-Light"/>
              </a:rPr>
              <a:t>I/T/U administration</a:t>
            </a:r>
          </a:p>
          <a:p>
            <a:pPr marL="342900" indent="-342900" algn="l">
              <a:buFont typeface="Arial" panose="020B0604020202020204" pitchFamily="34" charset="0"/>
              <a:buChar char="•"/>
            </a:pPr>
            <a:r>
              <a:rPr lang="en-US" sz="2200" b="0" i="0" u="none" strike="noStrike" baseline="0" dirty="0">
                <a:latin typeface="Montserrat-Light"/>
              </a:rPr>
              <a:t>Legislative affairs</a:t>
            </a:r>
          </a:p>
          <a:p>
            <a:pPr marL="342900" indent="-342900" algn="l">
              <a:buFont typeface="Arial" panose="020B0604020202020204" pitchFamily="34" charset="0"/>
              <a:buChar char="•"/>
            </a:pPr>
            <a:r>
              <a:rPr lang="en-US" sz="2200" b="0" i="0" u="none" strike="noStrike" baseline="0" dirty="0">
                <a:latin typeface="Montserrat-Light"/>
              </a:rPr>
              <a:t>Nonprofit/advocacy</a:t>
            </a:r>
          </a:p>
          <a:p>
            <a:pPr marL="342900" indent="-342900" algn="l">
              <a:buFont typeface="Arial" panose="020B0604020202020204" pitchFamily="34" charset="0"/>
              <a:buChar char="•"/>
            </a:pPr>
            <a:r>
              <a:rPr lang="en-US" sz="2200" b="0" i="0" u="none" strike="noStrike" baseline="0" dirty="0">
                <a:latin typeface="Montserrat-Light"/>
              </a:rPr>
              <a:t>Indian Health education</a:t>
            </a:r>
          </a:p>
          <a:p>
            <a:pPr marL="342900" indent="-342900" algn="l">
              <a:buFont typeface="Arial" panose="020B0604020202020204" pitchFamily="34" charset="0"/>
              <a:buChar char="•"/>
            </a:pPr>
            <a:r>
              <a:rPr lang="en-US" sz="2200" b="0" i="0" u="none" strike="noStrike" baseline="0" dirty="0">
                <a:latin typeface="Montserrat-Light"/>
              </a:rPr>
              <a:t>Elder care</a:t>
            </a:r>
          </a:p>
          <a:p>
            <a:pPr marL="342900" indent="-342900" algn="l">
              <a:buFont typeface="Arial" panose="020B0604020202020204" pitchFamily="34" charset="0"/>
              <a:buChar char="•"/>
            </a:pPr>
            <a:r>
              <a:rPr lang="en-US" sz="2200" b="0" i="0" u="none" strike="noStrike" baseline="0" dirty="0">
                <a:latin typeface="Montserrat-Light"/>
              </a:rPr>
              <a:t>Behavioral health</a:t>
            </a:r>
          </a:p>
          <a:p>
            <a:pPr marL="342900" indent="-342900" algn="l">
              <a:buFont typeface="Arial" panose="020B0604020202020204" pitchFamily="34" charset="0"/>
              <a:buChar char="•"/>
            </a:pPr>
            <a:r>
              <a:rPr lang="en-US" sz="2200" b="0" i="0" u="none" strike="noStrike" baseline="0" dirty="0">
                <a:latin typeface="Montserrat-Light"/>
              </a:rPr>
              <a:t>Partner collaboration</a:t>
            </a:r>
            <a:endParaRPr lang="en-US" sz="2200" dirty="0"/>
          </a:p>
        </p:txBody>
      </p:sp>
      <p:pic>
        <p:nvPicPr>
          <p:cNvPr id="1032" name="Picture 8">
            <a:extLst>
              <a:ext uri="{FF2B5EF4-FFF2-40B4-BE49-F238E27FC236}">
                <a16:creationId xmlns:a16="http://schemas.microsoft.com/office/drawing/2014/main" id="{1D0ABBE9-AB9E-0828-9B4F-5A6475640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7192" y="2498974"/>
            <a:ext cx="2326809" cy="2783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FB0FF784-03C3-8927-5FC0-3A7A12263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2760" y="2498975"/>
            <a:ext cx="2335496" cy="2783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772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ontserrat ExtraBold" panose="00000900000000000000" pitchFamily="2" charset="0"/>
                <a:cs typeface="Arial" panose="020B0604020202020204" pitchFamily="34" charset="0"/>
              </a:rPr>
              <a:t>Presentation Description</a:t>
            </a:r>
          </a:p>
        </p:txBody>
      </p:sp>
      <p:sp>
        <p:nvSpPr>
          <p:cNvPr id="3" name="Content Placeholder 2"/>
          <p:cNvSpPr>
            <a:spLocks noGrp="1"/>
          </p:cNvSpPr>
          <p:nvPr>
            <p:ph idx="1"/>
          </p:nvPr>
        </p:nvSpPr>
        <p:spPr>
          <a:xfrm>
            <a:off x="838200" y="1690688"/>
            <a:ext cx="10813330" cy="4525963"/>
          </a:xfrm>
        </p:spPr>
        <p:txBody>
          <a:bodyPr>
            <a:noAutofit/>
          </a:bodyPr>
          <a:lstStyle/>
          <a:p>
            <a:pPr marL="0" indent="0">
              <a:lnSpc>
                <a:spcPct val="100000"/>
              </a:lnSpc>
              <a:spcBef>
                <a:spcPts val="0"/>
              </a:spcBef>
              <a:buNone/>
            </a:pPr>
            <a:r>
              <a:rPr lang="en-US" sz="2400" b="0" i="0" dirty="0">
                <a:solidFill>
                  <a:srgbClr val="464646"/>
                </a:solidFill>
                <a:effectLst/>
                <a:latin typeface="Montserrat Light" panose="00000400000000000000" pitchFamily="2" charset="0"/>
              </a:rPr>
              <a:t>This class covers the prior authorization (PA) submission for InterQual</a:t>
            </a:r>
            <a:r>
              <a:rPr lang="en-US" sz="2400" b="0" i="0" baseline="30000" dirty="0">
                <a:solidFill>
                  <a:srgbClr val="464646"/>
                </a:solidFill>
                <a:effectLst/>
                <a:latin typeface="Montserrat Light" panose="00000400000000000000" pitchFamily="2" charset="0"/>
              </a:rPr>
              <a:t>®</a:t>
            </a:r>
            <a:r>
              <a:rPr lang="en-US" sz="2400" b="0" i="0" dirty="0">
                <a:solidFill>
                  <a:srgbClr val="464646"/>
                </a:solidFill>
                <a:effectLst/>
                <a:latin typeface="Montserrat Light" panose="00000400000000000000" pitchFamily="2" charset="0"/>
              </a:rPr>
              <a:t>-related procedures and provides resolutions to common errors within the InterQual review. PAs related to behavioral health, dental, durable </a:t>
            </a:r>
            <a:r>
              <a:rPr lang="en-US" sz="2400" dirty="0">
                <a:latin typeface="Montserrat Light" panose="00000400000000000000" pitchFamily="2" charset="0"/>
              </a:rPr>
              <a:t>medical equipment (</a:t>
            </a:r>
            <a:r>
              <a:rPr lang="en-US" sz="2400" b="0" i="0" dirty="0">
                <a:solidFill>
                  <a:srgbClr val="464646"/>
                </a:solidFill>
                <a:effectLst/>
                <a:latin typeface="Montserrat Light" panose="00000400000000000000" pitchFamily="2" charset="0"/>
              </a:rPr>
              <a:t>DME), therapy (OT/PT/ST), pharmacy and waiver </a:t>
            </a:r>
            <a:r>
              <a:rPr lang="en-US" sz="2400" b="0" i="0" u="sng" dirty="0">
                <a:solidFill>
                  <a:srgbClr val="464646"/>
                </a:solidFill>
                <a:effectLst/>
                <a:latin typeface="Montserrat Light" panose="00000400000000000000" pitchFamily="2" charset="0"/>
              </a:rPr>
              <a:t>are not</a:t>
            </a:r>
            <a:r>
              <a:rPr lang="en-US" sz="2400" b="0" i="0" dirty="0">
                <a:solidFill>
                  <a:srgbClr val="464646"/>
                </a:solidFill>
                <a:effectLst/>
                <a:latin typeface="Montserrat Light" panose="00000400000000000000" pitchFamily="2" charset="0"/>
              </a:rPr>
              <a:t> included. </a:t>
            </a:r>
          </a:p>
          <a:p>
            <a:pPr marL="0" indent="0">
              <a:lnSpc>
                <a:spcPct val="100000"/>
              </a:lnSpc>
              <a:spcBef>
                <a:spcPts val="0"/>
              </a:spcBef>
              <a:buNone/>
            </a:pPr>
            <a:endParaRPr lang="en-US" sz="2400" dirty="0">
              <a:latin typeface="Montserrat Light" panose="00000400000000000000" pitchFamily="2" charset="0"/>
            </a:endParaRPr>
          </a:p>
          <a:p>
            <a:pPr marL="0" indent="0">
              <a:lnSpc>
                <a:spcPct val="100000"/>
              </a:lnSpc>
              <a:spcBef>
                <a:spcPts val="0"/>
              </a:spcBef>
              <a:buNone/>
            </a:pPr>
            <a:r>
              <a:rPr lang="en-US" sz="2400" b="1" i="0" dirty="0">
                <a:solidFill>
                  <a:srgbClr val="464646"/>
                </a:solidFill>
                <a:effectLst/>
                <a:latin typeface="Montserrat Light" panose="00000400000000000000" pitchFamily="2" charset="0"/>
              </a:rPr>
              <a:t>Note:</a:t>
            </a:r>
            <a:r>
              <a:rPr lang="en-US" sz="2400" b="0" i="0" dirty="0">
                <a:solidFill>
                  <a:srgbClr val="464646"/>
                </a:solidFill>
                <a:effectLst/>
                <a:latin typeface="Montserrat Light" panose="00000400000000000000" pitchFamily="2" charset="0"/>
              </a:rPr>
              <a:t> This webinar will </a:t>
            </a:r>
            <a:r>
              <a:rPr lang="en-US" sz="2400" b="0" i="1" dirty="0">
                <a:solidFill>
                  <a:srgbClr val="464646"/>
                </a:solidFill>
                <a:effectLst/>
                <a:latin typeface="Montserrat Light" panose="00000400000000000000" pitchFamily="2" charset="0"/>
              </a:rPr>
              <a:t>not</a:t>
            </a:r>
            <a:r>
              <a:rPr lang="en-US" sz="2400" b="0" i="0" dirty="0">
                <a:solidFill>
                  <a:srgbClr val="464646"/>
                </a:solidFill>
                <a:effectLst/>
                <a:latin typeface="Montserrat Light" panose="00000400000000000000" pitchFamily="2" charset="0"/>
              </a:rPr>
              <a:t> include </a:t>
            </a:r>
            <a:r>
              <a:rPr lang="en-US" sz="2400" dirty="0">
                <a:latin typeface="Montserrat Light" panose="00000400000000000000" pitchFamily="2" charset="0"/>
              </a:rPr>
              <a:t>m</a:t>
            </a:r>
            <a:r>
              <a:rPr lang="en-US" sz="2400" b="0" i="0" dirty="0">
                <a:solidFill>
                  <a:srgbClr val="464646"/>
                </a:solidFill>
                <a:effectLst/>
                <a:latin typeface="Montserrat Light" panose="00000400000000000000" pitchFamily="2" charset="0"/>
              </a:rPr>
              <a:t>anaged </a:t>
            </a:r>
            <a:r>
              <a:rPr lang="en-US" sz="2400" dirty="0">
                <a:latin typeface="Montserrat Light" panose="00000400000000000000" pitchFamily="2" charset="0"/>
              </a:rPr>
              <a:t>c</a:t>
            </a:r>
            <a:r>
              <a:rPr lang="en-US" sz="2400" b="0" i="0" dirty="0">
                <a:solidFill>
                  <a:srgbClr val="464646"/>
                </a:solidFill>
                <a:effectLst/>
                <a:latin typeface="Montserrat Light" panose="00000400000000000000" pitchFamily="2" charset="0"/>
              </a:rPr>
              <a:t>are organization (MCO) changes or Medicaid expansion. For more information, click on the banner from the </a:t>
            </a:r>
            <a:r>
              <a:rPr lang="en-US" sz="2400" b="0" u="sng" dirty="0">
                <a:solidFill>
                  <a:srgbClr val="004E9A"/>
                </a:solidFill>
                <a:effectLst/>
                <a:latin typeface="Montserrat Light" panose="00000400000000000000" pitchFamily="2" charset="0"/>
                <a:hlinkClick r:id="rId3"/>
              </a:rPr>
              <a:t>home page</a:t>
            </a:r>
            <a:r>
              <a:rPr lang="en-US" sz="2400" b="0" i="0" dirty="0">
                <a:solidFill>
                  <a:srgbClr val="464646"/>
                </a:solidFill>
                <a:effectLst/>
                <a:latin typeface="Montserrat Light" panose="00000400000000000000" pitchFamily="2" charset="0"/>
              </a:rPr>
              <a:t>.</a:t>
            </a:r>
          </a:p>
          <a:p>
            <a:pPr marL="0" indent="0">
              <a:lnSpc>
                <a:spcPct val="100000"/>
              </a:lnSpc>
              <a:spcBef>
                <a:spcPts val="0"/>
              </a:spcBef>
              <a:buNone/>
            </a:pPr>
            <a:endParaRPr lang="en-US" sz="2400" b="0" i="0" dirty="0">
              <a:solidFill>
                <a:srgbClr val="464646"/>
              </a:solidFill>
              <a:effectLst/>
              <a:latin typeface="Montserrat Light" panose="00000400000000000000" pitchFamily="2" charset="0"/>
            </a:endParaRPr>
          </a:p>
          <a:p>
            <a:pPr marL="0" indent="0">
              <a:lnSpc>
                <a:spcPct val="100000"/>
              </a:lnSpc>
              <a:spcBef>
                <a:spcPts val="0"/>
              </a:spcBef>
              <a:buNone/>
            </a:pPr>
            <a:r>
              <a:rPr lang="en-US" sz="2400" dirty="0">
                <a:latin typeface="Montserrat Light" panose="00000400000000000000" pitchFamily="2" charset="0"/>
                <a:cs typeface="Arial" panose="020B0604020202020204" pitchFamily="34" charset="0"/>
              </a:rPr>
              <a:t>Recommended audience: Providers who submit PAs related to </a:t>
            </a:r>
            <a:r>
              <a:rPr lang="en-US" sz="2400" dirty="0">
                <a:solidFill>
                  <a:schemeClr val="tx1"/>
                </a:solidFill>
                <a:latin typeface="Montserrat Light" panose="00000400000000000000" pitchFamily="2" charset="0"/>
                <a:cs typeface="Arial" panose="020B0604020202020204" pitchFamily="34" charset="0"/>
              </a:rPr>
              <a:t>surgeries, procedures and high-tech imaging.</a:t>
            </a:r>
          </a:p>
        </p:txBody>
      </p:sp>
    </p:spTree>
    <p:extLst>
      <p:ext uri="{BB962C8B-B14F-4D97-AF65-F5344CB8AC3E}">
        <p14:creationId xmlns:p14="http://schemas.microsoft.com/office/powerpoint/2010/main" val="974224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4A4A4A"/>
                </a:solidFill>
                <a:latin typeface="Montserrat ExtraBold" panose="00000900000000000000" pitchFamily="2" charset="0"/>
                <a:cs typeface="Arial" panose="020B0604020202020204" pitchFamily="34" charset="0"/>
              </a:rPr>
              <a:t>disclaimer</a:t>
            </a:r>
          </a:p>
        </p:txBody>
      </p:sp>
      <p:sp>
        <p:nvSpPr>
          <p:cNvPr id="3" name="Content Placeholder 2"/>
          <p:cNvSpPr>
            <a:spLocks noGrp="1"/>
          </p:cNvSpPr>
          <p:nvPr>
            <p:ph idx="1"/>
          </p:nvPr>
        </p:nvSpPr>
        <p:spPr>
          <a:xfrm>
            <a:off x="838200" y="1822663"/>
            <a:ext cx="10515600" cy="4525963"/>
          </a:xfrm>
        </p:spPr>
        <p:txBody>
          <a:bodyPr>
            <a:noAutofit/>
          </a:bodyPr>
          <a:lstStyle/>
          <a:p>
            <a:r>
              <a:rPr lang="en-US" dirty="0">
                <a:latin typeface="Montserrat Light" panose="00000400000000000000" pitchFamily="2" charset="0"/>
                <a:cs typeface="Arial" panose="020B0604020202020204" pitchFamily="34" charset="0"/>
              </a:rPr>
              <a:t>SoonerCare policy is subject to change.</a:t>
            </a:r>
          </a:p>
          <a:p>
            <a:endParaRPr lang="en-US" dirty="0">
              <a:latin typeface="Montserrat Light" panose="00000400000000000000" pitchFamily="2" charset="0"/>
              <a:cs typeface="Arial" panose="020B0604020202020204" pitchFamily="34" charset="0"/>
            </a:endParaRPr>
          </a:p>
          <a:p>
            <a:r>
              <a:rPr lang="en-US" dirty="0">
                <a:latin typeface="Montserrat Light" panose="00000400000000000000" pitchFamily="2" charset="0"/>
                <a:cs typeface="Arial" panose="020B0604020202020204" pitchFamily="34" charset="0"/>
              </a:rPr>
              <a:t>The information included in this presentation is current as of March 2023.</a:t>
            </a:r>
          </a:p>
          <a:p>
            <a:endParaRPr lang="en-US" dirty="0">
              <a:latin typeface="Montserrat Light" panose="00000400000000000000" pitchFamily="2" charset="0"/>
              <a:cs typeface="Arial" panose="020B0604020202020204" pitchFamily="34" charset="0"/>
            </a:endParaRPr>
          </a:p>
          <a:p>
            <a:r>
              <a:rPr lang="en-US" dirty="0">
                <a:latin typeface="Montserrat Light" panose="00000400000000000000" pitchFamily="2" charset="0"/>
                <a:cs typeface="Arial" panose="020B0604020202020204" pitchFamily="34" charset="0"/>
              </a:rPr>
              <a:t>Current information can be found on the OHCA public website: </a:t>
            </a:r>
            <a:r>
              <a:rPr lang="en-US" dirty="0">
                <a:latin typeface="Montserrat Light" panose="00000400000000000000" pitchFamily="2" charset="0"/>
                <a:cs typeface="Arial" panose="020B0604020202020204" pitchFamily="34" charset="0"/>
                <a:hlinkClick r:id="rId3"/>
              </a:rPr>
              <a:t>www.Oklahoma.gov/ohca</a:t>
            </a:r>
            <a:r>
              <a:rPr lang="en-US" dirty="0">
                <a:latin typeface="Montserrat Light" panose="00000400000000000000" pitchFamily="2" charset="0"/>
                <a:cs typeface="Arial" panose="020B0604020202020204" pitchFamily="34" charset="0"/>
              </a:rPr>
              <a:t>.</a:t>
            </a:r>
          </a:p>
          <a:p>
            <a:pPr marL="0" indent="0">
              <a:buNone/>
            </a:pPr>
            <a:endParaRPr lang="en-US" dirty="0">
              <a:latin typeface="Montserrat Light" panose="00000400000000000000" pitchFamily="2" charset="0"/>
              <a:cs typeface="Arial" panose="020B0604020202020204" pitchFamily="34" charset="0"/>
            </a:endParaRPr>
          </a:p>
        </p:txBody>
      </p:sp>
    </p:spTree>
    <p:extLst>
      <p:ext uri="{BB962C8B-B14F-4D97-AF65-F5344CB8AC3E}">
        <p14:creationId xmlns:p14="http://schemas.microsoft.com/office/powerpoint/2010/main" val="608481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78814" y="5471186"/>
            <a:ext cx="9953366" cy="523220"/>
          </a:xfrm>
          <a:prstGeom prst="rect">
            <a:avLst/>
          </a:prstGeom>
          <a:noFill/>
        </p:spPr>
        <p:txBody>
          <a:bodyPr wrap="none" rtlCol="0">
            <a:spAutoFit/>
          </a:bodyPr>
          <a:lstStyle/>
          <a:p>
            <a:r>
              <a:rPr lang="en-US" sz="2800" dirty="0">
                <a:solidFill>
                  <a:srgbClr val="4A4A4A"/>
                </a:solidFill>
                <a:latin typeface="Montserrat Light" panose="00000400000000000000" pitchFamily="2" charset="0"/>
                <a:cs typeface="Arial" panose="020B0604020202020204" pitchFamily="34" charset="0"/>
              </a:rPr>
              <a:t>Select </a:t>
            </a:r>
            <a:r>
              <a:rPr lang="en-US" sz="2800" b="1" dirty="0">
                <a:solidFill>
                  <a:srgbClr val="4A4A4A"/>
                </a:solidFill>
                <a:latin typeface="Montserrat Light" panose="00000400000000000000" pitchFamily="2" charset="0"/>
                <a:cs typeface="Arial" panose="020B0604020202020204" pitchFamily="34" charset="0"/>
              </a:rPr>
              <a:t>Eligibility Verification </a:t>
            </a:r>
            <a:r>
              <a:rPr lang="en-US" sz="2800" dirty="0">
                <a:solidFill>
                  <a:srgbClr val="4A4A4A"/>
                </a:solidFill>
                <a:latin typeface="Montserrat Light" panose="00000400000000000000" pitchFamily="2" charset="0"/>
                <a:cs typeface="Arial" panose="020B0604020202020204" pitchFamily="34" charset="0"/>
              </a:rPr>
              <a:t>to verify member eligibility.</a:t>
            </a:r>
          </a:p>
        </p:txBody>
      </p:sp>
      <p:sp>
        <p:nvSpPr>
          <p:cNvPr id="7" name="Rectangle 6"/>
          <p:cNvSpPr/>
          <p:nvPr/>
        </p:nvSpPr>
        <p:spPr>
          <a:xfrm>
            <a:off x="2895600" y="4191000"/>
            <a:ext cx="1066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02689" y="3505200"/>
            <a:ext cx="89490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17850" t="8667" r="17800" b="49333"/>
          <a:stretch/>
        </p:blipFill>
        <p:spPr>
          <a:xfrm>
            <a:off x="1178814" y="1563472"/>
            <a:ext cx="9834372" cy="3610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Left Arrow 3"/>
          <p:cNvSpPr/>
          <p:nvPr/>
        </p:nvSpPr>
        <p:spPr>
          <a:xfrm>
            <a:off x="2784348" y="4164331"/>
            <a:ext cx="1289304" cy="685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75104" y="2569464"/>
            <a:ext cx="73152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Eligibility verification</a:t>
            </a:r>
          </a:p>
        </p:txBody>
      </p:sp>
      <p:sp>
        <p:nvSpPr>
          <p:cNvPr id="3" name="Rectangle 2">
            <a:extLst>
              <a:ext uri="{FF2B5EF4-FFF2-40B4-BE49-F238E27FC236}">
                <a16:creationId xmlns:a16="http://schemas.microsoft.com/office/drawing/2014/main" id="{D4D98D00-CB0D-4BE0-9A93-7BFDDD75E577}"/>
              </a:ext>
            </a:extLst>
          </p:cNvPr>
          <p:cNvSpPr/>
          <p:nvPr/>
        </p:nvSpPr>
        <p:spPr>
          <a:xfrm>
            <a:off x="8842342" y="3429000"/>
            <a:ext cx="2055044" cy="162612"/>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907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6517" y="4657764"/>
            <a:ext cx="8278228" cy="1107996"/>
          </a:xfrm>
          <a:prstGeom prst="rect">
            <a:avLst/>
          </a:prstGeom>
          <a:noFill/>
        </p:spPr>
        <p:txBody>
          <a:bodyPr wrap="none" rtlCol="0">
            <a:spAutoFit/>
          </a:bodyPr>
          <a:lstStyle/>
          <a:p>
            <a:pPr marL="342900" indent="-342900">
              <a:spcBef>
                <a:spcPts val="1200"/>
              </a:spcBef>
              <a:buFont typeface="Arial" panose="020B0604020202020204" pitchFamily="34" charset="0"/>
              <a:buChar char="•"/>
            </a:pPr>
            <a:r>
              <a:rPr lang="en-US" sz="2800" dirty="0">
                <a:solidFill>
                  <a:srgbClr val="4A4A4A"/>
                </a:solidFill>
                <a:latin typeface="Montserrat Light" panose="00000400000000000000" pitchFamily="2" charset="0"/>
                <a:cs typeface="Arial" panose="020B0604020202020204" pitchFamily="34" charset="0"/>
              </a:rPr>
              <a:t>Enter the SoonerCare </a:t>
            </a:r>
            <a:r>
              <a:rPr lang="en-US" sz="2800" b="1" dirty="0">
                <a:solidFill>
                  <a:srgbClr val="4A4A4A"/>
                </a:solidFill>
                <a:latin typeface="Montserrat Light" panose="00000400000000000000" pitchFamily="2" charset="0"/>
                <a:cs typeface="Arial" panose="020B0604020202020204" pitchFamily="34" charset="0"/>
              </a:rPr>
              <a:t>Member ID</a:t>
            </a:r>
            <a:r>
              <a:rPr lang="en-US" sz="2800" dirty="0">
                <a:solidFill>
                  <a:srgbClr val="4A4A4A"/>
                </a:solidFill>
                <a:latin typeface="Montserrat Light" panose="00000400000000000000" pitchFamily="2" charset="0"/>
                <a:cs typeface="Arial" panose="020B0604020202020204" pitchFamily="34" charset="0"/>
              </a:rPr>
              <a:t>.</a:t>
            </a:r>
          </a:p>
          <a:p>
            <a:pPr marL="342900" indent="-342900">
              <a:spcBef>
                <a:spcPts val="1200"/>
              </a:spcBef>
              <a:buFont typeface="Arial" panose="020B0604020202020204" pitchFamily="34" charset="0"/>
              <a:buChar char="•"/>
            </a:pPr>
            <a:r>
              <a:rPr lang="en-US" sz="2800" dirty="0">
                <a:solidFill>
                  <a:srgbClr val="4A4A4A"/>
                </a:solidFill>
                <a:latin typeface="Montserrat Light" panose="00000400000000000000" pitchFamily="2" charset="0"/>
                <a:cs typeface="Arial" panose="020B0604020202020204" pitchFamily="34" charset="0"/>
              </a:rPr>
              <a:t>Enter the </a:t>
            </a:r>
            <a:r>
              <a:rPr lang="en-US" sz="2800" b="1" dirty="0">
                <a:solidFill>
                  <a:srgbClr val="4A4A4A"/>
                </a:solidFill>
                <a:latin typeface="Montserrat Light" panose="00000400000000000000" pitchFamily="2" charset="0"/>
                <a:cs typeface="Arial" panose="020B0604020202020204" pitchFamily="34" charset="0"/>
              </a:rPr>
              <a:t>From Date </a:t>
            </a:r>
            <a:r>
              <a:rPr lang="en-US" sz="2800" dirty="0">
                <a:solidFill>
                  <a:srgbClr val="4A4A4A"/>
                </a:solidFill>
                <a:latin typeface="Montserrat Light" panose="00000400000000000000" pitchFamily="2" charset="0"/>
                <a:cs typeface="Arial" panose="020B0604020202020204" pitchFamily="34" charset="0"/>
              </a:rPr>
              <a:t>and </a:t>
            </a:r>
            <a:r>
              <a:rPr lang="en-US" sz="2800" b="1" dirty="0">
                <a:solidFill>
                  <a:srgbClr val="4A4A4A"/>
                </a:solidFill>
                <a:latin typeface="Montserrat Light" panose="00000400000000000000" pitchFamily="2" charset="0"/>
                <a:cs typeface="Arial" panose="020B0604020202020204" pitchFamily="34" charset="0"/>
              </a:rPr>
              <a:t>To Date of Service</a:t>
            </a:r>
            <a:r>
              <a:rPr lang="en-US" sz="2800" dirty="0">
                <a:solidFill>
                  <a:srgbClr val="4A4A4A"/>
                </a:solidFill>
                <a:latin typeface="Montserrat Light" panose="00000400000000000000" pitchFamily="2" charset="0"/>
                <a:cs typeface="Arial" panose="020B0604020202020204" pitchFamily="34" charset="0"/>
              </a:rPr>
              <a:t>.</a:t>
            </a:r>
          </a:p>
        </p:txBody>
      </p:sp>
      <p:sp>
        <p:nvSpPr>
          <p:cNvPr id="8" name="Rectangle 7"/>
          <p:cNvSpPr/>
          <p:nvPr/>
        </p:nvSpPr>
        <p:spPr>
          <a:xfrm>
            <a:off x="2902689" y="3505200"/>
            <a:ext cx="89490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11850" t="32666" r="12925" b="37334"/>
          <a:stretch/>
        </p:blipFill>
        <p:spPr>
          <a:xfrm>
            <a:off x="736517" y="1893126"/>
            <a:ext cx="10718967" cy="2404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1435608" y="2807208"/>
            <a:ext cx="2907792" cy="32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03960" y="3383280"/>
            <a:ext cx="6120384" cy="4297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4A4A4A"/>
                </a:solidFill>
              </a:rPr>
              <a:t>Eligibility verification</a:t>
            </a:r>
          </a:p>
        </p:txBody>
      </p:sp>
    </p:spTree>
    <p:extLst>
      <p:ext uri="{BB962C8B-B14F-4D97-AF65-F5344CB8AC3E}">
        <p14:creationId xmlns:p14="http://schemas.microsoft.com/office/powerpoint/2010/main" val="3807833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64713" y="5259270"/>
            <a:ext cx="8462573" cy="523220"/>
          </a:xfrm>
          <a:prstGeom prst="rect">
            <a:avLst/>
          </a:prstGeom>
          <a:noFill/>
        </p:spPr>
        <p:txBody>
          <a:bodyPr wrap="none" rtlCol="0">
            <a:spAutoFit/>
          </a:bodyPr>
          <a:lstStyle/>
          <a:p>
            <a:r>
              <a:rPr lang="en-US" sz="2800" dirty="0">
                <a:latin typeface="Montserrat Light" panose="00000400000000000000" pitchFamily="2" charset="0"/>
                <a:cs typeface="Arial" panose="020B0604020202020204" pitchFamily="34" charset="0"/>
              </a:rPr>
              <a:t>Eligibility must show Title 19 for active benefits.</a:t>
            </a:r>
            <a:endParaRPr lang="en-US" sz="2800" b="1" dirty="0">
              <a:latin typeface="Montserrat Light" panose="00000400000000000000" pitchFamily="2" charset="0"/>
              <a:cs typeface="Arial" panose="020B0604020202020204" pitchFamily="34" charset="0"/>
            </a:endParaRPr>
          </a:p>
        </p:txBody>
      </p:sp>
      <p:sp>
        <p:nvSpPr>
          <p:cNvPr id="8" name="Rectangle 7"/>
          <p:cNvSpPr/>
          <p:nvPr/>
        </p:nvSpPr>
        <p:spPr>
          <a:xfrm>
            <a:off x="2902689" y="3505200"/>
            <a:ext cx="89490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12313" t="51105" r="13190" b="13600"/>
          <a:stretch/>
        </p:blipFill>
        <p:spPr>
          <a:xfrm>
            <a:off x="1080940" y="2269279"/>
            <a:ext cx="10030120" cy="2673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185105" y="2857575"/>
            <a:ext cx="9240939" cy="3004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Eligibility verification</a:t>
            </a:r>
          </a:p>
        </p:txBody>
      </p:sp>
    </p:spTree>
    <p:extLst>
      <p:ext uri="{BB962C8B-B14F-4D97-AF65-F5344CB8AC3E}">
        <p14:creationId xmlns:p14="http://schemas.microsoft.com/office/powerpoint/2010/main" val="1328866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0" y="4191000"/>
            <a:ext cx="1066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02689" y="3505200"/>
            <a:ext cx="89490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17850" t="8667" r="17800" b="49333"/>
          <a:stretch/>
        </p:blipFill>
        <p:spPr>
          <a:xfrm>
            <a:off x="1178814" y="1563472"/>
            <a:ext cx="9834372" cy="3610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Left Arrow 3"/>
          <p:cNvSpPr/>
          <p:nvPr/>
        </p:nvSpPr>
        <p:spPr>
          <a:xfrm>
            <a:off x="2554986" y="4442473"/>
            <a:ext cx="1289304" cy="685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75104" y="2569464"/>
            <a:ext cx="73152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Treatment history</a:t>
            </a:r>
          </a:p>
        </p:txBody>
      </p:sp>
      <p:sp>
        <p:nvSpPr>
          <p:cNvPr id="10" name="TextBox 9"/>
          <p:cNvSpPr txBox="1"/>
          <p:nvPr/>
        </p:nvSpPr>
        <p:spPr>
          <a:xfrm>
            <a:off x="1666742" y="5369583"/>
            <a:ext cx="8858515" cy="523220"/>
          </a:xfrm>
          <a:prstGeom prst="rect">
            <a:avLst/>
          </a:prstGeom>
          <a:noFill/>
        </p:spPr>
        <p:txBody>
          <a:bodyPr wrap="none" rtlCol="0">
            <a:spAutoFit/>
          </a:bodyPr>
          <a:lstStyle/>
          <a:p>
            <a:r>
              <a:rPr lang="en-US" sz="2800" dirty="0">
                <a:solidFill>
                  <a:srgbClr val="4A4A4A"/>
                </a:solidFill>
                <a:latin typeface="Montserrat Light" panose="00000400000000000000" pitchFamily="2" charset="0"/>
                <a:cs typeface="Arial" panose="020B0604020202020204" pitchFamily="34" charset="0"/>
              </a:rPr>
              <a:t>Select </a:t>
            </a:r>
            <a:r>
              <a:rPr lang="en-US" sz="2800" b="1" dirty="0">
                <a:solidFill>
                  <a:srgbClr val="4A4A4A"/>
                </a:solidFill>
                <a:latin typeface="Montserrat Light" panose="00000400000000000000" pitchFamily="2" charset="0"/>
                <a:cs typeface="Arial" panose="020B0604020202020204" pitchFamily="34" charset="0"/>
              </a:rPr>
              <a:t>Treatment History </a:t>
            </a:r>
            <a:r>
              <a:rPr lang="en-US" sz="2800" dirty="0">
                <a:solidFill>
                  <a:srgbClr val="4A4A4A"/>
                </a:solidFill>
                <a:latin typeface="Montserrat Light" panose="00000400000000000000" pitchFamily="2" charset="0"/>
                <a:cs typeface="Arial" panose="020B0604020202020204" pitchFamily="34" charset="0"/>
              </a:rPr>
              <a:t>under the </a:t>
            </a:r>
            <a:r>
              <a:rPr lang="en-US" sz="2800" b="1" dirty="0">
                <a:solidFill>
                  <a:srgbClr val="4A4A4A"/>
                </a:solidFill>
                <a:latin typeface="Montserrat Light" panose="00000400000000000000" pitchFamily="2" charset="0"/>
                <a:cs typeface="Arial" panose="020B0604020202020204" pitchFamily="34" charset="0"/>
              </a:rPr>
              <a:t>Eligibility</a:t>
            </a:r>
            <a:r>
              <a:rPr lang="en-US" sz="2800" dirty="0">
                <a:solidFill>
                  <a:srgbClr val="4A4A4A"/>
                </a:solidFill>
                <a:latin typeface="Montserrat Light" panose="00000400000000000000" pitchFamily="2" charset="0"/>
                <a:cs typeface="Arial" panose="020B0604020202020204" pitchFamily="34" charset="0"/>
              </a:rPr>
              <a:t> tab.</a:t>
            </a:r>
          </a:p>
        </p:txBody>
      </p:sp>
      <p:sp>
        <p:nvSpPr>
          <p:cNvPr id="11" name="Rectangle 10">
            <a:extLst>
              <a:ext uri="{FF2B5EF4-FFF2-40B4-BE49-F238E27FC236}">
                <a16:creationId xmlns:a16="http://schemas.microsoft.com/office/drawing/2014/main" id="{2A7CEDDD-AB61-440D-9B8F-AE4218E2375F}"/>
              </a:ext>
            </a:extLst>
          </p:cNvPr>
          <p:cNvSpPr/>
          <p:nvPr/>
        </p:nvSpPr>
        <p:spPr>
          <a:xfrm>
            <a:off x="8691512" y="3468672"/>
            <a:ext cx="2187019" cy="122940"/>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74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1600200"/>
            <a:ext cx="18288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11700" t="50054" r="12925" b="19021"/>
          <a:stretch/>
        </p:blipFill>
        <p:spPr>
          <a:xfrm>
            <a:off x="891540" y="1816978"/>
            <a:ext cx="10408920" cy="2402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a:t>Treatment history</a:t>
            </a:r>
          </a:p>
        </p:txBody>
      </p:sp>
      <p:sp>
        <p:nvSpPr>
          <p:cNvPr id="6" name="Content Placeholder 2">
            <a:extLst>
              <a:ext uri="{FF2B5EF4-FFF2-40B4-BE49-F238E27FC236}">
                <a16:creationId xmlns:a16="http://schemas.microsoft.com/office/drawing/2014/main" id="{F1A8E0A2-A1A9-44EA-959A-B81AFA665EAF}"/>
              </a:ext>
            </a:extLst>
          </p:cNvPr>
          <p:cNvSpPr>
            <a:spLocks noGrp="1"/>
          </p:cNvSpPr>
          <p:nvPr>
            <p:ph idx="1"/>
          </p:nvPr>
        </p:nvSpPr>
        <p:spPr>
          <a:xfrm>
            <a:off x="1012507" y="4569314"/>
            <a:ext cx="10166985" cy="2037862"/>
          </a:xfrm>
        </p:spPr>
        <p:txBody>
          <a:bodyPr>
            <a:normAutofit/>
          </a:bodyPr>
          <a:lstStyle/>
          <a:p>
            <a:pPr>
              <a:spcBef>
                <a:spcPts val="0"/>
              </a:spcBef>
            </a:pPr>
            <a:r>
              <a:rPr lang="en-US" b="1" dirty="0">
                <a:solidFill>
                  <a:srgbClr val="4A4A4A"/>
                </a:solidFill>
                <a:latin typeface="Montserrat Light" panose="00000400000000000000" pitchFamily="2" charset="0"/>
                <a:cs typeface="Arial" panose="020B0604020202020204" pitchFamily="34" charset="0"/>
              </a:rPr>
              <a:t>Member ID </a:t>
            </a:r>
            <a:r>
              <a:rPr lang="en-US" dirty="0">
                <a:solidFill>
                  <a:srgbClr val="4A4A4A"/>
                </a:solidFill>
                <a:latin typeface="Montserrat Light" panose="00000400000000000000" pitchFamily="2" charset="0"/>
                <a:cs typeface="Arial" panose="020B0604020202020204" pitchFamily="34" charset="0"/>
              </a:rPr>
              <a:t>– Enter the SoonerCare member ID.</a:t>
            </a:r>
          </a:p>
          <a:p>
            <a:pPr>
              <a:spcBef>
                <a:spcPts val="0"/>
              </a:spcBef>
            </a:pPr>
            <a:r>
              <a:rPr lang="en-US" b="1" dirty="0">
                <a:solidFill>
                  <a:srgbClr val="4A4A4A"/>
                </a:solidFill>
                <a:latin typeface="Montserrat Light" panose="00000400000000000000" pitchFamily="2" charset="0"/>
                <a:cs typeface="Arial" panose="020B0604020202020204" pitchFamily="34" charset="0"/>
              </a:rPr>
              <a:t>Service From </a:t>
            </a:r>
            <a:r>
              <a:rPr lang="en-US" dirty="0">
                <a:solidFill>
                  <a:srgbClr val="4A4A4A"/>
                </a:solidFill>
                <a:latin typeface="Montserrat Light" panose="00000400000000000000" pitchFamily="2" charset="0"/>
                <a:cs typeface="Arial" panose="020B0604020202020204" pitchFamily="34" charset="0"/>
              </a:rPr>
              <a:t>and </a:t>
            </a:r>
            <a:r>
              <a:rPr lang="en-US" b="1" dirty="0">
                <a:solidFill>
                  <a:srgbClr val="4A4A4A"/>
                </a:solidFill>
                <a:latin typeface="Montserrat Light" panose="00000400000000000000" pitchFamily="2" charset="0"/>
                <a:cs typeface="Arial" panose="020B0604020202020204" pitchFamily="34" charset="0"/>
              </a:rPr>
              <a:t>To Date </a:t>
            </a:r>
            <a:r>
              <a:rPr lang="en-US" dirty="0">
                <a:solidFill>
                  <a:srgbClr val="4A4A4A"/>
                </a:solidFill>
                <a:latin typeface="Montserrat Light" panose="00000400000000000000" pitchFamily="2" charset="0"/>
                <a:cs typeface="Arial" panose="020B0604020202020204" pitchFamily="34" charset="0"/>
              </a:rPr>
              <a:t>– Enter the dates of service.</a:t>
            </a:r>
          </a:p>
          <a:p>
            <a:pPr>
              <a:spcBef>
                <a:spcPts val="0"/>
              </a:spcBef>
            </a:pPr>
            <a:r>
              <a:rPr lang="en-US" b="1" dirty="0">
                <a:solidFill>
                  <a:srgbClr val="4A4A4A"/>
                </a:solidFill>
                <a:latin typeface="Montserrat Light" panose="00000400000000000000" pitchFamily="2" charset="0"/>
                <a:cs typeface="Arial" panose="020B0604020202020204" pitchFamily="34" charset="0"/>
              </a:rPr>
              <a:t>Procedure Code Type </a:t>
            </a:r>
            <a:r>
              <a:rPr lang="en-US" dirty="0">
                <a:solidFill>
                  <a:srgbClr val="4A4A4A"/>
                </a:solidFill>
                <a:latin typeface="Montserrat Light" panose="00000400000000000000" pitchFamily="2" charset="0"/>
                <a:cs typeface="Arial" panose="020B0604020202020204" pitchFamily="34" charset="0"/>
              </a:rPr>
              <a:t>– Select CPT/HCPCS or Revenue</a:t>
            </a:r>
          </a:p>
          <a:p>
            <a:pPr>
              <a:spcBef>
                <a:spcPts val="0"/>
              </a:spcBef>
            </a:pPr>
            <a:r>
              <a:rPr lang="en-US" b="1" dirty="0">
                <a:solidFill>
                  <a:srgbClr val="4A4A4A"/>
                </a:solidFill>
                <a:latin typeface="Montserrat Light" panose="00000400000000000000" pitchFamily="2" charset="0"/>
                <a:cs typeface="Arial" panose="020B0604020202020204" pitchFamily="34" charset="0"/>
              </a:rPr>
              <a:t>Procedure Code </a:t>
            </a:r>
            <a:r>
              <a:rPr lang="en-US" dirty="0">
                <a:solidFill>
                  <a:srgbClr val="4A4A4A"/>
                </a:solidFill>
                <a:latin typeface="Montserrat Light" panose="00000400000000000000" pitchFamily="2" charset="0"/>
                <a:cs typeface="Arial" panose="020B0604020202020204" pitchFamily="34" charset="0"/>
              </a:rPr>
              <a:t>– Enter the procedure code.</a:t>
            </a:r>
          </a:p>
          <a:p>
            <a:pPr marL="0" indent="0">
              <a:buNone/>
            </a:pPr>
            <a:endParaRPr lang="en-US" sz="2500" dirty="0">
              <a:solidFill>
                <a:schemeClr val="tx1"/>
              </a:solidFill>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47845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1600200"/>
            <a:ext cx="18288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8200" y="5257800"/>
            <a:ext cx="10785229" cy="954107"/>
          </a:xfrm>
          <a:prstGeom prst="rect">
            <a:avLst/>
          </a:prstGeom>
          <a:noFill/>
        </p:spPr>
        <p:txBody>
          <a:bodyPr wrap="square" rtlCol="0">
            <a:spAutoFit/>
          </a:bodyPr>
          <a:lstStyle/>
          <a:p>
            <a:r>
              <a:rPr lang="en-US" sz="2800" b="1" dirty="0">
                <a:latin typeface="Montserrat Light" panose="00000400000000000000" pitchFamily="2" charset="0"/>
                <a:cs typeface="Arial" panose="020B0604020202020204" pitchFamily="34" charset="0"/>
              </a:rPr>
              <a:t>Search Results </a:t>
            </a:r>
            <a:r>
              <a:rPr lang="en-US" sz="2800" dirty="0">
                <a:latin typeface="Montserrat Light" panose="00000400000000000000" pitchFamily="2" charset="0"/>
                <a:cs typeface="Arial" panose="020B0604020202020204" pitchFamily="34" charset="0"/>
              </a:rPr>
              <a:t>will reflect the date when services were rendered and how many units were billed.</a:t>
            </a:r>
          </a:p>
        </p:txBody>
      </p:sp>
      <p:pic>
        <p:nvPicPr>
          <p:cNvPr id="5" name="Picture 4"/>
          <p:cNvPicPr>
            <a:picLocks noChangeAspect="1"/>
          </p:cNvPicPr>
          <p:nvPr/>
        </p:nvPicPr>
        <p:blipFill rotWithShape="1">
          <a:blip r:embed="rId3"/>
          <a:srcRect l="1639" t="40444"/>
          <a:stretch/>
        </p:blipFill>
        <p:spPr>
          <a:xfrm>
            <a:off x="736408" y="1600200"/>
            <a:ext cx="10719184" cy="3427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885825" y="4181474"/>
            <a:ext cx="10306050" cy="723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Treatment history</a:t>
            </a:r>
          </a:p>
        </p:txBody>
      </p:sp>
    </p:spTree>
    <p:extLst>
      <p:ext uri="{BB962C8B-B14F-4D97-AF65-F5344CB8AC3E}">
        <p14:creationId xmlns:p14="http://schemas.microsoft.com/office/powerpoint/2010/main" val="2773081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3393" y="5387890"/>
            <a:ext cx="9445214" cy="523220"/>
          </a:xfrm>
          <a:prstGeom prst="rect">
            <a:avLst/>
          </a:prstGeom>
          <a:noFill/>
        </p:spPr>
        <p:txBody>
          <a:bodyPr wrap="none" rtlCol="0">
            <a:spAutoFit/>
          </a:bodyPr>
          <a:lstStyle/>
          <a:p>
            <a:r>
              <a:rPr lang="en-US" sz="2800" dirty="0">
                <a:latin typeface="Montserrat Light" panose="00000400000000000000" pitchFamily="2" charset="0"/>
                <a:cs typeface="Arial" panose="020B0604020202020204" pitchFamily="34" charset="0"/>
              </a:rPr>
              <a:t>Select</a:t>
            </a:r>
            <a:r>
              <a:rPr lang="en-US" sz="2800" b="1" dirty="0">
                <a:latin typeface="Montserrat Light" panose="00000400000000000000" pitchFamily="2" charset="0"/>
                <a:cs typeface="Arial" panose="020B0604020202020204" pitchFamily="34" charset="0"/>
              </a:rPr>
              <a:t> Search Fee Schedule </a:t>
            </a:r>
            <a:r>
              <a:rPr lang="en-US" sz="2800" dirty="0">
                <a:latin typeface="Montserrat Light" panose="00000400000000000000" pitchFamily="2" charset="0"/>
                <a:cs typeface="Arial" panose="020B0604020202020204" pitchFamily="34" charset="0"/>
              </a:rPr>
              <a:t>under the </a:t>
            </a:r>
            <a:r>
              <a:rPr lang="en-US" sz="2800" b="1" dirty="0">
                <a:latin typeface="Montserrat Light" panose="00000400000000000000" pitchFamily="2" charset="0"/>
                <a:cs typeface="Arial" panose="020B0604020202020204" pitchFamily="34" charset="0"/>
              </a:rPr>
              <a:t>Resources </a:t>
            </a:r>
            <a:r>
              <a:rPr lang="en-US" sz="2800" dirty="0">
                <a:latin typeface="Montserrat Light" panose="00000400000000000000" pitchFamily="2" charset="0"/>
                <a:cs typeface="Arial" panose="020B0604020202020204" pitchFamily="34" charset="0"/>
              </a:rPr>
              <a:t>tab.</a:t>
            </a:r>
          </a:p>
        </p:txBody>
      </p:sp>
      <p:sp>
        <p:nvSpPr>
          <p:cNvPr id="8" name="Rectangle 7"/>
          <p:cNvSpPr/>
          <p:nvPr/>
        </p:nvSpPr>
        <p:spPr>
          <a:xfrm>
            <a:off x="2902689" y="3505200"/>
            <a:ext cx="89490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833104" y="2368296"/>
            <a:ext cx="73152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2583180" y="4245113"/>
            <a:ext cx="1289304" cy="685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10725" t="9200" r="11799" b="36400"/>
          <a:stretch/>
        </p:blipFill>
        <p:spPr>
          <a:xfrm>
            <a:off x="1194816" y="1423447"/>
            <a:ext cx="9802368" cy="3714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8801100" y="2353818"/>
            <a:ext cx="795528" cy="265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2781300" y="4083078"/>
            <a:ext cx="1289304" cy="685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Fee schedule</a:t>
            </a:r>
          </a:p>
        </p:txBody>
      </p:sp>
      <p:sp>
        <p:nvSpPr>
          <p:cNvPr id="13" name="Rectangle 12">
            <a:extLst>
              <a:ext uri="{FF2B5EF4-FFF2-40B4-BE49-F238E27FC236}">
                <a16:creationId xmlns:a16="http://schemas.microsoft.com/office/drawing/2014/main" id="{D6653253-BEC6-46D6-8FAD-32F9BE6A0945}"/>
              </a:ext>
            </a:extLst>
          </p:cNvPr>
          <p:cNvSpPr/>
          <p:nvPr/>
        </p:nvSpPr>
        <p:spPr>
          <a:xfrm>
            <a:off x="8691512" y="3185864"/>
            <a:ext cx="2187019" cy="122940"/>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645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66900" y="5685719"/>
            <a:ext cx="8458200" cy="523220"/>
          </a:xfrm>
          <a:prstGeom prst="rect">
            <a:avLst/>
          </a:prstGeom>
          <a:noFill/>
        </p:spPr>
        <p:txBody>
          <a:bodyPr wrap="square" rtlCol="0">
            <a:spAutoFit/>
          </a:bodyPr>
          <a:lstStyle/>
          <a:p>
            <a:pPr algn="ctr"/>
            <a:r>
              <a:rPr lang="en-US" sz="2800" b="1" dirty="0">
                <a:solidFill>
                  <a:srgbClr val="4A4A4A"/>
                </a:solidFill>
                <a:latin typeface="Montserrat Light" panose="00000400000000000000" pitchFamily="2" charset="0"/>
                <a:cs typeface="Arial" panose="020B0604020202020204" pitchFamily="34" charset="0"/>
              </a:rPr>
              <a:t>Search Results</a:t>
            </a:r>
            <a:r>
              <a:rPr lang="en-US" sz="2800" dirty="0">
                <a:solidFill>
                  <a:srgbClr val="4A4A4A"/>
                </a:solidFill>
                <a:latin typeface="Montserrat Light" panose="00000400000000000000" pitchFamily="2" charset="0"/>
                <a:cs typeface="Arial" panose="020B0604020202020204" pitchFamily="34" charset="0"/>
              </a:rPr>
              <a:t> will show if a PA is required.</a:t>
            </a:r>
          </a:p>
        </p:txBody>
      </p:sp>
      <p:pic>
        <p:nvPicPr>
          <p:cNvPr id="2" name="Picture 1"/>
          <p:cNvPicPr>
            <a:picLocks noChangeAspect="1"/>
          </p:cNvPicPr>
          <p:nvPr/>
        </p:nvPicPr>
        <p:blipFill rotWithShape="1">
          <a:blip r:embed="rId3"/>
          <a:srcRect l="14324" t="19995" r="15101" b="17733"/>
          <a:stretch/>
        </p:blipFill>
        <p:spPr>
          <a:xfrm>
            <a:off x="1793748" y="1480008"/>
            <a:ext cx="8604504" cy="4070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Left Arrow 7"/>
          <p:cNvSpPr/>
          <p:nvPr/>
        </p:nvSpPr>
        <p:spPr>
          <a:xfrm>
            <a:off x="2928453" y="1972590"/>
            <a:ext cx="1289304" cy="685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24634" y="2182902"/>
            <a:ext cx="795528" cy="265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Fee schedule</a:t>
            </a:r>
          </a:p>
        </p:txBody>
      </p:sp>
    </p:spTree>
    <p:extLst>
      <p:ext uri="{BB962C8B-B14F-4D97-AF65-F5344CB8AC3E}">
        <p14:creationId xmlns:p14="http://schemas.microsoft.com/office/powerpoint/2010/main" val="837849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DD1E-3E9F-9E11-6477-75AA2E852CD2}"/>
              </a:ext>
            </a:extLst>
          </p:cNvPr>
          <p:cNvSpPr>
            <a:spLocks noGrp="1"/>
          </p:cNvSpPr>
          <p:nvPr>
            <p:ph type="title"/>
          </p:nvPr>
        </p:nvSpPr>
        <p:spPr/>
        <p:txBody>
          <a:bodyPr/>
          <a:lstStyle/>
          <a:p>
            <a:r>
              <a:rPr lang="en-US" dirty="0"/>
              <a:t>Pathways to </a:t>
            </a:r>
            <a:br>
              <a:rPr lang="en-US" dirty="0"/>
            </a:br>
            <a:r>
              <a:rPr lang="en-US" dirty="0"/>
              <a:t>community living </a:t>
            </a:r>
          </a:p>
        </p:txBody>
      </p:sp>
      <p:pic>
        <p:nvPicPr>
          <p:cNvPr id="2050" name="Picture 2">
            <a:extLst>
              <a:ext uri="{FF2B5EF4-FFF2-40B4-BE49-F238E27FC236}">
                <a16:creationId xmlns:a16="http://schemas.microsoft.com/office/drawing/2014/main" id="{ED178847-F515-3B67-6E12-5E2DDE24D2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04422" y="3907097"/>
            <a:ext cx="1452039" cy="1629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CA7604-AA56-6BEF-5DDC-D6053A7EAEF6}"/>
              </a:ext>
            </a:extLst>
          </p:cNvPr>
          <p:cNvSpPr txBox="1"/>
          <p:nvPr/>
        </p:nvSpPr>
        <p:spPr>
          <a:xfrm>
            <a:off x="838200" y="1582340"/>
            <a:ext cx="7727302" cy="4355038"/>
          </a:xfrm>
          <a:prstGeom prst="rect">
            <a:avLst/>
          </a:prstGeom>
          <a:noFill/>
        </p:spPr>
        <p:txBody>
          <a:bodyPr wrap="square" rtlCol="0">
            <a:spAutoFit/>
          </a:bodyPr>
          <a:lstStyle/>
          <a:p>
            <a:pPr algn="l"/>
            <a:r>
              <a:rPr lang="en-US" sz="2800" b="1" i="0" u="none" strike="noStrike" baseline="0" dirty="0">
                <a:solidFill>
                  <a:srgbClr val="464646"/>
                </a:solidFill>
                <a:latin typeface="Montserrat-Bold"/>
              </a:rPr>
              <a:t>About Pathways</a:t>
            </a:r>
          </a:p>
          <a:p>
            <a:pPr algn="l"/>
            <a:r>
              <a:rPr lang="en-US" sz="2100" b="0" i="0" u="none" strike="noStrike" baseline="0" dirty="0">
                <a:solidFill>
                  <a:srgbClr val="464646"/>
                </a:solidFill>
                <a:latin typeface="Montserrat-Light"/>
              </a:rPr>
              <a:t>Money Follows the Person (MFP) transitions qualified</a:t>
            </a:r>
          </a:p>
          <a:p>
            <a:pPr algn="l"/>
            <a:r>
              <a:rPr lang="en-US" sz="2100" b="0" i="0" u="none" strike="noStrike" baseline="0" dirty="0">
                <a:solidFill>
                  <a:srgbClr val="464646"/>
                </a:solidFill>
                <a:latin typeface="Montserrat-Light"/>
              </a:rPr>
              <a:t>Oklahomans from a nursing home back into the community of their choice. The MFP tribal initiative (Pathways) was modified to work more independently with tribes to give funds more specific to their needs.</a:t>
            </a:r>
          </a:p>
          <a:p>
            <a:pPr algn="l"/>
            <a:endParaRPr lang="en-US" sz="1100" b="1" i="0" u="none" strike="noStrike" baseline="0" dirty="0">
              <a:solidFill>
                <a:srgbClr val="464646"/>
              </a:solidFill>
              <a:latin typeface="Montserrat-Bold"/>
            </a:endParaRPr>
          </a:p>
          <a:p>
            <a:pPr algn="l"/>
            <a:r>
              <a:rPr lang="en-US" sz="2800" b="1" i="0" u="none" strike="noStrike" baseline="0" dirty="0">
                <a:solidFill>
                  <a:srgbClr val="464646"/>
                </a:solidFill>
                <a:latin typeface="Montserrat-Bold"/>
              </a:rPr>
              <a:t>Outreach</a:t>
            </a:r>
          </a:p>
          <a:p>
            <a:pPr algn="l"/>
            <a:r>
              <a:rPr lang="en-US" sz="2000" b="0" i="0" u="none" strike="noStrike" baseline="0" dirty="0">
                <a:solidFill>
                  <a:srgbClr val="464646"/>
                </a:solidFill>
                <a:latin typeface="Montserrat-Light"/>
              </a:rPr>
              <a:t>Our team has one Community Outreach Coordinator who will:</a:t>
            </a:r>
          </a:p>
          <a:p>
            <a:pPr lvl="1"/>
            <a:r>
              <a:rPr lang="en-US" sz="2000" b="0" i="0" u="none" strike="noStrike" baseline="0" dirty="0">
                <a:solidFill>
                  <a:srgbClr val="464646"/>
                </a:solidFill>
                <a:latin typeface="Montserrat-Light"/>
              </a:rPr>
              <a:t>• Engage tribal partners</a:t>
            </a:r>
          </a:p>
          <a:p>
            <a:pPr lvl="1"/>
            <a:r>
              <a:rPr lang="en-US" sz="2000" b="0" i="0" u="none" strike="noStrike" baseline="0" dirty="0">
                <a:solidFill>
                  <a:srgbClr val="464646"/>
                </a:solidFill>
                <a:latin typeface="Montserrat-Light"/>
              </a:rPr>
              <a:t>• Attend/present at tribal events across the state</a:t>
            </a:r>
          </a:p>
          <a:p>
            <a:pPr lvl="1"/>
            <a:r>
              <a:rPr lang="en-US" sz="2000" b="0" i="0" u="none" strike="noStrike" baseline="0" dirty="0">
                <a:solidFill>
                  <a:srgbClr val="464646"/>
                </a:solidFill>
                <a:latin typeface="Montserrat-Light"/>
              </a:rPr>
              <a:t>• Maintain relationships</a:t>
            </a:r>
            <a:endParaRPr lang="en-US" sz="2000" dirty="0">
              <a:solidFill>
                <a:srgbClr val="464646"/>
              </a:solidFill>
            </a:endParaRPr>
          </a:p>
        </p:txBody>
      </p:sp>
      <p:sp>
        <p:nvSpPr>
          <p:cNvPr id="5" name="TextBox 4">
            <a:extLst>
              <a:ext uri="{FF2B5EF4-FFF2-40B4-BE49-F238E27FC236}">
                <a16:creationId xmlns:a16="http://schemas.microsoft.com/office/drawing/2014/main" id="{814CDA85-9BD8-0879-249B-5EEC93C85580}"/>
              </a:ext>
            </a:extLst>
          </p:cNvPr>
          <p:cNvSpPr txBox="1"/>
          <p:nvPr/>
        </p:nvSpPr>
        <p:spPr>
          <a:xfrm>
            <a:off x="7707086" y="5603435"/>
            <a:ext cx="3646714" cy="923330"/>
          </a:xfrm>
          <a:prstGeom prst="rect">
            <a:avLst/>
          </a:prstGeom>
          <a:noFill/>
        </p:spPr>
        <p:txBody>
          <a:bodyPr wrap="square" rtlCol="0">
            <a:spAutoFit/>
          </a:bodyPr>
          <a:lstStyle/>
          <a:p>
            <a:pPr algn="ctr"/>
            <a:r>
              <a:rPr lang="en-US" b="1" dirty="0">
                <a:latin typeface="Montserrat Light" panose="00000400000000000000" pitchFamily="2" charset="0"/>
              </a:rPr>
              <a:t>Carley</a:t>
            </a:r>
            <a:r>
              <a:rPr lang="en-US" dirty="0">
                <a:latin typeface="Montserrat Light" panose="00000400000000000000" pitchFamily="2" charset="0"/>
              </a:rPr>
              <a:t> </a:t>
            </a:r>
            <a:r>
              <a:rPr lang="en-US" b="1" dirty="0">
                <a:latin typeface="Montserrat Light" panose="00000400000000000000" pitchFamily="2" charset="0"/>
              </a:rPr>
              <a:t>Fryrear</a:t>
            </a:r>
            <a:r>
              <a:rPr lang="en-US" dirty="0">
                <a:latin typeface="Montserrat Light" panose="00000400000000000000" pitchFamily="2" charset="0"/>
              </a:rPr>
              <a:t> </a:t>
            </a:r>
          </a:p>
          <a:p>
            <a:pPr algn="ctr"/>
            <a:r>
              <a:rPr lang="en-US" dirty="0">
                <a:latin typeface="Montserrat Light" panose="00000400000000000000" pitchFamily="2" charset="0"/>
              </a:rPr>
              <a:t>Community Outreach Coordinator</a:t>
            </a:r>
          </a:p>
        </p:txBody>
      </p:sp>
      <p:sp>
        <p:nvSpPr>
          <p:cNvPr id="6" name="TextBox 5">
            <a:extLst>
              <a:ext uri="{FF2B5EF4-FFF2-40B4-BE49-F238E27FC236}">
                <a16:creationId xmlns:a16="http://schemas.microsoft.com/office/drawing/2014/main" id="{B2E60986-562B-25B6-50F4-1A87269631D3}"/>
              </a:ext>
            </a:extLst>
          </p:cNvPr>
          <p:cNvSpPr txBox="1"/>
          <p:nvPr/>
        </p:nvSpPr>
        <p:spPr>
          <a:xfrm>
            <a:off x="7707086" y="1004579"/>
            <a:ext cx="3646714" cy="923330"/>
          </a:xfrm>
          <a:prstGeom prst="rect">
            <a:avLst/>
          </a:prstGeom>
          <a:noFill/>
        </p:spPr>
        <p:txBody>
          <a:bodyPr wrap="square" rtlCol="0">
            <a:spAutoFit/>
          </a:bodyPr>
          <a:lstStyle/>
          <a:p>
            <a:pPr algn="ctr"/>
            <a:r>
              <a:rPr lang="en-US" b="1" dirty="0">
                <a:latin typeface="Montserrat Light" panose="00000400000000000000" pitchFamily="2" charset="0"/>
              </a:rPr>
              <a:t>Johnney Johnson  </a:t>
            </a:r>
          </a:p>
          <a:p>
            <a:pPr algn="ctr"/>
            <a:r>
              <a:rPr lang="en-US" dirty="0">
                <a:latin typeface="Montserrat Light" panose="00000400000000000000" pitchFamily="2" charset="0"/>
              </a:rPr>
              <a:t>Director of Pathways to Community Living </a:t>
            </a:r>
          </a:p>
        </p:txBody>
      </p:sp>
      <p:pic>
        <p:nvPicPr>
          <p:cNvPr id="8" name="Picture 7" descr="A person smiling for the camera&#10;&#10;Description automatically generated with medium confidence">
            <a:extLst>
              <a:ext uri="{FF2B5EF4-FFF2-40B4-BE49-F238E27FC236}">
                <a16:creationId xmlns:a16="http://schemas.microsoft.com/office/drawing/2014/main" id="{99F03A07-61B7-AFDA-8764-1F39344BA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4422" y="2028117"/>
            <a:ext cx="1452039" cy="17224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0032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766" y="5630289"/>
            <a:ext cx="11627298" cy="492443"/>
          </a:xfrm>
          <a:prstGeom prst="rect">
            <a:avLst/>
          </a:prstGeom>
          <a:noFill/>
        </p:spPr>
        <p:txBody>
          <a:bodyPr wrap="square" rtlCol="0">
            <a:spAutoFit/>
          </a:bodyPr>
          <a:lstStyle/>
          <a:p>
            <a:pPr algn="ctr"/>
            <a:r>
              <a:rPr lang="en-US" sz="2600" dirty="0">
                <a:solidFill>
                  <a:srgbClr val="4A4A4A"/>
                </a:solidFill>
                <a:latin typeface="Montserrat Light" panose="00000400000000000000" pitchFamily="2" charset="0"/>
                <a:cs typeface="Arial" panose="020B0604020202020204" pitchFamily="34" charset="0"/>
              </a:rPr>
              <a:t>Select </a:t>
            </a:r>
            <a:r>
              <a:rPr lang="en-US" sz="2600" b="1" dirty="0">
                <a:solidFill>
                  <a:srgbClr val="4A4A4A"/>
                </a:solidFill>
                <a:latin typeface="Montserrat Light" panose="00000400000000000000" pitchFamily="2" charset="0"/>
                <a:cs typeface="Arial" panose="020B0604020202020204" pitchFamily="34" charset="0"/>
              </a:rPr>
              <a:t>Create Authorization </a:t>
            </a:r>
            <a:r>
              <a:rPr lang="en-US" sz="2600" dirty="0">
                <a:solidFill>
                  <a:srgbClr val="4A4A4A"/>
                </a:solidFill>
                <a:latin typeface="Montserrat Light" panose="00000400000000000000" pitchFamily="2" charset="0"/>
                <a:cs typeface="Arial" panose="020B0604020202020204" pitchFamily="34" charset="0"/>
              </a:rPr>
              <a:t>under the </a:t>
            </a:r>
            <a:r>
              <a:rPr lang="en-US" sz="2600" b="1" dirty="0">
                <a:solidFill>
                  <a:srgbClr val="4A4A4A"/>
                </a:solidFill>
                <a:latin typeface="Montserrat Light" panose="00000400000000000000" pitchFamily="2" charset="0"/>
                <a:cs typeface="Arial" panose="020B0604020202020204" pitchFamily="34" charset="0"/>
              </a:rPr>
              <a:t>Prior Authorizations </a:t>
            </a:r>
            <a:r>
              <a:rPr lang="en-US" sz="2600" dirty="0">
                <a:solidFill>
                  <a:srgbClr val="4A4A4A"/>
                </a:solidFill>
                <a:latin typeface="Montserrat Light" panose="00000400000000000000" pitchFamily="2" charset="0"/>
                <a:cs typeface="Arial" panose="020B0604020202020204" pitchFamily="34" charset="0"/>
              </a:rPr>
              <a:t>tab.</a:t>
            </a:r>
          </a:p>
        </p:txBody>
      </p:sp>
      <p:pic>
        <p:nvPicPr>
          <p:cNvPr id="2" name="Picture 1"/>
          <p:cNvPicPr>
            <a:picLocks noChangeAspect="1"/>
          </p:cNvPicPr>
          <p:nvPr/>
        </p:nvPicPr>
        <p:blipFill rotWithShape="1">
          <a:blip r:embed="rId3"/>
          <a:srcRect l="10650" t="8800" r="11650" b="38933"/>
          <a:stretch/>
        </p:blipFill>
        <p:spPr>
          <a:xfrm>
            <a:off x="972908" y="1506943"/>
            <a:ext cx="10380891" cy="3927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Left Arrow 5"/>
          <p:cNvSpPr/>
          <p:nvPr/>
        </p:nvSpPr>
        <p:spPr>
          <a:xfrm>
            <a:off x="2612857" y="4231676"/>
            <a:ext cx="1289304" cy="64198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57509" y="2531898"/>
            <a:ext cx="1578441" cy="300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Pa submission</a:t>
            </a:r>
          </a:p>
        </p:txBody>
      </p:sp>
      <p:sp>
        <p:nvSpPr>
          <p:cNvPr id="8" name="Rectangle 7">
            <a:extLst>
              <a:ext uri="{FF2B5EF4-FFF2-40B4-BE49-F238E27FC236}">
                <a16:creationId xmlns:a16="http://schemas.microsoft.com/office/drawing/2014/main" id="{022BF873-0C4A-4897-A6F7-987DE435C58F}"/>
              </a:ext>
            </a:extLst>
          </p:cNvPr>
          <p:cNvSpPr/>
          <p:nvPr/>
        </p:nvSpPr>
        <p:spPr>
          <a:xfrm>
            <a:off x="8955459" y="3506378"/>
            <a:ext cx="2187019" cy="122940"/>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96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2190" y="2805030"/>
            <a:ext cx="10149840" cy="892552"/>
          </a:xfrm>
          <a:prstGeom prst="rect">
            <a:avLst/>
          </a:prstGeom>
          <a:noFill/>
        </p:spPr>
        <p:txBody>
          <a:bodyPr wrap="square" rtlCol="0">
            <a:spAutoFit/>
          </a:bodyPr>
          <a:lstStyle/>
          <a:p>
            <a:r>
              <a:rPr lang="en-US" sz="2600" b="1" dirty="0">
                <a:solidFill>
                  <a:srgbClr val="4A4A4A"/>
                </a:solidFill>
                <a:latin typeface="Montserrat Light" panose="00000400000000000000" pitchFamily="2" charset="0"/>
                <a:cs typeface="Arial" panose="020B0604020202020204" pitchFamily="34" charset="0"/>
              </a:rPr>
              <a:t>Requesting Provider Information – </a:t>
            </a:r>
            <a:r>
              <a:rPr lang="en-US" sz="2600" dirty="0">
                <a:solidFill>
                  <a:srgbClr val="4A4A4A"/>
                </a:solidFill>
                <a:latin typeface="Montserrat Light" panose="00000400000000000000" pitchFamily="2" charset="0"/>
                <a:cs typeface="Arial" panose="020B0604020202020204" pitchFamily="34" charset="0"/>
              </a:rPr>
              <a:t>This will automatically populate the provider logged in.</a:t>
            </a:r>
          </a:p>
        </p:txBody>
      </p:sp>
      <p:sp>
        <p:nvSpPr>
          <p:cNvPr id="6" name="TextBox 5"/>
          <p:cNvSpPr txBox="1"/>
          <p:nvPr/>
        </p:nvSpPr>
        <p:spPr>
          <a:xfrm>
            <a:off x="792190" y="5921593"/>
            <a:ext cx="10140696" cy="492443"/>
          </a:xfrm>
          <a:prstGeom prst="rect">
            <a:avLst/>
          </a:prstGeom>
          <a:noFill/>
        </p:spPr>
        <p:txBody>
          <a:bodyPr wrap="square" rtlCol="0">
            <a:spAutoFit/>
          </a:bodyPr>
          <a:lstStyle/>
          <a:p>
            <a:r>
              <a:rPr lang="en-US" sz="2600" b="1" dirty="0">
                <a:solidFill>
                  <a:srgbClr val="4A4A4A"/>
                </a:solidFill>
                <a:latin typeface="Montserrat Light" panose="00000400000000000000" pitchFamily="2" charset="0"/>
                <a:cs typeface="Arial" panose="020B0604020202020204" pitchFamily="34" charset="0"/>
              </a:rPr>
              <a:t>Member Information – </a:t>
            </a:r>
            <a:r>
              <a:rPr lang="en-US" sz="2600" dirty="0">
                <a:solidFill>
                  <a:srgbClr val="4A4A4A"/>
                </a:solidFill>
                <a:latin typeface="Montserrat Light" panose="00000400000000000000" pitchFamily="2" charset="0"/>
                <a:cs typeface="Arial" panose="020B0604020202020204" pitchFamily="34" charset="0"/>
              </a:rPr>
              <a:t>Enter the SoonerCare </a:t>
            </a:r>
            <a:r>
              <a:rPr lang="en-US" sz="2600" b="1" dirty="0">
                <a:solidFill>
                  <a:srgbClr val="4A4A4A"/>
                </a:solidFill>
                <a:latin typeface="Montserrat Light" panose="00000400000000000000" pitchFamily="2" charset="0"/>
                <a:cs typeface="Arial" panose="020B0604020202020204" pitchFamily="34" charset="0"/>
              </a:rPr>
              <a:t>Member ID</a:t>
            </a:r>
            <a:r>
              <a:rPr lang="en-US" sz="2600" dirty="0">
                <a:solidFill>
                  <a:srgbClr val="4A4A4A"/>
                </a:solidFill>
                <a:latin typeface="Montserrat Light" panose="00000400000000000000" pitchFamily="2" charset="0"/>
                <a:cs typeface="Arial" panose="020B0604020202020204" pitchFamily="34" charset="0"/>
              </a:rPr>
              <a:t>.</a:t>
            </a:r>
          </a:p>
        </p:txBody>
      </p:sp>
      <p:pic>
        <p:nvPicPr>
          <p:cNvPr id="2" name="Picture 1"/>
          <p:cNvPicPr>
            <a:picLocks noChangeAspect="1"/>
          </p:cNvPicPr>
          <p:nvPr/>
        </p:nvPicPr>
        <p:blipFill rotWithShape="1">
          <a:blip r:embed="rId3"/>
          <a:srcRect l="11925" t="26533" r="13000" b="56133"/>
          <a:stretch/>
        </p:blipFill>
        <p:spPr>
          <a:xfrm>
            <a:off x="746180" y="1344723"/>
            <a:ext cx="10607620" cy="1377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3"/>
          <a:srcRect l="12000" t="43067" r="13000" b="34666"/>
          <a:stretch/>
        </p:blipFill>
        <p:spPr>
          <a:xfrm>
            <a:off x="742392" y="4040424"/>
            <a:ext cx="10707216" cy="1788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a:t>Pa submission</a:t>
            </a:r>
          </a:p>
        </p:txBody>
      </p:sp>
      <p:sp>
        <p:nvSpPr>
          <p:cNvPr id="4" name="Rectangle 3">
            <a:extLst>
              <a:ext uri="{FF2B5EF4-FFF2-40B4-BE49-F238E27FC236}">
                <a16:creationId xmlns:a16="http://schemas.microsoft.com/office/drawing/2014/main" id="{4D37B7FB-1DCA-47DE-B18B-003CB9A73ECF}"/>
              </a:ext>
            </a:extLst>
          </p:cNvPr>
          <p:cNvSpPr/>
          <p:nvPr/>
        </p:nvSpPr>
        <p:spPr>
          <a:xfrm>
            <a:off x="8829040" y="1991360"/>
            <a:ext cx="1971040" cy="470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D506C7-7EEF-470D-8B38-9772E08DEECC}"/>
              </a:ext>
            </a:extLst>
          </p:cNvPr>
          <p:cNvSpPr/>
          <p:nvPr/>
        </p:nvSpPr>
        <p:spPr>
          <a:xfrm>
            <a:off x="6167120" y="2006402"/>
            <a:ext cx="965200" cy="470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73DAF5-725B-4FF9-A240-4DE0D5166186}"/>
              </a:ext>
            </a:extLst>
          </p:cNvPr>
          <p:cNvSpPr/>
          <p:nvPr/>
        </p:nvSpPr>
        <p:spPr>
          <a:xfrm>
            <a:off x="3159760" y="2033531"/>
            <a:ext cx="965200" cy="235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64322B-0F3C-433D-8B61-E60E44DF5731}"/>
              </a:ext>
            </a:extLst>
          </p:cNvPr>
          <p:cNvSpPr/>
          <p:nvPr/>
        </p:nvSpPr>
        <p:spPr>
          <a:xfrm>
            <a:off x="2194560" y="2334790"/>
            <a:ext cx="965200" cy="235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276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1552" y="4366341"/>
            <a:ext cx="10208895" cy="1815882"/>
          </a:xfrm>
          <a:prstGeom prst="rect">
            <a:avLst/>
          </a:prstGeom>
          <a:noFill/>
        </p:spPr>
        <p:txBody>
          <a:bodyPr wrap="square" rtlCol="0">
            <a:spAutoFit/>
          </a:bodyPr>
          <a:lstStyle/>
          <a:p>
            <a:r>
              <a:rPr lang="en-US" sz="2800" b="1" dirty="0">
                <a:solidFill>
                  <a:srgbClr val="4A4A4A"/>
                </a:solidFill>
                <a:latin typeface="Montserrat Light" panose="00000400000000000000" pitchFamily="2" charset="0"/>
                <a:cs typeface="Arial" panose="020B0604020202020204" pitchFamily="34" charset="0"/>
              </a:rPr>
              <a:t>Service Provider Information </a:t>
            </a:r>
            <a:r>
              <a:rPr lang="en-US" sz="2800" dirty="0">
                <a:solidFill>
                  <a:srgbClr val="4A4A4A"/>
                </a:solidFill>
                <a:latin typeface="Montserrat Light" panose="00000400000000000000" pitchFamily="2" charset="0"/>
                <a:cs typeface="Arial" panose="020B0604020202020204" pitchFamily="34" charset="0"/>
              </a:rPr>
              <a:t>is only required for durable medical supplies/equipment/appliances, prosthetics, orthotics, home health, hospice, specialized nursing and vision care services. All other types leave this blank.</a:t>
            </a:r>
          </a:p>
        </p:txBody>
      </p:sp>
      <p:pic>
        <p:nvPicPr>
          <p:cNvPr id="6" name="Picture 5"/>
          <p:cNvPicPr>
            <a:picLocks noChangeAspect="1"/>
          </p:cNvPicPr>
          <p:nvPr/>
        </p:nvPicPr>
        <p:blipFill rotWithShape="1">
          <a:blip r:embed="rId3"/>
          <a:srcRect l="12075" t="15067" r="13149" b="47200"/>
          <a:stretch/>
        </p:blipFill>
        <p:spPr>
          <a:xfrm>
            <a:off x="1091236" y="1454880"/>
            <a:ext cx="10009528" cy="2841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Multiply 1"/>
          <p:cNvSpPr/>
          <p:nvPr/>
        </p:nvSpPr>
        <p:spPr>
          <a:xfrm>
            <a:off x="4636008" y="1012543"/>
            <a:ext cx="2926080" cy="361432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Pa submission</a:t>
            </a:r>
          </a:p>
        </p:txBody>
      </p:sp>
    </p:spTree>
    <p:extLst>
      <p:ext uri="{BB962C8B-B14F-4D97-AF65-F5344CB8AC3E}">
        <p14:creationId xmlns:p14="http://schemas.microsoft.com/office/powerpoint/2010/main" val="3340112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2000" t="52533" r="13000" b="16133"/>
          <a:stretch/>
        </p:blipFill>
        <p:spPr>
          <a:xfrm>
            <a:off x="1224759" y="1689192"/>
            <a:ext cx="9742482" cy="2289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a:t>Pa submission</a:t>
            </a:r>
          </a:p>
        </p:txBody>
      </p:sp>
      <p:sp>
        <p:nvSpPr>
          <p:cNvPr id="10" name="Rectangle 9"/>
          <p:cNvSpPr/>
          <p:nvPr/>
        </p:nvSpPr>
        <p:spPr>
          <a:xfrm>
            <a:off x="1545336" y="2646765"/>
            <a:ext cx="2478024"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2406FF9D-5444-4EED-8544-6270116A9D27}"/>
              </a:ext>
            </a:extLst>
          </p:cNvPr>
          <p:cNvSpPr txBox="1">
            <a:spLocks/>
          </p:cNvSpPr>
          <p:nvPr/>
        </p:nvSpPr>
        <p:spPr>
          <a:xfrm>
            <a:off x="1219260" y="4288643"/>
            <a:ext cx="10166985" cy="2037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4646"/>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4646"/>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4646"/>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4A4A4A"/>
                </a:solidFill>
                <a:latin typeface="Montserrat Light" panose="00000400000000000000" pitchFamily="2" charset="0"/>
                <a:cs typeface="Arial" panose="020B0604020202020204" pitchFamily="34" charset="0"/>
              </a:rPr>
              <a:t>Transmission Method: EL = Electronic Only</a:t>
            </a:r>
          </a:p>
          <a:p>
            <a:pPr lvl="1">
              <a:spcBef>
                <a:spcPts val="0"/>
              </a:spcBef>
            </a:pPr>
            <a:r>
              <a:rPr lang="en-US" dirty="0">
                <a:solidFill>
                  <a:srgbClr val="4A4A4A"/>
                </a:solidFill>
                <a:latin typeface="Montserrat Light" panose="00000400000000000000" pitchFamily="2" charset="0"/>
                <a:cs typeface="Arial" panose="020B0604020202020204" pitchFamily="34" charset="0"/>
              </a:rPr>
              <a:t>Accepted file types: JPG, PDF, TIF, XPS.</a:t>
            </a:r>
          </a:p>
          <a:p>
            <a:pPr lvl="1">
              <a:spcBef>
                <a:spcPts val="0"/>
              </a:spcBef>
            </a:pPr>
            <a:r>
              <a:rPr lang="en-US" dirty="0">
                <a:solidFill>
                  <a:srgbClr val="4A4A4A"/>
                </a:solidFill>
                <a:latin typeface="Montserrat Light" panose="00000400000000000000" pitchFamily="2" charset="0"/>
                <a:cs typeface="Arial" panose="020B0604020202020204" pitchFamily="34" charset="0"/>
              </a:rPr>
              <a:t>Up to 10 MB.</a:t>
            </a:r>
          </a:p>
          <a:p>
            <a:pPr lvl="1">
              <a:spcBef>
                <a:spcPts val="0"/>
              </a:spcBef>
            </a:pPr>
            <a:r>
              <a:rPr lang="en-US" dirty="0">
                <a:solidFill>
                  <a:srgbClr val="4A4A4A"/>
                </a:solidFill>
                <a:latin typeface="Montserrat Light" panose="00000400000000000000" pitchFamily="2" charset="0"/>
                <a:cs typeface="Arial" panose="020B0604020202020204" pitchFamily="34" charset="0"/>
              </a:rPr>
              <a:t>Only the first line item requires attached documents.</a:t>
            </a:r>
          </a:p>
          <a:p>
            <a:pPr marL="0" indent="0">
              <a:buFont typeface="Arial" panose="020B0604020202020204" pitchFamily="34" charset="0"/>
              <a:buNone/>
            </a:pPr>
            <a:endParaRPr lang="en-US" sz="250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308283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000" t="52533" r="13000" b="16133"/>
          <a:stretch/>
        </p:blipFill>
        <p:spPr>
          <a:xfrm>
            <a:off x="1038293" y="1618806"/>
            <a:ext cx="10115413" cy="2377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title"/>
          </p:nvPr>
        </p:nvSpPr>
        <p:spPr/>
        <p:txBody>
          <a:bodyPr/>
          <a:lstStyle/>
          <a:p>
            <a:r>
              <a:rPr lang="en-US" dirty="0"/>
              <a:t>Pa submission</a:t>
            </a:r>
          </a:p>
        </p:txBody>
      </p:sp>
      <p:sp>
        <p:nvSpPr>
          <p:cNvPr id="9" name="Rectangle 8"/>
          <p:cNvSpPr/>
          <p:nvPr/>
        </p:nvSpPr>
        <p:spPr>
          <a:xfrm>
            <a:off x="1892808" y="2834640"/>
            <a:ext cx="8759952" cy="5303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2806700" y="3364991"/>
            <a:ext cx="1196340" cy="59588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C4E805EF-3E7A-4FE5-8762-5E60DCCD369B}"/>
              </a:ext>
            </a:extLst>
          </p:cNvPr>
          <p:cNvSpPr>
            <a:spLocks noGrp="1"/>
          </p:cNvSpPr>
          <p:nvPr>
            <p:ph idx="1"/>
          </p:nvPr>
        </p:nvSpPr>
        <p:spPr>
          <a:xfrm>
            <a:off x="1038293" y="4432146"/>
            <a:ext cx="10166985" cy="2037862"/>
          </a:xfrm>
        </p:spPr>
        <p:txBody>
          <a:bodyPr>
            <a:normAutofit/>
          </a:bodyPr>
          <a:lstStyle/>
          <a:p>
            <a:pPr>
              <a:spcBef>
                <a:spcPts val="0"/>
              </a:spcBef>
            </a:pPr>
            <a:r>
              <a:rPr lang="en-US" b="1" dirty="0">
                <a:solidFill>
                  <a:srgbClr val="4A4A4A"/>
                </a:solidFill>
                <a:latin typeface="Montserrat Light" panose="00000400000000000000" pitchFamily="2" charset="0"/>
                <a:cs typeface="Arial" panose="020B0604020202020204" pitchFamily="34" charset="0"/>
              </a:rPr>
              <a:t>Upload File </a:t>
            </a:r>
            <a:r>
              <a:rPr lang="en-US" dirty="0">
                <a:solidFill>
                  <a:srgbClr val="4A4A4A"/>
                </a:solidFill>
                <a:latin typeface="Montserrat Light" panose="00000400000000000000" pitchFamily="2" charset="0"/>
                <a:cs typeface="Arial" panose="020B0604020202020204" pitchFamily="34" charset="0"/>
              </a:rPr>
              <a:t>– Select </a:t>
            </a:r>
            <a:r>
              <a:rPr lang="en-US" b="1" dirty="0">
                <a:solidFill>
                  <a:srgbClr val="4A4A4A"/>
                </a:solidFill>
                <a:latin typeface="Montserrat Light" panose="00000400000000000000" pitchFamily="2" charset="0"/>
                <a:cs typeface="Arial" panose="020B0604020202020204" pitchFamily="34" charset="0"/>
              </a:rPr>
              <a:t>Browse</a:t>
            </a:r>
            <a:r>
              <a:rPr lang="en-US" dirty="0">
                <a:solidFill>
                  <a:srgbClr val="4A4A4A"/>
                </a:solidFill>
                <a:latin typeface="Montserrat Light" panose="00000400000000000000" pitchFamily="2" charset="0"/>
                <a:cs typeface="Arial" panose="020B0604020202020204" pitchFamily="34" charset="0"/>
              </a:rPr>
              <a:t> to locate the attachments. </a:t>
            </a:r>
          </a:p>
          <a:p>
            <a:pPr>
              <a:spcBef>
                <a:spcPts val="0"/>
              </a:spcBef>
            </a:pPr>
            <a:endParaRPr lang="en-US" dirty="0">
              <a:solidFill>
                <a:srgbClr val="4A4A4A"/>
              </a:solidFill>
              <a:latin typeface="Montserrat Light" panose="00000400000000000000" pitchFamily="2" charset="0"/>
              <a:cs typeface="Arial" panose="020B0604020202020204" pitchFamily="34" charset="0"/>
            </a:endParaRPr>
          </a:p>
          <a:p>
            <a:pPr>
              <a:spcBef>
                <a:spcPts val="0"/>
              </a:spcBef>
            </a:pPr>
            <a:r>
              <a:rPr lang="en-US" b="1" dirty="0">
                <a:solidFill>
                  <a:srgbClr val="4A4A4A"/>
                </a:solidFill>
                <a:latin typeface="Montserrat Light" panose="00000400000000000000" pitchFamily="2" charset="0"/>
                <a:cs typeface="Arial" panose="020B0604020202020204" pitchFamily="34" charset="0"/>
              </a:rPr>
              <a:t>Description</a:t>
            </a:r>
            <a:r>
              <a:rPr lang="en-US" dirty="0">
                <a:solidFill>
                  <a:srgbClr val="4A4A4A"/>
                </a:solidFill>
                <a:latin typeface="Montserrat Light" panose="00000400000000000000" pitchFamily="2" charset="0"/>
                <a:cs typeface="Arial" panose="020B0604020202020204" pitchFamily="34" charset="0"/>
              </a:rPr>
              <a:t> – Enter a brief description of the documentation. Click </a:t>
            </a:r>
            <a:r>
              <a:rPr lang="en-US" b="1" dirty="0">
                <a:solidFill>
                  <a:srgbClr val="4A4A4A"/>
                </a:solidFill>
                <a:latin typeface="Montserrat Light" panose="00000400000000000000" pitchFamily="2" charset="0"/>
                <a:cs typeface="Arial" panose="020B0604020202020204" pitchFamily="34" charset="0"/>
              </a:rPr>
              <a:t>Add</a:t>
            </a:r>
            <a:r>
              <a:rPr lang="en-US" dirty="0">
                <a:solidFill>
                  <a:srgbClr val="4A4A4A"/>
                </a:solidFill>
                <a:latin typeface="Montserrat Light" panose="00000400000000000000" pitchFamily="2" charset="0"/>
                <a:cs typeface="Arial" panose="020B0604020202020204" pitchFamily="34" charset="0"/>
              </a:rPr>
              <a:t>. </a:t>
            </a:r>
          </a:p>
          <a:p>
            <a:pPr marL="0" indent="0">
              <a:buNone/>
            </a:pPr>
            <a:endParaRPr lang="en-US" sz="2500" dirty="0">
              <a:solidFill>
                <a:schemeClr val="tx1"/>
              </a:solidFill>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82093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226" t="55867" r="13225" b="9200"/>
          <a:stretch/>
        </p:blipFill>
        <p:spPr>
          <a:xfrm>
            <a:off x="1387602" y="1422396"/>
            <a:ext cx="9416796" cy="2482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a:t>Pa submission</a:t>
            </a:r>
          </a:p>
        </p:txBody>
      </p:sp>
      <p:sp>
        <p:nvSpPr>
          <p:cNvPr id="9" name="Rectangle 8"/>
          <p:cNvSpPr/>
          <p:nvPr/>
        </p:nvSpPr>
        <p:spPr>
          <a:xfrm>
            <a:off x="1700784" y="1965960"/>
            <a:ext cx="8257032" cy="301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26472E9-B9A2-47C9-ACD0-A0DC69E44D52}"/>
              </a:ext>
            </a:extLst>
          </p:cNvPr>
          <p:cNvSpPr>
            <a:spLocks noGrp="1"/>
          </p:cNvSpPr>
          <p:nvPr>
            <p:ph idx="1"/>
          </p:nvPr>
        </p:nvSpPr>
        <p:spPr>
          <a:xfrm>
            <a:off x="1302761" y="4179761"/>
            <a:ext cx="9839721" cy="2037862"/>
          </a:xfrm>
        </p:spPr>
        <p:txBody>
          <a:bodyPr>
            <a:normAutofit/>
          </a:bodyPr>
          <a:lstStyle/>
          <a:p>
            <a:pPr>
              <a:spcBef>
                <a:spcPts val="0"/>
              </a:spcBef>
            </a:pPr>
            <a:r>
              <a:rPr lang="en-US" sz="2600" dirty="0">
                <a:solidFill>
                  <a:srgbClr val="4A4A4A"/>
                </a:solidFill>
                <a:latin typeface="Montserrat Light" panose="00000400000000000000" pitchFamily="2" charset="0"/>
                <a:cs typeface="Arial" panose="020B0604020202020204" pitchFamily="34" charset="0"/>
              </a:rPr>
              <a:t>The transmission method, file and control number will reflect if the documentation is successfully attached to the PA line item.</a:t>
            </a:r>
          </a:p>
          <a:p>
            <a:pPr>
              <a:spcBef>
                <a:spcPts val="0"/>
              </a:spcBef>
            </a:pPr>
            <a:r>
              <a:rPr lang="en-US" sz="2600" dirty="0">
                <a:solidFill>
                  <a:srgbClr val="4A4A4A"/>
                </a:solidFill>
                <a:latin typeface="Montserrat Light" panose="00000400000000000000" pitchFamily="2" charset="0"/>
                <a:cs typeface="Arial" panose="020B0604020202020204" pitchFamily="34" charset="0"/>
              </a:rPr>
              <a:t>The system will populate another blank section if additional documents need to be added. </a:t>
            </a:r>
          </a:p>
          <a:p>
            <a:pPr marL="0" indent="0">
              <a:buNone/>
            </a:pPr>
            <a:endParaRPr lang="en-US" sz="2500" dirty="0">
              <a:solidFill>
                <a:schemeClr val="tx1"/>
              </a:solidFill>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93532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 submission</a:t>
            </a:r>
          </a:p>
        </p:txBody>
      </p:sp>
      <p:pic>
        <p:nvPicPr>
          <p:cNvPr id="10" name="Picture 9"/>
          <p:cNvPicPr>
            <a:picLocks noChangeAspect="1"/>
          </p:cNvPicPr>
          <p:nvPr/>
        </p:nvPicPr>
        <p:blipFill rotWithShape="1">
          <a:blip r:embed="rId3"/>
          <a:srcRect l="12075" t="16934" r="13149" b="35866"/>
          <a:stretch/>
        </p:blipFill>
        <p:spPr>
          <a:xfrm>
            <a:off x="1028667" y="1457227"/>
            <a:ext cx="10283495" cy="365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Multiply 10"/>
          <p:cNvSpPr/>
          <p:nvPr/>
        </p:nvSpPr>
        <p:spPr>
          <a:xfrm>
            <a:off x="7818120" y="1890133"/>
            <a:ext cx="1088136" cy="132588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D7DC043-196C-4CF8-B83A-759255B2827E}"/>
              </a:ext>
            </a:extLst>
          </p:cNvPr>
          <p:cNvSpPr>
            <a:spLocks noGrp="1"/>
          </p:cNvSpPr>
          <p:nvPr>
            <p:ph idx="1"/>
          </p:nvPr>
        </p:nvSpPr>
        <p:spPr>
          <a:xfrm>
            <a:off x="1028667" y="5307983"/>
            <a:ext cx="10283496" cy="2037862"/>
          </a:xfrm>
        </p:spPr>
        <p:txBody>
          <a:bodyPr>
            <a:normAutofit/>
          </a:bodyPr>
          <a:lstStyle/>
          <a:p>
            <a:pPr>
              <a:spcBef>
                <a:spcPts val="0"/>
              </a:spcBef>
            </a:pPr>
            <a:r>
              <a:rPr lang="en-US" sz="2600" b="1" dirty="0">
                <a:solidFill>
                  <a:srgbClr val="4A4A4A"/>
                </a:solidFill>
                <a:latin typeface="Montserrat Light" panose="00000400000000000000" pitchFamily="2" charset="0"/>
                <a:cs typeface="Arial" panose="020B0604020202020204" pitchFamily="34" charset="0"/>
              </a:rPr>
              <a:t>Assignment Code – </a:t>
            </a:r>
            <a:r>
              <a:rPr lang="en-US" sz="2600" dirty="0">
                <a:solidFill>
                  <a:srgbClr val="4A4A4A"/>
                </a:solidFill>
                <a:latin typeface="Montserrat Light" panose="00000400000000000000" pitchFamily="2" charset="0"/>
                <a:cs typeface="Arial" panose="020B0604020202020204" pitchFamily="34" charset="0"/>
              </a:rPr>
              <a:t>Select the appropriate assignment code</a:t>
            </a:r>
            <a:r>
              <a:rPr lang="en-US" sz="2600" b="1" dirty="0">
                <a:solidFill>
                  <a:srgbClr val="4A4A4A"/>
                </a:solidFill>
                <a:latin typeface="Montserrat Light" panose="00000400000000000000" pitchFamily="2" charset="0"/>
                <a:cs typeface="Arial" panose="020B0604020202020204" pitchFamily="34" charset="0"/>
              </a:rPr>
              <a:t>.</a:t>
            </a:r>
          </a:p>
          <a:p>
            <a:pPr marL="0" indent="0">
              <a:spcBef>
                <a:spcPts val="0"/>
              </a:spcBef>
              <a:buNone/>
            </a:pPr>
            <a:endParaRPr lang="en-US" sz="2600" b="1" dirty="0">
              <a:solidFill>
                <a:srgbClr val="4A4A4A"/>
              </a:solidFill>
              <a:latin typeface="Montserrat Light" panose="00000400000000000000" pitchFamily="2" charset="0"/>
              <a:cs typeface="Arial" panose="020B0604020202020204" pitchFamily="34" charset="0"/>
            </a:endParaRPr>
          </a:p>
          <a:p>
            <a:pPr>
              <a:spcBef>
                <a:spcPts val="0"/>
              </a:spcBef>
            </a:pPr>
            <a:r>
              <a:rPr lang="en-US" sz="2600" b="1" dirty="0">
                <a:solidFill>
                  <a:srgbClr val="4A4A4A"/>
                </a:solidFill>
                <a:latin typeface="Montserrat Light" panose="00000400000000000000" pitchFamily="2" charset="0"/>
                <a:cs typeface="Arial" panose="020B0604020202020204" pitchFamily="34" charset="0"/>
              </a:rPr>
              <a:t>Managed Care, Fund, Letter – </a:t>
            </a:r>
            <a:r>
              <a:rPr lang="en-US" sz="2600" dirty="0">
                <a:solidFill>
                  <a:srgbClr val="4A4A4A"/>
                </a:solidFill>
                <a:latin typeface="Montserrat Light" panose="00000400000000000000" pitchFamily="2" charset="0"/>
                <a:cs typeface="Arial" panose="020B0604020202020204" pitchFamily="34" charset="0"/>
              </a:rPr>
              <a:t>Leave blank. </a:t>
            </a:r>
            <a:endParaRPr lang="en-US" sz="2600" dirty="0">
              <a:solidFill>
                <a:srgbClr val="4A4A4A"/>
              </a:solidFill>
            </a:endParaRPr>
          </a:p>
          <a:p>
            <a:pPr marL="0" indent="0">
              <a:buNone/>
            </a:pPr>
            <a:endParaRPr lang="en-US" dirty="0"/>
          </a:p>
        </p:txBody>
      </p:sp>
      <p:sp>
        <p:nvSpPr>
          <p:cNvPr id="8" name="Rectangle 7">
            <a:extLst>
              <a:ext uri="{FF2B5EF4-FFF2-40B4-BE49-F238E27FC236}">
                <a16:creationId xmlns:a16="http://schemas.microsoft.com/office/drawing/2014/main" id="{F9F6E15E-73E1-4101-8BB1-589C4374E468}"/>
              </a:ext>
            </a:extLst>
          </p:cNvPr>
          <p:cNvSpPr/>
          <p:nvPr/>
        </p:nvSpPr>
        <p:spPr>
          <a:xfrm>
            <a:off x="2063811" y="2324473"/>
            <a:ext cx="1320412" cy="211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2381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204" y="4168914"/>
            <a:ext cx="9772316" cy="954107"/>
          </a:xfrm>
          <a:prstGeom prst="rect">
            <a:avLst/>
          </a:prstGeom>
          <a:noFill/>
        </p:spPr>
        <p:txBody>
          <a:bodyPr wrap="square" rtlCol="0">
            <a:spAutoFit/>
          </a:bodyPr>
          <a:lstStyle/>
          <a:p>
            <a:r>
              <a:rPr lang="en-US" sz="2800" b="1" dirty="0">
                <a:solidFill>
                  <a:srgbClr val="4A4A4A"/>
                </a:solidFill>
                <a:latin typeface="Montserrat Light" panose="00000400000000000000" pitchFamily="2" charset="0"/>
                <a:cs typeface="Arial" panose="020B0604020202020204" pitchFamily="34" charset="0"/>
              </a:rPr>
              <a:t>Diagnosis Code – </a:t>
            </a:r>
            <a:r>
              <a:rPr lang="en-US" sz="2800" dirty="0">
                <a:solidFill>
                  <a:srgbClr val="4A4A4A"/>
                </a:solidFill>
                <a:latin typeface="Montserrat Light" panose="00000400000000000000" pitchFamily="2" charset="0"/>
                <a:cs typeface="Arial" panose="020B0604020202020204" pitchFamily="34" charset="0"/>
              </a:rPr>
              <a:t>Enter the primary diagnosis code without the decimal point, then click </a:t>
            </a:r>
            <a:r>
              <a:rPr lang="en-US" sz="2800" b="1" dirty="0">
                <a:solidFill>
                  <a:srgbClr val="4A4A4A"/>
                </a:solidFill>
                <a:latin typeface="Montserrat Light" panose="00000400000000000000" pitchFamily="2" charset="0"/>
                <a:cs typeface="Arial" panose="020B0604020202020204" pitchFamily="34" charset="0"/>
              </a:rPr>
              <a:t>Add.</a:t>
            </a:r>
            <a:endParaRPr lang="en-US" sz="2800" dirty="0">
              <a:solidFill>
                <a:srgbClr val="4A4A4A"/>
              </a:solidFill>
              <a:latin typeface="Montserrat Light" panose="00000400000000000000" pitchFamily="2" charset="0"/>
              <a:cs typeface="Arial" panose="020B0604020202020204" pitchFamily="34" charset="0"/>
            </a:endParaRPr>
          </a:p>
        </p:txBody>
      </p:sp>
      <p:pic>
        <p:nvPicPr>
          <p:cNvPr id="3" name="Picture 2"/>
          <p:cNvPicPr>
            <a:picLocks noChangeAspect="1"/>
          </p:cNvPicPr>
          <p:nvPr/>
        </p:nvPicPr>
        <p:blipFill rotWithShape="1">
          <a:blip r:embed="rId3"/>
          <a:srcRect l="12226" t="35733" r="12925" b="34534"/>
          <a:stretch/>
        </p:blipFill>
        <p:spPr>
          <a:xfrm>
            <a:off x="1246204" y="1709604"/>
            <a:ext cx="9699593" cy="2167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title"/>
          </p:nvPr>
        </p:nvSpPr>
        <p:spPr/>
        <p:txBody>
          <a:bodyPr/>
          <a:lstStyle/>
          <a:p>
            <a:r>
              <a:rPr lang="en-US" dirty="0"/>
              <a:t>Pa submission</a:t>
            </a:r>
          </a:p>
        </p:txBody>
      </p:sp>
      <p:sp>
        <p:nvSpPr>
          <p:cNvPr id="9" name="Left Arrow 8"/>
          <p:cNvSpPr/>
          <p:nvPr/>
        </p:nvSpPr>
        <p:spPr>
          <a:xfrm>
            <a:off x="5981700" y="3181682"/>
            <a:ext cx="1342644" cy="71418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3833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8540" y="4454412"/>
            <a:ext cx="10375259" cy="1692771"/>
          </a:xfrm>
          <a:prstGeom prst="rect">
            <a:avLst/>
          </a:prstGeom>
          <a:noFill/>
        </p:spPr>
        <p:txBody>
          <a:bodyPr wrap="square" rtlCol="0">
            <a:spAutoFit/>
          </a:bodyPr>
          <a:lstStyle/>
          <a:p>
            <a:r>
              <a:rPr lang="en-US" sz="2600" b="1" dirty="0">
                <a:solidFill>
                  <a:srgbClr val="4A4A4A"/>
                </a:solidFill>
                <a:latin typeface="Montserrat Light" panose="00000400000000000000" pitchFamily="2" charset="0"/>
                <a:cs typeface="Arial" panose="020B0604020202020204" pitchFamily="34" charset="0"/>
              </a:rPr>
              <a:t>Remarks (optional) – </a:t>
            </a:r>
            <a:r>
              <a:rPr lang="en-US" sz="2600" dirty="0">
                <a:solidFill>
                  <a:srgbClr val="4A4A4A"/>
                </a:solidFill>
                <a:latin typeface="Montserrat Light" panose="00000400000000000000" pitchFamily="2" charset="0"/>
                <a:cs typeface="Arial" panose="020B0604020202020204" pitchFamily="34" charset="0"/>
              </a:rPr>
              <a:t>Enter a contact name and telephone number of the person submitting the PA request. For items listed as miscellaneous, enter the line item and description in the remark field. Select </a:t>
            </a:r>
            <a:r>
              <a:rPr lang="en-US" sz="2600" b="1" dirty="0">
                <a:solidFill>
                  <a:srgbClr val="4A4A4A"/>
                </a:solidFill>
                <a:latin typeface="Montserrat Light" panose="00000400000000000000" pitchFamily="2" charset="0"/>
                <a:cs typeface="Arial" panose="020B0604020202020204" pitchFamily="34" charset="0"/>
              </a:rPr>
              <a:t>Add</a:t>
            </a:r>
            <a:r>
              <a:rPr lang="en-US" sz="2600" dirty="0">
                <a:solidFill>
                  <a:srgbClr val="4A4A4A"/>
                </a:solidFill>
                <a:latin typeface="Montserrat Light" panose="00000400000000000000" pitchFamily="2" charset="0"/>
                <a:cs typeface="Arial" panose="020B0604020202020204" pitchFamily="34" charset="0"/>
              </a:rPr>
              <a:t>.</a:t>
            </a:r>
          </a:p>
        </p:txBody>
      </p:sp>
      <p:sp>
        <p:nvSpPr>
          <p:cNvPr id="8" name="Title 7"/>
          <p:cNvSpPr>
            <a:spLocks noGrp="1"/>
          </p:cNvSpPr>
          <p:nvPr>
            <p:ph type="title"/>
          </p:nvPr>
        </p:nvSpPr>
        <p:spPr/>
        <p:txBody>
          <a:bodyPr/>
          <a:lstStyle/>
          <a:p>
            <a:r>
              <a:rPr lang="en-US" dirty="0"/>
              <a:t>Pa submission</a:t>
            </a:r>
          </a:p>
        </p:txBody>
      </p:sp>
      <p:pic>
        <p:nvPicPr>
          <p:cNvPr id="3" name="Picture 2">
            <a:extLst>
              <a:ext uri="{FF2B5EF4-FFF2-40B4-BE49-F238E27FC236}">
                <a16:creationId xmlns:a16="http://schemas.microsoft.com/office/drawing/2014/main" id="{C6C8CCCF-9AA9-4F6B-BC14-290CF7E9F78E}"/>
              </a:ext>
            </a:extLst>
          </p:cNvPr>
          <p:cNvPicPr>
            <a:picLocks noChangeAspect="1"/>
          </p:cNvPicPr>
          <p:nvPr/>
        </p:nvPicPr>
        <p:blipFill rotWithShape="1">
          <a:blip r:embed="rId3"/>
          <a:srcRect l="6105" t="16179" r="7140" b="41049"/>
          <a:stretch/>
        </p:blipFill>
        <p:spPr>
          <a:xfrm>
            <a:off x="943328" y="1445442"/>
            <a:ext cx="10305345" cy="2857972"/>
          </a:xfrm>
          <a:prstGeom prst="rect">
            <a:avLst/>
          </a:prstGeom>
          <a:ln w="38100">
            <a:solidFill>
              <a:schemeClr val="tx1"/>
            </a:solidFill>
          </a:ln>
        </p:spPr>
      </p:pic>
      <p:sp>
        <p:nvSpPr>
          <p:cNvPr id="6" name="Rectangle 5">
            <a:extLst>
              <a:ext uri="{FF2B5EF4-FFF2-40B4-BE49-F238E27FC236}">
                <a16:creationId xmlns:a16="http://schemas.microsoft.com/office/drawing/2014/main" id="{7ACECB9B-3010-4E63-BEED-0BC6FC118CE8}"/>
              </a:ext>
            </a:extLst>
          </p:cNvPr>
          <p:cNvSpPr/>
          <p:nvPr/>
        </p:nvSpPr>
        <p:spPr>
          <a:xfrm>
            <a:off x="1418315" y="2884588"/>
            <a:ext cx="9696726" cy="7526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8">
            <a:extLst>
              <a:ext uri="{FF2B5EF4-FFF2-40B4-BE49-F238E27FC236}">
                <a16:creationId xmlns:a16="http://schemas.microsoft.com/office/drawing/2014/main" id="{25B6C7EA-8E50-4EE5-8CAF-CA634EFA3692}"/>
              </a:ext>
            </a:extLst>
          </p:cNvPr>
          <p:cNvSpPr/>
          <p:nvPr/>
        </p:nvSpPr>
        <p:spPr>
          <a:xfrm>
            <a:off x="6012180" y="3613256"/>
            <a:ext cx="1342644" cy="71418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69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075" t="29067" r="12924" b="47600"/>
          <a:stretch/>
        </p:blipFill>
        <p:spPr>
          <a:xfrm>
            <a:off x="901831" y="1655732"/>
            <a:ext cx="10388337" cy="1817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6"/>
          <p:cNvSpPr>
            <a:spLocks noGrp="1"/>
          </p:cNvSpPr>
          <p:nvPr>
            <p:ph type="title"/>
          </p:nvPr>
        </p:nvSpPr>
        <p:spPr/>
        <p:txBody>
          <a:bodyPr/>
          <a:lstStyle/>
          <a:p>
            <a:r>
              <a:rPr lang="en-US" dirty="0"/>
              <a:t>Pa submission</a:t>
            </a:r>
          </a:p>
        </p:txBody>
      </p:sp>
      <p:sp>
        <p:nvSpPr>
          <p:cNvPr id="6" name="Rectangle 5"/>
          <p:cNvSpPr/>
          <p:nvPr/>
        </p:nvSpPr>
        <p:spPr>
          <a:xfrm>
            <a:off x="1096932" y="2865615"/>
            <a:ext cx="4764372" cy="4445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37526D79-1E5D-4787-85A8-8C773835C1E3}"/>
              </a:ext>
            </a:extLst>
          </p:cNvPr>
          <p:cNvSpPr>
            <a:spLocks noGrp="1"/>
          </p:cNvSpPr>
          <p:nvPr>
            <p:ph idx="1"/>
          </p:nvPr>
        </p:nvSpPr>
        <p:spPr>
          <a:xfrm>
            <a:off x="1012506" y="3745367"/>
            <a:ext cx="10166985" cy="2037862"/>
          </a:xfrm>
        </p:spPr>
        <p:txBody>
          <a:bodyPr>
            <a:normAutofit/>
          </a:bodyPr>
          <a:lstStyle/>
          <a:p>
            <a:pPr marL="0" indent="0">
              <a:spcBef>
                <a:spcPts val="0"/>
              </a:spcBef>
              <a:buNone/>
            </a:pPr>
            <a:r>
              <a:rPr lang="en-US" b="1" dirty="0">
                <a:solidFill>
                  <a:srgbClr val="4A4A4A"/>
                </a:solidFill>
                <a:latin typeface="Montserrat Light" panose="00000400000000000000" pitchFamily="2" charset="0"/>
                <a:cs typeface="Arial" panose="020B0604020202020204" pitchFamily="34" charset="0"/>
              </a:rPr>
              <a:t>From Date </a:t>
            </a:r>
            <a:r>
              <a:rPr lang="en-US" dirty="0">
                <a:solidFill>
                  <a:srgbClr val="4A4A4A"/>
                </a:solidFill>
                <a:latin typeface="Montserrat Light" panose="00000400000000000000" pitchFamily="2" charset="0"/>
                <a:cs typeface="Arial" panose="020B0604020202020204" pitchFamily="34" charset="0"/>
              </a:rPr>
              <a:t>and </a:t>
            </a:r>
            <a:r>
              <a:rPr lang="en-US" b="1" dirty="0">
                <a:solidFill>
                  <a:srgbClr val="4A4A4A"/>
                </a:solidFill>
                <a:latin typeface="Montserrat Light" panose="00000400000000000000" pitchFamily="2" charset="0"/>
                <a:cs typeface="Arial" panose="020B0604020202020204" pitchFamily="34" charset="0"/>
              </a:rPr>
              <a:t>To Date </a:t>
            </a:r>
            <a:r>
              <a:rPr lang="en-US" dirty="0">
                <a:solidFill>
                  <a:srgbClr val="4A4A4A"/>
                </a:solidFill>
                <a:latin typeface="Montserrat Light" panose="00000400000000000000" pitchFamily="2" charset="0"/>
                <a:cs typeface="Arial" panose="020B0604020202020204" pitchFamily="34" charset="0"/>
              </a:rPr>
              <a:t>– Enter the date range.</a:t>
            </a:r>
          </a:p>
          <a:p>
            <a:pPr lvl="1">
              <a:spcBef>
                <a:spcPts val="0"/>
              </a:spcBef>
            </a:pPr>
            <a:r>
              <a:rPr lang="en-US" dirty="0">
                <a:solidFill>
                  <a:srgbClr val="4A4A4A"/>
                </a:solidFill>
                <a:latin typeface="Montserrat Light" panose="00000400000000000000" pitchFamily="2" charset="0"/>
                <a:cs typeface="Arial" panose="020B0604020202020204" pitchFamily="34" charset="0"/>
              </a:rPr>
              <a:t>Therapy – No retro.</a:t>
            </a:r>
          </a:p>
          <a:p>
            <a:pPr lvl="1">
              <a:spcBef>
                <a:spcPts val="0"/>
              </a:spcBef>
            </a:pPr>
            <a:r>
              <a:rPr lang="en-US" dirty="0">
                <a:solidFill>
                  <a:srgbClr val="4A4A4A"/>
                </a:solidFill>
                <a:latin typeface="Montserrat Light" panose="00000400000000000000" pitchFamily="2" charset="0"/>
                <a:cs typeface="Arial" panose="020B0604020202020204" pitchFamily="34" charset="0"/>
              </a:rPr>
              <a:t>Imaging – MRA, MRI, CT, PET 3-day retro.**</a:t>
            </a:r>
          </a:p>
          <a:p>
            <a:pPr lvl="1">
              <a:spcBef>
                <a:spcPts val="0"/>
              </a:spcBef>
            </a:pPr>
            <a:r>
              <a:rPr lang="en-US" dirty="0">
                <a:solidFill>
                  <a:srgbClr val="4A4A4A"/>
                </a:solidFill>
                <a:latin typeface="Montserrat Light" panose="00000400000000000000" pitchFamily="2" charset="0"/>
                <a:cs typeface="Arial" panose="020B0604020202020204" pitchFamily="34" charset="0"/>
              </a:rPr>
              <a:t>All others – 6-month retro.**</a:t>
            </a:r>
          </a:p>
          <a:p>
            <a:pPr marL="0" indent="0" algn="ctr">
              <a:buNone/>
            </a:pPr>
            <a:r>
              <a:rPr lang="en-US" sz="2500" dirty="0">
                <a:solidFill>
                  <a:srgbClr val="4A4A4A"/>
                </a:solidFill>
                <a:latin typeface="Montserrat Light" panose="00000400000000000000" pitchFamily="2" charset="0"/>
                <a:cs typeface="Arial" panose="020B0604020202020204" pitchFamily="34" charset="0"/>
              </a:rPr>
              <a:t>**</a:t>
            </a:r>
            <a:r>
              <a:rPr lang="en-US" sz="2600" dirty="0">
                <a:solidFill>
                  <a:srgbClr val="4A4A4A"/>
                </a:solidFill>
                <a:latin typeface="Montserrat Light" panose="00000400000000000000" pitchFamily="2" charset="0"/>
                <a:cs typeface="Arial" panose="020B0604020202020204" pitchFamily="34" charset="0"/>
              </a:rPr>
              <a:t>From the initial date of service.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2488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542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4A8CF-50A6-4B56-8EB3-A898F1A03127}"/>
              </a:ext>
            </a:extLst>
          </p:cNvPr>
          <p:cNvSpPr>
            <a:spLocks noGrp="1"/>
          </p:cNvSpPr>
          <p:nvPr>
            <p:ph type="title"/>
          </p:nvPr>
        </p:nvSpPr>
        <p:spPr>
          <a:solidFill>
            <a:srgbClr val="D15420"/>
          </a:solidFill>
        </p:spPr>
        <p:txBody>
          <a:bodyPr/>
          <a:lstStyle/>
          <a:p>
            <a:r>
              <a:rPr lang="en-US" dirty="0" err="1"/>
              <a:t>Soonercare</a:t>
            </a:r>
            <a:r>
              <a:rPr lang="en-US" dirty="0"/>
              <a:t> Programs</a:t>
            </a:r>
            <a:br>
              <a:rPr lang="en-US" dirty="0"/>
            </a:br>
            <a:r>
              <a:rPr kumimoji="0" lang="en-US" sz="2400" b="0" i="0" u="none" strike="noStrike" kern="1200" cap="all" spc="0" normalizeH="0" baseline="0" noProof="0" dirty="0">
                <a:ln>
                  <a:noFill/>
                </a:ln>
                <a:solidFill>
                  <a:prstClr val="white"/>
                </a:solidFill>
                <a:effectLst/>
                <a:uLnTx/>
                <a:uFillTx/>
                <a:latin typeface="Montserrat" panose="00000500000000000000" pitchFamily="2" charset="0"/>
                <a:ea typeface="+mj-ea"/>
                <a:cs typeface="+mj-cs"/>
              </a:rPr>
              <a:t>Vickie Sams, </a:t>
            </a:r>
            <a:r>
              <a:rPr kumimoji="0" lang="en-US" sz="2400" b="0" i="0" u="none" strike="noStrike" kern="1200" cap="all" spc="0" normalizeH="0" baseline="0" noProof="0" dirty="0" err="1">
                <a:ln>
                  <a:noFill/>
                </a:ln>
                <a:solidFill>
                  <a:prstClr val="white"/>
                </a:solidFill>
                <a:effectLst/>
                <a:uLnTx/>
                <a:uFillTx/>
                <a:latin typeface="Montserrat" panose="00000500000000000000" pitchFamily="2" charset="0"/>
                <a:ea typeface="+mj-ea"/>
                <a:cs typeface="+mj-cs"/>
              </a:rPr>
              <a:t>TrG</a:t>
            </a:r>
            <a:r>
              <a:rPr kumimoji="0" lang="en-US" sz="2400" b="0" i="0" u="none" strike="noStrike" kern="1200" cap="all" spc="0" normalizeH="0" baseline="0" noProof="0" dirty="0">
                <a:ln>
                  <a:noFill/>
                </a:ln>
                <a:solidFill>
                  <a:prstClr val="white"/>
                </a:solidFill>
                <a:effectLst/>
                <a:uLnTx/>
                <a:uFillTx/>
                <a:latin typeface="Montserrat" panose="00000500000000000000" pitchFamily="2" charset="0"/>
                <a:ea typeface="+mj-ea"/>
                <a:cs typeface="+mj-cs"/>
              </a:rPr>
              <a:t> Outreach and </a:t>
            </a:r>
            <a:br>
              <a:rPr kumimoji="0" lang="en-US" sz="2400" b="0" i="0" u="none" strike="noStrike" kern="1200" cap="all" spc="0" normalizeH="0" baseline="0" noProof="0" dirty="0">
                <a:ln>
                  <a:noFill/>
                </a:ln>
                <a:solidFill>
                  <a:prstClr val="white"/>
                </a:solidFill>
                <a:effectLst/>
                <a:uLnTx/>
                <a:uFillTx/>
                <a:latin typeface="Montserrat" panose="00000500000000000000" pitchFamily="2" charset="0"/>
                <a:ea typeface="+mj-ea"/>
                <a:cs typeface="+mj-cs"/>
              </a:rPr>
            </a:br>
            <a:r>
              <a:rPr kumimoji="0" lang="en-US" sz="2400" b="0" i="0" u="none" strike="noStrike" kern="1200" cap="all" spc="0" normalizeH="0" baseline="0" noProof="0" dirty="0">
                <a:ln>
                  <a:noFill/>
                </a:ln>
                <a:solidFill>
                  <a:prstClr val="white"/>
                </a:solidFill>
                <a:effectLst/>
                <a:uLnTx/>
                <a:uFillTx/>
                <a:latin typeface="Montserrat" panose="00000500000000000000" pitchFamily="2" charset="0"/>
                <a:ea typeface="+mj-ea"/>
                <a:cs typeface="+mj-cs"/>
              </a:rPr>
              <a:t>provider engagement coordinator</a:t>
            </a:r>
            <a:endParaRPr lang="en-US" dirty="0"/>
          </a:p>
        </p:txBody>
      </p:sp>
    </p:spTree>
    <p:extLst>
      <p:ext uri="{BB962C8B-B14F-4D97-AF65-F5344CB8AC3E}">
        <p14:creationId xmlns:p14="http://schemas.microsoft.com/office/powerpoint/2010/main" val="11344753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2075" t="29067" r="12924" b="47600"/>
          <a:stretch/>
        </p:blipFill>
        <p:spPr>
          <a:xfrm>
            <a:off x="901832" y="1514340"/>
            <a:ext cx="10388337" cy="1817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5969320" y="2755183"/>
            <a:ext cx="5213792" cy="5496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p:txBody>
          <a:bodyPr/>
          <a:lstStyle/>
          <a:p>
            <a:r>
              <a:rPr lang="en-US" dirty="0"/>
              <a:t>PA SUBMISSION</a:t>
            </a:r>
          </a:p>
        </p:txBody>
      </p:sp>
      <p:sp>
        <p:nvSpPr>
          <p:cNvPr id="6" name="Content Placeholder 2">
            <a:extLst>
              <a:ext uri="{FF2B5EF4-FFF2-40B4-BE49-F238E27FC236}">
                <a16:creationId xmlns:a16="http://schemas.microsoft.com/office/drawing/2014/main" id="{F0DBEA11-3EB6-4A10-B81E-E00436F1D31E}"/>
              </a:ext>
            </a:extLst>
          </p:cNvPr>
          <p:cNvSpPr>
            <a:spLocks noGrp="1"/>
          </p:cNvSpPr>
          <p:nvPr>
            <p:ph idx="1"/>
          </p:nvPr>
        </p:nvSpPr>
        <p:spPr>
          <a:xfrm>
            <a:off x="901831" y="3706046"/>
            <a:ext cx="10664857" cy="2496792"/>
          </a:xfrm>
        </p:spPr>
        <p:txBody>
          <a:bodyPr>
            <a:normAutofit fontScale="92500" lnSpcReduction="10000"/>
          </a:bodyPr>
          <a:lstStyle/>
          <a:p>
            <a:pPr>
              <a:spcBef>
                <a:spcPts val="0"/>
              </a:spcBef>
            </a:pPr>
            <a:r>
              <a:rPr lang="en-US" b="1" dirty="0">
                <a:solidFill>
                  <a:srgbClr val="4A4A4A"/>
                </a:solidFill>
                <a:latin typeface="Montserrat Light" panose="00000400000000000000" pitchFamily="2" charset="0"/>
                <a:cs typeface="Arial" panose="020B0604020202020204" pitchFamily="34" charset="0"/>
              </a:rPr>
              <a:t>Code Type – </a:t>
            </a:r>
            <a:r>
              <a:rPr lang="en-US" dirty="0">
                <a:latin typeface="Montserrat Light" panose="00000400000000000000" pitchFamily="2" charset="0"/>
                <a:cs typeface="Arial" panose="020B0604020202020204" pitchFamily="34" charset="0"/>
              </a:rPr>
              <a:t>Select </a:t>
            </a:r>
            <a:r>
              <a:rPr lang="en-US" b="1" dirty="0">
                <a:latin typeface="Montserrat Light" panose="00000400000000000000" pitchFamily="2" charset="0"/>
                <a:cs typeface="Arial" panose="020B0604020202020204" pitchFamily="34" charset="0"/>
              </a:rPr>
              <a:t>Procedure Code </a:t>
            </a:r>
            <a:r>
              <a:rPr lang="en-US" dirty="0">
                <a:latin typeface="Montserrat Light" panose="00000400000000000000" pitchFamily="2" charset="0"/>
                <a:cs typeface="Arial" panose="020B0604020202020204" pitchFamily="34" charset="0"/>
              </a:rPr>
              <a:t>or </a:t>
            </a:r>
            <a:r>
              <a:rPr lang="en-US" b="1" dirty="0">
                <a:latin typeface="Montserrat Light" panose="00000400000000000000" pitchFamily="2" charset="0"/>
                <a:cs typeface="Arial" panose="020B0604020202020204" pitchFamily="34" charset="0"/>
              </a:rPr>
              <a:t>Revenue.</a:t>
            </a:r>
          </a:p>
          <a:p>
            <a:pPr marL="0" indent="0">
              <a:spcBef>
                <a:spcPts val="0"/>
              </a:spcBef>
              <a:buNone/>
            </a:pPr>
            <a:endParaRPr lang="en-US" b="1" dirty="0">
              <a:solidFill>
                <a:srgbClr val="4A4A4A"/>
              </a:solidFill>
              <a:latin typeface="Montserrat Light" panose="00000400000000000000" pitchFamily="2" charset="0"/>
              <a:cs typeface="Arial" panose="020B0604020202020204" pitchFamily="34" charset="0"/>
            </a:endParaRPr>
          </a:p>
          <a:p>
            <a:pPr>
              <a:spcBef>
                <a:spcPts val="0"/>
              </a:spcBef>
            </a:pPr>
            <a:r>
              <a:rPr lang="en-US" b="1" dirty="0">
                <a:solidFill>
                  <a:srgbClr val="4A4A4A"/>
                </a:solidFill>
                <a:latin typeface="Montserrat Light" panose="00000400000000000000" pitchFamily="2" charset="0"/>
                <a:cs typeface="Arial" panose="020B0604020202020204" pitchFamily="34" charset="0"/>
              </a:rPr>
              <a:t>Code </a:t>
            </a:r>
            <a:r>
              <a:rPr lang="en-US" b="1" dirty="0">
                <a:latin typeface="Montserrat Light" panose="00000400000000000000" pitchFamily="2" charset="0"/>
                <a:cs typeface="Arial" panose="020B0604020202020204" pitchFamily="34" charset="0"/>
              </a:rPr>
              <a:t>– </a:t>
            </a:r>
            <a:r>
              <a:rPr lang="en-US" dirty="0">
                <a:latin typeface="Montserrat Light" panose="00000400000000000000" pitchFamily="2" charset="0"/>
                <a:cs typeface="Arial" panose="020B0604020202020204" pitchFamily="34" charset="0"/>
              </a:rPr>
              <a:t>Enter the procedure code.</a:t>
            </a:r>
          </a:p>
          <a:p>
            <a:pPr marL="0" indent="0">
              <a:spcBef>
                <a:spcPts val="0"/>
              </a:spcBef>
              <a:buNone/>
            </a:pPr>
            <a:endParaRPr lang="en-US" b="1" dirty="0">
              <a:solidFill>
                <a:srgbClr val="4A4A4A"/>
              </a:solidFill>
              <a:latin typeface="Montserrat Light" panose="00000400000000000000" pitchFamily="2" charset="0"/>
              <a:cs typeface="Arial" panose="020B0604020202020204" pitchFamily="34" charset="0"/>
            </a:endParaRPr>
          </a:p>
          <a:p>
            <a:pPr>
              <a:spcBef>
                <a:spcPts val="0"/>
              </a:spcBef>
            </a:pPr>
            <a:r>
              <a:rPr lang="en-US" b="1" dirty="0">
                <a:solidFill>
                  <a:srgbClr val="4A4A4A"/>
                </a:solidFill>
                <a:latin typeface="Montserrat Light" panose="00000400000000000000" pitchFamily="2" charset="0"/>
                <a:cs typeface="Arial" panose="020B0604020202020204" pitchFamily="34" charset="0"/>
              </a:rPr>
              <a:t>Thru Code – </a:t>
            </a:r>
            <a:r>
              <a:rPr lang="en-US" dirty="0">
                <a:latin typeface="Montserrat Light" panose="00000400000000000000" pitchFamily="2" charset="0"/>
                <a:cs typeface="Arial" panose="020B0604020202020204" pitchFamily="34" charset="0"/>
              </a:rPr>
              <a:t>Currently only allowed for certain medical supplies/equipment/appliances. Do not use thru codes therapy, imaging, surgery or other medical procedures.</a:t>
            </a:r>
            <a:endParaRPr lang="en-US" b="1" dirty="0">
              <a:solidFill>
                <a:srgbClr val="4A4A4A"/>
              </a:solidFill>
              <a:latin typeface="Montserrat Light" panose="00000400000000000000" pitchFamily="2" charset="0"/>
              <a:cs typeface="Arial" panose="020B0604020202020204" pitchFamily="34" charset="0"/>
            </a:endParaRPr>
          </a:p>
          <a:p>
            <a:pPr>
              <a:spcBef>
                <a:spcPts val="0"/>
              </a:spcBef>
            </a:pPr>
            <a:endParaRPr lang="en-US" dirty="0">
              <a:solidFill>
                <a:srgbClr val="4A4A4A"/>
              </a:solidFill>
              <a:latin typeface="Montserrat Light" panose="00000400000000000000" pitchFamily="2" charset="0"/>
              <a:cs typeface="Arial" panose="020B0604020202020204" pitchFamily="34" charset="0"/>
            </a:endParaRPr>
          </a:p>
          <a:p>
            <a:pPr marL="0" indent="0">
              <a:buNone/>
            </a:pPr>
            <a:endParaRPr lang="en-US" sz="2500" dirty="0">
              <a:solidFill>
                <a:schemeClr val="tx1"/>
              </a:solidFill>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540687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33576" y="5330647"/>
            <a:ext cx="10324848" cy="954107"/>
          </a:xfrm>
          <a:prstGeom prst="rect">
            <a:avLst/>
          </a:prstGeom>
          <a:noFill/>
        </p:spPr>
        <p:txBody>
          <a:bodyPr wrap="square" rtlCol="0">
            <a:spAutoFit/>
          </a:bodyPr>
          <a:lstStyle/>
          <a:p>
            <a:r>
              <a:rPr lang="en-US" sz="2800" b="1" dirty="0">
                <a:solidFill>
                  <a:srgbClr val="4A4A4A"/>
                </a:solidFill>
                <a:latin typeface="Montserrat Light" panose="00000400000000000000" pitchFamily="2" charset="0"/>
                <a:cs typeface="Arial" panose="020B0604020202020204" pitchFamily="34" charset="0"/>
              </a:rPr>
              <a:t>Modifiers – </a:t>
            </a:r>
            <a:r>
              <a:rPr lang="en-US" sz="2800" dirty="0">
                <a:solidFill>
                  <a:srgbClr val="4A4A4A"/>
                </a:solidFill>
                <a:latin typeface="Montserrat Light" panose="00000400000000000000" pitchFamily="2" charset="0"/>
                <a:cs typeface="Arial" panose="020B0604020202020204" pitchFamily="34" charset="0"/>
              </a:rPr>
              <a:t>Use appropriate modifiers, if applicable. Up to four modifiers can be entered. </a:t>
            </a:r>
          </a:p>
        </p:txBody>
      </p:sp>
      <p:pic>
        <p:nvPicPr>
          <p:cNvPr id="3" name="Picture 2"/>
          <p:cNvPicPr>
            <a:picLocks noChangeAspect="1"/>
          </p:cNvPicPr>
          <p:nvPr/>
        </p:nvPicPr>
        <p:blipFill rotWithShape="1">
          <a:blip r:embed="rId3"/>
          <a:srcRect l="12276" t="29460" r="13227" b="25298"/>
          <a:stretch/>
        </p:blipFill>
        <p:spPr>
          <a:xfrm>
            <a:off x="963106" y="1564849"/>
            <a:ext cx="10265789" cy="3506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1314039" y="3289955"/>
            <a:ext cx="9639907" cy="7352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PA SUBMISSION</a:t>
            </a:r>
          </a:p>
        </p:txBody>
      </p:sp>
    </p:spTree>
    <p:extLst>
      <p:ext uri="{BB962C8B-B14F-4D97-AF65-F5344CB8AC3E}">
        <p14:creationId xmlns:p14="http://schemas.microsoft.com/office/powerpoint/2010/main" val="37996759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732" y="5191554"/>
            <a:ext cx="10200549" cy="892552"/>
          </a:xfrm>
          <a:prstGeom prst="rect">
            <a:avLst/>
          </a:prstGeom>
        </p:spPr>
        <p:txBody>
          <a:bodyPr wrap="square">
            <a:spAutoFit/>
          </a:bodyPr>
          <a:lstStyle/>
          <a:p>
            <a:r>
              <a:rPr lang="en-US" sz="2600" dirty="0">
                <a:solidFill>
                  <a:srgbClr val="4A4A4A"/>
                </a:solidFill>
                <a:latin typeface="Montserrat Light" panose="00000400000000000000" pitchFamily="2" charset="0"/>
                <a:cs typeface="Arial" panose="020B0604020202020204" pitchFamily="34" charset="0"/>
              </a:rPr>
              <a:t>Modifiers TC and 26 entered on the same line of the PA will cause claims to deny.</a:t>
            </a:r>
          </a:p>
        </p:txBody>
      </p:sp>
      <p:pic>
        <p:nvPicPr>
          <p:cNvPr id="6" name="Picture 5"/>
          <p:cNvPicPr>
            <a:picLocks noChangeAspect="1"/>
          </p:cNvPicPr>
          <p:nvPr/>
        </p:nvPicPr>
        <p:blipFill rotWithShape="1">
          <a:blip r:embed="rId3"/>
          <a:srcRect l="12399" t="29616" r="13561" b="26173"/>
          <a:stretch/>
        </p:blipFill>
        <p:spPr>
          <a:xfrm>
            <a:off x="875711" y="1461154"/>
            <a:ext cx="10440579" cy="3506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quot;No&quot; Symbol 3"/>
          <p:cNvSpPr/>
          <p:nvPr/>
        </p:nvSpPr>
        <p:spPr>
          <a:xfrm>
            <a:off x="4387596" y="1648607"/>
            <a:ext cx="3416808" cy="3225145"/>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6"/>
          <p:cNvSpPr>
            <a:spLocks noGrp="1"/>
          </p:cNvSpPr>
          <p:nvPr>
            <p:ph type="title"/>
          </p:nvPr>
        </p:nvSpPr>
        <p:spPr/>
        <p:txBody>
          <a:bodyPr/>
          <a:lstStyle/>
          <a:p>
            <a:r>
              <a:rPr lang="en-US" dirty="0"/>
              <a:t>PA SUBMISSION</a:t>
            </a:r>
          </a:p>
        </p:txBody>
      </p:sp>
    </p:spTree>
    <p:extLst>
      <p:ext uri="{BB962C8B-B14F-4D97-AF65-F5344CB8AC3E}">
        <p14:creationId xmlns:p14="http://schemas.microsoft.com/office/powerpoint/2010/main" val="2139422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 submission</a:t>
            </a:r>
          </a:p>
        </p:txBody>
      </p:sp>
      <p:pic>
        <p:nvPicPr>
          <p:cNvPr id="11" name="Picture 10" descr="Graphical user interface, text, application, email&#10;&#10;Description automatically generated">
            <a:extLst>
              <a:ext uri="{FF2B5EF4-FFF2-40B4-BE49-F238E27FC236}">
                <a16:creationId xmlns:a16="http://schemas.microsoft.com/office/drawing/2014/main" id="{CC3AD721-B6A6-409B-B0A9-3C352AAA79D9}"/>
              </a:ext>
            </a:extLst>
          </p:cNvPr>
          <p:cNvPicPr>
            <a:picLocks noChangeAspect="1"/>
          </p:cNvPicPr>
          <p:nvPr/>
        </p:nvPicPr>
        <p:blipFill rotWithShape="1">
          <a:blip r:embed="rId3">
            <a:extLst>
              <a:ext uri="{28A0092B-C50C-407E-A947-70E740481C1C}">
                <a14:useLocalDpi xmlns:a14="http://schemas.microsoft.com/office/drawing/2010/main" val="0"/>
              </a:ext>
            </a:extLst>
          </a:blip>
          <a:srcRect l="6875" t="56357" r="9457" b="20001"/>
          <a:stretch/>
        </p:blipFill>
        <p:spPr>
          <a:xfrm>
            <a:off x="995706" y="1807590"/>
            <a:ext cx="10200588" cy="1621410"/>
          </a:xfrm>
          <a:prstGeom prst="rect">
            <a:avLst/>
          </a:prstGeom>
          <a:ln w="38100" cap="sq">
            <a:solidFill>
              <a:srgbClr val="000000"/>
            </a:solidFill>
            <a:miter lim="800000"/>
          </a:ln>
        </p:spPr>
      </p:pic>
      <p:sp>
        <p:nvSpPr>
          <p:cNvPr id="12" name="Left Arrow 8">
            <a:extLst>
              <a:ext uri="{FF2B5EF4-FFF2-40B4-BE49-F238E27FC236}">
                <a16:creationId xmlns:a16="http://schemas.microsoft.com/office/drawing/2014/main" id="{850B8619-CA7D-4DAD-BE1F-BA2DE6DF48DD}"/>
              </a:ext>
            </a:extLst>
          </p:cNvPr>
          <p:cNvSpPr/>
          <p:nvPr/>
        </p:nvSpPr>
        <p:spPr>
          <a:xfrm>
            <a:off x="2763852" y="2891967"/>
            <a:ext cx="1365087" cy="58247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4B42CC-8906-475D-AE12-DE9A38C85704}"/>
              </a:ext>
            </a:extLst>
          </p:cNvPr>
          <p:cNvSpPr txBox="1"/>
          <p:nvPr/>
        </p:nvSpPr>
        <p:spPr>
          <a:xfrm>
            <a:off x="1414021" y="2521772"/>
            <a:ext cx="1960775" cy="369332"/>
          </a:xfrm>
          <a:prstGeom prst="rect">
            <a:avLst/>
          </a:prstGeom>
          <a:noFill/>
          <a:ln w="28575">
            <a:solidFill>
              <a:srgbClr val="FF0000"/>
            </a:solidFill>
          </a:ln>
        </p:spPr>
        <p:txBody>
          <a:bodyPr wrap="square" rtlCol="0">
            <a:spAutoFit/>
          </a:bodyPr>
          <a:lstStyle/>
          <a:p>
            <a:endParaRPr lang="en-US" dirty="0"/>
          </a:p>
        </p:txBody>
      </p:sp>
      <p:sp>
        <p:nvSpPr>
          <p:cNvPr id="8" name="Content Placeholder 2">
            <a:extLst>
              <a:ext uri="{FF2B5EF4-FFF2-40B4-BE49-F238E27FC236}">
                <a16:creationId xmlns:a16="http://schemas.microsoft.com/office/drawing/2014/main" id="{A206BF5E-AB74-4713-B158-4EAA5F069497}"/>
              </a:ext>
            </a:extLst>
          </p:cNvPr>
          <p:cNvSpPr>
            <a:spLocks noGrp="1"/>
          </p:cNvSpPr>
          <p:nvPr>
            <p:ph idx="1"/>
          </p:nvPr>
        </p:nvSpPr>
        <p:spPr>
          <a:xfrm>
            <a:off x="995706" y="3851831"/>
            <a:ext cx="10664857" cy="2496792"/>
          </a:xfrm>
        </p:spPr>
        <p:txBody>
          <a:bodyPr>
            <a:normAutofit/>
          </a:bodyPr>
          <a:lstStyle/>
          <a:p>
            <a:pPr>
              <a:spcBef>
                <a:spcPts val="0"/>
              </a:spcBef>
            </a:pPr>
            <a:r>
              <a:rPr lang="en-US" b="1" dirty="0">
                <a:solidFill>
                  <a:srgbClr val="4A4A4A"/>
                </a:solidFill>
                <a:latin typeface="Montserrat Light" panose="00000400000000000000" pitchFamily="2" charset="0"/>
                <a:cs typeface="Arial" panose="020B0604020202020204" pitchFamily="34" charset="0"/>
              </a:rPr>
              <a:t>Units – </a:t>
            </a:r>
            <a:r>
              <a:rPr lang="en-US" dirty="0">
                <a:solidFill>
                  <a:srgbClr val="4A4A4A"/>
                </a:solidFill>
                <a:latin typeface="Montserrat Light" panose="00000400000000000000" pitchFamily="2" charset="0"/>
                <a:cs typeface="Arial" panose="020B0604020202020204" pitchFamily="34" charset="0"/>
              </a:rPr>
              <a:t>Enter the number of units.</a:t>
            </a:r>
          </a:p>
          <a:p>
            <a:pPr>
              <a:spcBef>
                <a:spcPts val="0"/>
              </a:spcBef>
            </a:pPr>
            <a:endParaRPr lang="en-US" b="1" dirty="0">
              <a:solidFill>
                <a:srgbClr val="4A4A4A"/>
              </a:solidFill>
              <a:latin typeface="Montserrat Light" panose="00000400000000000000" pitchFamily="2" charset="0"/>
              <a:cs typeface="Arial" panose="020B0604020202020204" pitchFamily="34" charset="0"/>
            </a:endParaRPr>
          </a:p>
          <a:p>
            <a:pPr>
              <a:spcBef>
                <a:spcPts val="0"/>
              </a:spcBef>
            </a:pPr>
            <a:r>
              <a:rPr lang="en-US" dirty="0">
                <a:solidFill>
                  <a:srgbClr val="4A4A4A"/>
                </a:solidFill>
                <a:latin typeface="Montserrat Light" panose="00000400000000000000" pitchFamily="2" charset="0"/>
                <a:cs typeface="Arial" panose="020B0604020202020204" pitchFamily="34" charset="0"/>
              </a:rPr>
              <a:t>Click </a:t>
            </a:r>
            <a:r>
              <a:rPr lang="en-US" b="1" dirty="0">
                <a:solidFill>
                  <a:srgbClr val="4A4A4A"/>
                </a:solidFill>
                <a:latin typeface="Montserrat Light" panose="00000400000000000000" pitchFamily="2" charset="0"/>
                <a:cs typeface="Arial" panose="020B0604020202020204" pitchFamily="34" charset="0"/>
              </a:rPr>
              <a:t>Add Service </a:t>
            </a:r>
            <a:r>
              <a:rPr lang="en-US" dirty="0">
                <a:solidFill>
                  <a:srgbClr val="4A4A4A"/>
                </a:solidFill>
                <a:latin typeface="Montserrat Light" panose="00000400000000000000" pitchFamily="2" charset="0"/>
                <a:cs typeface="Arial" panose="020B0604020202020204" pitchFamily="34" charset="0"/>
              </a:rPr>
              <a:t>to save the PA line item. </a:t>
            </a:r>
          </a:p>
          <a:p>
            <a:pPr>
              <a:spcBef>
                <a:spcPts val="0"/>
              </a:spcBef>
            </a:pPr>
            <a:endParaRPr lang="en-US" dirty="0">
              <a:solidFill>
                <a:srgbClr val="4A4A4A"/>
              </a:solidFill>
              <a:latin typeface="Montserrat Light" panose="00000400000000000000" pitchFamily="2" charset="0"/>
              <a:cs typeface="Arial" panose="020B0604020202020204" pitchFamily="34" charset="0"/>
            </a:endParaRPr>
          </a:p>
          <a:p>
            <a:pPr marL="0" indent="0">
              <a:buNone/>
            </a:pPr>
            <a:endParaRPr lang="en-US" sz="2500" dirty="0">
              <a:solidFill>
                <a:schemeClr val="tx1"/>
              </a:solidFill>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89936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365125"/>
            <a:ext cx="10515600" cy="1325563"/>
          </a:xfrm>
        </p:spPr>
        <p:txBody>
          <a:bodyPr>
            <a:normAutofit/>
          </a:bodyPr>
          <a:lstStyle/>
          <a:p>
            <a:r>
              <a:rPr lang="en-US" sz="5400" dirty="0" err="1"/>
              <a:t>Interqual</a:t>
            </a:r>
            <a:r>
              <a:rPr lang="en-US" sz="5400" baseline="30000" dirty="0">
                <a:latin typeface="Montserrat ExtraBold" panose="00000900000000000000" pitchFamily="2" charset="0"/>
                <a:cs typeface="Arial" panose="020B0604020202020204" pitchFamily="34" charset="0"/>
              </a:rPr>
              <a:t>®</a:t>
            </a:r>
            <a:r>
              <a:rPr lang="en-US" sz="5400" dirty="0"/>
              <a:t> review</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r>
              <a:rPr lang="en-US" sz="2200" dirty="0">
                <a:latin typeface="Montserrat Light" panose="00000400000000000000" pitchFamily="2" charset="0"/>
                <a:cs typeface="Arial" panose="020B0604020202020204" pitchFamily="34" charset="0"/>
              </a:rPr>
              <a:t>InterQual evidence-based questions and answers are currently implemented in the SoonerCare provider portal PA function.</a:t>
            </a:r>
          </a:p>
          <a:p>
            <a:endParaRPr lang="en-US" sz="2200" dirty="0">
              <a:latin typeface="Montserrat Light" panose="00000400000000000000" pitchFamily="2" charset="0"/>
              <a:cs typeface="Arial" panose="020B0604020202020204" pitchFamily="34" charset="0"/>
            </a:endParaRPr>
          </a:p>
          <a:p>
            <a:r>
              <a:rPr lang="en-US" sz="2200" dirty="0">
                <a:latin typeface="Montserrat Light" panose="00000400000000000000" pitchFamily="2" charset="0"/>
                <a:cs typeface="Arial" panose="020B0604020202020204" pitchFamily="34" charset="0"/>
              </a:rPr>
              <a:t>OHCA currently has high-tech imaging, some surgeries and some procedures impacted by the InterQual</a:t>
            </a:r>
            <a:r>
              <a:rPr lang="en-US" sz="2200" baseline="30000" dirty="0">
                <a:latin typeface="Montserrat Light" panose="00000400000000000000" pitchFamily="2" charset="0"/>
                <a:cs typeface="Arial" panose="020B0604020202020204" pitchFamily="34" charset="0"/>
              </a:rPr>
              <a:t> </a:t>
            </a:r>
            <a:r>
              <a:rPr lang="en-US" sz="2200" dirty="0">
                <a:latin typeface="Montserrat Light" panose="00000400000000000000" pitchFamily="2" charset="0"/>
                <a:cs typeface="Arial" panose="020B0604020202020204" pitchFamily="34" charset="0"/>
              </a:rPr>
              <a:t>medical review guidelines. </a:t>
            </a:r>
          </a:p>
          <a:p>
            <a:endParaRPr lang="en-US" sz="2200" dirty="0">
              <a:latin typeface="Montserrat Light" panose="00000400000000000000" pitchFamily="2" charset="0"/>
              <a:cs typeface="Arial" panose="020B0604020202020204" pitchFamily="34" charset="0"/>
            </a:endParaRPr>
          </a:p>
          <a:p>
            <a:r>
              <a:rPr lang="en-US" sz="2200" dirty="0">
                <a:latin typeface="Montserrat Light" panose="00000400000000000000" pitchFamily="2" charset="0"/>
                <a:cs typeface="Arial" panose="020B0604020202020204" pitchFamily="34" charset="0"/>
              </a:rPr>
              <a:t>OHCA will continue to add additional services throughout the remainder of the year.</a:t>
            </a:r>
          </a:p>
          <a:p>
            <a:pPr marL="914400" lvl="2" inden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7306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2184" y="5299768"/>
            <a:ext cx="9692907" cy="892552"/>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The page will redirect to the InterQual website if the code entered requires InterQual review. </a:t>
            </a:r>
          </a:p>
        </p:txBody>
      </p:sp>
      <p:sp>
        <p:nvSpPr>
          <p:cNvPr id="8"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pic>
        <p:nvPicPr>
          <p:cNvPr id="3" name="Picture 2"/>
          <p:cNvPicPr>
            <a:picLocks noChangeAspect="1"/>
          </p:cNvPicPr>
          <p:nvPr/>
        </p:nvPicPr>
        <p:blipFill rotWithShape="1">
          <a:blip r:embed="rId3"/>
          <a:srcRect l="18698" t="35856" r="19947" b="23737"/>
          <a:stretch/>
        </p:blipFill>
        <p:spPr>
          <a:xfrm>
            <a:off x="1242185" y="1558232"/>
            <a:ext cx="9692907" cy="3590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5E4F5A8C-7F4D-4186-8880-813E57B7A03B}"/>
              </a:ext>
            </a:extLst>
          </p:cNvPr>
          <p:cNvSpPr/>
          <p:nvPr/>
        </p:nvSpPr>
        <p:spPr>
          <a:xfrm>
            <a:off x="2394408" y="2218787"/>
            <a:ext cx="1383746" cy="274321"/>
          </a:xfrm>
          <a:prstGeom prst="rect">
            <a:avLst/>
          </a:prstGeom>
          <a:solidFill>
            <a:srgbClr val="4A4A4A"/>
          </a:solidFill>
          <a:ln>
            <a:solidFill>
              <a:srgbClr val="4A4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C9FD22D-D0DC-44B0-A229-51DD8C303F07}"/>
              </a:ext>
            </a:extLst>
          </p:cNvPr>
          <p:cNvSpPr/>
          <p:nvPr/>
        </p:nvSpPr>
        <p:spPr>
          <a:xfrm>
            <a:off x="4196862" y="2493109"/>
            <a:ext cx="656492" cy="101600"/>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489FB7-E9AE-4B87-AB15-428D3616C07E}"/>
              </a:ext>
            </a:extLst>
          </p:cNvPr>
          <p:cNvSpPr/>
          <p:nvPr/>
        </p:nvSpPr>
        <p:spPr>
          <a:xfrm>
            <a:off x="4142935" y="2391509"/>
            <a:ext cx="335282" cy="203199"/>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BF6D3CE-CA08-406D-8994-F222B02A3198}"/>
              </a:ext>
            </a:extLst>
          </p:cNvPr>
          <p:cNvSpPr/>
          <p:nvPr/>
        </p:nvSpPr>
        <p:spPr>
          <a:xfrm>
            <a:off x="8418136" y="1558232"/>
            <a:ext cx="2516955" cy="356223"/>
          </a:xfrm>
          <a:prstGeom prst="rect">
            <a:avLst/>
          </a:prstGeom>
          <a:solidFill>
            <a:srgbClr val="05051B"/>
          </a:solidFill>
          <a:ln>
            <a:solidFill>
              <a:srgbClr val="050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5363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7733" y="5017094"/>
            <a:ext cx="10316534" cy="1292662"/>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Select one code on the recommendation screen. Another line item will need to be entered on the PA if more than one code is required. Click </a:t>
            </a:r>
            <a:r>
              <a:rPr lang="en-US" sz="2600" b="1" dirty="0">
                <a:solidFill>
                  <a:srgbClr val="4A4A4A"/>
                </a:solidFill>
                <a:latin typeface="Montserrat Light" panose="00000400000000000000" pitchFamily="2" charset="0"/>
                <a:cs typeface="Arial" panose="020B0604020202020204" pitchFamily="34" charset="0"/>
              </a:rPr>
              <a:t>OK</a:t>
            </a:r>
            <a:r>
              <a:rPr lang="en-US" sz="2600" dirty="0">
                <a:solidFill>
                  <a:srgbClr val="4A4A4A"/>
                </a:solidFill>
                <a:latin typeface="Montserrat Light" panose="00000400000000000000" pitchFamily="2" charset="0"/>
                <a:cs typeface="Arial" panose="020B0604020202020204" pitchFamily="34" charset="0"/>
              </a:rPr>
              <a:t> to continue.</a:t>
            </a:r>
          </a:p>
        </p:txBody>
      </p:sp>
      <p:sp>
        <p:nvSpPr>
          <p:cNvPr id="6"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pic>
        <p:nvPicPr>
          <p:cNvPr id="3" name="Picture 2"/>
          <p:cNvPicPr>
            <a:picLocks noChangeAspect="1"/>
          </p:cNvPicPr>
          <p:nvPr/>
        </p:nvPicPr>
        <p:blipFill rotWithShape="1">
          <a:blip r:embed="rId3"/>
          <a:srcRect l="24743" t="39704" r="25694" b="22283"/>
          <a:stretch/>
        </p:blipFill>
        <p:spPr>
          <a:xfrm>
            <a:off x="937733" y="1566556"/>
            <a:ext cx="10316534" cy="3367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Left Arrow 7"/>
          <p:cNvSpPr/>
          <p:nvPr/>
        </p:nvSpPr>
        <p:spPr>
          <a:xfrm rot="10800000">
            <a:off x="6402324" y="2762464"/>
            <a:ext cx="1342644" cy="71418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511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72943" y="5297424"/>
            <a:ext cx="9652958" cy="892552"/>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Select the appropriate </a:t>
            </a:r>
            <a:r>
              <a:rPr lang="en-US" sz="2600" b="1" dirty="0">
                <a:solidFill>
                  <a:srgbClr val="4A4A4A"/>
                </a:solidFill>
                <a:latin typeface="Montserrat Light" panose="00000400000000000000" pitchFamily="2" charset="0"/>
                <a:cs typeface="Arial" panose="020B0604020202020204" pitchFamily="34" charset="0"/>
              </a:rPr>
              <a:t>Subset</a:t>
            </a:r>
            <a:r>
              <a:rPr lang="en-US" sz="2600" dirty="0">
                <a:solidFill>
                  <a:srgbClr val="4A4A4A"/>
                </a:solidFill>
                <a:latin typeface="Montserrat Light" panose="00000400000000000000" pitchFamily="2" charset="0"/>
                <a:cs typeface="Arial" panose="020B0604020202020204" pitchFamily="34" charset="0"/>
              </a:rPr>
              <a:t> from the results list for the related procedure entered.</a:t>
            </a:r>
          </a:p>
        </p:txBody>
      </p:sp>
      <p:sp>
        <p:nvSpPr>
          <p:cNvPr id="9"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pic>
        <p:nvPicPr>
          <p:cNvPr id="3" name="Picture 2"/>
          <p:cNvPicPr>
            <a:picLocks noChangeAspect="1"/>
          </p:cNvPicPr>
          <p:nvPr/>
        </p:nvPicPr>
        <p:blipFill rotWithShape="1">
          <a:blip r:embed="rId3"/>
          <a:srcRect l="17850" t="25067" r="19675" b="19067"/>
          <a:stretch/>
        </p:blipFill>
        <p:spPr>
          <a:xfrm>
            <a:off x="1318663" y="1402080"/>
            <a:ext cx="9554675" cy="3831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B3754D92-37CE-4C14-8D0F-5BC3A355E3B6}"/>
              </a:ext>
            </a:extLst>
          </p:cNvPr>
          <p:cNvSpPr/>
          <p:nvPr/>
        </p:nvSpPr>
        <p:spPr>
          <a:xfrm>
            <a:off x="1570714" y="4323081"/>
            <a:ext cx="8985525" cy="2590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951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5293150"/>
            <a:ext cx="10615367" cy="892552"/>
          </a:xfrm>
          <a:prstGeom prst="rect">
            <a:avLst/>
          </a:prstGeom>
        </p:spPr>
        <p:txBody>
          <a:bodyPr wrap="square">
            <a:spAutoFit/>
          </a:bodyPr>
          <a:lstStyle/>
          <a:p>
            <a:r>
              <a:rPr lang="en-US" sz="2600" dirty="0">
                <a:solidFill>
                  <a:srgbClr val="4A4A4A"/>
                </a:solidFill>
                <a:latin typeface="Montserrat Light" panose="00000400000000000000" pitchFamily="2" charset="0"/>
                <a:cs typeface="Arial" panose="020B0604020202020204" pitchFamily="34" charset="0"/>
              </a:rPr>
              <a:t>Click the </a:t>
            </a:r>
            <a:r>
              <a:rPr lang="en-US" sz="2600" b="1" dirty="0" err="1">
                <a:solidFill>
                  <a:srgbClr val="4A4A4A"/>
                </a:solidFill>
                <a:latin typeface="Montserrat Light" panose="00000400000000000000" pitchFamily="2" charset="0"/>
                <a:cs typeface="Arial" panose="020B0604020202020204" pitchFamily="34" charset="0"/>
              </a:rPr>
              <a:t>Smartsheets</a:t>
            </a:r>
            <a:r>
              <a:rPr lang="en-US" sz="2600" dirty="0">
                <a:solidFill>
                  <a:srgbClr val="4A4A4A"/>
                </a:solidFill>
                <a:latin typeface="Montserrat Light" panose="00000400000000000000" pitchFamily="2" charset="0"/>
                <a:cs typeface="Arial" panose="020B0604020202020204" pitchFamily="34" charset="0"/>
              </a:rPr>
              <a:t> tab to download the medical review questions related to the procedure entered.</a:t>
            </a:r>
          </a:p>
        </p:txBody>
      </p:sp>
      <p:sp>
        <p:nvSpPr>
          <p:cNvPr id="10"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pic>
        <p:nvPicPr>
          <p:cNvPr id="3" name="Picture 2"/>
          <p:cNvPicPr>
            <a:picLocks noChangeAspect="1"/>
          </p:cNvPicPr>
          <p:nvPr/>
        </p:nvPicPr>
        <p:blipFill rotWithShape="1">
          <a:blip r:embed="rId3"/>
          <a:srcRect l="17100" t="41751" r="18175" b="19200"/>
          <a:stretch/>
        </p:blipFill>
        <p:spPr>
          <a:xfrm>
            <a:off x="871218" y="1564850"/>
            <a:ext cx="10449565" cy="3546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A3EB7341-AD46-4B1D-98B4-775DFF6A083B}"/>
              </a:ext>
            </a:extLst>
          </p:cNvPr>
          <p:cNvSpPr/>
          <p:nvPr/>
        </p:nvSpPr>
        <p:spPr>
          <a:xfrm>
            <a:off x="7220932" y="4539843"/>
            <a:ext cx="1781666" cy="527901"/>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7220932" y="4449452"/>
            <a:ext cx="1344578" cy="6648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8946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2336" y="5554527"/>
            <a:ext cx="9607327" cy="492443"/>
          </a:xfrm>
          <a:prstGeom prst="rect">
            <a:avLst/>
          </a:prstGeom>
          <a:noFill/>
        </p:spPr>
        <p:txBody>
          <a:bodyPr wrap="square" rtlCol="0">
            <a:spAutoFit/>
          </a:bodyPr>
          <a:lstStyle/>
          <a:p>
            <a:pPr algn="ctr"/>
            <a:r>
              <a:rPr lang="en-US" sz="2600" dirty="0">
                <a:solidFill>
                  <a:srgbClr val="4A4A4A"/>
                </a:solidFill>
                <a:latin typeface="Montserrat Light" panose="00000400000000000000" pitchFamily="2" charset="0"/>
                <a:cs typeface="Arial" panose="020B0604020202020204" pitchFamily="34" charset="0"/>
              </a:rPr>
              <a:t>Select the </a:t>
            </a:r>
            <a:r>
              <a:rPr lang="en-US" sz="2600" b="1" dirty="0">
                <a:solidFill>
                  <a:srgbClr val="4A4A4A"/>
                </a:solidFill>
                <a:latin typeface="Montserrat Light" panose="00000400000000000000" pitchFamily="2" charset="0"/>
                <a:cs typeface="Arial" panose="020B0604020202020204" pitchFamily="34" charset="0"/>
              </a:rPr>
              <a:t>Requested Service, Age </a:t>
            </a:r>
            <a:r>
              <a:rPr lang="en-US" sz="2600" dirty="0">
                <a:solidFill>
                  <a:srgbClr val="4A4A4A"/>
                </a:solidFill>
                <a:latin typeface="Montserrat Light" panose="00000400000000000000" pitchFamily="2" charset="0"/>
                <a:cs typeface="Arial" panose="020B0604020202020204" pitchFamily="34" charset="0"/>
              </a:rPr>
              <a:t>and </a:t>
            </a:r>
            <a:r>
              <a:rPr lang="en-US" sz="2600" b="1" dirty="0">
                <a:solidFill>
                  <a:srgbClr val="4A4A4A"/>
                </a:solidFill>
                <a:latin typeface="Montserrat Light" panose="00000400000000000000" pitchFamily="2" charset="0"/>
                <a:cs typeface="Arial" panose="020B0604020202020204" pitchFamily="34" charset="0"/>
              </a:rPr>
              <a:t>Indication.</a:t>
            </a:r>
            <a:endParaRPr lang="en-US" sz="2600" dirty="0">
              <a:solidFill>
                <a:srgbClr val="4A4A4A"/>
              </a:solidFill>
              <a:latin typeface="Montserrat Light" panose="00000400000000000000" pitchFamily="2" charset="0"/>
              <a:cs typeface="Arial" panose="020B0604020202020204" pitchFamily="34" charset="0"/>
            </a:endParaRPr>
          </a:p>
        </p:txBody>
      </p:sp>
      <p:pic>
        <p:nvPicPr>
          <p:cNvPr id="2" name="Picture 1"/>
          <p:cNvPicPr>
            <a:picLocks noChangeAspect="1"/>
          </p:cNvPicPr>
          <p:nvPr/>
        </p:nvPicPr>
        <p:blipFill rotWithShape="1">
          <a:blip r:embed="rId3"/>
          <a:srcRect l="17175" t="24400" r="18325" b="29333"/>
          <a:stretch/>
        </p:blipFill>
        <p:spPr>
          <a:xfrm>
            <a:off x="1173448" y="1494623"/>
            <a:ext cx="9607327" cy="3876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7" name="Rectangle 6">
            <a:extLst>
              <a:ext uri="{FF2B5EF4-FFF2-40B4-BE49-F238E27FC236}">
                <a16:creationId xmlns:a16="http://schemas.microsoft.com/office/drawing/2014/main" id="{837D6611-48BF-4739-8B24-2A45CD9AF448}"/>
              </a:ext>
            </a:extLst>
          </p:cNvPr>
          <p:cNvSpPr/>
          <p:nvPr/>
        </p:nvSpPr>
        <p:spPr>
          <a:xfrm>
            <a:off x="2413260" y="2564092"/>
            <a:ext cx="7598005" cy="9667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38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5400"/>
              <a:t>What is Medicaid?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US" sz="2200">
                <a:latin typeface="Montserrat Light" panose="00000400000000000000" pitchFamily="2" charset="0"/>
                <a:cs typeface="Arial" panose="020B0604020202020204" pitchFamily="34" charset="0"/>
              </a:rPr>
              <a:t>Medicaid is a federal assistance program, administered by the states, that provides basic health and long-term care services for low-income citizens.  </a:t>
            </a:r>
          </a:p>
        </p:txBody>
      </p:sp>
      <p:pic>
        <p:nvPicPr>
          <p:cNvPr id="7" name="Picture 6" descr="A picture containing text&#10;&#10;Description automatically generated">
            <a:extLst>
              <a:ext uri="{FF2B5EF4-FFF2-40B4-BE49-F238E27FC236}">
                <a16:creationId xmlns:a16="http://schemas.microsoft.com/office/drawing/2014/main" id="{BFD206D9-C89E-B5D0-8960-891F63F0BED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178" r="214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708371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F4E0-54C4-4F62-8E57-721E1451A333}"/>
              </a:ext>
            </a:extLst>
          </p:cNvPr>
          <p:cNvSpPr>
            <a:spLocks noGrp="1"/>
          </p:cNvSpPr>
          <p:nvPr>
            <p:ph type="title"/>
          </p:nvPr>
        </p:nvSpPr>
        <p:spPr/>
        <p:txBody>
          <a:bodyPr/>
          <a:lstStyle/>
          <a:p>
            <a:r>
              <a:rPr lang="en-US" dirty="0">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4" name="Content Placeholder 3">
            <a:extLst>
              <a:ext uri="{FF2B5EF4-FFF2-40B4-BE49-F238E27FC236}">
                <a16:creationId xmlns:a16="http://schemas.microsoft.com/office/drawing/2014/main" id="{19CD7A12-2C07-4E86-B2E3-4121796DF447}"/>
              </a:ext>
            </a:extLst>
          </p:cNvPr>
          <p:cNvSpPr>
            <a:spLocks noGrp="1"/>
          </p:cNvSpPr>
          <p:nvPr>
            <p:ph sz="half" idx="2"/>
          </p:nvPr>
        </p:nvSpPr>
        <p:spPr>
          <a:xfrm>
            <a:off x="836612" y="1855788"/>
            <a:ext cx="3886218" cy="4167940"/>
          </a:xfrm>
        </p:spPr>
        <p:txBody>
          <a:bodyPr/>
          <a:lstStyle/>
          <a:p>
            <a:pPr marL="0" indent="0">
              <a:buNone/>
            </a:pPr>
            <a:r>
              <a:rPr lang="en-US" dirty="0">
                <a:solidFill>
                  <a:srgbClr val="4A4A4A"/>
                </a:solidFill>
                <a:latin typeface="Montserrat Light" panose="00000400000000000000" pitchFamily="2" charset="0"/>
                <a:cs typeface="Arial" panose="020B0604020202020204" pitchFamily="34" charset="0"/>
              </a:rPr>
              <a:t>The </a:t>
            </a:r>
            <a:r>
              <a:rPr lang="en-US" b="1" dirty="0">
                <a:solidFill>
                  <a:srgbClr val="4A4A4A"/>
                </a:solidFill>
                <a:latin typeface="Montserrat Light" panose="00000400000000000000" pitchFamily="2" charset="0"/>
                <a:cs typeface="Arial" panose="020B0604020202020204" pitchFamily="34" charset="0"/>
              </a:rPr>
              <a:t>Smartsheets</a:t>
            </a:r>
            <a:r>
              <a:rPr lang="en-US" dirty="0">
                <a:solidFill>
                  <a:srgbClr val="4A4A4A"/>
                </a:solidFill>
                <a:latin typeface="Montserrat Light" panose="00000400000000000000" pitchFamily="2" charset="0"/>
                <a:cs typeface="Arial" panose="020B0604020202020204" pitchFamily="34" charset="0"/>
              </a:rPr>
              <a:t> are designed with step-by-step instructions, based on the answer selected. </a:t>
            </a:r>
          </a:p>
          <a:p>
            <a:endParaRPr lang="en-US" dirty="0">
              <a:highlight>
                <a:srgbClr val="FFFF00"/>
              </a:highlight>
            </a:endParaRPr>
          </a:p>
          <a:p>
            <a:endParaRPr lang="en-US" dirty="0"/>
          </a:p>
        </p:txBody>
      </p:sp>
      <p:pic>
        <p:nvPicPr>
          <p:cNvPr id="7" name="Content Placeholder 6">
            <a:extLst>
              <a:ext uri="{FF2B5EF4-FFF2-40B4-BE49-F238E27FC236}">
                <a16:creationId xmlns:a16="http://schemas.microsoft.com/office/drawing/2014/main" id="{1ED1B794-D6E7-4C87-8408-67CD7810F8AE}"/>
              </a:ext>
            </a:extLst>
          </p:cNvPr>
          <p:cNvPicPr>
            <a:picLocks noGrp="1" noChangeAspect="1"/>
          </p:cNvPicPr>
          <p:nvPr>
            <p:ph sz="half" idx="1"/>
          </p:nvPr>
        </p:nvPicPr>
        <p:blipFill rotWithShape="1">
          <a:blip r:embed="rId3"/>
          <a:srcRect l="19351" t="15734" r="23147" b="30933"/>
          <a:stretch/>
        </p:blipFill>
        <p:spPr>
          <a:xfrm>
            <a:off x="5065362" y="1585912"/>
            <a:ext cx="6843834" cy="3570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6911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6994" y="5449494"/>
            <a:ext cx="10298011" cy="892552"/>
          </a:xfrm>
          <a:prstGeom prst="rect">
            <a:avLst/>
          </a:prstGeom>
        </p:spPr>
        <p:txBody>
          <a:bodyPr wrap="square">
            <a:spAutoFit/>
          </a:bodyPr>
          <a:lstStyle/>
          <a:p>
            <a:r>
              <a:rPr lang="en-US" sz="2600" dirty="0">
                <a:solidFill>
                  <a:srgbClr val="4A4A4A"/>
                </a:solidFill>
                <a:latin typeface="Montserrat Light" panose="00000400000000000000" pitchFamily="2" charset="0"/>
                <a:cs typeface="Arial" panose="020B0604020202020204" pitchFamily="34" charset="0"/>
              </a:rPr>
              <a:t>Click the </a:t>
            </a:r>
            <a:r>
              <a:rPr lang="en-US" sz="2600" b="1" dirty="0">
                <a:solidFill>
                  <a:srgbClr val="4A4A4A"/>
                </a:solidFill>
                <a:latin typeface="Montserrat Light" panose="00000400000000000000" pitchFamily="2" charset="0"/>
                <a:cs typeface="Arial" panose="020B0604020202020204" pitchFamily="34" charset="0"/>
              </a:rPr>
              <a:t>Begin Medical Review </a:t>
            </a:r>
            <a:r>
              <a:rPr lang="en-US" sz="2600" dirty="0">
                <a:solidFill>
                  <a:srgbClr val="4A4A4A"/>
                </a:solidFill>
                <a:latin typeface="Montserrat Light" panose="00000400000000000000" pitchFamily="2" charset="0"/>
                <a:cs typeface="Arial" panose="020B0604020202020204" pitchFamily="34" charset="0"/>
              </a:rPr>
              <a:t>button</a:t>
            </a:r>
            <a:r>
              <a:rPr lang="en-US" sz="2600" b="1" dirty="0">
                <a:solidFill>
                  <a:srgbClr val="4A4A4A"/>
                </a:solidFill>
                <a:latin typeface="Montserrat Light" panose="00000400000000000000" pitchFamily="2" charset="0"/>
                <a:cs typeface="Arial" panose="020B0604020202020204" pitchFamily="34" charset="0"/>
              </a:rPr>
              <a:t> </a:t>
            </a:r>
            <a:r>
              <a:rPr lang="en-US" sz="2600" dirty="0">
                <a:solidFill>
                  <a:srgbClr val="4A4A4A"/>
                </a:solidFill>
                <a:latin typeface="Montserrat Light" panose="00000400000000000000" pitchFamily="2" charset="0"/>
                <a:cs typeface="Arial" panose="020B0604020202020204" pitchFamily="34" charset="0"/>
              </a:rPr>
              <a:t>to answer the medical scenario questions. </a:t>
            </a:r>
          </a:p>
        </p:txBody>
      </p:sp>
      <p:pic>
        <p:nvPicPr>
          <p:cNvPr id="3" name="Picture 2"/>
          <p:cNvPicPr>
            <a:picLocks noChangeAspect="1"/>
          </p:cNvPicPr>
          <p:nvPr/>
        </p:nvPicPr>
        <p:blipFill rotWithShape="1">
          <a:blip r:embed="rId3"/>
          <a:srcRect l="17300" t="41669" r="20155" b="19200"/>
          <a:stretch/>
        </p:blipFill>
        <p:spPr>
          <a:xfrm>
            <a:off x="946995" y="1616924"/>
            <a:ext cx="10298010" cy="3624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Left Arrow 10"/>
          <p:cNvSpPr/>
          <p:nvPr/>
        </p:nvSpPr>
        <p:spPr>
          <a:xfrm>
            <a:off x="3433776" y="4518235"/>
            <a:ext cx="1364468" cy="72284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Tree>
    <p:extLst>
      <p:ext uri="{BB962C8B-B14F-4D97-AF65-F5344CB8AC3E}">
        <p14:creationId xmlns:p14="http://schemas.microsoft.com/office/powerpoint/2010/main" val="32882536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2852" y="5146837"/>
            <a:ext cx="9226296" cy="523220"/>
          </a:xfrm>
          <a:prstGeom prst="rect">
            <a:avLst/>
          </a:prstGeom>
          <a:noFill/>
          <a:scene3d>
            <a:camera prst="orthographicFront">
              <a:rot lat="0" lon="0" rev="0"/>
            </a:camera>
            <a:lightRig rig="threePt" dir="t"/>
          </a:scene3d>
        </p:spPr>
        <p:txBody>
          <a:bodyPr wrap="square" rtlCol="0">
            <a:spAutoFit/>
          </a:bodyPr>
          <a:lstStyle/>
          <a:p>
            <a:pPr algn="ctr"/>
            <a:r>
              <a:rPr lang="en-US" sz="2800" dirty="0">
                <a:solidFill>
                  <a:srgbClr val="4A4A4A"/>
                </a:solidFill>
                <a:latin typeface="Montserrat Light" panose="00000400000000000000" pitchFamily="2" charset="0"/>
                <a:cs typeface="Arial" panose="020B0604020202020204" pitchFamily="34" charset="0"/>
              </a:rPr>
              <a:t>Select the correct age for the member.</a:t>
            </a:r>
          </a:p>
        </p:txBody>
      </p:sp>
      <p:pic>
        <p:nvPicPr>
          <p:cNvPr id="2" name="Picture 1"/>
          <p:cNvPicPr>
            <a:picLocks noChangeAspect="1"/>
          </p:cNvPicPr>
          <p:nvPr/>
        </p:nvPicPr>
        <p:blipFill rotWithShape="1">
          <a:blip r:embed="rId3"/>
          <a:srcRect l="12449" t="21067" r="12419" b="41637"/>
          <a:stretch/>
        </p:blipFill>
        <p:spPr>
          <a:xfrm>
            <a:off x="890684" y="1965250"/>
            <a:ext cx="10410633" cy="2907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7" name="Rectangle 6">
            <a:extLst>
              <a:ext uri="{FF2B5EF4-FFF2-40B4-BE49-F238E27FC236}">
                <a16:creationId xmlns:a16="http://schemas.microsoft.com/office/drawing/2014/main" id="{5AF459D1-EE30-41A5-B5AE-09CAED295B85}"/>
              </a:ext>
            </a:extLst>
          </p:cNvPr>
          <p:cNvSpPr/>
          <p:nvPr/>
        </p:nvSpPr>
        <p:spPr>
          <a:xfrm>
            <a:off x="1536568" y="3547148"/>
            <a:ext cx="1253766" cy="7609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370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8171" y="4944642"/>
            <a:ext cx="10215658" cy="954107"/>
          </a:xfrm>
          <a:prstGeom prst="rect">
            <a:avLst/>
          </a:prstGeom>
          <a:noFill/>
        </p:spPr>
        <p:txBody>
          <a:bodyPr wrap="square" rtlCol="0">
            <a:spAutoFit/>
          </a:bodyPr>
          <a:lstStyle/>
          <a:p>
            <a:r>
              <a:rPr lang="en-US" sz="2800" dirty="0">
                <a:solidFill>
                  <a:srgbClr val="4A4A4A"/>
                </a:solidFill>
                <a:latin typeface="Montserrat Light" panose="00000400000000000000" pitchFamily="2" charset="0"/>
                <a:cs typeface="Arial" panose="020B0604020202020204" pitchFamily="34" charset="0"/>
              </a:rPr>
              <a:t>Comments must be added if </a:t>
            </a:r>
            <a:r>
              <a:rPr lang="en-US" sz="2800" b="1" dirty="0">
                <a:solidFill>
                  <a:srgbClr val="4A4A4A"/>
                </a:solidFill>
                <a:latin typeface="Montserrat Light" panose="00000400000000000000" pitchFamily="2" charset="0"/>
                <a:cs typeface="Arial" panose="020B0604020202020204" pitchFamily="34" charset="0"/>
              </a:rPr>
              <a:t>Other clinical information</a:t>
            </a:r>
            <a:r>
              <a:rPr lang="en-US" sz="2800" dirty="0">
                <a:solidFill>
                  <a:srgbClr val="4A4A4A"/>
                </a:solidFill>
                <a:latin typeface="Montserrat Light" panose="00000400000000000000" pitchFamily="2" charset="0"/>
                <a:cs typeface="Arial" panose="020B0604020202020204" pitchFamily="34" charset="0"/>
              </a:rPr>
              <a:t> is selected or if applicable. </a:t>
            </a:r>
          </a:p>
        </p:txBody>
      </p:sp>
      <p:pic>
        <p:nvPicPr>
          <p:cNvPr id="2" name="Picture 1"/>
          <p:cNvPicPr>
            <a:picLocks noChangeAspect="1"/>
          </p:cNvPicPr>
          <p:nvPr/>
        </p:nvPicPr>
        <p:blipFill rotWithShape="1">
          <a:blip r:embed="rId3"/>
          <a:srcRect l="10875" t="54933" r="13375" b="6666"/>
          <a:stretch/>
        </p:blipFill>
        <p:spPr>
          <a:xfrm>
            <a:off x="949166" y="1728216"/>
            <a:ext cx="10293668" cy="2935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3" name="Rectangle 2">
            <a:extLst>
              <a:ext uri="{FF2B5EF4-FFF2-40B4-BE49-F238E27FC236}">
                <a16:creationId xmlns:a16="http://schemas.microsoft.com/office/drawing/2014/main" id="{06DDFF34-00D5-4346-A256-D4DD9C94B6AA}"/>
              </a:ext>
            </a:extLst>
          </p:cNvPr>
          <p:cNvSpPr/>
          <p:nvPr/>
        </p:nvSpPr>
        <p:spPr>
          <a:xfrm>
            <a:off x="1489435" y="3429000"/>
            <a:ext cx="3355942" cy="4548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10">
            <a:extLst>
              <a:ext uri="{FF2B5EF4-FFF2-40B4-BE49-F238E27FC236}">
                <a16:creationId xmlns:a16="http://schemas.microsoft.com/office/drawing/2014/main" id="{4DE9BB49-9134-4622-B7F2-8E21F4EEF604}"/>
              </a:ext>
            </a:extLst>
          </p:cNvPr>
          <p:cNvSpPr/>
          <p:nvPr/>
        </p:nvSpPr>
        <p:spPr>
          <a:xfrm>
            <a:off x="6501354" y="1756638"/>
            <a:ext cx="1087224" cy="57178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0861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93276" y="5861430"/>
            <a:ext cx="9805448" cy="492443"/>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Enter the Reviewer Comments then click </a:t>
            </a:r>
            <a:r>
              <a:rPr lang="en-US" sz="2600" b="1" dirty="0">
                <a:solidFill>
                  <a:srgbClr val="4A4A4A"/>
                </a:solidFill>
                <a:latin typeface="Montserrat Light" panose="00000400000000000000" pitchFamily="2" charset="0"/>
                <a:cs typeface="Arial" panose="020B0604020202020204" pitchFamily="34" charset="0"/>
              </a:rPr>
              <a:t>ADD COMMENT.</a:t>
            </a:r>
          </a:p>
        </p:txBody>
      </p:sp>
      <p:pic>
        <p:nvPicPr>
          <p:cNvPr id="3" name="Picture 2"/>
          <p:cNvPicPr>
            <a:picLocks noChangeAspect="1"/>
          </p:cNvPicPr>
          <p:nvPr/>
        </p:nvPicPr>
        <p:blipFill rotWithShape="1">
          <a:blip r:embed="rId3"/>
          <a:srcRect l="18399" t="16091" r="20547" b="17200"/>
          <a:stretch/>
        </p:blipFill>
        <p:spPr>
          <a:xfrm>
            <a:off x="1548352" y="1414197"/>
            <a:ext cx="9095296" cy="4280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5" name="Left Arrow 10">
            <a:extLst>
              <a:ext uri="{FF2B5EF4-FFF2-40B4-BE49-F238E27FC236}">
                <a16:creationId xmlns:a16="http://schemas.microsoft.com/office/drawing/2014/main" id="{1CE34EAA-CF1D-4B4C-86D0-0CF8A0517DBE}"/>
              </a:ext>
            </a:extLst>
          </p:cNvPr>
          <p:cNvSpPr/>
          <p:nvPr/>
        </p:nvSpPr>
        <p:spPr>
          <a:xfrm>
            <a:off x="4380323" y="5123242"/>
            <a:ext cx="1087224" cy="57178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905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0028" y="5830624"/>
            <a:ext cx="8871943" cy="830997"/>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Click </a:t>
            </a:r>
            <a:r>
              <a:rPr lang="en-US" sz="2600" b="1" dirty="0">
                <a:solidFill>
                  <a:srgbClr val="4A4A4A"/>
                </a:solidFill>
                <a:latin typeface="Montserrat Light" panose="00000400000000000000" pitchFamily="2" charset="0"/>
                <a:cs typeface="Arial" panose="020B0604020202020204" pitchFamily="34" charset="0"/>
              </a:rPr>
              <a:t>View Recommendations </a:t>
            </a:r>
            <a:r>
              <a:rPr lang="en-US" sz="2600" dirty="0">
                <a:solidFill>
                  <a:srgbClr val="4A4A4A"/>
                </a:solidFill>
                <a:latin typeface="Montserrat Light" panose="00000400000000000000" pitchFamily="2" charset="0"/>
                <a:cs typeface="Arial" panose="020B0604020202020204" pitchFamily="34" charset="0"/>
              </a:rPr>
              <a:t>if no questions remain.</a:t>
            </a:r>
          </a:p>
          <a:p>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srcRect l="17100" t="23333" r="18325" b="19467"/>
          <a:stretch/>
        </p:blipFill>
        <p:spPr>
          <a:xfrm>
            <a:off x="1561550" y="1466753"/>
            <a:ext cx="9068900" cy="4229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5" name="Left Arrow 10">
            <a:extLst>
              <a:ext uri="{FF2B5EF4-FFF2-40B4-BE49-F238E27FC236}">
                <a16:creationId xmlns:a16="http://schemas.microsoft.com/office/drawing/2014/main" id="{742604C4-C405-4B3B-B397-30B3C351FE69}"/>
              </a:ext>
            </a:extLst>
          </p:cNvPr>
          <p:cNvSpPr/>
          <p:nvPr/>
        </p:nvSpPr>
        <p:spPr>
          <a:xfrm>
            <a:off x="6397659" y="5144689"/>
            <a:ext cx="1087224" cy="53082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097970-619F-48B0-848E-93A409993A85}"/>
              </a:ext>
            </a:extLst>
          </p:cNvPr>
          <p:cNvSpPr/>
          <p:nvPr/>
        </p:nvSpPr>
        <p:spPr>
          <a:xfrm>
            <a:off x="6096000" y="4892511"/>
            <a:ext cx="4066094" cy="271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064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F4E0-54C4-4F62-8E57-721E1451A333}"/>
              </a:ext>
            </a:extLst>
          </p:cNvPr>
          <p:cNvSpPr>
            <a:spLocks noGrp="1"/>
          </p:cNvSpPr>
          <p:nvPr>
            <p:ph type="title"/>
          </p:nvPr>
        </p:nvSpPr>
        <p:spPr/>
        <p:txBody>
          <a:bodyPr/>
          <a:lstStyle/>
          <a:p>
            <a:r>
              <a:rPr lang="en-US" dirty="0">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4" name="Content Placeholder 3">
            <a:extLst>
              <a:ext uri="{FF2B5EF4-FFF2-40B4-BE49-F238E27FC236}">
                <a16:creationId xmlns:a16="http://schemas.microsoft.com/office/drawing/2014/main" id="{19CD7A12-2C07-4E86-B2E3-4121796DF447}"/>
              </a:ext>
            </a:extLst>
          </p:cNvPr>
          <p:cNvSpPr>
            <a:spLocks noGrp="1"/>
          </p:cNvSpPr>
          <p:nvPr>
            <p:ph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A4A4A"/>
                </a:solidFill>
                <a:effectLst/>
                <a:uLnTx/>
                <a:uFillTx/>
                <a:latin typeface="Montserrat Light" panose="00000400000000000000" pitchFamily="2" charset="0"/>
                <a:cs typeface="Arial" panose="020B0604020202020204" pitchFamily="34" charset="0"/>
              </a:rPr>
              <a:t>Select </a:t>
            </a:r>
            <a:r>
              <a:rPr kumimoji="0" lang="en-US" sz="2800" b="1" i="0" u="none" strike="noStrike" kern="1200" cap="none" spc="0" normalizeH="0" baseline="0" noProof="0" dirty="0">
                <a:ln>
                  <a:noFill/>
                </a:ln>
                <a:solidFill>
                  <a:srgbClr val="4A4A4A"/>
                </a:solidFill>
                <a:effectLst/>
                <a:uLnTx/>
                <a:uFillTx/>
                <a:latin typeface="Montserrat Light" panose="00000400000000000000" pitchFamily="2" charset="0"/>
                <a:cs typeface="Arial" panose="020B0604020202020204" pitchFamily="34" charset="0"/>
              </a:rPr>
              <a:t>Why didn’t a recommendation meet criteria</a:t>
            </a:r>
            <a:r>
              <a:rPr kumimoji="0" lang="en-US" sz="2800" b="0" i="0" u="none" strike="noStrike" kern="1200" cap="none" spc="0" normalizeH="0" baseline="0" noProof="0" dirty="0">
                <a:ln>
                  <a:noFill/>
                </a:ln>
                <a:solidFill>
                  <a:srgbClr val="4A4A4A"/>
                </a:solidFill>
                <a:effectLst/>
                <a:uLnTx/>
                <a:uFillTx/>
                <a:latin typeface="Montserrat Light" panose="00000400000000000000" pitchFamily="2" charset="0"/>
                <a:cs typeface="Arial" panose="020B0604020202020204" pitchFamily="34" charset="0"/>
              </a:rPr>
              <a:t> if recommendations are not available.</a:t>
            </a:r>
          </a:p>
          <a:p>
            <a:endParaRPr lang="en-US" dirty="0">
              <a:highlight>
                <a:srgbClr val="FFFF00"/>
              </a:highlight>
            </a:endParaRPr>
          </a:p>
          <a:p>
            <a:endParaRPr lang="en-US" dirty="0"/>
          </a:p>
        </p:txBody>
      </p:sp>
      <p:sp>
        <p:nvSpPr>
          <p:cNvPr id="5" name="Content Placeholder 4">
            <a:extLst>
              <a:ext uri="{FF2B5EF4-FFF2-40B4-BE49-F238E27FC236}">
                <a16:creationId xmlns:a16="http://schemas.microsoft.com/office/drawing/2014/main" id="{8F1BD9BC-3D12-43F8-AEC5-092EFEFCAEE8}"/>
              </a:ext>
            </a:extLst>
          </p:cNvPr>
          <p:cNvSpPr>
            <a:spLocks noGrp="1"/>
          </p:cNvSpPr>
          <p:nvPr>
            <p:ph sz="half" idx="1"/>
          </p:nvPr>
        </p:nvSpPr>
        <p:spPr/>
        <p:txBody>
          <a:bodyPr/>
          <a:lstStyle/>
          <a:p>
            <a:endParaRPr lang="en-US"/>
          </a:p>
        </p:txBody>
      </p:sp>
      <p:pic>
        <p:nvPicPr>
          <p:cNvPr id="7" name="Content Placeholder 7" descr="Graphical user interface, text, application&#10;&#10;Description automatically generated">
            <a:extLst>
              <a:ext uri="{FF2B5EF4-FFF2-40B4-BE49-F238E27FC236}">
                <a16:creationId xmlns:a16="http://schemas.microsoft.com/office/drawing/2014/main" id="{9F07BD49-EFC3-4718-8595-1B5294D81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903" y="1348785"/>
            <a:ext cx="6019800" cy="4160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082C4B44-36C6-4668-B9AC-C645462DA133}"/>
              </a:ext>
            </a:extLst>
          </p:cNvPr>
          <p:cNvSpPr/>
          <p:nvPr/>
        </p:nvSpPr>
        <p:spPr>
          <a:xfrm>
            <a:off x="9982986" y="1489435"/>
            <a:ext cx="1715678" cy="207390"/>
          </a:xfrm>
          <a:prstGeom prst="rect">
            <a:avLst/>
          </a:prstGeom>
          <a:solidFill>
            <a:srgbClr val="0F0F59"/>
          </a:solidFill>
          <a:ln>
            <a:solidFill>
              <a:srgbClr val="0F0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7A6F326-5CF7-498F-A687-BC61CD89989F}"/>
              </a:ext>
            </a:extLst>
          </p:cNvPr>
          <p:cNvSpPr/>
          <p:nvPr/>
        </p:nvSpPr>
        <p:spPr>
          <a:xfrm>
            <a:off x="6619188" y="1779588"/>
            <a:ext cx="1715678" cy="152400"/>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10">
            <a:extLst>
              <a:ext uri="{FF2B5EF4-FFF2-40B4-BE49-F238E27FC236}">
                <a16:creationId xmlns:a16="http://schemas.microsoft.com/office/drawing/2014/main" id="{D8263183-0450-4E19-B020-C4172880EBB2}"/>
              </a:ext>
            </a:extLst>
          </p:cNvPr>
          <p:cNvSpPr/>
          <p:nvPr/>
        </p:nvSpPr>
        <p:spPr>
          <a:xfrm>
            <a:off x="9435499" y="2458720"/>
            <a:ext cx="897221" cy="4024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9832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F4E0-54C4-4F62-8E57-721E1451A333}"/>
              </a:ext>
            </a:extLst>
          </p:cNvPr>
          <p:cNvSpPr>
            <a:spLocks noGrp="1"/>
          </p:cNvSpPr>
          <p:nvPr>
            <p:ph type="title"/>
          </p:nvPr>
        </p:nvSpPr>
        <p:spPr/>
        <p:txBody>
          <a:bodyPr/>
          <a:lstStyle/>
          <a:p>
            <a:r>
              <a:rPr lang="en-US" dirty="0">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4" name="Content Placeholder 3">
            <a:extLst>
              <a:ext uri="{FF2B5EF4-FFF2-40B4-BE49-F238E27FC236}">
                <a16:creationId xmlns:a16="http://schemas.microsoft.com/office/drawing/2014/main" id="{19CD7A12-2C07-4E86-B2E3-4121796DF447}"/>
              </a:ext>
            </a:extLst>
          </p:cNvPr>
          <p:cNvSpPr>
            <a:spLocks noGrp="1"/>
          </p:cNvSpPr>
          <p:nvPr>
            <p:ph sz="half" idx="2"/>
          </p:nvPr>
        </p:nvSpPr>
        <p:spPr/>
        <p:txBody>
          <a:bodyPr/>
          <a:lstStyle/>
          <a:p>
            <a:pPr>
              <a:lnSpc>
                <a:spcPct val="100000"/>
              </a:lnSpc>
              <a:spcBef>
                <a:spcPts val="0"/>
              </a:spcBef>
              <a:defRPr/>
            </a:pPr>
            <a:r>
              <a:rPr kumimoji="0" lang="en-US" sz="2800" b="0" i="0" u="none" strike="noStrike" kern="1200" cap="none" spc="0" normalizeH="0" baseline="0" noProof="0" dirty="0">
                <a:ln>
                  <a:noFill/>
                </a:ln>
                <a:solidFill>
                  <a:srgbClr val="4A4A4A"/>
                </a:solidFill>
                <a:effectLst/>
                <a:uLnTx/>
                <a:uFillTx/>
                <a:latin typeface="Montserrat Light" panose="00000400000000000000" pitchFamily="2" charset="0"/>
                <a:cs typeface="Arial" panose="020B0604020202020204" pitchFamily="34" charset="0"/>
              </a:rPr>
              <a:t>Follow the rules in each highlighted box and answer the medical scenario questions. </a:t>
            </a:r>
          </a:p>
          <a:p>
            <a:pPr>
              <a:lnSpc>
                <a:spcPct val="100000"/>
              </a:lnSpc>
              <a:spcBef>
                <a:spcPts val="0"/>
              </a:spcBef>
              <a:defRPr/>
            </a:pPr>
            <a:r>
              <a:rPr kumimoji="0" lang="en-US" sz="2800" b="0" i="0" u="none" strike="noStrike" kern="1200" cap="none" spc="0" normalizeH="0" baseline="0" noProof="0" dirty="0">
                <a:ln>
                  <a:noFill/>
                </a:ln>
                <a:solidFill>
                  <a:srgbClr val="4A4A4A"/>
                </a:solidFill>
                <a:effectLst/>
                <a:uLnTx/>
                <a:uFillTx/>
                <a:latin typeface="Montserrat Light" panose="00000400000000000000" pitchFamily="2" charset="0"/>
                <a:cs typeface="Arial" panose="020B0604020202020204" pitchFamily="34" charset="0"/>
              </a:rPr>
              <a:t>Click </a:t>
            </a:r>
            <a:r>
              <a:rPr kumimoji="0" lang="en-US" sz="2800" b="1" i="0" u="none" strike="noStrike" kern="1200" cap="none" spc="0" normalizeH="0" baseline="0" noProof="0" dirty="0">
                <a:ln>
                  <a:noFill/>
                </a:ln>
                <a:solidFill>
                  <a:srgbClr val="4A4A4A"/>
                </a:solidFill>
                <a:effectLst/>
                <a:uLnTx/>
                <a:uFillTx/>
                <a:latin typeface="Montserrat Light" panose="00000400000000000000" pitchFamily="2" charset="0"/>
                <a:cs typeface="Arial" panose="020B0604020202020204" pitchFamily="34" charset="0"/>
              </a:rPr>
              <a:t>Additional Criteria Completed.</a:t>
            </a:r>
            <a:endParaRPr kumimoji="0" lang="en-US" sz="2800" b="0" i="0" u="none" strike="noStrike" kern="1200" cap="none" spc="0" normalizeH="0" baseline="0" noProof="0" dirty="0">
              <a:ln>
                <a:noFill/>
              </a:ln>
              <a:solidFill>
                <a:srgbClr val="4A4A4A"/>
              </a:solidFill>
              <a:effectLst/>
              <a:uLnTx/>
              <a:uFillTx/>
              <a:latin typeface="Montserrat Light" panose="00000400000000000000" pitchFamily="2" charset="0"/>
              <a:cs typeface="Arial" panose="020B0604020202020204" pitchFamily="34" charset="0"/>
            </a:endParaRPr>
          </a:p>
          <a:p>
            <a:endParaRPr lang="en-US" dirty="0">
              <a:highlight>
                <a:srgbClr val="FFFF00"/>
              </a:highlight>
            </a:endParaRPr>
          </a:p>
          <a:p>
            <a:endParaRPr lang="en-US" dirty="0"/>
          </a:p>
        </p:txBody>
      </p:sp>
      <p:sp>
        <p:nvSpPr>
          <p:cNvPr id="5" name="Content Placeholder 4">
            <a:extLst>
              <a:ext uri="{FF2B5EF4-FFF2-40B4-BE49-F238E27FC236}">
                <a16:creationId xmlns:a16="http://schemas.microsoft.com/office/drawing/2014/main" id="{8F1BD9BC-3D12-43F8-AEC5-092EFEFCAEE8}"/>
              </a:ext>
            </a:extLst>
          </p:cNvPr>
          <p:cNvSpPr>
            <a:spLocks noGrp="1"/>
          </p:cNvSpPr>
          <p:nvPr>
            <p:ph sz="half" idx="1"/>
          </p:nvPr>
        </p:nvSpPr>
        <p:spPr/>
        <p:txBody>
          <a:bodyPr/>
          <a:lstStyle/>
          <a:p>
            <a:endParaRPr lang="en-US"/>
          </a:p>
        </p:txBody>
      </p:sp>
      <p:pic>
        <p:nvPicPr>
          <p:cNvPr id="6" name="Content Placeholder 5" descr="Graphical user interface, text, application&#10;&#10;Description automatically generated">
            <a:extLst>
              <a:ext uri="{FF2B5EF4-FFF2-40B4-BE49-F238E27FC236}">
                <a16:creationId xmlns:a16="http://schemas.microsoft.com/office/drawing/2014/main" id="{D29AE307-02E3-4A6D-92C7-962FFC129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585913"/>
            <a:ext cx="6019800" cy="4267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B9C49D0E-89A6-4745-AF4B-48281F5BA001}"/>
              </a:ext>
            </a:extLst>
          </p:cNvPr>
          <p:cNvSpPr/>
          <p:nvPr/>
        </p:nvSpPr>
        <p:spPr>
          <a:xfrm>
            <a:off x="10323922" y="1706880"/>
            <a:ext cx="1715678" cy="91440"/>
          </a:xfrm>
          <a:prstGeom prst="rect">
            <a:avLst/>
          </a:prstGeom>
          <a:solidFill>
            <a:srgbClr val="08082D"/>
          </a:solidFill>
          <a:ln>
            <a:solidFill>
              <a:srgbClr val="080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10">
            <a:extLst>
              <a:ext uri="{FF2B5EF4-FFF2-40B4-BE49-F238E27FC236}">
                <a16:creationId xmlns:a16="http://schemas.microsoft.com/office/drawing/2014/main" id="{7F41798D-AA58-46C1-AC6C-5BEDF9790765}"/>
              </a:ext>
            </a:extLst>
          </p:cNvPr>
          <p:cNvSpPr/>
          <p:nvPr/>
        </p:nvSpPr>
        <p:spPr>
          <a:xfrm>
            <a:off x="8820819" y="4693920"/>
            <a:ext cx="897221"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1697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5043" y="5540887"/>
            <a:ext cx="9848088" cy="892552"/>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Select the </a:t>
            </a:r>
            <a:r>
              <a:rPr lang="en-US" sz="2600" b="1" dirty="0">
                <a:solidFill>
                  <a:srgbClr val="4A4A4A"/>
                </a:solidFill>
                <a:latin typeface="Montserrat Light" panose="00000400000000000000" pitchFamily="2" charset="0"/>
                <a:cs typeface="Arial" panose="020B0604020202020204" pitchFamily="34" charset="0"/>
              </a:rPr>
              <a:t>Recommended </a:t>
            </a:r>
            <a:r>
              <a:rPr lang="en-US" sz="2600" dirty="0">
                <a:solidFill>
                  <a:srgbClr val="4A4A4A"/>
                </a:solidFill>
                <a:latin typeface="Montserrat Light" panose="00000400000000000000" pitchFamily="2" charset="0"/>
                <a:cs typeface="Arial" panose="020B0604020202020204" pitchFamily="34" charset="0"/>
              </a:rPr>
              <a:t>procedure if the procedure is listed within the Recommendations screen.</a:t>
            </a:r>
          </a:p>
        </p:txBody>
      </p:sp>
      <p:pic>
        <p:nvPicPr>
          <p:cNvPr id="7" name="Picture 6"/>
          <p:cNvPicPr>
            <a:picLocks noChangeAspect="1"/>
          </p:cNvPicPr>
          <p:nvPr/>
        </p:nvPicPr>
        <p:blipFill rotWithShape="1">
          <a:blip r:embed="rId3"/>
          <a:srcRect l="17249" t="22933" r="18551" b="18800"/>
          <a:stretch/>
        </p:blipFill>
        <p:spPr>
          <a:xfrm>
            <a:off x="1285651" y="1431036"/>
            <a:ext cx="9502140" cy="3995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5944356" y="3244334"/>
            <a:ext cx="184731" cy="369332"/>
          </a:xfrm>
          <a:prstGeom prst="rect">
            <a:avLst/>
          </a:prstGeom>
        </p:spPr>
        <p:txBody>
          <a:bodyPr wrap="none">
            <a:spAutoFit/>
          </a:bodyPr>
          <a:lstStyle/>
          <a:p>
            <a:endParaRPr lang="en-US" dirty="0"/>
          </a:p>
        </p:txBody>
      </p:sp>
      <p:sp>
        <p:nvSpPr>
          <p:cNvPr id="5"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6" name="Rectangle 5">
            <a:extLst>
              <a:ext uri="{FF2B5EF4-FFF2-40B4-BE49-F238E27FC236}">
                <a16:creationId xmlns:a16="http://schemas.microsoft.com/office/drawing/2014/main" id="{D9CFA6A4-9401-413F-A68B-51B11A88082A}"/>
              </a:ext>
            </a:extLst>
          </p:cNvPr>
          <p:cNvSpPr/>
          <p:nvPr/>
        </p:nvSpPr>
        <p:spPr>
          <a:xfrm>
            <a:off x="2017335" y="3770721"/>
            <a:ext cx="1357235" cy="2896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10">
            <a:extLst>
              <a:ext uri="{FF2B5EF4-FFF2-40B4-BE49-F238E27FC236}">
                <a16:creationId xmlns:a16="http://schemas.microsoft.com/office/drawing/2014/main" id="{68A122C5-CDB9-4B01-8CD2-1B456ADD82BF}"/>
              </a:ext>
            </a:extLst>
          </p:cNvPr>
          <p:cNvSpPr/>
          <p:nvPr/>
        </p:nvSpPr>
        <p:spPr>
          <a:xfrm>
            <a:off x="3443276" y="3676266"/>
            <a:ext cx="897221"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481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82046" y="5600323"/>
            <a:ext cx="9535998" cy="892552"/>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Select the appropriate </a:t>
            </a:r>
            <a:r>
              <a:rPr lang="en-US" sz="2600" b="1" dirty="0">
                <a:solidFill>
                  <a:srgbClr val="4A4A4A"/>
                </a:solidFill>
                <a:latin typeface="Montserrat Light" panose="00000400000000000000" pitchFamily="2" charset="0"/>
                <a:cs typeface="Arial" panose="020B0604020202020204" pitchFamily="34" charset="0"/>
              </a:rPr>
              <a:t>Code</a:t>
            </a:r>
            <a:r>
              <a:rPr lang="en-US" sz="2600" dirty="0">
                <a:solidFill>
                  <a:srgbClr val="4A4A4A"/>
                </a:solidFill>
                <a:latin typeface="Montserrat Light" panose="00000400000000000000" pitchFamily="2" charset="0"/>
                <a:cs typeface="Arial" panose="020B0604020202020204" pitchFamily="34" charset="0"/>
              </a:rPr>
              <a:t> under the </a:t>
            </a:r>
            <a:r>
              <a:rPr lang="en-US" sz="2600" b="1" dirty="0">
                <a:solidFill>
                  <a:srgbClr val="4A4A4A"/>
                </a:solidFill>
                <a:latin typeface="Montserrat Light" panose="00000400000000000000" pitchFamily="2" charset="0"/>
                <a:cs typeface="Arial" panose="020B0604020202020204" pitchFamily="34" charset="0"/>
              </a:rPr>
              <a:t>CPT</a:t>
            </a:r>
            <a:r>
              <a:rPr lang="en-US" sz="2600" b="1" baseline="30000" dirty="0">
                <a:solidFill>
                  <a:srgbClr val="4A4A4A"/>
                </a:solidFill>
                <a:latin typeface="Montserrat Light" panose="00000400000000000000" pitchFamily="2" charset="0"/>
                <a:cs typeface="Arial" panose="020B0604020202020204" pitchFamily="34" charset="0"/>
              </a:rPr>
              <a:t>®</a:t>
            </a:r>
            <a:r>
              <a:rPr lang="en-US" sz="2600" dirty="0">
                <a:solidFill>
                  <a:srgbClr val="4A4A4A"/>
                </a:solidFill>
                <a:latin typeface="Montserrat Light" panose="00000400000000000000" pitchFamily="2" charset="0"/>
                <a:cs typeface="Arial" panose="020B0604020202020204" pitchFamily="34" charset="0"/>
              </a:rPr>
              <a:t> tab and click </a:t>
            </a:r>
            <a:r>
              <a:rPr lang="en-US" sz="2600" b="1" dirty="0">
                <a:solidFill>
                  <a:srgbClr val="4A4A4A"/>
                </a:solidFill>
                <a:latin typeface="Montserrat Light" panose="00000400000000000000" pitchFamily="2" charset="0"/>
                <a:cs typeface="Arial" panose="020B0604020202020204" pitchFamily="34" charset="0"/>
              </a:rPr>
              <a:t>Complete</a:t>
            </a:r>
            <a:r>
              <a:rPr lang="en-US" sz="2600" dirty="0">
                <a:solidFill>
                  <a:srgbClr val="4A4A4A"/>
                </a:solidFill>
                <a:latin typeface="Montserrat Light" panose="00000400000000000000" pitchFamily="2" charset="0"/>
                <a:cs typeface="Arial" panose="020B0604020202020204" pitchFamily="34" charset="0"/>
              </a:rPr>
              <a:t>.</a:t>
            </a:r>
            <a:endParaRPr lang="en-US" sz="2600" b="1" dirty="0">
              <a:solidFill>
                <a:srgbClr val="4A4A4A"/>
              </a:solidFill>
              <a:latin typeface="Montserrat Light" panose="00000400000000000000" pitchFamily="2" charset="0"/>
              <a:cs typeface="Arial" panose="020B0604020202020204" pitchFamily="34" charset="0"/>
            </a:endParaRPr>
          </a:p>
        </p:txBody>
      </p:sp>
      <p:pic>
        <p:nvPicPr>
          <p:cNvPr id="3" name="Picture 2"/>
          <p:cNvPicPr>
            <a:picLocks noChangeAspect="1"/>
          </p:cNvPicPr>
          <p:nvPr/>
        </p:nvPicPr>
        <p:blipFill rotWithShape="1">
          <a:blip r:embed="rId3"/>
          <a:srcRect l="17311" t="30711" r="18371" b="20509"/>
          <a:stretch/>
        </p:blipFill>
        <p:spPr>
          <a:xfrm>
            <a:off x="1282046" y="1502555"/>
            <a:ext cx="9627909" cy="3946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5" name="Rectangle 4">
            <a:extLst>
              <a:ext uri="{FF2B5EF4-FFF2-40B4-BE49-F238E27FC236}">
                <a16:creationId xmlns:a16="http://schemas.microsoft.com/office/drawing/2014/main" id="{0C57EADB-C472-4320-B5BC-E3AE0A0D07BC}"/>
              </a:ext>
            </a:extLst>
          </p:cNvPr>
          <p:cNvSpPr/>
          <p:nvPr/>
        </p:nvSpPr>
        <p:spPr>
          <a:xfrm>
            <a:off x="1959741" y="3618732"/>
            <a:ext cx="7924488" cy="278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10">
            <a:extLst>
              <a:ext uri="{FF2B5EF4-FFF2-40B4-BE49-F238E27FC236}">
                <a16:creationId xmlns:a16="http://schemas.microsoft.com/office/drawing/2014/main" id="{C7CA8EEC-E16A-4347-A5FF-6CD0F32AEA23}"/>
              </a:ext>
            </a:extLst>
          </p:cNvPr>
          <p:cNvSpPr/>
          <p:nvPr/>
        </p:nvSpPr>
        <p:spPr>
          <a:xfrm>
            <a:off x="4792135" y="2321882"/>
            <a:ext cx="897221"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6DCF88-BBBE-4055-9899-D20D791AE48F}"/>
              </a:ext>
            </a:extLst>
          </p:cNvPr>
          <p:cNvSpPr/>
          <p:nvPr/>
        </p:nvSpPr>
        <p:spPr>
          <a:xfrm>
            <a:off x="4087977" y="2371674"/>
            <a:ext cx="653356" cy="3406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757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81FC-D74A-F4FD-3266-49DEEF45C0F6}"/>
              </a:ext>
            </a:extLst>
          </p:cNvPr>
          <p:cNvSpPr>
            <a:spLocks noGrp="1"/>
          </p:cNvSpPr>
          <p:nvPr>
            <p:ph type="title"/>
          </p:nvPr>
        </p:nvSpPr>
        <p:spPr/>
        <p:txBody>
          <a:bodyPr/>
          <a:lstStyle/>
          <a:p>
            <a:r>
              <a:rPr lang="en-US" dirty="0"/>
              <a:t>SoonerCare enrollment</a:t>
            </a:r>
          </a:p>
        </p:txBody>
      </p:sp>
      <p:pic>
        <p:nvPicPr>
          <p:cNvPr id="9" name="Content Placeholder 8">
            <a:extLst>
              <a:ext uri="{FF2B5EF4-FFF2-40B4-BE49-F238E27FC236}">
                <a16:creationId xmlns:a16="http://schemas.microsoft.com/office/drawing/2014/main" id="{0077B6CB-EBAE-D8CA-0139-34E6EE2F382C}"/>
              </a:ext>
            </a:extLst>
          </p:cNvPr>
          <p:cNvPicPr>
            <a:picLocks noGrp="1" noChangeAspect="1"/>
          </p:cNvPicPr>
          <p:nvPr>
            <p:ph idx="1"/>
          </p:nvPr>
        </p:nvPicPr>
        <p:blipFill>
          <a:blip r:embed="rId3"/>
          <a:stretch>
            <a:fillRect/>
          </a:stretch>
        </p:blipFill>
        <p:spPr>
          <a:xfrm>
            <a:off x="1087821" y="1243468"/>
            <a:ext cx="9743089" cy="5062739"/>
          </a:xfrm>
        </p:spPr>
      </p:pic>
    </p:spTree>
    <p:extLst>
      <p:ext uri="{BB962C8B-B14F-4D97-AF65-F5344CB8AC3E}">
        <p14:creationId xmlns:p14="http://schemas.microsoft.com/office/powerpoint/2010/main" val="9161191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9580" y="5406836"/>
            <a:ext cx="9425940" cy="892552"/>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Completing the medical review will be locked and no further edits can be made. Click </a:t>
            </a:r>
            <a:r>
              <a:rPr lang="en-US" sz="2600" b="1" dirty="0">
                <a:solidFill>
                  <a:srgbClr val="4A4A4A"/>
                </a:solidFill>
                <a:latin typeface="Montserrat Light" panose="00000400000000000000" pitchFamily="2" charset="0"/>
                <a:cs typeface="Arial" panose="020B0604020202020204" pitchFamily="34" charset="0"/>
              </a:rPr>
              <a:t>Yes</a:t>
            </a:r>
            <a:r>
              <a:rPr lang="en-US" sz="2600" dirty="0">
                <a:solidFill>
                  <a:srgbClr val="4A4A4A"/>
                </a:solidFill>
                <a:latin typeface="Montserrat Light" panose="00000400000000000000" pitchFamily="2" charset="0"/>
                <a:cs typeface="Arial" panose="020B0604020202020204" pitchFamily="34" charset="0"/>
              </a:rPr>
              <a:t> to continue.</a:t>
            </a:r>
          </a:p>
        </p:txBody>
      </p:sp>
      <p:sp>
        <p:nvSpPr>
          <p:cNvPr id="2" name="Rectangle 1"/>
          <p:cNvSpPr/>
          <p:nvPr/>
        </p:nvSpPr>
        <p:spPr>
          <a:xfrm>
            <a:off x="4800600" y="3581400"/>
            <a:ext cx="60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18614" t="14856" r="19378" b="39283"/>
          <a:stretch/>
        </p:blipFill>
        <p:spPr>
          <a:xfrm>
            <a:off x="1319580" y="1498861"/>
            <a:ext cx="9201354" cy="3790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4" name="Rectangle 3">
            <a:extLst>
              <a:ext uri="{FF2B5EF4-FFF2-40B4-BE49-F238E27FC236}">
                <a16:creationId xmlns:a16="http://schemas.microsoft.com/office/drawing/2014/main" id="{5DB9B80D-9BF7-45BF-8BB7-1C694536018D}"/>
              </a:ext>
            </a:extLst>
          </p:cNvPr>
          <p:cNvSpPr/>
          <p:nvPr/>
        </p:nvSpPr>
        <p:spPr>
          <a:xfrm>
            <a:off x="2469823" y="1809946"/>
            <a:ext cx="1244338" cy="263951"/>
          </a:xfrm>
          <a:prstGeom prst="rect">
            <a:avLst/>
          </a:prstGeom>
          <a:solidFill>
            <a:srgbClr val="7C7C7C"/>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10">
            <a:extLst>
              <a:ext uri="{FF2B5EF4-FFF2-40B4-BE49-F238E27FC236}">
                <a16:creationId xmlns:a16="http://schemas.microsoft.com/office/drawing/2014/main" id="{CC0C0A90-A866-4682-B213-F52BE2361B1A}"/>
              </a:ext>
            </a:extLst>
          </p:cNvPr>
          <p:cNvSpPr/>
          <p:nvPr/>
        </p:nvSpPr>
        <p:spPr>
          <a:xfrm>
            <a:off x="4351989" y="3074442"/>
            <a:ext cx="1058211" cy="62215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0954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323" y="5508351"/>
            <a:ext cx="10041352" cy="892552"/>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The following is only a recommendation result, final determination is to follow. Click </a:t>
            </a:r>
            <a:r>
              <a:rPr lang="en-US" sz="2600" b="1" dirty="0">
                <a:solidFill>
                  <a:srgbClr val="4A4A4A"/>
                </a:solidFill>
                <a:latin typeface="Montserrat Light" panose="00000400000000000000" pitchFamily="2" charset="0"/>
                <a:cs typeface="Arial" panose="020B0604020202020204" pitchFamily="34" charset="0"/>
              </a:rPr>
              <a:t>OK. </a:t>
            </a:r>
          </a:p>
        </p:txBody>
      </p:sp>
      <p:pic>
        <p:nvPicPr>
          <p:cNvPr id="3" name="Picture 2"/>
          <p:cNvPicPr>
            <a:picLocks noChangeAspect="1"/>
          </p:cNvPicPr>
          <p:nvPr/>
        </p:nvPicPr>
        <p:blipFill rotWithShape="1">
          <a:blip r:embed="rId3"/>
          <a:srcRect l="17215" t="32533" r="18250" b="20502"/>
          <a:stretch/>
        </p:blipFill>
        <p:spPr>
          <a:xfrm>
            <a:off x="1075323" y="1583607"/>
            <a:ext cx="10041352" cy="3690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6" name="Left Arrow 10">
            <a:extLst>
              <a:ext uri="{FF2B5EF4-FFF2-40B4-BE49-F238E27FC236}">
                <a16:creationId xmlns:a16="http://schemas.microsoft.com/office/drawing/2014/main" id="{263FDADD-8D19-41F3-8CA2-659535A9FE82}"/>
              </a:ext>
            </a:extLst>
          </p:cNvPr>
          <p:cNvSpPr/>
          <p:nvPr/>
        </p:nvSpPr>
        <p:spPr>
          <a:xfrm rot="10800000">
            <a:off x="6519335" y="3370919"/>
            <a:ext cx="897221"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3932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3076" y="5818693"/>
            <a:ext cx="9925847" cy="492443"/>
          </a:xfrm>
          <a:prstGeom prst="rect">
            <a:avLst/>
          </a:prstGeom>
          <a:noFill/>
        </p:spPr>
        <p:txBody>
          <a:bodyPr wrap="square" rtlCol="0">
            <a:spAutoFit/>
          </a:bodyPr>
          <a:lstStyle/>
          <a:p>
            <a:pPr algn="ctr"/>
            <a:r>
              <a:rPr lang="en-US" sz="2600" dirty="0">
                <a:solidFill>
                  <a:srgbClr val="4A4A4A"/>
                </a:solidFill>
                <a:latin typeface="Montserrat Light" panose="00000400000000000000" pitchFamily="2" charset="0"/>
                <a:cs typeface="Arial" panose="020B0604020202020204" pitchFamily="34" charset="0"/>
              </a:rPr>
              <a:t>Click the </a:t>
            </a:r>
            <a:r>
              <a:rPr lang="en-US" sz="2600" b="1" dirty="0">
                <a:solidFill>
                  <a:srgbClr val="4A4A4A"/>
                </a:solidFill>
                <a:latin typeface="Montserrat Light" panose="00000400000000000000" pitchFamily="2" charset="0"/>
                <a:cs typeface="Arial" panose="020B0604020202020204" pitchFamily="34" charset="0"/>
              </a:rPr>
              <a:t>Save PA Line Item </a:t>
            </a:r>
            <a:r>
              <a:rPr lang="en-US" sz="2600" dirty="0">
                <a:solidFill>
                  <a:srgbClr val="4A4A4A"/>
                </a:solidFill>
                <a:latin typeface="Montserrat Light" panose="00000400000000000000" pitchFamily="2" charset="0"/>
                <a:cs typeface="Arial" panose="020B0604020202020204" pitchFamily="34" charset="0"/>
              </a:rPr>
              <a:t>button</a:t>
            </a:r>
            <a:r>
              <a:rPr lang="en-US" sz="2600" b="1" dirty="0">
                <a:solidFill>
                  <a:srgbClr val="4A4A4A"/>
                </a:solidFill>
                <a:latin typeface="Montserrat Light" panose="00000400000000000000" pitchFamily="2" charset="0"/>
                <a:cs typeface="Arial" panose="020B0604020202020204" pitchFamily="34" charset="0"/>
              </a:rPr>
              <a:t> </a:t>
            </a:r>
            <a:r>
              <a:rPr lang="en-US" sz="2600" dirty="0">
                <a:solidFill>
                  <a:srgbClr val="4A4A4A"/>
                </a:solidFill>
                <a:latin typeface="Montserrat Light" panose="00000400000000000000" pitchFamily="2" charset="0"/>
                <a:cs typeface="Arial" panose="020B0604020202020204" pitchFamily="34" charset="0"/>
              </a:rPr>
              <a:t>to save the review.</a:t>
            </a:r>
            <a:endParaRPr lang="en-US" sz="2600" b="1" dirty="0">
              <a:solidFill>
                <a:srgbClr val="4A4A4A"/>
              </a:solidFill>
              <a:latin typeface="Montserrat Light" panose="00000400000000000000" pitchFamily="2" charset="0"/>
              <a:cs typeface="Arial" panose="020B0604020202020204" pitchFamily="34" charset="0"/>
            </a:endParaRPr>
          </a:p>
        </p:txBody>
      </p:sp>
      <p:pic>
        <p:nvPicPr>
          <p:cNvPr id="2" name="Picture 1"/>
          <p:cNvPicPr>
            <a:picLocks noChangeAspect="1"/>
          </p:cNvPicPr>
          <p:nvPr/>
        </p:nvPicPr>
        <p:blipFill rotWithShape="1">
          <a:blip r:embed="rId3"/>
          <a:srcRect l="17100" t="36405" r="18700" b="11067"/>
          <a:stretch/>
        </p:blipFill>
        <p:spPr>
          <a:xfrm>
            <a:off x="1295400" y="1686722"/>
            <a:ext cx="9601200" cy="3911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p:cNvSpPr>
            <a:spLocks noGrp="1"/>
          </p:cNvSpPr>
          <p:nvPr>
            <p:ph type="title"/>
          </p:nvPr>
        </p:nvSpPr>
        <p:spPr>
          <a:xfrm>
            <a:off x="838200" y="365125"/>
            <a:ext cx="10515600" cy="1325563"/>
          </a:xfrm>
        </p:spPr>
        <p:txBody>
          <a:bodyPr/>
          <a:lstStyle/>
          <a:p>
            <a:r>
              <a:rPr lang="en-US" dirty="0" err="1">
                <a:latin typeface="Montserrat ExtraBold" panose="00000900000000000000" pitchFamily="2" charset="0"/>
                <a:cs typeface="Arial" panose="020B0604020202020204" pitchFamily="34" charset="0"/>
              </a:rPr>
              <a:t>InterQual</a:t>
            </a:r>
            <a:r>
              <a:rPr lang="en-US" baseline="30000" dirty="0">
                <a:latin typeface="Montserrat ExtraBold" panose="00000900000000000000" pitchFamily="2" charset="0"/>
                <a:cs typeface="Arial" panose="020B0604020202020204" pitchFamily="34" charset="0"/>
              </a:rPr>
              <a:t>®</a:t>
            </a:r>
            <a:r>
              <a:rPr lang="en-US" dirty="0">
                <a:latin typeface="Montserrat ExtraBold" panose="00000900000000000000" pitchFamily="2" charset="0"/>
                <a:cs typeface="Arial" panose="020B0604020202020204" pitchFamily="34" charset="0"/>
              </a:rPr>
              <a:t> Review</a:t>
            </a:r>
            <a:endParaRPr lang="en-US" dirty="0"/>
          </a:p>
        </p:txBody>
      </p:sp>
      <p:sp>
        <p:nvSpPr>
          <p:cNvPr id="6" name="Left Arrow 10">
            <a:extLst>
              <a:ext uri="{FF2B5EF4-FFF2-40B4-BE49-F238E27FC236}">
                <a16:creationId xmlns:a16="http://schemas.microsoft.com/office/drawing/2014/main" id="{C3638C9B-86A8-44F6-A9B3-C8F35C3BE15B}"/>
              </a:ext>
            </a:extLst>
          </p:cNvPr>
          <p:cNvSpPr/>
          <p:nvPr/>
        </p:nvSpPr>
        <p:spPr>
          <a:xfrm>
            <a:off x="2717802" y="5022704"/>
            <a:ext cx="1109132" cy="57561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9973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0268" y="5293952"/>
            <a:ext cx="9171463" cy="892552"/>
          </a:xfrm>
          <a:prstGeom prst="rect">
            <a:avLst/>
          </a:prstGeom>
          <a:noFill/>
        </p:spPr>
        <p:txBody>
          <a:bodyPr wrap="square" rtlCol="0">
            <a:spAutoFit/>
          </a:bodyPr>
          <a:lstStyle/>
          <a:p>
            <a:pPr algn="ctr">
              <a:spcBef>
                <a:spcPts val="1200"/>
              </a:spcBef>
            </a:pPr>
            <a:r>
              <a:rPr lang="en-US" sz="2600" dirty="0">
                <a:solidFill>
                  <a:srgbClr val="4A4A4A"/>
                </a:solidFill>
                <a:latin typeface="Montserrat Light" panose="00000400000000000000" pitchFamily="2" charset="0"/>
                <a:cs typeface="Arial" panose="020B0604020202020204" pitchFamily="34" charset="0"/>
              </a:rPr>
              <a:t>The page is redirected to the provider portal and the information entered is saved on the PA request.</a:t>
            </a:r>
            <a:endParaRPr lang="en-US" sz="2600" b="1" dirty="0">
              <a:solidFill>
                <a:srgbClr val="4A4A4A"/>
              </a:solidFill>
              <a:latin typeface="Montserrat Light" panose="00000400000000000000" pitchFamily="2" charset="0"/>
              <a:cs typeface="Arial" panose="020B0604020202020204" pitchFamily="34" charset="0"/>
            </a:endParaRPr>
          </a:p>
        </p:txBody>
      </p:sp>
      <p:pic>
        <p:nvPicPr>
          <p:cNvPr id="2" name="Picture 1"/>
          <p:cNvPicPr>
            <a:picLocks noChangeAspect="1"/>
          </p:cNvPicPr>
          <p:nvPr/>
        </p:nvPicPr>
        <p:blipFill rotWithShape="1">
          <a:blip r:embed="rId3"/>
          <a:srcRect l="12394" t="22066" r="13224" b="21822"/>
          <a:stretch/>
        </p:blipFill>
        <p:spPr>
          <a:xfrm>
            <a:off x="1498862" y="1395167"/>
            <a:ext cx="9068585" cy="3761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a:spLocks noGrp="1"/>
          </p:cNvSpPr>
          <p:nvPr>
            <p:ph type="title"/>
          </p:nvPr>
        </p:nvSpPr>
        <p:spPr/>
        <p:txBody>
          <a:bodyPr/>
          <a:lstStyle/>
          <a:p>
            <a:r>
              <a:rPr lang="en-US" dirty="0">
                <a:latin typeface="Montserrat ExtraBold" panose="00000900000000000000" pitchFamily="2" charset="0"/>
                <a:cs typeface="Arial" panose="020B0604020202020204" pitchFamily="34" charset="0"/>
              </a:rPr>
              <a:t>Pa submission</a:t>
            </a:r>
            <a:endParaRPr lang="en-US" dirty="0"/>
          </a:p>
        </p:txBody>
      </p:sp>
    </p:spTree>
    <p:extLst>
      <p:ext uri="{BB962C8B-B14F-4D97-AF65-F5344CB8AC3E}">
        <p14:creationId xmlns:p14="http://schemas.microsoft.com/office/powerpoint/2010/main" val="24012362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9972" y="5908074"/>
            <a:ext cx="9592056" cy="492443"/>
          </a:xfrm>
          <a:prstGeom prst="rect">
            <a:avLst/>
          </a:prstGeom>
          <a:noFill/>
        </p:spPr>
        <p:txBody>
          <a:bodyPr wrap="square" rtlCol="0">
            <a:spAutoFit/>
          </a:bodyPr>
          <a:lstStyle/>
          <a:p>
            <a:pPr algn="ctr">
              <a:spcBef>
                <a:spcPts val="1200"/>
              </a:spcBef>
            </a:pPr>
            <a:r>
              <a:rPr lang="en-US" sz="2600" dirty="0">
                <a:solidFill>
                  <a:srgbClr val="4A4A4A"/>
                </a:solidFill>
                <a:latin typeface="Montserrat Light" panose="00000400000000000000" pitchFamily="2" charset="0"/>
                <a:cs typeface="Arial" panose="020B0604020202020204" pitchFamily="34" charset="0"/>
              </a:rPr>
              <a:t>If no additional codes need to be added, click </a:t>
            </a:r>
            <a:r>
              <a:rPr lang="en-US" sz="2600" b="1" dirty="0">
                <a:solidFill>
                  <a:srgbClr val="4A4A4A"/>
                </a:solidFill>
                <a:latin typeface="Montserrat Light" panose="00000400000000000000" pitchFamily="2" charset="0"/>
                <a:cs typeface="Arial" panose="020B0604020202020204" pitchFamily="34" charset="0"/>
              </a:rPr>
              <a:t>Submit</a:t>
            </a:r>
            <a:r>
              <a:rPr lang="en-US" sz="2600" dirty="0">
                <a:solidFill>
                  <a:srgbClr val="4A4A4A"/>
                </a:solidFill>
                <a:latin typeface="Montserrat Light" panose="00000400000000000000" pitchFamily="2" charset="0"/>
                <a:cs typeface="Arial" panose="020B0604020202020204" pitchFamily="34" charset="0"/>
              </a:rPr>
              <a:t>.</a:t>
            </a:r>
            <a:r>
              <a:rPr lang="en-US" sz="2600" b="1" dirty="0">
                <a:solidFill>
                  <a:srgbClr val="4A4A4A"/>
                </a:solidFill>
                <a:latin typeface="Montserrat Light" panose="00000400000000000000" pitchFamily="2" charset="0"/>
                <a:cs typeface="Arial" panose="020B0604020202020204" pitchFamily="34" charset="0"/>
              </a:rPr>
              <a:t> </a:t>
            </a:r>
            <a:endParaRPr lang="en-US" sz="2600" dirty="0">
              <a:solidFill>
                <a:srgbClr val="4A4A4A"/>
              </a:solidFill>
              <a:latin typeface="Montserrat Light" panose="00000400000000000000" pitchFamily="2" charset="0"/>
              <a:cs typeface="Arial" panose="020B0604020202020204" pitchFamily="34" charset="0"/>
            </a:endParaRPr>
          </a:p>
        </p:txBody>
      </p:sp>
      <p:pic>
        <p:nvPicPr>
          <p:cNvPr id="4" name="Picture 3"/>
          <p:cNvPicPr>
            <a:picLocks noChangeAspect="1"/>
          </p:cNvPicPr>
          <p:nvPr/>
        </p:nvPicPr>
        <p:blipFill rotWithShape="1">
          <a:blip r:embed="rId3"/>
          <a:srcRect l="12166" t="28764" r="13396" b="13995"/>
          <a:stretch/>
        </p:blipFill>
        <p:spPr>
          <a:xfrm>
            <a:off x="1024380" y="1376312"/>
            <a:ext cx="10143241" cy="4387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a:latin typeface="Montserrat ExtraBold" panose="00000900000000000000" pitchFamily="2" charset="0"/>
                <a:cs typeface="Arial" panose="020B0604020202020204" pitchFamily="34" charset="0"/>
              </a:rPr>
              <a:t>Pa submission</a:t>
            </a:r>
            <a:endParaRPr lang="en-US" dirty="0"/>
          </a:p>
        </p:txBody>
      </p:sp>
      <p:sp>
        <p:nvSpPr>
          <p:cNvPr id="6" name="Arrow: Right 5">
            <a:extLst>
              <a:ext uri="{FF2B5EF4-FFF2-40B4-BE49-F238E27FC236}">
                <a16:creationId xmlns:a16="http://schemas.microsoft.com/office/drawing/2014/main" id="{24C3E08E-4F86-47D2-961E-7FF242AE6C10}"/>
              </a:ext>
            </a:extLst>
          </p:cNvPr>
          <p:cNvSpPr/>
          <p:nvPr/>
        </p:nvSpPr>
        <p:spPr>
          <a:xfrm>
            <a:off x="7738533" y="5271298"/>
            <a:ext cx="959527" cy="4924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30511611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19400" y="5343427"/>
            <a:ext cx="6553200" cy="492443"/>
          </a:xfrm>
          <a:prstGeom prst="rect">
            <a:avLst/>
          </a:prstGeom>
          <a:noFill/>
        </p:spPr>
        <p:txBody>
          <a:bodyPr wrap="square" rtlCol="0">
            <a:spAutoFit/>
          </a:bodyPr>
          <a:lstStyle/>
          <a:p>
            <a:r>
              <a:rPr lang="en-US" sz="2600" dirty="0">
                <a:solidFill>
                  <a:srgbClr val="4A4A4A"/>
                </a:solidFill>
                <a:latin typeface="Montserrat Light" panose="00000400000000000000" pitchFamily="2" charset="0"/>
                <a:cs typeface="Arial" panose="020B0604020202020204" pitchFamily="34" charset="0"/>
              </a:rPr>
              <a:t>Click </a:t>
            </a:r>
            <a:r>
              <a:rPr lang="en-US" sz="2600" b="1" dirty="0">
                <a:solidFill>
                  <a:srgbClr val="4A4A4A"/>
                </a:solidFill>
                <a:latin typeface="Montserrat Light" panose="00000400000000000000" pitchFamily="2" charset="0"/>
                <a:cs typeface="Arial" panose="020B0604020202020204" pitchFamily="34" charset="0"/>
              </a:rPr>
              <a:t>Confirm</a:t>
            </a:r>
            <a:r>
              <a:rPr lang="en-US" sz="2600" dirty="0">
                <a:solidFill>
                  <a:srgbClr val="4A4A4A"/>
                </a:solidFill>
                <a:latin typeface="Montserrat Light" panose="00000400000000000000" pitchFamily="2" charset="0"/>
                <a:cs typeface="Arial" panose="020B0604020202020204" pitchFamily="34" charset="0"/>
              </a:rPr>
              <a:t> to submit the request.</a:t>
            </a:r>
            <a:endParaRPr lang="en-US" sz="2600" b="1" dirty="0">
              <a:solidFill>
                <a:srgbClr val="4A4A4A"/>
              </a:solidFill>
              <a:latin typeface="Montserrat Light" panose="00000400000000000000" pitchFamily="2"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03053" y="1707479"/>
            <a:ext cx="10585895" cy="3443042"/>
          </a:xfrm>
          <a:prstGeom prst="rect">
            <a:avLst/>
          </a:prstGeom>
        </p:spPr>
      </p:pic>
      <p:sp>
        <p:nvSpPr>
          <p:cNvPr id="3" name="Title 2"/>
          <p:cNvSpPr>
            <a:spLocks noGrp="1"/>
          </p:cNvSpPr>
          <p:nvPr>
            <p:ph type="title"/>
          </p:nvPr>
        </p:nvSpPr>
        <p:spPr/>
        <p:txBody>
          <a:bodyPr/>
          <a:lstStyle/>
          <a:p>
            <a:r>
              <a:rPr lang="en-US" dirty="0">
                <a:latin typeface="Montserrat ExtraBold" panose="00000900000000000000" pitchFamily="2" charset="0"/>
                <a:cs typeface="Arial" panose="020B0604020202020204" pitchFamily="34" charset="0"/>
              </a:rPr>
              <a:t>Pa submission</a:t>
            </a:r>
            <a:endParaRPr lang="en-US" dirty="0"/>
          </a:p>
        </p:txBody>
      </p:sp>
    </p:spTree>
    <p:extLst>
      <p:ext uri="{BB962C8B-B14F-4D97-AF65-F5344CB8AC3E}">
        <p14:creationId xmlns:p14="http://schemas.microsoft.com/office/powerpoint/2010/main" val="6511812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38199" y="4805938"/>
            <a:ext cx="10426831" cy="861774"/>
          </a:xfrm>
          <a:prstGeom prst="rect">
            <a:avLst/>
          </a:prstGeom>
          <a:noFill/>
        </p:spPr>
        <p:txBody>
          <a:bodyPr wrap="square" rtlCol="0">
            <a:spAutoFit/>
          </a:bodyPr>
          <a:lstStyle/>
          <a:p>
            <a:r>
              <a:rPr lang="en-US" sz="2500" b="1" dirty="0">
                <a:solidFill>
                  <a:srgbClr val="4A4A4A"/>
                </a:solidFill>
                <a:latin typeface="Montserrat Light" panose="00000400000000000000" pitchFamily="2" charset="0"/>
                <a:cs typeface="Arial" panose="020B0604020202020204" pitchFamily="34" charset="0"/>
              </a:rPr>
              <a:t>Authorization Receipt </a:t>
            </a:r>
            <a:r>
              <a:rPr lang="en-US" sz="2500" dirty="0">
                <a:solidFill>
                  <a:srgbClr val="4A4A4A"/>
                </a:solidFill>
                <a:latin typeface="Montserrat Light" panose="00000400000000000000" pitchFamily="2" charset="0"/>
                <a:cs typeface="Arial" panose="020B0604020202020204" pitchFamily="34" charset="0"/>
              </a:rPr>
              <a:t>– The portal will generate a PA number to confirm the request submitted successfully. </a:t>
            </a:r>
            <a:r>
              <a:rPr lang="en-US" sz="2500" b="1" dirty="0">
                <a:solidFill>
                  <a:srgbClr val="4A4A4A"/>
                </a:solidFill>
                <a:latin typeface="Montserrat Light" panose="00000400000000000000" pitchFamily="2" charset="0"/>
                <a:cs typeface="Arial" panose="020B0604020202020204" pitchFamily="34" charset="0"/>
              </a:rPr>
              <a:t>This does not mean the PA is approved.</a:t>
            </a:r>
          </a:p>
        </p:txBody>
      </p:sp>
      <p:pic>
        <p:nvPicPr>
          <p:cNvPr id="4" name="Picture 3"/>
          <p:cNvPicPr>
            <a:picLocks noChangeAspect="1"/>
          </p:cNvPicPr>
          <p:nvPr/>
        </p:nvPicPr>
        <p:blipFill rotWithShape="1">
          <a:blip r:embed="rId3"/>
          <a:srcRect l="1483" t="36617" r="1720" b="6583"/>
          <a:stretch/>
        </p:blipFill>
        <p:spPr>
          <a:xfrm>
            <a:off x="838200" y="1690688"/>
            <a:ext cx="10515600" cy="2824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a:latin typeface="Montserrat ExtraBold" panose="00000900000000000000" pitchFamily="2" charset="0"/>
                <a:cs typeface="Arial" panose="020B0604020202020204" pitchFamily="34" charset="0"/>
              </a:rPr>
              <a:t>Pa submission</a:t>
            </a:r>
            <a:endParaRPr lang="en-US" dirty="0"/>
          </a:p>
        </p:txBody>
      </p:sp>
      <p:sp>
        <p:nvSpPr>
          <p:cNvPr id="5" name="Rectangle 4">
            <a:extLst>
              <a:ext uri="{FF2B5EF4-FFF2-40B4-BE49-F238E27FC236}">
                <a16:creationId xmlns:a16="http://schemas.microsoft.com/office/drawing/2014/main" id="{DB6B8EC6-0E04-4CCA-9A3F-D04FA141D217}"/>
              </a:ext>
            </a:extLst>
          </p:cNvPr>
          <p:cNvSpPr/>
          <p:nvPr/>
        </p:nvSpPr>
        <p:spPr>
          <a:xfrm>
            <a:off x="1121790" y="2262433"/>
            <a:ext cx="1791092" cy="197963"/>
          </a:xfrm>
          <a:prstGeom prst="rect">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B1B52C-B0A3-4C0F-89C4-600DCEF01AC9}"/>
              </a:ext>
            </a:extLst>
          </p:cNvPr>
          <p:cNvSpPr txBox="1"/>
          <p:nvPr/>
        </p:nvSpPr>
        <p:spPr>
          <a:xfrm>
            <a:off x="1121790" y="2207525"/>
            <a:ext cx="4402317" cy="307777"/>
          </a:xfrm>
          <a:prstGeom prst="rect">
            <a:avLst/>
          </a:prstGeom>
          <a:noFill/>
        </p:spPr>
        <p:txBody>
          <a:bodyPr wrap="square" rtlCol="0">
            <a:spAutoFit/>
          </a:bodyPr>
          <a:lstStyle/>
          <a:p>
            <a:r>
              <a:rPr lang="en-US" sz="1400" b="1" dirty="0"/>
              <a:t>Authorization Receipt</a:t>
            </a:r>
          </a:p>
        </p:txBody>
      </p:sp>
      <p:sp>
        <p:nvSpPr>
          <p:cNvPr id="7" name="Rectangle 6">
            <a:extLst>
              <a:ext uri="{FF2B5EF4-FFF2-40B4-BE49-F238E27FC236}">
                <a16:creationId xmlns:a16="http://schemas.microsoft.com/office/drawing/2014/main" id="{44BAD2A3-D76F-4C20-BCEC-F974298E3C23}"/>
              </a:ext>
            </a:extLst>
          </p:cNvPr>
          <p:cNvSpPr/>
          <p:nvPr/>
        </p:nvSpPr>
        <p:spPr>
          <a:xfrm>
            <a:off x="1121790" y="2515302"/>
            <a:ext cx="5260156" cy="235593"/>
          </a:xfrm>
          <a:prstGeom prst="rect">
            <a:avLst/>
          </a:prstGeom>
          <a:solidFill>
            <a:srgbClr val="FE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EEBD4B-1CA5-4D9B-A1D4-BF4D47C91100}"/>
              </a:ext>
            </a:extLst>
          </p:cNvPr>
          <p:cNvSpPr txBox="1"/>
          <p:nvPr/>
        </p:nvSpPr>
        <p:spPr>
          <a:xfrm>
            <a:off x="1045980" y="2498024"/>
            <a:ext cx="6466789" cy="307777"/>
          </a:xfrm>
          <a:prstGeom prst="rect">
            <a:avLst/>
          </a:prstGeom>
          <a:noFill/>
        </p:spPr>
        <p:txBody>
          <a:bodyPr wrap="square" rtlCol="0">
            <a:spAutoFit/>
          </a:bodyPr>
          <a:lstStyle/>
          <a:p>
            <a:r>
              <a:rPr lang="en-US" sz="1400" dirty="0">
                <a:solidFill>
                  <a:srgbClr val="4A4A4A"/>
                </a:solidFill>
              </a:rPr>
              <a:t>Your Prior Authorization Number 501812345 was successfully submitted. </a:t>
            </a:r>
          </a:p>
        </p:txBody>
      </p:sp>
      <p:sp>
        <p:nvSpPr>
          <p:cNvPr id="9" name="Rectangle 8">
            <a:extLst>
              <a:ext uri="{FF2B5EF4-FFF2-40B4-BE49-F238E27FC236}">
                <a16:creationId xmlns:a16="http://schemas.microsoft.com/office/drawing/2014/main" id="{CB37283E-55D5-409E-A531-BEABF38E95EE}"/>
              </a:ext>
            </a:extLst>
          </p:cNvPr>
          <p:cNvSpPr/>
          <p:nvPr/>
        </p:nvSpPr>
        <p:spPr>
          <a:xfrm>
            <a:off x="1065228" y="2995665"/>
            <a:ext cx="4807670" cy="840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7C09C2-486F-47FA-8608-B68674441804}"/>
              </a:ext>
            </a:extLst>
          </p:cNvPr>
          <p:cNvSpPr txBox="1"/>
          <p:nvPr/>
        </p:nvSpPr>
        <p:spPr>
          <a:xfrm>
            <a:off x="1065228" y="2893675"/>
            <a:ext cx="6466789" cy="738664"/>
          </a:xfrm>
          <a:prstGeom prst="rect">
            <a:avLst/>
          </a:prstGeom>
          <a:noFill/>
        </p:spPr>
        <p:txBody>
          <a:bodyPr wrap="square" rtlCol="0">
            <a:spAutoFit/>
          </a:bodyPr>
          <a:lstStyle/>
          <a:p>
            <a:r>
              <a:rPr lang="en-US" sz="1400" dirty="0">
                <a:solidFill>
                  <a:srgbClr val="4A4A4A"/>
                </a:solidFill>
              </a:rPr>
              <a:t>Click </a:t>
            </a:r>
            <a:r>
              <a:rPr lang="en-US" sz="1400" b="1" dirty="0">
                <a:solidFill>
                  <a:srgbClr val="4A4A4A"/>
                </a:solidFill>
              </a:rPr>
              <a:t>Print Preview </a:t>
            </a:r>
            <a:r>
              <a:rPr lang="en-US" sz="1400" dirty="0">
                <a:solidFill>
                  <a:srgbClr val="4A4A4A"/>
                </a:solidFill>
              </a:rPr>
              <a:t>to view authorization details and receipt. </a:t>
            </a:r>
          </a:p>
          <a:p>
            <a:r>
              <a:rPr lang="en-US" sz="1400" dirty="0">
                <a:solidFill>
                  <a:srgbClr val="4A4A4A"/>
                </a:solidFill>
              </a:rPr>
              <a:t>Click </a:t>
            </a:r>
            <a:r>
              <a:rPr lang="en-US" sz="1400" b="1" dirty="0">
                <a:solidFill>
                  <a:srgbClr val="4A4A4A"/>
                </a:solidFill>
              </a:rPr>
              <a:t>Copy</a:t>
            </a:r>
            <a:r>
              <a:rPr lang="en-US" sz="1400" dirty="0">
                <a:solidFill>
                  <a:srgbClr val="4A4A4A"/>
                </a:solidFill>
              </a:rPr>
              <a:t> to copy member data or authorization data. </a:t>
            </a:r>
          </a:p>
          <a:p>
            <a:r>
              <a:rPr lang="en-US" sz="1400" dirty="0">
                <a:solidFill>
                  <a:srgbClr val="4A4A4A"/>
                </a:solidFill>
              </a:rPr>
              <a:t>Click </a:t>
            </a:r>
            <a:r>
              <a:rPr lang="en-US" sz="1400" b="1" dirty="0">
                <a:solidFill>
                  <a:srgbClr val="4A4A4A"/>
                </a:solidFill>
              </a:rPr>
              <a:t>New</a:t>
            </a:r>
            <a:r>
              <a:rPr lang="en-US" sz="1400" dirty="0">
                <a:solidFill>
                  <a:srgbClr val="4A4A4A"/>
                </a:solidFill>
              </a:rPr>
              <a:t> to create a new authorization for a different member.</a:t>
            </a:r>
          </a:p>
        </p:txBody>
      </p:sp>
      <p:sp>
        <p:nvSpPr>
          <p:cNvPr id="10" name="Rectangle 9">
            <a:extLst>
              <a:ext uri="{FF2B5EF4-FFF2-40B4-BE49-F238E27FC236}">
                <a16:creationId xmlns:a16="http://schemas.microsoft.com/office/drawing/2014/main" id="{3F904178-97C4-4582-A2A1-C3631658D48E}"/>
              </a:ext>
            </a:extLst>
          </p:cNvPr>
          <p:cNvSpPr/>
          <p:nvPr/>
        </p:nvSpPr>
        <p:spPr>
          <a:xfrm>
            <a:off x="914399" y="1797234"/>
            <a:ext cx="3384223" cy="197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A64831D-E378-41CA-BF2F-A3C850B114DD}"/>
              </a:ext>
            </a:extLst>
          </p:cNvPr>
          <p:cNvSpPr txBox="1"/>
          <p:nvPr/>
        </p:nvSpPr>
        <p:spPr>
          <a:xfrm>
            <a:off x="882192" y="1766967"/>
            <a:ext cx="4641915" cy="307777"/>
          </a:xfrm>
          <a:prstGeom prst="rect">
            <a:avLst/>
          </a:prstGeom>
          <a:noFill/>
        </p:spPr>
        <p:txBody>
          <a:bodyPr wrap="square" rtlCol="0">
            <a:spAutoFit/>
          </a:bodyPr>
          <a:lstStyle/>
          <a:p>
            <a:r>
              <a:rPr lang="en-US" sz="1400" u="sng" dirty="0">
                <a:solidFill>
                  <a:srgbClr val="4A4A4A"/>
                </a:solidFill>
              </a:rPr>
              <a:t>Prior Authorizations </a:t>
            </a:r>
            <a:r>
              <a:rPr lang="en-US" sz="1400" dirty="0">
                <a:solidFill>
                  <a:srgbClr val="4A4A4A"/>
                </a:solidFill>
              </a:rPr>
              <a:t>&gt; Authorization Receipt</a:t>
            </a:r>
          </a:p>
        </p:txBody>
      </p:sp>
      <p:sp>
        <p:nvSpPr>
          <p:cNvPr id="13" name="Rectangle 12">
            <a:extLst>
              <a:ext uri="{FF2B5EF4-FFF2-40B4-BE49-F238E27FC236}">
                <a16:creationId xmlns:a16="http://schemas.microsoft.com/office/drawing/2014/main" id="{B4863302-0A38-4473-B681-CAEBB75576A7}"/>
              </a:ext>
            </a:extLst>
          </p:cNvPr>
          <p:cNvSpPr/>
          <p:nvPr/>
        </p:nvSpPr>
        <p:spPr>
          <a:xfrm>
            <a:off x="9709608" y="1748113"/>
            <a:ext cx="1555422" cy="1278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2641AF-1FCE-44BF-85E9-DF15999E45B8}"/>
              </a:ext>
            </a:extLst>
          </p:cNvPr>
          <p:cNvSpPr/>
          <p:nvPr/>
        </p:nvSpPr>
        <p:spPr>
          <a:xfrm>
            <a:off x="4222812" y="4050946"/>
            <a:ext cx="815419" cy="301658"/>
          </a:xfrm>
          <a:prstGeom prst="rect">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F4BB177-8775-46D5-A376-EAB75FB1D19C}"/>
              </a:ext>
            </a:extLst>
          </p:cNvPr>
          <p:cNvSpPr/>
          <p:nvPr/>
        </p:nvSpPr>
        <p:spPr>
          <a:xfrm>
            <a:off x="3337090" y="4045993"/>
            <a:ext cx="815419" cy="301658"/>
          </a:xfrm>
          <a:prstGeom prst="rect">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0B72FB4-646A-487C-8B87-17B50A8F8AF4}"/>
              </a:ext>
            </a:extLst>
          </p:cNvPr>
          <p:cNvSpPr/>
          <p:nvPr/>
        </p:nvSpPr>
        <p:spPr>
          <a:xfrm>
            <a:off x="2007907" y="4049053"/>
            <a:ext cx="1225485" cy="301658"/>
          </a:xfrm>
          <a:prstGeom prst="rect">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490BB2-D124-4419-9D93-7957E3E9BB57}"/>
              </a:ext>
            </a:extLst>
          </p:cNvPr>
          <p:cNvSpPr txBox="1"/>
          <p:nvPr/>
        </p:nvSpPr>
        <p:spPr>
          <a:xfrm>
            <a:off x="2022049" y="4045993"/>
            <a:ext cx="1300899" cy="307777"/>
          </a:xfrm>
          <a:prstGeom prst="rect">
            <a:avLst/>
          </a:prstGeom>
          <a:noFill/>
        </p:spPr>
        <p:txBody>
          <a:bodyPr wrap="square" rtlCol="0">
            <a:spAutoFit/>
          </a:bodyPr>
          <a:lstStyle/>
          <a:p>
            <a:r>
              <a:rPr lang="en-US" sz="1400" b="1" dirty="0"/>
              <a:t>Print Preview</a:t>
            </a:r>
          </a:p>
        </p:txBody>
      </p:sp>
      <p:sp>
        <p:nvSpPr>
          <p:cNvPr id="20" name="TextBox 19">
            <a:extLst>
              <a:ext uri="{FF2B5EF4-FFF2-40B4-BE49-F238E27FC236}">
                <a16:creationId xmlns:a16="http://schemas.microsoft.com/office/drawing/2014/main" id="{B2690264-36E7-4E89-9412-9734C7685E49}"/>
              </a:ext>
            </a:extLst>
          </p:cNvPr>
          <p:cNvSpPr txBox="1"/>
          <p:nvPr/>
        </p:nvSpPr>
        <p:spPr>
          <a:xfrm>
            <a:off x="3469063" y="4045993"/>
            <a:ext cx="1300899" cy="307777"/>
          </a:xfrm>
          <a:prstGeom prst="rect">
            <a:avLst/>
          </a:prstGeom>
          <a:noFill/>
        </p:spPr>
        <p:txBody>
          <a:bodyPr wrap="square" rtlCol="0">
            <a:spAutoFit/>
          </a:bodyPr>
          <a:lstStyle/>
          <a:p>
            <a:r>
              <a:rPr lang="en-US" sz="1400" b="1" dirty="0"/>
              <a:t>Copy</a:t>
            </a:r>
          </a:p>
        </p:txBody>
      </p:sp>
      <p:sp>
        <p:nvSpPr>
          <p:cNvPr id="21" name="TextBox 20">
            <a:extLst>
              <a:ext uri="{FF2B5EF4-FFF2-40B4-BE49-F238E27FC236}">
                <a16:creationId xmlns:a16="http://schemas.microsoft.com/office/drawing/2014/main" id="{B427F0A8-4021-49B6-B2C9-03C3E15CD7AF}"/>
              </a:ext>
            </a:extLst>
          </p:cNvPr>
          <p:cNvSpPr txBox="1"/>
          <p:nvPr/>
        </p:nvSpPr>
        <p:spPr>
          <a:xfrm>
            <a:off x="4387781" y="4046721"/>
            <a:ext cx="1300899" cy="307777"/>
          </a:xfrm>
          <a:prstGeom prst="rect">
            <a:avLst/>
          </a:prstGeom>
          <a:noFill/>
        </p:spPr>
        <p:txBody>
          <a:bodyPr wrap="square" rtlCol="0">
            <a:spAutoFit/>
          </a:bodyPr>
          <a:lstStyle/>
          <a:p>
            <a:r>
              <a:rPr lang="en-US" sz="1400" b="1" dirty="0"/>
              <a:t>New</a:t>
            </a:r>
          </a:p>
        </p:txBody>
      </p:sp>
    </p:spTree>
    <p:extLst>
      <p:ext uri="{BB962C8B-B14F-4D97-AF65-F5344CB8AC3E}">
        <p14:creationId xmlns:p14="http://schemas.microsoft.com/office/powerpoint/2010/main" val="26131594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1542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4A8CF-50A6-4B56-8EB3-A898F1A03127}"/>
              </a:ext>
            </a:extLst>
          </p:cNvPr>
          <p:cNvSpPr>
            <a:spLocks noGrp="1"/>
          </p:cNvSpPr>
          <p:nvPr>
            <p:ph type="title"/>
          </p:nvPr>
        </p:nvSpPr>
        <p:spPr/>
        <p:txBody>
          <a:bodyPr/>
          <a:lstStyle/>
          <a:p>
            <a:r>
              <a:rPr lang="en-US" dirty="0"/>
              <a:t>I/T/U referral</a:t>
            </a:r>
          </a:p>
        </p:txBody>
      </p:sp>
    </p:spTree>
    <p:extLst>
      <p:ext uri="{BB962C8B-B14F-4D97-AF65-F5344CB8AC3E}">
        <p14:creationId xmlns:p14="http://schemas.microsoft.com/office/powerpoint/2010/main" val="18014173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A437-4841-A1A7-C398-2F6F59954AE9}"/>
              </a:ext>
            </a:extLst>
          </p:cNvPr>
          <p:cNvSpPr>
            <a:spLocks noGrp="1"/>
          </p:cNvSpPr>
          <p:nvPr>
            <p:ph type="title"/>
          </p:nvPr>
        </p:nvSpPr>
        <p:spPr/>
        <p:txBody>
          <a:bodyPr anchor="b">
            <a:normAutofit fontScale="90000"/>
          </a:bodyPr>
          <a:lstStyle/>
          <a:p>
            <a:r>
              <a:rPr lang="en-US" sz="4600"/>
              <a:t>Soonercare referral guidelines</a:t>
            </a:r>
          </a:p>
        </p:txBody>
      </p:sp>
      <p:graphicFrame>
        <p:nvGraphicFramePr>
          <p:cNvPr id="5" name="Content Placeholder 2">
            <a:extLst>
              <a:ext uri="{FF2B5EF4-FFF2-40B4-BE49-F238E27FC236}">
                <a16:creationId xmlns:a16="http://schemas.microsoft.com/office/drawing/2014/main" id="{70806FE7-4D07-4FA8-35C0-396F7C39B212}"/>
              </a:ext>
            </a:extLst>
          </p:cNvPr>
          <p:cNvGraphicFramePr>
            <a:graphicFrameLocks noGrp="1"/>
          </p:cNvGraphicFramePr>
          <p:nvPr>
            <p:ph idx="1"/>
            <p:extLst>
              <p:ext uri="{D42A27DB-BD31-4B8C-83A1-F6EECF244321}">
                <p14:modId xmlns:p14="http://schemas.microsoft.com/office/powerpoint/2010/main" val="6461557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64428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7D9E6E-6F64-0E23-993D-88C9ABDFF766}"/>
              </a:ext>
            </a:extLst>
          </p:cNvPr>
          <p:cNvSpPr>
            <a:spLocks noGrp="1"/>
          </p:cNvSpPr>
          <p:nvPr>
            <p:ph type="title"/>
          </p:nvPr>
        </p:nvSpPr>
        <p:spPr>
          <a:xfrm>
            <a:off x="1115568" y="548640"/>
            <a:ext cx="10168128" cy="1179576"/>
          </a:xfrm>
        </p:spPr>
        <p:txBody>
          <a:bodyPr>
            <a:normAutofit/>
          </a:bodyPr>
          <a:lstStyle/>
          <a:p>
            <a:r>
              <a:rPr lang="en-US" sz="3700"/>
              <a:t>Soonercare referral guidelines </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8DFF370-25C7-999F-DFAF-5033B0E4B8EE}"/>
              </a:ext>
            </a:extLst>
          </p:cNvPr>
          <p:cNvSpPr>
            <a:spLocks noGrp="1"/>
          </p:cNvSpPr>
          <p:nvPr>
            <p:ph idx="1"/>
          </p:nvPr>
        </p:nvSpPr>
        <p:spPr>
          <a:xfrm>
            <a:off x="1115568" y="2481943"/>
            <a:ext cx="10168128" cy="3695020"/>
          </a:xfrm>
        </p:spPr>
        <p:txBody>
          <a:bodyPr>
            <a:normAutofit/>
          </a:bodyPr>
          <a:lstStyle/>
          <a:p>
            <a:r>
              <a:rPr lang="en-US" dirty="0"/>
              <a:t>Referrals can be issued for up to a period of 12 months.</a:t>
            </a:r>
          </a:p>
          <a:p>
            <a:r>
              <a:rPr lang="en-US" dirty="0"/>
              <a:t>Referrals from the PCP are required prior to rendering services, except for retrospective referrals that are deemed appropriate by the PCP.</a:t>
            </a:r>
          </a:p>
          <a:p>
            <a:r>
              <a:rPr lang="en-US" dirty="0"/>
              <a:t>PCPs can backdate referrals up to six months.</a:t>
            </a:r>
          </a:p>
          <a:p>
            <a:r>
              <a:rPr lang="en-US" dirty="0"/>
              <a:t>PCPs do not have to see a member before a referral is approved, but they may require this.</a:t>
            </a:r>
          </a:p>
        </p:txBody>
      </p:sp>
    </p:spTree>
    <p:extLst>
      <p:ext uri="{BB962C8B-B14F-4D97-AF65-F5344CB8AC3E}">
        <p14:creationId xmlns:p14="http://schemas.microsoft.com/office/powerpoint/2010/main" val="3077307335"/>
      </p:ext>
    </p:extLst>
  </p:cSld>
  <p:clrMapOvr>
    <a:masterClrMapping/>
  </p:clrMapOvr>
</p:sld>
</file>

<file path=ppt/theme/theme1.xml><?xml version="1.0" encoding="utf-8"?>
<a:theme xmlns:a="http://schemas.openxmlformats.org/drawingml/2006/main" name="Orage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old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rk Blue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Slide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ver Slide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3F6EAE2EA26F4B8933A93B6A3D15B7" ma:contentTypeVersion="1" ma:contentTypeDescription="Create a new document." ma:contentTypeScope="" ma:versionID="f8732f4e0ad04d60716ed6a6a5890040">
  <xsd:schema xmlns:xsd="http://www.w3.org/2001/XMLSchema" xmlns:xs="http://www.w3.org/2001/XMLSchema" xmlns:p="http://schemas.microsoft.com/office/2006/metadata/properties" xmlns:ns1="http://schemas.microsoft.com/sharepoint/v3" targetNamespace="http://schemas.microsoft.com/office/2006/metadata/properties" ma:root="true" ma:fieldsID="894058c2a45bc2b97db111a5699d744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17582AE-2FCD-4121-8D59-9D8B3A7B27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79909F-BDBE-4C01-A2C2-8F881A2A07EC}">
  <ds:schemaRefs>
    <ds:schemaRef ds:uri="http://schemas.microsoft.com/sharepoint/v3/contenttype/forms"/>
  </ds:schemaRefs>
</ds:datastoreItem>
</file>

<file path=customXml/itemProps3.xml><?xml version="1.0" encoding="utf-8"?>
<ds:datastoreItem xmlns:ds="http://schemas.openxmlformats.org/officeDocument/2006/customXml" ds:itemID="{496A4274-95D9-46A8-9880-BAC3678CE188}">
  <ds:schemaRefs>
    <ds:schemaRef ds:uri="http://schemas.microsoft.com/office/2006/metadata/properties"/>
    <ds:schemaRef ds:uri="http://schemas.microsoft.com/sharepoint/v3"/>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11315</TotalTime>
  <Words>5241</Words>
  <Application>Microsoft Office PowerPoint</Application>
  <PresentationFormat>Widescreen</PresentationFormat>
  <Paragraphs>749</Paragraphs>
  <Slides>130</Slides>
  <Notes>118</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130</vt:i4>
      </vt:variant>
    </vt:vector>
  </HeadingPairs>
  <TitlesOfParts>
    <vt:vector size="148" baseType="lpstr">
      <vt:lpstr>Arial</vt:lpstr>
      <vt:lpstr>Arial Black</vt:lpstr>
      <vt:lpstr>Calibri</vt:lpstr>
      <vt:lpstr>Georgia</vt:lpstr>
      <vt:lpstr>Montserrat</vt:lpstr>
      <vt:lpstr>Montserrat Black</vt:lpstr>
      <vt:lpstr>Montserrat ExtraBold</vt:lpstr>
      <vt:lpstr>Montserrat ExtraLight</vt:lpstr>
      <vt:lpstr>Montserrat Light</vt:lpstr>
      <vt:lpstr>Montserrat SemiBold</vt:lpstr>
      <vt:lpstr>Montserrat Thin</vt:lpstr>
      <vt:lpstr>Montserrat-Bold</vt:lpstr>
      <vt:lpstr>Montserrat-Light</vt:lpstr>
      <vt:lpstr>Orage Layout</vt:lpstr>
      <vt:lpstr>Gold Layout</vt:lpstr>
      <vt:lpstr>Dark Blue Layout</vt:lpstr>
      <vt:lpstr>Cover Slide Only</vt:lpstr>
      <vt:lpstr>1_Cover Slide Only</vt:lpstr>
      <vt:lpstr>Soonercare I/t/u Provider training </vt:lpstr>
      <vt:lpstr>Disclaimer</vt:lpstr>
      <vt:lpstr>  OHCA SOONERCARE I/T/U  PROVIDER TRAINING Agenda </vt:lpstr>
      <vt:lpstr>Welcome and Introductions Johnney Johnson, Director of  pathways to community living</vt:lpstr>
      <vt:lpstr>Tribal Government Relations Department</vt:lpstr>
      <vt:lpstr>Pathways to  community living </vt:lpstr>
      <vt:lpstr>Soonercare Programs Vickie Sams, TrG Outreach and  provider engagement coordinator</vt:lpstr>
      <vt:lpstr>What is Medicaid? </vt:lpstr>
      <vt:lpstr>SoonerCare enrollment</vt:lpstr>
      <vt:lpstr>SoonerCare</vt:lpstr>
      <vt:lpstr>SoonerCare Traditional</vt:lpstr>
      <vt:lpstr>Soonercare traditional coverage</vt:lpstr>
      <vt:lpstr>SoonerCare Traditional Coverage </vt:lpstr>
      <vt:lpstr>SoonerCare traditional coverage</vt:lpstr>
      <vt:lpstr>SoonerCare Traditional: Provider portal</vt:lpstr>
      <vt:lpstr>SoonerCare Choice </vt:lpstr>
      <vt:lpstr>PCP Changes</vt:lpstr>
      <vt:lpstr>PCP Changes , cont. </vt:lpstr>
      <vt:lpstr>SoonerCare Choice:  Provider Portal</vt:lpstr>
      <vt:lpstr>Healthy Adult Expansion (HAP)</vt:lpstr>
      <vt:lpstr>Healthy adult expansion (Hap)</vt:lpstr>
      <vt:lpstr>ADULT EXPANSION population also known as Healthy adult Program (HAP) </vt:lpstr>
      <vt:lpstr>ADULT EXPANSION population also known as Healthy adult Program (HAP) </vt:lpstr>
      <vt:lpstr>Expansion Healthy adult program: provider portal</vt:lpstr>
      <vt:lpstr>Soon-to-Be-Sooners</vt:lpstr>
      <vt:lpstr>STBS: Provider Portal</vt:lpstr>
      <vt:lpstr>Mental Health and Substance Abuse Services</vt:lpstr>
      <vt:lpstr>SoonerRide</vt:lpstr>
      <vt:lpstr>SoonerRide</vt:lpstr>
      <vt:lpstr>SoonerPlan</vt:lpstr>
      <vt:lpstr>SoonerPlan Coverage</vt:lpstr>
      <vt:lpstr>SoonerPlan Coverage, cont. </vt:lpstr>
      <vt:lpstr>SoonerPlan: Billing </vt:lpstr>
      <vt:lpstr>SoonerPlan: Provider Portal </vt:lpstr>
      <vt:lpstr>Oklahoma Cares</vt:lpstr>
      <vt:lpstr>Oklahoma Cares, cont. </vt:lpstr>
      <vt:lpstr>I/T/U Rules and PolicIes </vt:lpstr>
      <vt:lpstr>AI/AN Health </vt:lpstr>
      <vt:lpstr>Itu outpatient encounters </vt:lpstr>
      <vt:lpstr>Outpatient encounter</vt:lpstr>
      <vt:lpstr>Outpatient Encounters, cont. </vt:lpstr>
      <vt:lpstr>Services Outside of the Encounter Rate</vt:lpstr>
      <vt:lpstr>Services outside of the encounter rate</vt:lpstr>
      <vt:lpstr>Encounter Rate</vt:lpstr>
      <vt:lpstr>I/t/u Revenue Codes</vt:lpstr>
      <vt:lpstr>Third Party Liability</vt:lpstr>
      <vt:lpstr> Billing Question</vt:lpstr>
      <vt:lpstr>Timely Filing  </vt:lpstr>
      <vt:lpstr>I/t/u Prior authorization</vt:lpstr>
      <vt:lpstr>Presentation Description</vt:lpstr>
      <vt:lpstr>disclaimer</vt:lpstr>
      <vt:lpstr>Eligibility verification</vt:lpstr>
      <vt:lpstr>Eligibility verification</vt:lpstr>
      <vt:lpstr>Eligibility verification</vt:lpstr>
      <vt:lpstr>Treatment history</vt:lpstr>
      <vt:lpstr>Treatment history</vt:lpstr>
      <vt:lpstr>Treatment history</vt:lpstr>
      <vt:lpstr>Fee schedule</vt:lpstr>
      <vt:lpstr>Fee schedule</vt:lpstr>
      <vt:lpstr>Pa submission</vt:lpstr>
      <vt:lpstr>Pa submission</vt:lpstr>
      <vt:lpstr>Pa submission</vt:lpstr>
      <vt:lpstr>Pa submission</vt:lpstr>
      <vt:lpstr>Pa submission</vt:lpstr>
      <vt:lpstr>Pa submission</vt:lpstr>
      <vt:lpstr>Pa submission</vt:lpstr>
      <vt:lpstr>Pa submission</vt:lpstr>
      <vt:lpstr>Pa submission</vt:lpstr>
      <vt:lpstr>Pa submission</vt:lpstr>
      <vt:lpstr>PA SUBMISSION</vt:lpstr>
      <vt:lpstr>PA SUBMISSION</vt:lpstr>
      <vt:lpstr>PA SUBMISSION</vt:lpstr>
      <vt:lpstr>Pa submission</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InterQual® Review</vt:lpstr>
      <vt:lpstr>Pa submission</vt:lpstr>
      <vt:lpstr>Pa submission</vt:lpstr>
      <vt:lpstr>Pa submission</vt:lpstr>
      <vt:lpstr>Pa submission</vt:lpstr>
      <vt:lpstr>I/T/U referral</vt:lpstr>
      <vt:lpstr>Soonercare referral guidelines</vt:lpstr>
      <vt:lpstr>Soonercare referral guidelines </vt:lpstr>
      <vt:lpstr>Soonercare referral guidelines </vt:lpstr>
      <vt:lpstr> administrative referrals</vt:lpstr>
      <vt:lpstr>Administrative referral, cont.</vt:lpstr>
      <vt:lpstr>Administrative referral, cont.</vt:lpstr>
      <vt:lpstr>I/t/u soonercare referrals</vt:lpstr>
      <vt:lpstr>I/t/u soonercare Referrals, cont.</vt:lpstr>
      <vt:lpstr>I/t/u soonercare Referrals, cont.</vt:lpstr>
      <vt:lpstr>  Soonercare Dental 101 Wendy pAYNE  </vt:lpstr>
      <vt:lpstr>Disclaimer</vt:lpstr>
      <vt:lpstr>Presentation Description</vt:lpstr>
      <vt:lpstr>Agenda</vt:lpstr>
      <vt:lpstr>Covered populations</vt:lpstr>
      <vt:lpstr>dental coverage</vt:lpstr>
      <vt:lpstr>Covered populations</vt:lpstr>
      <vt:lpstr>Covered services</vt:lpstr>
      <vt:lpstr>Adult limited dental benefits ages 21+</vt:lpstr>
      <vt:lpstr> dental benefits ages 0-20 </vt:lpstr>
      <vt:lpstr>PowerPoint Presentation</vt:lpstr>
      <vt:lpstr>Required documents</vt:lpstr>
      <vt:lpstr>Required Documents</vt:lpstr>
      <vt:lpstr>Document requirements</vt:lpstr>
      <vt:lpstr>Treatment history</vt:lpstr>
      <vt:lpstr>Search Treatment history</vt:lpstr>
      <vt:lpstr>Lifetime disclaimer</vt:lpstr>
      <vt:lpstr>resources</vt:lpstr>
      <vt:lpstr>Helpful telephone numbers</vt:lpstr>
      <vt:lpstr>Helpful links</vt:lpstr>
      <vt:lpstr>I/t/u Reminders &amp; updates</vt:lpstr>
      <vt:lpstr>Training resources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Wilcox</dc:creator>
  <cp:lastModifiedBy>Vickie Sams</cp:lastModifiedBy>
  <cp:revision>262</cp:revision>
  <dcterms:created xsi:type="dcterms:W3CDTF">2020-03-27T18:06:33Z</dcterms:created>
  <dcterms:modified xsi:type="dcterms:W3CDTF">2023-03-23T18:59:42Z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0x010100273F6EAE2EA26F4B8933A93B6A3D15B7</vt:lpwstr>
  </property>
</Properties>
</file>