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6" r:id="rId5"/>
    <p:sldId id="257" r:id="rId6"/>
    <p:sldId id="265" r:id="rId7"/>
    <p:sldId id="264" r:id="rId8"/>
    <p:sldId id="263" r:id="rId9"/>
    <p:sldId id="262" r:id="rId10"/>
    <p:sldId id="266" r:id="rId11"/>
    <p:sldId id="267" r:id="rId12"/>
    <p:sldId id="268" r:id="rId13"/>
    <p:sldId id="269" r:id="rId14"/>
    <p:sldId id="261"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5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3F1537E6-8715-46CE-BDF1-96E843A95B66}" type="datetimeFigureOut">
              <a:rPr lang="en-US" smtClean="0"/>
              <a:t>6/17/2016</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84E760A-C4BD-4A57-88F6-492472A99FEA}" type="slidenum">
              <a:rPr lang="en-US" smtClean="0"/>
              <a:t>‹#›</a:t>
            </a:fld>
            <a:endParaRPr lang="en-US"/>
          </a:p>
        </p:txBody>
      </p:sp>
    </p:spTree>
    <p:extLst>
      <p:ext uri="{BB962C8B-B14F-4D97-AF65-F5344CB8AC3E}">
        <p14:creationId xmlns:p14="http://schemas.microsoft.com/office/powerpoint/2010/main" val="320119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FCE5B0E1-EA6E-4AD8-860F-5FE8CF964F42}" type="datetimeFigureOut">
              <a:rPr lang="en-US" smtClean="0"/>
              <a:t>6/17/2016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57B9F0D0-E4F9-4678-9A0F-D4D5ACA70749}" type="slidenum">
              <a:rPr lang="en-US" smtClean="0"/>
              <a:t>‹#›</a:t>
            </a:fld>
            <a:endParaRPr lang="en-US"/>
          </a:p>
        </p:txBody>
      </p:sp>
    </p:spTree>
    <p:extLst>
      <p:ext uri="{BB962C8B-B14F-4D97-AF65-F5344CB8AC3E}">
        <p14:creationId xmlns:p14="http://schemas.microsoft.com/office/powerpoint/2010/main" val="333593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B9F0D0-E4F9-4678-9A0F-D4D5ACA70749}" type="slidenum">
              <a:rPr lang="en-US" smtClean="0"/>
              <a:t>1</a:t>
            </a:fld>
            <a:endParaRPr lang="en-US"/>
          </a:p>
        </p:txBody>
      </p:sp>
    </p:spTree>
    <p:extLst>
      <p:ext uri="{BB962C8B-B14F-4D97-AF65-F5344CB8AC3E}">
        <p14:creationId xmlns:p14="http://schemas.microsoft.com/office/powerpoint/2010/main" val="369839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D51552-8948-4CBD-98A6-4644309728B1}"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51552-8948-4CBD-98A6-4644309728B1}"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51552-8948-4CBD-98A6-4644309728B1}"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D51552-8948-4CBD-98A6-4644309728B1}"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9D51552-8948-4CBD-98A6-4644309728B1}"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D51552-8948-4CBD-98A6-4644309728B1}"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49829-D470-4155-AD0E-BBDC7C268FC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D51552-8948-4CBD-98A6-4644309728B1}" type="datetimeFigureOut">
              <a:rPr lang="en-US" smtClean="0"/>
              <a:t>6/17/2016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D51552-8948-4CBD-98A6-4644309728B1}" type="datetimeFigureOut">
              <a:rPr lang="en-US" smtClean="0"/>
              <a:t>6/17/2016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1552-8948-4CBD-98A6-4644309728B1}" type="datetimeFigureOut">
              <a:rPr lang="en-US" smtClean="0"/>
              <a:t>6/17/2016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9D51552-8948-4CBD-98A6-4644309728B1}" type="datetimeFigureOut">
              <a:rPr lang="en-US" smtClean="0"/>
              <a:t>6/17/2016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1749829-D470-4155-AD0E-BBDC7C268F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51552-8948-4CBD-98A6-4644309728B1}"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49829-D470-4155-AD0E-BBDC7C268F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9D51552-8948-4CBD-98A6-4644309728B1}" type="datetimeFigureOut">
              <a:rPr lang="en-US" smtClean="0"/>
              <a:t>6/17/2016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1749829-D470-4155-AD0E-BBDC7C268F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aclyn.Mullen@okhca.org"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khca.org/pain-mamagement"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31086" cy="6889147"/>
          </a:xfrm>
          <a:prstGeom prst="rect">
            <a:avLst/>
          </a:prstGeom>
        </p:spPr>
      </p:pic>
      <p:sp>
        <p:nvSpPr>
          <p:cNvPr id="18" name="TextBox 17"/>
          <p:cNvSpPr txBox="1"/>
          <p:nvPr/>
        </p:nvSpPr>
        <p:spPr>
          <a:xfrm>
            <a:off x="1524000" y="1600200"/>
            <a:ext cx="6934200" cy="369332"/>
          </a:xfrm>
          <a:prstGeom prst="rect">
            <a:avLst/>
          </a:prstGeom>
          <a:noFill/>
        </p:spPr>
        <p:txBody>
          <a:bodyPr wrap="square" rtlCol="0">
            <a:spAutoFit/>
          </a:bodyPr>
          <a:lstStyle/>
          <a:p>
            <a:endParaRPr lang="en-US" dirty="0"/>
          </a:p>
        </p:txBody>
      </p:sp>
      <p:sp>
        <p:nvSpPr>
          <p:cNvPr id="19" name="TextBox 18"/>
          <p:cNvSpPr txBox="1"/>
          <p:nvPr/>
        </p:nvSpPr>
        <p:spPr>
          <a:xfrm>
            <a:off x="762000" y="861536"/>
            <a:ext cx="7467600" cy="2400657"/>
          </a:xfrm>
          <a:prstGeom prst="rect">
            <a:avLst/>
          </a:prstGeom>
          <a:noFill/>
        </p:spPr>
        <p:txBody>
          <a:bodyPr wrap="square" rtlCol="0">
            <a:spAutoFit/>
          </a:bodyPr>
          <a:lstStyle/>
          <a:p>
            <a:pPr algn="ctr"/>
            <a:r>
              <a:rPr lang="en-US" sz="4400" dirty="0" smtClean="0">
                <a:latin typeface="Arial Black" panose="020B0A04020102020204" pitchFamily="34" charset="0"/>
              </a:rPr>
              <a:t> SOONERCARE</a:t>
            </a:r>
          </a:p>
          <a:p>
            <a:pPr algn="ctr"/>
            <a:r>
              <a:rPr lang="en-US" sz="4400" dirty="0" smtClean="0">
                <a:latin typeface="Arial Black" panose="020B0A04020102020204" pitchFamily="34" charset="0"/>
              </a:rPr>
              <a:t>PAIN MANAGEMENT</a:t>
            </a:r>
          </a:p>
          <a:p>
            <a:pPr algn="ctr"/>
            <a:r>
              <a:rPr lang="en-US" sz="4400" dirty="0" smtClean="0">
                <a:latin typeface="Arial Black" panose="020B0A04020102020204" pitchFamily="34" charset="0"/>
              </a:rPr>
              <a:t>PROGRAM</a:t>
            </a:r>
          </a:p>
          <a:p>
            <a:endParaRPr lang="en-US" dirty="0"/>
          </a:p>
        </p:txBody>
      </p:sp>
    </p:spTree>
    <p:extLst>
      <p:ext uri="{BB962C8B-B14F-4D97-AF65-F5344CB8AC3E}">
        <p14:creationId xmlns:p14="http://schemas.microsoft.com/office/powerpoint/2010/main" val="3956426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pic>
        <p:nvPicPr>
          <p:cNvPr id="7"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52500" y="83573"/>
            <a:ext cx="7239000" cy="5424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24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CONTACT INFORMATION</a:t>
            </a:r>
            <a:endParaRPr lang="en-US" sz="2400" dirty="0">
              <a:latin typeface="Arial Black" panose="020B0A04020102020204" pitchFamily="34" charset="0"/>
            </a:endParaRPr>
          </a:p>
        </p:txBody>
      </p:sp>
      <p:sp>
        <p:nvSpPr>
          <p:cNvPr id="6" name="Content Placeholder 5"/>
          <p:cNvSpPr>
            <a:spLocks noGrp="1"/>
          </p:cNvSpPr>
          <p:nvPr>
            <p:ph idx="1"/>
          </p:nvPr>
        </p:nvSpPr>
        <p:spPr>
          <a:xfrm>
            <a:off x="811530" y="1255039"/>
            <a:ext cx="7520940" cy="3579849"/>
          </a:xfrm>
        </p:spPr>
        <p:txBody>
          <a:bodyPr>
            <a:normAutofit/>
          </a:bodyPr>
          <a:lstStyle/>
          <a:p>
            <a:pPr marL="0" lvl="1" indent="0">
              <a:buNone/>
            </a:pPr>
            <a:r>
              <a:rPr lang="en-US" sz="2600" b="1" dirty="0" smtClean="0"/>
              <a:t>Jaclyn Mullen, R.N., BSN</a:t>
            </a:r>
          </a:p>
          <a:p>
            <a:pPr>
              <a:spcBef>
                <a:spcPts val="0"/>
              </a:spcBef>
            </a:pPr>
            <a:r>
              <a:rPr lang="en-US" sz="2600" b="0" dirty="0" smtClean="0"/>
              <a:t>Pain Management Program Sr. Nurse Analyst</a:t>
            </a:r>
          </a:p>
          <a:p>
            <a:pPr>
              <a:spcBef>
                <a:spcPts val="0"/>
              </a:spcBef>
            </a:pPr>
            <a:r>
              <a:rPr lang="en-US" sz="2600" b="0" dirty="0" smtClean="0"/>
              <a:t>405-522-7052</a:t>
            </a:r>
          </a:p>
          <a:p>
            <a:pPr>
              <a:spcBef>
                <a:spcPts val="0"/>
              </a:spcBef>
            </a:pPr>
            <a:r>
              <a:rPr lang="en-US" sz="2600" b="0" dirty="0" smtClean="0">
                <a:hlinkClick r:id="rId3"/>
              </a:rPr>
              <a:t>Jaclyn.Mullen@okhca.org</a:t>
            </a:r>
            <a:endParaRPr lang="en-US" sz="2600" b="0" dirty="0" smtClean="0"/>
          </a:p>
          <a:p>
            <a:endParaRPr lang="en-US" sz="2800" b="0" dirty="0"/>
          </a:p>
        </p:txBody>
      </p:sp>
    </p:spTree>
    <p:extLst>
      <p:ext uri="{BB962C8B-B14F-4D97-AF65-F5344CB8AC3E}">
        <p14:creationId xmlns:p14="http://schemas.microsoft.com/office/powerpoint/2010/main" val="316024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SOONERCARE PAIN MANAGEMENT PROGRAM</a:t>
            </a:r>
            <a:endParaRPr lang="en-US" sz="2400" dirty="0">
              <a:latin typeface="Arial Black" panose="020B0A04020102020204" pitchFamily="34" charset="0"/>
            </a:endParaRPr>
          </a:p>
        </p:txBody>
      </p:sp>
      <p:sp>
        <p:nvSpPr>
          <p:cNvPr id="6" name="Content Placeholder 5"/>
          <p:cNvSpPr>
            <a:spLocks noGrp="1"/>
          </p:cNvSpPr>
          <p:nvPr>
            <p:ph idx="1"/>
          </p:nvPr>
        </p:nvSpPr>
        <p:spPr/>
        <p:txBody>
          <a:bodyPr>
            <a:normAutofit/>
          </a:bodyPr>
          <a:lstStyle/>
          <a:p>
            <a:r>
              <a:rPr lang="en-US" sz="2600" b="0" dirty="0" smtClean="0"/>
              <a:t>   The SoonerCare Pain Management Program is designed to equip SoonerCare providers with the knowledge and skills to appropriately treat members with chronic pain. To accomplish this, the Oklahoma Health Care Authority (OHCA) has developed a proper prescribing toolkit.</a:t>
            </a:r>
            <a:endParaRPr lang="en-US" sz="2600" b="0" dirty="0"/>
          </a:p>
        </p:txBody>
      </p:sp>
    </p:spTree>
    <p:extLst>
      <p:ext uri="{BB962C8B-B14F-4D97-AF65-F5344CB8AC3E}">
        <p14:creationId xmlns:p14="http://schemas.microsoft.com/office/powerpoint/2010/main" val="183828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SOONERCARE PAIN MANAGEMENT PROGRAM</a:t>
            </a:r>
            <a:endParaRPr lang="en-US" sz="2400" dirty="0">
              <a:latin typeface="Arial Black" panose="020B0A04020102020204" pitchFamily="34" charset="0"/>
            </a:endParaRPr>
          </a:p>
        </p:txBody>
      </p:sp>
      <p:sp>
        <p:nvSpPr>
          <p:cNvPr id="6" name="Content Placeholder 5"/>
          <p:cNvSpPr>
            <a:spLocks noGrp="1"/>
          </p:cNvSpPr>
          <p:nvPr>
            <p:ph idx="1"/>
          </p:nvPr>
        </p:nvSpPr>
        <p:spPr>
          <a:xfrm>
            <a:off x="822960" y="1100628"/>
            <a:ext cx="7520940" cy="4461972"/>
          </a:xfrm>
        </p:spPr>
        <p:txBody>
          <a:bodyPr>
            <a:normAutofit/>
          </a:bodyPr>
          <a:lstStyle/>
          <a:p>
            <a:pPr marL="457200" indent="-457200">
              <a:spcAft>
                <a:spcPts val="1200"/>
              </a:spcAft>
              <a:buFont typeface="Wingdings" panose="05000000000000000000" pitchFamily="2" charset="2"/>
              <a:buChar char="§"/>
            </a:pPr>
            <a:r>
              <a:rPr lang="en-US" sz="2600" b="0" dirty="0" smtClean="0"/>
              <a:t>Two practice facilitators assist with implementing the components of the toolkit within selected SoonerCare practices. </a:t>
            </a:r>
          </a:p>
          <a:p>
            <a:pPr marL="457200" indent="-457200">
              <a:spcAft>
                <a:spcPts val="1200"/>
              </a:spcAft>
              <a:buFont typeface="Wingdings" panose="05000000000000000000" pitchFamily="2" charset="2"/>
              <a:buChar char="§"/>
            </a:pPr>
            <a:r>
              <a:rPr lang="en-US" sz="2600" b="0" dirty="0" smtClean="0"/>
              <a:t>30 CME credits</a:t>
            </a:r>
          </a:p>
          <a:p>
            <a:pPr marL="457200" indent="-457200">
              <a:spcAft>
                <a:spcPts val="1200"/>
              </a:spcAft>
              <a:buFont typeface="Wingdings" panose="05000000000000000000" pitchFamily="2" charset="2"/>
              <a:buChar char="§"/>
            </a:pPr>
            <a:r>
              <a:rPr lang="en-US" sz="2600" b="0" dirty="0" smtClean="0"/>
              <a:t>Additionally, two substance use resource specialists are dedicated to assist providers with linking members with substance use disorder, or other behavioral health needs, to the appropriate treatment.  </a:t>
            </a:r>
            <a:endParaRPr lang="en-US" sz="2600" b="0" dirty="0"/>
          </a:p>
        </p:txBody>
      </p:sp>
    </p:spTree>
    <p:extLst>
      <p:ext uri="{BB962C8B-B14F-4D97-AF65-F5344CB8AC3E}">
        <p14:creationId xmlns:p14="http://schemas.microsoft.com/office/powerpoint/2010/main" val="102118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SOONERCARE PAIN MANAGEMENT PROGRAM</a:t>
            </a:r>
            <a:endParaRPr lang="en-US" sz="2400" dirty="0">
              <a:latin typeface="Arial Black" panose="020B0A04020102020204" pitchFamily="34" charset="0"/>
            </a:endParaRPr>
          </a:p>
        </p:txBody>
      </p:sp>
      <p:sp>
        <p:nvSpPr>
          <p:cNvPr id="6" name="Content Placeholder 5"/>
          <p:cNvSpPr>
            <a:spLocks noGrp="1"/>
          </p:cNvSpPr>
          <p:nvPr>
            <p:ph idx="1"/>
          </p:nvPr>
        </p:nvSpPr>
        <p:spPr/>
        <p:txBody>
          <a:bodyPr>
            <a:normAutofit/>
          </a:bodyPr>
          <a:lstStyle/>
          <a:p>
            <a:pPr lvl="1">
              <a:buClr>
                <a:schemeClr val="tx1"/>
              </a:buClr>
            </a:pPr>
            <a:r>
              <a:rPr lang="en-US" sz="2600" dirty="0" smtClean="0"/>
              <a:t>  Launched </a:t>
            </a:r>
            <a:r>
              <a:rPr lang="en-US" sz="2600" dirty="0"/>
              <a:t>January 2016</a:t>
            </a:r>
          </a:p>
          <a:p>
            <a:pPr lvl="1">
              <a:lnSpc>
                <a:spcPct val="250000"/>
              </a:lnSpc>
              <a:buClr>
                <a:schemeClr val="tx1"/>
              </a:buClr>
            </a:pPr>
            <a:r>
              <a:rPr lang="en-US" sz="2600" dirty="0" smtClean="0"/>
              <a:t>  Electronic </a:t>
            </a:r>
            <a:r>
              <a:rPr lang="en-US" sz="2600" dirty="0"/>
              <a:t>version </a:t>
            </a:r>
          </a:p>
          <a:p>
            <a:pPr lvl="2">
              <a:buClr>
                <a:schemeClr val="tx1"/>
              </a:buClr>
            </a:pPr>
            <a:r>
              <a:rPr lang="en-US" sz="2600" dirty="0"/>
              <a:t> </a:t>
            </a:r>
            <a:r>
              <a:rPr lang="en-US" sz="2600" dirty="0" smtClean="0"/>
              <a:t> </a:t>
            </a:r>
            <a:r>
              <a:rPr lang="en-US" sz="2600" dirty="0" smtClean="0">
                <a:hlinkClick r:id="rId3"/>
              </a:rPr>
              <a:t>www.okhca.org/pain-management</a:t>
            </a:r>
            <a:endParaRPr lang="en-US" sz="2600" dirty="0" smtClean="0"/>
          </a:p>
          <a:p>
            <a:pPr marL="237744" lvl="2" indent="0">
              <a:buClr>
                <a:schemeClr val="tx1"/>
              </a:buClr>
              <a:buNone/>
            </a:pPr>
            <a:endParaRPr lang="en-US" sz="2800" b="0" dirty="0"/>
          </a:p>
        </p:txBody>
      </p:sp>
    </p:spTree>
    <p:extLst>
      <p:ext uri="{BB962C8B-B14F-4D97-AF65-F5344CB8AC3E}">
        <p14:creationId xmlns:p14="http://schemas.microsoft.com/office/powerpoint/2010/main" val="959248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OKLAHOMA STATE BOARD OF MEDICAL LICENSURE AND SUPERVISION</a:t>
            </a:r>
            <a:endParaRPr lang="en-US" sz="2400" dirty="0">
              <a:latin typeface="Arial Black" panose="020B0A04020102020204" pitchFamily="34" charset="0"/>
            </a:endParaRPr>
          </a:p>
        </p:txBody>
      </p:sp>
      <p:sp>
        <p:nvSpPr>
          <p:cNvPr id="6" name="Content Placeholder 5"/>
          <p:cNvSpPr>
            <a:spLocks noGrp="1"/>
          </p:cNvSpPr>
          <p:nvPr>
            <p:ph idx="1"/>
          </p:nvPr>
        </p:nvSpPr>
        <p:spPr>
          <a:xfrm>
            <a:off x="822960" y="1100628"/>
            <a:ext cx="7520940" cy="4385772"/>
          </a:xfrm>
        </p:spPr>
        <p:txBody>
          <a:bodyPr>
            <a:normAutofit fontScale="92500" lnSpcReduction="20000"/>
          </a:bodyPr>
          <a:lstStyle/>
          <a:p>
            <a:pPr marL="0" lvl="1" indent="0">
              <a:buNone/>
            </a:pPr>
            <a:r>
              <a:rPr lang="en-US" sz="2800" dirty="0" smtClean="0"/>
              <a:t>Rule 435:10-7-11 Use of controlled substances for the management of chronic pain:</a:t>
            </a:r>
          </a:p>
          <a:p>
            <a:pPr marL="514350" lvl="1" indent="-514350">
              <a:lnSpc>
                <a:spcPct val="170000"/>
              </a:lnSpc>
              <a:buClr>
                <a:schemeClr val="tx1"/>
              </a:buClr>
              <a:buFont typeface="+mj-lt"/>
              <a:buAutoNum type="arabicPeriod"/>
            </a:pPr>
            <a:r>
              <a:rPr lang="en-US" sz="2800" dirty="0" smtClean="0"/>
              <a:t>Evaluation of the patient</a:t>
            </a:r>
          </a:p>
          <a:p>
            <a:pPr marL="514350" lvl="1" indent="-514350">
              <a:spcBef>
                <a:spcPts val="0"/>
              </a:spcBef>
              <a:buClr>
                <a:schemeClr val="tx1"/>
              </a:buClr>
              <a:buFont typeface="+mj-lt"/>
              <a:buAutoNum type="arabicPeriod"/>
            </a:pPr>
            <a:r>
              <a:rPr lang="en-US" sz="2800" dirty="0" smtClean="0"/>
              <a:t>Treatment plan</a:t>
            </a:r>
          </a:p>
          <a:p>
            <a:pPr marL="514350" lvl="1" indent="-514350">
              <a:buClr>
                <a:schemeClr val="tx1"/>
              </a:buClr>
              <a:buFont typeface="+mj-lt"/>
              <a:buAutoNum type="arabicPeriod"/>
            </a:pPr>
            <a:r>
              <a:rPr lang="en-US" sz="2800" dirty="0" smtClean="0"/>
              <a:t>Informed consent and agreement for treatment</a:t>
            </a:r>
          </a:p>
          <a:p>
            <a:pPr marL="514350" lvl="1" indent="-514350">
              <a:buClr>
                <a:schemeClr val="tx1"/>
              </a:buClr>
              <a:buFont typeface="+mj-lt"/>
              <a:buAutoNum type="arabicPeriod"/>
            </a:pPr>
            <a:r>
              <a:rPr lang="en-US" sz="2800" dirty="0" smtClean="0"/>
              <a:t>Periodic review</a:t>
            </a:r>
          </a:p>
          <a:p>
            <a:pPr marL="514350" lvl="1" indent="-514350">
              <a:buClr>
                <a:schemeClr val="tx1"/>
              </a:buClr>
              <a:buFont typeface="+mj-lt"/>
              <a:buAutoNum type="arabicPeriod"/>
            </a:pPr>
            <a:r>
              <a:rPr lang="en-US" sz="2800" dirty="0" smtClean="0"/>
              <a:t>Consultation</a:t>
            </a:r>
          </a:p>
          <a:p>
            <a:pPr marL="514350" lvl="1" indent="-514350">
              <a:buClr>
                <a:schemeClr val="tx1"/>
              </a:buClr>
              <a:buFont typeface="+mj-lt"/>
              <a:buAutoNum type="arabicPeriod"/>
            </a:pPr>
            <a:r>
              <a:rPr lang="en-US" sz="2800" dirty="0" smtClean="0"/>
              <a:t>Medical records</a:t>
            </a:r>
          </a:p>
          <a:p>
            <a:pPr marL="514350" lvl="1" indent="-514350">
              <a:buClr>
                <a:schemeClr val="tx1"/>
              </a:buClr>
              <a:buFont typeface="+mj-lt"/>
              <a:buAutoNum type="arabicPeriod"/>
            </a:pPr>
            <a:r>
              <a:rPr lang="en-US" sz="2800" dirty="0" smtClean="0"/>
              <a:t>Compliance with controlled substance laws and regulations</a:t>
            </a:r>
          </a:p>
          <a:p>
            <a:pPr lvl="1"/>
            <a:endParaRPr lang="en-US" sz="2600" b="0" dirty="0"/>
          </a:p>
        </p:txBody>
      </p:sp>
    </p:spTree>
    <p:extLst>
      <p:ext uri="{BB962C8B-B14F-4D97-AF65-F5344CB8AC3E}">
        <p14:creationId xmlns:p14="http://schemas.microsoft.com/office/powerpoint/2010/main" val="236899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OKLAHOMA STATE BOARD OF OSTEOPATHIC EXAMINERS</a:t>
            </a:r>
            <a:endParaRPr lang="en-US" sz="2400" dirty="0">
              <a:latin typeface="Humanst521 XBd BT" panose="020B0902020204020204" pitchFamily="34" charset="0"/>
            </a:endParaRPr>
          </a:p>
        </p:txBody>
      </p:sp>
      <p:sp>
        <p:nvSpPr>
          <p:cNvPr id="6" name="Content Placeholder 5"/>
          <p:cNvSpPr>
            <a:spLocks noGrp="1"/>
          </p:cNvSpPr>
          <p:nvPr>
            <p:ph idx="1"/>
          </p:nvPr>
        </p:nvSpPr>
        <p:spPr>
          <a:xfrm>
            <a:off x="822960" y="1100628"/>
            <a:ext cx="7520940" cy="4233372"/>
          </a:xfrm>
        </p:spPr>
        <p:txBody>
          <a:bodyPr>
            <a:noAutofit/>
          </a:bodyPr>
          <a:lstStyle/>
          <a:p>
            <a:pPr marL="0" lvl="1" indent="0">
              <a:buNone/>
            </a:pPr>
            <a:r>
              <a:rPr lang="en-US" sz="2600" b="0" dirty="0" smtClean="0"/>
              <a:t>Rule 510:5-9-1,2,3 Prescribing for intractable pain:</a:t>
            </a:r>
          </a:p>
          <a:p>
            <a:pPr marL="514350" lvl="1" indent="-514350">
              <a:lnSpc>
                <a:spcPct val="150000"/>
              </a:lnSpc>
              <a:buClr>
                <a:schemeClr val="tx1"/>
              </a:buClr>
              <a:buFont typeface="+mj-lt"/>
              <a:buAutoNum type="arabicPeriod"/>
            </a:pPr>
            <a:r>
              <a:rPr lang="en-US" sz="2600" dirty="0" smtClean="0"/>
              <a:t>Benefits vs. risks</a:t>
            </a:r>
          </a:p>
          <a:p>
            <a:pPr marL="514350" lvl="1" indent="-514350">
              <a:spcBef>
                <a:spcPts val="0"/>
              </a:spcBef>
              <a:buClr>
                <a:schemeClr val="tx1"/>
              </a:buClr>
              <a:buFont typeface="+mj-lt"/>
              <a:buAutoNum type="arabicPeriod"/>
            </a:pPr>
            <a:r>
              <a:rPr lang="en-US" sz="2600" b="0" dirty="0" smtClean="0"/>
              <a:t>Complete medical history and physical exam</a:t>
            </a:r>
          </a:p>
          <a:p>
            <a:pPr marL="514350" lvl="1" indent="-514350">
              <a:buClr>
                <a:schemeClr val="tx1"/>
              </a:buClr>
              <a:buFont typeface="+mj-lt"/>
              <a:buAutoNum type="arabicPeriod"/>
            </a:pPr>
            <a:r>
              <a:rPr lang="en-US" sz="2600" dirty="0" smtClean="0"/>
              <a:t>Treatment plan</a:t>
            </a:r>
          </a:p>
          <a:p>
            <a:pPr marL="514350" lvl="1" indent="-514350">
              <a:buClr>
                <a:schemeClr val="tx1"/>
              </a:buClr>
              <a:buFont typeface="+mj-lt"/>
              <a:buAutoNum type="arabicPeriod"/>
            </a:pPr>
            <a:r>
              <a:rPr lang="en-US" sz="2600" dirty="0" smtClean="0"/>
              <a:t>Review course of treatment</a:t>
            </a:r>
          </a:p>
          <a:p>
            <a:pPr marL="514350" lvl="1" indent="-514350">
              <a:buClr>
                <a:schemeClr val="tx1"/>
              </a:buClr>
              <a:buFont typeface="+mj-lt"/>
              <a:buAutoNum type="arabicPeriod"/>
            </a:pPr>
            <a:r>
              <a:rPr lang="en-US" sz="2600" b="0" dirty="0" smtClean="0"/>
              <a:t>History of substance abuse</a:t>
            </a:r>
          </a:p>
          <a:p>
            <a:pPr marL="514350" lvl="1" indent="-514350">
              <a:buClr>
                <a:schemeClr val="tx1"/>
              </a:buClr>
              <a:buFont typeface="+mj-lt"/>
              <a:buAutoNum type="arabicPeriod"/>
            </a:pPr>
            <a:r>
              <a:rPr lang="en-US" sz="2600" dirty="0" smtClean="0"/>
              <a:t>Informed consent</a:t>
            </a:r>
          </a:p>
          <a:p>
            <a:pPr marL="514350" lvl="1" indent="-514350">
              <a:buFont typeface="+mj-lt"/>
              <a:buAutoNum type="arabicPeriod"/>
            </a:pPr>
            <a:endParaRPr lang="en-US" sz="2800" b="0" dirty="0" smtClean="0"/>
          </a:p>
          <a:p>
            <a:pPr marL="514350" lvl="1" indent="-514350">
              <a:buFont typeface="+mj-lt"/>
              <a:buAutoNum type="arabicPeriod"/>
            </a:pPr>
            <a:endParaRPr lang="en-US" sz="2800" b="0" dirty="0"/>
          </a:p>
        </p:txBody>
      </p:sp>
    </p:spTree>
    <p:extLst>
      <p:ext uri="{BB962C8B-B14F-4D97-AF65-F5344CB8AC3E}">
        <p14:creationId xmlns:p14="http://schemas.microsoft.com/office/powerpoint/2010/main" val="274298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A look at the problem</a:t>
            </a:r>
            <a:endParaRPr lang="en-US" sz="2400" dirty="0">
              <a:latin typeface="Arial Black" panose="020B0A040201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300" y="938610"/>
            <a:ext cx="5867400" cy="44005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3368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sp>
        <p:nvSpPr>
          <p:cNvPr id="5" name="Title 4"/>
          <p:cNvSpPr>
            <a:spLocks noGrp="1"/>
          </p:cNvSpPr>
          <p:nvPr>
            <p:ph type="title"/>
          </p:nvPr>
        </p:nvSpPr>
        <p:spPr>
          <a:xfrm>
            <a:off x="152400" y="304800"/>
            <a:ext cx="8839200" cy="548640"/>
          </a:xfrm>
        </p:spPr>
        <p:txBody>
          <a:bodyPr/>
          <a:lstStyle/>
          <a:p>
            <a:r>
              <a:rPr lang="en-US" sz="2400" dirty="0" smtClean="0">
                <a:latin typeface="Arial Black" panose="020B0A04020102020204" pitchFamily="34" charset="0"/>
              </a:rPr>
              <a:t>A look at </a:t>
            </a:r>
            <a:r>
              <a:rPr lang="en-US" sz="2400" u="sng" dirty="0" smtClean="0">
                <a:latin typeface="Arial Black" panose="020B0A04020102020204" pitchFamily="34" charset="0"/>
              </a:rPr>
              <a:t>our</a:t>
            </a:r>
            <a:r>
              <a:rPr lang="en-US" sz="2400" dirty="0" smtClean="0">
                <a:latin typeface="Arial Black" panose="020B0A04020102020204" pitchFamily="34" charset="0"/>
              </a:rPr>
              <a:t> state</a:t>
            </a:r>
            <a:endParaRPr lang="en-US" sz="2400" dirty="0">
              <a:latin typeface="Humanst521 XBd BT" panose="020B0902020204020204" pitchFamily="34" charset="0"/>
            </a:endParaRPr>
          </a:p>
        </p:txBody>
      </p:sp>
      <p:sp>
        <p:nvSpPr>
          <p:cNvPr id="6" name="Content Placeholder 5"/>
          <p:cNvSpPr>
            <a:spLocks noGrp="1"/>
          </p:cNvSpPr>
          <p:nvPr>
            <p:ph idx="1"/>
          </p:nvPr>
        </p:nvSpPr>
        <p:spPr/>
        <p:txBody>
          <a:bodyPr>
            <a:normAutofit/>
          </a:bodyPr>
          <a:lstStyle/>
          <a:p>
            <a:r>
              <a:rPr lang="en-US" sz="2800" dirty="0"/>
              <a:t>Oklahoma’s national ranking</a:t>
            </a:r>
          </a:p>
          <a:p>
            <a:r>
              <a:rPr lang="en-US" sz="2800" dirty="0"/>
              <a:t>for accidental overdose deaths:</a:t>
            </a:r>
          </a:p>
          <a:p>
            <a:r>
              <a:rPr lang="en-US" sz="7200" dirty="0"/>
              <a:t>5th</a:t>
            </a:r>
          </a:p>
        </p:txBody>
      </p:sp>
      <p:pic>
        <p:nvPicPr>
          <p:cNvPr id="7" name="Picture 2" descr="W:\COMMUNICATION SERVICES\Creative Design &amp; Media\Masterfile stock photos\Symbols and Icons\400-03910215b_map of U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2202891"/>
            <a:ext cx="4948558" cy="305490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8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75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4964"/>
            <a:ext cx="9144000" cy="3813036"/>
          </a:xfrm>
          <a:prstGeom prst="rect">
            <a:avLst/>
          </a:prstGeom>
        </p:spPr>
      </p:pic>
      <p:pic>
        <p:nvPicPr>
          <p:cNvPr id="7" name="Picture 4"/>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9610"/>
          <a:stretch/>
        </p:blipFill>
        <p:spPr bwMode="auto">
          <a:xfrm>
            <a:off x="618500" y="152400"/>
            <a:ext cx="7907000" cy="5356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22981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HCA Theme2">
  <a:themeElements>
    <a:clrScheme name="OHCA Color2">
      <a:dk1>
        <a:sysClr val="windowText" lastClr="000000"/>
      </a:dk1>
      <a:lt1>
        <a:sysClr val="window" lastClr="FFFFFF"/>
      </a:lt1>
      <a:dk2>
        <a:srgbClr val="000000"/>
      </a:dk2>
      <a:lt2>
        <a:srgbClr val="F8F8F8"/>
      </a:lt2>
      <a:accent1>
        <a:srgbClr val="DDDDDD"/>
      </a:accent1>
      <a:accent2>
        <a:srgbClr val="B2B2B2"/>
      </a:accent2>
      <a:accent3>
        <a:srgbClr val="008ECC"/>
      </a:accent3>
      <a:accent4>
        <a:srgbClr val="969696"/>
      </a:accent4>
      <a:accent5>
        <a:srgbClr val="5F5F5F"/>
      </a:accent5>
      <a:accent6>
        <a:srgbClr val="4D4D4D"/>
      </a:accent6>
      <a:hlink>
        <a:srgbClr val="5F5F5F"/>
      </a:hlink>
      <a:folHlink>
        <a:srgbClr val="919191"/>
      </a:folHlink>
    </a:clrScheme>
    <a:fontScheme name="OHCA Font">
      <a:majorFont>
        <a:latin typeface="Arial"/>
        <a:ea typeface=""/>
        <a:cs typeface=""/>
      </a:majorFont>
      <a:minorFont>
        <a:latin typeface="Arial"/>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3F6EAE2EA26F4B8933A93B6A3D15B7" ma:contentTypeVersion="1" ma:contentTypeDescription="Create a new document." ma:contentTypeScope="" ma:versionID="0ce8268f1b319aa42f2510fdbef053a1">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65C2B5-02F9-4F1B-9F6D-CCA09EE5F9C1}">
  <ds:schemaRefs>
    <ds:schemaRef ds:uri="http://schemas.microsoft.com/sharepoint/v3/contenttype/forms"/>
  </ds:schemaRefs>
</ds:datastoreItem>
</file>

<file path=customXml/itemProps2.xml><?xml version="1.0" encoding="utf-8"?>
<ds:datastoreItem xmlns:ds="http://schemas.openxmlformats.org/officeDocument/2006/customXml" ds:itemID="{9867F945-D392-4212-873F-A4E0E332B334}">
  <ds:schemaRefs>
    <ds:schemaRef ds:uri="http://schemas.microsoft.com/office/2006/metadata/properties"/>
    <ds:schemaRef ds:uri="http://schemas.microsoft.com/sharepoint/v3"/>
    <ds:schemaRef ds:uri="http://schemas.microsoft.com/office/infopath/2007/PartnerControls"/>
    <ds:schemaRef ds:uri="http://schemas.microsoft.com/office/2006/documentManagement/types"/>
    <ds:schemaRef ds:uri="http://purl.org/dc/elements/1.1/"/>
    <ds:schemaRef ds:uri="http://www.w3.org/XML/1998/namespace"/>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AFCEDE1F-F493-4AAE-9B0B-CE639B24E5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OHCA Theme2</Template>
  <TotalTime>163</TotalTime>
  <Words>237</Words>
  <Application>Microsoft Office PowerPoint</Application>
  <PresentationFormat>On-screen Show (4:3)</PresentationFormat>
  <Paragraphs>41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OHCA Theme2</vt:lpstr>
      <vt:lpstr>PowerPoint Presentation</vt:lpstr>
      <vt:lpstr>SOONERCARE PAIN MANAGEMENT PROGRAM</vt:lpstr>
      <vt:lpstr>SOONERCARE PAIN MANAGEMENT PROGRAM</vt:lpstr>
      <vt:lpstr>SOONERCARE PAIN MANAGEMENT PROGRAM</vt:lpstr>
      <vt:lpstr>OKLAHOMA STATE BOARD OF MEDICAL LICENSURE AND SUPERVISION</vt:lpstr>
      <vt:lpstr>OKLAHOMA STATE BOARD OF OSTEOPATHIC EXAMINERS</vt:lpstr>
      <vt:lpstr>A look at the problem</vt:lpstr>
      <vt:lpstr>A look at our state</vt:lpstr>
      <vt:lpstr>PowerPoint Presentation</vt:lpstr>
      <vt:lpstr>PowerPoint Presentation</vt:lpstr>
      <vt:lpstr>CONTACT INFORMATION</vt:lpstr>
    </vt:vector>
  </TitlesOfParts>
  <Company>State of Oklahoma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Jennie Melendez</dc:creator>
  <cp:lastModifiedBy>Nelson Solomon</cp:lastModifiedBy>
  <cp:revision>20</cp:revision>
  <cp:lastPrinted>2016-02-18T21:35:45Z</cp:lastPrinted>
  <dcterms:created xsi:type="dcterms:W3CDTF">2014-07-21T14:52:49Z</dcterms:created>
  <dcterms:modified xsi:type="dcterms:W3CDTF">2016-06-17T17:43:27Z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0x010100273F6EAE2EA26F4B8933A93B6A3D15B7</vt:lpwstr>
  </property>
</Properties>
</file>