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143"/>
  </p:notesMasterIdLst>
  <p:handoutMasterIdLst>
    <p:handoutMasterId r:id="rId144"/>
  </p:handoutMasterIdLst>
  <p:sldIdLst>
    <p:sldId id="256" r:id="rId2"/>
    <p:sldId id="591" r:id="rId3"/>
    <p:sldId id="500" r:id="rId4"/>
    <p:sldId id="309" r:id="rId5"/>
    <p:sldId id="466" r:id="rId6"/>
    <p:sldId id="467" r:id="rId7"/>
    <p:sldId id="545" r:id="rId8"/>
    <p:sldId id="501" r:id="rId9"/>
    <p:sldId id="468" r:id="rId10"/>
    <p:sldId id="470" r:id="rId11"/>
    <p:sldId id="473" r:id="rId12"/>
    <p:sldId id="471" r:id="rId13"/>
    <p:sldId id="549" r:id="rId14"/>
    <p:sldId id="350" r:id="rId15"/>
    <p:sldId id="319" r:id="rId16"/>
    <p:sldId id="353" r:id="rId17"/>
    <p:sldId id="351" r:id="rId18"/>
    <p:sldId id="566" r:id="rId19"/>
    <p:sldId id="345" r:id="rId20"/>
    <p:sldId id="546" r:id="rId21"/>
    <p:sldId id="347" r:id="rId22"/>
    <p:sldId id="357" r:id="rId23"/>
    <p:sldId id="592" r:id="rId24"/>
    <p:sldId id="358" r:id="rId25"/>
    <p:sldId id="567" r:id="rId26"/>
    <p:sldId id="359" r:id="rId27"/>
    <p:sldId id="474" r:id="rId28"/>
    <p:sldId id="360" r:id="rId29"/>
    <p:sldId id="361" r:id="rId30"/>
    <p:sldId id="482" r:id="rId31"/>
    <p:sldId id="483" r:id="rId32"/>
    <p:sldId id="496" r:id="rId33"/>
    <p:sldId id="593" r:id="rId34"/>
    <p:sldId id="595" r:id="rId35"/>
    <p:sldId id="606" r:id="rId36"/>
    <p:sldId id="484" r:id="rId37"/>
    <p:sldId id="485" r:id="rId38"/>
    <p:sldId id="486" r:id="rId39"/>
    <p:sldId id="602" r:id="rId40"/>
    <p:sldId id="492" r:id="rId41"/>
    <p:sldId id="597" r:id="rId42"/>
    <p:sldId id="598" r:id="rId43"/>
    <p:sldId id="599" r:id="rId44"/>
    <p:sldId id="494" r:id="rId45"/>
    <p:sldId id="601" r:id="rId46"/>
    <p:sldId id="600" r:id="rId47"/>
    <p:sldId id="495" r:id="rId48"/>
    <p:sldId id="461" r:id="rId49"/>
    <p:sldId id="368" r:id="rId50"/>
    <p:sldId id="338" r:id="rId51"/>
    <p:sldId id="404" r:id="rId52"/>
    <p:sldId id="568" r:id="rId53"/>
    <p:sldId id="405" r:id="rId54"/>
    <p:sldId id="447" r:id="rId55"/>
    <p:sldId id="502" r:id="rId56"/>
    <p:sldId id="406" r:id="rId57"/>
    <p:sldId id="504" r:id="rId58"/>
    <p:sldId id="505" r:id="rId59"/>
    <p:sldId id="569" r:id="rId60"/>
    <p:sldId id="573" r:id="rId61"/>
    <p:sldId id="381" r:id="rId62"/>
    <p:sldId id="382" r:id="rId63"/>
    <p:sldId id="570" r:id="rId64"/>
    <p:sldId id="571" r:id="rId65"/>
    <p:sldId id="572" r:id="rId66"/>
    <p:sldId id="384" r:id="rId67"/>
    <p:sldId id="385" r:id="rId68"/>
    <p:sldId id="472" r:id="rId69"/>
    <p:sldId id="462" r:id="rId70"/>
    <p:sldId id="563" r:id="rId71"/>
    <p:sldId id="551" r:id="rId72"/>
    <p:sldId id="552" r:id="rId73"/>
    <p:sldId id="376" r:id="rId74"/>
    <p:sldId id="339" r:id="rId75"/>
    <p:sldId id="389" r:id="rId76"/>
    <p:sldId id="448" r:id="rId77"/>
    <p:sldId id="575" r:id="rId78"/>
    <p:sldId id="387" r:id="rId79"/>
    <p:sldId id="608" r:id="rId80"/>
    <p:sldId id="603" r:id="rId81"/>
    <p:sldId id="604" r:id="rId82"/>
    <p:sldId id="605" r:id="rId83"/>
    <p:sldId id="609" r:id="rId84"/>
    <p:sldId id="607" r:id="rId85"/>
    <p:sldId id="581" r:id="rId86"/>
    <p:sldId id="524" r:id="rId87"/>
    <p:sldId id="525" r:id="rId88"/>
    <p:sldId id="544" r:id="rId89"/>
    <p:sldId id="526" r:id="rId90"/>
    <p:sldId id="527" r:id="rId91"/>
    <p:sldId id="529" r:id="rId92"/>
    <p:sldId id="528" r:id="rId93"/>
    <p:sldId id="535" r:id="rId94"/>
    <p:sldId id="530" r:id="rId95"/>
    <p:sldId id="531" r:id="rId96"/>
    <p:sldId id="532" r:id="rId97"/>
    <p:sldId id="534" r:id="rId98"/>
    <p:sldId id="533" r:id="rId99"/>
    <p:sldId id="377" r:id="rId100"/>
    <p:sldId id="409" r:id="rId101"/>
    <p:sldId id="416" r:id="rId102"/>
    <p:sldId id="417" r:id="rId103"/>
    <p:sldId id="418" r:id="rId104"/>
    <p:sldId id="419" r:id="rId105"/>
    <p:sldId id="586" r:id="rId106"/>
    <p:sldId id="587" r:id="rId107"/>
    <p:sldId id="588" r:id="rId108"/>
    <p:sldId id="421" r:id="rId109"/>
    <p:sldId id="564" r:id="rId110"/>
    <p:sldId id="431" r:id="rId111"/>
    <p:sldId id="398" r:id="rId112"/>
    <p:sldId id="562" r:id="rId113"/>
    <p:sldId id="506" r:id="rId114"/>
    <p:sldId id="426" r:id="rId115"/>
    <p:sldId id="464" r:id="rId116"/>
    <p:sldId id="536" r:id="rId117"/>
    <p:sldId id="427" r:id="rId118"/>
    <p:sldId id="590" r:id="rId119"/>
    <p:sldId id="538" r:id="rId120"/>
    <p:sldId id="537" r:id="rId121"/>
    <p:sldId id="559" r:id="rId122"/>
    <p:sldId id="589" r:id="rId123"/>
    <p:sldId id="519" r:id="rId124"/>
    <p:sldId id="521" r:id="rId125"/>
    <p:sldId id="553" r:id="rId126"/>
    <p:sldId id="554" r:id="rId127"/>
    <p:sldId id="556" r:id="rId128"/>
    <p:sldId id="539" r:id="rId129"/>
    <p:sldId id="517" r:id="rId130"/>
    <p:sldId id="520" r:id="rId131"/>
    <p:sldId id="541" r:id="rId132"/>
    <p:sldId id="542" r:id="rId133"/>
    <p:sldId id="543" r:id="rId134"/>
    <p:sldId id="548" r:id="rId135"/>
    <p:sldId id="540" r:id="rId136"/>
    <p:sldId id="436" r:id="rId137"/>
    <p:sldId id="311" r:id="rId138"/>
    <p:sldId id="457" r:id="rId139"/>
    <p:sldId id="433" r:id="rId140"/>
    <p:sldId id="343" r:id="rId141"/>
    <p:sldId id="610" r:id="rId1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7D00"/>
    <a:srgbClr val="993300"/>
    <a:srgbClr val="003300"/>
    <a:srgbClr val="140A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26" autoAdjust="0"/>
    <p:restoredTop sz="97473" autoAdjust="0"/>
  </p:normalViewPr>
  <p:slideViewPr>
    <p:cSldViewPr>
      <p:cViewPr varScale="1">
        <p:scale>
          <a:sx n="71" d="100"/>
          <a:sy n="71" d="100"/>
        </p:scale>
        <p:origin x="141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notesMaster" Target="notesMasters/notesMaster1.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F9BCBC-2D70-478D-B8C5-2D837AAA405D}"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4C9B896E-E7D9-4B4F-A998-A966C82EA4D7}">
      <dgm:prSet phldrT="[Text]"/>
      <dgm:spPr/>
      <dgm:t>
        <a:bodyPr/>
        <a:lstStyle/>
        <a:p>
          <a:r>
            <a:rPr lang="en-US" b="1" dirty="0" smtClean="0"/>
            <a:t>Entry Level</a:t>
          </a:r>
          <a:endParaRPr lang="en-US" b="1" dirty="0"/>
        </a:p>
      </dgm:t>
    </dgm:pt>
    <dgm:pt modelId="{6FC1D3B7-5AAF-46B0-85A2-D190EE460CF3}" type="parTrans" cxnId="{182B7AFD-593D-437F-BCB8-314046AD8450}">
      <dgm:prSet/>
      <dgm:spPr/>
      <dgm:t>
        <a:bodyPr/>
        <a:lstStyle/>
        <a:p>
          <a:endParaRPr lang="en-US"/>
        </a:p>
      </dgm:t>
    </dgm:pt>
    <dgm:pt modelId="{6A911F15-1ACE-4550-A205-7A26F199B6D5}" type="sibTrans" cxnId="{182B7AFD-593D-437F-BCB8-314046AD8450}">
      <dgm:prSet/>
      <dgm:spPr/>
      <dgm:t>
        <a:bodyPr/>
        <a:lstStyle/>
        <a:p>
          <a:endParaRPr lang="en-US"/>
        </a:p>
      </dgm:t>
    </dgm:pt>
    <dgm:pt modelId="{7D1BE427-4A3A-4244-A9E4-B2166E3F8F3E}">
      <dgm:prSet phldrT="[Text]"/>
      <dgm:spPr/>
      <dgm:t>
        <a:bodyPr/>
        <a:lstStyle/>
        <a:p>
          <a:r>
            <a:rPr lang="en-US" b="1" dirty="0" smtClean="0"/>
            <a:t>Advanced</a:t>
          </a:r>
          <a:endParaRPr lang="en-US" b="1" dirty="0"/>
        </a:p>
      </dgm:t>
    </dgm:pt>
    <dgm:pt modelId="{0A576C8F-BC65-4F84-A844-0075B66E2C9C}" type="parTrans" cxnId="{568507FC-E3F6-40C9-AC81-CA0EB88AB1C0}">
      <dgm:prSet/>
      <dgm:spPr/>
      <dgm:t>
        <a:bodyPr/>
        <a:lstStyle/>
        <a:p>
          <a:endParaRPr lang="en-US"/>
        </a:p>
      </dgm:t>
    </dgm:pt>
    <dgm:pt modelId="{E355C361-EDF1-4482-858E-5915226635A0}" type="sibTrans" cxnId="{568507FC-E3F6-40C9-AC81-CA0EB88AB1C0}">
      <dgm:prSet/>
      <dgm:spPr/>
      <dgm:t>
        <a:bodyPr/>
        <a:lstStyle/>
        <a:p>
          <a:endParaRPr lang="en-US"/>
        </a:p>
      </dgm:t>
    </dgm:pt>
    <dgm:pt modelId="{CDD4AD01-7DA5-4FE2-B24D-5B9135A9B032}">
      <dgm:prSet phldrT="[Text]"/>
      <dgm:spPr/>
      <dgm:t>
        <a:bodyPr/>
        <a:lstStyle/>
        <a:p>
          <a:r>
            <a:rPr lang="en-US" b="1" dirty="0" smtClean="0"/>
            <a:t>Optimal</a:t>
          </a:r>
          <a:endParaRPr lang="en-US" b="1" dirty="0"/>
        </a:p>
      </dgm:t>
    </dgm:pt>
    <dgm:pt modelId="{7A96C550-83F1-415A-B47C-2308A9D6A3EF}" type="parTrans" cxnId="{EB692E15-4664-4BFA-8E86-B6623127BE3A}">
      <dgm:prSet/>
      <dgm:spPr/>
      <dgm:t>
        <a:bodyPr/>
        <a:lstStyle/>
        <a:p>
          <a:endParaRPr lang="en-US"/>
        </a:p>
      </dgm:t>
    </dgm:pt>
    <dgm:pt modelId="{AC20FCB3-244B-40E4-85A7-B51B0A53B732}" type="sibTrans" cxnId="{EB692E15-4664-4BFA-8E86-B6623127BE3A}">
      <dgm:prSet/>
      <dgm:spPr/>
      <dgm:t>
        <a:bodyPr/>
        <a:lstStyle/>
        <a:p>
          <a:endParaRPr lang="en-US"/>
        </a:p>
      </dgm:t>
    </dgm:pt>
    <dgm:pt modelId="{FAA69DA8-BC82-4B4D-BCE2-A716A5CD38CE}">
      <dgm:prSet phldrT="[Text]"/>
      <dgm:spPr/>
      <dgm:t>
        <a:bodyPr/>
        <a:lstStyle/>
        <a:p>
          <a:r>
            <a:rPr lang="en-US" b="1" dirty="0" smtClean="0"/>
            <a:t>12 requirements</a:t>
          </a:r>
          <a:endParaRPr lang="en-US" b="1" dirty="0"/>
        </a:p>
      </dgm:t>
    </dgm:pt>
    <dgm:pt modelId="{1D81CBD2-5637-41F0-BC87-D33F0ADFE2B9}" type="parTrans" cxnId="{48951356-877A-4562-AB68-0E3D12BE4D38}">
      <dgm:prSet/>
      <dgm:spPr/>
      <dgm:t>
        <a:bodyPr/>
        <a:lstStyle/>
        <a:p>
          <a:endParaRPr lang="en-US"/>
        </a:p>
      </dgm:t>
    </dgm:pt>
    <dgm:pt modelId="{DF6ABAD3-75B8-4FE9-9FC9-8B2162418642}" type="sibTrans" cxnId="{48951356-877A-4562-AB68-0E3D12BE4D38}">
      <dgm:prSet/>
      <dgm:spPr/>
      <dgm:t>
        <a:bodyPr/>
        <a:lstStyle/>
        <a:p>
          <a:endParaRPr lang="en-US"/>
        </a:p>
      </dgm:t>
    </dgm:pt>
    <dgm:pt modelId="{2CAD5E09-402B-4A00-8C35-33B42B98682B}">
      <dgm:prSet phldrT="[Text]"/>
      <dgm:spPr/>
      <dgm:t>
        <a:bodyPr/>
        <a:lstStyle/>
        <a:p>
          <a:endParaRPr lang="en-US" dirty="0"/>
        </a:p>
      </dgm:t>
    </dgm:pt>
    <dgm:pt modelId="{DD2381D1-20F9-40D5-BB41-3EC309799C69}" type="parTrans" cxnId="{4D18E5C5-3FD4-4712-809B-0C5C30F57EDC}">
      <dgm:prSet/>
      <dgm:spPr/>
      <dgm:t>
        <a:bodyPr/>
        <a:lstStyle/>
        <a:p>
          <a:endParaRPr lang="en-US"/>
        </a:p>
      </dgm:t>
    </dgm:pt>
    <dgm:pt modelId="{4F0E8336-D57E-4071-87C6-91BEB3AA86D9}" type="sibTrans" cxnId="{4D18E5C5-3FD4-4712-809B-0C5C30F57EDC}">
      <dgm:prSet/>
      <dgm:spPr/>
      <dgm:t>
        <a:bodyPr/>
        <a:lstStyle/>
        <a:p>
          <a:endParaRPr lang="en-US"/>
        </a:p>
      </dgm:t>
    </dgm:pt>
    <dgm:pt modelId="{D8F1E4D9-A6D5-4C47-90C5-5F893E53A73C}">
      <dgm:prSet phldrT="[Text]"/>
      <dgm:spPr/>
      <dgm:t>
        <a:bodyPr/>
        <a:lstStyle/>
        <a:p>
          <a:r>
            <a:rPr lang="en-US" dirty="0" smtClean="0"/>
            <a:t>$3.46 - $4.85 per month</a:t>
          </a:r>
          <a:endParaRPr lang="en-US" dirty="0"/>
        </a:p>
      </dgm:t>
    </dgm:pt>
    <dgm:pt modelId="{731E76D1-E720-4D3F-9B32-C578E5C1F172}" type="parTrans" cxnId="{A761ADC6-DB69-4CA1-AD57-CE7EB8C1141F}">
      <dgm:prSet/>
      <dgm:spPr/>
      <dgm:t>
        <a:bodyPr/>
        <a:lstStyle/>
        <a:p>
          <a:endParaRPr lang="en-US"/>
        </a:p>
      </dgm:t>
    </dgm:pt>
    <dgm:pt modelId="{A5CE458A-FE44-4A27-BB28-2753AAC8E318}" type="sibTrans" cxnId="{A761ADC6-DB69-4CA1-AD57-CE7EB8C1141F}">
      <dgm:prSet/>
      <dgm:spPr/>
      <dgm:t>
        <a:bodyPr/>
        <a:lstStyle/>
        <a:p>
          <a:endParaRPr lang="en-US"/>
        </a:p>
      </dgm:t>
    </dgm:pt>
    <dgm:pt modelId="{29E8F374-0CD6-485E-A62D-1458485B8B0D}">
      <dgm:prSet phldrT="[Text]"/>
      <dgm:spPr/>
      <dgm:t>
        <a:bodyPr/>
        <a:lstStyle/>
        <a:p>
          <a:r>
            <a:rPr lang="en-US" dirty="0" smtClean="0"/>
            <a:t>Practice with average caseload receives up to $14,783 per year in care coordination fees</a:t>
          </a:r>
          <a:endParaRPr lang="en-US" dirty="0"/>
        </a:p>
      </dgm:t>
    </dgm:pt>
    <dgm:pt modelId="{44456C4C-23B3-4935-ABE5-BBB0FBBF743B}" type="parTrans" cxnId="{3531B46C-151B-40F4-876D-786D5CF4A5F2}">
      <dgm:prSet/>
      <dgm:spPr/>
      <dgm:t>
        <a:bodyPr/>
        <a:lstStyle/>
        <a:p>
          <a:endParaRPr lang="en-US"/>
        </a:p>
      </dgm:t>
    </dgm:pt>
    <dgm:pt modelId="{BD476156-DF78-44EA-A0FA-8B9662008E30}" type="sibTrans" cxnId="{3531B46C-151B-40F4-876D-786D5CF4A5F2}">
      <dgm:prSet/>
      <dgm:spPr/>
      <dgm:t>
        <a:bodyPr/>
        <a:lstStyle/>
        <a:p>
          <a:endParaRPr lang="en-US"/>
        </a:p>
      </dgm:t>
    </dgm:pt>
    <dgm:pt modelId="{389E63D6-4B4B-40AE-848F-B3766FBA3FAF}">
      <dgm:prSet phldrT="[Text]"/>
      <dgm:spPr/>
      <dgm:t>
        <a:bodyPr/>
        <a:lstStyle/>
        <a:p>
          <a:r>
            <a:rPr lang="en-US" dirty="0" smtClean="0"/>
            <a:t>Includes 24/7 telephone coverage by medical professional</a:t>
          </a:r>
          <a:endParaRPr lang="en-US" dirty="0"/>
        </a:p>
      </dgm:t>
    </dgm:pt>
    <dgm:pt modelId="{66AD8B59-A775-4F9C-9A15-A6D607C2B086}" type="parTrans" cxnId="{1EC48C38-F770-4232-B5DA-40102AB00485}">
      <dgm:prSet/>
      <dgm:spPr/>
      <dgm:t>
        <a:bodyPr/>
        <a:lstStyle/>
        <a:p>
          <a:endParaRPr lang="en-US"/>
        </a:p>
      </dgm:t>
    </dgm:pt>
    <dgm:pt modelId="{360FD88D-5AC4-4B8E-8569-27501C5EA818}" type="sibTrans" cxnId="{1EC48C38-F770-4232-B5DA-40102AB00485}">
      <dgm:prSet/>
      <dgm:spPr/>
      <dgm:t>
        <a:bodyPr/>
        <a:lstStyle/>
        <a:p>
          <a:endParaRPr lang="en-US"/>
        </a:p>
      </dgm:t>
    </dgm:pt>
    <dgm:pt modelId="{397B6BDF-3882-4235-AAAC-2DA353EF0825}">
      <dgm:prSet/>
      <dgm:spPr/>
      <dgm:t>
        <a:bodyPr/>
        <a:lstStyle/>
        <a:p>
          <a:r>
            <a:rPr lang="en-US" b="1" dirty="0" smtClean="0"/>
            <a:t>19 requirements</a:t>
          </a:r>
          <a:r>
            <a:rPr lang="en-US" dirty="0" smtClean="0"/>
            <a:t>, including all Tier 1 requirements</a:t>
          </a:r>
          <a:endParaRPr lang="en-US" dirty="0"/>
        </a:p>
      </dgm:t>
    </dgm:pt>
    <dgm:pt modelId="{80D572F6-BC1D-4268-A9C6-98EE41CB0E09}" type="parTrans" cxnId="{1536D94E-C277-4D46-853F-6CEBFBC5A779}">
      <dgm:prSet/>
      <dgm:spPr/>
      <dgm:t>
        <a:bodyPr/>
        <a:lstStyle/>
        <a:p>
          <a:endParaRPr lang="en-US"/>
        </a:p>
      </dgm:t>
    </dgm:pt>
    <dgm:pt modelId="{86DE9A36-D404-4436-B635-7AF8E501EE09}" type="sibTrans" cxnId="{1536D94E-C277-4D46-853F-6CEBFBC5A779}">
      <dgm:prSet/>
      <dgm:spPr/>
      <dgm:t>
        <a:bodyPr/>
        <a:lstStyle/>
        <a:p>
          <a:endParaRPr lang="en-US"/>
        </a:p>
      </dgm:t>
    </dgm:pt>
    <dgm:pt modelId="{68291C4C-B309-4706-8E90-1D31BF0F9BE9}">
      <dgm:prSet/>
      <dgm:spPr/>
      <dgm:t>
        <a:bodyPr/>
        <a:lstStyle/>
        <a:p>
          <a:r>
            <a:rPr lang="en-US" dirty="0" smtClean="0"/>
            <a:t>Includes offering at least 30 hours of office time to see patients</a:t>
          </a:r>
          <a:endParaRPr lang="en-US" dirty="0"/>
        </a:p>
      </dgm:t>
    </dgm:pt>
    <dgm:pt modelId="{33976DD1-9D79-4EAB-A39F-5785ECA307E0}" type="parTrans" cxnId="{9A4EA159-08E2-42B5-9ADC-49EC39E94403}">
      <dgm:prSet/>
      <dgm:spPr/>
      <dgm:t>
        <a:bodyPr/>
        <a:lstStyle/>
        <a:p>
          <a:endParaRPr lang="en-US"/>
        </a:p>
      </dgm:t>
    </dgm:pt>
    <dgm:pt modelId="{0922F351-1BC6-422D-A5F4-703DFCD6D6DD}" type="sibTrans" cxnId="{9A4EA159-08E2-42B5-9ADC-49EC39E94403}">
      <dgm:prSet/>
      <dgm:spPr/>
      <dgm:t>
        <a:bodyPr/>
        <a:lstStyle/>
        <a:p>
          <a:endParaRPr lang="en-US"/>
        </a:p>
      </dgm:t>
    </dgm:pt>
    <dgm:pt modelId="{94EE3882-7CB5-4AFF-B29D-011E8AB10895}">
      <dgm:prSet/>
      <dgm:spPr/>
      <dgm:t>
        <a:bodyPr/>
        <a:lstStyle/>
        <a:p>
          <a:r>
            <a:rPr lang="en-US" dirty="0" smtClean="0"/>
            <a:t>$4.50 - $6.32 per month</a:t>
          </a:r>
          <a:endParaRPr lang="en-US" dirty="0"/>
        </a:p>
      </dgm:t>
    </dgm:pt>
    <dgm:pt modelId="{ED96D407-EA91-44F2-8333-0287C61197DA}" type="parTrans" cxnId="{952C3252-75BC-41FD-AD79-34A55995FB47}">
      <dgm:prSet/>
      <dgm:spPr/>
      <dgm:t>
        <a:bodyPr/>
        <a:lstStyle/>
        <a:p>
          <a:endParaRPr lang="en-US"/>
        </a:p>
      </dgm:t>
    </dgm:pt>
    <dgm:pt modelId="{D0DC54D5-9C10-4BB3-B0D9-6F860B1EE43C}" type="sibTrans" cxnId="{952C3252-75BC-41FD-AD79-34A55995FB47}">
      <dgm:prSet/>
      <dgm:spPr/>
      <dgm:t>
        <a:bodyPr/>
        <a:lstStyle/>
        <a:p>
          <a:endParaRPr lang="en-US"/>
        </a:p>
      </dgm:t>
    </dgm:pt>
    <dgm:pt modelId="{5FB7D3FC-DD59-40AA-BCAC-43CF0CF13C6F}">
      <dgm:prSet/>
      <dgm:spPr/>
      <dgm:t>
        <a:bodyPr/>
        <a:lstStyle/>
        <a:p>
          <a:r>
            <a:rPr lang="en-US" dirty="0" smtClean="0"/>
            <a:t>Practice with average caseload receives up to $19,263 per year in care coordination fees</a:t>
          </a:r>
          <a:endParaRPr lang="en-US" dirty="0"/>
        </a:p>
      </dgm:t>
    </dgm:pt>
    <dgm:pt modelId="{FA35119D-1E42-410E-92C4-F626F630318B}" type="parTrans" cxnId="{12C13E26-A908-4EED-8EC5-87815FAD5A36}">
      <dgm:prSet/>
      <dgm:spPr/>
      <dgm:t>
        <a:bodyPr/>
        <a:lstStyle/>
        <a:p>
          <a:endParaRPr lang="en-US"/>
        </a:p>
      </dgm:t>
    </dgm:pt>
    <dgm:pt modelId="{61B5707D-0B49-4108-8849-0B38DF3EA269}" type="sibTrans" cxnId="{12C13E26-A908-4EED-8EC5-87815FAD5A36}">
      <dgm:prSet/>
      <dgm:spPr/>
      <dgm:t>
        <a:bodyPr/>
        <a:lstStyle/>
        <a:p>
          <a:endParaRPr lang="en-US"/>
        </a:p>
      </dgm:t>
    </dgm:pt>
    <dgm:pt modelId="{3E331074-19E2-41A3-A71A-CB7D2FDB9743}">
      <dgm:prSet/>
      <dgm:spPr/>
      <dgm:t>
        <a:bodyPr/>
        <a:lstStyle/>
        <a:p>
          <a:r>
            <a:rPr lang="en-US" b="1" dirty="0" smtClean="0"/>
            <a:t>23 requirements</a:t>
          </a:r>
          <a:r>
            <a:rPr lang="en-US" dirty="0" smtClean="0"/>
            <a:t>, including  all Tier 1 and Tier 2 requirements</a:t>
          </a:r>
          <a:endParaRPr lang="en-US" dirty="0"/>
        </a:p>
      </dgm:t>
    </dgm:pt>
    <dgm:pt modelId="{5375E70A-EF23-4257-98C9-29C315B476C5}" type="parTrans" cxnId="{605EACC0-2148-4661-B195-31C3D597CD22}">
      <dgm:prSet/>
      <dgm:spPr/>
      <dgm:t>
        <a:bodyPr/>
        <a:lstStyle/>
        <a:p>
          <a:endParaRPr lang="en-US"/>
        </a:p>
      </dgm:t>
    </dgm:pt>
    <dgm:pt modelId="{06FF85DA-A7FF-48ED-B0D0-F2301A3E25C8}" type="sibTrans" cxnId="{605EACC0-2148-4661-B195-31C3D597CD22}">
      <dgm:prSet/>
      <dgm:spPr/>
      <dgm:t>
        <a:bodyPr/>
        <a:lstStyle/>
        <a:p>
          <a:endParaRPr lang="en-US"/>
        </a:p>
      </dgm:t>
    </dgm:pt>
    <dgm:pt modelId="{3534DC78-0A4F-4766-A76C-5262976A594B}">
      <dgm:prSet/>
      <dgm:spPr/>
      <dgm:t>
        <a:bodyPr/>
        <a:lstStyle/>
        <a:p>
          <a:endParaRPr lang="en-US" dirty="0"/>
        </a:p>
      </dgm:t>
    </dgm:pt>
    <dgm:pt modelId="{3C40DD71-1C06-41F1-9201-8F93EC93E2F8}" type="parTrans" cxnId="{687FF226-2608-4ADE-90E1-FEED094FC4CE}">
      <dgm:prSet/>
      <dgm:spPr/>
      <dgm:t>
        <a:bodyPr/>
        <a:lstStyle/>
        <a:p>
          <a:endParaRPr lang="en-US"/>
        </a:p>
      </dgm:t>
    </dgm:pt>
    <dgm:pt modelId="{929B0DE0-ADD5-4A0E-8AAF-D0816436839A}" type="sibTrans" cxnId="{687FF226-2608-4ADE-90E1-FEED094FC4CE}">
      <dgm:prSet/>
      <dgm:spPr/>
      <dgm:t>
        <a:bodyPr/>
        <a:lstStyle/>
        <a:p>
          <a:endParaRPr lang="en-US"/>
        </a:p>
      </dgm:t>
    </dgm:pt>
    <dgm:pt modelId="{89407138-300B-4280-AEE2-A23D9D714A5A}">
      <dgm:prSet/>
      <dgm:spPr/>
      <dgm:t>
        <a:bodyPr/>
        <a:lstStyle/>
        <a:p>
          <a:r>
            <a:rPr lang="en-US" dirty="0" smtClean="0"/>
            <a:t>Includes using health assessment tools to characterize patient needs/risks</a:t>
          </a:r>
          <a:endParaRPr lang="en-US" dirty="0"/>
        </a:p>
      </dgm:t>
    </dgm:pt>
    <dgm:pt modelId="{31CEB4C9-E9D9-47D1-8F8C-AB9368A89A37}" type="parTrans" cxnId="{0CD08F3D-8125-44D4-98F7-EAFF8787AD83}">
      <dgm:prSet/>
      <dgm:spPr/>
      <dgm:t>
        <a:bodyPr/>
        <a:lstStyle/>
        <a:p>
          <a:endParaRPr lang="en-US"/>
        </a:p>
      </dgm:t>
    </dgm:pt>
    <dgm:pt modelId="{3599A57F-E5B6-4C12-9FA8-67EC3C7CB927}" type="sibTrans" cxnId="{0CD08F3D-8125-44D4-98F7-EAFF8787AD83}">
      <dgm:prSet/>
      <dgm:spPr/>
      <dgm:t>
        <a:bodyPr/>
        <a:lstStyle/>
        <a:p>
          <a:endParaRPr lang="en-US"/>
        </a:p>
      </dgm:t>
    </dgm:pt>
    <dgm:pt modelId="{CDEF725C-53DC-4A4F-9CEB-3E707FC6574A}">
      <dgm:prSet/>
      <dgm:spPr/>
      <dgm:t>
        <a:bodyPr/>
        <a:lstStyle/>
        <a:p>
          <a:r>
            <a:rPr lang="en-US" dirty="0" smtClean="0"/>
            <a:t>$5.99 - $8.41 per month</a:t>
          </a:r>
          <a:endParaRPr lang="en-US" dirty="0"/>
        </a:p>
      </dgm:t>
    </dgm:pt>
    <dgm:pt modelId="{226403EA-3FC0-49EF-A557-2282F62641E1}" type="parTrans" cxnId="{532EE77E-951E-4779-A61F-0B7B4962F166}">
      <dgm:prSet/>
      <dgm:spPr/>
      <dgm:t>
        <a:bodyPr/>
        <a:lstStyle/>
        <a:p>
          <a:endParaRPr lang="en-US"/>
        </a:p>
      </dgm:t>
    </dgm:pt>
    <dgm:pt modelId="{0D8E8127-B0BB-400C-B2AA-51AC49035CE1}" type="sibTrans" cxnId="{532EE77E-951E-4779-A61F-0B7B4962F166}">
      <dgm:prSet/>
      <dgm:spPr/>
      <dgm:t>
        <a:bodyPr/>
        <a:lstStyle/>
        <a:p>
          <a:endParaRPr lang="en-US"/>
        </a:p>
      </dgm:t>
    </dgm:pt>
    <dgm:pt modelId="{5201A37C-A488-4F7C-AB3F-471AB1208547}">
      <dgm:prSet/>
      <dgm:spPr/>
      <dgm:t>
        <a:bodyPr/>
        <a:lstStyle/>
        <a:p>
          <a:r>
            <a:rPr lang="en-US" dirty="0" smtClean="0"/>
            <a:t>Practice with average caseload receives up to $25,634 per year in care coordination fees</a:t>
          </a:r>
          <a:endParaRPr lang="en-US" dirty="0"/>
        </a:p>
      </dgm:t>
    </dgm:pt>
    <dgm:pt modelId="{9CA5DD30-4EA0-40F3-9978-9CF2158E6D5D}" type="parTrans" cxnId="{BB85CB6D-57DB-42CB-8865-E394CDF764A9}">
      <dgm:prSet/>
      <dgm:spPr/>
      <dgm:t>
        <a:bodyPr/>
        <a:lstStyle/>
        <a:p>
          <a:endParaRPr lang="en-US"/>
        </a:p>
      </dgm:t>
    </dgm:pt>
    <dgm:pt modelId="{714841B9-14E6-4398-922A-CE25E64C48AB}" type="sibTrans" cxnId="{BB85CB6D-57DB-42CB-8865-E394CDF764A9}">
      <dgm:prSet/>
      <dgm:spPr/>
      <dgm:t>
        <a:bodyPr/>
        <a:lstStyle/>
        <a:p>
          <a:endParaRPr lang="en-US"/>
        </a:p>
      </dgm:t>
    </dgm:pt>
    <dgm:pt modelId="{DA0FD17F-9448-4116-99F8-6BFB64E6DFEC}" type="pres">
      <dgm:prSet presAssocID="{0FF9BCBC-2D70-478D-B8C5-2D837AAA405D}" presName="rootnode" presStyleCnt="0">
        <dgm:presLayoutVars>
          <dgm:chMax/>
          <dgm:chPref/>
          <dgm:dir/>
          <dgm:animLvl val="lvl"/>
        </dgm:presLayoutVars>
      </dgm:prSet>
      <dgm:spPr/>
      <dgm:t>
        <a:bodyPr/>
        <a:lstStyle/>
        <a:p>
          <a:endParaRPr lang="en-US"/>
        </a:p>
      </dgm:t>
    </dgm:pt>
    <dgm:pt modelId="{97B1114E-1F2A-4C70-9E47-CFC31EC5C6AE}" type="pres">
      <dgm:prSet presAssocID="{4C9B896E-E7D9-4B4F-A998-A966C82EA4D7}" presName="composite" presStyleCnt="0"/>
      <dgm:spPr/>
    </dgm:pt>
    <dgm:pt modelId="{FCD158B6-8C8C-4B54-BC10-3AC3DCE764F4}" type="pres">
      <dgm:prSet presAssocID="{4C9B896E-E7D9-4B4F-A998-A966C82EA4D7}" presName="LShape" presStyleLbl="alignNode1" presStyleIdx="0" presStyleCnt="5"/>
      <dgm:spPr/>
    </dgm:pt>
    <dgm:pt modelId="{A0EE2E63-9345-4ADD-8885-11CDAF08F24E}" type="pres">
      <dgm:prSet presAssocID="{4C9B896E-E7D9-4B4F-A998-A966C82EA4D7}" presName="ParentText" presStyleLbl="revTx" presStyleIdx="0" presStyleCnt="3">
        <dgm:presLayoutVars>
          <dgm:chMax val="0"/>
          <dgm:chPref val="0"/>
          <dgm:bulletEnabled val="1"/>
        </dgm:presLayoutVars>
      </dgm:prSet>
      <dgm:spPr/>
      <dgm:t>
        <a:bodyPr/>
        <a:lstStyle/>
        <a:p>
          <a:endParaRPr lang="en-US"/>
        </a:p>
      </dgm:t>
    </dgm:pt>
    <dgm:pt modelId="{D8192057-93AA-44B2-B2AA-8C5879112860}" type="pres">
      <dgm:prSet presAssocID="{4C9B896E-E7D9-4B4F-A998-A966C82EA4D7}" presName="Triangle" presStyleLbl="alignNode1" presStyleIdx="1" presStyleCnt="5"/>
      <dgm:spPr/>
    </dgm:pt>
    <dgm:pt modelId="{7441ABE6-FFF8-425F-8C17-7F94B35FDDAA}" type="pres">
      <dgm:prSet presAssocID="{6A911F15-1ACE-4550-A205-7A26F199B6D5}" presName="sibTrans" presStyleCnt="0"/>
      <dgm:spPr/>
    </dgm:pt>
    <dgm:pt modelId="{05B6C719-E4C7-416B-AD51-286DA4266623}" type="pres">
      <dgm:prSet presAssocID="{6A911F15-1ACE-4550-A205-7A26F199B6D5}" presName="space" presStyleCnt="0"/>
      <dgm:spPr/>
    </dgm:pt>
    <dgm:pt modelId="{36E9E4B0-3D57-4152-A084-4434AD12AB2F}" type="pres">
      <dgm:prSet presAssocID="{7D1BE427-4A3A-4244-A9E4-B2166E3F8F3E}" presName="composite" presStyleCnt="0"/>
      <dgm:spPr/>
    </dgm:pt>
    <dgm:pt modelId="{F339898A-494E-4293-8E48-FBBF74356A90}" type="pres">
      <dgm:prSet presAssocID="{7D1BE427-4A3A-4244-A9E4-B2166E3F8F3E}" presName="LShape" presStyleLbl="alignNode1" presStyleIdx="2" presStyleCnt="5"/>
      <dgm:spPr/>
    </dgm:pt>
    <dgm:pt modelId="{D73F685D-AF82-4858-BCC9-FEB21CED6021}" type="pres">
      <dgm:prSet presAssocID="{7D1BE427-4A3A-4244-A9E4-B2166E3F8F3E}" presName="ParentText" presStyleLbl="revTx" presStyleIdx="1" presStyleCnt="3" custScaleX="105451" custScaleY="132451" custLinFactNeighborX="3126" custLinFactNeighborY="15737">
        <dgm:presLayoutVars>
          <dgm:chMax val="0"/>
          <dgm:chPref val="0"/>
          <dgm:bulletEnabled val="1"/>
        </dgm:presLayoutVars>
      </dgm:prSet>
      <dgm:spPr/>
      <dgm:t>
        <a:bodyPr/>
        <a:lstStyle/>
        <a:p>
          <a:endParaRPr lang="en-US"/>
        </a:p>
      </dgm:t>
    </dgm:pt>
    <dgm:pt modelId="{D03C1348-37FB-4033-850C-BE0E5D484E59}" type="pres">
      <dgm:prSet presAssocID="{7D1BE427-4A3A-4244-A9E4-B2166E3F8F3E}" presName="Triangle" presStyleLbl="alignNode1" presStyleIdx="3" presStyleCnt="5"/>
      <dgm:spPr/>
    </dgm:pt>
    <dgm:pt modelId="{3AF0EAF0-15D3-43D7-9C8E-5364C442249B}" type="pres">
      <dgm:prSet presAssocID="{E355C361-EDF1-4482-858E-5915226635A0}" presName="sibTrans" presStyleCnt="0"/>
      <dgm:spPr/>
    </dgm:pt>
    <dgm:pt modelId="{4481E64B-C7A9-4CE7-B866-BD790E35C5B4}" type="pres">
      <dgm:prSet presAssocID="{E355C361-EDF1-4482-858E-5915226635A0}" presName="space" presStyleCnt="0"/>
      <dgm:spPr/>
    </dgm:pt>
    <dgm:pt modelId="{E4E084EC-7C98-41A6-A60F-9DB3A763981F}" type="pres">
      <dgm:prSet presAssocID="{CDD4AD01-7DA5-4FE2-B24D-5B9135A9B032}" presName="composite" presStyleCnt="0"/>
      <dgm:spPr/>
    </dgm:pt>
    <dgm:pt modelId="{3E134C33-11F1-4BD6-BDDE-A414DA5F821E}" type="pres">
      <dgm:prSet presAssocID="{CDD4AD01-7DA5-4FE2-B24D-5B9135A9B032}" presName="LShape" presStyleLbl="alignNode1" presStyleIdx="4" presStyleCnt="5"/>
      <dgm:spPr/>
    </dgm:pt>
    <dgm:pt modelId="{5956ABE4-09C9-49E8-BEFA-C1DED6EC039D}" type="pres">
      <dgm:prSet presAssocID="{CDD4AD01-7DA5-4FE2-B24D-5B9135A9B032}" presName="ParentText" presStyleLbl="revTx" presStyleIdx="2" presStyleCnt="3">
        <dgm:presLayoutVars>
          <dgm:chMax val="0"/>
          <dgm:chPref val="0"/>
          <dgm:bulletEnabled val="1"/>
        </dgm:presLayoutVars>
      </dgm:prSet>
      <dgm:spPr/>
      <dgm:t>
        <a:bodyPr/>
        <a:lstStyle/>
        <a:p>
          <a:endParaRPr lang="en-US"/>
        </a:p>
      </dgm:t>
    </dgm:pt>
  </dgm:ptLst>
  <dgm:cxnLst>
    <dgm:cxn modelId="{952C3252-75BC-41FD-AD79-34A55995FB47}" srcId="{7D1BE427-4A3A-4244-A9E4-B2166E3F8F3E}" destId="{94EE3882-7CB5-4AFF-B29D-011E8AB10895}" srcOrd="2" destOrd="0" parTransId="{ED96D407-EA91-44F2-8333-0287C61197DA}" sibTransId="{D0DC54D5-9C10-4BB3-B0D9-6F860B1EE43C}"/>
    <dgm:cxn modelId="{C4D7A1A4-C596-4FBF-9B64-2254F163FACE}" type="presOf" srcId="{94EE3882-7CB5-4AFF-B29D-011E8AB10895}" destId="{D73F685D-AF82-4858-BCC9-FEB21CED6021}" srcOrd="0" destOrd="3" presId="urn:microsoft.com/office/officeart/2009/3/layout/StepUpProcess"/>
    <dgm:cxn modelId="{0B090690-4919-46B9-900C-4B1CBE682D06}" type="presOf" srcId="{3E331074-19E2-41A3-A71A-CB7D2FDB9743}" destId="{5956ABE4-09C9-49E8-BEFA-C1DED6EC039D}" srcOrd="0" destOrd="1" presId="urn:microsoft.com/office/officeart/2009/3/layout/StepUpProcess"/>
    <dgm:cxn modelId="{473F67D5-F0EB-4B18-B577-5AEA3E03AC16}" type="presOf" srcId="{68291C4C-B309-4706-8E90-1D31BF0F9BE9}" destId="{D73F685D-AF82-4858-BCC9-FEB21CED6021}" srcOrd="0" destOrd="2" presId="urn:microsoft.com/office/officeart/2009/3/layout/StepUpProcess"/>
    <dgm:cxn modelId="{3C218316-A139-467A-855C-AAB91ACA9E5B}" type="presOf" srcId="{3534DC78-0A4F-4766-A76C-5262976A594B}" destId="{5956ABE4-09C9-49E8-BEFA-C1DED6EC039D}" srcOrd="0" destOrd="5" presId="urn:microsoft.com/office/officeart/2009/3/layout/StepUpProcess"/>
    <dgm:cxn modelId="{0CD08F3D-8125-44D4-98F7-EAFF8787AD83}" srcId="{CDD4AD01-7DA5-4FE2-B24D-5B9135A9B032}" destId="{89407138-300B-4280-AEE2-A23D9D714A5A}" srcOrd="1" destOrd="0" parTransId="{31CEB4C9-E9D9-47D1-8F8C-AB9368A89A37}" sibTransId="{3599A57F-E5B6-4C12-9FA8-67EC3C7CB927}"/>
    <dgm:cxn modelId="{12123B3E-8710-45FC-9E77-D8431531F6FC}" type="presOf" srcId="{D8F1E4D9-A6D5-4C47-90C5-5F893E53A73C}" destId="{A0EE2E63-9345-4ADD-8885-11CDAF08F24E}" srcOrd="0" destOrd="3" presId="urn:microsoft.com/office/officeart/2009/3/layout/StepUpProcess"/>
    <dgm:cxn modelId="{A761ADC6-DB69-4CA1-AD57-CE7EB8C1141F}" srcId="{4C9B896E-E7D9-4B4F-A998-A966C82EA4D7}" destId="{D8F1E4D9-A6D5-4C47-90C5-5F893E53A73C}" srcOrd="2" destOrd="0" parTransId="{731E76D1-E720-4D3F-9B32-C578E5C1F172}" sibTransId="{A5CE458A-FE44-4A27-BB28-2753AAC8E318}"/>
    <dgm:cxn modelId="{5DE1D8C9-21D9-44A1-BD62-6F025EA0A825}" type="presOf" srcId="{389E63D6-4B4B-40AE-848F-B3766FBA3FAF}" destId="{A0EE2E63-9345-4ADD-8885-11CDAF08F24E}" srcOrd="0" destOrd="2" presId="urn:microsoft.com/office/officeart/2009/3/layout/StepUpProcess"/>
    <dgm:cxn modelId="{2DA9CB63-4C81-4021-8E42-E5323072ED56}" type="presOf" srcId="{FAA69DA8-BC82-4B4D-BCE2-A716A5CD38CE}" destId="{A0EE2E63-9345-4ADD-8885-11CDAF08F24E}" srcOrd="0" destOrd="1" presId="urn:microsoft.com/office/officeart/2009/3/layout/StepUpProcess"/>
    <dgm:cxn modelId="{605EACC0-2148-4661-B195-31C3D597CD22}" srcId="{CDD4AD01-7DA5-4FE2-B24D-5B9135A9B032}" destId="{3E331074-19E2-41A3-A71A-CB7D2FDB9743}" srcOrd="0" destOrd="0" parTransId="{5375E70A-EF23-4257-98C9-29C315B476C5}" sibTransId="{06FF85DA-A7FF-48ED-B0D0-F2301A3E25C8}"/>
    <dgm:cxn modelId="{948381C4-986E-423A-8E86-AF6A9FBF2A2B}" type="presOf" srcId="{5201A37C-A488-4F7C-AB3F-471AB1208547}" destId="{5956ABE4-09C9-49E8-BEFA-C1DED6EC039D}" srcOrd="0" destOrd="4" presId="urn:microsoft.com/office/officeart/2009/3/layout/StepUpProcess"/>
    <dgm:cxn modelId="{1EC48C38-F770-4232-B5DA-40102AB00485}" srcId="{4C9B896E-E7D9-4B4F-A998-A966C82EA4D7}" destId="{389E63D6-4B4B-40AE-848F-B3766FBA3FAF}" srcOrd="1" destOrd="0" parTransId="{66AD8B59-A775-4F9C-9A15-A6D607C2B086}" sibTransId="{360FD88D-5AC4-4B8E-8569-27501C5EA818}"/>
    <dgm:cxn modelId="{CDF179F5-AABA-4F57-BCD6-FC4FAB600776}" type="presOf" srcId="{CDEF725C-53DC-4A4F-9CEB-3E707FC6574A}" destId="{5956ABE4-09C9-49E8-BEFA-C1DED6EC039D}" srcOrd="0" destOrd="3" presId="urn:microsoft.com/office/officeart/2009/3/layout/StepUpProcess"/>
    <dgm:cxn modelId="{4D18E5C5-3FD4-4712-809B-0C5C30F57EDC}" srcId="{4C9B896E-E7D9-4B4F-A998-A966C82EA4D7}" destId="{2CAD5E09-402B-4A00-8C35-33B42B98682B}" srcOrd="4" destOrd="0" parTransId="{DD2381D1-20F9-40D5-BB41-3EC309799C69}" sibTransId="{4F0E8336-D57E-4071-87C6-91BEB3AA86D9}"/>
    <dgm:cxn modelId="{1CDE7E3B-AA25-45A3-ACD8-C37B76024B3C}" type="presOf" srcId="{89407138-300B-4280-AEE2-A23D9D714A5A}" destId="{5956ABE4-09C9-49E8-BEFA-C1DED6EC039D}" srcOrd="0" destOrd="2" presId="urn:microsoft.com/office/officeart/2009/3/layout/StepUpProcess"/>
    <dgm:cxn modelId="{532EE77E-951E-4779-A61F-0B7B4962F166}" srcId="{CDD4AD01-7DA5-4FE2-B24D-5B9135A9B032}" destId="{CDEF725C-53DC-4A4F-9CEB-3E707FC6574A}" srcOrd="2" destOrd="0" parTransId="{226403EA-3FC0-49EF-A557-2282F62641E1}" sibTransId="{0D8E8127-B0BB-400C-B2AA-51AC49035CE1}"/>
    <dgm:cxn modelId="{687FF226-2608-4ADE-90E1-FEED094FC4CE}" srcId="{CDD4AD01-7DA5-4FE2-B24D-5B9135A9B032}" destId="{3534DC78-0A4F-4766-A76C-5262976A594B}" srcOrd="4" destOrd="0" parTransId="{3C40DD71-1C06-41F1-9201-8F93EC93E2F8}" sibTransId="{929B0DE0-ADD5-4A0E-8AAF-D0816436839A}"/>
    <dgm:cxn modelId="{EB692E15-4664-4BFA-8E86-B6623127BE3A}" srcId="{0FF9BCBC-2D70-478D-B8C5-2D837AAA405D}" destId="{CDD4AD01-7DA5-4FE2-B24D-5B9135A9B032}" srcOrd="2" destOrd="0" parTransId="{7A96C550-83F1-415A-B47C-2308A9D6A3EF}" sibTransId="{AC20FCB3-244B-40E4-85A7-B51B0A53B732}"/>
    <dgm:cxn modelId="{172135EA-31D6-4089-8920-D27BBF4FE089}" type="presOf" srcId="{397B6BDF-3882-4235-AAAC-2DA353EF0825}" destId="{D73F685D-AF82-4858-BCC9-FEB21CED6021}" srcOrd="0" destOrd="1" presId="urn:microsoft.com/office/officeart/2009/3/layout/StepUpProcess"/>
    <dgm:cxn modelId="{568507FC-E3F6-40C9-AC81-CA0EB88AB1C0}" srcId="{0FF9BCBC-2D70-478D-B8C5-2D837AAA405D}" destId="{7D1BE427-4A3A-4244-A9E4-B2166E3F8F3E}" srcOrd="1" destOrd="0" parTransId="{0A576C8F-BC65-4F84-A844-0075B66E2C9C}" sibTransId="{E355C361-EDF1-4482-858E-5915226635A0}"/>
    <dgm:cxn modelId="{37A10F86-E96F-4851-A91D-C0FEC9BD8ACC}" type="presOf" srcId="{7D1BE427-4A3A-4244-A9E4-B2166E3F8F3E}" destId="{D73F685D-AF82-4858-BCC9-FEB21CED6021}" srcOrd="0" destOrd="0" presId="urn:microsoft.com/office/officeart/2009/3/layout/StepUpProcess"/>
    <dgm:cxn modelId="{6E43F95A-7BCD-4781-AA5F-FF5AE9DE567A}" type="presOf" srcId="{0FF9BCBC-2D70-478D-B8C5-2D837AAA405D}" destId="{DA0FD17F-9448-4116-99F8-6BFB64E6DFEC}" srcOrd="0" destOrd="0" presId="urn:microsoft.com/office/officeart/2009/3/layout/StepUpProcess"/>
    <dgm:cxn modelId="{5E814D41-4F23-406F-9820-6C4C6D31563A}" type="presOf" srcId="{29E8F374-0CD6-485E-A62D-1458485B8B0D}" destId="{A0EE2E63-9345-4ADD-8885-11CDAF08F24E}" srcOrd="0" destOrd="4" presId="urn:microsoft.com/office/officeart/2009/3/layout/StepUpProcess"/>
    <dgm:cxn modelId="{48951356-877A-4562-AB68-0E3D12BE4D38}" srcId="{4C9B896E-E7D9-4B4F-A998-A966C82EA4D7}" destId="{FAA69DA8-BC82-4B4D-BCE2-A716A5CD38CE}" srcOrd="0" destOrd="0" parTransId="{1D81CBD2-5637-41F0-BC87-D33F0ADFE2B9}" sibTransId="{DF6ABAD3-75B8-4FE9-9FC9-8B2162418642}"/>
    <dgm:cxn modelId="{4520436E-611C-4E84-B3B0-B1CE5A3E93A5}" type="presOf" srcId="{4C9B896E-E7D9-4B4F-A998-A966C82EA4D7}" destId="{A0EE2E63-9345-4ADD-8885-11CDAF08F24E}" srcOrd="0" destOrd="0" presId="urn:microsoft.com/office/officeart/2009/3/layout/StepUpProcess"/>
    <dgm:cxn modelId="{9A4EA159-08E2-42B5-9ADC-49EC39E94403}" srcId="{7D1BE427-4A3A-4244-A9E4-B2166E3F8F3E}" destId="{68291C4C-B309-4706-8E90-1D31BF0F9BE9}" srcOrd="1" destOrd="0" parTransId="{33976DD1-9D79-4EAB-A39F-5785ECA307E0}" sibTransId="{0922F351-1BC6-422D-A5F4-703DFCD6D6DD}"/>
    <dgm:cxn modelId="{BB85CB6D-57DB-42CB-8865-E394CDF764A9}" srcId="{CDD4AD01-7DA5-4FE2-B24D-5B9135A9B032}" destId="{5201A37C-A488-4F7C-AB3F-471AB1208547}" srcOrd="3" destOrd="0" parTransId="{9CA5DD30-4EA0-40F3-9978-9CF2158E6D5D}" sibTransId="{714841B9-14E6-4398-922A-CE25E64C48AB}"/>
    <dgm:cxn modelId="{8DD8C982-4DAF-47B2-B777-BEE208F37A25}" type="presOf" srcId="{5FB7D3FC-DD59-40AA-BCAC-43CF0CF13C6F}" destId="{D73F685D-AF82-4858-BCC9-FEB21CED6021}" srcOrd="0" destOrd="4" presId="urn:microsoft.com/office/officeart/2009/3/layout/StepUpProcess"/>
    <dgm:cxn modelId="{182B7AFD-593D-437F-BCB8-314046AD8450}" srcId="{0FF9BCBC-2D70-478D-B8C5-2D837AAA405D}" destId="{4C9B896E-E7D9-4B4F-A998-A966C82EA4D7}" srcOrd="0" destOrd="0" parTransId="{6FC1D3B7-5AAF-46B0-85A2-D190EE460CF3}" sibTransId="{6A911F15-1ACE-4550-A205-7A26F199B6D5}"/>
    <dgm:cxn modelId="{54D62A37-EED5-4A5A-8427-7466F3C79374}" type="presOf" srcId="{2CAD5E09-402B-4A00-8C35-33B42B98682B}" destId="{A0EE2E63-9345-4ADD-8885-11CDAF08F24E}" srcOrd="0" destOrd="5" presId="urn:microsoft.com/office/officeart/2009/3/layout/StepUpProcess"/>
    <dgm:cxn modelId="{3531B46C-151B-40F4-876D-786D5CF4A5F2}" srcId="{4C9B896E-E7D9-4B4F-A998-A966C82EA4D7}" destId="{29E8F374-0CD6-485E-A62D-1458485B8B0D}" srcOrd="3" destOrd="0" parTransId="{44456C4C-23B3-4935-ABE5-BBB0FBBF743B}" sibTransId="{BD476156-DF78-44EA-A0FA-8B9662008E30}"/>
    <dgm:cxn modelId="{E7A03137-AABD-4C75-B5AA-799916DE3EBE}" type="presOf" srcId="{CDD4AD01-7DA5-4FE2-B24D-5B9135A9B032}" destId="{5956ABE4-09C9-49E8-BEFA-C1DED6EC039D}" srcOrd="0" destOrd="0" presId="urn:microsoft.com/office/officeart/2009/3/layout/StepUpProcess"/>
    <dgm:cxn modelId="{12C13E26-A908-4EED-8EC5-87815FAD5A36}" srcId="{7D1BE427-4A3A-4244-A9E4-B2166E3F8F3E}" destId="{5FB7D3FC-DD59-40AA-BCAC-43CF0CF13C6F}" srcOrd="3" destOrd="0" parTransId="{FA35119D-1E42-410E-92C4-F626F630318B}" sibTransId="{61B5707D-0B49-4108-8849-0B38DF3EA269}"/>
    <dgm:cxn modelId="{1536D94E-C277-4D46-853F-6CEBFBC5A779}" srcId="{7D1BE427-4A3A-4244-A9E4-B2166E3F8F3E}" destId="{397B6BDF-3882-4235-AAAC-2DA353EF0825}" srcOrd="0" destOrd="0" parTransId="{80D572F6-BC1D-4268-A9C6-98EE41CB0E09}" sibTransId="{86DE9A36-D404-4436-B635-7AF8E501EE09}"/>
    <dgm:cxn modelId="{02DA72DC-77A4-4DEA-B4BE-619D610D3F19}" type="presParOf" srcId="{DA0FD17F-9448-4116-99F8-6BFB64E6DFEC}" destId="{97B1114E-1F2A-4C70-9E47-CFC31EC5C6AE}" srcOrd="0" destOrd="0" presId="urn:microsoft.com/office/officeart/2009/3/layout/StepUpProcess"/>
    <dgm:cxn modelId="{788F719A-539E-421E-93C9-BDADF978B796}" type="presParOf" srcId="{97B1114E-1F2A-4C70-9E47-CFC31EC5C6AE}" destId="{FCD158B6-8C8C-4B54-BC10-3AC3DCE764F4}" srcOrd="0" destOrd="0" presId="urn:microsoft.com/office/officeart/2009/3/layout/StepUpProcess"/>
    <dgm:cxn modelId="{37C7A85A-2221-4EA9-9AC8-56BBBAC339BB}" type="presParOf" srcId="{97B1114E-1F2A-4C70-9E47-CFC31EC5C6AE}" destId="{A0EE2E63-9345-4ADD-8885-11CDAF08F24E}" srcOrd="1" destOrd="0" presId="urn:microsoft.com/office/officeart/2009/3/layout/StepUpProcess"/>
    <dgm:cxn modelId="{81F052C9-1310-4EA8-B4F7-36B55E9732AB}" type="presParOf" srcId="{97B1114E-1F2A-4C70-9E47-CFC31EC5C6AE}" destId="{D8192057-93AA-44B2-B2AA-8C5879112860}" srcOrd="2" destOrd="0" presId="urn:microsoft.com/office/officeart/2009/3/layout/StepUpProcess"/>
    <dgm:cxn modelId="{4FB382E2-C2F1-4043-9074-15D70C287A90}" type="presParOf" srcId="{DA0FD17F-9448-4116-99F8-6BFB64E6DFEC}" destId="{7441ABE6-FFF8-425F-8C17-7F94B35FDDAA}" srcOrd="1" destOrd="0" presId="urn:microsoft.com/office/officeart/2009/3/layout/StepUpProcess"/>
    <dgm:cxn modelId="{A6F6BAAE-FF7C-4EF0-8E40-AD6730F1F8C7}" type="presParOf" srcId="{7441ABE6-FFF8-425F-8C17-7F94B35FDDAA}" destId="{05B6C719-E4C7-416B-AD51-286DA4266623}" srcOrd="0" destOrd="0" presId="urn:microsoft.com/office/officeart/2009/3/layout/StepUpProcess"/>
    <dgm:cxn modelId="{81EF2787-A7D1-4CCB-A5E7-5308A774F163}" type="presParOf" srcId="{DA0FD17F-9448-4116-99F8-6BFB64E6DFEC}" destId="{36E9E4B0-3D57-4152-A084-4434AD12AB2F}" srcOrd="2" destOrd="0" presId="urn:microsoft.com/office/officeart/2009/3/layout/StepUpProcess"/>
    <dgm:cxn modelId="{F236AC7C-B6BA-47C0-84AC-C33AFBD61D47}" type="presParOf" srcId="{36E9E4B0-3D57-4152-A084-4434AD12AB2F}" destId="{F339898A-494E-4293-8E48-FBBF74356A90}" srcOrd="0" destOrd="0" presId="urn:microsoft.com/office/officeart/2009/3/layout/StepUpProcess"/>
    <dgm:cxn modelId="{6B9B46B7-27D4-41FB-BC9F-C5F63465C45C}" type="presParOf" srcId="{36E9E4B0-3D57-4152-A084-4434AD12AB2F}" destId="{D73F685D-AF82-4858-BCC9-FEB21CED6021}" srcOrd="1" destOrd="0" presId="urn:microsoft.com/office/officeart/2009/3/layout/StepUpProcess"/>
    <dgm:cxn modelId="{7C538DE3-123C-452D-8AD9-72064D0AC406}" type="presParOf" srcId="{36E9E4B0-3D57-4152-A084-4434AD12AB2F}" destId="{D03C1348-37FB-4033-850C-BE0E5D484E59}" srcOrd="2" destOrd="0" presId="urn:microsoft.com/office/officeart/2009/3/layout/StepUpProcess"/>
    <dgm:cxn modelId="{8B065FC5-B6FC-4B62-92B9-3E8277B2C1CC}" type="presParOf" srcId="{DA0FD17F-9448-4116-99F8-6BFB64E6DFEC}" destId="{3AF0EAF0-15D3-43D7-9C8E-5364C442249B}" srcOrd="3" destOrd="0" presId="urn:microsoft.com/office/officeart/2009/3/layout/StepUpProcess"/>
    <dgm:cxn modelId="{DEABF10F-7D45-4ECF-8266-0B061D2F9FD6}" type="presParOf" srcId="{3AF0EAF0-15D3-43D7-9C8E-5364C442249B}" destId="{4481E64B-C7A9-4CE7-B866-BD790E35C5B4}" srcOrd="0" destOrd="0" presId="urn:microsoft.com/office/officeart/2009/3/layout/StepUpProcess"/>
    <dgm:cxn modelId="{E4690A87-D710-40BB-A264-2B99EEA7EE31}" type="presParOf" srcId="{DA0FD17F-9448-4116-99F8-6BFB64E6DFEC}" destId="{E4E084EC-7C98-41A6-A60F-9DB3A763981F}" srcOrd="4" destOrd="0" presId="urn:microsoft.com/office/officeart/2009/3/layout/StepUpProcess"/>
    <dgm:cxn modelId="{E4BCE3DC-EC8D-4F83-A208-537FCDF64558}" type="presParOf" srcId="{E4E084EC-7C98-41A6-A60F-9DB3A763981F}" destId="{3E134C33-11F1-4BD6-BDDE-A414DA5F821E}" srcOrd="0" destOrd="0" presId="urn:microsoft.com/office/officeart/2009/3/layout/StepUpProcess"/>
    <dgm:cxn modelId="{D49B0CAF-1728-4521-956A-C31A0DA2DF48}" type="presParOf" srcId="{E4E084EC-7C98-41A6-A60F-9DB3A763981F}" destId="{5956ABE4-09C9-49E8-BEFA-C1DED6EC039D}"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A1D1DBD-9E49-4046-9E1B-98989829139B}" type="doc">
      <dgm:prSet loTypeId="urn:microsoft.com/office/officeart/2005/8/layout/pyramid2" loCatId="list" qsTypeId="urn:microsoft.com/office/officeart/2005/8/quickstyle/simple1" qsCatId="simple" csTypeId="urn:microsoft.com/office/officeart/2005/8/colors/accent1_3" csCatId="accent1" phldr="1"/>
      <dgm:spPr/>
    </dgm:pt>
    <dgm:pt modelId="{4C2E15D0-862D-46AF-BF90-006FBDF00C65}">
      <dgm:prSet phldrT="[Text]"/>
      <dgm:spPr/>
      <dgm:t>
        <a:bodyPr/>
        <a:lstStyle/>
        <a:p>
          <a:r>
            <a:rPr lang="en-US" b="0" dirty="0" smtClean="0">
              <a:solidFill>
                <a:schemeClr val="bg1">
                  <a:lumMod val="85000"/>
                </a:schemeClr>
              </a:solidFill>
            </a:rPr>
            <a:t>HMP</a:t>
          </a:r>
        </a:p>
      </dgm:t>
    </dgm:pt>
    <dgm:pt modelId="{D26423D0-85FC-4137-BCB5-7D6317B674BE}" type="parTrans" cxnId="{3C504DE3-8D34-480B-8DCD-D023D6989FB9}">
      <dgm:prSet/>
      <dgm:spPr/>
      <dgm:t>
        <a:bodyPr/>
        <a:lstStyle/>
        <a:p>
          <a:endParaRPr lang="en-US"/>
        </a:p>
      </dgm:t>
    </dgm:pt>
    <dgm:pt modelId="{E0687D6E-2FAD-41DB-B74A-CB4174698040}" type="sibTrans" cxnId="{3C504DE3-8D34-480B-8DCD-D023D6989FB9}">
      <dgm:prSet/>
      <dgm:spPr/>
      <dgm:t>
        <a:bodyPr/>
        <a:lstStyle/>
        <a:p>
          <a:endParaRPr lang="en-US"/>
        </a:p>
      </dgm:t>
    </dgm:pt>
    <dgm:pt modelId="{783F2C5B-EE9B-4683-94ED-299DB0A701B8}">
      <dgm:prSet phldrT="[Text]"/>
      <dgm:spPr/>
      <dgm:t>
        <a:bodyPr/>
        <a:lstStyle/>
        <a:p>
          <a:r>
            <a:rPr lang="en-US" b="0" dirty="0" smtClean="0">
              <a:solidFill>
                <a:schemeClr val="bg1">
                  <a:lumMod val="85000"/>
                </a:schemeClr>
              </a:solidFill>
            </a:rPr>
            <a:t>PCMH</a:t>
          </a:r>
        </a:p>
      </dgm:t>
    </dgm:pt>
    <dgm:pt modelId="{644D3EE5-18AA-42A4-92EB-2F382FF731AE}" type="sibTrans" cxnId="{628C6599-C346-41E3-B12E-799B5E1D37A2}">
      <dgm:prSet/>
      <dgm:spPr/>
      <dgm:t>
        <a:bodyPr/>
        <a:lstStyle/>
        <a:p>
          <a:endParaRPr lang="en-US"/>
        </a:p>
      </dgm:t>
    </dgm:pt>
    <dgm:pt modelId="{7DF9DB54-9864-4BB0-BC94-8DCF49E83E51}" type="parTrans" cxnId="{628C6599-C346-41E3-B12E-799B5E1D37A2}">
      <dgm:prSet/>
      <dgm:spPr/>
      <dgm:t>
        <a:bodyPr/>
        <a:lstStyle/>
        <a:p>
          <a:endParaRPr lang="en-US"/>
        </a:p>
      </dgm:t>
    </dgm:pt>
    <dgm:pt modelId="{F6098883-937A-49A8-9D12-87AE148EF801}">
      <dgm:prSet phldrT="[Text]"/>
      <dgm:spPr/>
      <dgm:t>
        <a:bodyPr/>
        <a:lstStyle/>
        <a:p>
          <a:r>
            <a:rPr lang="en-US" b="1" dirty="0" smtClean="0">
              <a:solidFill>
                <a:schemeClr val="tx1"/>
              </a:solidFill>
            </a:rPr>
            <a:t>HAN</a:t>
          </a:r>
        </a:p>
      </dgm:t>
    </dgm:pt>
    <dgm:pt modelId="{7060408D-CCDD-473C-933A-67B8DC4A3064}" type="parTrans" cxnId="{9AC81D51-34AB-4AA1-BE43-0B857633D0E9}">
      <dgm:prSet/>
      <dgm:spPr/>
      <dgm:t>
        <a:bodyPr/>
        <a:lstStyle/>
        <a:p>
          <a:endParaRPr lang="en-US"/>
        </a:p>
      </dgm:t>
    </dgm:pt>
    <dgm:pt modelId="{65A54F10-ED83-46E9-B582-ABD194BC3FDB}" type="sibTrans" cxnId="{9AC81D51-34AB-4AA1-BE43-0B857633D0E9}">
      <dgm:prSet/>
      <dgm:spPr/>
      <dgm:t>
        <a:bodyPr/>
        <a:lstStyle/>
        <a:p>
          <a:endParaRPr lang="en-US"/>
        </a:p>
      </dgm:t>
    </dgm:pt>
    <dgm:pt modelId="{F449E984-496E-4241-849C-3D22A5904CD3}" type="pres">
      <dgm:prSet presAssocID="{1A1D1DBD-9E49-4046-9E1B-98989829139B}" presName="compositeShape" presStyleCnt="0">
        <dgm:presLayoutVars>
          <dgm:dir/>
          <dgm:resizeHandles/>
        </dgm:presLayoutVars>
      </dgm:prSet>
      <dgm:spPr/>
    </dgm:pt>
    <dgm:pt modelId="{06B928A9-2339-4CCF-8AE6-1DDF415DCAB6}" type="pres">
      <dgm:prSet presAssocID="{1A1D1DBD-9E49-4046-9E1B-98989829139B}" presName="pyramid" presStyleLbl="node1" presStyleIdx="0" presStyleCnt="1" custLinFactNeighborX="-625"/>
      <dgm:spPr/>
    </dgm:pt>
    <dgm:pt modelId="{05E317AF-E52C-43FC-B394-59F023CBF60B}" type="pres">
      <dgm:prSet presAssocID="{1A1D1DBD-9E49-4046-9E1B-98989829139B}" presName="theList" presStyleCnt="0"/>
      <dgm:spPr/>
    </dgm:pt>
    <dgm:pt modelId="{077D78D5-6C54-4FB2-8A68-EA2C18E6853E}" type="pres">
      <dgm:prSet presAssocID="{4C2E15D0-862D-46AF-BF90-006FBDF00C65}" presName="aNode" presStyleLbl="fgAcc1" presStyleIdx="0" presStyleCnt="3">
        <dgm:presLayoutVars>
          <dgm:bulletEnabled val="1"/>
        </dgm:presLayoutVars>
      </dgm:prSet>
      <dgm:spPr/>
      <dgm:t>
        <a:bodyPr/>
        <a:lstStyle/>
        <a:p>
          <a:endParaRPr lang="en-US"/>
        </a:p>
      </dgm:t>
    </dgm:pt>
    <dgm:pt modelId="{4E3993B0-34CB-4F83-9AD4-C981C4D9579C}" type="pres">
      <dgm:prSet presAssocID="{4C2E15D0-862D-46AF-BF90-006FBDF00C65}" presName="aSpace" presStyleCnt="0"/>
      <dgm:spPr/>
    </dgm:pt>
    <dgm:pt modelId="{630B0162-6F23-4AF5-8CA9-1EEAFFFE17A6}" type="pres">
      <dgm:prSet presAssocID="{783F2C5B-EE9B-4683-94ED-299DB0A701B8}" presName="aNode" presStyleLbl="fgAcc1" presStyleIdx="1" presStyleCnt="3">
        <dgm:presLayoutVars>
          <dgm:bulletEnabled val="1"/>
        </dgm:presLayoutVars>
      </dgm:prSet>
      <dgm:spPr/>
      <dgm:t>
        <a:bodyPr/>
        <a:lstStyle/>
        <a:p>
          <a:endParaRPr lang="en-US"/>
        </a:p>
      </dgm:t>
    </dgm:pt>
    <dgm:pt modelId="{46CA95CD-BA78-4039-848C-4774264DF1FE}" type="pres">
      <dgm:prSet presAssocID="{783F2C5B-EE9B-4683-94ED-299DB0A701B8}" presName="aSpace" presStyleCnt="0"/>
      <dgm:spPr/>
    </dgm:pt>
    <dgm:pt modelId="{82336FFB-F3AC-4466-9492-C1E8664674CC}" type="pres">
      <dgm:prSet presAssocID="{F6098883-937A-49A8-9D12-87AE148EF801}" presName="aNode" presStyleLbl="fgAcc1" presStyleIdx="2" presStyleCnt="3">
        <dgm:presLayoutVars>
          <dgm:bulletEnabled val="1"/>
        </dgm:presLayoutVars>
      </dgm:prSet>
      <dgm:spPr/>
      <dgm:t>
        <a:bodyPr/>
        <a:lstStyle/>
        <a:p>
          <a:endParaRPr lang="en-US"/>
        </a:p>
      </dgm:t>
    </dgm:pt>
    <dgm:pt modelId="{8853169A-2E55-4F43-9A88-B40357BC018A}" type="pres">
      <dgm:prSet presAssocID="{F6098883-937A-49A8-9D12-87AE148EF801}" presName="aSpace" presStyleCnt="0"/>
      <dgm:spPr/>
    </dgm:pt>
  </dgm:ptLst>
  <dgm:cxnLst>
    <dgm:cxn modelId="{628C6599-C346-41E3-B12E-799B5E1D37A2}" srcId="{1A1D1DBD-9E49-4046-9E1B-98989829139B}" destId="{783F2C5B-EE9B-4683-94ED-299DB0A701B8}" srcOrd="1" destOrd="0" parTransId="{7DF9DB54-9864-4BB0-BC94-8DCF49E83E51}" sibTransId="{644D3EE5-18AA-42A4-92EB-2F382FF731AE}"/>
    <dgm:cxn modelId="{FBE00248-9FB6-42B2-9734-397C07F54DCD}" type="presOf" srcId="{1A1D1DBD-9E49-4046-9E1B-98989829139B}" destId="{F449E984-496E-4241-849C-3D22A5904CD3}" srcOrd="0" destOrd="0" presId="urn:microsoft.com/office/officeart/2005/8/layout/pyramid2"/>
    <dgm:cxn modelId="{DC732FF9-B2DD-4C07-AE98-351D72155700}" type="presOf" srcId="{F6098883-937A-49A8-9D12-87AE148EF801}" destId="{82336FFB-F3AC-4466-9492-C1E8664674CC}" srcOrd="0" destOrd="0" presId="urn:microsoft.com/office/officeart/2005/8/layout/pyramid2"/>
    <dgm:cxn modelId="{F3044045-0219-496F-BD4A-59513A4388E3}" type="presOf" srcId="{783F2C5B-EE9B-4683-94ED-299DB0A701B8}" destId="{630B0162-6F23-4AF5-8CA9-1EEAFFFE17A6}" srcOrd="0" destOrd="0" presId="urn:microsoft.com/office/officeart/2005/8/layout/pyramid2"/>
    <dgm:cxn modelId="{9AC81D51-34AB-4AA1-BE43-0B857633D0E9}" srcId="{1A1D1DBD-9E49-4046-9E1B-98989829139B}" destId="{F6098883-937A-49A8-9D12-87AE148EF801}" srcOrd="2" destOrd="0" parTransId="{7060408D-CCDD-473C-933A-67B8DC4A3064}" sibTransId="{65A54F10-ED83-46E9-B582-ABD194BC3FDB}"/>
    <dgm:cxn modelId="{3C504DE3-8D34-480B-8DCD-D023D6989FB9}" srcId="{1A1D1DBD-9E49-4046-9E1B-98989829139B}" destId="{4C2E15D0-862D-46AF-BF90-006FBDF00C65}" srcOrd="0" destOrd="0" parTransId="{D26423D0-85FC-4137-BCB5-7D6317B674BE}" sibTransId="{E0687D6E-2FAD-41DB-B74A-CB4174698040}"/>
    <dgm:cxn modelId="{3DECB9F2-6BD6-4CAB-AE58-09EBDB4850AF}" type="presOf" srcId="{4C2E15D0-862D-46AF-BF90-006FBDF00C65}" destId="{077D78D5-6C54-4FB2-8A68-EA2C18E6853E}" srcOrd="0" destOrd="0" presId="urn:microsoft.com/office/officeart/2005/8/layout/pyramid2"/>
    <dgm:cxn modelId="{4BE912DC-8C66-4F06-AC27-1F19FFBB6169}" type="presParOf" srcId="{F449E984-496E-4241-849C-3D22A5904CD3}" destId="{06B928A9-2339-4CCF-8AE6-1DDF415DCAB6}" srcOrd="0" destOrd="0" presId="urn:microsoft.com/office/officeart/2005/8/layout/pyramid2"/>
    <dgm:cxn modelId="{7D0C2405-2AE0-407C-9D1F-D25A271E0247}" type="presParOf" srcId="{F449E984-496E-4241-849C-3D22A5904CD3}" destId="{05E317AF-E52C-43FC-B394-59F023CBF60B}" srcOrd="1" destOrd="0" presId="urn:microsoft.com/office/officeart/2005/8/layout/pyramid2"/>
    <dgm:cxn modelId="{5D987715-8592-4B89-AAB3-700C58B2970E}" type="presParOf" srcId="{05E317AF-E52C-43FC-B394-59F023CBF60B}" destId="{077D78D5-6C54-4FB2-8A68-EA2C18E6853E}" srcOrd="0" destOrd="0" presId="urn:microsoft.com/office/officeart/2005/8/layout/pyramid2"/>
    <dgm:cxn modelId="{86B9E753-F42F-4908-820A-CB89EFCA8867}" type="presParOf" srcId="{05E317AF-E52C-43FC-B394-59F023CBF60B}" destId="{4E3993B0-34CB-4F83-9AD4-C981C4D9579C}" srcOrd="1" destOrd="0" presId="urn:microsoft.com/office/officeart/2005/8/layout/pyramid2"/>
    <dgm:cxn modelId="{DC2CB2D6-A3B8-4690-A0A7-00AE9274B64B}" type="presParOf" srcId="{05E317AF-E52C-43FC-B394-59F023CBF60B}" destId="{630B0162-6F23-4AF5-8CA9-1EEAFFFE17A6}" srcOrd="2" destOrd="0" presId="urn:microsoft.com/office/officeart/2005/8/layout/pyramid2"/>
    <dgm:cxn modelId="{F1C8C749-FE0D-4F1E-AEF1-8258394EA5FD}" type="presParOf" srcId="{05E317AF-E52C-43FC-B394-59F023CBF60B}" destId="{46CA95CD-BA78-4039-848C-4774264DF1FE}" srcOrd="3" destOrd="0" presId="urn:microsoft.com/office/officeart/2005/8/layout/pyramid2"/>
    <dgm:cxn modelId="{064D772A-89C9-4FDA-86EF-89DCC9DFF6B9}" type="presParOf" srcId="{05E317AF-E52C-43FC-B394-59F023CBF60B}" destId="{82336FFB-F3AC-4466-9492-C1E8664674CC}" srcOrd="4" destOrd="0" presId="urn:microsoft.com/office/officeart/2005/8/layout/pyramid2"/>
    <dgm:cxn modelId="{4434B82F-0D2F-4B49-8E4B-5DC79C5E26A7}" type="presParOf" srcId="{05E317AF-E52C-43FC-B394-59F023CBF60B}" destId="{8853169A-2E55-4F43-9A88-B40357BC018A}"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E541392-767D-46B3-9263-DA89BFB1376D}" type="doc">
      <dgm:prSet loTypeId="urn:microsoft.com/office/officeart/2005/8/layout/venn2" loCatId="relationship" qsTypeId="urn:microsoft.com/office/officeart/2005/8/quickstyle/simple1" qsCatId="simple" csTypeId="urn:microsoft.com/office/officeart/2005/8/colors/accent1_3" csCatId="accent1" phldr="1"/>
      <dgm:spPr/>
      <dgm:t>
        <a:bodyPr/>
        <a:lstStyle/>
        <a:p>
          <a:endParaRPr lang="en-US"/>
        </a:p>
      </dgm:t>
    </dgm:pt>
    <dgm:pt modelId="{190F6D34-6081-41D8-8B2D-EA15CFBFB508}">
      <dgm:prSet phldrT="[Text]" custT="1"/>
      <dgm:spPr/>
      <dgm:t>
        <a:bodyPr/>
        <a:lstStyle/>
        <a:p>
          <a:r>
            <a:rPr lang="en-US" sz="1200" b="1" dirty="0" smtClean="0"/>
            <a:t>Network</a:t>
          </a:r>
          <a:endParaRPr lang="en-US" sz="1200" b="1" dirty="0"/>
        </a:p>
      </dgm:t>
    </dgm:pt>
    <dgm:pt modelId="{C98D91E1-9BA7-44E6-83FC-A810B9B8E10A}" type="parTrans" cxnId="{E35F4BD8-CD9C-4369-BDBA-20082A4E2AF8}">
      <dgm:prSet/>
      <dgm:spPr/>
      <dgm:t>
        <a:bodyPr/>
        <a:lstStyle/>
        <a:p>
          <a:endParaRPr lang="en-US"/>
        </a:p>
      </dgm:t>
    </dgm:pt>
    <dgm:pt modelId="{C6434A9A-8762-49A8-94CD-DCDAABBF24A5}" type="sibTrans" cxnId="{E35F4BD8-CD9C-4369-BDBA-20082A4E2AF8}">
      <dgm:prSet/>
      <dgm:spPr/>
      <dgm:t>
        <a:bodyPr/>
        <a:lstStyle/>
        <a:p>
          <a:endParaRPr lang="en-US"/>
        </a:p>
      </dgm:t>
    </dgm:pt>
    <dgm:pt modelId="{825B8389-821D-428F-98D7-6FB828675D3C}">
      <dgm:prSet phldrT="[Text]" custT="1"/>
      <dgm:spPr/>
      <dgm:t>
        <a:bodyPr/>
        <a:lstStyle/>
        <a:p>
          <a:r>
            <a:rPr lang="en-US" sz="1000" b="1" dirty="0" smtClean="0"/>
            <a:t>Community</a:t>
          </a:r>
          <a:endParaRPr lang="en-US" sz="1000" b="1" dirty="0"/>
        </a:p>
      </dgm:t>
    </dgm:pt>
    <dgm:pt modelId="{8E84221D-99EC-41B7-BA74-2DAC8F6CAA08}" type="parTrans" cxnId="{A5700A29-B424-4EC4-8C1A-4FAC84781231}">
      <dgm:prSet/>
      <dgm:spPr/>
      <dgm:t>
        <a:bodyPr/>
        <a:lstStyle/>
        <a:p>
          <a:endParaRPr lang="en-US"/>
        </a:p>
      </dgm:t>
    </dgm:pt>
    <dgm:pt modelId="{19158CA0-B650-4B71-ADA3-E6C3D1BAADD9}" type="sibTrans" cxnId="{A5700A29-B424-4EC4-8C1A-4FAC84781231}">
      <dgm:prSet/>
      <dgm:spPr/>
      <dgm:t>
        <a:bodyPr/>
        <a:lstStyle/>
        <a:p>
          <a:endParaRPr lang="en-US"/>
        </a:p>
      </dgm:t>
    </dgm:pt>
    <dgm:pt modelId="{EBFD642E-74D7-446D-81C3-05DB66125E4B}">
      <dgm:prSet phldrT="[Text]" custT="1"/>
      <dgm:spPr/>
      <dgm:t>
        <a:bodyPr/>
        <a:lstStyle/>
        <a:p>
          <a:r>
            <a:rPr lang="en-US" sz="1200" b="1" dirty="0" smtClean="0"/>
            <a:t>Medical Home</a:t>
          </a:r>
          <a:endParaRPr lang="en-US" sz="1200" b="1" dirty="0"/>
        </a:p>
      </dgm:t>
    </dgm:pt>
    <dgm:pt modelId="{19C8CE58-0F7B-4612-94DD-69066D9A7C27}" type="parTrans" cxnId="{4CE0CB50-CAD3-4368-9092-B13E7CE29FA2}">
      <dgm:prSet/>
      <dgm:spPr/>
      <dgm:t>
        <a:bodyPr/>
        <a:lstStyle/>
        <a:p>
          <a:endParaRPr lang="en-US"/>
        </a:p>
      </dgm:t>
    </dgm:pt>
    <dgm:pt modelId="{F7FB93A1-5E0F-4FEC-8215-FFD590CD7403}" type="sibTrans" cxnId="{4CE0CB50-CAD3-4368-9092-B13E7CE29FA2}">
      <dgm:prSet/>
      <dgm:spPr/>
      <dgm:t>
        <a:bodyPr/>
        <a:lstStyle/>
        <a:p>
          <a:endParaRPr lang="en-US"/>
        </a:p>
      </dgm:t>
    </dgm:pt>
    <dgm:pt modelId="{29882554-EACF-458C-A352-4F494584998F}">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200" b="1" dirty="0" smtClean="0"/>
            <a:t>Member</a:t>
          </a:r>
          <a:endParaRPr lang="en-US" sz="1200" b="1" dirty="0"/>
        </a:p>
      </dgm:t>
    </dgm:pt>
    <dgm:pt modelId="{CF0C3C39-711A-4954-B9E4-724CC93EE4F0}" type="parTrans" cxnId="{CA5A60DA-8673-4A47-B7DC-B60EC9EF97B0}">
      <dgm:prSet/>
      <dgm:spPr/>
      <dgm:t>
        <a:bodyPr/>
        <a:lstStyle/>
        <a:p>
          <a:endParaRPr lang="en-US"/>
        </a:p>
      </dgm:t>
    </dgm:pt>
    <dgm:pt modelId="{A0AA6C0C-249D-450F-A71F-4BD812424A30}" type="sibTrans" cxnId="{CA5A60DA-8673-4A47-B7DC-B60EC9EF97B0}">
      <dgm:prSet/>
      <dgm:spPr/>
      <dgm:t>
        <a:bodyPr/>
        <a:lstStyle/>
        <a:p>
          <a:endParaRPr lang="en-US"/>
        </a:p>
      </dgm:t>
    </dgm:pt>
    <dgm:pt modelId="{D2EA90C8-E0D0-4A6E-AE40-8281207F419F}" type="pres">
      <dgm:prSet presAssocID="{4E541392-767D-46B3-9263-DA89BFB1376D}" presName="Name0" presStyleCnt="0">
        <dgm:presLayoutVars>
          <dgm:chMax val="7"/>
          <dgm:resizeHandles val="exact"/>
        </dgm:presLayoutVars>
      </dgm:prSet>
      <dgm:spPr/>
      <dgm:t>
        <a:bodyPr/>
        <a:lstStyle/>
        <a:p>
          <a:endParaRPr lang="en-US"/>
        </a:p>
      </dgm:t>
    </dgm:pt>
    <dgm:pt modelId="{B00AA615-86D5-45DD-9134-5878BE6C3226}" type="pres">
      <dgm:prSet presAssocID="{4E541392-767D-46B3-9263-DA89BFB1376D}" presName="comp1" presStyleCnt="0"/>
      <dgm:spPr/>
    </dgm:pt>
    <dgm:pt modelId="{261A53C9-FCA4-4653-9D6C-AFFD8BF2A2FA}" type="pres">
      <dgm:prSet presAssocID="{4E541392-767D-46B3-9263-DA89BFB1376D}" presName="circle1" presStyleLbl="node1" presStyleIdx="0" presStyleCnt="4"/>
      <dgm:spPr/>
      <dgm:t>
        <a:bodyPr/>
        <a:lstStyle/>
        <a:p>
          <a:endParaRPr lang="en-US"/>
        </a:p>
      </dgm:t>
    </dgm:pt>
    <dgm:pt modelId="{E060DD1A-BE31-4264-8348-C14AFE8FBF19}" type="pres">
      <dgm:prSet presAssocID="{4E541392-767D-46B3-9263-DA89BFB1376D}" presName="c1text" presStyleLbl="node1" presStyleIdx="0" presStyleCnt="4">
        <dgm:presLayoutVars>
          <dgm:bulletEnabled val="1"/>
        </dgm:presLayoutVars>
      </dgm:prSet>
      <dgm:spPr/>
      <dgm:t>
        <a:bodyPr/>
        <a:lstStyle/>
        <a:p>
          <a:endParaRPr lang="en-US"/>
        </a:p>
      </dgm:t>
    </dgm:pt>
    <dgm:pt modelId="{B4AAF799-7239-43AA-903E-7FB4D2A52E0A}" type="pres">
      <dgm:prSet presAssocID="{4E541392-767D-46B3-9263-DA89BFB1376D}" presName="comp2" presStyleCnt="0"/>
      <dgm:spPr/>
    </dgm:pt>
    <dgm:pt modelId="{6B17CCDC-6FC1-4585-AA43-83FF763B7399}" type="pres">
      <dgm:prSet presAssocID="{4E541392-767D-46B3-9263-DA89BFB1376D}" presName="circle2" presStyleLbl="node1" presStyleIdx="1" presStyleCnt="4" custLinFactNeighborX="-717"/>
      <dgm:spPr/>
      <dgm:t>
        <a:bodyPr/>
        <a:lstStyle/>
        <a:p>
          <a:endParaRPr lang="en-US"/>
        </a:p>
      </dgm:t>
    </dgm:pt>
    <dgm:pt modelId="{C9A557F6-CA64-42FD-91BB-ED01485F2194}" type="pres">
      <dgm:prSet presAssocID="{4E541392-767D-46B3-9263-DA89BFB1376D}" presName="c2text" presStyleLbl="node1" presStyleIdx="1" presStyleCnt="4">
        <dgm:presLayoutVars>
          <dgm:bulletEnabled val="1"/>
        </dgm:presLayoutVars>
      </dgm:prSet>
      <dgm:spPr/>
      <dgm:t>
        <a:bodyPr/>
        <a:lstStyle/>
        <a:p>
          <a:endParaRPr lang="en-US"/>
        </a:p>
      </dgm:t>
    </dgm:pt>
    <dgm:pt modelId="{A074576E-9684-4234-8512-641F3F95661A}" type="pres">
      <dgm:prSet presAssocID="{4E541392-767D-46B3-9263-DA89BFB1376D}" presName="comp3" presStyleCnt="0"/>
      <dgm:spPr/>
    </dgm:pt>
    <dgm:pt modelId="{9AD9FD4D-083A-4D8C-A593-78FB25D106D8}" type="pres">
      <dgm:prSet presAssocID="{4E541392-767D-46B3-9263-DA89BFB1376D}" presName="circle3" presStyleLbl="node1" presStyleIdx="2" presStyleCnt="4"/>
      <dgm:spPr/>
      <dgm:t>
        <a:bodyPr/>
        <a:lstStyle/>
        <a:p>
          <a:endParaRPr lang="en-US"/>
        </a:p>
      </dgm:t>
    </dgm:pt>
    <dgm:pt modelId="{3DADAC4F-AD04-4850-BDC8-16119F8A0CC7}" type="pres">
      <dgm:prSet presAssocID="{4E541392-767D-46B3-9263-DA89BFB1376D}" presName="c3text" presStyleLbl="node1" presStyleIdx="2" presStyleCnt="4">
        <dgm:presLayoutVars>
          <dgm:bulletEnabled val="1"/>
        </dgm:presLayoutVars>
      </dgm:prSet>
      <dgm:spPr/>
      <dgm:t>
        <a:bodyPr/>
        <a:lstStyle/>
        <a:p>
          <a:endParaRPr lang="en-US"/>
        </a:p>
      </dgm:t>
    </dgm:pt>
    <dgm:pt modelId="{F34F2589-FC03-4DF5-805B-AB4CE4A9DFD2}" type="pres">
      <dgm:prSet presAssocID="{4E541392-767D-46B3-9263-DA89BFB1376D}" presName="comp4" presStyleCnt="0"/>
      <dgm:spPr/>
    </dgm:pt>
    <dgm:pt modelId="{B75DCAFC-24B7-4540-9795-72EE3B96DB07}" type="pres">
      <dgm:prSet presAssocID="{4E541392-767D-46B3-9263-DA89BFB1376D}" presName="circle4" presStyleLbl="node1" presStyleIdx="3" presStyleCnt="4"/>
      <dgm:spPr/>
      <dgm:t>
        <a:bodyPr/>
        <a:lstStyle/>
        <a:p>
          <a:endParaRPr lang="en-US"/>
        </a:p>
      </dgm:t>
    </dgm:pt>
    <dgm:pt modelId="{13027B06-4BD7-4B40-AD21-A94A1485C50B}" type="pres">
      <dgm:prSet presAssocID="{4E541392-767D-46B3-9263-DA89BFB1376D}" presName="c4text" presStyleLbl="node1" presStyleIdx="3" presStyleCnt="4">
        <dgm:presLayoutVars>
          <dgm:bulletEnabled val="1"/>
        </dgm:presLayoutVars>
      </dgm:prSet>
      <dgm:spPr/>
      <dgm:t>
        <a:bodyPr/>
        <a:lstStyle/>
        <a:p>
          <a:endParaRPr lang="en-US"/>
        </a:p>
      </dgm:t>
    </dgm:pt>
  </dgm:ptLst>
  <dgm:cxnLst>
    <dgm:cxn modelId="{FB0639A5-5FEB-4039-BE4D-98F3D3D6C02C}" type="presOf" srcId="{29882554-EACF-458C-A352-4F494584998F}" destId="{13027B06-4BD7-4B40-AD21-A94A1485C50B}" srcOrd="1" destOrd="0" presId="urn:microsoft.com/office/officeart/2005/8/layout/venn2"/>
    <dgm:cxn modelId="{4CE0CB50-CAD3-4368-9092-B13E7CE29FA2}" srcId="{4E541392-767D-46B3-9263-DA89BFB1376D}" destId="{EBFD642E-74D7-446D-81C3-05DB66125E4B}" srcOrd="2" destOrd="0" parTransId="{19C8CE58-0F7B-4612-94DD-69066D9A7C27}" sibTransId="{F7FB93A1-5E0F-4FEC-8215-FFD590CD7403}"/>
    <dgm:cxn modelId="{E35F4BD8-CD9C-4369-BDBA-20082A4E2AF8}" srcId="{4E541392-767D-46B3-9263-DA89BFB1376D}" destId="{190F6D34-6081-41D8-8B2D-EA15CFBFB508}" srcOrd="0" destOrd="0" parTransId="{C98D91E1-9BA7-44E6-83FC-A810B9B8E10A}" sibTransId="{C6434A9A-8762-49A8-94CD-DCDAABBF24A5}"/>
    <dgm:cxn modelId="{A5700A29-B424-4EC4-8C1A-4FAC84781231}" srcId="{4E541392-767D-46B3-9263-DA89BFB1376D}" destId="{825B8389-821D-428F-98D7-6FB828675D3C}" srcOrd="1" destOrd="0" parTransId="{8E84221D-99EC-41B7-BA74-2DAC8F6CAA08}" sibTransId="{19158CA0-B650-4B71-ADA3-E6C3D1BAADD9}"/>
    <dgm:cxn modelId="{2228B93D-4550-4CE6-9952-446A67C07270}" type="presOf" srcId="{190F6D34-6081-41D8-8B2D-EA15CFBFB508}" destId="{E060DD1A-BE31-4264-8348-C14AFE8FBF19}" srcOrd="1" destOrd="0" presId="urn:microsoft.com/office/officeart/2005/8/layout/venn2"/>
    <dgm:cxn modelId="{CA5A60DA-8673-4A47-B7DC-B60EC9EF97B0}" srcId="{4E541392-767D-46B3-9263-DA89BFB1376D}" destId="{29882554-EACF-458C-A352-4F494584998F}" srcOrd="3" destOrd="0" parTransId="{CF0C3C39-711A-4954-B9E4-724CC93EE4F0}" sibTransId="{A0AA6C0C-249D-450F-A71F-4BD812424A30}"/>
    <dgm:cxn modelId="{3DD4389D-044B-4B3B-BD4F-A0064ED97B1F}" type="presOf" srcId="{29882554-EACF-458C-A352-4F494584998F}" destId="{B75DCAFC-24B7-4540-9795-72EE3B96DB07}" srcOrd="0" destOrd="0" presId="urn:microsoft.com/office/officeart/2005/8/layout/venn2"/>
    <dgm:cxn modelId="{791BB7AD-0E23-4812-A5E5-6E89AD14D2A8}" type="presOf" srcId="{190F6D34-6081-41D8-8B2D-EA15CFBFB508}" destId="{261A53C9-FCA4-4653-9D6C-AFFD8BF2A2FA}" srcOrd="0" destOrd="0" presId="urn:microsoft.com/office/officeart/2005/8/layout/venn2"/>
    <dgm:cxn modelId="{63E84DAE-03DF-4211-A92D-0425A2C0D323}" type="presOf" srcId="{4E541392-767D-46B3-9263-DA89BFB1376D}" destId="{D2EA90C8-E0D0-4A6E-AE40-8281207F419F}" srcOrd="0" destOrd="0" presId="urn:microsoft.com/office/officeart/2005/8/layout/venn2"/>
    <dgm:cxn modelId="{53088699-55C7-4D18-8F49-862AD23C924C}" type="presOf" srcId="{825B8389-821D-428F-98D7-6FB828675D3C}" destId="{C9A557F6-CA64-42FD-91BB-ED01485F2194}" srcOrd="1" destOrd="0" presId="urn:microsoft.com/office/officeart/2005/8/layout/venn2"/>
    <dgm:cxn modelId="{BC7CABD9-96B7-42D6-9977-1A47B08E0575}" type="presOf" srcId="{EBFD642E-74D7-446D-81C3-05DB66125E4B}" destId="{3DADAC4F-AD04-4850-BDC8-16119F8A0CC7}" srcOrd="1" destOrd="0" presId="urn:microsoft.com/office/officeart/2005/8/layout/venn2"/>
    <dgm:cxn modelId="{A9440E18-D64B-46D9-AB62-2DBE9D2B2B71}" type="presOf" srcId="{825B8389-821D-428F-98D7-6FB828675D3C}" destId="{6B17CCDC-6FC1-4585-AA43-83FF763B7399}" srcOrd="0" destOrd="0" presId="urn:microsoft.com/office/officeart/2005/8/layout/venn2"/>
    <dgm:cxn modelId="{CC3FA212-257F-4F98-B64C-12E4A6BBD27E}" type="presOf" srcId="{EBFD642E-74D7-446D-81C3-05DB66125E4B}" destId="{9AD9FD4D-083A-4D8C-A593-78FB25D106D8}" srcOrd="0" destOrd="0" presId="urn:microsoft.com/office/officeart/2005/8/layout/venn2"/>
    <dgm:cxn modelId="{0C3BEEAD-6DCF-4EC0-A6EB-27BE50D9BBEF}" type="presParOf" srcId="{D2EA90C8-E0D0-4A6E-AE40-8281207F419F}" destId="{B00AA615-86D5-45DD-9134-5878BE6C3226}" srcOrd="0" destOrd="0" presId="urn:microsoft.com/office/officeart/2005/8/layout/venn2"/>
    <dgm:cxn modelId="{45EBE341-EB98-47A8-BE25-4D729E2E1529}" type="presParOf" srcId="{B00AA615-86D5-45DD-9134-5878BE6C3226}" destId="{261A53C9-FCA4-4653-9D6C-AFFD8BF2A2FA}" srcOrd="0" destOrd="0" presId="urn:microsoft.com/office/officeart/2005/8/layout/venn2"/>
    <dgm:cxn modelId="{D77ABE74-312E-44E4-8347-537CA391A2A5}" type="presParOf" srcId="{B00AA615-86D5-45DD-9134-5878BE6C3226}" destId="{E060DD1A-BE31-4264-8348-C14AFE8FBF19}" srcOrd="1" destOrd="0" presId="urn:microsoft.com/office/officeart/2005/8/layout/venn2"/>
    <dgm:cxn modelId="{CE353AB7-1750-44C8-A2FD-F296597FD8D3}" type="presParOf" srcId="{D2EA90C8-E0D0-4A6E-AE40-8281207F419F}" destId="{B4AAF799-7239-43AA-903E-7FB4D2A52E0A}" srcOrd="1" destOrd="0" presId="urn:microsoft.com/office/officeart/2005/8/layout/venn2"/>
    <dgm:cxn modelId="{26FC7C17-614E-4920-BE97-1DEA400CE5D9}" type="presParOf" srcId="{B4AAF799-7239-43AA-903E-7FB4D2A52E0A}" destId="{6B17CCDC-6FC1-4585-AA43-83FF763B7399}" srcOrd="0" destOrd="0" presId="urn:microsoft.com/office/officeart/2005/8/layout/venn2"/>
    <dgm:cxn modelId="{A16E3211-3905-4B96-A9EE-68528DA08921}" type="presParOf" srcId="{B4AAF799-7239-43AA-903E-7FB4D2A52E0A}" destId="{C9A557F6-CA64-42FD-91BB-ED01485F2194}" srcOrd="1" destOrd="0" presId="urn:microsoft.com/office/officeart/2005/8/layout/venn2"/>
    <dgm:cxn modelId="{F27C9FF9-C74B-4FB3-9908-944476F34BD8}" type="presParOf" srcId="{D2EA90C8-E0D0-4A6E-AE40-8281207F419F}" destId="{A074576E-9684-4234-8512-641F3F95661A}" srcOrd="2" destOrd="0" presId="urn:microsoft.com/office/officeart/2005/8/layout/venn2"/>
    <dgm:cxn modelId="{792E73A9-54A8-45AA-B942-89725E789A56}" type="presParOf" srcId="{A074576E-9684-4234-8512-641F3F95661A}" destId="{9AD9FD4D-083A-4D8C-A593-78FB25D106D8}" srcOrd="0" destOrd="0" presId="urn:microsoft.com/office/officeart/2005/8/layout/venn2"/>
    <dgm:cxn modelId="{5617E39E-37BE-4889-8B44-22D8268F3920}" type="presParOf" srcId="{A074576E-9684-4234-8512-641F3F95661A}" destId="{3DADAC4F-AD04-4850-BDC8-16119F8A0CC7}" srcOrd="1" destOrd="0" presId="urn:microsoft.com/office/officeart/2005/8/layout/venn2"/>
    <dgm:cxn modelId="{463D6CBC-FB01-4FA6-8141-90F40DD01537}" type="presParOf" srcId="{D2EA90C8-E0D0-4A6E-AE40-8281207F419F}" destId="{F34F2589-FC03-4DF5-805B-AB4CE4A9DFD2}" srcOrd="3" destOrd="0" presId="urn:microsoft.com/office/officeart/2005/8/layout/venn2"/>
    <dgm:cxn modelId="{55D46F75-14B3-4151-9D57-6C9737CCF8A8}" type="presParOf" srcId="{F34F2589-FC03-4DF5-805B-AB4CE4A9DFD2}" destId="{B75DCAFC-24B7-4540-9795-72EE3B96DB07}" srcOrd="0" destOrd="0" presId="urn:microsoft.com/office/officeart/2005/8/layout/venn2"/>
    <dgm:cxn modelId="{5E1607DB-BD6F-4418-A263-D3881834C708}" type="presParOf" srcId="{F34F2589-FC03-4DF5-805B-AB4CE4A9DFD2}" destId="{13027B06-4BD7-4B40-AD21-A94A1485C50B}"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A1D1DBD-9E49-4046-9E1B-98989829139B}" type="doc">
      <dgm:prSet loTypeId="urn:microsoft.com/office/officeart/2005/8/layout/pyramid2" loCatId="list" qsTypeId="urn:microsoft.com/office/officeart/2005/8/quickstyle/simple1" qsCatId="simple" csTypeId="urn:microsoft.com/office/officeart/2005/8/colors/accent1_3" csCatId="accent1" phldr="1"/>
      <dgm:spPr/>
    </dgm:pt>
    <dgm:pt modelId="{61191F89-D36E-48BC-AA55-15707015558D}">
      <dgm:prSet phldrT="[Text]"/>
      <dgm:spPr/>
      <dgm:t>
        <a:bodyPr/>
        <a:lstStyle/>
        <a:p>
          <a:r>
            <a:rPr lang="en-US" b="1" dirty="0" smtClean="0">
              <a:solidFill>
                <a:schemeClr val="tx1"/>
              </a:solidFill>
            </a:rPr>
            <a:t>Managed Care Models</a:t>
          </a:r>
          <a:endParaRPr lang="en-US" b="1" dirty="0">
            <a:solidFill>
              <a:schemeClr val="tx1"/>
            </a:solidFill>
          </a:endParaRPr>
        </a:p>
      </dgm:t>
    </dgm:pt>
    <dgm:pt modelId="{B715A7C2-8C3F-4ABC-93D6-57BA10519CCE}" type="parTrans" cxnId="{BE9F5FE9-F272-4DAD-9475-829BD3F05192}">
      <dgm:prSet/>
      <dgm:spPr/>
      <dgm:t>
        <a:bodyPr/>
        <a:lstStyle/>
        <a:p>
          <a:endParaRPr lang="en-US"/>
        </a:p>
      </dgm:t>
    </dgm:pt>
    <dgm:pt modelId="{0364588C-99AA-47B3-AF36-AD7B8CC621D6}" type="sibTrans" cxnId="{BE9F5FE9-F272-4DAD-9475-829BD3F05192}">
      <dgm:prSet/>
      <dgm:spPr/>
      <dgm:t>
        <a:bodyPr/>
        <a:lstStyle/>
        <a:p>
          <a:endParaRPr lang="en-US"/>
        </a:p>
      </dgm:t>
    </dgm:pt>
    <dgm:pt modelId="{4C2E15D0-862D-46AF-BF90-006FBDF00C65}">
      <dgm:prSet phldrT="[Text]"/>
      <dgm:spPr/>
      <dgm:t>
        <a:bodyPr/>
        <a:lstStyle/>
        <a:p>
          <a:r>
            <a:rPr lang="en-US" b="1" dirty="0" smtClean="0">
              <a:solidFill>
                <a:schemeClr val="tx1"/>
              </a:solidFill>
            </a:rPr>
            <a:t>Summary</a:t>
          </a:r>
          <a:r>
            <a:rPr lang="en-US" b="1" dirty="0" smtClean="0">
              <a:solidFill>
                <a:schemeClr val="bg1">
                  <a:lumMod val="85000"/>
                </a:schemeClr>
              </a:solidFill>
            </a:rPr>
            <a:t> </a:t>
          </a:r>
          <a:r>
            <a:rPr lang="en-US" b="1" dirty="0" smtClean="0">
              <a:solidFill>
                <a:schemeClr val="tx1"/>
              </a:solidFill>
            </a:rPr>
            <a:t>Findings</a:t>
          </a:r>
          <a:endParaRPr lang="en-US" b="1" dirty="0">
            <a:solidFill>
              <a:schemeClr val="tx1"/>
            </a:solidFill>
          </a:endParaRPr>
        </a:p>
      </dgm:t>
    </dgm:pt>
    <dgm:pt modelId="{D26423D0-85FC-4137-BCB5-7D6317B674BE}" type="parTrans" cxnId="{3C504DE3-8D34-480B-8DCD-D023D6989FB9}">
      <dgm:prSet/>
      <dgm:spPr/>
      <dgm:t>
        <a:bodyPr/>
        <a:lstStyle/>
        <a:p>
          <a:endParaRPr lang="en-US"/>
        </a:p>
      </dgm:t>
    </dgm:pt>
    <dgm:pt modelId="{E0687D6E-2FAD-41DB-B74A-CB4174698040}" type="sibTrans" cxnId="{3C504DE3-8D34-480B-8DCD-D023D6989FB9}">
      <dgm:prSet/>
      <dgm:spPr/>
      <dgm:t>
        <a:bodyPr/>
        <a:lstStyle/>
        <a:p>
          <a:endParaRPr lang="en-US"/>
        </a:p>
      </dgm:t>
    </dgm:pt>
    <dgm:pt modelId="{F449E984-496E-4241-849C-3D22A5904CD3}" type="pres">
      <dgm:prSet presAssocID="{1A1D1DBD-9E49-4046-9E1B-98989829139B}" presName="compositeShape" presStyleCnt="0">
        <dgm:presLayoutVars>
          <dgm:dir/>
          <dgm:resizeHandles/>
        </dgm:presLayoutVars>
      </dgm:prSet>
      <dgm:spPr/>
    </dgm:pt>
    <dgm:pt modelId="{06B928A9-2339-4CCF-8AE6-1DDF415DCAB6}" type="pres">
      <dgm:prSet presAssocID="{1A1D1DBD-9E49-4046-9E1B-98989829139B}" presName="pyramid" presStyleLbl="node1" presStyleIdx="0" presStyleCnt="1" custLinFactNeighborX="-625"/>
      <dgm:spPr>
        <a:solidFill>
          <a:srgbClr val="0070C0"/>
        </a:solidFill>
      </dgm:spPr>
    </dgm:pt>
    <dgm:pt modelId="{05E317AF-E52C-43FC-B394-59F023CBF60B}" type="pres">
      <dgm:prSet presAssocID="{1A1D1DBD-9E49-4046-9E1B-98989829139B}" presName="theList" presStyleCnt="0"/>
      <dgm:spPr/>
    </dgm:pt>
    <dgm:pt modelId="{7638320C-48C8-461A-A703-E5674B86B7B8}" type="pres">
      <dgm:prSet presAssocID="{61191F89-D36E-48BC-AA55-15707015558D}" presName="aNode" presStyleLbl="fgAcc1" presStyleIdx="0" presStyleCnt="2">
        <dgm:presLayoutVars>
          <dgm:bulletEnabled val="1"/>
        </dgm:presLayoutVars>
      </dgm:prSet>
      <dgm:spPr/>
      <dgm:t>
        <a:bodyPr/>
        <a:lstStyle/>
        <a:p>
          <a:endParaRPr lang="en-US"/>
        </a:p>
      </dgm:t>
    </dgm:pt>
    <dgm:pt modelId="{5F2126BF-28BC-4CB2-933C-516482D7CEA2}" type="pres">
      <dgm:prSet presAssocID="{61191F89-D36E-48BC-AA55-15707015558D}" presName="aSpace" presStyleCnt="0"/>
      <dgm:spPr/>
    </dgm:pt>
    <dgm:pt modelId="{077D78D5-6C54-4FB2-8A68-EA2C18E6853E}" type="pres">
      <dgm:prSet presAssocID="{4C2E15D0-862D-46AF-BF90-006FBDF00C65}" presName="aNode" presStyleLbl="fgAcc1" presStyleIdx="1" presStyleCnt="2">
        <dgm:presLayoutVars>
          <dgm:bulletEnabled val="1"/>
        </dgm:presLayoutVars>
      </dgm:prSet>
      <dgm:spPr/>
      <dgm:t>
        <a:bodyPr/>
        <a:lstStyle/>
        <a:p>
          <a:endParaRPr lang="en-US"/>
        </a:p>
      </dgm:t>
    </dgm:pt>
    <dgm:pt modelId="{4E3993B0-34CB-4F83-9AD4-C981C4D9579C}" type="pres">
      <dgm:prSet presAssocID="{4C2E15D0-862D-46AF-BF90-006FBDF00C65}" presName="aSpace" presStyleCnt="0"/>
      <dgm:spPr/>
    </dgm:pt>
  </dgm:ptLst>
  <dgm:cxnLst>
    <dgm:cxn modelId="{F8F2B04F-170E-4BAD-B0CD-B403A5FE3145}" type="presOf" srcId="{61191F89-D36E-48BC-AA55-15707015558D}" destId="{7638320C-48C8-461A-A703-E5674B86B7B8}" srcOrd="0" destOrd="0" presId="urn:microsoft.com/office/officeart/2005/8/layout/pyramid2"/>
    <dgm:cxn modelId="{6EA086D6-F4F8-4F46-96FF-83787D249B21}" type="presOf" srcId="{4C2E15D0-862D-46AF-BF90-006FBDF00C65}" destId="{077D78D5-6C54-4FB2-8A68-EA2C18E6853E}" srcOrd="0" destOrd="0" presId="urn:microsoft.com/office/officeart/2005/8/layout/pyramid2"/>
    <dgm:cxn modelId="{BE9F5FE9-F272-4DAD-9475-829BD3F05192}" srcId="{1A1D1DBD-9E49-4046-9E1B-98989829139B}" destId="{61191F89-D36E-48BC-AA55-15707015558D}" srcOrd="0" destOrd="0" parTransId="{B715A7C2-8C3F-4ABC-93D6-57BA10519CCE}" sibTransId="{0364588C-99AA-47B3-AF36-AD7B8CC621D6}"/>
    <dgm:cxn modelId="{3C504DE3-8D34-480B-8DCD-D023D6989FB9}" srcId="{1A1D1DBD-9E49-4046-9E1B-98989829139B}" destId="{4C2E15D0-862D-46AF-BF90-006FBDF00C65}" srcOrd="1" destOrd="0" parTransId="{D26423D0-85FC-4137-BCB5-7D6317B674BE}" sibTransId="{E0687D6E-2FAD-41DB-B74A-CB4174698040}"/>
    <dgm:cxn modelId="{731D5B42-2153-487C-8095-E46EF119EBBC}" type="presOf" srcId="{1A1D1DBD-9E49-4046-9E1B-98989829139B}" destId="{F449E984-496E-4241-849C-3D22A5904CD3}" srcOrd="0" destOrd="0" presId="urn:microsoft.com/office/officeart/2005/8/layout/pyramid2"/>
    <dgm:cxn modelId="{4A94A776-278B-4039-B90F-063CBF9744B6}" type="presParOf" srcId="{F449E984-496E-4241-849C-3D22A5904CD3}" destId="{06B928A9-2339-4CCF-8AE6-1DDF415DCAB6}" srcOrd="0" destOrd="0" presId="urn:microsoft.com/office/officeart/2005/8/layout/pyramid2"/>
    <dgm:cxn modelId="{6F7F8737-7619-4846-BD7F-40B2F0BC0389}" type="presParOf" srcId="{F449E984-496E-4241-849C-3D22A5904CD3}" destId="{05E317AF-E52C-43FC-B394-59F023CBF60B}" srcOrd="1" destOrd="0" presId="urn:microsoft.com/office/officeart/2005/8/layout/pyramid2"/>
    <dgm:cxn modelId="{463BB90E-3D1C-4F0C-8906-FB9042888FA6}" type="presParOf" srcId="{05E317AF-E52C-43FC-B394-59F023CBF60B}" destId="{7638320C-48C8-461A-A703-E5674B86B7B8}" srcOrd="0" destOrd="0" presId="urn:microsoft.com/office/officeart/2005/8/layout/pyramid2"/>
    <dgm:cxn modelId="{C2D403C3-49A0-4EEF-AD70-3F5AE2DDF649}" type="presParOf" srcId="{05E317AF-E52C-43FC-B394-59F023CBF60B}" destId="{5F2126BF-28BC-4CB2-933C-516482D7CEA2}" srcOrd="1" destOrd="0" presId="urn:microsoft.com/office/officeart/2005/8/layout/pyramid2"/>
    <dgm:cxn modelId="{8440DAED-17C9-4762-A247-ADA439AA7A97}" type="presParOf" srcId="{05E317AF-E52C-43FC-B394-59F023CBF60B}" destId="{077D78D5-6C54-4FB2-8A68-EA2C18E6853E}" srcOrd="2" destOrd="0" presId="urn:microsoft.com/office/officeart/2005/8/layout/pyramid2"/>
    <dgm:cxn modelId="{307854D1-898D-4F2D-8027-E0F4968B7E2C}" type="presParOf" srcId="{05E317AF-E52C-43FC-B394-59F023CBF60B}" destId="{4E3993B0-34CB-4F83-9AD4-C981C4D9579C}"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1D1DBD-9E49-4046-9E1B-98989829139B}" type="doc">
      <dgm:prSet loTypeId="urn:microsoft.com/office/officeart/2005/8/layout/pyramid2" loCatId="list" qsTypeId="urn:microsoft.com/office/officeart/2005/8/quickstyle/simple1" qsCatId="simple" csTypeId="urn:microsoft.com/office/officeart/2005/8/colors/colorful1#1" csCatId="colorful" phldr="1"/>
      <dgm:spPr/>
    </dgm:pt>
    <dgm:pt modelId="{61191F89-D36E-48BC-AA55-15707015558D}">
      <dgm:prSet phldrT="[Text]"/>
      <dgm:spPr/>
      <dgm:t>
        <a:bodyPr/>
        <a:lstStyle/>
        <a:p>
          <a:r>
            <a:rPr lang="en-US" b="1" dirty="0" smtClean="0"/>
            <a:t>Access</a:t>
          </a:r>
          <a:endParaRPr lang="en-US" b="1" dirty="0"/>
        </a:p>
      </dgm:t>
    </dgm:pt>
    <dgm:pt modelId="{B715A7C2-8C3F-4ABC-93D6-57BA10519CCE}" type="parTrans" cxnId="{BE9F5FE9-F272-4DAD-9475-829BD3F05192}">
      <dgm:prSet/>
      <dgm:spPr/>
      <dgm:t>
        <a:bodyPr/>
        <a:lstStyle/>
        <a:p>
          <a:endParaRPr lang="en-US"/>
        </a:p>
      </dgm:t>
    </dgm:pt>
    <dgm:pt modelId="{0364588C-99AA-47B3-AF36-AD7B8CC621D6}" type="sibTrans" cxnId="{BE9F5FE9-F272-4DAD-9475-829BD3F05192}">
      <dgm:prSet/>
      <dgm:spPr/>
      <dgm:t>
        <a:bodyPr/>
        <a:lstStyle/>
        <a:p>
          <a:endParaRPr lang="en-US"/>
        </a:p>
      </dgm:t>
    </dgm:pt>
    <dgm:pt modelId="{4C2E15D0-862D-46AF-BF90-006FBDF00C65}">
      <dgm:prSet phldrT="[Text]"/>
      <dgm:spPr/>
      <dgm:t>
        <a:bodyPr/>
        <a:lstStyle/>
        <a:p>
          <a:r>
            <a:rPr lang="en-US" dirty="0" smtClean="0">
              <a:solidFill>
                <a:schemeClr val="bg1">
                  <a:lumMod val="75000"/>
                </a:schemeClr>
              </a:solidFill>
            </a:rPr>
            <a:t>Quality</a:t>
          </a:r>
          <a:endParaRPr lang="en-US" dirty="0">
            <a:solidFill>
              <a:schemeClr val="bg1">
                <a:lumMod val="75000"/>
              </a:schemeClr>
            </a:solidFill>
          </a:endParaRPr>
        </a:p>
      </dgm:t>
    </dgm:pt>
    <dgm:pt modelId="{D26423D0-85FC-4137-BCB5-7D6317B674BE}" type="parTrans" cxnId="{3C504DE3-8D34-480B-8DCD-D023D6989FB9}">
      <dgm:prSet/>
      <dgm:spPr/>
      <dgm:t>
        <a:bodyPr/>
        <a:lstStyle/>
        <a:p>
          <a:endParaRPr lang="en-US"/>
        </a:p>
      </dgm:t>
    </dgm:pt>
    <dgm:pt modelId="{E0687D6E-2FAD-41DB-B74A-CB4174698040}" type="sibTrans" cxnId="{3C504DE3-8D34-480B-8DCD-D023D6989FB9}">
      <dgm:prSet/>
      <dgm:spPr/>
      <dgm:t>
        <a:bodyPr/>
        <a:lstStyle/>
        <a:p>
          <a:endParaRPr lang="en-US"/>
        </a:p>
      </dgm:t>
    </dgm:pt>
    <dgm:pt modelId="{783F2C5B-EE9B-4683-94ED-299DB0A701B8}">
      <dgm:prSet phldrT="[Text]"/>
      <dgm:spPr/>
      <dgm:t>
        <a:bodyPr/>
        <a:lstStyle/>
        <a:p>
          <a:r>
            <a:rPr lang="en-US" dirty="0" smtClean="0">
              <a:solidFill>
                <a:schemeClr val="bg1">
                  <a:lumMod val="75000"/>
                </a:schemeClr>
              </a:solidFill>
            </a:rPr>
            <a:t>Cost</a:t>
          </a:r>
          <a:endParaRPr lang="en-US" dirty="0">
            <a:solidFill>
              <a:schemeClr val="bg1">
                <a:lumMod val="75000"/>
              </a:schemeClr>
            </a:solidFill>
          </a:endParaRPr>
        </a:p>
      </dgm:t>
    </dgm:pt>
    <dgm:pt modelId="{7DF9DB54-9864-4BB0-BC94-8DCF49E83E51}" type="parTrans" cxnId="{628C6599-C346-41E3-B12E-799B5E1D37A2}">
      <dgm:prSet/>
      <dgm:spPr/>
      <dgm:t>
        <a:bodyPr/>
        <a:lstStyle/>
        <a:p>
          <a:endParaRPr lang="en-US"/>
        </a:p>
      </dgm:t>
    </dgm:pt>
    <dgm:pt modelId="{644D3EE5-18AA-42A4-92EB-2F382FF731AE}" type="sibTrans" cxnId="{628C6599-C346-41E3-B12E-799B5E1D37A2}">
      <dgm:prSet/>
      <dgm:spPr/>
      <dgm:t>
        <a:bodyPr/>
        <a:lstStyle/>
        <a:p>
          <a:endParaRPr lang="en-US"/>
        </a:p>
      </dgm:t>
    </dgm:pt>
    <dgm:pt modelId="{F449E984-496E-4241-849C-3D22A5904CD3}" type="pres">
      <dgm:prSet presAssocID="{1A1D1DBD-9E49-4046-9E1B-98989829139B}" presName="compositeShape" presStyleCnt="0">
        <dgm:presLayoutVars>
          <dgm:dir/>
          <dgm:resizeHandles/>
        </dgm:presLayoutVars>
      </dgm:prSet>
      <dgm:spPr/>
    </dgm:pt>
    <dgm:pt modelId="{06B928A9-2339-4CCF-8AE6-1DDF415DCAB6}" type="pres">
      <dgm:prSet presAssocID="{1A1D1DBD-9E49-4046-9E1B-98989829139B}" presName="pyramid" presStyleLbl="node1" presStyleIdx="0" presStyleCnt="1" custLinFactNeighborX="-625"/>
      <dgm:spPr>
        <a:effectLst>
          <a:outerShdw blurRad="50800" dist="38100" dir="2700000" algn="tl" rotWithShape="0">
            <a:prstClr val="black">
              <a:alpha val="40000"/>
            </a:prstClr>
          </a:outerShdw>
        </a:effectLst>
      </dgm:spPr>
    </dgm:pt>
    <dgm:pt modelId="{05E317AF-E52C-43FC-B394-59F023CBF60B}" type="pres">
      <dgm:prSet presAssocID="{1A1D1DBD-9E49-4046-9E1B-98989829139B}" presName="theList" presStyleCnt="0"/>
      <dgm:spPr/>
    </dgm:pt>
    <dgm:pt modelId="{7638320C-48C8-461A-A703-E5674B86B7B8}" type="pres">
      <dgm:prSet presAssocID="{61191F89-D36E-48BC-AA55-15707015558D}" presName="aNode" presStyleLbl="fgAcc1" presStyleIdx="0" presStyleCnt="3">
        <dgm:presLayoutVars>
          <dgm:bulletEnabled val="1"/>
        </dgm:presLayoutVars>
      </dgm:prSet>
      <dgm:spPr/>
      <dgm:t>
        <a:bodyPr/>
        <a:lstStyle/>
        <a:p>
          <a:endParaRPr lang="en-US"/>
        </a:p>
      </dgm:t>
    </dgm:pt>
    <dgm:pt modelId="{5F2126BF-28BC-4CB2-933C-516482D7CEA2}" type="pres">
      <dgm:prSet presAssocID="{61191F89-D36E-48BC-AA55-15707015558D}" presName="aSpace" presStyleCnt="0"/>
      <dgm:spPr/>
    </dgm:pt>
    <dgm:pt modelId="{077D78D5-6C54-4FB2-8A68-EA2C18E6853E}" type="pres">
      <dgm:prSet presAssocID="{4C2E15D0-862D-46AF-BF90-006FBDF00C65}" presName="aNode" presStyleLbl="fgAcc1" presStyleIdx="1" presStyleCnt="3">
        <dgm:presLayoutVars>
          <dgm:bulletEnabled val="1"/>
        </dgm:presLayoutVars>
      </dgm:prSet>
      <dgm:spPr/>
      <dgm:t>
        <a:bodyPr/>
        <a:lstStyle/>
        <a:p>
          <a:endParaRPr lang="en-US"/>
        </a:p>
      </dgm:t>
    </dgm:pt>
    <dgm:pt modelId="{4E3993B0-34CB-4F83-9AD4-C981C4D9579C}" type="pres">
      <dgm:prSet presAssocID="{4C2E15D0-862D-46AF-BF90-006FBDF00C65}" presName="aSpace" presStyleCnt="0"/>
      <dgm:spPr/>
    </dgm:pt>
    <dgm:pt modelId="{630B0162-6F23-4AF5-8CA9-1EEAFFFE17A6}" type="pres">
      <dgm:prSet presAssocID="{783F2C5B-EE9B-4683-94ED-299DB0A701B8}" presName="aNode" presStyleLbl="fgAcc1" presStyleIdx="2" presStyleCnt="3">
        <dgm:presLayoutVars>
          <dgm:bulletEnabled val="1"/>
        </dgm:presLayoutVars>
      </dgm:prSet>
      <dgm:spPr/>
      <dgm:t>
        <a:bodyPr/>
        <a:lstStyle/>
        <a:p>
          <a:endParaRPr lang="en-US"/>
        </a:p>
      </dgm:t>
    </dgm:pt>
    <dgm:pt modelId="{46CA95CD-BA78-4039-848C-4774264DF1FE}" type="pres">
      <dgm:prSet presAssocID="{783F2C5B-EE9B-4683-94ED-299DB0A701B8}" presName="aSpace" presStyleCnt="0"/>
      <dgm:spPr/>
    </dgm:pt>
  </dgm:ptLst>
  <dgm:cxnLst>
    <dgm:cxn modelId="{4419F674-2BB3-413E-988A-8CB8D332423E}" type="presOf" srcId="{4C2E15D0-862D-46AF-BF90-006FBDF00C65}" destId="{077D78D5-6C54-4FB2-8A68-EA2C18E6853E}" srcOrd="0" destOrd="0" presId="urn:microsoft.com/office/officeart/2005/8/layout/pyramid2"/>
    <dgm:cxn modelId="{628C6599-C346-41E3-B12E-799B5E1D37A2}" srcId="{1A1D1DBD-9E49-4046-9E1B-98989829139B}" destId="{783F2C5B-EE9B-4683-94ED-299DB0A701B8}" srcOrd="2" destOrd="0" parTransId="{7DF9DB54-9864-4BB0-BC94-8DCF49E83E51}" sibTransId="{644D3EE5-18AA-42A4-92EB-2F382FF731AE}"/>
    <dgm:cxn modelId="{7A098E89-D8FF-41A1-95B5-1BE9C00ADC7E}" type="presOf" srcId="{783F2C5B-EE9B-4683-94ED-299DB0A701B8}" destId="{630B0162-6F23-4AF5-8CA9-1EEAFFFE17A6}" srcOrd="0" destOrd="0" presId="urn:microsoft.com/office/officeart/2005/8/layout/pyramid2"/>
    <dgm:cxn modelId="{CF61A823-49C8-4553-8066-B7D3A16178D3}" type="presOf" srcId="{1A1D1DBD-9E49-4046-9E1B-98989829139B}" destId="{F449E984-496E-4241-849C-3D22A5904CD3}" srcOrd="0" destOrd="0" presId="urn:microsoft.com/office/officeart/2005/8/layout/pyramid2"/>
    <dgm:cxn modelId="{5D3E82F8-9F7F-4143-8DB5-2C371D7283B1}" type="presOf" srcId="{61191F89-D36E-48BC-AA55-15707015558D}" destId="{7638320C-48C8-461A-A703-E5674B86B7B8}" srcOrd="0" destOrd="0" presId="urn:microsoft.com/office/officeart/2005/8/layout/pyramid2"/>
    <dgm:cxn modelId="{BE9F5FE9-F272-4DAD-9475-829BD3F05192}" srcId="{1A1D1DBD-9E49-4046-9E1B-98989829139B}" destId="{61191F89-D36E-48BC-AA55-15707015558D}" srcOrd="0" destOrd="0" parTransId="{B715A7C2-8C3F-4ABC-93D6-57BA10519CCE}" sibTransId="{0364588C-99AA-47B3-AF36-AD7B8CC621D6}"/>
    <dgm:cxn modelId="{3C504DE3-8D34-480B-8DCD-D023D6989FB9}" srcId="{1A1D1DBD-9E49-4046-9E1B-98989829139B}" destId="{4C2E15D0-862D-46AF-BF90-006FBDF00C65}" srcOrd="1" destOrd="0" parTransId="{D26423D0-85FC-4137-BCB5-7D6317B674BE}" sibTransId="{E0687D6E-2FAD-41DB-B74A-CB4174698040}"/>
    <dgm:cxn modelId="{A7A6F94D-D45E-4EA9-9CBB-DC35EC84F915}" type="presParOf" srcId="{F449E984-496E-4241-849C-3D22A5904CD3}" destId="{06B928A9-2339-4CCF-8AE6-1DDF415DCAB6}" srcOrd="0" destOrd="0" presId="urn:microsoft.com/office/officeart/2005/8/layout/pyramid2"/>
    <dgm:cxn modelId="{144B65CC-19D1-4A05-8FF0-5331E48ADB68}" type="presParOf" srcId="{F449E984-496E-4241-849C-3D22A5904CD3}" destId="{05E317AF-E52C-43FC-B394-59F023CBF60B}" srcOrd="1" destOrd="0" presId="urn:microsoft.com/office/officeart/2005/8/layout/pyramid2"/>
    <dgm:cxn modelId="{FCBCF4B5-CEEF-400D-92F1-CFF3EEFC22E8}" type="presParOf" srcId="{05E317AF-E52C-43FC-B394-59F023CBF60B}" destId="{7638320C-48C8-461A-A703-E5674B86B7B8}" srcOrd="0" destOrd="0" presId="urn:microsoft.com/office/officeart/2005/8/layout/pyramid2"/>
    <dgm:cxn modelId="{869CD1AD-19D2-45AF-A4E2-18273D0DDA5B}" type="presParOf" srcId="{05E317AF-E52C-43FC-B394-59F023CBF60B}" destId="{5F2126BF-28BC-4CB2-933C-516482D7CEA2}" srcOrd="1" destOrd="0" presId="urn:microsoft.com/office/officeart/2005/8/layout/pyramid2"/>
    <dgm:cxn modelId="{E96C1409-4D0A-4CA0-BBA1-12246DC53864}" type="presParOf" srcId="{05E317AF-E52C-43FC-B394-59F023CBF60B}" destId="{077D78D5-6C54-4FB2-8A68-EA2C18E6853E}" srcOrd="2" destOrd="0" presId="urn:microsoft.com/office/officeart/2005/8/layout/pyramid2"/>
    <dgm:cxn modelId="{97DEDA60-D612-4BFA-99DD-C6802A8052EE}" type="presParOf" srcId="{05E317AF-E52C-43FC-B394-59F023CBF60B}" destId="{4E3993B0-34CB-4F83-9AD4-C981C4D9579C}" srcOrd="3" destOrd="0" presId="urn:microsoft.com/office/officeart/2005/8/layout/pyramid2"/>
    <dgm:cxn modelId="{3D0590C6-A771-4E6B-8FD8-7A56A32603D0}" type="presParOf" srcId="{05E317AF-E52C-43FC-B394-59F023CBF60B}" destId="{630B0162-6F23-4AF5-8CA9-1EEAFFFE17A6}" srcOrd="4" destOrd="0" presId="urn:microsoft.com/office/officeart/2005/8/layout/pyramid2"/>
    <dgm:cxn modelId="{05CA71DD-A1D1-420C-B19E-70260C5742A8}" type="presParOf" srcId="{05E317AF-E52C-43FC-B394-59F023CBF60B}" destId="{46CA95CD-BA78-4039-848C-4774264DF1FE}"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AF67EA-A75C-4529-9E3E-8C68169B7553}" type="doc">
      <dgm:prSet loTypeId="urn:microsoft.com/office/officeart/2005/8/layout/chevron2" loCatId="process" qsTypeId="urn:microsoft.com/office/officeart/2005/8/quickstyle/simple1" qsCatId="simple" csTypeId="urn:microsoft.com/office/officeart/2005/8/colors/colorful1#3" csCatId="colorful" phldr="1"/>
      <dgm:spPr/>
      <dgm:t>
        <a:bodyPr/>
        <a:lstStyle/>
        <a:p>
          <a:endParaRPr lang="en-US"/>
        </a:p>
      </dgm:t>
    </dgm:pt>
    <dgm:pt modelId="{0EE5E018-8373-4E5A-8DA0-DE8C4714F98E}">
      <dgm:prSet phldrT="[Text]" custT="1"/>
      <dgm:spPr/>
      <dgm:t>
        <a:bodyPr/>
        <a:lstStyle/>
        <a:p>
          <a:r>
            <a:rPr lang="en-US" sz="1100" b="1" dirty="0" smtClean="0">
              <a:solidFill>
                <a:schemeClr val="tx1"/>
              </a:solidFill>
            </a:rPr>
            <a:t>At Risk/ High Risk Medical</a:t>
          </a:r>
          <a:endParaRPr lang="en-US" sz="1100" b="1" dirty="0">
            <a:solidFill>
              <a:schemeClr val="tx1"/>
            </a:solidFill>
          </a:endParaRPr>
        </a:p>
      </dgm:t>
    </dgm:pt>
    <dgm:pt modelId="{4D97CE17-7665-45B2-8A34-B4829E1C018F}" type="parTrans" cxnId="{B29D83C6-72FD-4938-A0E8-31CDC5D6F71C}">
      <dgm:prSet/>
      <dgm:spPr/>
      <dgm:t>
        <a:bodyPr/>
        <a:lstStyle/>
        <a:p>
          <a:endParaRPr lang="en-US"/>
        </a:p>
      </dgm:t>
    </dgm:pt>
    <dgm:pt modelId="{FBC2A850-5951-42CC-B86D-87BE11CC984C}" type="sibTrans" cxnId="{B29D83C6-72FD-4938-A0E8-31CDC5D6F71C}">
      <dgm:prSet/>
      <dgm:spPr/>
      <dgm:t>
        <a:bodyPr/>
        <a:lstStyle/>
        <a:p>
          <a:endParaRPr lang="en-US"/>
        </a:p>
      </dgm:t>
    </dgm:pt>
    <dgm:pt modelId="{C1848687-EF2C-409E-B47D-E2AE1596F54D}">
      <dgm:prSet phldrT="[Text]"/>
      <dgm:spPr/>
      <dgm:t>
        <a:bodyPr/>
        <a:lstStyle/>
        <a:p>
          <a:r>
            <a:rPr lang="en-US" dirty="0" smtClean="0"/>
            <a:t>Case Management Unit</a:t>
          </a:r>
          <a:endParaRPr lang="en-US" dirty="0"/>
        </a:p>
      </dgm:t>
    </dgm:pt>
    <dgm:pt modelId="{738914EF-2872-41FE-85F7-C5449095BE33}" type="parTrans" cxnId="{724E2E1A-122A-4D29-801D-621C46DFA35C}">
      <dgm:prSet/>
      <dgm:spPr/>
      <dgm:t>
        <a:bodyPr/>
        <a:lstStyle/>
        <a:p>
          <a:endParaRPr lang="en-US"/>
        </a:p>
      </dgm:t>
    </dgm:pt>
    <dgm:pt modelId="{390AA412-0C5B-4253-AEF6-53696BD489F1}" type="sibTrans" cxnId="{724E2E1A-122A-4D29-801D-621C46DFA35C}">
      <dgm:prSet/>
      <dgm:spPr/>
      <dgm:t>
        <a:bodyPr/>
        <a:lstStyle/>
        <a:p>
          <a:endParaRPr lang="en-US"/>
        </a:p>
      </dgm:t>
    </dgm:pt>
    <dgm:pt modelId="{35E5C633-EE4D-4AA0-84CB-989D541BAC4A}">
      <dgm:prSet phldrT="[Text]" custT="1"/>
      <dgm:spPr>
        <a:solidFill>
          <a:srgbClr val="993300"/>
        </a:solidFill>
      </dgm:spPr>
      <dgm:t>
        <a:bodyPr/>
        <a:lstStyle/>
        <a:p>
          <a:r>
            <a:rPr lang="en-US" sz="1000" b="1" dirty="0" smtClean="0"/>
            <a:t>Chronic Conditions  </a:t>
          </a:r>
          <a:endParaRPr lang="en-US" sz="1000" b="1" dirty="0"/>
        </a:p>
      </dgm:t>
    </dgm:pt>
    <dgm:pt modelId="{5AA2AF45-0301-458C-8D0C-4DDBCED5726E}" type="parTrans" cxnId="{3B312DA6-E85B-4576-A356-E78DC6ECADA4}">
      <dgm:prSet/>
      <dgm:spPr/>
      <dgm:t>
        <a:bodyPr/>
        <a:lstStyle/>
        <a:p>
          <a:endParaRPr lang="en-US"/>
        </a:p>
      </dgm:t>
    </dgm:pt>
    <dgm:pt modelId="{27D006A4-5EF3-4534-A563-866278A66CD1}" type="sibTrans" cxnId="{3B312DA6-E85B-4576-A356-E78DC6ECADA4}">
      <dgm:prSet/>
      <dgm:spPr/>
      <dgm:t>
        <a:bodyPr/>
        <a:lstStyle/>
        <a:p>
          <a:endParaRPr lang="en-US"/>
        </a:p>
      </dgm:t>
    </dgm:pt>
    <dgm:pt modelId="{8DD419C3-EC73-4825-9A0A-5784D09E07D5}">
      <dgm:prSet phldrT="[Text]"/>
      <dgm:spPr>
        <a:ln>
          <a:solidFill>
            <a:srgbClr val="993300"/>
          </a:solidFill>
        </a:ln>
      </dgm:spPr>
      <dgm:t>
        <a:bodyPr/>
        <a:lstStyle/>
        <a:p>
          <a:r>
            <a:rPr lang="en-US" dirty="0" smtClean="0"/>
            <a:t>SoonerCare HMP</a:t>
          </a:r>
          <a:endParaRPr lang="en-US" dirty="0"/>
        </a:p>
      </dgm:t>
    </dgm:pt>
    <dgm:pt modelId="{F9890780-9BB4-47D5-B5CA-C2020F128029}" type="parTrans" cxnId="{C7757912-75FE-4695-8AC4-FAAD703C1FA9}">
      <dgm:prSet/>
      <dgm:spPr/>
      <dgm:t>
        <a:bodyPr/>
        <a:lstStyle/>
        <a:p>
          <a:endParaRPr lang="en-US"/>
        </a:p>
      </dgm:t>
    </dgm:pt>
    <dgm:pt modelId="{1A83B893-055C-4E02-BC02-54D6F8720843}" type="sibTrans" cxnId="{C7757912-75FE-4695-8AC4-FAAD703C1FA9}">
      <dgm:prSet/>
      <dgm:spPr/>
      <dgm:t>
        <a:bodyPr/>
        <a:lstStyle/>
        <a:p>
          <a:endParaRPr lang="en-US"/>
        </a:p>
      </dgm:t>
    </dgm:pt>
    <dgm:pt modelId="{D4CFA2D4-F4F9-495C-852D-31AB9FBB8660}">
      <dgm:prSet phldrT="[Text]"/>
      <dgm:spPr>
        <a:ln>
          <a:solidFill>
            <a:srgbClr val="A47D00"/>
          </a:solidFill>
        </a:ln>
      </dgm:spPr>
      <dgm:t>
        <a:bodyPr/>
        <a:lstStyle/>
        <a:p>
          <a:r>
            <a:rPr lang="en-US" b="1" dirty="0" smtClean="0">
              <a:solidFill>
                <a:schemeClr val="tx1"/>
              </a:solidFill>
            </a:rPr>
            <a:t>Behavioral Health Needs</a:t>
          </a:r>
          <a:endParaRPr lang="en-US" b="1" dirty="0">
            <a:solidFill>
              <a:schemeClr val="tx1"/>
            </a:solidFill>
          </a:endParaRPr>
        </a:p>
      </dgm:t>
    </dgm:pt>
    <dgm:pt modelId="{E5C9CC3D-C911-4434-8F20-FDA238D43AE6}" type="parTrans" cxnId="{2B829FF3-4406-4198-9AFD-9CCE9B6B305B}">
      <dgm:prSet/>
      <dgm:spPr/>
      <dgm:t>
        <a:bodyPr/>
        <a:lstStyle/>
        <a:p>
          <a:endParaRPr lang="en-US"/>
        </a:p>
      </dgm:t>
    </dgm:pt>
    <dgm:pt modelId="{8D29DE70-A849-4953-923D-803D7F8FE8AE}" type="sibTrans" cxnId="{2B829FF3-4406-4198-9AFD-9CCE9B6B305B}">
      <dgm:prSet/>
      <dgm:spPr/>
      <dgm:t>
        <a:bodyPr/>
        <a:lstStyle/>
        <a:p>
          <a:endParaRPr lang="en-US"/>
        </a:p>
      </dgm:t>
    </dgm:pt>
    <dgm:pt modelId="{3C56473D-4630-4EAF-9BD8-D87BD3A78BB5}">
      <dgm:prSet/>
      <dgm:spPr/>
      <dgm:t>
        <a:bodyPr/>
        <a:lstStyle/>
        <a:p>
          <a:r>
            <a:rPr lang="en-US" dirty="0" smtClean="0"/>
            <a:t>Behavioral Health  </a:t>
          </a:r>
          <a:endParaRPr lang="en-US" dirty="0"/>
        </a:p>
      </dgm:t>
    </dgm:pt>
    <dgm:pt modelId="{FCA98326-002E-4DD7-8C12-FF85518D3625}" type="parTrans" cxnId="{75340745-A862-4AD4-B63C-A29D4E58D254}">
      <dgm:prSet/>
      <dgm:spPr/>
      <dgm:t>
        <a:bodyPr/>
        <a:lstStyle/>
        <a:p>
          <a:endParaRPr lang="en-US"/>
        </a:p>
      </dgm:t>
    </dgm:pt>
    <dgm:pt modelId="{BE965962-3E07-4198-B21C-70DB5A3C775F}" type="sibTrans" cxnId="{75340745-A862-4AD4-B63C-A29D4E58D254}">
      <dgm:prSet/>
      <dgm:spPr/>
      <dgm:t>
        <a:bodyPr/>
        <a:lstStyle/>
        <a:p>
          <a:endParaRPr lang="en-US"/>
        </a:p>
      </dgm:t>
    </dgm:pt>
    <dgm:pt modelId="{8FF61988-6086-4B19-96D5-8D5AC9293D5A}">
      <dgm:prSet phldrT="[Text]"/>
      <dgm:spPr>
        <a:ln>
          <a:solidFill>
            <a:srgbClr val="993300"/>
          </a:solidFill>
        </a:ln>
      </dgm:spPr>
      <dgm:t>
        <a:bodyPr/>
        <a:lstStyle/>
        <a:p>
          <a:r>
            <a:rPr lang="en-US" dirty="0" smtClean="0"/>
            <a:t>Chronic Care Unit</a:t>
          </a:r>
          <a:endParaRPr lang="en-US" dirty="0"/>
        </a:p>
      </dgm:t>
    </dgm:pt>
    <dgm:pt modelId="{F99F3FFA-1FA1-4E71-B7B9-54340C3549EE}" type="parTrans" cxnId="{A385A84A-0D7E-4E45-AF9C-EAB493A30E54}">
      <dgm:prSet/>
      <dgm:spPr/>
      <dgm:t>
        <a:bodyPr/>
        <a:lstStyle/>
        <a:p>
          <a:endParaRPr lang="en-US"/>
        </a:p>
      </dgm:t>
    </dgm:pt>
    <dgm:pt modelId="{35345337-712E-4AE3-A706-D2096465E19F}" type="sibTrans" cxnId="{A385A84A-0D7E-4E45-AF9C-EAB493A30E54}">
      <dgm:prSet/>
      <dgm:spPr/>
      <dgm:t>
        <a:bodyPr/>
        <a:lstStyle/>
        <a:p>
          <a:endParaRPr lang="en-US"/>
        </a:p>
      </dgm:t>
    </dgm:pt>
    <dgm:pt modelId="{830801FE-DC51-4B36-BA12-56313AC7672B}" type="pres">
      <dgm:prSet presAssocID="{C2AF67EA-A75C-4529-9E3E-8C68169B7553}" presName="linearFlow" presStyleCnt="0">
        <dgm:presLayoutVars>
          <dgm:dir/>
          <dgm:animLvl val="lvl"/>
          <dgm:resizeHandles val="exact"/>
        </dgm:presLayoutVars>
      </dgm:prSet>
      <dgm:spPr/>
      <dgm:t>
        <a:bodyPr/>
        <a:lstStyle/>
        <a:p>
          <a:endParaRPr lang="en-US"/>
        </a:p>
      </dgm:t>
    </dgm:pt>
    <dgm:pt modelId="{98BC109D-81B6-432C-90FB-A97DAA64A109}" type="pres">
      <dgm:prSet presAssocID="{0EE5E018-8373-4E5A-8DA0-DE8C4714F98E}" presName="composite" presStyleCnt="0"/>
      <dgm:spPr/>
    </dgm:pt>
    <dgm:pt modelId="{8A16161E-266B-487B-81DA-F84521AAF693}" type="pres">
      <dgm:prSet presAssocID="{0EE5E018-8373-4E5A-8DA0-DE8C4714F98E}" presName="parentText" presStyleLbl="alignNode1" presStyleIdx="0" presStyleCnt="3" custLinFactNeighborX="-45011" custLinFactNeighborY="-10555">
        <dgm:presLayoutVars>
          <dgm:chMax val="1"/>
          <dgm:bulletEnabled val="1"/>
        </dgm:presLayoutVars>
      </dgm:prSet>
      <dgm:spPr/>
      <dgm:t>
        <a:bodyPr/>
        <a:lstStyle/>
        <a:p>
          <a:endParaRPr lang="en-US"/>
        </a:p>
      </dgm:t>
    </dgm:pt>
    <dgm:pt modelId="{D2276B01-5987-4250-9A69-8DC47597B157}" type="pres">
      <dgm:prSet presAssocID="{0EE5E018-8373-4E5A-8DA0-DE8C4714F98E}" presName="descendantText" presStyleLbl="alignAcc1" presStyleIdx="0" presStyleCnt="3" custLinFactNeighborY="2097">
        <dgm:presLayoutVars>
          <dgm:bulletEnabled val="1"/>
        </dgm:presLayoutVars>
      </dgm:prSet>
      <dgm:spPr/>
      <dgm:t>
        <a:bodyPr/>
        <a:lstStyle/>
        <a:p>
          <a:endParaRPr lang="en-US"/>
        </a:p>
      </dgm:t>
    </dgm:pt>
    <dgm:pt modelId="{6C5CA5D4-6840-4234-9F30-78CBDDB70310}" type="pres">
      <dgm:prSet presAssocID="{FBC2A850-5951-42CC-B86D-87BE11CC984C}" presName="sp" presStyleCnt="0"/>
      <dgm:spPr/>
    </dgm:pt>
    <dgm:pt modelId="{6F365AB1-FD70-4731-9871-EABD8336CB38}" type="pres">
      <dgm:prSet presAssocID="{35E5C633-EE4D-4AA0-84CB-989D541BAC4A}" presName="composite" presStyleCnt="0"/>
      <dgm:spPr/>
    </dgm:pt>
    <dgm:pt modelId="{698BEF19-BC4C-41A7-BA8F-EBDA4CE4CD3A}" type="pres">
      <dgm:prSet presAssocID="{35E5C633-EE4D-4AA0-84CB-989D541BAC4A}" presName="parentText" presStyleLbl="alignNode1" presStyleIdx="1" presStyleCnt="3">
        <dgm:presLayoutVars>
          <dgm:chMax val="1"/>
          <dgm:bulletEnabled val="1"/>
        </dgm:presLayoutVars>
      </dgm:prSet>
      <dgm:spPr/>
      <dgm:t>
        <a:bodyPr/>
        <a:lstStyle/>
        <a:p>
          <a:endParaRPr lang="en-US"/>
        </a:p>
      </dgm:t>
    </dgm:pt>
    <dgm:pt modelId="{6B009DB5-2F21-40AF-BC14-AD69F64F0810}" type="pres">
      <dgm:prSet presAssocID="{35E5C633-EE4D-4AA0-84CB-989D541BAC4A}" presName="descendantText" presStyleLbl="alignAcc1" presStyleIdx="1" presStyleCnt="3">
        <dgm:presLayoutVars>
          <dgm:bulletEnabled val="1"/>
        </dgm:presLayoutVars>
      </dgm:prSet>
      <dgm:spPr/>
      <dgm:t>
        <a:bodyPr/>
        <a:lstStyle/>
        <a:p>
          <a:endParaRPr lang="en-US"/>
        </a:p>
      </dgm:t>
    </dgm:pt>
    <dgm:pt modelId="{E5B4AEF9-D763-418C-A7A1-4B2AC7D817A6}" type="pres">
      <dgm:prSet presAssocID="{27D006A4-5EF3-4534-A563-866278A66CD1}" presName="sp" presStyleCnt="0"/>
      <dgm:spPr/>
    </dgm:pt>
    <dgm:pt modelId="{A795B52A-4E51-4F7C-BA63-C817FD104BE1}" type="pres">
      <dgm:prSet presAssocID="{D4CFA2D4-F4F9-495C-852D-31AB9FBB8660}" presName="composite" presStyleCnt="0"/>
      <dgm:spPr/>
    </dgm:pt>
    <dgm:pt modelId="{FD61FDBD-AF86-4A49-A6E8-9CE789F7A0DE}" type="pres">
      <dgm:prSet presAssocID="{D4CFA2D4-F4F9-495C-852D-31AB9FBB8660}" presName="parentText" presStyleLbl="alignNode1" presStyleIdx="2" presStyleCnt="3">
        <dgm:presLayoutVars>
          <dgm:chMax val="1"/>
          <dgm:bulletEnabled val="1"/>
        </dgm:presLayoutVars>
      </dgm:prSet>
      <dgm:spPr/>
      <dgm:t>
        <a:bodyPr/>
        <a:lstStyle/>
        <a:p>
          <a:endParaRPr lang="en-US"/>
        </a:p>
      </dgm:t>
    </dgm:pt>
    <dgm:pt modelId="{852F234D-28BD-4B85-8DF3-DD36964D1B6D}" type="pres">
      <dgm:prSet presAssocID="{D4CFA2D4-F4F9-495C-852D-31AB9FBB8660}" presName="descendantText" presStyleLbl="alignAcc1" presStyleIdx="2" presStyleCnt="3">
        <dgm:presLayoutVars>
          <dgm:bulletEnabled val="1"/>
        </dgm:presLayoutVars>
      </dgm:prSet>
      <dgm:spPr/>
      <dgm:t>
        <a:bodyPr/>
        <a:lstStyle/>
        <a:p>
          <a:endParaRPr lang="en-US"/>
        </a:p>
      </dgm:t>
    </dgm:pt>
  </dgm:ptLst>
  <dgm:cxnLst>
    <dgm:cxn modelId="{B29D83C6-72FD-4938-A0E8-31CDC5D6F71C}" srcId="{C2AF67EA-A75C-4529-9E3E-8C68169B7553}" destId="{0EE5E018-8373-4E5A-8DA0-DE8C4714F98E}" srcOrd="0" destOrd="0" parTransId="{4D97CE17-7665-45B2-8A34-B4829E1C018F}" sibTransId="{FBC2A850-5951-42CC-B86D-87BE11CC984C}"/>
    <dgm:cxn modelId="{A374A893-0EF7-41E7-84A4-6543C1EF5ECD}" type="presOf" srcId="{0EE5E018-8373-4E5A-8DA0-DE8C4714F98E}" destId="{8A16161E-266B-487B-81DA-F84521AAF693}" srcOrd="0" destOrd="0" presId="urn:microsoft.com/office/officeart/2005/8/layout/chevron2"/>
    <dgm:cxn modelId="{46612E39-C2D3-4860-8602-CE9C70D771E9}" type="presOf" srcId="{35E5C633-EE4D-4AA0-84CB-989D541BAC4A}" destId="{698BEF19-BC4C-41A7-BA8F-EBDA4CE4CD3A}" srcOrd="0" destOrd="0" presId="urn:microsoft.com/office/officeart/2005/8/layout/chevron2"/>
    <dgm:cxn modelId="{2648F14F-5370-43F7-AA5D-87F8139A2AD9}" type="presOf" srcId="{8DD419C3-EC73-4825-9A0A-5784D09E07D5}" destId="{6B009DB5-2F21-40AF-BC14-AD69F64F0810}" srcOrd="0" destOrd="0" presId="urn:microsoft.com/office/officeart/2005/8/layout/chevron2"/>
    <dgm:cxn modelId="{88EB6799-9B34-4A06-B9C7-EF7341E708FB}" type="presOf" srcId="{8FF61988-6086-4B19-96D5-8D5AC9293D5A}" destId="{6B009DB5-2F21-40AF-BC14-AD69F64F0810}" srcOrd="0" destOrd="1" presId="urn:microsoft.com/office/officeart/2005/8/layout/chevron2"/>
    <dgm:cxn modelId="{75340745-A862-4AD4-B63C-A29D4E58D254}" srcId="{D4CFA2D4-F4F9-495C-852D-31AB9FBB8660}" destId="{3C56473D-4630-4EAF-9BD8-D87BD3A78BB5}" srcOrd="0" destOrd="0" parTransId="{FCA98326-002E-4DD7-8C12-FF85518D3625}" sibTransId="{BE965962-3E07-4198-B21C-70DB5A3C775F}"/>
    <dgm:cxn modelId="{3B312DA6-E85B-4576-A356-E78DC6ECADA4}" srcId="{C2AF67EA-A75C-4529-9E3E-8C68169B7553}" destId="{35E5C633-EE4D-4AA0-84CB-989D541BAC4A}" srcOrd="1" destOrd="0" parTransId="{5AA2AF45-0301-458C-8D0C-4DDBCED5726E}" sibTransId="{27D006A4-5EF3-4534-A563-866278A66CD1}"/>
    <dgm:cxn modelId="{2B829FF3-4406-4198-9AFD-9CCE9B6B305B}" srcId="{C2AF67EA-A75C-4529-9E3E-8C68169B7553}" destId="{D4CFA2D4-F4F9-495C-852D-31AB9FBB8660}" srcOrd="2" destOrd="0" parTransId="{E5C9CC3D-C911-4434-8F20-FDA238D43AE6}" sibTransId="{8D29DE70-A849-4953-923D-803D7F8FE8AE}"/>
    <dgm:cxn modelId="{724E2E1A-122A-4D29-801D-621C46DFA35C}" srcId="{0EE5E018-8373-4E5A-8DA0-DE8C4714F98E}" destId="{C1848687-EF2C-409E-B47D-E2AE1596F54D}" srcOrd="0" destOrd="0" parTransId="{738914EF-2872-41FE-85F7-C5449095BE33}" sibTransId="{390AA412-0C5B-4253-AEF6-53696BD489F1}"/>
    <dgm:cxn modelId="{9B6F1BE4-21AA-4B07-9C08-A6968481D8BB}" type="presOf" srcId="{3C56473D-4630-4EAF-9BD8-D87BD3A78BB5}" destId="{852F234D-28BD-4B85-8DF3-DD36964D1B6D}" srcOrd="0" destOrd="0" presId="urn:microsoft.com/office/officeart/2005/8/layout/chevron2"/>
    <dgm:cxn modelId="{F96C521E-B37B-472F-BE25-26269E0176D7}" type="presOf" srcId="{D4CFA2D4-F4F9-495C-852D-31AB9FBB8660}" destId="{FD61FDBD-AF86-4A49-A6E8-9CE789F7A0DE}" srcOrd="0" destOrd="0" presId="urn:microsoft.com/office/officeart/2005/8/layout/chevron2"/>
    <dgm:cxn modelId="{C7757912-75FE-4695-8AC4-FAAD703C1FA9}" srcId="{35E5C633-EE4D-4AA0-84CB-989D541BAC4A}" destId="{8DD419C3-EC73-4825-9A0A-5784D09E07D5}" srcOrd="0" destOrd="0" parTransId="{F9890780-9BB4-47D5-B5CA-C2020F128029}" sibTransId="{1A83B893-055C-4E02-BC02-54D6F8720843}"/>
    <dgm:cxn modelId="{8BE93E7E-8011-444C-B0E1-2EC52412175F}" type="presOf" srcId="{C2AF67EA-A75C-4529-9E3E-8C68169B7553}" destId="{830801FE-DC51-4B36-BA12-56313AC7672B}" srcOrd="0" destOrd="0" presId="urn:microsoft.com/office/officeart/2005/8/layout/chevron2"/>
    <dgm:cxn modelId="{5AD50C11-C127-403C-A967-0C7C478A7F02}" type="presOf" srcId="{C1848687-EF2C-409E-B47D-E2AE1596F54D}" destId="{D2276B01-5987-4250-9A69-8DC47597B157}" srcOrd="0" destOrd="0" presId="urn:microsoft.com/office/officeart/2005/8/layout/chevron2"/>
    <dgm:cxn modelId="{A385A84A-0D7E-4E45-AF9C-EAB493A30E54}" srcId="{35E5C633-EE4D-4AA0-84CB-989D541BAC4A}" destId="{8FF61988-6086-4B19-96D5-8D5AC9293D5A}" srcOrd="1" destOrd="0" parTransId="{F99F3FFA-1FA1-4E71-B7B9-54340C3549EE}" sibTransId="{35345337-712E-4AE3-A706-D2096465E19F}"/>
    <dgm:cxn modelId="{3FF9B797-5D59-408C-AA02-E6799A4DBEA0}" type="presParOf" srcId="{830801FE-DC51-4B36-BA12-56313AC7672B}" destId="{98BC109D-81B6-432C-90FB-A97DAA64A109}" srcOrd="0" destOrd="0" presId="urn:microsoft.com/office/officeart/2005/8/layout/chevron2"/>
    <dgm:cxn modelId="{01901D2D-8909-4817-8F82-E1047E122DE5}" type="presParOf" srcId="{98BC109D-81B6-432C-90FB-A97DAA64A109}" destId="{8A16161E-266B-487B-81DA-F84521AAF693}" srcOrd="0" destOrd="0" presId="urn:microsoft.com/office/officeart/2005/8/layout/chevron2"/>
    <dgm:cxn modelId="{DB863BCF-800D-4767-AEE2-D35A9C51EDFB}" type="presParOf" srcId="{98BC109D-81B6-432C-90FB-A97DAA64A109}" destId="{D2276B01-5987-4250-9A69-8DC47597B157}" srcOrd="1" destOrd="0" presId="urn:microsoft.com/office/officeart/2005/8/layout/chevron2"/>
    <dgm:cxn modelId="{39EF014A-E3A6-4EA6-8186-7157DB466B35}" type="presParOf" srcId="{830801FE-DC51-4B36-BA12-56313AC7672B}" destId="{6C5CA5D4-6840-4234-9F30-78CBDDB70310}" srcOrd="1" destOrd="0" presId="urn:microsoft.com/office/officeart/2005/8/layout/chevron2"/>
    <dgm:cxn modelId="{2D659984-8967-49EC-A3E6-DFF2845AEB77}" type="presParOf" srcId="{830801FE-DC51-4B36-BA12-56313AC7672B}" destId="{6F365AB1-FD70-4731-9871-EABD8336CB38}" srcOrd="2" destOrd="0" presId="urn:microsoft.com/office/officeart/2005/8/layout/chevron2"/>
    <dgm:cxn modelId="{96F398FD-4B0B-4401-9C78-3DFFE525755D}" type="presParOf" srcId="{6F365AB1-FD70-4731-9871-EABD8336CB38}" destId="{698BEF19-BC4C-41A7-BA8F-EBDA4CE4CD3A}" srcOrd="0" destOrd="0" presId="urn:microsoft.com/office/officeart/2005/8/layout/chevron2"/>
    <dgm:cxn modelId="{AA969738-2FF0-4C82-A4CE-7789A6A736F1}" type="presParOf" srcId="{6F365AB1-FD70-4731-9871-EABD8336CB38}" destId="{6B009DB5-2F21-40AF-BC14-AD69F64F0810}" srcOrd="1" destOrd="0" presId="urn:microsoft.com/office/officeart/2005/8/layout/chevron2"/>
    <dgm:cxn modelId="{C16B03C5-5461-47CC-AB7D-56DB90C3E050}" type="presParOf" srcId="{830801FE-DC51-4B36-BA12-56313AC7672B}" destId="{E5B4AEF9-D763-418C-A7A1-4B2AC7D817A6}" srcOrd="3" destOrd="0" presId="urn:microsoft.com/office/officeart/2005/8/layout/chevron2"/>
    <dgm:cxn modelId="{BF27D804-D649-456C-BF0A-D619A5A869E2}" type="presParOf" srcId="{830801FE-DC51-4B36-BA12-56313AC7672B}" destId="{A795B52A-4E51-4F7C-BA63-C817FD104BE1}" srcOrd="4" destOrd="0" presId="urn:microsoft.com/office/officeart/2005/8/layout/chevron2"/>
    <dgm:cxn modelId="{1399CB62-206C-4D3B-9526-FEA72558DE54}" type="presParOf" srcId="{A795B52A-4E51-4F7C-BA63-C817FD104BE1}" destId="{FD61FDBD-AF86-4A49-A6E8-9CE789F7A0DE}" srcOrd="0" destOrd="0" presId="urn:microsoft.com/office/officeart/2005/8/layout/chevron2"/>
    <dgm:cxn modelId="{3C5329B6-E1D1-4E02-8979-518E3B817CCD}" type="presParOf" srcId="{A795B52A-4E51-4F7C-BA63-C817FD104BE1}" destId="{852F234D-28BD-4B85-8DF3-DD36964D1B6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1A1D1DBD-9E49-4046-9E1B-98989829139B}" type="doc">
      <dgm:prSet loTypeId="urn:microsoft.com/office/officeart/2005/8/layout/pyramid2" loCatId="list" qsTypeId="urn:microsoft.com/office/officeart/2005/8/quickstyle/simple1" qsCatId="simple" csTypeId="urn:microsoft.com/office/officeart/2005/8/colors/colorful1#3" csCatId="colorful" phldr="1"/>
      <dgm:spPr/>
    </dgm:pt>
    <dgm:pt modelId="{61191F89-D36E-48BC-AA55-15707015558D}">
      <dgm:prSet phldrT="[Text]"/>
      <dgm:spPr/>
      <dgm:t>
        <a:bodyPr/>
        <a:lstStyle/>
        <a:p>
          <a:r>
            <a:rPr lang="en-US" b="0" dirty="0" smtClean="0">
              <a:solidFill>
                <a:schemeClr val="bg1">
                  <a:lumMod val="75000"/>
                </a:schemeClr>
              </a:solidFill>
            </a:rPr>
            <a:t>Access</a:t>
          </a:r>
          <a:endParaRPr lang="en-US" b="0" dirty="0">
            <a:solidFill>
              <a:schemeClr val="bg1">
                <a:lumMod val="75000"/>
              </a:schemeClr>
            </a:solidFill>
          </a:endParaRPr>
        </a:p>
      </dgm:t>
    </dgm:pt>
    <dgm:pt modelId="{B715A7C2-8C3F-4ABC-93D6-57BA10519CCE}" type="parTrans" cxnId="{BE9F5FE9-F272-4DAD-9475-829BD3F05192}">
      <dgm:prSet/>
      <dgm:spPr/>
      <dgm:t>
        <a:bodyPr/>
        <a:lstStyle/>
        <a:p>
          <a:endParaRPr lang="en-US"/>
        </a:p>
      </dgm:t>
    </dgm:pt>
    <dgm:pt modelId="{0364588C-99AA-47B3-AF36-AD7B8CC621D6}" type="sibTrans" cxnId="{BE9F5FE9-F272-4DAD-9475-829BD3F05192}">
      <dgm:prSet/>
      <dgm:spPr/>
      <dgm:t>
        <a:bodyPr/>
        <a:lstStyle/>
        <a:p>
          <a:endParaRPr lang="en-US"/>
        </a:p>
      </dgm:t>
    </dgm:pt>
    <dgm:pt modelId="{4C2E15D0-862D-46AF-BF90-006FBDF00C65}">
      <dgm:prSet phldrT="[Text]"/>
      <dgm:spPr/>
      <dgm:t>
        <a:bodyPr/>
        <a:lstStyle/>
        <a:p>
          <a:r>
            <a:rPr lang="en-US" b="1" dirty="0" smtClean="0">
              <a:solidFill>
                <a:schemeClr val="tx1"/>
              </a:solidFill>
            </a:rPr>
            <a:t>Quality</a:t>
          </a:r>
          <a:endParaRPr lang="en-US" b="1" dirty="0">
            <a:solidFill>
              <a:schemeClr val="tx1"/>
            </a:solidFill>
          </a:endParaRPr>
        </a:p>
      </dgm:t>
    </dgm:pt>
    <dgm:pt modelId="{D26423D0-85FC-4137-BCB5-7D6317B674BE}" type="parTrans" cxnId="{3C504DE3-8D34-480B-8DCD-D023D6989FB9}">
      <dgm:prSet/>
      <dgm:spPr/>
      <dgm:t>
        <a:bodyPr/>
        <a:lstStyle/>
        <a:p>
          <a:endParaRPr lang="en-US"/>
        </a:p>
      </dgm:t>
    </dgm:pt>
    <dgm:pt modelId="{E0687D6E-2FAD-41DB-B74A-CB4174698040}" type="sibTrans" cxnId="{3C504DE3-8D34-480B-8DCD-D023D6989FB9}">
      <dgm:prSet/>
      <dgm:spPr/>
      <dgm:t>
        <a:bodyPr/>
        <a:lstStyle/>
        <a:p>
          <a:endParaRPr lang="en-US"/>
        </a:p>
      </dgm:t>
    </dgm:pt>
    <dgm:pt modelId="{783F2C5B-EE9B-4683-94ED-299DB0A701B8}">
      <dgm:prSet phldrT="[Text]"/>
      <dgm:spPr/>
      <dgm:t>
        <a:bodyPr/>
        <a:lstStyle/>
        <a:p>
          <a:r>
            <a:rPr lang="en-US" dirty="0" smtClean="0">
              <a:solidFill>
                <a:schemeClr val="bg1">
                  <a:lumMod val="75000"/>
                </a:schemeClr>
              </a:solidFill>
            </a:rPr>
            <a:t>Cost</a:t>
          </a:r>
          <a:endParaRPr lang="en-US" dirty="0">
            <a:solidFill>
              <a:schemeClr val="bg1">
                <a:lumMod val="75000"/>
              </a:schemeClr>
            </a:solidFill>
          </a:endParaRPr>
        </a:p>
      </dgm:t>
    </dgm:pt>
    <dgm:pt modelId="{7DF9DB54-9864-4BB0-BC94-8DCF49E83E51}" type="parTrans" cxnId="{628C6599-C346-41E3-B12E-799B5E1D37A2}">
      <dgm:prSet/>
      <dgm:spPr/>
      <dgm:t>
        <a:bodyPr/>
        <a:lstStyle/>
        <a:p>
          <a:endParaRPr lang="en-US"/>
        </a:p>
      </dgm:t>
    </dgm:pt>
    <dgm:pt modelId="{644D3EE5-18AA-42A4-92EB-2F382FF731AE}" type="sibTrans" cxnId="{628C6599-C346-41E3-B12E-799B5E1D37A2}">
      <dgm:prSet/>
      <dgm:spPr/>
      <dgm:t>
        <a:bodyPr/>
        <a:lstStyle/>
        <a:p>
          <a:endParaRPr lang="en-US"/>
        </a:p>
      </dgm:t>
    </dgm:pt>
    <dgm:pt modelId="{F449E984-496E-4241-849C-3D22A5904CD3}" type="pres">
      <dgm:prSet presAssocID="{1A1D1DBD-9E49-4046-9E1B-98989829139B}" presName="compositeShape" presStyleCnt="0">
        <dgm:presLayoutVars>
          <dgm:dir/>
          <dgm:resizeHandles/>
        </dgm:presLayoutVars>
      </dgm:prSet>
      <dgm:spPr/>
    </dgm:pt>
    <dgm:pt modelId="{06B928A9-2339-4CCF-8AE6-1DDF415DCAB6}" type="pres">
      <dgm:prSet presAssocID="{1A1D1DBD-9E49-4046-9E1B-98989829139B}" presName="pyramid" presStyleLbl="node1" presStyleIdx="0" presStyleCnt="1" custLinFactNeighborX="-625"/>
      <dgm:spPr>
        <a:effectLst>
          <a:outerShdw blurRad="50800" dist="38100" dir="2700000" algn="tl" rotWithShape="0">
            <a:prstClr val="black">
              <a:alpha val="40000"/>
            </a:prstClr>
          </a:outerShdw>
        </a:effectLst>
      </dgm:spPr>
    </dgm:pt>
    <dgm:pt modelId="{05E317AF-E52C-43FC-B394-59F023CBF60B}" type="pres">
      <dgm:prSet presAssocID="{1A1D1DBD-9E49-4046-9E1B-98989829139B}" presName="theList" presStyleCnt="0"/>
      <dgm:spPr/>
    </dgm:pt>
    <dgm:pt modelId="{7638320C-48C8-461A-A703-E5674B86B7B8}" type="pres">
      <dgm:prSet presAssocID="{61191F89-D36E-48BC-AA55-15707015558D}" presName="aNode" presStyleLbl="fgAcc1" presStyleIdx="0" presStyleCnt="3">
        <dgm:presLayoutVars>
          <dgm:bulletEnabled val="1"/>
        </dgm:presLayoutVars>
      </dgm:prSet>
      <dgm:spPr/>
      <dgm:t>
        <a:bodyPr/>
        <a:lstStyle/>
        <a:p>
          <a:endParaRPr lang="en-US"/>
        </a:p>
      </dgm:t>
    </dgm:pt>
    <dgm:pt modelId="{5F2126BF-28BC-4CB2-933C-516482D7CEA2}" type="pres">
      <dgm:prSet presAssocID="{61191F89-D36E-48BC-AA55-15707015558D}" presName="aSpace" presStyleCnt="0"/>
      <dgm:spPr/>
    </dgm:pt>
    <dgm:pt modelId="{077D78D5-6C54-4FB2-8A68-EA2C18E6853E}" type="pres">
      <dgm:prSet presAssocID="{4C2E15D0-862D-46AF-BF90-006FBDF00C65}" presName="aNode" presStyleLbl="fgAcc1" presStyleIdx="1" presStyleCnt="3">
        <dgm:presLayoutVars>
          <dgm:bulletEnabled val="1"/>
        </dgm:presLayoutVars>
      </dgm:prSet>
      <dgm:spPr/>
      <dgm:t>
        <a:bodyPr/>
        <a:lstStyle/>
        <a:p>
          <a:endParaRPr lang="en-US"/>
        </a:p>
      </dgm:t>
    </dgm:pt>
    <dgm:pt modelId="{4E3993B0-34CB-4F83-9AD4-C981C4D9579C}" type="pres">
      <dgm:prSet presAssocID="{4C2E15D0-862D-46AF-BF90-006FBDF00C65}" presName="aSpace" presStyleCnt="0"/>
      <dgm:spPr/>
    </dgm:pt>
    <dgm:pt modelId="{630B0162-6F23-4AF5-8CA9-1EEAFFFE17A6}" type="pres">
      <dgm:prSet presAssocID="{783F2C5B-EE9B-4683-94ED-299DB0A701B8}" presName="aNode" presStyleLbl="fgAcc1" presStyleIdx="2" presStyleCnt="3">
        <dgm:presLayoutVars>
          <dgm:bulletEnabled val="1"/>
        </dgm:presLayoutVars>
      </dgm:prSet>
      <dgm:spPr/>
      <dgm:t>
        <a:bodyPr/>
        <a:lstStyle/>
        <a:p>
          <a:endParaRPr lang="en-US"/>
        </a:p>
      </dgm:t>
    </dgm:pt>
    <dgm:pt modelId="{46CA95CD-BA78-4039-848C-4774264DF1FE}" type="pres">
      <dgm:prSet presAssocID="{783F2C5B-EE9B-4683-94ED-299DB0A701B8}" presName="aSpace" presStyleCnt="0"/>
      <dgm:spPr/>
    </dgm:pt>
  </dgm:ptLst>
  <dgm:cxnLst>
    <dgm:cxn modelId="{6294D635-50EB-45FD-B5B9-47B74183366E}" type="presOf" srcId="{1A1D1DBD-9E49-4046-9E1B-98989829139B}" destId="{F449E984-496E-4241-849C-3D22A5904CD3}" srcOrd="0" destOrd="0" presId="urn:microsoft.com/office/officeart/2005/8/layout/pyramid2"/>
    <dgm:cxn modelId="{628C6599-C346-41E3-B12E-799B5E1D37A2}" srcId="{1A1D1DBD-9E49-4046-9E1B-98989829139B}" destId="{783F2C5B-EE9B-4683-94ED-299DB0A701B8}" srcOrd="2" destOrd="0" parTransId="{7DF9DB54-9864-4BB0-BC94-8DCF49E83E51}" sibTransId="{644D3EE5-18AA-42A4-92EB-2F382FF731AE}"/>
    <dgm:cxn modelId="{5B568927-01AC-4FE5-A10B-5DBE332E6854}" type="presOf" srcId="{4C2E15D0-862D-46AF-BF90-006FBDF00C65}" destId="{077D78D5-6C54-4FB2-8A68-EA2C18E6853E}" srcOrd="0" destOrd="0" presId="urn:microsoft.com/office/officeart/2005/8/layout/pyramid2"/>
    <dgm:cxn modelId="{B9038A09-8990-41FC-9CE8-B6EF1A2B4F35}" type="presOf" srcId="{61191F89-D36E-48BC-AA55-15707015558D}" destId="{7638320C-48C8-461A-A703-E5674B86B7B8}" srcOrd="0" destOrd="0" presId="urn:microsoft.com/office/officeart/2005/8/layout/pyramid2"/>
    <dgm:cxn modelId="{BE9F5FE9-F272-4DAD-9475-829BD3F05192}" srcId="{1A1D1DBD-9E49-4046-9E1B-98989829139B}" destId="{61191F89-D36E-48BC-AA55-15707015558D}" srcOrd="0" destOrd="0" parTransId="{B715A7C2-8C3F-4ABC-93D6-57BA10519CCE}" sibTransId="{0364588C-99AA-47B3-AF36-AD7B8CC621D6}"/>
    <dgm:cxn modelId="{3C504DE3-8D34-480B-8DCD-D023D6989FB9}" srcId="{1A1D1DBD-9E49-4046-9E1B-98989829139B}" destId="{4C2E15D0-862D-46AF-BF90-006FBDF00C65}" srcOrd="1" destOrd="0" parTransId="{D26423D0-85FC-4137-BCB5-7D6317B674BE}" sibTransId="{E0687D6E-2FAD-41DB-B74A-CB4174698040}"/>
    <dgm:cxn modelId="{9021520A-34C7-4DA6-9AD4-C584E6B6D358}" type="presOf" srcId="{783F2C5B-EE9B-4683-94ED-299DB0A701B8}" destId="{630B0162-6F23-4AF5-8CA9-1EEAFFFE17A6}" srcOrd="0" destOrd="0" presId="urn:microsoft.com/office/officeart/2005/8/layout/pyramid2"/>
    <dgm:cxn modelId="{BB59CD6D-9096-436D-9D11-907B46361317}" type="presParOf" srcId="{F449E984-496E-4241-849C-3D22A5904CD3}" destId="{06B928A9-2339-4CCF-8AE6-1DDF415DCAB6}" srcOrd="0" destOrd="0" presId="urn:microsoft.com/office/officeart/2005/8/layout/pyramid2"/>
    <dgm:cxn modelId="{7F0AC44F-4605-47D5-9946-0CAE595B9ED6}" type="presParOf" srcId="{F449E984-496E-4241-849C-3D22A5904CD3}" destId="{05E317AF-E52C-43FC-B394-59F023CBF60B}" srcOrd="1" destOrd="0" presId="urn:microsoft.com/office/officeart/2005/8/layout/pyramid2"/>
    <dgm:cxn modelId="{D09EB18F-D83B-4885-94DF-124067F53C16}" type="presParOf" srcId="{05E317AF-E52C-43FC-B394-59F023CBF60B}" destId="{7638320C-48C8-461A-A703-E5674B86B7B8}" srcOrd="0" destOrd="0" presId="urn:microsoft.com/office/officeart/2005/8/layout/pyramid2"/>
    <dgm:cxn modelId="{19A83C21-7FF2-415C-8AAE-6013784F377D}" type="presParOf" srcId="{05E317AF-E52C-43FC-B394-59F023CBF60B}" destId="{5F2126BF-28BC-4CB2-933C-516482D7CEA2}" srcOrd="1" destOrd="0" presId="urn:microsoft.com/office/officeart/2005/8/layout/pyramid2"/>
    <dgm:cxn modelId="{EB9F0A3A-8226-4D5D-B5A0-75C20B85D5A4}" type="presParOf" srcId="{05E317AF-E52C-43FC-B394-59F023CBF60B}" destId="{077D78D5-6C54-4FB2-8A68-EA2C18E6853E}" srcOrd="2" destOrd="0" presId="urn:microsoft.com/office/officeart/2005/8/layout/pyramid2"/>
    <dgm:cxn modelId="{50BB58C5-F4DA-40A0-B44D-81F530DA758C}" type="presParOf" srcId="{05E317AF-E52C-43FC-B394-59F023CBF60B}" destId="{4E3993B0-34CB-4F83-9AD4-C981C4D9579C}" srcOrd="3" destOrd="0" presId="urn:microsoft.com/office/officeart/2005/8/layout/pyramid2"/>
    <dgm:cxn modelId="{C1490BD7-FB62-479A-B12F-430B336FD9D9}" type="presParOf" srcId="{05E317AF-E52C-43FC-B394-59F023CBF60B}" destId="{630B0162-6F23-4AF5-8CA9-1EEAFFFE17A6}" srcOrd="4" destOrd="0" presId="urn:microsoft.com/office/officeart/2005/8/layout/pyramid2"/>
    <dgm:cxn modelId="{389D336C-612E-4A5C-8CFF-9D90DF14C2DC}" type="presParOf" srcId="{05E317AF-E52C-43FC-B394-59F023CBF60B}" destId="{46CA95CD-BA78-4039-848C-4774264DF1FE}"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1D1DBD-9E49-4046-9E1B-98989829139B}" type="doc">
      <dgm:prSet loTypeId="urn:microsoft.com/office/officeart/2005/8/layout/pyramid2" loCatId="list" qsTypeId="urn:microsoft.com/office/officeart/2005/8/quickstyle/simple1" qsCatId="simple" csTypeId="urn:microsoft.com/office/officeart/2005/8/colors/colorful1#3" csCatId="colorful" phldr="1"/>
      <dgm:spPr/>
    </dgm:pt>
    <dgm:pt modelId="{61191F89-D36E-48BC-AA55-15707015558D}">
      <dgm:prSet phldrT="[Text]"/>
      <dgm:spPr/>
      <dgm:t>
        <a:bodyPr/>
        <a:lstStyle/>
        <a:p>
          <a:r>
            <a:rPr lang="en-US" b="0" dirty="0" smtClean="0">
              <a:solidFill>
                <a:schemeClr val="bg1">
                  <a:lumMod val="75000"/>
                </a:schemeClr>
              </a:solidFill>
            </a:rPr>
            <a:t>Access</a:t>
          </a:r>
          <a:endParaRPr lang="en-US" b="0" dirty="0">
            <a:solidFill>
              <a:schemeClr val="bg1">
                <a:lumMod val="75000"/>
              </a:schemeClr>
            </a:solidFill>
          </a:endParaRPr>
        </a:p>
      </dgm:t>
    </dgm:pt>
    <dgm:pt modelId="{B715A7C2-8C3F-4ABC-93D6-57BA10519CCE}" type="parTrans" cxnId="{BE9F5FE9-F272-4DAD-9475-829BD3F05192}">
      <dgm:prSet/>
      <dgm:spPr/>
      <dgm:t>
        <a:bodyPr/>
        <a:lstStyle/>
        <a:p>
          <a:endParaRPr lang="en-US"/>
        </a:p>
      </dgm:t>
    </dgm:pt>
    <dgm:pt modelId="{0364588C-99AA-47B3-AF36-AD7B8CC621D6}" type="sibTrans" cxnId="{BE9F5FE9-F272-4DAD-9475-829BD3F05192}">
      <dgm:prSet/>
      <dgm:spPr/>
      <dgm:t>
        <a:bodyPr/>
        <a:lstStyle/>
        <a:p>
          <a:endParaRPr lang="en-US"/>
        </a:p>
      </dgm:t>
    </dgm:pt>
    <dgm:pt modelId="{4C2E15D0-862D-46AF-BF90-006FBDF00C65}">
      <dgm:prSet phldrT="[Text]"/>
      <dgm:spPr/>
      <dgm:t>
        <a:bodyPr/>
        <a:lstStyle/>
        <a:p>
          <a:r>
            <a:rPr lang="en-US" b="0" dirty="0" smtClean="0">
              <a:solidFill>
                <a:schemeClr val="bg1">
                  <a:lumMod val="75000"/>
                </a:schemeClr>
              </a:solidFill>
            </a:rPr>
            <a:t>Quality</a:t>
          </a:r>
          <a:endParaRPr lang="en-US" b="1" dirty="0">
            <a:solidFill>
              <a:schemeClr val="tx1"/>
            </a:solidFill>
          </a:endParaRPr>
        </a:p>
      </dgm:t>
    </dgm:pt>
    <dgm:pt modelId="{D26423D0-85FC-4137-BCB5-7D6317B674BE}" type="parTrans" cxnId="{3C504DE3-8D34-480B-8DCD-D023D6989FB9}">
      <dgm:prSet/>
      <dgm:spPr/>
      <dgm:t>
        <a:bodyPr/>
        <a:lstStyle/>
        <a:p>
          <a:endParaRPr lang="en-US"/>
        </a:p>
      </dgm:t>
    </dgm:pt>
    <dgm:pt modelId="{E0687D6E-2FAD-41DB-B74A-CB4174698040}" type="sibTrans" cxnId="{3C504DE3-8D34-480B-8DCD-D023D6989FB9}">
      <dgm:prSet/>
      <dgm:spPr/>
      <dgm:t>
        <a:bodyPr/>
        <a:lstStyle/>
        <a:p>
          <a:endParaRPr lang="en-US"/>
        </a:p>
      </dgm:t>
    </dgm:pt>
    <dgm:pt modelId="{783F2C5B-EE9B-4683-94ED-299DB0A701B8}">
      <dgm:prSet phldrT="[Text]"/>
      <dgm:spPr/>
      <dgm:t>
        <a:bodyPr/>
        <a:lstStyle/>
        <a:p>
          <a:r>
            <a:rPr lang="en-US" b="1" dirty="0" smtClean="0">
              <a:solidFill>
                <a:schemeClr val="tx1"/>
              </a:solidFill>
            </a:rPr>
            <a:t>Cost</a:t>
          </a:r>
          <a:endParaRPr lang="en-US" b="1" dirty="0">
            <a:solidFill>
              <a:schemeClr val="tx1"/>
            </a:solidFill>
          </a:endParaRPr>
        </a:p>
      </dgm:t>
    </dgm:pt>
    <dgm:pt modelId="{7DF9DB54-9864-4BB0-BC94-8DCF49E83E51}" type="parTrans" cxnId="{628C6599-C346-41E3-B12E-799B5E1D37A2}">
      <dgm:prSet/>
      <dgm:spPr/>
      <dgm:t>
        <a:bodyPr/>
        <a:lstStyle/>
        <a:p>
          <a:endParaRPr lang="en-US"/>
        </a:p>
      </dgm:t>
    </dgm:pt>
    <dgm:pt modelId="{644D3EE5-18AA-42A4-92EB-2F382FF731AE}" type="sibTrans" cxnId="{628C6599-C346-41E3-B12E-799B5E1D37A2}">
      <dgm:prSet/>
      <dgm:spPr/>
      <dgm:t>
        <a:bodyPr/>
        <a:lstStyle/>
        <a:p>
          <a:endParaRPr lang="en-US"/>
        </a:p>
      </dgm:t>
    </dgm:pt>
    <dgm:pt modelId="{F449E984-496E-4241-849C-3D22A5904CD3}" type="pres">
      <dgm:prSet presAssocID="{1A1D1DBD-9E49-4046-9E1B-98989829139B}" presName="compositeShape" presStyleCnt="0">
        <dgm:presLayoutVars>
          <dgm:dir/>
          <dgm:resizeHandles/>
        </dgm:presLayoutVars>
      </dgm:prSet>
      <dgm:spPr/>
    </dgm:pt>
    <dgm:pt modelId="{06B928A9-2339-4CCF-8AE6-1DDF415DCAB6}" type="pres">
      <dgm:prSet presAssocID="{1A1D1DBD-9E49-4046-9E1B-98989829139B}" presName="pyramid" presStyleLbl="node1" presStyleIdx="0" presStyleCnt="1" custLinFactNeighborX="-625"/>
      <dgm:spPr>
        <a:effectLst>
          <a:outerShdw blurRad="50800" dist="38100" dir="2700000" algn="tl" rotWithShape="0">
            <a:prstClr val="black">
              <a:alpha val="40000"/>
            </a:prstClr>
          </a:outerShdw>
        </a:effectLst>
      </dgm:spPr>
    </dgm:pt>
    <dgm:pt modelId="{05E317AF-E52C-43FC-B394-59F023CBF60B}" type="pres">
      <dgm:prSet presAssocID="{1A1D1DBD-9E49-4046-9E1B-98989829139B}" presName="theList" presStyleCnt="0"/>
      <dgm:spPr/>
    </dgm:pt>
    <dgm:pt modelId="{7638320C-48C8-461A-A703-E5674B86B7B8}" type="pres">
      <dgm:prSet presAssocID="{61191F89-D36E-48BC-AA55-15707015558D}" presName="aNode" presStyleLbl="fgAcc1" presStyleIdx="0" presStyleCnt="3">
        <dgm:presLayoutVars>
          <dgm:bulletEnabled val="1"/>
        </dgm:presLayoutVars>
      </dgm:prSet>
      <dgm:spPr/>
      <dgm:t>
        <a:bodyPr/>
        <a:lstStyle/>
        <a:p>
          <a:endParaRPr lang="en-US"/>
        </a:p>
      </dgm:t>
    </dgm:pt>
    <dgm:pt modelId="{5F2126BF-28BC-4CB2-933C-516482D7CEA2}" type="pres">
      <dgm:prSet presAssocID="{61191F89-D36E-48BC-AA55-15707015558D}" presName="aSpace" presStyleCnt="0"/>
      <dgm:spPr/>
    </dgm:pt>
    <dgm:pt modelId="{077D78D5-6C54-4FB2-8A68-EA2C18E6853E}" type="pres">
      <dgm:prSet presAssocID="{4C2E15D0-862D-46AF-BF90-006FBDF00C65}" presName="aNode" presStyleLbl="fgAcc1" presStyleIdx="1" presStyleCnt="3">
        <dgm:presLayoutVars>
          <dgm:bulletEnabled val="1"/>
        </dgm:presLayoutVars>
      </dgm:prSet>
      <dgm:spPr/>
      <dgm:t>
        <a:bodyPr/>
        <a:lstStyle/>
        <a:p>
          <a:endParaRPr lang="en-US"/>
        </a:p>
      </dgm:t>
    </dgm:pt>
    <dgm:pt modelId="{4E3993B0-34CB-4F83-9AD4-C981C4D9579C}" type="pres">
      <dgm:prSet presAssocID="{4C2E15D0-862D-46AF-BF90-006FBDF00C65}" presName="aSpace" presStyleCnt="0"/>
      <dgm:spPr/>
    </dgm:pt>
    <dgm:pt modelId="{630B0162-6F23-4AF5-8CA9-1EEAFFFE17A6}" type="pres">
      <dgm:prSet presAssocID="{783F2C5B-EE9B-4683-94ED-299DB0A701B8}" presName="aNode" presStyleLbl="fgAcc1" presStyleIdx="2" presStyleCnt="3">
        <dgm:presLayoutVars>
          <dgm:bulletEnabled val="1"/>
        </dgm:presLayoutVars>
      </dgm:prSet>
      <dgm:spPr/>
      <dgm:t>
        <a:bodyPr/>
        <a:lstStyle/>
        <a:p>
          <a:endParaRPr lang="en-US"/>
        </a:p>
      </dgm:t>
    </dgm:pt>
    <dgm:pt modelId="{46CA95CD-BA78-4039-848C-4774264DF1FE}" type="pres">
      <dgm:prSet presAssocID="{783F2C5B-EE9B-4683-94ED-299DB0A701B8}" presName="aSpace" presStyleCnt="0"/>
      <dgm:spPr/>
    </dgm:pt>
  </dgm:ptLst>
  <dgm:cxnLst>
    <dgm:cxn modelId="{628C6599-C346-41E3-B12E-799B5E1D37A2}" srcId="{1A1D1DBD-9E49-4046-9E1B-98989829139B}" destId="{783F2C5B-EE9B-4683-94ED-299DB0A701B8}" srcOrd="2" destOrd="0" parTransId="{7DF9DB54-9864-4BB0-BC94-8DCF49E83E51}" sibTransId="{644D3EE5-18AA-42A4-92EB-2F382FF731AE}"/>
    <dgm:cxn modelId="{8C48A336-1086-4180-B3EF-B670D1AB4B1E}" type="presOf" srcId="{783F2C5B-EE9B-4683-94ED-299DB0A701B8}" destId="{630B0162-6F23-4AF5-8CA9-1EEAFFFE17A6}" srcOrd="0" destOrd="0" presId="urn:microsoft.com/office/officeart/2005/8/layout/pyramid2"/>
    <dgm:cxn modelId="{E9CEBD89-727D-4710-A459-4CF51E5263A3}" type="presOf" srcId="{4C2E15D0-862D-46AF-BF90-006FBDF00C65}" destId="{077D78D5-6C54-4FB2-8A68-EA2C18E6853E}" srcOrd="0" destOrd="0" presId="urn:microsoft.com/office/officeart/2005/8/layout/pyramid2"/>
    <dgm:cxn modelId="{57D0AEB2-DDC4-4D1A-8C33-21B99B437519}" type="presOf" srcId="{61191F89-D36E-48BC-AA55-15707015558D}" destId="{7638320C-48C8-461A-A703-E5674B86B7B8}" srcOrd="0" destOrd="0" presId="urn:microsoft.com/office/officeart/2005/8/layout/pyramid2"/>
    <dgm:cxn modelId="{651AB66F-4706-41EF-B991-4F0F02AD8DD9}" type="presOf" srcId="{1A1D1DBD-9E49-4046-9E1B-98989829139B}" destId="{F449E984-496E-4241-849C-3D22A5904CD3}" srcOrd="0" destOrd="0" presId="urn:microsoft.com/office/officeart/2005/8/layout/pyramid2"/>
    <dgm:cxn modelId="{BE9F5FE9-F272-4DAD-9475-829BD3F05192}" srcId="{1A1D1DBD-9E49-4046-9E1B-98989829139B}" destId="{61191F89-D36E-48BC-AA55-15707015558D}" srcOrd="0" destOrd="0" parTransId="{B715A7C2-8C3F-4ABC-93D6-57BA10519CCE}" sibTransId="{0364588C-99AA-47B3-AF36-AD7B8CC621D6}"/>
    <dgm:cxn modelId="{3C504DE3-8D34-480B-8DCD-D023D6989FB9}" srcId="{1A1D1DBD-9E49-4046-9E1B-98989829139B}" destId="{4C2E15D0-862D-46AF-BF90-006FBDF00C65}" srcOrd="1" destOrd="0" parTransId="{D26423D0-85FC-4137-BCB5-7D6317B674BE}" sibTransId="{E0687D6E-2FAD-41DB-B74A-CB4174698040}"/>
    <dgm:cxn modelId="{565F6772-0EA9-4E60-B9EA-4FBC5686030A}" type="presParOf" srcId="{F449E984-496E-4241-849C-3D22A5904CD3}" destId="{06B928A9-2339-4CCF-8AE6-1DDF415DCAB6}" srcOrd="0" destOrd="0" presId="urn:microsoft.com/office/officeart/2005/8/layout/pyramid2"/>
    <dgm:cxn modelId="{8E82932F-F3B8-4848-A0E7-BCEB291F4AC7}" type="presParOf" srcId="{F449E984-496E-4241-849C-3D22A5904CD3}" destId="{05E317AF-E52C-43FC-B394-59F023CBF60B}" srcOrd="1" destOrd="0" presId="urn:microsoft.com/office/officeart/2005/8/layout/pyramid2"/>
    <dgm:cxn modelId="{6AAF4104-C905-4058-8E3D-9552CCCA7F37}" type="presParOf" srcId="{05E317AF-E52C-43FC-B394-59F023CBF60B}" destId="{7638320C-48C8-461A-A703-E5674B86B7B8}" srcOrd="0" destOrd="0" presId="urn:microsoft.com/office/officeart/2005/8/layout/pyramid2"/>
    <dgm:cxn modelId="{B12EF445-31C4-49EB-AD52-295FDFBC234F}" type="presParOf" srcId="{05E317AF-E52C-43FC-B394-59F023CBF60B}" destId="{5F2126BF-28BC-4CB2-933C-516482D7CEA2}" srcOrd="1" destOrd="0" presId="urn:microsoft.com/office/officeart/2005/8/layout/pyramid2"/>
    <dgm:cxn modelId="{898C41B9-959C-404B-805E-633964F023AF}" type="presParOf" srcId="{05E317AF-E52C-43FC-B394-59F023CBF60B}" destId="{077D78D5-6C54-4FB2-8A68-EA2C18E6853E}" srcOrd="2" destOrd="0" presId="urn:microsoft.com/office/officeart/2005/8/layout/pyramid2"/>
    <dgm:cxn modelId="{1AAEB09B-A470-481F-A855-D10F320C7D66}" type="presParOf" srcId="{05E317AF-E52C-43FC-B394-59F023CBF60B}" destId="{4E3993B0-34CB-4F83-9AD4-C981C4D9579C}" srcOrd="3" destOrd="0" presId="urn:microsoft.com/office/officeart/2005/8/layout/pyramid2"/>
    <dgm:cxn modelId="{6D70FF49-0AA6-4446-ADE5-A57D6CEF9B43}" type="presParOf" srcId="{05E317AF-E52C-43FC-B394-59F023CBF60B}" destId="{630B0162-6F23-4AF5-8CA9-1EEAFFFE17A6}" srcOrd="4" destOrd="0" presId="urn:microsoft.com/office/officeart/2005/8/layout/pyramid2"/>
    <dgm:cxn modelId="{774308B5-6733-4E93-A7DB-CC0600C1550A}" type="presParOf" srcId="{05E317AF-E52C-43FC-B394-59F023CBF60B}" destId="{46CA95CD-BA78-4039-848C-4774264DF1FE}"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46CA2C-8BF0-48B9-A3EC-E167E8CAAAB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72FEDFD-B9C0-42BE-9334-65E60D002B3C}">
      <dgm:prSet phldrT="[Text]"/>
      <dgm:spPr>
        <a:effectLst>
          <a:glow rad="63500">
            <a:schemeClr val="accent1">
              <a:satMod val="175000"/>
              <a:alpha val="40000"/>
            </a:schemeClr>
          </a:glow>
          <a:outerShdw blurRad="50800" dist="38100" dir="2700000" algn="tl" rotWithShape="0">
            <a:prstClr val="black">
              <a:alpha val="40000"/>
            </a:prstClr>
          </a:outerShdw>
          <a:reflection blurRad="6350" stA="52000" endA="300" endPos="35000" dir="5400000" sy="-100000" algn="bl" rotWithShape="0"/>
        </a:effectLst>
      </dgm:spPr>
      <dgm:t>
        <a:bodyPr/>
        <a:lstStyle/>
        <a:p>
          <a:r>
            <a:rPr lang="en-US" dirty="0" smtClean="0"/>
            <a:t>OHCA as MCO</a:t>
          </a:r>
          <a:endParaRPr lang="en-US" dirty="0"/>
        </a:p>
      </dgm:t>
    </dgm:pt>
    <dgm:pt modelId="{14FBC107-376D-4508-B15D-26870F370D26}" type="parTrans" cxnId="{066E4380-BD1C-4EC5-8288-EE8FC4048C7C}">
      <dgm:prSet/>
      <dgm:spPr/>
      <dgm:t>
        <a:bodyPr/>
        <a:lstStyle/>
        <a:p>
          <a:endParaRPr lang="en-US"/>
        </a:p>
      </dgm:t>
    </dgm:pt>
    <dgm:pt modelId="{CF5D5EC7-14D0-4C07-B720-433D0562D657}" type="sibTrans" cxnId="{066E4380-BD1C-4EC5-8288-EE8FC4048C7C}">
      <dgm:prSet/>
      <dgm:spPr/>
      <dgm:t>
        <a:bodyPr/>
        <a:lstStyle/>
        <a:p>
          <a:endParaRPr lang="en-US"/>
        </a:p>
      </dgm:t>
    </dgm:pt>
    <dgm:pt modelId="{853FE940-3274-4D5E-96C0-784D153C0F6D}" type="asst">
      <dgm:prSet phldrT="[Text]"/>
      <dgm:spPr>
        <a:effectLst>
          <a:glow rad="63500">
            <a:schemeClr val="accent1">
              <a:satMod val="175000"/>
              <a:alpha val="40000"/>
            </a:schemeClr>
          </a:glow>
          <a:outerShdw blurRad="50800" dist="38100" dir="2700000" algn="tl" rotWithShape="0">
            <a:prstClr val="black">
              <a:alpha val="40000"/>
            </a:prstClr>
          </a:outerShdw>
          <a:reflection blurRad="6350" stA="52000" endA="300" endPos="35000" dir="5400000" sy="-100000" algn="bl" rotWithShape="0"/>
        </a:effectLst>
      </dgm:spPr>
      <dgm:t>
        <a:bodyPr/>
        <a:lstStyle/>
        <a:p>
          <a:r>
            <a:rPr lang="en-US" dirty="0" smtClean="0"/>
            <a:t>Partner agencies</a:t>
          </a:r>
          <a:endParaRPr lang="en-US" dirty="0"/>
        </a:p>
      </dgm:t>
    </dgm:pt>
    <dgm:pt modelId="{745BE874-342D-4A19-B172-8800298F8510}" type="parTrans" cxnId="{32A68D06-3B93-4072-9119-C35901FC6278}">
      <dgm:prSet/>
      <dgm:spPr/>
      <dgm:t>
        <a:bodyPr/>
        <a:lstStyle/>
        <a:p>
          <a:endParaRPr lang="en-US"/>
        </a:p>
      </dgm:t>
    </dgm:pt>
    <dgm:pt modelId="{5FAD3C06-FA91-4333-836B-310FE1A8D628}" type="sibTrans" cxnId="{32A68D06-3B93-4072-9119-C35901FC6278}">
      <dgm:prSet/>
      <dgm:spPr/>
      <dgm:t>
        <a:bodyPr/>
        <a:lstStyle/>
        <a:p>
          <a:endParaRPr lang="en-US"/>
        </a:p>
      </dgm:t>
    </dgm:pt>
    <dgm:pt modelId="{A9E81FF3-DA9D-4841-89EC-57E711CBBB65}">
      <dgm:prSet phldrT="[Text]"/>
      <dgm:spPr>
        <a:solidFill>
          <a:schemeClr val="bg2">
            <a:lumMod val="50000"/>
          </a:schemeClr>
        </a:solidFill>
        <a:effectLst>
          <a:glow rad="63500">
            <a:schemeClr val="accent1">
              <a:satMod val="175000"/>
              <a:alpha val="40000"/>
            </a:schemeClr>
          </a:glow>
          <a:outerShdw blurRad="50800" dist="38100" dir="2700000" algn="tl" rotWithShape="0">
            <a:prstClr val="black">
              <a:alpha val="40000"/>
            </a:prstClr>
          </a:outerShdw>
          <a:reflection blurRad="6350" stA="52000" endA="300" endPos="35000" dir="5400000" sy="-100000" algn="bl" rotWithShape="0"/>
        </a:effectLst>
      </dgm:spPr>
      <dgm:t>
        <a:bodyPr/>
        <a:lstStyle/>
        <a:p>
          <a:r>
            <a:rPr lang="en-US" dirty="0" smtClean="0"/>
            <a:t>Facilities</a:t>
          </a:r>
          <a:endParaRPr lang="en-US" dirty="0"/>
        </a:p>
      </dgm:t>
    </dgm:pt>
    <dgm:pt modelId="{B78360D0-52E7-4964-8A0C-00A196138C3B}" type="parTrans" cxnId="{D81A6BEF-C35C-4BB5-B563-F90A051FD6B6}">
      <dgm:prSet/>
      <dgm:spPr/>
      <dgm:t>
        <a:bodyPr/>
        <a:lstStyle/>
        <a:p>
          <a:endParaRPr lang="en-US"/>
        </a:p>
      </dgm:t>
    </dgm:pt>
    <dgm:pt modelId="{7FA81BE9-A5A1-48B1-BD62-46D60E2184B0}" type="sibTrans" cxnId="{D81A6BEF-C35C-4BB5-B563-F90A051FD6B6}">
      <dgm:prSet/>
      <dgm:spPr/>
      <dgm:t>
        <a:bodyPr/>
        <a:lstStyle/>
        <a:p>
          <a:endParaRPr lang="en-US"/>
        </a:p>
      </dgm:t>
    </dgm:pt>
    <dgm:pt modelId="{8826E100-844A-48A1-B380-0816CA413524}">
      <dgm:prSet phldrT="[Text]"/>
      <dgm:spPr>
        <a:solidFill>
          <a:schemeClr val="bg2">
            <a:lumMod val="50000"/>
          </a:schemeClr>
        </a:solidFill>
        <a:effectLst>
          <a:glow rad="63500">
            <a:schemeClr val="accent1">
              <a:satMod val="175000"/>
              <a:alpha val="40000"/>
            </a:schemeClr>
          </a:glow>
          <a:outerShdw blurRad="50800" dist="38100" dir="2700000" algn="tl" rotWithShape="0">
            <a:prstClr val="black">
              <a:alpha val="40000"/>
            </a:prstClr>
          </a:outerShdw>
          <a:reflection blurRad="6350" stA="52000" endA="300" endPos="35000" dir="5400000" sy="-100000" algn="bl" rotWithShape="0"/>
        </a:effectLst>
      </dgm:spPr>
      <dgm:t>
        <a:bodyPr/>
        <a:lstStyle/>
        <a:p>
          <a:r>
            <a:rPr lang="en-US" dirty="0" smtClean="0"/>
            <a:t>Professionals </a:t>
          </a:r>
          <a:endParaRPr lang="en-US" dirty="0"/>
        </a:p>
      </dgm:t>
    </dgm:pt>
    <dgm:pt modelId="{FEB1FDE4-D62D-4FBE-A2BC-345DAD5CC3E4}" type="parTrans" cxnId="{111DE21E-7839-41DC-BA17-DB4630130EB5}">
      <dgm:prSet/>
      <dgm:spPr/>
      <dgm:t>
        <a:bodyPr/>
        <a:lstStyle/>
        <a:p>
          <a:endParaRPr lang="en-US"/>
        </a:p>
      </dgm:t>
    </dgm:pt>
    <dgm:pt modelId="{814F3537-DEF7-4D28-BFC0-2D4E0F637A4B}" type="sibTrans" cxnId="{111DE21E-7839-41DC-BA17-DB4630130EB5}">
      <dgm:prSet/>
      <dgm:spPr/>
      <dgm:t>
        <a:bodyPr/>
        <a:lstStyle/>
        <a:p>
          <a:endParaRPr lang="en-US"/>
        </a:p>
      </dgm:t>
    </dgm:pt>
    <dgm:pt modelId="{D01E140D-9CEF-4474-9E51-5F5DC2D793B8}">
      <dgm:prSet phldrT="[Text]"/>
      <dgm:spPr>
        <a:solidFill>
          <a:schemeClr val="bg2">
            <a:lumMod val="50000"/>
          </a:schemeClr>
        </a:solidFill>
        <a:effectLst>
          <a:glow rad="63500">
            <a:schemeClr val="accent1">
              <a:satMod val="175000"/>
              <a:alpha val="40000"/>
            </a:schemeClr>
          </a:glow>
          <a:outerShdw blurRad="50800" dist="38100" dir="2700000" algn="tl" rotWithShape="0">
            <a:prstClr val="black">
              <a:alpha val="40000"/>
            </a:prstClr>
          </a:outerShdw>
          <a:reflection blurRad="6350" stA="52000" endA="300" endPos="35000" dir="5400000" sy="-100000" algn="bl" rotWithShape="0"/>
        </a:effectLst>
      </dgm:spPr>
      <dgm:t>
        <a:bodyPr/>
        <a:lstStyle/>
        <a:p>
          <a:r>
            <a:rPr lang="en-US" dirty="0" smtClean="0"/>
            <a:t>Health Access Networks</a:t>
          </a:r>
          <a:endParaRPr lang="en-US" dirty="0"/>
        </a:p>
      </dgm:t>
    </dgm:pt>
    <dgm:pt modelId="{03F3AC89-3FE7-438A-BFB8-A394C59A9C15}" type="parTrans" cxnId="{559008DA-CCBA-4E38-823D-D5971A9C1B53}">
      <dgm:prSet/>
      <dgm:spPr/>
      <dgm:t>
        <a:bodyPr/>
        <a:lstStyle/>
        <a:p>
          <a:endParaRPr lang="en-US"/>
        </a:p>
      </dgm:t>
    </dgm:pt>
    <dgm:pt modelId="{F5A4511C-B184-4093-BAF0-9DCB0CE678BF}" type="sibTrans" cxnId="{559008DA-CCBA-4E38-823D-D5971A9C1B53}">
      <dgm:prSet/>
      <dgm:spPr/>
      <dgm:t>
        <a:bodyPr/>
        <a:lstStyle/>
        <a:p>
          <a:endParaRPr lang="en-US"/>
        </a:p>
      </dgm:t>
    </dgm:pt>
    <dgm:pt modelId="{4D86AA5E-580F-4913-B7DA-F0234C3056A7}">
      <dgm:prSet phldrT="[Text]"/>
      <dgm:spPr>
        <a:solidFill>
          <a:schemeClr val="bg2">
            <a:lumMod val="50000"/>
          </a:schemeClr>
        </a:solidFill>
        <a:effectLst>
          <a:outerShdw blurRad="50800" dist="38100" dir="2700000" algn="tl" rotWithShape="0">
            <a:prstClr val="black">
              <a:alpha val="40000"/>
            </a:prstClr>
          </a:outerShdw>
        </a:effectLst>
      </dgm:spPr>
      <dgm:t>
        <a:bodyPr/>
        <a:lstStyle/>
        <a:p>
          <a:r>
            <a:rPr lang="en-US" dirty="0" smtClean="0"/>
            <a:t> Ancillary</a:t>
          </a:r>
          <a:endParaRPr lang="en-US" dirty="0"/>
        </a:p>
      </dgm:t>
    </dgm:pt>
    <dgm:pt modelId="{A613021A-FFEA-46BF-9474-AF5F15631941}" type="parTrans" cxnId="{3826B374-310B-4965-B272-92268322C2C7}">
      <dgm:prSet/>
      <dgm:spPr/>
      <dgm:t>
        <a:bodyPr/>
        <a:lstStyle/>
        <a:p>
          <a:endParaRPr lang="en-US"/>
        </a:p>
      </dgm:t>
    </dgm:pt>
    <dgm:pt modelId="{D6B0C2E0-CAF6-4086-AF73-B90A4F0A55B2}" type="sibTrans" cxnId="{3826B374-310B-4965-B272-92268322C2C7}">
      <dgm:prSet/>
      <dgm:spPr/>
      <dgm:t>
        <a:bodyPr/>
        <a:lstStyle/>
        <a:p>
          <a:endParaRPr lang="en-US"/>
        </a:p>
      </dgm:t>
    </dgm:pt>
    <dgm:pt modelId="{899AB2A3-4B60-4BC1-A15E-7481CE294871}" type="pres">
      <dgm:prSet presAssocID="{2146CA2C-8BF0-48B9-A3EC-E167E8CAAAB6}" presName="hierChild1" presStyleCnt="0">
        <dgm:presLayoutVars>
          <dgm:orgChart val="1"/>
          <dgm:chPref val="1"/>
          <dgm:dir/>
          <dgm:animOne val="branch"/>
          <dgm:animLvl val="lvl"/>
          <dgm:resizeHandles/>
        </dgm:presLayoutVars>
      </dgm:prSet>
      <dgm:spPr/>
      <dgm:t>
        <a:bodyPr/>
        <a:lstStyle/>
        <a:p>
          <a:endParaRPr lang="en-US"/>
        </a:p>
      </dgm:t>
    </dgm:pt>
    <dgm:pt modelId="{B5C6502F-78A9-4378-824F-7FDB32B05837}" type="pres">
      <dgm:prSet presAssocID="{C72FEDFD-B9C0-42BE-9334-65E60D002B3C}" presName="hierRoot1" presStyleCnt="0">
        <dgm:presLayoutVars>
          <dgm:hierBranch val="init"/>
        </dgm:presLayoutVars>
      </dgm:prSet>
      <dgm:spPr/>
    </dgm:pt>
    <dgm:pt modelId="{325AF6FD-48F2-465B-AF64-F61825DEF24F}" type="pres">
      <dgm:prSet presAssocID="{C72FEDFD-B9C0-42BE-9334-65E60D002B3C}" presName="rootComposite1" presStyleCnt="0"/>
      <dgm:spPr/>
    </dgm:pt>
    <dgm:pt modelId="{41E17086-BB44-4227-9B68-D2D3864B830B}" type="pres">
      <dgm:prSet presAssocID="{C72FEDFD-B9C0-42BE-9334-65E60D002B3C}" presName="rootText1" presStyleLbl="node0" presStyleIdx="0" presStyleCnt="1">
        <dgm:presLayoutVars>
          <dgm:chPref val="3"/>
        </dgm:presLayoutVars>
      </dgm:prSet>
      <dgm:spPr/>
      <dgm:t>
        <a:bodyPr/>
        <a:lstStyle/>
        <a:p>
          <a:endParaRPr lang="en-US"/>
        </a:p>
      </dgm:t>
    </dgm:pt>
    <dgm:pt modelId="{3FE9D4EA-5DFE-4082-8734-783D1CEB26B2}" type="pres">
      <dgm:prSet presAssocID="{C72FEDFD-B9C0-42BE-9334-65E60D002B3C}" presName="rootConnector1" presStyleLbl="node1" presStyleIdx="0" presStyleCnt="0"/>
      <dgm:spPr/>
      <dgm:t>
        <a:bodyPr/>
        <a:lstStyle/>
        <a:p>
          <a:endParaRPr lang="en-US"/>
        </a:p>
      </dgm:t>
    </dgm:pt>
    <dgm:pt modelId="{8F3B0DFD-1754-4B91-9160-AF2ED084D5C9}" type="pres">
      <dgm:prSet presAssocID="{C72FEDFD-B9C0-42BE-9334-65E60D002B3C}" presName="hierChild2" presStyleCnt="0"/>
      <dgm:spPr/>
    </dgm:pt>
    <dgm:pt modelId="{C8BBF6F1-E98A-4707-94E3-08B4B544A7F7}" type="pres">
      <dgm:prSet presAssocID="{B78360D0-52E7-4964-8A0C-00A196138C3B}" presName="Name37" presStyleLbl="parChTrans1D2" presStyleIdx="0" presStyleCnt="5"/>
      <dgm:spPr/>
      <dgm:t>
        <a:bodyPr/>
        <a:lstStyle/>
        <a:p>
          <a:endParaRPr lang="en-US"/>
        </a:p>
      </dgm:t>
    </dgm:pt>
    <dgm:pt modelId="{0B2258A7-CD33-4B05-9745-A9EB28482828}" type="pres">
      <dgm:prSet presAssocID="{A9E81FF3-DA9D-4841-89EC-57E711CBBB65}" presName="hierRoot2" presStyleCnt="0">
        <dgm:presLayoutVars>
          <dgm:hierBranch val="init"/>
        </dgm:presLayoutVars>
      </dgm:prSet>
      <dgm:spPr/>
    </dgm:pt>
    <dgm:pt modelId="{03D4D87C-0962-403E-85AF-F513B9E99B09}" type="pres">
      <dgm:prSet presAssocID="{A9E81FF3-DA9D-4841-89EC-57E711CBBB65}" presName="rootComposite" presStyleCnt="0"/>
      <dgm:spPr/>
    </dgm:pt>
    <dgm:pt modelId="{DC18D48E-2267-46CC-AF0D-000EEF932AA3}" type="pres">
      <dgm:prSet presAssocID="{A9E81FF3-DA9D-4841-89EC-57E711CBBB65}" presName="rootText" presStyleLbl="node2" presStyleIdx="0" presStyleCnt="4">
        <dgm:presLayoutVars>
          <dgm:chPref val="3"/>
        </dgm:presLayoutVars>
      </dgm:prSet>
      <dgm:spPr/>
      <dgm:t>
        <a:bodyPr/>
        <a:lstStyle/>
        <a:p>
          <a:endParaRPr lang="en-US"/>
        </a:p>
      </dgm:t>
    </dgm:pt>
    <dgm:pt modelId="{2F265B43-E9A1-4B69-B766-BC3326CE8D7E}" type="pres">
      <dgm:prSet presAssocID="{A9E81FF3-DA9D-4841-89EC-57E711CBBB65}" presName="rootConnector" presStyleLbl="node2" presStyleIdx="0" presStyleCnt="4"/>
      <dgm:spPr/>
      <dgm:t>
        <a:bodyPr/>
        <a:lstStyle/>
        <a:p>
          <a:endParaRPr lang="en-US"/>
        </a:p>
      </dgm:t>
    </dgm:pt>
    <dgm:pt modelId="{6C5763F7-5B82-4666-818A-74924D7C1F07}" type="pres">
      <dgm:prSet presAssocID="{A9E81FF3-DA9D-4841-89EC-57E711CBBB65}" presName="hierChild4" presStyleCnt="0"/>
      <dgm:spPr/>
    </dgm:pt>
    <dgm:pt modelId="{B84C2AAD-151D-4356-945D-369CEBB9B3A2}" type="pres">
      <dgm:prSet presAssocID="{A9E81FF3-DA9D-4841-89EC-57E711CBBB65}" presName="hierChild5" presStyleCnt="0"/>
      <dgm:spPr/>
    </dgm:pt>
    <dgm:pt modelId="{3AB8C07E-BB87-4426-A7BD-038AC4E7CC73}" type="pres">
      <dgm:prSet presAssocID="{FEB1FDE4-D62D-4FBE-A2BC-345DAD5CC3E4}" presName="Name37" presStyleLbl="parChTrans1D2" presStyleIdx="1" presStyleCnt="5"/>
      <dgm:spPr/>
      <dgm:t>
        <a:bodyPr/>
        <a:lstStyle/>
        <a:p>
          <a:endParaRPr lang="en-US"/>
        </a:p>
      </dgm:t>
    </dgm:pt>
    <dgm:pt modelId="{15757CFC-A639-4857-A8EB-DC61B36FAF0A}" type="pres">
      <dgm:prSet presAssocID="{8826E100-844A-48A1-B380-0816CA413524}" presName="hierRoot2" presStyleCnt="0">
        <dgm:presLayoutVars>
          <dgm:hierBranch val="init"/>
        </dgm:presLayoutVars>
      </dgm:prSet>
      <dgm:spPr/>
    </dgm:pt>
    <dgm:pt modelId="{99270EE9-AEF8-4C1B-AD23-19E7EE5E270E}" type="pres">
      <dgm:prSet presAssocID="{8826E100-844A-48A1-B380-0816CA413524}" presName="rootComposite" presStyleCnt="0"/>
      <dgm:spPr/>
    </dgm:pt>
    <dgm:pt modelId="{6F35B4FA-8E78-48FF-9AC3-A0C5BB8EC946}" type="pres">
      <dgm:prSet presAssocID="{8826E100-844A-48A1-B380-0816CA413524}" presName="rootText" presStyleLbl="node2" presStyleIdx="1" presStyleCnt="4">
        <dgm:presLayoutVars>
          <dgm:chPref val="3"/>
        </dgm:presLayoutVars>
      </dgm:prSet>
      <dgm:spPr/>
      <dgm:t>
        <a:bodyPr/>
        <a:lstStyle/>
        <a:p>
          <a:endParaRPr lang="en-US"/>
        </a:p>
      </dgm:t>
    </dgm:pt>
    <dgm:pt modelId="{DEB12C25-E5C7-4E60-AB3A-B8DF5FF31A8D}" type="pres">
      <dgm:prSet presAssocID="{8826E100-844A-48A1-B380-0816CA413524}" presName="rootConnector" presStyleLbl="node2" presStyleIdx="1" presStyleCnt="4"/>
      <dgm:spPr/>
      <dgm:t>
        <a:bodyPr/>
        <a:lstStyle/>
        <a:p>
          <a:endParaRPr lang="en-US"/>
        </a:p>
      </dgm:t>
    </dgm:pt>
    <dgm:pt modelId="{9CA713DB-B1BD-44B8-9122-FC5D0E419408}" type="pres">
      <dgm:prSet presAssocID="{8826E100-844A-48A1-B380-0816CA413524}" presName="hierChild4" presStyleCnt="0"/>
      <dgm:spPr/>
    </dgm:pt>
    <dgm:pt modelId="{A395F53A-C618-41F7-A039-A502460A862A}" type="pres">
      <dgm:prSet presAssocID="{8826E100-844A-48A1-B380-0816CA413524}" presName="hierChild5" presStyleCnt="0"/>
      <dgm:spPr/>
    </dgm:pt>
    <dgm:pt modelId="{F785BA5C-DA50-461E-BB78-7E9469FA86B2}" type="pres">
      <dgm:prSet presAssocID="{A613021A-FFEA-46BF-9474-AF5F15631941}" presName="Name37" presStyleLbl="parChTrans1D2" presStyleIdx="2" presStyleCnt="5"/>
      <dgm:spPr/>
      <dgm:t>
        <a:bodyPr/>
        <a:lstStyle/>
        <a:p>
          <a:endParaRPr lang="en-US"/>
        </a:p>
      </dgm:t>
    </dgm:pt>
    <dgm:pt modelId="{41481B6D-D347-4152-90CD-FE58E01C8A22}" type="pres">
      <dgm:prSet presAssocID="{4D86AA5E-580F-4913-B7DA-F0234C3056A7}" presName="hierRoot2" presStyleCnt="0">
        <dgm:presLayoutVars>
          <dgm:hierBranch val="init"/>
        </dgm:presLayoutVars>
      </dgm:prSet>
      <dgm:spPr/>
    </dgm:pt>
    <dgm:pt modelId="{EBC7FE63-75E1-4496-B5B9-D1CD66C99F08}" type="pres">
      <dgm:prSet presAssocID="{4D86AA5E-580F-4913-B7DA-F0234C3056A7}" presName="rootComposite" presStyleCnt="0"/>
      <dgm:spPr/>
    </dgm:pt>
    <dgm:pt modelId="{BE9A4276-F0CE-40BF-86C6-064FC3F3C794}" type="pres">
      <dgm:prSet presAssocID="{4D86AA5E-580F-4913-B7DA-F0234C3056A7}" presName="rootText" presStyleLbl="node2" presStyleIdx="2" presStyleCnt="4">
        <dgm:presLayoutVars>
          <dgm:chPref val="3"/>
        </dgm:presLayoutVars>
      </dgm:prSet>
      <dgm:spPr/>
      <dgm:t>
        <a:bodyPr/>
        <a:lstStyle/>
        <a:p>
          <a:endParaRPr lang="en-US"/>
        </a:p>
      </dgm:t>
    </dgm:pt>
    <dgm:pt modelId="{A2ECD684-9E73-421F-A428-7CDFB360D09D}" type="pres">
      <dgm:prSet presAssocID="{4D86AA5E-580F-4913-B7DA-F0234C3056A7}" presName="rootConnector" presStyleLbl="node2" presStyleIdx="2" presStyleCnt="4"/>
      <dgm:spPr/>
      <dgm:t>
        <a:bodyPr/>
        <a:lstStyle/>
        <a:p>
          <a:endParaRPr lang="en-US"/>
        </a:p>
      </dgm:t>
    </dgm:pt>
    <dgm:pt modelId="{13611790-E954-4646-849B-0D7ADEEE568F}" type="pres">
      <dgm:prSet presAssocID="{4D86AA5E-580F-4913-B7DA-F0234C3056A7}" presName="hierChild4" presStyleCnt="0"/>
      <dgm:spPr/>
    </dgm:pt>
    <dgm:pt modelId="{91B5519A-19CE-4943-9321-CD3C006DA1DF}" type="pres">
      <dgm:prSet presAssocID="{4D86AA5E-580F-4913-B7DA-F0234C3056A7}" presName="hierChild5" presStyleCnt="0"/>
      <dgm:spPr/>
    </dgm:pt>
    <dgm:pt modelId="{EA8B98CA-45BF-4F91-B7BE-9C076B1B1A89}" type="pres">
      <dgm:prSet presAssocID="{03F3AC89-3FE7-438A-BFB8-A394C59A9C15}" presName="Name37" presStyleLbl="parChTrans1D2" presStyleIdx="3" presStyleCnt="5"/>
      <dgm:spPr/>
      <dgm:t>
        <a:bodyPr/>
        <a:lstStyle/>
        <a:p>
          <a:endParaRPr lang="en-US"/>
        </a:p>
      </dgm:t>
    </dgm:pt>
    <dgm:pt modelId="{37247E8C-3D98-4CBB-ACDA-7EEDCDC2A0B8}" type="pres">
      <dgm:prSet presAssocID="{D01E140D-9CEF-4474-9E51-5F5DC2D793B8}" presName="hierRoot2" presStyleCnt="0">
        <dgm:presLayoutVars>
          <dgm:hierBranch val="init"/>
        </dgm:presLayoutVars>
      </dgm:prSet>
      <dgm:spPr/>
    </dgm:pt>
    <dgm:pt modelId="{A386B1EF-49E6-43C6-BA87-9158BA66603B}" type="pres">
      <dgm:prSet presAssocID="{D01E140D-9CEF-4474-9E51-5F5DC2D793B8}" presName="rootComposite" presStyleCnt="0"/>
      <dgm:spPr/>
    </dgm:pt>
    <dgm:pt modelId="{98FA87C9-B874-4276-A8DB-3D496ED6B617}" type="pres">
      <dgm:prSet presAssocID="{D01E140D-9CEF-4474-9E51-5F5DC2D793B8}" presName="rootText" presStyleLbl="node2" presStyleIdx="3" presStyleCnt="4">
        <dgm:presLayoutVars>
          <dgm:chPref val="3"/>
        </dgm:presLayoutVars>
      </dgm:prSet>
      <dgm:spPr/>
      <dgm:t>
        <a:bodyPr/>
        <a:lstStyle/>
        <a:p>
          <a:endParaRPr lang="en-US"/>
        </a:p>
      </dgm:t>
    </dgm:pt>
    <dgm:pt modelId="{DEE5646F-6857-433A-AE5E-20537EA517AA}" type="pres">
      <dgm:prSet presAssocID="{D01E140D-9CEF-4474-9E51-5F5DC2D793B8}" presName="rootConnector" presStyleLbl="node2" presStyleIdx="3" presStyleCnt="4"/>
      <dgm:spPr/>
      <dgm:t>
        <a:bodyPr/>
        <a:lstStyle/>
        <a:p>
          <a:endParaRPr lang="en-US"/>
        </a:p>
      </dgm:t>
    </dgm:pt>
    <dgm:pt modelId="{08ACD49C-8DA5-4C14-B38B-593DCA3A7537}" type="pres">
      <dgm:prSet presAssocID="{D01E140D-9CEF-4474-9E51-5F5DC2D793B8}" presName="hierChild4" presStyleCnt="0"/>
      <dgm:spPr/>
    </dgm:pt>
    <dgm:pt modelId="{7BB74FA6-927C-4779-9BCA-6B94439B40E1}" type="pres">
      <dgm:prSet presAssocID="{D01E140D-9CEF-4474-9E51-5F5DC2D793B8}" presName="hierChild5" presStyleCnt="0"/>
      <dgm:spPr/>
    </dgm:pt>
    <dgm:pt modelId="{EE6B0570-97A2-48D2-9F92-55D55551C244}" type="pres">
      <dgm:prSet presAssocID="{C72FEDFD-B9C0-42BE-9334-65E60D002B3C}" presName="hierChild3" presStyleCnt="0"/>
      <dgm:spPr/>
    </dgm:pt>
    <dgm:pt modelId="{D4BFB34E-B702-4592-BB9C-72EF0475C93F}" type="pres">
      <dgm:prSet presAssocID="{745BE874-342D-4A19-B172-8800298F8510}" presName="Name111" presStyleLbl="parChTrans1D2" presStyleIdx="4" presStyleCnt="5"/>
      <dgm:spPr/>
      <dgm:t>
        <a:bodyPr/>
        <a:lstStyle/>
        <a:p>
          <a:endParaRPr lang="en-US"/>
        </a:p>
      </dgm:t>
    </dgm:pt>
    <dgm:pt modelId="{8D7E8979-7991-4733-80DB-093B068E9190}" type="pres">
      <dgm:prSet presAssocID="{853FE940-3274-4D5E-96C0-784D153C0F6D}" presName="hierRoot3" presStyleCnt="0">
        <dgm:presLayoutVars>
          <dgm:hierBranch val="init"/>
        </dgm:presLayoutVars>
      </dgm:prSet>
      <dgm:spPr/>
    </dgm:pt>
    <dgm:pt modelId="{EB747E5D-B0B9-429F-96B2-99CFBA8F92C7}" type="pres">
      <dgm:prSet presAssocID="{853FE940-3274-4D5E-96C0-784D153C0F6D}" presName="rootComposite3" presStyleCnt="0"/>
      <dgm:spPr/>
    </dgm:pt>
    <dgm:pt modelId="{A2BFE5EF-9436-43D6-AE3D-50E716FA4D80}" type="pres">
      <dgm:prSet presAssocID="{853FE940-3274-4D5E-96C0-784D153C0F6D}" presName="rootText3" presStyleLbl="asst1" presStyleIdx="0" presStyleCnt="1">
        <dgm:presLayoutVars>
          <dgm:chPref val="3"/>
        </dgm:presLayoutVars>
      </dgm:prSet>
      <dgm:spPr/>
      <dgm:t>
        <a:bodyPr/>
        <a:lstStyle/>
        <a:p>
          <a:endParaRPr lang="en-US"/>
        </a:p>
      </dgm:t>
    </dgm:pt>
    <dgm:pt modelId="{CEDE8119-1CBB-4BB5-A9DF-E2CA6235C8A2}" type="pres">
      <dgm:prSet presAssocID="{853FE940-3274-4D5E-96C0-784D153C0F6D}" presName="rootConnector3" presStyleLbl="asst1" presStyleIdx="0" presStyleCnt="1"/>
      <dgm:spPr/>
      <dgm:t>
        <a:bodyPr/>
        <a:lstStyle/>
        <a:p>
          <a:endParaRPr lang="en-US"/>
        </a:p>
      </dgm:t>
    </dgm:pt>
    <dgm:pt modelId="{FB7C132B-88B6-481B-A5CB-15818E9E9854}" type="pres">
      <dgm:prSet presAssocID="{853FE940-3274-4D5E-96C0-784D153C0F6D}" presName="hierChild6" presStyleCnt="0"/>
      <dgm:spPr/>
    </dgm:pt>
    <dgm:pt modelId="{803CD26E-F4F0-4042-839E-F4DB381FEE67}" type="pres">
      <dgm:prSet presAssocID="{853FE940-3274-4D5E-96C0-784D153C0F6D}" presName="hierChild7" presStyleCnt="0"/>
      <dgm:spPr/>
    </dgm:pt>
  </dgm:ptLst>
  <dgm:cxnLst>
    <dgm:cxn modelId="{E6C69263-A566-4207-A8A6-1E3C3DD92452}" type="presOf" srcId="{FEB1FDE4-D62D-4FBE-A2BC-345DAD5CC3E4}" destId="{3AB8C07E-BB87-4426-A7BD-038AC4E7CC73}" srcOrd="0" destOrd="0" presId="urn:microsoft.com/office/officeart/2005/8/layout/orgChart1"/>
    <dgm:cxn modelId="{111DE21E-7839-41DC-BA17-DB4630130EB5}" srcId="{C72FEDFD-B9C0-42BE-9334-65E60D002B3C}" destId="{8826E100-844A-48A1-B380-0816CA413524}" srcOrd="2" destOrd="0" parTransId="{FEB1FDE4-D62D-4FBE-A2BC-345DAD5CC3E4}" sibTransId="{814F3537-DEF7-4D28-BFC0-2D4E0F637A4B}"/>
    <dgm:cxn modelId="{CFC41D22-776F-4AA6-BE06-3D9C499686AC}" type="presOf" srcId="{D01E140D-9CEF-4474-9E51-5F5DC2D793B8}" destId="{DEE5646F-6857-433A-AE5E-20537EA517AA}" srcOrd="1" destOrd="0" presId="urn:microsoft.com/office/officeart/2005/8/layout/orgChart1"/>
    <dgm:cxn modelId="{559008DA-CCBA-4E38-823D-D5971A9C1B53}" srcId="{C72FEDFD-B9C0-42BE-9334-65E60D002B3C}" destId="{D01E140D-9CEF-4474-9E51-5F5DC2D793B8}" srcOrd="4" destOrd="0" parTransId="{03F3AC89-3FE7-438A-BFB8-A394C59A9C15}" sibTransId="{F5A4511C-B184-4093-BAF0-9DCB0CE678BF}"/>
    <dgm:cxn modelId="{5056095F-3FBA-4C3F-9AA4-0C8A785E296E}" type="presOf" srcId="{A9E81FF3-DA9D-4841-89EC-57E711CBBB65}" destId="{DC18D48E-2267-46CC-AF0D-000EEF932AA3}" srcOrd="0" destOrd="0" presId="urn:microsoft.com/office/officeart/2005/8/layout/orgChart1"/>
    <dgm:cxn modelId="{1E902DE5-D3D6-4EDB-8D37-39CB7C16DF83}" type="presOf" srcId="{8826E100-844A-48A1-B380-0816CA413524}" destId="{6F35B4FA-8E78-48FF-9AC3-A0C5BB8EC946}" srcOrd="0" destOrd="0" presId="urn:microsoft.com/office/officeart/2005/8/layout/orgChart1"/>
    <dgm:cxn modelId="{6A5F82FC-4B37-4D0F-B465-47EEE3D553F3}" type="presOf" srcId="{03F3AC89-3FE7-438A-BFB8-A394C59A9C15}" destId="{EA8B98CA-45BF-4F91-B7BE-9C076B1B1A89}" srcOrd="0" destOrd="0" presId="urn:microsoft.com/office/officeart/2005/8/layout/orgChart1"/>
    <dgm:cxn modelId="{EAAAFAEC-2D1A-44FA-8240-D3C072B8771C}" type="presOf" srcId="{4D86AA5E-580F-4913-B7DA-F0234C3056A7}" destId="{A2ECD684-9E73-421F-A428-7CDFB360D09D}" srcOrd="1" destOrd="0" presId="urn:microsoft.com/office/officeart/2005/8/layout/orgChart1"/>
    <dgm:cxn modelId="{F6450464-58E3-446E-8DB3-701B90DAC0CC}" type="presOf" srcId="{C72FEDFD-B9C0-42BE-9334-65E60D002B3C}" destId="{3FE9D4EA-5DFE-4082-8734-783D1CEB26B2}" srcOrd="1" destOrd="0" presId="urn:microsoft.com/office/officeart/2005/8/layout/orgChart1"/>
    <dgm:cxn modelId="{C73193C8-BB05-4D33-B39E-04B0A7A79D13}" type="presOf" srcId="{745BE874-342D-4A19-B172-8800298F8510}" destId="{D4BFB34E-B702-4592-BB9C-72EF0475C93F}" srcOrd="0" destOrd="0" presId="urn:microsoft.com/office/officeart/2005/8/layout/orgChart1"/>
    <dgm:cxn modelId="{4E406D93-5FFD-4089-AF27-17D6A40F505D}" type="presOf" srcId="{853FE940-3274-4D5E-96C0-784D153C0F6D}" destId="{A2BFE5EF-9436-43D6-AE3D-50E716FA4D80}" srcOrd="0" destOrd="0" presId="urn:microsoft.com/office/officeart/2005/8/layout/orgChart1"/>
    <dgm:cxn modelId="{2B077A2B-771D-4F63-8B76-F4BC4240A43C}" type="presOf" srcId="{853FE940-3274-4D5E-96C0-784D153C0F6D}" destId="{CEDE8119-1CBB-4BB5-A9DF-E2CA6235C8A2}" srcOrd="1" destOrd="0" presId="urn:microsoft.com/office/officeart/2005/8/layout/orgChart1"/>
    <dgm:cxn modelId="{EF4B9E45-BFC6-4BEE-BF27-FBA503B68D17}" type="presOf" srcId="{A9E81FF3-DA9D-4841-89EC-57E711CBBB65}" destId="{2F265B43-E9A1-4B69-B766-BC3326CE8D7E}" srcOrd="1" destOrd="0" presId="urn:microsoft.com/office/officeart/2005/8/layout/orgChart1"/>
    <dgm:cxn modelId="{066E4380-BD1C-4EC5-8288-EE8FC4048C7C}" srcId="{2146CA2C-8BF0-48B9-A3EC-E167E8CAAAB6}" destId="{C72FEDFD-B9C0-42BE-9334-65E60D002B3C}" srcOrd="0" destOrd="0" parTransId="{14FBC107-376D-4508-B15D-26870F370D26}" sibTransId="{CF5D5EC7-14D0-4C07-B720-433D0562D657}"/>
    <dgm:cxn modelId="{9008BD7A-C627-4922-B17C-9985B724866F}" type="presOf" srcId="{8826E100-844A-48A1-B380-0816CA413524}" destId="{DEB12C25-E5C7-4E60-AB3A-B8DF5FF31A8D}" srcOrd="1" destOrd="0" presId="urn:microsoft.com/office/officeart/2005/8/layout/orgChart1"/>
    <dgm:cxn modelId="{9364F36C-7944-44D0-923D-3BCF076719EC}" type="presOf" srcId="{B78360D0-52E7-4964-8A0C-00A196138C3B}" destId="{C8BBF6F1-E98A-4707-94E3-08B4B544A7F7}" srcOrd="0" destOrd="0" presId="urn:microsoft.com/office/officeart/2005/8/layout/orgChart1"/>
    <dgm:cxn modelId="{3400FFD5-1D13-4690-A292-ED664C24B789}" type="presOf" srcId="{2146CA2C-8BF0-48B9-A3EC-E167E8CAAAB6}" destId="{899AB2A3-4B60-4BC1-A15E-7481CE294871}" srcOrd="0" destOrd="0" presId="urn:microsoft.com/office/officeart/2005/8/layout/orgChart1"/>
    <dgm:cxn modelId="{32A68D06-3B93-4072-9119-C35901FC6278}" srcId="{C72FEDFD-B9C0-42BE-9334-65E60D002B3C}" destId="{853FE940-3274-4D5E-96C0-784D153C0F6D}" srcOrd="0" destOrd="0" parTransId="{745BE874-342D-4A19-B172-8800298F8510}" sibTransId="{5FAD3C06-FA91-4333-836B-310FE1A8D628}"/>
    <dgm:cxn modelId="{D81A6BEF-C35C-4BB5-B563-F90A051FD6B6}" srcId="{C72FEDFD-B9C0-42BE-9334-65E60D002B3C}" destId="{A9E81FF3-DA9D-4841-89EC-57E711CBBB65}" srcOrd="1" destOrd="0" parTransId="{B78360D0-52E7-4964-8A0C-00A196138C3B}" sibTransId="{7FA81BE9-A5A1-48B1-BD62-46D60E2184B0}"/>
    <dgm:cxn modelId="{3826B374-310B-4965-B272-92268322C2C7}" srcId="{C72FEDFD-B9C0-42BE-9334-65E60D002B3C}" destId="{4D86AA5E-580F-4913-B7DA-F0234C3056A7}" srcOrd="3" destOrd="0" parTransId="{A613021A-FFEA-46BF-9474-AF5F15631941}" sibTransId="{D6B0C2E0-CAF6-4086-AF73-B90A4F0A55B2}"/>
    <dgm:cxn modelId="{E0B604BA-6024-4A6E-B380-C59C6E04332A}" type="presOf" srcId="{C72FEDFD-B9C0-42BE-9334-65E60D002B3C}" destId="{41E17086-BB44-4227-9B68-D2D3864B830B}" srcOrd="0" destOrd="0" presId="urn:microsoft.com/office/officeart/2005/8/layout/orgChart1"/>
    <dgm:cxn modelId="{8D8587F2-F5DA-4686-9508-A54EBAC2A43D}" type="presOf" srcId="{4D86AA5E-580F-4913-B7DA-F0234C3056A7}" destId="{BE9A4276-F0CE-40BF-86C6-064FC3F3C794}" srcOrd="0" destOrd="0" presId="urn:microsoft.com/office/officeart/2005/8/layout/orgChart1"/>
    <dgm:cxn modelId="{065DA243-3A9E-4B63-AD84-05816648C75D}" type="presOf" srcId="{D01E140D-9CEF-4474-9E51-5F5DC2D793B8}" destId="{98FA87C9-B874-4276-A8DB-3D496ED6B617}" srcOrd="0" destOrd="0" presId="urn:microsoft.com/office/officeart/2005/8/layout/orgChart1"/>
    <dgm:cxn modelId="{4359AD12-2048-4E04-B209-35C06255EC44}" type="presOf" srcId="{A613021A-FFEA-46BF-9474-AF5F15631941}" destId="{F785BA5C-DA50-461E-BB78-7E9469FA86B2}" srcOrd="0" destOrd="0" presId="urn:microsoft.com/office/officeart/2005/8/layout/orgChart1"/>
    <dgm:cxn modelId="{F6FCF05A-1308-4594-A31F-2DD424668CBE}" type="presParOf" srcId="{899AB2A3-4B60-4BC1-A15E-7481CE294871}" destId="{B5C6502F-78A9-4378-824F-7FDB32B05837}" srcOrd="0" destOrd="0" presId="urn:microsoft.com/office/officeart/2005/8/layout/orgChart1"/>
    <dgm:cxn modelId="{62CA8467-9CD9-4BD7-821F-7A70C67EC32F}" type="presParOf" srcId="{B5C6502F-78A9-4378-824F-7FDB32B05837}" destId="{325AF6FD-48F2-465B-AF64-F61825DEF24F}" srcOrd="0" destOrd="0" presId="urn:microsoft.com/office/officeart/2005/8/layout/orgChart1"/>
    <dgm:cxn modelId="{5AD88047-1E84-4FEF-80A0-DB3924781027}" type="presParOf" srcId="{325AF6FD-48F2-465B-AF64-F61825DEF24F}" destId="{41E17086-BB44-4227-9B68-D2D3864B830B}" srcOrd="0" destOrd="0" presId="urn:microsoft.com/office/officeart/2005/8/layout/orgChart1"/>
    <dgm:cxn modelId="{618FC551-5FAE-4E8D-A2EB-222918CA6716}" type="presParOf" srcId="{325AF6FD-48F2-465B-AF64-F61825DEF24F}" destId="{3FE9D4EA-5DFE-4082-8734-783D1CEB26B2}" srcOrd="1" destOrd="0" presId="urn:microsoft.com/office/officeart/2005/8/layout/orgChart1"/>
    <dgm:cxn modelId="{9C39C66B-FB1C-4193-8CA2-CF0C5D751906}" type="presParOf" srcId="{B5C6502F-78A9-4378-824F-7FDB32B05837}" destId="{8F3B0DFD-1754-4B91-9160-AF2ED084D5C9}" srcOrd="1" destOrd="0" presId="urn:microsoft.com/office/officeart/2005/8/layout/orgChart1"/>
    <dgm:cxn modelId="{9BF3D8BD-B94D-47DB-90FE-AA91D584E010}" type="presParOf" srcId="{8F3B0DFD-1754-4B91-9160-AF2ED084D5C9}" destId="{C8BBF6F1-E98A-4707-94E3-08B4B544A7F7}" srcOrd="0" destOrd="0" presId="urn:microsoft.com/office/officeart/2005/8/layout/orgChart1"/>
    <dgm:cxn modelId="{80D0E267-ACDF-45E1-9DA8-BE06E9000AFF}" type="presParOf" srcId="{8F3B0DFD-1754-4B91-9160-AF2ED084D5C9}" destId="{0B2258A7-CD33-4B05-9745-A9EB28482828}" srcOrd="1" destOrd="0" presId="urn:microsoft.com/office/officeart/2005/8/layout/orgChart1"/>
    <dgm:cxn modelId="{5A60AB9E-BF7E-4A79-87EF-68BA7FBE0701}" type="presParOf" srcId="{0B2258A7-CD33-4B05-9745-A9EB28482828}" destId="{03D4D87C-0962-403E-85AF-F513B9E99B09}" srcOrd="0" destOrd="0" presId="urn:microsoft.com/office/officeart/2005/8/layout/orgChart1"/>
    <dgm:cxn modelId="{71B7A2C8-2F0F-481A-8C14-85B7AFC049D5}" type="presParOf" srcId="{03D4D87C-0962-403E-85AF-F513B9E99B09}" destId="{DC18D48E-2267-46CC-AF0D-000EEF932AA3}" srcOrd="0" destOrd="0" presId="urn:microsoft.com/office/officeart/2005/8/layout/orgChart1"/>
    <dgm:cxn modelId="{3A5C48D6-ADC2-4031-82A8-BFA53D3E66F6}" type="presParOf" srcId="{03D4D87C-0962-403E-85AF-F513B9E99B09}" destId="{2F265B43-E9A1-4B69-B766-BC3326CE8D7E}" srcOrd="1" destOrd="0" presId="urn:microsoft.com/office/officeart/2005/8/layout/orgChart1"/>
    <dgm:cxn modelId="{9D359ED4-A9BC-49ED-9338-C546F21CC57F}" type="presParOf" srcId="{0B2258A7-CD33-4B05-9745-A9EB28482828}" destId="{6C5763F7-5B82-4666-818A-74924D7C1F07}" srcOrd="1" destOrd="0" presId="urn:microsoft.com/office/officeart/2005/8/layout/orgChart1"/>
    <dgm:cxn modelId="{60637DBC-A94C-46E1-B183-AD1E049A34AE}" type="presParOf" srcId="{0B2258A7-CD33-4B05-9745-A9EB28482828}" destId="{B84C2AAD-151D-4356-945D-369CEBB9B3A2}" srcOrd="2" destOrd="0" presId="urn:microsoft.com/office/officeart/2005/8/layout/orgChart1"/>
    <dgm:cxn modelId="{CCA30403-9A6B-44B1-90B9-71464ECB0F61}" type="presParOf" srcId="{8F3B0DFD-1754-4B91-9160-AF2ED084D5C9}" destId="{3AB8C07E-BB87-4426-A7BD-038AC4E7CC73}" srcOrd="2" destOrd="0" presId="urn:microsoft.com/office/officeart/2005/8/layout/orgChart1"/>
    <dgm:cxn modelId="{02B26518-EFB4-4098-A855-2BD234CA4170}" type="presParOf" srcId="{8F3B0DFD-1754-4B91-9160-AF2ED084D5C9}" destId="{15757CFC-A639-4857-A8EB-DC61B36FAF0A}" srcOrd="3" destOrd="0" presId="urn:microsoft.com/office/officeart/2005/8/layout/orgChart1"/>
    <dgm:cxn modelId="{0F8F2B0B-08D0-468F-9E21-C1D3BFAB2088}" type="presParOf" srcId="{15757CFC-A639-4857-A8EB-DC61B36FAF0A}" destId="{99270EE9-AEF8-4C1B-AD23-19E7EE5E270E}" srcOrd="0" destOrd="0" presId="urn:microsoft.com/office/officeart/2005/8/layout/orgChart1"/>
    <dgm:cxn modelId="{D3DC5C7B-35C8-4852-90EB-F53F4006B8D1}" type="presParOf" srcId="{99270EE9-AEF8-4C1B-AD23-19E7EE5E270E}" destId="{6F35B4FA-8E78-48FF-9AC3-A0C5BB8EC946}" srcOrd="0" destOrd="0" presId="urn:microsoft.com/office/officeart/2005/8/layout/orgChart1"/>
    <dgm:cxn modelId="{316FCCCE-4908-4D15-A9AA-300766C6356B}" type="presParOf" srcId="{99270EE9-AEF8-4C1B-AD23-19E7EE5E270E}" destId="{DEB12C25-E5C7-4E60-AB3A-B8DF5FF31A8D}" srcOrd="1" destOrd="0" presId="urn:microsoft.com/office/officeart/2005/8/layout/orgChart1"/>
    <dgm:cxn modelId="{10E72494-D35F-4478-BCE2-EA23F6D8BE03}" type="presParOf" srcId="{15757CFC-A639-4857-A8EB-DC61B36FAF0A}" destId="{9CA713DB-B1BD-44B8-9122-FC5D0E419408}" srcOrd="1" destOrd="0" presId="urn:microsoft.com/office/officeart/2005/8/layout/orgChart1"/>
    <dgm:cxn modelId="{28F95B93-49FE-42F9-AA12-8827CB1E47B4}" type="presParOf" srcId="{15757CFC-A639-4857-A8EB-DC61B36FAF0A}" destId="{A395F53A-C618-41F7-A039-A502460A862A}" srcOrd="2" destOrd="0" presId="urn:microsoft.com/office/officeart/2005/8/layout/orgChart1"/>
    <dgm:cxn modelId="{D77724FA-82C8-40BA-BAD4-BD488F755925}" type="presParOf" srcId="{8F3B0DFD-1754-4B91-9160-AF2ED084D5C9}" destId="{F785BA5C-DA50-461E-BB78-7E9469FA86B2}" srcOrd="4" destOrd="0" presId="urn:microsoft.com/office/officeart/2005/8/layout/orgChart1"/>
    <dgm:cxn modelId="{B3D5BA87-4616-4F1B-BBE8-DC6C484B7150}" type="presParOf" srcId="{8F3B0DFD-1754-4B91-9160-AF2ED084D5C9}" destId="{41481B6D-D347-4152-90CD-FE58E01C8A22}" srcOrd="5" destOrd="0" presId="urn:microsoft.com/office/officeart/2005/8/layout/orgChart1"/>
    <dgm:cxn modelId="{87E0C008-C850-4A15-94A4-2402285ABA66}" type="presParOf" srcId="{41481B6D-D347-4152-90CD-FE58E01C8A22}" destId="{EBC7FE63-75E1-4496-B5B9-D1CD66C99F08}" srcOrd="0" destOrd="0" presId="urn:microsoft.com/office/officeart/2005/8/layout/orgChart1"/>
    <dgm:cxn modelId="{994885DF-0C67-41CE-842E-B35F4FFE4E16}" type="presParOf" srcId="{EBC7FE63-75E1-4496-B5B9-D1CD66C99F08}" destId="{BE9A4276-F0CE-40BF-86C6-064FC3F3C794}" srcOrd="0" destOrd="0" presId="urn:microsoft.com/office/officeart/2005/8/layout/orgChart1"/>
    <dgm:cxn modelId="{4A7F623C-CE4C-41ED-8157-2BCDA5117C2B}" type="presParOf" srcId="{EBC7FE63-75E1-4496-B5B9-D1CD66C99F08}" destId="{A2ECD684-9E73-421F-A428-7CDFB360D09D}" srcOrd="1" destOrd="0" presId="urn:microsoft.com/office/officeart/2005/8/layout/orgChart1"/>
    <dgm:cxn modelId="{F59914DF-483B-486D-B051-BB66D8492FA1}" type="presParOf" srcId="{41481B6D-D347-4152-90CD-FE58E01C8A22}" destId="{13611790-E954-4646-849B-0D7ADEEE568F}" srcOrd="1" destOrd="0" presId="urn:microsoft.com/office/officeart/2005/8/layout/orgChart1"/>
    <dgm:cxn modelId="{DA838ACB-0ECC-4330-8E35-6651F5AF0FA5}" type="presParOf" srcId="{41481B6D-D347-4152-90CD-FE58E01C8A22}" destId="{91B5519A-19CE-4943-9321-CD3C006DA1DF}" srcOrd="2" destOrd="0" presId="urn:microsoft.com/office/officeart/2005/8/layout/orgChart1"/>
    <dgm:cxn modelId="{E08A3245-7C45-45CE-B823-F93DAB29806E}" type="presParOf" srcId="{8F3B0DFD-1754-4B91-9160-AF2ED084D5C9}" destId="{EA8B98CA-45BF-4F91-B7BE-9C076B1B1A89}" srcOrd="6" destOrd="0" presId="urn:microsoft.com/office/officeart/2005/8/layout/orgChart1"/>
    <dgm:cxn modelId="{FD0551AD-7A60-499A-97D3-5AA7373F0B6A}" type="presParOf" srcId="{8F3B0DFD-1754-4B91-9160-AF2ED084D5C9}" destId="{37247E8C-3D98-4CBB-ACDA-7EEDCDC2A0B8}" srcOrd="7" destOrd="0" presId="urn:microsoft.com/office/officeart/2005/8/layout/orgChart1"/>
    <dgm:cxn modelId="{8D14813F-5E8E-4A1C-A4AE-56D93369B21D}" type="presParOf" srcId="{37247E8C-3D98-4CBB-ACDA-7EEDCDC2A0B8}" destId="{A386B1EF-49E6-43C6-BA87-9158BA66603B}" srcOrd="0" destOrd="0" presId="urn:microsoft.com/office/officeart/2005/8/layout/orgChart1"/>
    <dgm:cxn modelId="{D8B72FF6-B005-4D49-B3C3-68D39E382261}" type="presParOf" srcId="{A386B1EF-49E6-43C6-BA87-9158BA66603B}" destId="{98FA87C9-B874-4276-A8DB-3D496ED6B617}" srcOrd="0" destOrd="0" presId="urn:microsoft.com/office/officeart/2005/8/layout/orgChart1"/>
    <dgm:cxn modelId="{254FDC6F-90BE-4828-BA62-38682F58973E}" type="presParOf" srcId="{A386B1EF-49E6-43C6-BA87-9158BA66603B}" destId="{DEE5646F-6857-433A-AE5E-20537EA517AA}" srcOrd="1" destOrd="0" presId="urn:microsoft.com/office/officeart/2005/8/layout/orgChart1"/>
    <dgm:cxn modelId="{7E72A495-3BE1-45A9-980E-B14104C9CCB5}" type="presParOf" srcId="{37247E8C-3D98-4CBB-ACDA-7EEDCDC2A0B8}" destId="{08ACD49C-8DA5-4C14-B38B-593DCA3A7537}" srcOrd="1" destOrd="0" presId="urn:microsoft.com/office/officeart/2005/8/layout/orgChart1"/>
    <dgm:cxn modelId="{8EA4A914-1BB6-4B71-AB57-263DE8EB4D5B}" type="presParOf" srcId="{37247E8C-3D98-4CBB-ACDA-7EEDCDC2A0B8}" destId="{7BB74FA6-927C-4779-9BCA-6B94439B40E1}" srcOrd="2" destOrd="0" presId="urn:microsoft.com/office/officeart/2005/8/layout/orgChart1"/>
    <dgm:cxn modelId="{5C452B30-B765-4441-83BE-D3E344BE2FD1}" type="presParOf" srcId="{B5C6502F-78A9-4378-824F-7FDB32B05837}" destId="{EE6B0570-97A2-48D2-9F92-55D55551C244}" srcOrd="2" destOrd="0" presId="urn:microsoft.com/office/officeart/2005/8/layout/orgChart1"/>
    <dgm:cxn modelId="{44F6C4AF-3E91-461B-B834-05589589B26A}" type="presParOf" srcId="{EE6B0570-97A2-48D2-9F92-55D55551C244}" destId="{D4BFB34E-B702-4592-BB9C-72EF0475C93F}" srcOrd="0" destOrd="0" presId="urn:microsoft.com/office/officeart/2005/8/layout/orgChart1"/>
    <dgm:cxn modelId="{F5CC8985-0223-455E-B8B1-6C3113234AA1}" type="presParOf" srcId="{EE6B0570-97A2-48D2-9F92-55D55551C244}" destId="{8D7E8979-7991-4733-80DB-093B068E9190}" srcOrd="1" destOrd="0" presId="urn:microsoft.com/office/officeart/2005/8/layout/orgChart1"/>
    <dgm:cxn modelId="{25311158-BEC1-4657-BE5E-0D7C8F7F5157}" type="presParOf" srcId="{8D7E8979-7991-4733-80DB-093B068E9190}" destId="{EB747E5D-B0B9-429F-96B2-99CFBA8F92C7}" srcOrd="0" destOrd="0" presId="urn:microsoft.com/office/officeart/2005/8/layout/orgChart1"/>
    <dgm:cxn modelId="{FB381D05-E31A-4F90-9AAE-B3F47C8A9534}" type="presParOf" srcId="{EB747E5D-B0B9-429F-96B2-99CFBA8F92C7}" destId="{A2BFE5EF-9436-43D6-AE3D-50E716FA4D80}" srcOrd="0" destOrd="0" presId="urn:microsoft.com/office/officeart/2005/8/layout/orgChart1"/>
    <dgm:cxn modelId="{BA2F2BF7-0865-44CC-94ED-B76875B0C091}" type="presParOf" srcId="{EB747E5D-B0B9-429F-96B2-99CFBA8F92C7}" destId="{CEDE8119-1CBB-4BB5-A9DF-E2CA6235C8A2}" srcOrd="1" destOrd="0" presId="urn:microsoft.com/office/officeart/2005/8/layout/orgChart1"/>
    <dgm:cxn modelId="{E76A9B3C-1791-4C08-BF09-B1DFCE35230B}" type="presParOf" srcId="{8D7E8979-7991-4733-80DB-093B068E9190}" destId="{FB7C132B-88B6-481B-A5CB-15818E9E9854}" srcOrd="1" destOrd="0" presId="urn:microsoft.com/office/officeart/2005/8/layout/orgChart1"/>
    <dgm:cxn modelId="{770801CA-7E9B-487B-BA37-3D30B2D18500}" type="presParOf" srcId="{8D7E8979-7991-4733-80DB-093B068E9190}" destId="{803CD26E-F4F0-4042-839E-F4DB381FEE6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146CA2C-8BF0-48B9-A3EC-E167E8CAAAB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72FEDFD-B9C0-42BE-9334-65E60D002B3C}">
      <dgm:prSet phldrT="[Text]"/>
      <dgm:spPr>
        <a:effectLst>
          <a:outerShdw blurRad="50800" dist="38100" dir="2700000" algn="tl" rotWithShape="0">
            <a:prstClr val="black">
              <a:alpha val="40000"/>
            </a:prstClr>
          </a:outerShdw>
        </a:effectLst>
      </dgm:spPr>
      <dgm:t>
        <a:bodyPr/>
        <a:lstStyle/>
        <a:p>
          <a:r>
            <a:rPr lang="en-US" dirty="0" smtClean="0"/>
            <a:t>OHCA as oversight agency</a:t>
          </a:r>
          <a:endParaRPr lang="en-US" dirty="0"/>
        </a:p>
      </dgm:t>
    </dgm:pt>
    <dgm:pt modelId="{14FBC107-376D-4508-B15D-26870F370D26}" type="parTrans" cxnId="{066E4380-BD1C-4EC5-8288-EE8FC4048C7C}">
      <dgm:prSet/>
      <dgm:spPr/>
      <dgm:t>
        <a:bodyPr/>
        <a:lstStyle/>
        <a:p>
          <a:endParaRPr lang="en-US"/>
        </a:p>
      </dgm:t>
    </dgm:pt>
    <dgm:pt modelId="{CF5D5EC7-14D0-4C07-B720-433D0562D657}" type="sibTrans" cxnId="{066E4380-BD1C-4EC5-8288-EE8FC4048C7C}">
      <dgm:prSet/>
      <dgm:spPr/>
      <dgm:t>
        <a:bodyPr/>
        <a:lstStyle/>
        <a:p>
          <a:endParaRPr lang="en-US"/>
        </a:p>
      </dgm:t>
    </dgm:pt>
    <dgm:pt modelId="{853FE940-3274-4D5E-96C0-784D153C0F6D}" type="asst">
      <dgm:prSet phldrT="[Text]"/>
      <dgm:spPr>
        <a:effectLst>
          <a:outerShdw blurRad="50800" dist="38100" dir="2700000" algn="tl" rotWithShape="0">
            <a:prstClr val="black">
              <a:alpha val="40000"/>
            </a:prstClr>
          </a:outerShdw>
        </a:effectLst>
      </dgm:spPr>
      <dgm:t>
        <a:bodyPr/>
        <a:lstStyle/>
        <a:p>
          <a:r>
            <a:rPr lang="en-US" dirty="0" smtClean="0"/>
            <a:t>Partner agencies</a:t>
          </a:r>
          <a:endParaRPr lang="en-US" dirty="0"/>
        </a:p>
      </dgm:t>
    </dgm:pt>
    <dgm:pt modelId="{745BE874-342D-4A19-B172-8800298F8510}" type="parTrans" cxnId="{32A68D06-3B93-4072-9119-C35901FC6278}">
      <dgm:prSet/>
      <dgm:spPr/>
      <dgm:t>
        <a:bodyPr/>
        <a:lstStyle/>
        <a:p>
          <a:endParaRPr lang="en-US"/>
        </a:p>
      </dgm:t>
    </dgm:pt>
    <dgm:pt modelId="{5FAD3C06-FA91-4333-836B-310FE1A8D628}" type="sibTrans" cxnId="{32A68D06-3B93-4072-9119-C35901FC6278}">
      <dgm:prSet/>
      <dgm:spPr/>
      <dgm:t>
        <a:bodyPr/>
        <a:lstStyle/>
        <a:p>
          <a:endParaRPr lang="en-US"/>
        </a:p>
      </dgm:t>
    </dgm:pt>
    <dgm:pt modelId="{A9E81FF3-DA9D-4841-89EC-57E711CBBB65}">
      <dgm:prSet phldrT="[Text]"/>
      <dgm:spPr>
        <a:solidFill>
          <a:schemeClr val="accent4">
            <a:lumMod val="50000"/>
          </a:schemeClr>
        </a:solidFill>
        <a:effectLst>
          <a:outerShdw blurRad="50800" dist="38100" dir="2700000" algn="tl" rotWithShape="0">
            <a:prstClr val="black">
              <a:alpha val="40000"/>
            </a:prstClr>
          </a:outerShdw>
        </a:effectLst>
      </dgm:spPr>
      <dgm:t>
        <a:bodyPr/>
        <a:lstStyle/>
        <a:p>
          <a:r>
            <a:rPr lang="en-US" dirty="0" smtClean="0"/>
            <a:t>MCO 1</a:t>
          </a:r>
          <a:endParaRPr lang="en-US" dirty="0"/>
        </a:p>
      </dgm:t>
    </dgm:pt>
    <dgm:pt modelId="{B78360D0-52E7-4964-8A0C-00A196138C3B}" type="parTrans" cxnId="{D81A6BEF-C35C-4BB5-B563-F90A051FD6B6}">
      <dgm:prSet/>
      <dgm:spPr/>
      <dgm:t>
        <a:bodyPr/>
        <a:lstStyle/>
        <a:p>
          <a:endParaRPr lang="en-US"/>
        </a:p>
      </dgm:t>
    </dgm:pt>
    <dgm:pt modelId="{7FA81BE9-A5A1-48B1-BD62-46D60E2184B0}" type="sibTrans" cxnId="{D81A6BEF-C35C-4BB5-B563-F90A051FD6B6}">
      <dgm:prSet/>
      <dgm:spPr/>
      <dgm:t>
        <a:bodyPr/>
        <a:lstStyle/>
        <a:p>
          <a:endParaRPr lang="en-US"/>
        </a:p>
      </dgm:t>
    </dgm:pt>
    <dgm:pt modelId="{8826E100-844A-48A1-B380-0816CA413524}">
      <dgm:prSet phldrT="[Text]"/>
      <dgm:spPr>
        <a:solidFill>
          <a:schemeClr val="accent4">
            <a:lumMod val="50000"/>
          </a:schemeClr>
        </a:solidFill>
        <a:effectLst>
          <a:outerShdw blurRad="50800" dist="38100" dir="2700000" algn="tl" rotWithShape="0">
            <a:prstClr val="black">
              <a:alpha val="40000"/>
            </a:prstClr>
          </a:outerShdw>
        </a:effectLst>
      </dgm:spPr>
      <dgm:t>
        <a:bodyPr/>
        <a:lstStyle/>
        <a:p>
          <a:r>
            <a:rPr lang="en-US" dirty="0" smtClean="0"/>
            <a:t>MCO 2</a:t>
          </a:r>
          <a:endParaRPr lang="en-US" dirty="0"/>
        </a:p>
      </dgm:t>
    </dgm:pt>
    <dgm:pt modelId="{FEB1FDE4-D62D-4FBE-A2BC-345DAD5CC3E4}" type="parTrans" cxnId="{111DE21E-7839-41DC-BA17-DB4630130EB5}">
      <dgm:prSet/>
      <dgm:spPr/>
      <dgm:t>
        <a:bodyPr/>
        <a:lstStyle/>
        <a:p>
          <a:endParaRPr lang="en-US"/>
        </a:p>
      </dgm:t>
    </dgm:pt>
    <dgm:pt modelId="{814F3537-DEF7-4D28-BFC0-2D4E0F637A4B}" type="sibTrans" cxnId="{111DE21E-7839-41DC-BA17-DB4630130EB5}">
      <dgm:prSet/>
      <dgm:spPr/>
      <dgm:t>
        <a:bodyPr/>
        <a:lstStyle/>
        <a:p>
          <a:endParaRPr lang="en-US"/>
        </a:p>
      </dgm:t>
    </dgm:pt>
    <dgm:pt modelId="{D01E140D-9CEF-4474-9E51-5F5DC2D793B8}">
      <dgm:prSet phldrT="[Text]"/>
      <dgm:spPr>
        <a:solidFill>
          <a:schemeClr val="accent4">
            <a:lumMod val="50000"/>
          </a:schemeClr>
        </a:solidFill>
        <a:effectLst>
          <a:outerShdw blurRad="50800" dist="38100" dir="2700000" algn="tl" rotWithShape="0">
            <a:prstClr val="black">
              <a:alpha val="40000"/>
            </a:prstClr>
          </a:outerShdw>
        </a:effectLst>
      </dgm:spPr>
      <dgm:t>
        <a:bodyPr/>
        <a:lstStyle/>
        <a:p>
          <a:r>
            <a:rPr lang="en-US" dirty="0" smtClean="0"/>
            <a:t>MCO 3</a:t>
          </a:r>
          <a:endParaRPr lang="en-US" dirty="0"/>
        </a:p>
      </dgm:t>
    </dgm:pt>
    <dgm:pt modelId="{03F3AC89-3FE7-438A-BFB8-A394C59A9C15}" type="parTrans" cxnId="{559008DA-CCBA-4E38-823D-D5971A9C1B53}">
      <dgm:prSet/>
      <dgm:spPr/>
      <dgm:t>
        <a:bodyPr/>
        <a:lstStyle/>
        <a:p>
          <a:endParaRPr lang="en-US"/>
        </a:p>
      </dgm:t>
    </dgm:pt>
    <dgm:pt modelId="{F5A4511C-B184-4093-BAF0-9DCB0CE678BF}" type="sibTrans" cxnId="{559008DA-CCBA-4E38-823D-D5971A9C1B53}">
      <dgm:prSet/>
      <dgm:spPr/>
      <dgm:t>
        <a:bodyPr/>
        <a:lstStyle/>
        <a:p>
          <a:endParaRPr lang="en-US"/>
        </a:p>
      </dgm:t>
    </dgm:pt>
    <dgm:pt modelId="{798282EC-9B18-4EC9-AD1B-AED8FD8176BD}">
      <dgm:prSet phldrT="[Text]"/>
      <dgm:spPr>
        <a:solidFill>
          <a:schemeClr val="bg2">
            <a:lumMod val="50000"/>
          </a:schemeClr>
        </a:solidFill>
        <a:effectLst>
          <a:outerShdw blurRad="50800" dist="38100" dir="2700000" algn="tl" rotWithShape="0">
            <a:prstClr val="black">
              <a:alpha val="40000"/>
            </a:prstClr>
          </a:outerShdw>
        </a:effectLst>
      </dgm:spPr>
      <dgm:t>
        <a:bodyPr/>
        <a:lstStyle/>
        <a:p>
          <a:r>
            <a:rPr lang="en-US" dirty="0" smtClean="0"/>
            <a:t>Facilities</a:t>
          </a:r>
          <a:endParaRPr lang="en-US" dirty="0"/>
        </a:p>
      </dgm:t>
    </dgm:pt>
    <dgm:pt modelId="{86D83518-9A6D-411D-91AE-9C13A58E1C0D}" type="parTrans" cxnId="{BF6F0537-2A25-43EA-B34E-2D02A8DF6394}">
      <dgm:prSet/>
      <dgm:spPr/>
      <dgm:t>
        <a:bodyPr/>
        <a:lstStyle/>
        <a:p>
          <a:endParaRPr lang="en-US"/>
        </a:p>
      </dgm:t>
    </dgm:pt>
    <dgm:pt modelId="{E8B1E6EA-BC22-4883-9F0D-9CA500FE5296}" type="sibTrans" cxnId="{BF6F0537-2A25-43EA-B34E-2D02A8DF6394}">
      <dgm:prSet/>
      <dgm:spPr/>
      <dgm:t>
        <a:bodyPr/>
        <a:lstStyle/>
        <a:p>
          <a:endParaRPr lang="en-US"/>
        </a:p>
      </dgm:t>
    </dgm:pt>
    <dgm:pt modelId="{9682FA70-32C7-459C-B756-B65D30556FA6}">
      <dgm:prSet phldrT="[Text]"/>
      <dgm:spPr>
        <a:solidFill>
          <a:schemeClr val="bg2">
            <a:lumMod val="50000"/>
          </a:schemeClr>
        </a:solidFill>
        <a:effectLst>
          <a:outerShdw blurRad="50800" dist="38100" dir="2700000" algn="tl" rotWithShape="0">
            <a:prstClr val="black">
              <a:alpha val="40000"/>
            </a:prstClr>
          </a:outerShdw>
        </a:effectLst>
      </dgm:spPr>
      <dgm:t>
        <a:bodyPr/>
        <a:lstStyle/>
        <a:p>
          <a:r>
            <a:rPr lang="en-US" dirty="0" smtClean="0"/>
            <a:t>Professionals</a:t>
          </a:r>
          <a:endParaRPr lang="en-US" dirty="0"/>
        </a:p>
      </dgm:t>
    </dgm:pt>
    <dgm:pt modelId="{5F3E6EAA-6FC9-49DF-B472-A0DB2D07ABD8}" type="parTrans" cxnId="{61F3EA41-C35D-4788-8496-A40ED4A9902B}">
      <dgm:prSet/>
      <dgm:spPr/>
      <dgm:t>
        <a:bodyPr/>
        <a:lstStyle/>
        <a:p>
          <a:endParaRPr lang="en-US"/>
        </a:p>
      </dgm:t>
    </dgm:pt>
    <dgm:pt modelId="{F324FBC3-4578-48FA-AA63-D8ABE7CF2706}" type="sibTrans" cxnId="{61F3EA41-C35D-4788-8496-A40ED4A9902B}">
      <dgm:prSet/>
      <dgm:spPr/>
      <dgm:t>
        <a:bodyPr/>
        <a:lstStyle/>
        <a:p>
          <a:endParaRPr lang="en-US"/>
        </a:p>
      </dgm:t>
    </dgm:pt>
    <dgm:pt modelId="{C5CEEB08-9E11-45B5-9EC3-4A628F47D59E}">
      <dgm:prSet phldrT="[Text]"/>
      <dgm:spPr>
        <a:solidFill>
          <a:schemeClr val="bg2">
            <a:lumMod val="50000"/>
          </a:schemeClr>
        </a:solidFill>
        <a:effectLst>
          <a:outerShdw blurRad="50800" dist="38100" dir="2700000" algn="tl" rotWithShape="0">
            <a:prstClr val="black">
              <a:alpha val="40000"/>
            </a:prstClr>
          </a:outerShdw>
        </a:effectLst>
      </dgm:spPr>
      <dgm:t>
        <a:bodyPr/>
        <a:lstStyle/>
        <a:p>
          <a:r>
            <a:rPr lang="en-US" dirty="0" smtClean="0"/>
            <a:t>Ancillary</a:t>
          </a:r>
          <a:endParaRPr lang="en-US" dirty="0"/>
        </a:p>
      </dgm:t>
    </dgm:pt>
    <dgm:pt modelId="{6B6C17D7-FEA4-4AB9-BA76-3C4DB2011219}" type="parTrans" cxnId="{7C559A3D-258B-44AC-97A7-B5F6B581172F}">
      <dgm:prSet/>
      <dgm:spPr/>
      <dgm:t>
        <a:bodyPr/>
        <a:lstStyle/>
        <a:p>
          <a:endParaRPr lang="en-US"/>
        </a:p>
      </dgm:t>
    </dgm:pt>
    <dgm:pt modelId="{EBCF0473-3393-4E19-B67C-149B0894F7A4}" type="sibTrans" cxnId="{7C559A3D-258B-44AC-97A7-B5F6B581172F}">
      <dgm:prSet/>
      <dgm:spPr/>
      <dgm:t>
        <a:bodyPr/>
        <a:lstStyle/>
        <a:p>
          <a:endParaRPr lang="en-US"/>
        </a:p>
      </dgm:t>
    </dgm:pt>
    <dgm:pt modelId="{6124292A-C8A9-42B9-B5A9-E6516D3D0F50}">
      <dgm:prSet phldrT="[Text]"/>
      <dgm:spPr>
        <a:solidFill>
          <a:schemeClr val="bg2">
            <a:lumMod val="50000"/>
          </a:schemeClr>
        </a:solidFill>
        <a:effectLst>
          <a:outerShdw blurRad="50800" dist="38100" dir="2700000" algn="tl" rotWithShape="0">
            <a:prstClr val="black">
              <a:alpha val="40000"/>
            </a:prstClr>
          </a:outerShdw>
        </a:effectLst>
      </dgm:spPr>
      <dgm:t>
        <a:bodyPr/>
        <a:lstStyle/>
        <a:p>
          <a:r>
            <a:rPr lang="en-US" dirty="0" smtClean="0"/>
            <a:t>Facilities</a:t>
          </a:r>
          <a:endParaRPr lang="en-US" dirty="0"/>
        </a:p>
      </dgm:t>
    </dgm:pt>
    <dgm:pt modelId="{F940A584-5D72-40F1-9EA3-797B0ED86FA6}" type="parTrans" cxnId="{AC4F09F5-B5EC-4C13-9030-1E1C675EA66A}">
      <dgm:prSet/>
      <dgm:spPr/>
      <dgm:t>
        <a:bodyPr/>
        <a:lstStyle/>
        <a:p>
          <a:endParaRPr lang="en-US"/>
        </a:p>
      </dgm:t>
    </dgm:pt>
    <dgm:pt modelId="{D710611E-27D2-4CE5-B61F-428E5D7041EC}" type="sibTrans" cxnId="{AC4F09F5-B5EC-4C13-9030-1E1C675EA66A}">
      <dgm:prSet/>
      <dgm:spPr/>
      <dgm:t>
        <a:bodyPr/>
        <a:lstStyle/>
        <a:p>
          <a:endParaRPr lang="en-US"/>
        </a:p>
      </dgm:t>
    </dgm:pt>
    <dgm:pt modelId="{5AD04EF1-D846-4DE2-973C-5AEE6ACBDD2B}">
      <dgm:prSet phldrT="[Text]"/>
      <dgm:spPr>
        <a:solidFill>
          <a:schemeClr val="bg2">
            <a:lumMod val="50000"/>
          </a:schemeClr>
        </a:solidFill>
        <a:effectLst>
          <a:outerShdw blurRad="50800" dist="38100" dir="2700000" algn="tl" rotWithShape="0">
            <a:prstClr val="black">
              <a:alpha val="40000"/>
            </a:prstClr>
          </a:outerShdw>
        </a:effectLst>
      </dgm:spPr>
      <dgm:t>
        <a:bodyPr/>
        <a:lstStyle/>
        <a:p>
          <a:r>
            <a:rPr lang="en-US" dirty="0" smtClean="0"/>
            <a:t>Professionals</a:t>
          </a:r>
          <a:endParaRPr lang="en-US" dirty="0"/>
        </a:p>
      </dgm:t>
    </dgm:pt>
    <dgm:pt modelId="{3E432963-630B-462E-9C86-873C536B2D91}" type="parTrans" cxnId="{8BD46198-3773-4C8B-836D-3EA15A058635}">
      <dgm:prSet/>
      <dgm:spPr/>
      <dgm:t>
        <a:bodyPr/>
        <a:lstStyle/>
        <a:p>
          <a:endParaRPr lang="en-US"/>
        </a:p>
      </dgm:t>
    </dgm:pt>
    <dgm:pt modelId="{C6060024-AC0C-468E-8050-2203A6DE8FD6}" type="sibTrans" cxnId="{8BD46198-3773-4C8B-836D-3EA15A058635}">
      <dgm:prSet/>
      <dgm:spPr/>
      <dgm:t>
        <a:bodyPr/>
        <a:lstStyle/>
        <a:p>
          <a:endParaRPr lang="en-US"/>
        </a:p>
      </dgm:t>
    </dgm:pt>
    <dgm:pt modelId="{6C20F128-9F02-4F71-BE04-274D9B3C392D}">
      <dgm:prSet phldrT="[Text]"/>
      <dgm:spPr>
        <a:solidFill>
          <a:schemeClr val="bg2">
            <a:lumMod val="50000"/>
          </a:schemeClr>
        </a:solidFill>
        <a:effectLst>
          <a:outerShdw blurRad="50800" dist="38100" dir="2700000" algn="tl" rotWithShape="0">
            <a:prstClr val="black">
              <a:alpha val="40000"/>
            </a:prstClr>
          </a:outerShdw>
        </a:effectLst>
      </dgm:spPr>
      <dgm:t>
        <a:bodyPr/>
        <a:lstStyle/>
        <a:p>
          <a:r>
            <a:rPr lang="en-US" dirty="0" smtClean="0"/>
            <a:t>Ancillary</a:t>
          </a:r>
          <a:endParaRPr lang="en-US" dirty="0"/>
        </a:p>
      </dgm:t>
    </dgm:pt>
    <dgm:pt modelId="{8A19139B-3B09-4BBC-BF92-DF7D7AC9F37D}" type="parTrans" cxnId="{0282747C-A30E-435F-B5E2-05DB2D9787E3}">
      <dgm:prSet/>
      <dgm:spPr/>
      <dgm:t>
        <a:bodyPr/>
        <a:lstStyle/>
        <a:p>
          <a:endParaRPr lang="en-US"/>
        </a:p>
      </dgm:t>
    </dgm:pt>
    <dgm:pt modelId="{A518AE0A-B999-4D63-9887-34AB64102719}" type="sibTrans" cxnId="{0282747C-A30E-435F-B5E2-05DB2D9787E3}">
      <dgm:prSet/>
      <dgm:spPr/>
      <dgm:t>
        <a:bodyPr/>
        <a:lstStyle/>
        <a:p>
          <a:endParaRPr lang="en-US"/>
        </a:p>
      </dgm:t>
    </dgm:pt>
    <dgm:pt modelId="{5517F4CA-BC78-4A0C-A4F9-1830A217CF94}">
      <dgm:prSet phldrT="[Text]"/>
      <dgm:spPr>
        <a:solidFill>
          <a:schemeClr val="bg2">
            <a:lumMod val="50000"/>
          </a:schemeClr>
        </a:solidFill>
        <a:effectLst>
          <a:outerShdw blurRad="50800" dist="38100" dir="2700000" algn="tl" rotWithShape="0">
            <a:prstClr val="black">
              <a:alpha val="40000"/>
            </a:prstClr>
          </a:outerShdw>
        </a:effectLst>
      </dgm:spPr>
      <dgm:t>
        <a:bodyPr/>
        <a:lstStyle/>
        <a:p>
          <a:r>
            <a:rPr lang="en-US" dirty="0" smtClean="0"/>
            <a:t>Facilities</a:t>
          </a:r>
          <a:endParaRPr lang="en-US" dirty="0"/>
        </a:p>
      </dgm:t>
    </dgm:pt>
    <dgm:pt modelId="{21F22172-69B1-47D8-894F-E261DDD38B7B}" type="parTrans" cxnId="{459C43A4-175F-4ED6-BFC9-F3F6C82B4F5F}">
      <dgm:prSet/>
      <dgm:spPr/>
      <dgm:t>
        <a:bodyPr/>
        <a:lstStyle/>
        <a:p>
          <a:endParaRPr lang="en-US"/>
        </a:p>
      </dgm:t>
    </dgm:pt>
    <dgm:pt modelId="{3267C7AF-0DC9-4805-97BB-58CFF8AD6D71}" type="sibTrans" cxnId="{459C43A4-175F-4ED6-BFC9-F3F6C82B4F5F}">
      <dgm:prSet/>
      <dgm:spPr/>
      <dgm:t>
        <a:bodyPr/>
        <a:lstStyle/>
        <a:p>
          <a:endParaRPr lang="en-US"/>
        </a:p>
      </dgm:t>
    </dgm:pt>
    <dgm:pt modelId="{FF031B39-D11E-4828-8C41-02F95FAFA9CA}">
      <dgm:prSet phldrT="[Text]"/>
      <dgm:spPr>
        <a:solidFill>
          <a:schemeClr val="bg2">
            <a:lumMod val="50000"/>
          </a:schemeClr>
        </a:solidFill>
        <a:effectLst>
          <a:outerShdw blurRad="50800" dist="38100" dir="2700000" algn="tl" rotWithShape="0">
            <a:prstClr val="black">
              <a:alpha val="40000"/>
            </a:prstClr>
          </a:outerShdw>
        </a:effectLst>
      </dgm:spPr>
      <dgm:t>
        <a:bodyPr/>
        <a:lstStyle/>
        <a:p>
          <a:r>
            <a:rPr lang="en-US" dirty="0" smtClean="0"/>
            <a:t>Professionals</a:t>
          </a:r>
          <a:endParaRPr lang="en-US" dirty="0"/>
        </a:p>
      </dgm:t>
    </dgm:pt>
    <dgm:pt modelId="{E9BB20B6-5B6A-4214-B890-0230CA37084D}" type="parTrans" cxnId="{28FE22E8-647B-4619-BD76-9DEAE57CC9F9}">
      <dgm:prSet/>
      <dgm:spPr/>
      <dgm:t>
        <a:bodyPr/>
        <a:lstStyle/>
        <a:p>
          <a:endParaRPr lang="en-US"/>
        </a:p>
      </dgm:t>
    </dgm:pt>
    <dgm:pt modelId="{380C0953-74A4-43F9-9040-BBE8FE653500}" type="sibTrans" cxnId="{28FE22E8-647B-4619-BD76-9DEAE57CC9F9}">
      <dgm:prSet/>
      <dgm:spPr/>
      <dgm:t>
        <a:bodyPr/>
        <a:lstStyle/>
        <a:p>
          <a:endParaRPr lang="en-US"/>
        </a:p>
      </dgm:t>
    </dgm:pt>
    <dgm:pt modelId="{8C91955C-25FE-457A-B10F-C567F55CBA69}">
      <dgm:prSet phldrT="[Text]"/>
      <dgm:spPr>
        <a:solidFill>
          <a:schemeClr val="bg2">
            <a:lumMod val="50000"/>
          </a:schemeClr>
        </a:solidFill>
        <a:effectLst>
          <a:outerShdw blurRad="50800" dist="38100" dir="2700000" algn="tl" rotWithShape="0">
            <a:prstClr val="black">
              <a:alpha val="40000"/>
            </a:prstClr>
          </a:outerShdw>
        </a:effectLst>
      </dgm:spPr>
      <dgm:t>
        <a:bodyPr/>
        <a:lstStyle/>
        <a:p>
          <a:r>
            <a:rPr lang="en-US" dirty="0" smtClean="0"/>
            <a:t>Ancillary</a:t>
          </a:r>
          <a:endParaRPr lang="en-US" dirty="0"/>
        </a:p>
      </dgm:t>
    </dgm:pt>
    <dgm:pt modelId="{D4E13116-8116-49FE-BFE3-13B03839C690}" type="parTrans" cxnId="{20AEB7C1-D923-4053-BEB0-456B1DA8FB5C}">
      <dgm:prSet/>
      <dgm:spPr/>
      <dgm:t>
        <a:bodyPr/>
        <a:lstStyle/>
        <a:p>
          <a:endParaRPr lang="en-US"/>
        </a:p>
      </dgm:t>
    </dgm:pt>
    <dgm:pt modelId="{74B78CD3-8AE0-48E1-8542-BA7128A84196}" type="sibTrans" cxnId="{20AEB7C1-D923-4053-BEB0-456B1DA8FB5C}">
      <dgm:prSet/>
      <dgm:spPr/>
      <dgm:t>
        <a:bodyPr/>
        <a:lstStyle/>
        <a:p>
          <a:endParaRPr lang="en-US"/>
        </a:p>
      </dgm:t>
    </dgm:pt>
    <dgm:pt modelId="{899AB2A3-4B60-4BC1-A15E-7481CE294871}" type="pres">
      <dgm:prSet presAssocID="{2146CA2C-8BF0-48B9-A3EC-E167E8CAAAB6}" presName="hierChild1" presStyleCnt="0">
        <dgm:presLayoutVars>
          <dgm:orgChart val="1"/>
          <dgm:chPref val="1"/>
          <dgm:dir/>
          <dgm:animOne val="branch"/>
          <dgm:animLvl val="lvl"/>
          <dgm:resizeHandles/>
        </dgm:presLayoutVars>
      </dgm:prSet>
      <dgm:spPr/>
      <dgm:t>
        <a:bodyPr/>
        <a:lstStyle/>
        <a:p>
          <a:endParaRPr lang="en-US"/>
        </a:p>
      </dgm:t>
    </dgm:pt>
    <dgm:pt modelId="{B5C6502F-78A9-4378-824F-7FDB32B05837}" type="pres">
      <dgm:prSet presAssocID="{C72FEDFD-B9C0-42BE-9334-65E60D002B3C}" presName="hierRoot1" presStyleCnt="0">
        <dgm:presLayoutVars>
          <dgm:hierBranch val="init"/>
        </dgm:presLayoutVars>
      </dgm:prSet>
      <dgm:spPr/>
    </dgm:pt>
    <dgm:pt modelId="{325AF6FD-48F2-465B-AF64-F61825DEF24F}" type="pres">
      <dgm:prSet presAssocID="{C72FEDFD-B9C0-42BE-9334-65E60D002B3C}" presName="rootComposite1" presStyleCnt="0"/>
      <dgm:spPr/>
    </dgm:pt>
    <dgm:pt modelId="{41E17086-BB44-4227-9B68-D2D3864B830B}" type="pres">
      <dgm:prSet presAssocID="{C72FEDFD-B9C0-42BE-9334-65E60D002B3C}" presName="rootText1" presStyleLbl="node0" presStyleIdx="0" presStyleCnt="1">
        <dgm:presLayoutVars>
          <dgm:chPref val="3"/>
        </dgm:presLayoutVars>
      </dgm:prSet>
      <dgm:spPr/>
      <dgm:t>
        <a:bodyPr/>
        <a:lstStyle/>
        <a:p>
          <a:endParaRPr lang="en-US"/>
        </a:p>
      </dgm:t>
    </dgm:pt>
    <dgm:pt modelId="{3FE9D4EA-5DFE-4082-8734-783D1CEB26B2}" type="pres">
      <dgm:prSet presAssocID="{C72FEDFD-B9C0-42BE-9334-65E60D002B3C}" presName="rootConnector1" presStyleLbl="node1" presStyleIdx="0" presStyleCnt="0"/>
      <dgm:spPr/>
      <dgm:t>
        <a:bodyPr/>
        <a:lstStyle/>
        <a:p>
          <a:endParaRPr lang="en-US"/>
        </a:p>
      </dgm:t>
    </dgm:pt>
    <dgm:pt modelId="{8F3B0DFD-1754-4B91-9160-AF2ED084D5C9}" type="pres">
      <dgm:prSet presAssocID="{C72FEDFD-B9C0-42BE-9334-65E60D002B3C}" presName="hierChild2" presStyleCnt="0"/>
      <dgm:spPr/>
    </dgm:pt>
    <dgm:pt modelId="{C8BBF6F1-E98A-4707-94E3-08B4B544A7F7}" type="pres">
      <dgm:prSet presAssocID="{B78360D0-52E7-4964-8A0C-00A196138C3B}" presName="Name37" presStyleLbl="parChTrans1D2" presStyleIdx="0" presStyleCnt="4"/>
      <dgm:spPr/>
      <dgm:t>
        <a:bodyPr/>
        <a:lstStyle/>
        <a:p>
          <a:endParaRPr lang="en-US"/>
        </a:p>
      </dgm:t>
    </dgm:pt>
    <dgm:pt modelId="{0B2258A7-CD33-4B05-9745-A9EB28482828}" type="pres">
      <dgm:prSet presAssocID="{A9E81FF3-DA9D-4841-89EC-57E711CBBB65}" presName="hierRoot2" presStyleCnt="0">
        <dgm:presLayoutVars>
          <dgm:hierBranch val="init"/>
        </dgm:presLayoutVars>
      </dgm:prSet>
      <dgm:spPr/>
    </dgm:pt>
    <dgm:pt modelId="{03D4D87C-0962-403E-85AF-F513B9E99B09}" type="pres">
      <dgm:prSet presAssocID="{A9E81FF3-DA9D-4841-89EC-57E711CBBB65}" presName="rootComposite" presStyleCnt="0"/>
      <dgm:spPr/>
    </dgm:pt>
    <dgm:pt modelId="{DC18D48E-2267-46CC-AF0D-000EEF932AA3}" type="pres">
      <dgm:prSet presAssocID="{A9E81FF3-DA9D-4841-89EC-57E711CBBB65}" presName="rootText" presStyleLbl="node2" presStyleIdx="0" presStyleCnt="3" custLinFactNeighborX="-47193" custLinFactNeighborY="4680">
        <dgm:presLayoutVars>
          <dgm:chPref val="3"/>
        </dgm:presLayoutVars>
      </dgm:prSet>
      <dgm:spPr/>
      <dgm:t>
        <a:bodyPr/>
        <a:lstStyle/>
        <a:p>
          <a:endParaRPr lang="en-US"/>
        </a:p>
      </dgm:t>
    </dgm:pt>
    <dgm:pt modelId="{2F265B43-E9A1-4B69-B766-BC3326CE8D7E}" type="pres">
      <dgm:prSet presAssocID="{A9E81FF3-DA9D-4841-89EC-57E711CBBB65}" presName="rootConnector" presStyleLbl="node2" presStyleIdx="0" presStyleCnt="3"/>
      <dgm:spPr/>
      <dgm:t>
        <a:bodyPr/>
        <a:lstStyle/>
        <a:p>
          <a:endParaRPr lang="en-US"/>
        </a:p>
      </dgm:t>
    </dgm:pt>
    <dgm:pt modelId="{6C5763F7-5B82-4666-818A-74924D7C1F07}" type="pres">
      <dgm:prSet presAssocID="{A9E81FF3-DA9D-4841-89EC-57E711CBBB65}" presName="hierChild4" presStyleCnt="0"/>
      <dgm:spPr/>
    </dgm:pt>
    <dgm:pt modelId="{A1C04DB8-AE61-46B2-B1E6-A17A86F3788D}" type="pres">
      <dgm:prSet presAssocID="{86D83518-9A6D-411D-91AE-9C13A58E1C0D}" presName="Name37" presStyleLbl="parChTrans1D3" presStyleIdx="0" presStyleCnt="9"/>
      <dgm:spPr/>
      <dgm:t>
        <a:bodyPr/>
        <a:lstStyle/>
        <a:p>
          <a:endParaRPr lang="en-US"/>
        </a:p>
      </dgm:t>
    </dgm:pt>
    <dgm:pt modelId="{FEB2A61B-7F48-4FBC-9B25-E8F77923A562}" type="pres">
      <dgm:prSet presAssocID="{798282EC-9B18-4EC9-AD1B-AED8FD8176BD}" presName="hierRoot2" presStyleCnt="0">
        <dgm:presLayoutVars>
          <dgm:hierBranch val="init"/>
        </dgm:presLayoutVars>
      </dgm:prSet>
      <dgm:spPr/>
    </dgm:pt>
    <dgm:pt modelId="{C4D0442F-86B0-4BCC-B669-88539CC1F9CD}" type="pres">
      <dgm:prSet presAssocID="{798282EC-9B18-4EC9-AD1B-AED8FD8176BD}" presName="rootComposite" presStyleCnt="0"/>
      <dgm:spPr/>
    </dgm:pt>
    <dgm:pt modelId="{ADAB820A-5172-44F1-92DF-260B4123C232}" type="pres">
      <dgm:prSet presAssocID="{798282EC-9B18-4EC9-AD1B-AED8FD8176BD}" presName="rootText" presStyleLbl="node3" presStyleIdx="0" presStyleCnt="9" custLinFactNeighborX="-47193" custLinFactNeighborY="4680">
        <dgm:presLayoutVars>
          <dgm:chPref val="3"/>
        </dgm:presLayoutVars>
      </dgm:prSet>
      <dgm:spPr/>
      <dgm:t>
        <a:bodyPr/>
        <a:lstStyle/>
        <a:p>
          <a:endParaRPr lang="en-US"/>
        </a:p>
      </dgm:t>
    </dgm:pt>
    <dgm:pt modelId="{D62A1938-C90D-4D85-B90C-BD60889D0CFB}" type="pres">
      <dgm:prSet presAssocID="{798282EC-9B18-4EC9-AD1B-AED8FD8176BD}" presName="rootConnector" presStyleLbl="node3" presStyleIdx="0" presStyleCnt="9"/>
      <dgm:spPr/>
      <dgm:t>
        <a:bodyPr/>
        <a:lstStyle/>
        <a:p>
          <a:endParaRPr lang="en-US"/>
        </a:p>
      </dgm:t>
    </dgm:pt>
    <dgm:pt modelId="{743E36B2-CB7F-4E73-97D1-4EEE413DB465}" type="pres">
      <dgm:prSet presAssocID="{798282EC-9B18-4EC9-AD1B-AED8FD8176BD}" presName="hierChild4" presStyleCnt="0"/>
      <dgm:spPr/>
    </dgm:pt>
    <dgm:pt modelId="{ED6B290C-DE4C-4BC5-9940-B60F3C950A72}" type="pres">
      <dgm:prSet presAssocID="{798282EC-9B18-4EC9-AD1B-AED8FD8176BD}" presName="hierChild5" presStyleCnt="0"/>
      <dgm:spPr/>
    </dgm:pt>
    <dgm:pt modelId="{FAC9FCCF-669A-4637-AF8C-9F4319E56F9D}" type="pres">
      <dgm:prSet presAssocID="{5F3E6EAA-6FC9-49DF-B472-A0DB2D07ABD8}" presName="Name37" presStyleLbl="parChTrans1D3" presStyleIdx="1" presStyleCnt="9"/>
      <dgm:spPr/>
      <dgm:t>
        <a:bodyPr/>
        <a:lstStyle/>
        <a:p>
          <a:endParaRPr lang="en-US"/>
        </a:p>
      </dgm:t>
    </dgm:pt>
    <dgm:pt modelId="{5636883A-3F48-4E56-8AC9-8EEB5B066E41}" type="pres">
      <dgm:prSet presAssocID="{9682FA70-32C7-459C-B756-B65D30556FA6}" presName="hierRoot2" presStyleCnt="0">
        <dgm:presLayoutVars>
          <dgm:hierBranch val="init"/>
        </dgm:presLayoutVars>
      </dgm:prSet>
      <dgm:spPr/>
    </dgm:pt>
    <dgm:pt modelId="{CBF1EFB5-BC1F-4C25-8A80-DD91247E5386}" type="pres">
      <dgm:prSet presAssocID="{9682FA70-32C7-459C-B756-B65D30556FA6}" presName="rootComposite" presStyleCnt="0"/>
      <dgm:spPr/>
    </dgm:pt>
    <dgm:pt modelId="{D5EC5186-3EC6-484A-A0D3-49A93C3CB3B1}" type="pres">
      <dgm:prSet presAssocID="{9682FA70-32C7-459C-B756-B65D30556FA6}" presName="rootText" presStyleLbl="node3" presStyleIdx="1" presStyleCnt="9" custLinFactNeighborX="-47193" custLinFactNeighborY="4680">
        <dgm:presLayoutVars>
          <dgm:chPref val="3"/>
        </dgm:presLayoutVars>
      </dgm:prSet>
      <dgm:spPr/>
      <dgm:t>
        <a:bodyPr/>
        <a:lstStyle/>
        <a:p>
          <a:endParaRPr lang="en-US"/>
        </a:p>
      </dgm:t>
    </dgm:pt>
    <dgm:pt modelId="{8F93BF56-EEBC-4A6D-8F63-2B9CAF285E5A}" type="pres">
      <dgm:prSet presAssocID="{9682FA70-32C7-459C-B756-B65D30556FA6}" presName="rootConnector" presStyleLbl="node3" presStyleIdx="1" presStyleCnt="9"/>
      <dgm:spPr/>
      <dgm:t>
        <a:bodyPr/>
        <a:lstStyle/>
        <a:p>
          <a:endParaRPr lang="en-US"/>
        </a:p>
      </dgm:t>
    </dgm:pt>
    <dgm:pt modelId="{136478BC-1004-4C21-A47E-14B0F0E7ABD5}" type="pres">
      <dgm:prSet presAssocID="{9682FA70-32C7-459C-B756-B65D30556FA6}" presName="hierChild4" presStyleCnt="0"/>
      <dgm:spPr/>
    </dgm:pt>
    <dgm:pt modelId="{EA2E97D1-22BA-48C0-BF00-D9169D4E1C6A}" type="pres">
      <dgm:prSet presAssocID="{9682FA70-32C7-459C-B756-B65D30556FA6}" presName="hierChild5" presStyleCnt="0"/>
      <dgm:spPr/>
    </dgm:pt>
    <dgm:pt modelId="{B25FDEB7-1E54-43F9-8AF0-BF31933FE6B5}" type="pres">
      <dgm:prSet presAssocID="{6B6C17D7-FEA4-4AB9-BA76-3C4DB2011219}" presName="Name37" presStyleLbl="parChTrans1D3" presStyleIdx="2" presStyleCnt="9"/>
      <dgm:spPr/>
      <dgm:t>
        <a:bodyPr/>
        <a:lstStyle/>
        <a:p>
          <a:endParaRPr lang="en-US"/>
        </a:p>
      </dgm:t>
    </dgm:pt>
    <dgm:pt modelId="{7CD9F810-FE50-46A9-9D1B-16B5C7EE3588}" type="pres">
      <dgm:prSet presAssocID="{C5CEEB08-9E11-45B5-9EC3-4A628F47D59E}" presName="hierRoot2" presStyleCnt="0">
        <dgm:presLayoutVars>
          <dgm:hierBranch val="init"/>
        </dgm:presLayoutVars>
      </dgm:prSet>
      <dgm:spPr/>
    </dgm:pt>
    <dgm:pt modelId="{5687DB43-7871-43DB-915E-0C01E59E6B89}" type="pres">
      <dgm:prSet presAssocID="{C5CEEB08-9E11-45B5-9EC3-4A628F47D59E}" presName="rootComposite" presStyleCnt="0"/>
      <dgm:spPr/>
    </dgm:pt>
    <dgm:pt modelId="{425D55CB-55D0-4589-9ACB-8F240E93FD61}" type="pres">
      <dgm:prSet presAssocID="{C5CEEB08-9E11-45B5-9EC3-4A628F47D59E}" presName="rootText" presStyleLbl="node3" presStyleIdx="2" presStyleCnt="9" custLinFactNeighborX="-47193" custLinFactNeighborY="4680">
        <dgm:presLayoutVars>
          <dgm:chPref val="3"/>
        </dgm:presLayoutVars>
      </dgm:prSet>
      <dgm:spPr/>
      <dgm:t>
        <a:bodyPr/>
        <a:lstStyle/>
        <a:p>
          <a:endParaRPr lang="en-US"/>
        </a:p>
      </dgm:t>
    </dgm:pt>
    <dgm:pt modelId="{DB46D3A1-46DB-4730-9616-D9351F71E9B8}" type="pres">
      <dgm:prSet presAssocID="{C5CEEB08-9E11-45B5-9EC3-4A628F47D59E}" presName="rootConnector" presStyleLbl="node3" presStyleIdx="2" presStyleCnt="9"/>
      <dgm:spPr/>
      <dgm:t>
        <a:bodyPr/>
        <a:lstStyle/>
        <a:p>
          <a:endParaRPr lang="en-US"/>
        </a:p>
      </dgm:t>
    </dgm:pt>
    <dgm:pt modelId="{5622D8C8-57A7-44CF-9C5A-EF15FE04D6C6}" type="pres">
      <dgm:prSet presAssocID="{C5CEEB08-9E11-45B5-9EC3-4A628F47D59E}" presName="hierChild4" presStyleCnt="0"/>
      <dgm:spPr/>
    </dgm:pt>
    <dgm:pt modelId="{0346EDAA-D83C-4D8F-9359-F87551CF4C7B}" type="pres">
      <dgm:prSet presAssocID="{C5CEEB08-9E11-45B5-9EC3-4A628F47D59E}" presName="hierChild5" presStyleCnt="0"/>
      <dgm:spPr/>
    </dgm:pt>
    <dgm:pt modelId="{B84C2AAD-151D-4356-945D-369CEBB9B3A2}" type="pres">
      <dgm:prSet presAssocID="{A9E81FF3-DA9D-4841-89EC-57E711CBBB65}" presName="hierChild5" presStyleCnt="0"/>
      <dgm:spPr/>
    </dgm:pt>
    <dgm:pt modelId="{3AB8C07E-BB87-4426-A7BD-038AC4E7CC73}" type="pres">
      <dgm:prSet presAssocID="{FEB1FDE4-D62D-4FBE-A2BC-345DAD5CC3E4}" presName="Name37" presStyleLbl="parChTrans1D2" presStyleIdx="1" presStyleCnt="4"/>
      <dgm:spPr/>
      <dgm:t>
        <a:bodyPr/>
        <a:lstStyle/>
        <a:p>
          <a:endParaRPr lang="en-US"/>
        </a:p>
      </dgm:t>
    </dgm:pt>
    <dgm:pt modelId="{15757CFC-A639-4857-A8EB-DC61B36FAF0A}" type="pres">
      <dgm:prSet presAssocID="{8826E100-844A-48A1-B380-0816CA413524}" presName="hierRoot2" presStyleCnt="0">
        <dgm:presLayoutVars>
          <dgm:hierBranch val="init"/>
        </dgm:presLayoutVars>
      </dgm:prSet>
      <dgm:spPr/>
    </dgm:pt>
    <dgm:pt modelId="{99270EE9-AEF8-4C1B-AD23-19E7EE5E270E}" type="pres">
      <dgm:prSet presAssocID="{8826E100-844A-48A1-B380-0816CA413524}" presName="rootComposite" presStyleCnt="0"/>
      <dgm:spPr/>
    </dgm:pt>
    <dgm:pt modelId="{6F35B4FA-8E78-48FF-9AC3-A0C5BB8EC946}" type="pres">
      <dgm:prSet presAssocID="{8826E100-844A-48A1-B380-0816CA413524}" presName="rootText" presStyleLbl="node2" presStyleIdx="1" presStyleCnt="3">
        <dgm:presLayoutVars>
          <dgm:chPref val="3"/>
        </dgm:presLayoutVars>
      </dgm:prSet>
      <dgm:spPr/>
      <dgm:t>
        <a:bodyPr/>
        <a:lstStyle/>
        <a:p>
          <a:endParaRPr lang="en-US"/>
        </a:p>
      </dgm:t>
    </dgm:pt>
    <dgm:pt modelId="{DEB12C25-E5C7-4E60-AB3A-B8DF5FF31A8D}" type="pres">
      <dgm:prSet presAssocID="{8826E100-844A-48A1-B380-0816CA413524}" presName="rootConnector" presStyleLbl="node2" presStyleIdx="1" presStyleCnt="3"/>
      <dgm:spPr/>
      <dgm:t>
        <a:bodyPr/>
        <a:lstStyle/>
        <a:p>
          <a:endParaRPr lang="en-US"/>
        </a:p>
      </dgm:t>
    </dgm:pt>
    <dgm:pt modelId="{9CA713DB-B1BD-44B8-9122-FC5D0E419408}" type="pres">
      <dgm:prSet presAssocID="{8826E100-844A-48A1-B380-0816CA413524}" presName="hierChild4" presStyleCnt="0"/>
      <dgm:spPr/>
    </dgm:pt>
    <dgm:pt modelId="{8116DC82-501A-4CE6-AA99-1D6D560D0C9D}" type="pres">
      <dgm:prSet presAssocID="{F940A584-5D72-40F1-9EA3-797B0ED86FA6}" presName="Name37" presStyleLbl="parChTrans1D3" presStyleIdx="3" presStyleCnt="9"/>
      <dgm:spPr/>
      <dgm:t>
        <a:bodyPr/>
        <a:lstStyle/>
        <a:p>
          <a:endParaRPr lang="en-US"/>
        </a:p>
      </dgm:t>
    </dgm:pt>
    <dgm:pt modelId="{D3D9F2EA-48E7-4CDE-971E-1D41AAEF515D}" type="pres">
      <dgm:prSet presAssocID="{6124292A-C8A9-42B9-B5A9-E6516D3D0F50}" presName="hierRoot2" presStyleCnt="0">
        <dgm:presLayoutVars>
          <dgm:hierBranch val="init"/>
        </dgm:presLayoutVars>
      </dgm:prSet>
      <dgm:spPr/>
    </dgm:pt>
    <dgm:pt modelId="{173586C2-18DE-4F97-AA97-B2E7508B2F1C}" type="pres">
      <dgm:prSet presAssocID="{6124292A-C8A9-42B9-B5A9-E6516D3D0F50}" presName="rootComposite" presStyleCnt="0"/>
      <dgm:spPr/>
    </dgm:pt>
    <dgm:pt modelId="{A7E95499-860C-48FF-83AF-35C369F676DF}" type="pres">
      <dgm:prSet presAssocID="{6124292A-C8A9-42B9-B5A9-E6516D3D0F50}" presName="rootText" presStyleLbl="node3" presStyleIdx="3" presStyleCnt="9">
        <dgm:presLayoutVars>
          <dgm:chPref val="3"/>
        </dgm:presLayoutVars>
      </dgm:prSet>
      <dgm:spPr/>
      <dgm:t>
        <a:bodyPr/>
        <a:lstStyle/>
        <a:p>
          <a:endParaRPr lang="en-US"/>
        </a:p>
      </dgm:t>
    </dgm:pt>
    <dgm:pt modelId="{0CA46BFD-91B3-429D-9F50-B70AC4542399}" type="pres">
      <dgm:prSet presAssocID="{6124292A-C8A9-42B9-B5A9-E6516D3D0F50}" presName="rootConnector" presStyleLbl="node3" presStyleIdx="3" presStyleCnt="9"/>
      <dgm:spPr/>
      <dgm:t>
        <a:bodyPr/>
        <a:lstStyle/>
        <a:p>
          <a:endParaRPr lang="en-US"/>
        </a:p>
      </dgm:t>
    </dgm:pt>
    <dgm:pt modelId="{01BA1FFA-BE67-4684-AE04-1784D43EE6B8}" type="pres">
      <dgm:prSet presAssocID="{6124292A-C8A9-42B9-B5A9-E6516D3D0F50}" presName="hierChild4" presStyleCnt="0"/>
      <dgm:spPr/>
    </dgm:pt>
    <dgm:pt modelId="{F6533036-BED4-4F53-B29E-0E9ADB6EFD6F}" type="pres">
      <dgm:prSet presAssocID="{6124292A-C8A9-42B9-B5A9-E6516D3D0F50}" presName="hierChild5" presStyleCnt="0"/>
      <dgm:spPr/>
    </dgm:pt>
    <dgm:pt modelId="{9349C02E-F402-4075-9732-76A568098E73}" type="pres">
      <dgm:prSet presAssocID="{3E432963-630B-462E-9C86-873C536B2D91}" presName="Name37" presStyleLbl="parChTrans1D3" presStyleIdx="4" presStyleCnt="9"/>
      <dgm:spPr/>
      <dgm:t>
        <a:bodyPr/>
        <a:lstStyle/>
        <a:p>
          <a:endParaRPr lang="en-US"/>
        </a:p>
      </dgm:t>
    </dgm:pt>
    <dgm:pt modelId="{9DC65249-23B3-44E8-8695-D5D80D8B8C5A}" type="pres">
      <dgm:prSet presAssocID="{5AD04EF1-D846-4DE2-973C-5AEE6ACBDD2B}" presName="hierRoot2" presStyleCnt="0">
        <dgm:presLayoutVars>
          <dgm:hierBranch val="init"/>
        </dgm:presLayoutVars>
      </dgm:prSet>
      <dgm:spPr/>
    </dgm:pt>
    <dgm:pt modelId="{4BD59BDF-5750-46E2-B8EA-3D25962B1808}" type="pres">
      <dgm:prSet presAssocID="{5AD04EF1-D846-4DE2-973C-5AEE6ACBDD2B}" presName="rootComposite" presStyleCnt="0"/>
      <dgm:spPr/>
    </dgm:pt>
    <dgm:pt modelId="{E759ACB5-8152-4CEC-A6DB-F5A267FA85F3}" type="pres">
      <dgm:prSet presAssocID="{5AD04EF1-D846-4DE2-973C-5AEE6ACBDD2B}" presName="rootText" presStyleLbl="node3" presStyleIdx="4" presStyleCnt="9">
        <dgm:presLayoutVars>
          <dgm:chPref val="3"/>
        </dgm:presLayoutVars>
      </dgm:prSet>
      <dgm:spPr/>
      <dgm:t>
        <a:bodyPr/>
        <a:lstStyle/>
        <a:p>
          <a:endParaRPr lang="en-US"/>
        </a:p>
      </dgm:t>
    </dgm:pt>
    <dgm:pt modelId="{B1894EB8-0F84-4E81-9B7C-C4BAD01914BA}" type="pres">
      <dgm:prSet presAssocID="{5AD04EF1-D846-4DE2-973C-5AEE6ACBDD2B}" presName="rootConnector" presStyleLbl="node3" presStyleIdx="4" presStyleCnt="9"/>
      <dgm:spPr/>
      <dgm:t>
        <a:bodyPr/>
        <a:lstStyle/>
        <a:p>
          <a:endParaRPr lang="en-US"/>
        </a:p>
      </dgm:t>
    </dgm:pt>
    <dgm:pt modelId="{BF4FF48A-E79F-49DD-AFF5-F34BBEDFE105}" type="pres">
      <dgm:prSet presAssocID="{5AD04EF1-D846-4DE2-973C-5AEE6ACBDD2B}" presName="hierChild4" presStyleCnt="0"/>
      <dgm:spPr/>
    </dgm:pt>
    <dgm:pt modelId="{C1D21D76-A53D-4552-9BD6-2BE9FAE9FCB7}" type="pres">
      <dgm:prSet presAssocID="{5AD04EF1-D846-4DE2-973C-5AEE6ACBDD2B}" presName="hierChild5" presStyleCnt="0"/>
      <dgm:spPr/>
    </dgm:pt>
    <dgm:pt modelId="{229246AF-4221-4B8A-865C-271C9978360A}" type="pres">
      <dgm:prSet presAssocID="{8A19139B-3B09-4BBC-BF92-DF7D7AC9F37D}" presName="Name37" presStyleLbl="parChTrans1D3" presStyleIdx="5" presStyleCnt="9"/>
      <dgm:spPr/>
      <dgm:t>
        <a:bodyPr/>
        <a:lstStyle/>
        <a:p>
          <a:endParaRPr lang="en-US"/>
        </a:p>
      </dgm:t>
    </dgm:pt>
    <dgm:pt modelId="{5E8B97F4-4788-467A-8DDE-03BFC8740E0F}" type="pres">
      <dgm:prSet presAssocID="{6C20F128-9F02-4F71-BE04-274D9B3C392D}" presName="hierRoot2" presStyleCnt="0">
        <dgm:presLayoutVars>
          <dgm:hierBranch val="init"/>
        </dgm:presLayoutVars>
      </dgm:prSet>
      <dgm:spPr/>
    </dgm:pt>
    <dgm:pt modelId="{57D9AD1E-0916-426C-925E-313AEC77CC0B}" type="pres">
      <dgm:prSet presAssocID="{6C20F128-9F02-4F71-BE04-274D9B3C392D}" presName="rootComposite" presStyleCnt="0"/>
      <dgm:spPr/>
    </dgm:pt>
    <dgm:pt modelId="{BCCE1B81-21AD-40A1-8898-C564F2065C42}" type="pres">
      <dgm:prSet presAssocID="{6C20F128-9F02-4F71-BE04-274D9B3C392D}" presName="rootText" presStyleLbl="node3" presStyleIdx="5" presStyleCnt="9">
        <dgm:presLayoutVars>
          <dgm:chPref val="3"/>
        </dgm:presLayoutVars>
      </dgm:prSet>
      <dgm:spPr/>
      <dgm:t>
        <a:bodyPr/>
        <a:lstStyle/>
        <a:p>
          <a:endParaRPr lang="en-US"/>
        </a:p>
      </dgm:t>
    </dgm:pt>
    <dgm:pt modelId="{305A462C-15E1-4678-A3C3-4A27C0DA961B}" type="pres">
      <dgm:prSet presAssocID="{6C20F128-9F02-4F71-BE04-274D9B3C392D}" presName="rootConnector" presStyleLbl="node3" presStyleIdx="5" presStyleCnt="9"/>
      <dgm:spPr/>
      <dgm:t>
        <a:bodyPr/>
        <a:lstStyle/>
        <a:p>
          <a:endParaRPr lang="en-US"/>
        </a:p>
      </dgm:t>
    </dgm:pt>
    <dgm:pt modelId="{4C52CDF6-C8F9-487B-BC9F-A1728D13F19A}" type="pres">
      <dgm:prSet presAssocID="{6C20F128-9F02-4F71-BE04-274D9B3C392D}" presName="hierChild4" presStyleCnt="0"/>
      <dgm:spPr/>
    </dgm:pt>
    <dgm:pt modelId="{B79CB42F-1288-4CA7-9231-DCE69BE5E517}" type="pres">
      <dgm:prSet presAssocID="{6C20F128-9F02-4F71-BE04-274D9B3C392D}" presName="hierChild5" presStyleCnt="0"/>
      <dgm:spPr/>
    </dgm:pt>
    <dgm:pt modelId="{A395F53A-C618-41F7-A039-A502460A862A}" type="pres">
      <dgm:prSet presAssocID="{8826E100-844A-48A1-B380-0816CA413524}" presName="hierChild5" presStyleCnt="0"/>
      <dgm:spPr/>
    </dgm:pt>
    <dgm:pt modelId="{EA8B98CA-45BF-4F91-B7BE-9C076B1B1A89}" type="pres">
      <dgm:prSet presAssocID="{03F3AC89-3FE7-438A-BFB8-A394C59A9C15}" presName="Name37" presStyleLbl="parChTrans1D2" presStyleIdx="2" presStyleCnt="4"/>
      <dgm:spPr/>
      <dgm:t>
        <a:bodyPr/>
        <a:lstStyle/>
        <a:p>
          <a:endParaRPr lang="en-US"/>
        </a:p>
      </dgm:t>
    </dgm:pt>
    <dgm:pt modelId="{37247E8C-3D98-4CBB-ACDA-7EEDCDC2A0B8}" type="pres">
      <dgm:prSet presAssocID="{D01E140D-9CEF-4474-9E51-5F5DC2D793B8}" presName="hierRoot2" presStyleCnt="0">
        <dgm:presLayoutVars>
          <dgm:hierBranch val="init"/>
        </dgm:presLayoutVars>
      </dgm:prSet>
      <dgm:spPr/>
    </dgm:pt>
    <dgm:pt modelId="{A386B1EF-49E6-43C6-BA87-9158BA66603B}" type="pres">
      <dgm:prSet presAssocID="{D01E140D-9CEF-4474-9E51-5F5DC2D793B8}" presName="rootComposite" presStyleCnt="0"/>
      <dgm:spPr/>
    </dgm:pt>
    <dgm:pt modelId="{98FA87C9-B874-4276-A8DB-3D496ED6B617}" type="pres">
      <dgm:prSet presAssocID="{D01E140D-9CEF-4474-9E51-5F5DC2D793B8}" presName="rootText" presStyleLbl="node2" presStyleIdx="2" presStyleCnt="3" custLinFactNeighborX="52869" custLinFactNeighborY="1676">
        <dgm:presLayoutVars>
          <dgm:chPref val="3"/>
        </dgm:presLayoutVars>
      </dgm:prSet>
      <dgm:spPr/>
      <dgm:t>
        <a:bodyPr/>
        <a:lstStyle/>
        <a:p>
          <a:endParaRPr lang="en-US"/>
        </a:p>
      </dgm:t>
    </dgm:pt>
    <dgm:pt modelId="{DEE5646F-6857-433A-AE5E-20537EA517AA}" type="pres">
      <dgm:prSet presAssocID="{D01E140D-9CEF-4474-9E51-5F5DC2D793B8}" presName="rootConnector" presStyleLbl="node2" presStyleIdx="2" presStyleCnt="3"/>
      <dgm:spPr/>
      <dgm:t>
        <a:bodyPr/>
        <a:lstStyle/>
        <a:p>
          <a:endParaRPr lang="en-US"/>
        </a:p>
      </dgm:t>
    </dgm:pt>
    <dgm:pt modelId="{08ACD49C-8DA5-4C14-B38B-593DCA3A7537}" type="pres">
      <dgm:prSet presAssocID="{D01E140D-9CEF-4474-9E51-5F5DC2D793B8}" presName="hierChild4" presStyleCnt="0"/>
      <dgm:spPr/>
    </dgm:pt>
    <dgm:pt modelId="{2DF39ED6-B06C-4ACB-89FE-01BD0091DDA8}" type="pres">
      <dgm:prSet presAssocID="{21F22172-69B1-47D8-894F-E261DDD38B7B}" presName="Name37" presStyleLbl="parChTrans1D3" presStyleIdx="6" presStyleCnt="9"/>
      <dgm:spPr/>
      <dgm:t>
        <a:bodyPr/>
        <a:lstStyle/>
        <a:p>
          <a:endParaRPr lang="en-US"/>
        </a:p>
      </dgm:t>
    </dgm:pt>
    <dgm:pt modelId="{BDB85F9D-9862-48C4-9441-47506776092C}" type="pres">
      <dgm:prSet presAssocID="{5517F4CA-BC78-4A0C-A4F9-1830A217CF94}" presName="hierRoot2" presStyleCnt="0">
        <dgm:presLayoutVars>
          <dgm:hierBranch val="init"/>
        </dgm:presLayoutVars>
      </dgm:prSet>
      <dgm:spPr/>
    </dgm:pt>
    <dgm:pt modelId="{6D4A7DB8-872B-4E8D-AE1E-FC78301F41DC}" type="pres">
      <dgm:prSet presAssocID="{5517F4CA-BC78-4A0C-A4F9-1830A217CF94}" presName="rootComposite" presStyleCnt="0"/>
      <dgm:spPr/>
    </dgm:pt>
    <dgm:pt modelId="{29626F29-0ECA-49EC-BDE2-38449E923656}" type="pres">
      <dgm:prSet presAssocID="{5517F4CA-BC78-4A0C-A4F9-1830A217CF94}" presName="rootText" presStyleLbl="node3" presStyleIdx="6" presStyleCnt="9" custLinFactNeighborX="52869" custLinFactNeighborY="1676">
        <dgm:presLayoutVars>
          <dgm:chPref val="3"/>
        </dgm:presLayoutVars>
      </dgm:prSet>
      <dgm:spPr/>
      <dgm:t>
        <a:bodyPr/>
        <a:lstStyle/>
        <a:p>
          <a:endParaRPr lang="en-US"/>
        </a:p>
      </dgm:t>
    </dgm:pt>
    <dgm:pt modelId="{15D163B1-35D1-4D5F-8BFA-9850C7B1B560}" type="pres">
      <dgm:prSet presAssocID="{5517F4CA-BC78-4A0C-A4F9-1830A217CF94}" presName="rootConnector" presStyleLbl="node3" presStyleIdx="6" presStyleCnt="9"/>
      <dgm:spPr/>
      <dgm:t>
        <a:bodyPr/>
        <a:lstStyle/>
        <a:p>
          <a:endParaRPr lang="en-US"/>
        </a:p>
      </dgm:t>
    </dgm:pt>
    <dgm:pt modelId="{B814B47B-7B47-4B96-A802-00FBC7D595FC}" type="pres">
      <dgm:prSet presAssocID="{5517F4CA-BC78-4A0C-A4F9-1830A217CF94}" presName="hierChild4" presStyleCnt="0"/>
      <dgm:spPr/>
    </dgm:pt>
    <dgm:pt modelId="{CAEEC848-745B-4D54-9CEB-838526F7A64D}" type="pres">
      <dgm:prSet presAssocID="{5517F4CA-BC78-4A0C-A4F9-1830A217CF94}" presName="hierChild5" presStyleCnt="0"/>
      <dgm:spPr/>
    </dgm:pt>
    <dgm:pt modelId="{EDED75BD-21E4-4448-BA7E-AE1603603B93}" type="pres">
      <dgm:prSet presAssocID="{E9BB20B6-5B6A-4214-B890-0230CA37084D}" presName="Name37" presStyleLbl="parChTrans1D3" presStyleIdx="7" presStyleCnt="9"/>
      <dgm:spPr/>
      <dgm:t>
        <a:bodyPr/>
        <a:lstStyle/>
        <a:p>
          <a:endParaRPr lang="en-US"/>
        </a:p>
      </dgm:t>
    </dgm:pt>
    <dgm:pt modelId="{9D6ABCDE-9F41-4B9F-998F-440BC7506BF2}" type="pres">
      <dgm:prSet presAssocID="{FF031B39-D11E-4828-8C41-02F95FAFA9CA}" presName="hierRoot2" presStyleCnt="0">
        <dgm:presLayoutVars>
          <dgm:hierBranch val="init"/>
        </dgm:presLayoutVars>
      </dgm:prSet>
      <dgm:spPr/>
    </dgm:pt>
    <dgm:pt modelId="{4DA73607-1607-4A36-BA2A-E2829E0FFC1A}" type="pres">
      <dgm:prSet presAssocID="{FF031B39-D11E-4828-8C41-02F95FAFA9CA}" presName="rootComposite" presStyleCnt="0"/>
      <dgm:spPr/>
    </dgm:pt>
    <dgm:pt modelId="{EDBAF59A-9662-4E4E-99B8-0CE4E8C3F439}" type="pres">
      <dgm:prSet presAssocID="{FF031B39-D11E-4828-8C41-02F95FAFA9CA}" presName="rootText" presStyleLbl="node3" presStyleIdx="7" presStyleCnt="9" custLinFactNeighborX="52869" custLinFactNeighborY="1676">
        <dgm:presLayoutVars>
          <dgm:chPref val="3"/>
        </dgm:presLayoutVars>
      </dgm:prSet>
      <dgm:spPr/>
      <dgm:t>
        <a:bodyPr/>
        <a:lstStyle/>
        <a:p>
          <a:endParaRPr lang="en-US"/>
        </a:p>
      </dgm:t>
    </dgm:pt>
    <dgm:pt modelId="{E4CD9670-1091-42D1-8775-FA7F833C03D7}" type="pres">
      <dgm:prSet presAssocID="{FF031B39-D11E-4828-8C41-02F95FAFA9CA}" presName="rootConnector" presStyleLbl="node3" presStyleIdx="7" presStyleCnt="9"/>
      <dgm:spPr/>
      <dgm:t>
        <a:bodyPr/>
        <a:lstStyle/>
        <a:p>
          <a:endParaRPr lang="en-US"/>
        </a:p>
      </dgm:t>
    </dgm:pt>
    <dgm:pt modelId="{47E3175F-2671-49A9-8635-62D3887C6E0D}" type="pres">
      <dgm:prSet presAssocID="{FF031B39-D11E-4828-8C41-02F95FAFA9CA}" presName="hierChild4" presStyleCnt="0"/>
      <dgm:spPr/>
    </dgm:pt>
    <dgm:pt modelId="{21E5D137-DEAA-46E3-9F75-C8186F62B5ED}" type="pres">
      <dgm:prSet presAssocID="{FF031B39-D11E-4828-8C41-02F95FAFA9CA}" presName="hierChild5" presStyleCnt="0"/>
      <dgm:spPr/>
    </dgm:pt>
    <dgm:pt modelId="{1F158C00-67BD-4560-85C8-889DC55C68D7}" type="pres">
      <dgm:prSet presAssocID="{D4E13116-8116-49FE-BFE3-13B03839C690}" presName="Name37" presStyleLbl="parChTrans1D3" presStyleIdx="8" presStyleCnt="9"/>
      <dgm:spPr/>
      <dgm:t>
        <a:bodyPr/>
        <a:lstStyle/>
        <a:p>
          <a:endParaRPr lang="en-US"/>
        </a:p>
      </dgm:t>
    </dgm:pt>
    <dgm:pt modelId="{42731509-6481-424D-A8A0-341A965863C5}" type="pres">
      <dgm:prSet presAssocID="{8C91955C-25FE-457A-B10F-C567F55CBA69}" presName="hierRoot2" presStyleCnt="0">
        <dgm:presLayoutVars>
          <dgm:hierBranch val="init"/>
        </dgm:presLayoutVars>
      </dgm:prSet>
      <dgm:spPr/>
    </dgm:pt>
    <dgm:pt modelId="{09035CAC-48A7-43C8-A6F4-FB377CF9ACD8}" type="pres">
      <dgm:prSet presAssocID="{8C91955C-25FE-457A-B10F-C567F55CBA69}" presName="rootComposite" presStyleCnt="0"/>
      <dgm:spPr/>
    </dgm:pt>
    <dgm:pt modelId="{676F04AE-0A66-47A2-BADD-07EE52FE0A5F}" type="pres">
      <dgm:prSet presAssocID="{8C91955C-25FE-457A-B10F-C567F55CBA69}" presName="rootText" presStyleLbl="node3" presStyleIdx="8" presStyleCnt="9" custLinFactNeighborX="52869" custLinFactNeighborY="1676">
        <dgm:presLayoutVars>
          <dgm:chPref val="3"/>
        </dgm:presLayoutVars>
      </dgm:prSet>
      <dgm:spPr/>
      <dgm:t>
        <a:bodyPr/>
        <a:lstStyle/>
        <a:p>
          <a:endParaRPr lang="en-US"/>
        </a:p>
      </dgm:t>
    </dgm:pt>
    <dgm:pt modelId="{025BCB10-AEDC-4F48-8092-452556F66C9D}" type="pres">
      <dgm:prSet presAssocID="{8C91955C-25FE-457A-B10F-C567F55CBA69}" presName="rootConnector" presStyleLbl="node3" presStyleIdx="8" presStyleCnt="9"/>
      <dgm:spPr/>
      <dgm:t>
        <a:bodyPr/>
        <a:lstStyle/>
        <a:p>
          <a:endParaRPr lang="en-US"/>
        </a:p>
      </dgm:t>
    </dgm:pt>
    <dgm:pt modelId="{B2825345-ECA7-4FCE-B5B8-4471E6FD1776}" type="pres">
      <dgm:prSet presAssocID="{8C91955C-25FE-457A-B10F-C567F55CBA69}" presName="hierChild4" presStyleCnt="0"/>
      <dgm:spPr/>
    </dgm:pt>
    <dgm:pt modelId="{2304F1C3-FF37-405B-9807-B26333DB9B97}" type="pres">
      <dgm:prSet presAssocID="{8C91955C-25FE-457A-B10F-C567F55CBA69}" presName="hierChild5" presStyleCnt="0"/>
      <dgm:spPr/>
    </dgm:pt>
    <dgm:pt modelId="{7BB74FA6-927C-4779-9BCA-6B94439B40E1}" type="pres">
      <dgm:prSet presAssocID="{D01E140D-9CEF-4474-9E51-5F5DC2D793B8}" presName="hierChild5" presStyleCnt="0"/>
      <dgm:spPr/>
    </dgm:pt>
    <dgm:pt modelId="{EE6B0570-97A2-48D2-9F92-55D55551C244}" type="pres">
      <dgm:prSet presAssocID="{C72FEDFD-B9C0-42BE-9334-65E60D002B3C}" presName="hierChild3" presStyleCnt="0"/>
      <dgm:spPr/>
    </dgm:pt>
    <dgm:pt modelId="{D4BFB34E-B702-4592-BB9C-72EF0475C93F}" type="pres">
      <dgm:prSet presAssocID="{745BE874-342D-4A19-B172-8800298F8510}" presName="Name111" presStyleLbl="parChTrans1D2" presStyleIdx="3" presStyleCnt="4"/>
      <dgm:spPr/>
      <dgm:t>
        <a:bodyPr/>
        <a:lstStyle/>
        <a:p>
          <a:endParaRPr lang="en-US"/>
        </a:p>
      </dgm:t>
    </dgm:pt>
    <dgm:pt modelId="{8D7E8979-7991-4733-80DB-093B068E9190}" type="pres">
      <dgm:prSet presAssocID="{853FE940-3274-4D5E-96C0-784D153C0F6D}" presName="hierRoot3" presStyleCnt="0">
        <dgm:presLayoutVars>
          <dgm:hierBranch val="init"/>
        </dgm:presLayoutVars>
      </dgm:prSet>
      <dgm:spPr/>
    </dgm:pt>
    <dgm:pt modelId="{EB747E5D-B0B9-429F-96B2-99CFBA8F92C7}" type="pres">
      <dgm:prSet presAssocID="{853FE940-3274-4D5E-96C0-784D153C0F6D}" presName="rootComposite3" presStyleCnt="0"/>
      <dgm:spPr/>
    </dgm:pt>
    <dgm:pt modelId="{A2BFE5EF-9436-43D6-AE3D-50E716FA4D80}" type="pres">
      <dgm:prSet presAssocID="{853FE940-3274-4D5E-96C0-784D153C0F6D}" presName="rootText3" presStyleLbl="asst1" presStyleIdx="0" presStyleCnt="1">
        <dgm:presLayoutVars>
          <dgm:chPref val="3"/>
        </dgm:presLayoutVars>
      </dgm:prSet>
      <dgm:spPr/>
      <dgm:t>
        <a:bodyPr/>
        <a:lstStyle/>
        <a:p>
          <a:endParaRPr lang="en-US"/>
        </a:p>
      </dgm:t>
    </dgm:pt>
    <dgm:pt modelId="{CEDE8119-1CBB-4BB5-A9DF-E2CA6235C8A2}" type="pres">
      <dgm:prSet presAssocID="{853FE940-3274-4D5E-96C0-784D153C0F6D}" presName="rootConnector3" presStyleLbl="asst1" presStyleIdx="0" presStyleCnt="1"/>
      <dgm:spPr/>
      <dgm:t>
        <a:bodyPr/>
        <a:lstStyle/>
        <a:p>
          <a:endParaRPr lang="en-US"/>
        </a:p>
      </dgm:t>
    </dgm:pt>
    <dgm:pt modelId="{FB7C132B-88B6-481B-A5CB-15818E9E9854}" type="pres">
      <dgm:prSet presAssocID="{853FE940-3274-4D5E-96C0-784D153C0F6D}" presName="hierChild6" presStyleCnt="0"/>
      <dgm:spPr/>
    </dgm:pt>
    <dgm:pt modelId="{803CD26E-F4F0-4042-839E-F4DB381FEE67}" type="pres">
      <dgm:prSet presAssocID="{853FE940-3274-4D5E-96C0-784D153C0F6D}" presName="hierChild7" presStyleCnt="0"/>
      <dgm:spPr/>
    </dgm:pt>
  </dgm:ptLst>
  <dgm:cxnLst>
    <dgm:cxn modelId="{BFEEF636-AC24-4E31-A6CA-7CEDDC5BBCD3}" type="presOf" srcId="{5517F4CA-BC78-4A0C-A4F9-1830A217CF94}" destId="{29626F29-0ECA-49EC-BDE2-38449E923656}" srcOrd="0" destOrd="0" presId="urn:microsoft.com/office/officeart/2005/8/layout/orgChart1"/>
    <dgm:cxn modelId="{03CB590E-1A5D-4787-A2D2-A9BD0813606B}" type="presOf" srcId="{D01E140D-9CEF-4474-9E51-5F5DC2D793B8}" destId="{98FA87C9-B874-4276-A8DB-3D496ED6B617}" srcOrd="0" destOrd="0" presId="urn:microsoft.com/office/officeart/2005/8/layout/orgChart1"/>
    <dgm:cxn modelId="{29290D92-73C9-4509-9CBB-401591AC3A50}" type="presOf" srcId="{853FE940-3274-4D5E-96C0-784D153C0F6D}" destId="{A2BFE5EF-9436-43D6-AE3D-50E716FA4D80}" srcOrd="0" destOrd="0" presId="urn:microsoft.com/office/officeart/2005/8/layout/orgChart1"/>
    <dgm:cxn modelId="{7C559A3D-258B-44AC-97A7-B5F6B581172F}" srcId="{A9E81FF3-DA9D-4841-89EC-57E711CBBB65}" destId="{C5CEEB08-9E11-45B5-9EC3-4A628F47D59E}" srcOrd="2" destOrd="0" parTransId="{6B6C17D7-FEA4-4AB9-BA76-3C4DB2011219}" sibTransId="{EBCF0473-3393-4E19-B67C-149B0894F7A4}"/>
    <dgm:cxn modelId="{DF77A811-6512-4122-BF1C-9033455E0BD7}" type="presOf" srcId="{853FE940-3274-4D5E-96C0-784D153C0F6D}" destId="{CEDE8119-1CBB-4BB5-A9DF-E2CA6235C8A2}" srcOrd="1" destOrd="0" presId="urn:microsoft.com/office/officeart/2005/8/layout/orgChart1"/>
    <dgm:cxn modelId="{70D59AEA-5E75-4DD1-B2E1-060BEAC7DEA4}" type="presOf" srcId="{03F3AC89-3FE7-438A-BFB8-A394C59A9C15}" destId="{EA8B98CA-45BF-4F91-B7BE-9C076B1B1A89}" srcOrd="0" destOrd="0" presId="urn:microsoft.com/office/officeart/2005/8/layout/orgChart1"/>
    <dgm:cxn modelId="{3F33E9D2-1A0E-4E31-93FC-437B38BF8C0E}" type="presOf" srcId="{B78360D0-52E7-4964-8A0C-00A196138C3B}" destId="{C8BBF6F1-E98A-4707-94E3-08B4B544A7F7}" srcOrd="0" destOrd="0" presId="urn:microsoft.com/office/officeart/2005/8/layout/orgChart1"/>
    <dgm:cxn modelId="{9AA8AF48-4017-4B56-9817-38C66C72F470}" type="presOf" srcId="{E9BB20B6-5B6A-4214-B890-0230CA37084D}" destId="{EDED75BD-21E4-4448-BA7E-AE1603603B93}" srcOrd="0" destOrd="0" presId="urn:microsoft.com/office/officeart/2005/8/layout/orgChart1"/>
    <dgm:cxn modelId="{0C04C668-231D-4418-8227-00DA37E90249}" type="presOf" srcId="{6124292A-C8A9-42B9-B5A9-E6516D3D0F50}" destId="{0CA46BFD-91B3-429D-9F50-B70AC4542399}" srcOrd="1" destOrd="0" presId="urn:microsoft.com/office/officeart/2005/8/layout/orgChart1"/>
    <dgm:cxn modelId="{9A77A0C0-82D0-43B9-A99A-3B1CA954A163}" type="presOf" srcId="{6C20F128-9F02-4F71-BE04-274D9B3C392D}" destId="{305A462C-15E1-4678-A3C3-4A27C0DA961B}" srcOrd="1" destOrd="0" presId="urn:microsoft.com/office/officeart/2005/8/layout/orgChart1"/>
    <dgm:cxn modelId="{192270A2-5C4C-40BB-A461-FFF9C23BAC25}" type="presOf" srcId="{2146CA2C-8BF0-48B9-A3EC-E167E8CAAAB6}" destId="{899AB2A3-4B60-4BC1-A15E-7481CE294871}" srcOrd="0" destOrd="0" presId="urn:microsoft.com/office/officeart/2005/8/layout/orgChart1"/>
    <dgm:cxn modelId="{32A68D06-3B93-4072-9119-C35901FC6278}" srcId="{C72FEDFD-B9C0-42BE-9334-65E60D002B3C}" destId="{853FE940-3274-4D5E-96C0-784D153C0F6D}" srcOrd="0" destOrd="0" parTransId="{745BE874-342D-4A19-B172-8800298F8510}" sibTransId="{5FAD3C06-FA91-4333-836B-310FE1A8D628}"/>
    <dgm:cxn modelId="{BF6F0537-2A25-43EA-B34E-2D02A8DF6394}" srcId="{A9E81FF3-DA9D-4841-89EC-57E711CBBB65}" destId="{798282EC-9B18-4EC9-AD1B-AED8FD8176BD}" srcOrd="0" destOrd="0" parTransId="{86D83518-9A6D-411D-91AE-9C13A58E1C0D}" sibTransId="{E8B1E6EA-BC22-4883-9F0D-9CA500FE5296}"/>
    <dgm:cxn modelId="{82654097-7AD0-4AA5-B053-65FF4C9E6133}" type="presOf" srcId="{5517F4CA-BC78-4A0C-A4F9-1830A217CF94}" destId="{15D163B1-35D1-4D5F-8BFA-9850C7B1B560}" srcOrd="1" destOrd="0" presId="urn:microsoft.com/office/officeart/2005/8/layout/orgChart1"/>
    <dgm:cxn modelId="{DD40A745-3266-41EE-BB24-3507F510E52C}" type="presOf" srcId="{8826E100-844A-48A1-B380-0816CA413524}" destId="{DEB12C25-E5C7-4E60-AB3A-B8DF5FF31A8D}" srcOrd="1" destOrd="0" presId="urn:microsoft.com/office/officeart/2005/8/layout/orgChart1"/>
    <dgm:cxn modelId="{E01C4CFC-9D14-4FFF-BE36-B209F5A5409E}" type="presOf" srcId="{8C91955C-25FE-457A-B10F-C567F55CBA69}" destId="{025BCB10-AEDC-4F48-8092-452556F66C9D}" srcOrd="1" destOrd="0" presId="urn:microsoft.com/office/officeart/2005/8/layout/orgChart1"/>
    <dgm:cxn modelId="{82EE6B54-6404-400A-81BA-C4EE7BEE958C}" type="presOf" srcId="{745BE874-342D-4A19-B172-8800298F8510}" destId="{D4BFB34E-B702-4592-BB9C-72EF0475C93F}" srcOrd="0" destOrd="0" presId="urn:microsoft.com/office/officeart/2005/8/layout/orgChart1"/>
    <dgm:cxn modelId="{0D963338-25BA-4024-888E-4B4939D2FCC8}" type="presOf" srcId="{798282EC-9B18-4EC9-AD1B-AED8FD8176BD}" destId="{ADAB820A-5172-44F1-92DF-260B4123C232}" srcOrd="0" destOrd="0" presId="urn:microsoft.com/office/officeart/2005/8/layout/orgChart1"/>
    <dgm:cxn modelId="{BA267A49-584F-42DB-A04B-E12D9A4CC264}" type="presOf" srcId="{9682FA70-32C7-459C-B756-B65D30556FA6}" destId="{8F93BF56-EEBC-4A6D-8F63-2B9CAF285E5A}" srcOrd="1" destOrd="0" presId="urn:microsoft.com/office/officeart/2005/8/layout/orgChart1"/>
    <dgm:cxn modelId="{559008DA-CCBA-4E38-823D-D5971A9C1B53}" srcId="{C72FEDFD-B9C0-42BE-9334-65E60D002B3C}" destId="{D01E140D-9CEF-4474-9E51-5F5DC2D793B8}" srcOrd="3" destOrd="0" parTransId="{03F3AC89-3FE7-438A-BFB8-A394C59A9C15}" sibTransId="{F5A4511C-B184-4093-BAF0-9DCB0CE678BF}"/>
    <dgm:cxn modelId="{F900FEB1-94E9-41F7-9E0B-FD4732E55D1E}" type="presOf" srcId="{D4E13116-8116-49FE-BFE3-13B03839C690}" destId="{1F158C00-67BD-4560-85C8-889DC55C68D7}" srcOrd="0" destOrd="0" presId="urn:microsoft.com/office/officeart/2005/8/layout/orgChart1"/>
    <dgm:cxn modelId="{BA103880-6464-4CD2-8E9E-A8A7475EB3E6}" type="presOf" srcId="{5AD04EF1-D846-4DE2-973C-5AEE6ACBDD2B}" destId="{E759ACB5-8152-4CEC-A6DB-F5A267FA85F3}" srcOrd="0" destOrd="0" presId="urn:microsoft.com/office/officeart/2005/8/layout/orgChart1"/>
    <dgm:cxn modelId="{61F3EA41-C35D-4788-8496-A40ED4A9902B}" srcId="{A9E81FF3-DA9D-4841-89EC-57E711CBBB65}" destId="{9682FA70-32C7-459C-B756-B65D30556FA6}" srcOrd="1" destOrd="0" parTransId="{5F3E6EAA-6FC9-49DF-B472-A0DB2D07ABD8}" sibTransId="{F324FBC3-4578-48FA-AA63-D8ABE7CF2706}"/>
    <dgm:cxn modelId="{8ACCED0E-D6C9-4555-ACF0-29A492E5155E}" type="presOf" srcId="{A9E81FF3-DA9D-4841-89EC-57E711CBBB65}" destId="{DC18D48E-2267-46CC-AF0D-000EEF932AA3}" srcOrd="0" destOrd="0" presId="urn:microsoft.com/office/officeart/2005/8/layout/orgChart1"/>
    <dgm:cxn modelId="{5D85AC3C-9D77-4E76-99A4-F466D6230D88}" type="presOf" srcId="{6124292A-C8A9-42B9-B5A9-E6516D3D0F50}" destId="{A7E95499-860C-48FF-83AF-35C369F676DF}" srcOrd="0" destOrd="0" presId="urn:microsoft.com/office/officeart/2005/8/layout/orgChart1"/>
    <dgm:cxn modelId="{AC4F09F5-B5EC-4C13-9030-1E1C675EA66A}" srcId="{8826E100-844A-48A1-B380-0816CA413524}" destId="{6124292A-C8A9-42B9-B5A9-E6516D3D0F50}" srcOrd="0" destOrd="0" parTransId="{F940A584-5D72-40F1-9EA3-797B0ED86FA6}" sibTransId="{D710611E-27D2-4CE5-B61F-428E5D7041EC}"/>
    <dgm:cxn modelId="{0B4E2557-ACA4-467C-8FBC-71EC73558BFD}" type="presOf" srcId="{FF031B39-D11E-4828-8C41-02F95FAFA9CA}" destId="{EDBAF59A-9662-4E4E-99B8-0CE4E8C3F439}" srcOrd="0" destOrd="0" presId="urn:microsoft.com/office/officeart/2005/8/layout/orgChart1"/>
    <dgm:cxn modelId="{8BD46198-3773-4C8B-836D-3EA15A058635}" srcId="{8826E100-844A-48A1-B380-0816CA413524}" destId="{5AD04EF1-D846-4DE2-973C-5AEE6ACBDD2B}" srcOrd="1" destOrd="0" parTransId="{3E432963-630B-462E-9C86-873C536B2D91}" sibTransId="{C6060024-AC0C-468E-8050-2203A6DE8FD6}"/>
    <dgm:cxn modelId="{20AEB7C1-D923-4053-BEB0-456B1DA8FB5C}" srcId="{D01E140D-9CEF-4474-9E51-5F5DC2D793B8}" destId="{8C91955C-25FE-457A-B10F-C567F55CBA69}" srcOrd="2" destOrd="0" parTransId="{D4E13116-8116-49FE-BFE3-13B03839C690}" sibTransId="{74B78CD3-8AE0-48E1-8542-BA7128A84196}"/>
    <dgm:cxn modelId="{28FE22E8-647B-4619-BD76-9DEAE57CC9F9}" srcId="{D01E140D-9CEF-4474-9E51-5F5DC2D793B8}" destId="{FF031B39-D11E-4828-8C41-02F95FAFA9CA}" srcOrd="1" destOrd="0" parTransId="{E9BB20B6-5B6A-4214-B890-0230CA37084D}" sibTransId="{380C0953-74A4-43F9-9040-BBE8FE653500}"/>
    <dgm:cxn modelId="{62C05A9A-CB76-41C1-BF77-D99A85F1462C}" type="presOf" srcId="{8A19139B-3B09-4BBC-BF92-DF7D7AC9F37D}" destId="{229246AF-4221-4B8A-865C-271C9978360A}" srcOrd="0" destOrd="0" presId="urn:microsoft.com/office/officeart/2005/8/layout/orgChart1"/>
    <dgm:cxn modelId="{066E4380-BD1C-4EC5-8288-EE8FC4048C7C}" srcId="{2146CA2C-8BF0-48B9-A3EC-E167E8CAAAB6}" destId="{C72FEDFD-B9C0-42BE-9334-65E60D002B3C}" srcOrd="0" destOrd="0" parTransId="{14FBC107-376D-4508-B15D-26870F370D26}" sibTransId="{CF5D5EC7-14D0-4C07-B720-433D0562D657}"/>
    <dgm:cxn modelId="{32C6415F-A344-469C-BC06-3782B2893C2D}" type="presOf" srcId="{F940A584-5D72-40F1-9EA3-797B0ED86FA6}" destId="{8116DC82-501A-4CE6-AA99-1D6D560D0C9D}" srcOrd="0" destOrd="0" presId="urn:microsoft.com/office/officeart/2005/8/layout/orgChart1"/>
    <dgm:cxn modelId="{3515EEA5-EAD2-4DEC-8F4C-E643B69FC549}" type="presOf" srcId="{3E432963-630B-462E-9C86-873C536B2D91}" destId="{9349C02E-F402-4075-9732-76A568098E73}" srcOrd="0" destOrd="0" presId="urn:microsoft.com/office/officeart/2005/8/layout/orgChart1"/>
    <dgm:cxn modelId="{2DF1AD37-9412-4A12-9A64-DE95A7CEF721}" type="presOf" srcId="{8C91955C-25FE-457A-B10F-C567F55CBA69}" destId="{676F04AE-0A66-47A2-BADD-07EE52FE0A5F}" srcOrd="0" destOrd="0" presId="urn:microsoft.com/office/officeart/2005/8/layout/orgChart1"/>
    <dgm:cxn modelId="{A3B4A018-84A1-4E4B-B67C-4C960B2F0657}" type="presOf" srcId="{C5CEEB08-9E11-45B5-9EC3-4A628F47D59E}" destId="{DB46D3A1-46DB-4730-9616-D9351F71E9B8}" srcOrd="1" destOrd="0" presId="urn:microsoft.com/office/officeart/2005/8/layout/orgChart1"/>
    <dgm:cxn modelId="{7F9B8AD4-A922-42EC-B9B0-6B660758147F}" type="presOf" srcId="{6B6C17D7-FEA4-4AB9-BA76-3C4DB2011219}" destId="{B25FDEB7-1E54-43F9-8AF0-BF31933FE6B5}" srcOrd="0" destOrd="0" presId="urn:microsoft.com/office/officeart/2005/8/layout/orgChart1"/>
    <dgm:cxn modelId="{3BE8B94C-8BBA-4547-903E-058C50DD1A52}" type="presOf" srcId="{21F22172-69B1-47D8-894F-E261DDD38B7B}" destId="{2DF39ED6-B06C-4ACB-89FE-01BD0091DDA8}" srcOrd="0" destOrd="0" presId="urn:microsoft.com/office/officeart/2005/8/layout/orgChart1"/>
    <dgm:cxn modelId="{5AD6A1FB-2307-4809-95DA-4A50B04A59A6}" type="presOf" srcId="{5AD04EF1-D846-4DE2-973C-5AEE6ACBDD2B}" destId="{B1894EB8-0F84-4E81-9B7C-C4BAD01914BA}" srcOrd="1" destOrd="0" presId="urn:microsoft.com/office/officeart/2005/8/layout/orgChart1"/>
    <dgm:cxn modelId="{5C562B50-23A2-4541-8FAB-556EF872A708}" type="presOf" srcId="{C72FEDFD-B9C0-42BE-9334-65E60D002B3C}" destId="{41E17086-BB44-4227-9B68-D2D3864B830B}" srcOrd="0" destOrd="0" presId="urn:microsoft.com/office/officeart/2005/8/layout/orgChart1"/>
    <dgm:cxn modelId="{915E8A27-4403-4C90-B148-C263BB818957}" type="presOf" srcId="{9682FA70-32C7-459C-B756-B65D30556FA6}" destId="{D5EC5186-3EC6-484A-A0D3-49A93C3CB3B1}" srcOrd="0" destOrd="0" presId="urn:microsoft.com/office/officeart/2005/8/layout/orgChart1"/>
    <dgm:cxn modelId="{15B132B5-2BEB-4FCC-B40B-D0A800469328}" type="presOf" srcId="{D01E140D-9CEF-4474-9E51-5F5DC2D793B8}" destId="{DEE5646F-6857-433A-AE5E-20537EA517AA}" srcOrd="1" destOrd="0" presId="urn:microsoft.com/office/officeart/2005/8/layout/orgChart1"/>
    <dgm:cxn modelId="{E221D056-A9CF-47AF-A20B-05C666AD0D47}" type="presOf" srcId="{798282EC-9B18-4EC9-AD1B-AED8FD8176BD}" destId="{D62A1938-C90D-4D85-B90C-BD60889D0CFB}" srcOrd="1" destOrd="0" presId="urn:microsoft.com/office/officeart/2005/8/layout/orgChart1"/>
    <dgm:cxn modelId="{111DE21E-7839-41DC-BA17-DB4630130EB5}" srcId="{C72FEDFD-B9C0-42BE-9334-65E60D002B3C}" destId="{8826E100-844A-48A1-B380-0816CA413524}" srcOrd="2" destOrd="0" parTransId="{FEB1FDE4-D62D-4FBE-A2BC-345DAD5CC3E4}" sibTransId="{814F3537-DEF7-4D28-BFC0-2D4E0F637A4B}"/>
    <dgm:cxn modelId="{AA7A6364-4AB6-468C-82FB-400F2AF84CD4}" type="presOf" srcId="{86D83518-9A6D-411D-91AE-9C13A58E1C0D}" destId="{A1C04DB8-AE61-46B2-B1E6-A17A86F3788D}" srcOrd="0" destOrd="0" presId="urn:microsoft.com/office/officeart/2005/8/layout/orgChart1"/>
    <dgm:cxn modelId="{D81A6BEF-C35C-4BB5-B563-F90A051FD6B6}" srcId="{C72FEDFD-B9C0-42BE-9334-65E60D002B3C}" destId="{A9E81FF3-DA9D-4841-89EC-57E711CBBB65}" srcOrd="1" destOrd="0" parTransId="{B78360D0-52E7-4964-8A0C-00A196138C3B}" sibTransId="{7FA81BE9-A5A1-48B1-BD62-46D60E2184B0}"/>
    <dgm:cxn modelId="{3C115354-4D80-44BA-9589-4E77A72DEA48}" type="presOf" srcId="{FF031B39-D11E-4828-8C41-02F95FAFA9CA}" destId="{E4CD9670-1091-42D1-8775-FA7F833C03D7}" srcOrd="1" destOrd="0" presId="urn:microsoft.com/office/officeart/2005/8/layout/orgChart1"/>
    <dgm:cxn modelId="{C74F3BD8-2E22-48A1-9589-720B09B2E8D3}" type="presOf" srcId="{FEB1FDE4-D62D-4FBE-A2BC-345DAD5CC3E4}" destId="{3AB8C07E-BB87-4426-A7BD-038AC4E7CC73}" srcOrd="0" destOrd="0" presId="urn:microsoft.com/office/officeart/2005/8/layout/orgChart1"/>
    <dgm:cxn modelId="{3D2E49F3-B584-41A9-8860-D1ACB8A6A831}" type="presOf" srcId="{8826E100-844A-48A1-B380-0816CA413524}" destId="{6F35B4FA-8E78-48FF-9AC3-A0C5BB8EC946}" srcOrd="0" destOrd="0" presId="urn:microsoft.com/office/officeart/2005/8/layout/orgChart1"/>
    <dgm:cxn modelId="{0282747C-A30E-435F-B5E2-05DB2D9787E3}" srcId="{8826E100-844A-48A1-B380-0816CA413524}" destId="{6C20F128-9F02-4F71-BE04-274D9B3C392D}" srcOrd="2" destOrd="0" parTransId="{8A19139B-3B09-4BBC-BF92-DF7D7AC9F37D}" sibTransId="{A518AE0A-B999-4D63-9887-34AB64102719}"/>
    <dgm:cxn modelId="{1D8F6EBF-21B6-4E12-AF42-A82D7F20F0A3}" type="presOf" srcId="{C5CEEB08-9E11-45B5-9EC3-4A628F47D59E}" destId="{425D55CB-55D0-4589-9ACB-8F240E93FD61}" srcOrd="0" destOrd="0" presId="urn:microsoft.com/office/officeart/2005/8/layout/orgChart1"/>
    <dgm:cxn modelId="{1B30BC7E-7EC1-425D-A635-CCBAD39D9762}" type="presOf" srcId="{6C20F128-9F02-4F71-BE04-274D9B3C392D}" destId="{BCCE1B81-21AD-40A1-8898-C564F2065C42}" srcOrd="0" destOrd="0" presId="urn:microsoft.com/office/officeart/2005/8/layout/orgChart1"/>
    <dgm:cxn modelId="{B48D0A5E-881D-479F-9F36-47F87D59B5F0}" type="presOf" srcId="{A9E81FF3-DA9D-4841-89EC-57E711CBBB65}" destId="{2F265B43-E9A1-4B69-B766-BC3326CE8D7E}" srcOrd="1" destOrd="0" presId="urn:microsoft.com/office/officeart/2005/8/layout/orgChart1"/>
    <dgm:cxn modelId="{96CDEB2E-258C-4B43-A060-20DC6E8B0AD1}" type="presOf" srcId="{5F3E6EAA-6FC9-49DF-B472-A0DB2D07ABD8}" destId="{FAC9FCCF-669A-4637-AF8C-9F4319E56F9D}" srcOrd="0" destOrd="0" presId="urn:microsoft.com/office/officeart/2005/8/layout/orgChart1"/>
    <dgm:cxn modelId="{459C43A4-175F-4ED6-BFC9-F3F6C82B4F5F}" srcId="{D01E140D-9CEF-4474-9E51-5F5DC2D793B8}" destId="{5517F4CA-BC78-4A0C-A4F9-1830A217CF94}" srcOrd="0" destOrd="0" parTransId="{21F22172-69B1-47D8-894F-E261DDD38B7B}" sibTransId="{3267C7AF-0DC9-4805-97BB-58CFF8AD6D71}"/>
    <dgm:cxn modelId="{E1EEDDA3-ED02-4F83-AC7A-C19F72429FA3}" type="presOf" srcId="{C72FEDFD-B9C0-42BE-9334-65E60D002B3C}" destId="{3FE9D4EA-5DFE-4082-8734-783D1CEB26B2}" srcOrd="1" destOrd="0" presId="urn:microsoft.com/office/officeart/2005/8/layout/orgChart1"/>
    <dgm:cxn modelId="{F334C924-ADC4-4F87-BA9B-1B5656F5691A}" type="presParOf" srcId="{899AB2A3-4B60-4BC1-A15E-7481CE294871}" destId="{B5C6502F-78A9-4378-824F-7FDB32B05837}" srcOrd="0" destOrd="0" presId="urn:microsoft.com/office/officeart/2005/8/layout/orgChart1"/>
    <dgm:cxn modelId="{D14A8C0A-9E9F-4851-A5FC-93019CA87513}" type="presParOf" srcId="{B5C6502F-78A9-4378-824F-7FDB32B05837}" destId="{325AF6FD-48F2-465B-AF64-F61825DEF24F}" srcOrd="0" destOrd="0" presId="urn:microsoft.com/office/officeart/2005/8/layout/orgChart1"/>
    <dgm:cxn modelId="{7F08F060-D083-44A0-A80F-80686BC2E5B5}" type="presParOf" srcId="{325AF6FD-48F2-465B-AF64-F61825DEF24F}" destId="{41E17086-BB44-4227-9B68-D2D3864B830B}" srcOrd="0" destOrd="0" presId="urn:microsoft.com/office/officeart/2005/8/layout/orgChart1"/>
    <dgm:cxn modelId="{F518F319-0FD0-4B91-9213-027AD28E50DA}" type="presParOf" srcId="{325AF6FD-48F2-465B-AF64-F61825DEF24F}" destId="{3FE9D4EA-5DFE-4082-8734-783D1CEB26B2}" srcOrd="1" destOrd="0" presId="urn:microsoft.com/office/officeart/2005/8/layout/orgChart1"/>
    <dgm:cxn modelId="{D84D4AC7-246E-4066-B021-91281A1C7C10}" type="presParOf" srcId="{B5C6502F-78A9-4378-824F-7FDB32B05837}" destId="{8F3B0DFD-1754-4B91-9160-AF2ED084D5C9}" srcOrd="1" destOrd="0" presId="urn:microsoft.com/office/officeart/2005/8/layout/orgChart1"/>
    <dgm:cxn modelId="{1D67EFD2-B904-4624-8309-CD5CA4E24768}" type="presParOf" srcId="{8F3B0DFD-1754-4B91-9160-AF2ED084D5C9}" destId="{C8BBF6F1-E98A-4707-94E3-08B4B544A7F7}" srcOrd="0" destOrd="0" presId="urn:microsoft.com/office/officeart/2005/8/layout/orgChart1"/>
    <dgm:cxn modelId="{C349A1FE-AA47-4D5C-8C77-5AA99632DC2A}" type="presParOf" srcId="{8F3B0DFD-1754-4B91-9160-AF2ED084D5C9}" destId="{0B2258A7-CD33-4B05-9745-A9EB28482828}" srcOrd="1" destOrd="0" presId="urn:microsoft.com/office/officeart/2005/8/layout/orgChart1"/>
    <dgm:cxn modelId="{D2E2C8CE-390D-49ED-9742-F8F64729B35A}" type="presParOf" srcId="{0B2258A7-CD33-4B05-9745-A9EB28482828}" destId="{03D4D87C-0962-403E-85AF-F513B9E99B09}" srcOrd="0" destOrd="0" presId="urn:microsoft.com/office/officeart/2005/8/layout/orgChart1"/>
    <dgm:cxn modelId="{37483BFB-B508-4F78-BC18-0DCA54B2EEBB}" type="presParOf" srcId="{03D4D87C-0962-403E-85AF-F513B9E99B09}" destId="{DC18D48E-2267-46CC-AF0D-000EEF932AA3}" srcOrd="0" destOrd="0" presId="urn:microsoft.com/office/officeart/2005/8/layout/orgChart1"/>
    <dgm:cxn modelId="{9906E53E-3F69-4291-A449-4F94C1DF842F}" type="presParOf" srcId="{03D4D87C-0962-403E-85AF-F513B9E99B09}" destId="{2F265B43-E9A1-4B69-B766-BC3326CE8D7E}" srcOrd="1" destOrd="0" presId="urn:microsoft.com/office/officeart/2005/8/layout/orgChart1"/>
    <dgm:cxn modelId="{3404DD70-A076-40F9-B2AE-02A39103D968}" type="presParOf" srcId="{0B2258A7-CD33-4B05-9745-A9EB28482828}" destId="{6C5763F7-5B82-4666-818A-74924D7C1F07}" srcOrd="1" destOrd="0" presId="urn:microsoft.com/office/officeart/2005/8/layout/orgChart1"/>
    <dgm:cxn modelId="{F6F11382-6D73-4162-89F6-B2E85FC4D545}" type="presParOf" srcId="{6C5763F7-5B82-4666-818A-74924D7C1F07}" destId="{A1C04DB8-AE61-46B2-B1E6-A17A86F3788D}" srcOrd="0" destOrd="0" presId="urn:microsoft.com/office/officeart/2005/8/layout/orgChart1"/>
    <dgm:cxn modelId="{616D715E-C695-44CB-9CE2-18EE0E76C89A}" type="presParOf" srcId="{6C5763F7-5B82-4666-818A-74924D7C1F07}" destId="{FEB2A61B-7F48-4FBC-9B25-E8F77923A562}" srcOrd="1" destOrd="0" presId="urn:microsoft.com/office/officeart/2005/8/layout/orgChart1"/>
    <dgm:cxn modelId="{A7D79968-0E63-4E9D-8135-C00EDDB9A11F}" type="presParOf" srcId="{FEB2A61B-7F48-4FBC-9B25-E8F77923A562}" destId="{C4D0442F-86B0-4BCC-B669-88539CC1F9CD}" srcOrd="0" destOrd="0" presId="urn:microsoft.com/office/officeart/2005/8/layout/orgChart1"/>
    <dgm:cxn modelId="{7E0FA823-01AD-4FBB-9A71-B0EA97F33F4B}" type="presParOf" srcId="{C4D0442F-86B0-4BCC-B669-88539CC1F9CD}" destId="{ADAB820A-5172-44F1-92DF-260B4123C232}" srcOrd="0" destOrd="0" presId="urn:microsoft.com/office/officeart/2005/8/layout/orgChart1"/>
    <dgm:cxn modelId="{B523199B-B003-4E8B-B27B-A1B9D95F189B}" type="presParOf" srcId="{C4D0442F-86B0-4BCC-B669-88539CC1F9CD}" destId="{D62A1938-C90D-4D85-B90C-BD60889D0CFB}" srcOrd="1" destOrd="0" presId="urn:microsoft.com/office/officeart/2005/8/layout/orgChart1"/>
    <dgm:cxn modelId="{33F735A7-5765-4D29-A69D-A43FEEA20FE6}" type="presParOf" srcId="{FEB2A61B-7F48-4FBC-9B25-E8F77923A562}" destId="{743E36B2-CB7F-4E73-97D1-4EEE413DB465}" srcOrd="1" destOrd="0" presId="urn:microsoft.com/office/officeart/2005/8/layout/orgChart1"/>
    <dgm:cxn modelId="{10601ECF-00A6-495E-8036-BC0B027D7BE6}" type="presParOf" srcId="{FEB2A61B-7F48-4FBC-9B25-E8F77923A562}" destId="{ED6B290C-DE4C-4BC5-9940-B60F3C950A72}" srcOrd="2" destOrd="0" presId="urn:microsoft.com/office/officeart/2005/8/layout/orgChart1"/>
    <dgm:cxn modelId="{3A43563C-5C52-4441-A817-2AE7AA26E434}" type="presParOf" srcId="{6C5763F7-5B82-4666-818A-74924D7C1F07}" destId="{FAC9FCCF-669A-4637-AF8C-9F4319E56F9D}" srcOrd="2" destOrd="0" presId="urn:microsoft.com/office/officeart/2005/8/layout/orgChart1"/>
    <dgm:cxn modelId="{718EE8C1-AFFC-49D3-AD1D-D2DE5F3BA200}" type="presParOf" srcId="{6C5763F7-5B82-4666-818A-74924D7C1F07}" destId="{5636883A-3F48-4E56-8AC9-8EEB5B066E41}" srcOrd="3" destOrd="0" presId="urn:microsoft.com/office/officeart/2005/8/layout/orgChart1"/>
    <dgm:cxn modelId="{1C6E39A2-350C-4864-A1BB-B1ECFFEAF5B3}" type="presParOf" srcId="{5636883A-3F48-4E56-8AC9-8EEB5B066E41}" destId="{CBF1EFB5-BC1F-4C25-8A80-DD91247E5386}" srcOrd="0" destOrd="0" presId="urn:microsoft.com/office/officeart/2005/8/layout/orgChart1"/>
    <dgm:cxn modelId="{F0F23B16-C011-4F8E-8816-8BE7A1C9CEFE}" type="presParOf" srcId="{CBF1EFB5-BC1F-4C25-8A80-DD91247E5386}" destId="{D5EC5186-3EC6-484A-A0D3-49A93C3CB3B1}" srcOrd="0" destOrd="0" presId="urn:microsoft.com/office/officeart/2005/8/layout/orgChart1"/>
    <dgm:cxn modelId="{AF208A45-BC9F-4C9C-832C-76DCEA080EF4}" type="presParOf" srcId="{CBF1EFB5-BC1F-4C25-8A80-DD91247E5386}" destId="{8F93BF56-EEBC-4A6D-8F63-2B9CAF285E5A}" srcOrd="1" destOrd="0" presId="urn:microsoft.com/office/officeart/2005/8/layout/orgChart1"/>
    <dgm:cxn modelId="{02C5FD15-DF86-4161-88EF-CF250A1296A2}" type="presParOf" srcId="{5636883A-3F48-4E56-8AC9-8EEB5B066E41}" destId="{136478BC-1004-4C21-A47E-14B0F0E7ABD5}" srcOrd="1" destOrd="0" presId="urn:microsoft.com/office/officeart/2005/8/layout/orgChart1"/>
    <dgm:cxn modelId="{93565773-9856-4D8D-B6D2-29B034DFC208}" type="presParOf" srcId="{5636883A-3F48-4E56-8AC9-8EEB5B066E41}" destId="{EA2E97D1-22BA-48C0-BF00-D9169D4E1C6A}" srcOrd="2" destOrd="0" presId="urn:microsoft.com/office/officeart/2005/8/layout/orgChart1"/>
    <dgm:cxn modelId="{DB260034-6964-456B-81C7-892E3C740EE1}" type="presParOf" srcId="{6C5763F7-5B82-4666-818A-74924D7C1F07}" destId="{B25FDEB7-1E54-43F9-8AF0-BF31933FE6B5}" srcOrd="4" destOrd="0" presId="urn:microsoft.com/office/officeart/2005/8/layout/orgChart1"/>
    <dgm:cxn modelId="{F6E62AD6-EF2F-445C-ABB4-160DABEC1914}" type="presParOf" srcId="{6C5763F7-5B82-4666-818A-74924D7C1F07}" destId="{7CD9F810-FE50-46A9-9D1B-16B5C7EE3588}" srcOrd="5" destOrd="0" presId="urn:microsoft.com/office/officeart/2005/8/layout/orgChart1"/>
    <dgm:cxn modelId="{069B900B-1A9B-48B6-B74F-C058C378524C}" type="presParOf" srcId="{7CD9F810-FE50-46A9-9D1B-16B5C7EE3588}" destId="{5687DB43-7871-43DB-915E-0C01E59E6B89}" srcOrd="0" destOrd="0" presId="urn:microsoft.com/office/officeart/2005/8/layout/orgChart1"/>
    <dgm:cxn modelId="{E6764F81-7972-4D52-B6F9-A327CF5B5713}" type="presParOf" srcId="{5687DB43-7871-43DB-915E-0C01E59E6B89}" destId="{425D55CB-55D0-4589-9ACB-8F240E93FD61}" srcOrd="0" destOrd="0" presId="urn:microsoft.com/office/officeart/2005/8/layout/orgChart1"/>
    <dgm:cxn modelId="{7DAD2B64-8D49-41DC-AC5D-EF5AACA7A7FF}" type="presParOf" srcId="{5687DB43-7871-43DB-915E-0C01E59E6B89}" destId="{DB46D3A1-46DB-4730-9616-D9351F71E9B8}" srcOrd="1" destOrd="0" presId="urn:microsoft.com/office/officeart/2005/8/layout/orgChart1"/>
    <dgm:cxn modelId="{50EBA4B9-9167-4407-88A1-8480D794C5C1}" type="presParOf" srcId="{7CD9F810-FE50-46A9-9D1B-16B5C7EE3588}" destId="{5622D8C8-57A7-44CF-9C5A-EF15FE04D6C6}" srcOrd="1" destOrd="0" presId="urn:microsoft.com/office/officeart/2005/8/layout/orgChart1"/>
    <dgm:cxn modelId="{C6D63FFE-1188-4123-ADFC-F1BC228E05C6}" type="presParOf" srcId="{7CD9F810-FE50-46A9-9D1B-16B5C7EE3588}" destId="{0346EDAA-D83C-4D8F-9359-F87551CF4C7B}" srcOrd="2" destOrd="0" presId="urn:microsoft.com/office/officeart/2005/8/layout/orgChart1"/>
    <dgm:cxn modelId="{947358FC-BBF7-477E-B0AA-E05F5E94999A}" type="presParOf" srcId="{0B2258A7-CD33-4B05-9745-A9EB28482828}" destId="{B84C2AAD-151D-4356-945D-369CEBB9B3A2}" srcOrd="2" destOrd="0" presId="urn:microsoft.com/office/officeart/2005/8/layout/orgChart1"/>
    <dgm:cxn modelId="{06E44DB0-204A-4B7C-BCB1-BD31737BC7A8}" type="presParOf" srcId="{8F3B0DFD-1754-4B91-9160-AF2ED084D5C9}" destId="{3AB8C07E-BB87-4426-A7BD-038AC4E7CC73}" srcOrd="2" destOrd="0" presId="urn:microsoft.com/office/officeart/2005/8/layout/orgChart1"/>
    <dgm:cxn modelId="{306D00BC-342F-4975-95D2-03658E150EA2}" type="presParOf" srcId="{8F3B0DFD-1754-4B91-9160-AF2ED084D5C9}" destId="{15757CFC-A639-4857-A8EB-DC61B36FAF0A}" srcOrd="3" destOrd="0" presId="urn:microsoft.com/office/officeart/2005/8/layout/orgChart1"/>
    <dgm:cxn modelId="{E064EC6A-5FCB-426D-A85B-EB8316420876}" type="presParOf" srcId="{15757CFC-A639-4857-A8EB-DC61B36FAF0A}" destId="{99270EE9-AEF8-4C1B-AD23-19E7EE5E270E}" srcOrd="0" destOrd="0" presId="urn:microsoft.com/office/officeart/2005/8/layout/orgChart1"/>
    <dgm:cxn modelId="{795A02D2-2546-4928-8D07-5759C38AA8EF}" type="presParOf" srcId="{99270EE9-AEF8-4C1B-AD23-19E7EE5E270E}" destId="{6F35B4FA-8E78-48FF-9AC3-A0C5BB8EC946}" srcOrd="0" destOrd="0" presId="urn:microsoft.com/office/officeart/2005/8/layout/orgChart1"/>
    <dgm:cxn modelId="{8B0188B1-E23D-4DFB-83EF-71A2149EE89F}" type="presParOf" srcId="{99270EE9-AEF8-4C1B-AD23-19E7EE5E270E}" destId="{DEB12C25-E5C7-4E60-AB3A-B8DF5FF31A8D}" srcOrd="1" destOrd="0" presId="urn:microsoft.com/office/officeart/2005/8/layout/orgChart1"/>
    <dgm:cxn modelId="{C45FCDC7-8756-43DD-AC81-21128126EF89}" type="presParOf" srcId="{15757CFC-A639-4857-A8EB-DC61B36FAF0A}" destId="{9CA713DB-B1BD-44B8-9122-FC5D0E419408}" srcOrd="1" destOrd="0" presId="urn:microsoft.com/office/officeart/2005/8/layout/orgChart1"/>
    <dgm:cxn modelId="{CC8E22FE-6F41-4EFB-AE6B-610035325C8F}" type="presParOf" srcId="{9CA713DB-B1BD-44B8-9122-FC5D0E419408}" destId="{8116DC82-501A-4CE6-AA99-1D6D560D0C9D}" srcOrd="0" destOrd="0" presId="urn:microsoft.com/office/officeart/2005/8/layout/orgChart1"/>
    <dgm:cxn modelId="{48F4C091-AB82-42FB-9A0C-42415FF802FC}" type="presParOf" srcId="{9CA713DB-B1BD-44B8-9122-FC5D0E419408}" destId="{D3D9F2EA-48E7-4CDE-971E-1D41AAEF515D}" srcOrd="1" destOrd="0" presId="urn:microsoft.com/office/officeart/2005/8/layout/orgChart1"/>
    <dgm:cxn modelId="{4DFC0487-5309-45ED-9063-5E5394E02475}" type="presParOf" srcId="{D3D9F2EA-48E7-4CDE-971E-1D41AAEF515D}" destId="{173586C2-18DE-4F97-AA97-B2E7508B2F1C}" srcOrd="0" destOrd="0" presId="urn:microsoft.com/office/officeart/2005/8/layout/orgChart1"/>
    <dgm:cxn modelId="{95B35713-E68F-4E86-88F0-06BEAA11DED7}" type="presParOf" srcId="{173586C2-18DE-4F97-AA97-B2E7508B2F1C}" destId="{A7E95499-860C-48FF-83AF-35C369F676DF}" srcOrd="0" destOrd="0" presId="urn:microsoft.com/office/officeart/2005/8/layout/orgChart1"/>
    <dgm:cxn modelId="{8D53318C-8ABA-4B4E-A7AF-1DE47C5B4935}" type="presParOf" srcId="{173586C2-18DE-4F97-AA97-B2E7508B2F1C}" destId="{0CA46BFD-91B3-429D-9F50-B70AC4542399}" srcOrd="1" destOrd="0" presId="urn:microsoft.com/office/officeart/2005/8/layout/orgChart1"/>
    <dgm:cxn modelId="{4A77BB93-1591-445B-8068-6D3BC2CD576E}" type="presParOf" srcId="{D3D9F2EA-48E7-4CDE-971E-1D41AAEF515D}" destId="{01BA1FFA-BE67-4684-AE04-1784D43EE6B8}" srcOrd="1" destOrd="0" presId="urn:microsoft.com/office/officeart/2005/8/layout/orgChart1"/>
    <dgm:cxn modelId="{3A71A75A-AC73-4979-AC44-04071C99A646}" type="presParOf" srcId="{D3D9F2EA-48E7-4CDE-971E-1D41AAEF515D}" destId="{F6533036-BED4-4F53-B29E-0E9ADB6EFD6F}" srcOrd="2" destOrd="0" presId="urn:microsoft.com/office/officeart/2005/8/layout/orgChart1"/>
    <dgm:cxn modelId="{2B10F271-177E-4BAB-973B-8276831DD098}" type="presParOf" srcId="{9CA713DB-B1BD-44B8-9122-FC5D0E419408}" destId="{9349C02E-F402-4075-9732-76A568098E73}" srcOrd="2" destOrd="0" presId="urn:microsoft.com/office/officeart/2005/8/layout/orgChart1"/>
    <dgm:cxn modelId="{778F245D-724A-4A49-AE40-7495F7085D20}" type="presParOf" srcId="{9CA713DB-B1BD-44B8-9122-FC5D0E419408}" destId="{9DC65249-23B3-44E8-8695-D5D80D8B8C5A}" srcOrd="3" destOrd="0" presId="urn:microsoft.com/office/officeart/2005/8/layout/orgChart1"/>
    <dgm:cxn modelId="{2D5803E5-DC57-43B3-A292-89F0A0B7F241}" type="presParOf" srcId="{9DC65249-23B3-44E8-8695-D5D80D8B8C5A}" destId="{4BD59BDF-5750-46E2-B8EA-3D25962B1808}" srcOrd="0" destOrd="0" presId="urn:microsoft.com/office/officeart/2005/8/layout/orgChart1"/>
    <dgm:cxn modelId="{E42291C4-32ED-4097-A5D7-E2BD6B510BFA}" type="presParOf" srcId="{4BD59BDF-5750-46E2-B8EA-3D25962B1808}" destId="{E759ACB5-8152-4CEC-A6DB-F5A267FA85F3}" srcOrd="0" destOrd="0" presId="urn:microsoft.com/office/officeart/2005/8/layout/orgChart1"/>
    <dgm:cxn modelId="{6DE2F031-6C58-4DA4-9AC3-5A05A07529E9}" type="presParOf" srcId="{4BD59BDF-5750-46E2-B8EA-3D25962B1808}" destId="{B1894EB8-0F84-4E81-9B7C-C4BAD01914BA}" srcOrd="1" destOrd="0" presId="urn:microsoft.com/office/officeart/2005/8/layout/orgChart1"/>
    <dgm:cxn modelId="{99FBA938-DE12-48AB-91EC-41E437D8295F}" type="presParOf" srcId="{9DC65249-23B3-44E8-8695-D5D80D8B8C5A}" destId="{BF4FF48A-E79F-49DD-AFF5-F34BBEDFE105}" srcOrd="1" destOrd="0" presId="urn:microsoft.com/office/officeart/2005/8/layout/orgChart1"/>
    <dgm:cxn modelId="{0CDA11A8-EC62-444C-AF8A-8F384A4D4255}" type="presParOf" srcId="{9DC65249-23B3-44E8-8695-D5D80D8B8C5A}" destId="{C1D21D76-A53D-4552-9BD6-2BE9FAE9FCB7}" srcOrd="2" destOrd="0" presId="urn:microsoft.com/office/officeart/2005/8/layout/orgChart1"/>
    <dgm:cxn modelId="{4E360470-F9AD-4130-9005-44353079A2A1}" type="presParOf" srcId="{9CA713DB-B1BD-44B8-9122-FC5D0E419408}" destId="{229246AF-4221-4B8A-865C-271C9978360A}" srcOrd="4" destOrd="0" presId="urn:microsoft.com/office/officeart/2005/8/layout/orgChart1"/>
    <dgm:cxn modelId="{798929FB-A330-443D-85DB-7E45EA61C354}" type="presParOf" srcId="{9CA713DB-B1BD-44B8-9122-FC5D0E419408}" destId="{5E8B97F4-4788-467A-8DDE-03BFC8740E0F}" srcOrd="5" destOrd="0" presId="urn:microsoft.com/office/officeart/2005/8/layout/orgChart1"/>
    <dgm:cxn modelId="{D834B08D-292E-4FA5-B5D6-4DEA232FC225}" type="presParOf" srcId="{5E8B97F4-4788-467A-8DDE-03BFC8740E0F}" destId="{57D9AD1E-0916-426C-925E-313AEC77CC0B}" srcOrd="0" destOrd="0" presId="urn:microsoft.com/office/officeart/2005/8/layout/orgChart1"/>
    <dgm:cxn modelId="{5C359C0D-CCA1-4992-818F-633B0D0354E3}" type="presParOf" srcId="{57D9AD1E-0916-426C-925E-313AEC77CC0B}" destId="{BCCE1B81-21AD-40A1-8898-C564F2065C42}" srcOrd="0" destOrd="0" presId="urn:microsoft.com/office/officeart/2005/8/layout/orgChart1"/>
    <dgm:cxn modelId="{618F3729-9643-4444-AFBA-3195EE792C0E}" type="presParOf" srcId="{57D9AD1E-0916-426C-925E-313AEC77CC0B}" destId="{305A462C-15E1-4678-A3C3-4A27C0DA961B}" srcOrd="1" destOrd="0" presId="urn:microsoft.com/office/officeart/2005/8/layout/orgChart1"/>
    <dgm:cxn modelId="{BFB2A904-CD23-4FEF-AA6F-B62124F7B425}" type="presParOf" srcId="{5E8B97F4-4788-467A-8DDE-03BFC8740E0F}" destId="{4C52CDF6-C8F9-487B-BC9F-A1728D13F19A}" srcOrd="1" destOrd="0" presId="urn:microsoft.com/office/officeart/2005/8/layout/orgChart1"/>
    <dgm:cxn modelId="{6785ACF5-D4EA-4557-8863-82BDB62558D4}" type="presParOf" srcId="{5E8B97F4-4788-467A-8DDE-03BFC8740E0F}" destId="{B79CB42F-1288-4CA7-9231-DCE69BE5E517}" srcOrd="2" destOrd="0" presId="urn:microsoft.com/office/officeart/2005/8/layout/orgChart1"/>
    <dgm:cxn modelId="{406ABB73-18DF-4FCF-ADA9-07A64661D8FA}" type="presParOf" srcId="{15757CFC-A639-4857-A8EB-DC61B36FAF0A}" destId="{A395F53A-C618-41F7-A039-A502460A862A}" srcOrd="2" destOrd="0" presId="urn:microsoft.com/office/officeart/2005/8/layout/orgChart1"/>
    <dgm:cxn modelId="{E783D913-8F84-4DAC-89E4-36102B6CF21E}" type="presParOf" srcId="{8F3B0DFD-1754-4B91-9160-AF2ED084D5C9}" destId="{EA8B98CA-45BF-4F91-B7BE-9C076B1B1A89}" srcOrd="4" destOrd="0" presId="urn:microsoft.com/office/officeart/2005/8/layout/orgChart1"/>
    <dgm:cxn modelId="{95A00FCA-1590-4D0F-8D46-DF7F06983416}" type="presParOf" srcId="{8F3B0DFD-1754-4B91-9160-AF2ED084D5C9}" destId="{37247E8C-3D98-4CBB-ACDA-7EEDCDC2A0B8}" srcOrd="5" destOrd="0" presId="urn:microsoft.com/office/officeart/2005/8/layout/orgChart1"/>
    <dgm:cxn modelId="{47E7A980-D667-4132-AAF2-851D76494FAC}" type="presParOf" srcId="{37247E8C-3D98-4CBB-ACDA-7EEDCDC2A0B8}" destId="{A386B1EF-49E6-43C6-BA87-9158BA66603B}" srcOrd="0" destOrd="0" presId="urn:microsoft.com/office/officeart/2005/8/layout/orgChart1"/>
    <dgm:cxn modelId="{71B4DD7B-0715-4C08-8666-5B32FE295C35}" type="presParOf" srcId="{A386B1EF-49E6-43C6-BA87-9158BA66603B}" destId="{98FA87C9-B874-4276-A8DB-3D496ED6B617}" srcOrd="0" destOrd="0" presId="urn:microsoft.com/office/officeart/2005/8/layout/orgChart1"/>
    <dgm:cxn modelId="{2B5F4F46-2F56-4F04-AEE3-922BA0316F8A}" type="presParOf" srcId="{A386B1EF-49E6-43C6-BA87-9158BA66603B}" destId="{DEE5646F-6857-433A-AE5E-20537EA517AA}" srcOrd="1" destOrd="0" presId="urn:microsoft.com/office/officeart/2005/8/layout/orgChart1"/>
    <dgm:cxn modelId="{F412DD4F-3FB4-477B-B8C7-D53D63562077}" type="presParOf" srcId="{37247E8C-3D98-4CBB-ACDA-7EEDCDC2A0B8}" destId="{08ACD49C-8DA5-4C14-B38B-593DCA3A7537}" srcOrd="1" destOrd="0" presId="urn:microsoft.com/office/officeart/2005/8/layout/orgChart1"/>
    <dgm:cxn modelId="{B9545306-0382-4CC7-A445-AFDCDA28DD4B}" type="presParOf" srcId="{08ACD49C-8DA5-4C14-B38B-593DCA3A7537}" destId="{2DF39ED6-B06C-4ACB-89FE-01BD0091DDA8}" srcOrd="0" destOrd="0" presId="urn:microsoft.com/office/officeart/2005/8/layout/orgChart1"/>
    <dgm:cxn modelId="{BFBA2388-3596-45E8-971F-F5EF6B851BE1}" type="presParOf" srcId="{08ACD49C-8DA5-4C14-B38B-593DCA3A7537}" destId="{BDB85F9D-9862-48C4-9441-47506776092C}" srcOrd="1" destOrd="0" presId="urn:microsoft.com/office/officeart/2005/8/layout/orgChart1"/>
    <dgm:cxn modelId="{F2139FDE-C317-4A7F-AF82-2BC711DC944A}" type="presParOf" srcId="{BDB85F9D-9862-48C4-9441-47506776092C}" destId="{6D4A7DB8-872B-4E8D-AE1E-FC78301F41DC}" srcOrd="0" destOrd="0" presId="urn:microsoft.com/office/officeart/2005/8/layout/orgChart1"/>
    <dgm:cxn modelId="{10928776-444F-44A7-9714-0E185F9643A2}" type="presParOf" srcId="{6D4A7DB8-872B-4E8D-AE1E-FC78301F41DC}" destId="{29626F29-0ECA-49EC-BDE2-38449E923656}" srcOrd="0" destOrd="0" presId="urn:microsoft.com/office/officeart/2005/8/layout/orgChart1"/>
    <dgm:cxn modelId="{829FD94D-0186-4EC1-AA9E-B26EF2D5AF68}" type="presParOf" srcId="{6D4A7DB8-872B-4E8D-AE1E-FC78301F41DC}" destId="{15D163B1-35D1-4D5F-8BFA-9850C7B1B560}" srcOrd="1" destOrd="0" presId="urn:microsoft.com/office/officeart/2005/8/layout/orgChart1"/>
    <dgm:cxn modelId="{150C034B-7098-4FCA-BCAE-153EF6E57255}" type="presParOf" srcId="{BDB85F9D-9862-48C4-9441-47506776092C}" destId="{B814B47B-7B47-4B96-A802-00FBC7D595FC}" srcOrd="1" destOrd="0" presId="urn:microsoft.com/office/officeart/2005/8/layout/orgChart1"/>
    <dgm:cxn modelId="{7C115D92-1891-4B51-B759-A6F456062F4F}" type="presParOf" srcId="{BDB85F9D-9862-48C4-9441-47506776092C}" destId="{CAEEC848-745B-4D54-9CEB-838526F7A64D}" srcOrd="2" destOrd="0" presId="urn:microsoft.com/office/officeart/2005/8/layout/orgChart1"/>
    <dgm:cxn modelId="{F6D952BB-31FC-4EE9-8972-A1FB98370318}" type="presParOf" srcId="{08ACD49C-8DA5-4C14-B38B-593DCA3A7537}" destId="{EDED75BD-21E4-4448-BA7E-AE1603603B93}" srcOrd="2" destOrd="0" presId="urn:microsoft.com/office/officeart/2005/8/layout/orgChart1"/>
    <dgm:cxn modelId="{142E66A9-FCA6-472D-B362-4D5E2EEA814A}" type="presParOf" srcId="{08ACD49C-8DA5-4C14-B38B-593DCA3A7537}" destId="{9D6ABCDE-9F41-4B9F-998F-440BC7506BF2}" srcOrd="3" destOrd="0" presId="urn:microsoft.com/office/officeart/2005/8/layout/orgChart1"/>
    <dgm:cxn modelId="{0A421783-49A0-4B3D-AE12-EAB3415D203F}" type="presParOf" srcId="{9D6ABCDE-9F41-4B9F-998F-440BC7506BF2}" destId="{4DA73607-1607-4A36-BA2A-E2829E0FFC1A}" srcOrd="0" destOrd="0" presId="urn:microsoft.com/office/officeart/2005/8/layout/orgChart1"/>
    <dgm:cxn modelId="{9FE78668-E0A7-4980-8637-B43AD8921A95}" type="presParOf" srcId="{4DA73607-1607-4A36-BA2A-E2829E0FFC1A}" destId="{EDBAF59A-9662-4E4E-99B8-0CE4E8C3F439}" srcOrd="0" destOrd="0" presId="urn:microsoft.com/office/officeart/2005/8/layout/orgChart1"/>
    <dgm:cxn modelId="{B2F5D065-3418-4967-979B-5C1A9180EAAE}" type="presParOf" srcId="{4DA73607-1607-4A36-BA2A-E2829E0FFC1A}" destId="{E4CD9670-1091-42D1-8775-FA7F833C03D7}" srcOrd="1" destOrd="0" presId="urn:microsoft.com/office/officeart/2005/8/layout/orgChart1"/>
    <dgm:cxn modelId="{9BB763E0-D09E-4828-A479-93D28E2C7C0F}" type="presParOf" srcId="{9D6ABCDE-9F41-4B9F-998F-440BC7506BF2}" destId="{47E3175F-2671-49A9-8635-62D3887C6E0D}" srcOrd="1" destOrd="0" presId="urn:microsoft.com/office/officeart/2005/8/layout/orgChart1"/>
    <dgm:cxn modelId="{398ACDA6-D65B-498F-AFF7-029E93D1AACF}" type="presParOf" srcId="{9D6ABCDE-9F41-4B9F-998F-440BC7506BF2}" destId="{21E5D137-DEAA-46E3-9F75-C8186F62B5ED}" srcOrd="2" destOrd="0" presId="urn:microsoft.com/office/officeart/2005/8/layout/orgChart1"/>
    <dgm:cxn modelId="{731C59DE-7ECE-4171-AB94-BD0A61A4DC3B}" type="presParOf" srcId="{08ACD49C-8DA5-4C14-B38B-593DCA3A7537}" destId="{1F158C00-67BD-4560-85C8-889DC55C68D7}" srcOrd="4" destOrd="0" presId="urn:microsoft.com/office/officeart/2005/8/layout/orgChart1"/>
    <dgm:cxn modelId="{2DB8D158-BE64-4A6E-9C45-48FFE05428A4}" type="presParOf" srcId="{08ACD49C-8DA5-4C14-B38B-593DCA3A7537}" destId="{42731509-6481-424D-A8A0-341A965863C5}" srcOrd="5" destOrd="0" presId="urn:microsoft.com/office/officeart/2005/8/layout/orgChart1"/>
    <dgm:cxn modelId="{FD0CFE83-5DBB-4B77-898E-6E8D84E6F0E4}" type="presParOf" srcId="{42731509-6481-424D-A8A0-341A965863C5}" destId="{09035CAC-48A7-43C8-A6F4-FB377CF9ACD8}" srcOrd="0" destOrd="0" presId="urn:microsoft.com/office/officeart/2005/8/layout/orgChart1"/>
    <dgm:cxn modelId="{4AD8DB6A-36F4-4DB6-88C6-6FC40FBC0DC8}" type="presParOf" srcId="{09035CAC-48A7-43C8-A6F4-FB377CF9ACD8}" destId="{676F04AE-0A66-47A2-BADD-07EE52FE0A5F}" srcOrd="0" destOrd="0" presId="urn:microsoft.com/office/officeart/2005/8/layout/orgChart1"/>
    <dgm:cxn modelId="{12D3382E-26FD-4E44-AFB3-6B15E248F3E0}" type="presParOf" srcId="{09035CAC-48A7-43C8-A6F4-FB377CF9ACD8}" destId="{025BCB10-AEDC-4F48-8092-452556F66C9D}" srcOrd="1" destOrd="0" presId="urn:microsoft.com/office/officeart/2005/8/layout/orgChart1"/>
    <dgm:cxn modelId="{39E95FFE-1748-4084-94AD-D950FB0A50A7}" type="presParOf" srcId="{42731509-6481-424D-A8A0-341A965863C5}" destId="{B2825345-ECA7-4FCE-B5B8-4471E6FD1776}" srcOrd="1" destOrd="0" presId="urn:microsoft.com/office/officeart/2005/8/layout/orgChart1"/>
    <dgm:cxn modelId="{F048F2C9-C15D-47A2-A14F-5E0A0128B5CA}" type="presParOf" srcId="{42731509-6481-424D-A8A0-341A965863C5}" destId="{2304F1C3-FF37-405B-9807-B26333DB9B97}" srcOrd="2" destOrd="0" presId="urn:microsoft.com/office/officeart/2005/8/layout/orgChart1"/>
    <dgm:cxn modelId="{C952B529-CD57-4AAF-B5DC-08F0F55E1F80}" type="presParOf" srcId="{37247E8C-3D98-4CBB-ACDA-7EEDCDC2A0B8}" destId="{7BB74FA6-927C-4779-9BCA-6B94439B40E1}" srcOrd="2" destOrd="0" presId="urn:microsoft.com/office/officeart/2005/8/layout/orgChart1"/>
    <dgm:cxn modelId="{AC02A0B5-F085-4301-BEAD-8D542EA77234}" type="presParOf" srcId="{B5C6502F-78A9-4378-824F-7FDB32B05837}" destId="{EE6B0570-97A2-48D2-9F92-55D55551C244}" srcOrd="2" destOrd="0" presId="urn:microsoft.com/office/officeart/2005/8/layout/orgChart1"/>
    <dgm:cxn modelId="{448DD302-CB61-4452-941F-99C59DD67127}" type="presParOf" srcId="{EE6B0570-97A2-48D2-9F92-55D55551C244}" destId="{D4BFB34E-B702-4592-BB9C-72EF0475C93F}" srcOrd="0" destOrd="0" presId="urn:microsoft.com/office/officeart/2005/8/layout/orgChart1"/>
    <dgm:cxn modelId="{6E1C0A56-C4B7-4BA1-9DF5-B18EF5D06C07}" type="presParOf" srcId="{EE6B0570-97A2-48D2-9F92-55D55551C244}" destId="{8D7E8979-7991-4733-80DB-093B068E9190}" srcOrd="1" destOrd="0" presId="urn:microsoft.com/office/officeart/2005/8/layout/orgChart1"/>
    <dgm:cxn modelId="{EAE17AA6-1794-49F3-9673-8BC9A60951A2}" type="presParOf" srcId="{8D7E8979-7991-4733-80DB-093B068E9190}" destId="{EB747E5D-B0B9-429F-96B2-99CFBA8F92C7}" srcOrd="0" destOrd="0" presId="urn:microsoft.com/office/officeart/2005/8/layout/orgChart1"/>
    <dgm:cxn modelId="{6283A1EB-AB68-4791-A18E-4EA28D3C34D7}" type="presParOf" srcId="{EB747E5D-B0B9-429F-96B2-99CFBA8F92C7}" destId="{A2BFE5EF-9436-43D6-AE3D-50E716FA4D80}" srcOrd="0" destOrd="0" presId="urn:microsoft.com/office/officeart/2005/8/layout/orgChart1"/>
    <dgm:cxn modelId="{1DC423A9-B9A3-47AE-B513-FC1DF8683450}" type="presParOf" srcId="{EB747E5D-B0B9-429F-96B2-99CFBA8F92C7}" destId="{CEDE8119-1CBB-4BB5-A9DF-E2CA6235C8A2}" srcOrd="1" destOrd="0" presId="urn:microsoft.com/office/officeart/2005/8/layout/orgChart1"/>
    <dgm:cxn modelId="{D7AF1FAC-E6D8-439A-B2E7-BA17455EB629}" type="presParOf" srcId="{8D7E8979-7991-4733-80DB-093B068E9190}" destId="{FB7C132B-88B6-481B-A5CB-15818E9E9854}" srcOrd="1" destOrd="0" presId="urn:microsoft.com/office/officeart/2005/8/layout/orgChart1"/>
    <dgm:cxn modelId="{B8471684-86CD-4FB0-B716-68C0187BF0C4}" type="presParOf" srcId="{8D7E8979-7991-4733-80DB-093B068E9190}" destId="{803CD26E-F4F0-4042-839E-F4DB381FEE6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A1D1DBD-9E49-4046-9E1B-98989829139B}" type="doc">
      <dgm:prSet loTypeId="urn:microsoft.com/office/officeart/2005/8/layout/pyramid2" loCatId="list" qsTypeId="urn:microsoft.com/office/officeart/2005/8/quickstyle/simple1" qsCatId="simple" csTypeId="urn:microsoft.com/office/officeart/2005/8/colors/accent1_3" csCatId="accent1" phldr="1"/>
      <dgm:spPr/>
    </dgm:pt>
    <dgm:pt modelId="{4C2E15D0-862D-46AF-BF90-006FBDF00C65}">
      <dgm:prSet phldrT="[Text]"/>
      <dgm:spPr/>
      <dgm:t>
        <a:bodyPr/>
        <a:lstStyle/>
        <a:p>
          <a:r>
            <a:rPr lang="en-US" b="1" dirty="0" smtClean="0">
              <a:solidFill>
                <a:schemeClr val="tx1"/>
              </a:solidFill>
            </a:rPr>
            <a:t>HMP</a:t>
          </a:r>
        </a:p>
      </dgm:t>
    </dgm:pt>
    <dgm:pt modelId="{D26423D0-85FC-4137-BCB5-7D6317B674BE}" type="parTrans" cxnId="{3C504DE3-8D34-480B-8DCD-D023D6989FB9}">
      <dgm:prSet/>
      <dgm:spPr/>
      <dgm:t>
        <a:bodyPr/>
        <a:lstStyle/>
        <a:p>
          <a:endParaRPr lang="en-US"/>
        </a:p>
      </dgm:t>
    </dgm:pt>
    <dgm:pt modelId="{E0687D6E-2FAD-41DB-B74A-CB4174698040}" type="sibTrans" cxnId="{3C504DE3-8D34-480B-8DCD-D023D6989FB9}">
      <dgm:prSet/>
      <dgm:spPr/>
      <dgm:t>
        <a:bodyPr/>
        <a:lstStyle/>
        <a:p>
          <a:endParaRPr lang="en-US"/>
        </a:p>
      </dgm:t>
    </dgm:pt>
    <dgm:pt modelId="{783F2C5B-EE9B-4683-94ED-299DB0A701B8}">
      <dgm:prSet phldrT="[Text]"/>
      <dgm:spPr/>
      <dgm:t>
        <a:bodyPr/>
        <a:lstStyle/>
        <a:p>
          <a:r>
            <a:rPr lang="en-US" b="0" dirty="0" smtClean="0">
              <a:solidFill>
                <a:schemeClr val="bg1">
                  <a:lumMod val="85000"/>
                </a:schemeClr>
              </a:solidFill>
            </a:rPr>
            <a:t>PCMH</a:t>
          </a:r>
        </a:p>
      </dgm:t>
    </dgm:pt>
    <dgm:pt modelId="{644D3EE5-18AA-42A4-92EB-2F382FF731AE}" type="sibTrans" cxnId="{628C6599-C346-41E3-B12E-799B5E1D37A2}">
      <dgm:prSet/>
      <dgm:spPr/>
      <dgm:t>
        <a:bodyPr/>
        <a:lstStyle/>
        <a:p>
          <a:endParaRPr lang="en-US"/>
        </a:p>
      </dgm:t>
    </dgm:pt>
    <dgm:pt modelId="{7DF9DB54-9864-4BB0-BC94-8DCF49E83E51}" type="parTrans" cxnId="{628C6599-C346-41E3-B12E-799B5E1D37A2}">
      <dgm:prSet/>
      <dgm:spPr/>
      <dgm:t>
        <a:bodyPr/>
        <a:lstStyle/>
        <a:p>
          <a:endParaRPr lang="en-US"/>
        </a:p>
      </dgm:t>
    </dgm:pt>
    <dgm:pt modelId="{F6098883-937A-49A8-9D12-87AE148EF801}">
      <dgm:prSet phldrT="[Text]"/>
      <dgm:spPr/>
      <dgm:t>
        <a:bodyPr/>
        <a:lstStyle/>
        <a:p>
          <a:r>
            <a:rPr lang="en-US" b="0" dirty="0" smtClean="0">
              <a:solidFill>
                <a:schemeClr val="bg1">
                  <a:lumMod val="85000"/>
                </a:schemeClr>
              </a:solidFill>
            </a:rPr>
            <a:t>HAN</a:t>
          </a:r>
        </a:p>
      </dgm:t>
    </dgm:pt>
    <dgm:pt modelId="{7060408D-CCDD-473C-933A-67B8DC4A3064}" type="parTrans" cxnId="{9AC81D51-34AB-4AA1-BE43-0B857633D0E9}">
      <dgm:prSet/>
      <dgm:spPr/>
      <dgm:t>
        <a:bodyPr/>
        <a:lstStyle/>
        <a:p>
          <a:endParaRPr lang="en-US"/>
        </a:p>
      </dgm:t>
    </dgm:pt>
    <dgm:pt modelId="{65A54F10-ED83-46E9-B582-ABD194BC3FDB}" type="sibTrans" cxnId="{9AC81D51-34AB-4AA1-BE43-0B857633D0E9}">
      <dgm:prSet/>
      <dgm:spPr/>
      <dgm:t>
        <a:bodyPr/>
        <a:lstStyle/>
        <a:p>
          <a:endParaRPr lang="en-US"/>
        </a:p>
      </dgm:t>
    </dgm:pt>
    <dgm:pt modelId="{F449E984-496E-4241-849C-3D22A5904CD3}" type="pres">
      <dgm:prSet presAssocID="{1A1D1DBD-9E49-4046-9E1B-98989829139B}" presName="compositeShape" presStyleCnt="0">
        <dgm:presLayoutVars>
          <dgm:dir/>
          <dgm:resizeHandles/>
        </dgm:presLayoutVars>
      </dgm:prSet>
      <dgm:spPr/>
    </dgm:pt>
    <dgm:pt modelId="{06B928A9-2339-4CCF-8AE6-1DDF415DCAB6}" type="pres">
      <dgm:prSet presAssocID="{1A1D1DBD-9E49-4046-9E1B-98989829139B}" presName="pyramid" presStyleLbl="node1" presStyleIdx="0" presStyleCnt="1" custLinFactNeighborX="-625"/>
      <dgm:spPr/>
    </dgm:pt>
    <dgm:pt modelId="{05E317AF-E52C-43FC-B394-59F023CBF60B}" type="pres">
      <dgm:prSet presAssocID="{1A1D1DBD-9E49-4046-9E1B-98989829139B}" presName="theList" presStyleCnt="0"/>
      <dgm:spPr/>
    </dgm:pt>
    <dgm:pt modelId="{077D78D5-6C54-4FB2-8A68-EA2C18E6853E}" type="pres">
      <dgm:prSet presAssocID="{4C2E15D0-862D-46AF-BF90-006FBDF00C65}" presName="aNode" presStyleLbl="fgAcc1" presStyleIdx="0" presStyleCnt="3">
        <dgm:presLayoutVars>
          <dgm:bulletEnabled val="1"/>
        </dgm:presLayoutVars>
      </dgm:prSet>
      <dgm:spPr/>
      <dgm:t>
        <a:bodyPr/>
        <a:lstStyle/>
        <a:p>
          <a:endParaRPr lang="en-US"/>
        </a:p>
      </dgm:t>
    </dgm:pt>
    <dgm:pt modelId="{4E3993B0-34CB-4F83-9AD4-C981C4D9579C}" type="pres">
      <dgm:prSet presAssocID="{4C2E15D0-862D-46AF-BF90-006FBDF00C65}" presName="aSpace" presStyleCnt="0"/>
      <dgm:spPr/>
    </dgm:pt>
    <dgm:pt modelId="{630B0162-6F23-4AF5-8CA9-1EEAFFFE17A6}" type="pres">
      <dgm:prSet presAssocID="{783F2C5B-EE9B-4683-94ED-299DB0A701B8}" presName="aNode" presStyleLbl="fgAcc1" presStyleIdx="1" presStyleCnt="3">
        <dgm:presLayoutVars>
          <dgm:bulletEnabled val="1"/>
        </dgm:presLayoutVars>
      </dgm:prSet>
      <dgm:spPr/>
      <dgm:t>
        <a:bodyPr/>
        <a:lstStyle/>
        <a:p>
          <a:endParaRPr lang="en-US"/>
        </a:p>
      </dgm:t>
    </dgm:pt>
    <dgm:pt modelId="{46CA95CD-BA78-4039-848C-4774264DF1FE}" type="pres">
      <dgm:prSet presAssocID="{783F2C5B-EE9B-4683-94ED-299DB0A701B8}" presName="aSpace" presStyleCnt="0"/>
      <dgm:spPr/>
    </dgm:pt>
    <dgm:pt modelId="{82336FFB-F3AC-4466-9492-C1E8664674CC}" type="pres">
      <dgm:prSet presAssocID="{F6098883-937A-49A8-9D12-87AE148EF801}" presName="aNode" presStyleLbl="fgAcc1" presStyleIdx="2" presStyleCnt="3">
        <dgm:presLayoutVars>
          <dgm:bulletEnabled val="1"/>
        </dgm:presLayoutVars>
      </dgm:prSet>
      <dgm:spPr/>
      <dgm:t>
        <a:bodyPr/>
        <a:lstStyle/>
        <a:p>
          <a:endParaRPr lang="en-US"/>
        </a:p>
      </dgm:t>
    </dgm:pt>
    <dgm:pt modelId="{8853169A-2E55-4F43-9A88-B40357BC018A}" type="pres">
      <dgm:prSet presAssocID="{F6098883-937A-49A8-9D12-87AE148EF801}" presName="aSpace" presStyleCnt="0"/>
      <dgm:spPr/>
    </dgm:pt>
  </dgm:ptLst>
  <dgm:cxnLst>
    <dgm:cxn modelId="{713A30A7-CF93-4E14-AE81-DFC61C7A0D5D}" type="presOf" srcId="{1A1D1DBD-9E49-4046-9E1B-98989829139B}" destId="{F449E984-496E-4241-849C-3D22A5904CD3}" srcOrd="0" destOrd="0" presId="urn:microsoft.com/office/officeart/2005/8/layout/pyramid2"/>
    <dgm:cxn modelId="{65716914-FA68-419C-997C-E3C04D1D7EC2}" type="presOf" srcId="{F6098883-937A-49A8-9D12-87AE148EF801}" destId="{82336FFB-F3AC-4466-9492-C1E8664674CC}" srcOrd="0" destOrd="0" presId="urn:microsoft.com/office/officeart/2005/8/layout/pyramid2"/>
    <dgm:cxn modelId="{9AC81D51-34AB-4AA1-BE43-0B857633D0E9}" srcId="{1A1D1DBD-9E49-4046-9E1B-98989829139B}" destId="{F6098883-937A-49A8-9D12-87AE148EF801}" srcOrd="2" destOrd="0" parTransId="{7060408D-CCDD-473C-933A-67B8DC4A3064}" sibTransId="{65A54F10-ED83-46E9-B582-ABD194BC3FDB}"/>
    <dgm:cxn modelId="{922526AD-25DE-46E6-905A-01AAD67C103F}" type="presOf" srcId="{4C2E15D0-862D-46AF-BF90-006FBDF00C65}" destId="{077D78D5-6C54-4FB2-8A68-EA2C18E6853E}" srcOrd="0" destOrd="0" presId="urn:microsoft.com/office/officeart/2005/8/layout/pyramid2"/>
    <dgm:cxn modelId="{5D6282A3-2EB0-4472-B692-EB61D82F1D1F}" type="presOf" srcId="{783F2C5B-EE9B-4683-94ED-299DB0A701B8}" destId="{630B0162-6F23-4AF5-8CA9-1EEAFFFE17A6}" srcOrd="0" destOrd="0" presId="urn:microsoft.com/office/officeart/2005/8/layout/pyramid2"/>
    <dgm:cxn modelId="{628C6599-C346-41E3-B12E-799B5E1D37A2}" srcId="{1A1D1DBD-9E49-4046-9E1B-98989829139B}" destId="{783F2C5B-EE9B-4683-94ED-299DB0A701B8}" srcOrd="1" destOrd="0" parTransId="{7DF9DB54-9864-4BB0-BC94-8DCF49E83E51}" sibTransId="{644D3EE5-18AA-42A4-92EB-2F382FF731AE}"/>
    <dgm:cxn modelId="{3C504DE3-8D34-480B-8DCD-D023D6989FB9}" srcId="{1A1D1DBD-9E49-4046-9E1B-98989829139B}" destId="{4C2E15D0-862D-46AF-BF90-006FBDF00C65}" srcOrd="0" destOrd="0" parTransId="{D26423D0-85FC-4137-BCB5-7D6317B674BE}" sibTransId="{E0687D6E-2FAD-41DB-B74A-CB4174698040}"/>
    <dgm:cxn modelId="{6FE0C828-4C28-4355-A2F6-AF6526669764}" type="presParOf" srcId="{F449E984-496E-4241-849C-3D22A5904CD3}" destId="{06B928A9-2339-4CCF-8AE6-1DDF415DCAB6}" srcOrd="0" destOrd="0" presId="urn:microsoft.com/office/officeart/2005/8/layout/pyramid2"/>
    <dgm:cxn modelId="{BF7C9B43-5EC7-4550-84AD-4C7591A199EC}" type="presParOf" srcId="{F449E984-496E-4241-849C-3D22A5904CD3}" destId="{05E317AF-E52C-43FC-B394-59F023CBF60B}" srcOrd="1" destOrd="0" presId="urn:microsoft.com/office/officeart/2005/8/layout/pyramid2"/>
    <dgm:cxn modelId="{4AE1E46C-4F9D-4749-ADCE-A2823732EBF0}" type="presParOf" srcId="{05E317AF-E52C-43FC-B394-59F023CBF60B}" destId="{077D78D5-6C54-4FB2-8A68-EA2C18E6853E}" srcOrd="0" destOrd="0" presId="urn:microsoft.com/office/officeart/2005/8/layout/pyramid2"/>
    <dgm:cxn modelId="{27487201-B386-4C9A-8539-721CC42BD83E}" type="presParOf" srcId="{05E317AF-E52C-43FC-B394-59F023CBF60B}" destId="{4E3993B0-34CB-4F83-9AD4-C981C4D9579C}" srcOrd="1" destOrd="0" presId="urn:microsoft.com/office/officeart/2005/8/layout/pyramid2"/>
    <dgm:cxn modelId="{066FBF49-E65F-42FC-BC98-2C1AAF311A59}" type="presParOf" srcId="{05E317AF-E52C-43FC-B394-59F023CBF60B}" destId="{630B0162-6F23-4AF5-8CA9-1EEAFFFE17A6}" srcOrd="2" destOrd="0" presId="urn:microsoft.com/office/officeart/2005/8/layout/pyramid2"/>
    <dgm:cxn modelId="{8CE825CF-696A-4BE3-BD10-FC8DB1B38484}" type="presParOf" srcId="{05E317AF-E52C-43FC-B394-59F023CBF60B}" destId="{46CA95CD-BA78-4039-848C-4774264DF1FE}" srcOrd="3" destOrd="0" presId="urn:microsoft.com/office/officeart/2005/8/layout/pyramid2"/>
    <dgm:cxn modelId="{53BB46D9-6474-4651-8426-5FAC9ECF05DB}" type="presParOf" srcId="{05E317AF-E52C-43FC-B394-59F023CBF60B}" destId="{82336FFB-F3AC-4466-9492-C1E8664674CC}" srcOrd="4" destOrd="0" presId="urn:microsoft.com/office/officeart/2005/8/layout/pyramid2"/>
    <dgm:cxn modelId="{3887579A-1625-4108-BDAF-0EF856AF801A}" type="presParOf" srcId="{05E317AF-E52C-43FC-B394-59F023CBF60B}" destId="{8853169A-2E55-4F43-9A88-B40357BC018A}"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A1D1DBD-9E49-4046-9E1B-98989829139B}" type="doc">
      <dgm:prSet loTypeId="urn:microsoft.com/office/officeart/2005/8/layout/pyramid2" loCatId="list" qsTypeId="urn:microsoft.com/office/officeart/2005/8/quickstyle/simple1" qsCatId="simple" csTypeId="urn:microsoft.com/office/officeart/2005/8/colors/accent1_3" csCatId="accent1" phldr="1"/>
      <dgm:spPr/>
    </dgm:pt>
    <dgm:pt modelId="{4C2E15D0-862D-46AF-BF90-006FBDF00C65}">
      <dgm:prSet phldrT="[Text]"/>
      <dgm:spPr/>
      <dgm:t>
        <a:bodyPr/>
        <a:lstStyle/>
        <a:p>
          <a:r>
            <a:rPr lang="en-US" b="0" dirty="0" smtClean="0">
              <a:solidFill>
                <a:schemeClr val="bg1">
                  <a:lumMod val="85000"/>
                </a:schemeClr>
              </a:solidFill>
            </a:rPr>
            <a:t>HMP</a:t>
          </a:r>
          <a:endParaRPr lang="en-US" b="0" dirty="0">
            <a:solidFill>
              <a:schemeClr val="bg1">
                <a:lumMod val="85000"/>
              </a:schemeClr>
            </a:solidFill>
          </a:endParaRPr>
        </a:p>
      </dgm:t>
    </dgm:pt>
    <dgm:pt modelId="{D26423D0-85FC-4137-BCB5-7D6317B674BE}" type="parTrans" cxnId="{3C504DE3-8D34-480B-8DCD-D023D6989FB9}">
      <dgm:prSet/>
      <dgm:spPr/>
      <dgm:t>
        <a:bodyPr/>
        <a:lstStyle/>
        <a:p>
          <a:endParaRPr lang="en-US"/>
        </a:p>
      </dgm:t>
    </dgm:pt>
    <dgm:pt modelId="{E0687D6E-2FAD-41DB-B74A-CB4174698040}" type="sibTrans" cxnId="{3C504DE3-8D34-480B-8DCD-D023D6989FB9}">
      <dgm:prSet/>
      <dgm:spPr/>
      <dgm:t>
        <a:bodyPr/>
        <a:lstStyle/>
        <a:p>
          <a:endParaRPr lang="en-US"/>
        </a:p>
      </dgm:t>
    </dgm:pt>
    <dgm:pt modelId="{783F2C5B-EE9B-4683-94ED-299DB0A701B8}">
      <dgm:prSet phldrT="[Text]"/>
      <dgm:spPr/>
      <dgm:t>
        <a:bodyPr/>
        <a:lstStyle/>
        <a:p>
          <a:r>
            <a:rPr lang="en-US" b="1" dirty="0" smtClean="0">
              <a:solidFill>
                <a:schemeClr val="tx1"/>
              </a:solidFill>
            </a:rPr>
            <a:t>PCMH</a:t>
          </a:r>
          <a:endParaRPr lang="en-US" b="1" dirty="0">
            <a:solidFill>
              <a:schemeClr val="tx1"/>
            </a:solidFill>
          </a:endParaRPr>
        </a:p>
      </dgm:t>
    </dgm:pt>
    <dgm:pt modelId="{644D3EE5-18AA-42A4-92EB-2F382FF731AE}" type="sibTrans" cxnId="{628C6599-C346-41E3-B12E-799B5E1D37A2}">
      <dgm:prSet/>
      <dgm:spPr/>
      <dgm:t>
        <a:bodyPr/>
        <a:lstStyle/>
        <a:p>
          <a:endParaRPr lang="en-US"/>
        </a:p>
      </dgm:t>
    </dgm:pt>
    <dgm:pt modelId="{7DF9DB54-9864-4BB0-BC94-8DCF49E83E51}" type="parTrans" cxnId="{628C6599-C346-41E3-B12E-799B5E1D37A2}">
      <dgm:prSet/>
      <dgm:spPr/>
      <dgm:t>
        <a:bodyPr/>
        <a:lstStyle/>
        <a:p>
          <a:endParaRPr lang="en-US"/>
        </a:p>
      </dgm:t>
    </dgm:pt>
    <dgm:pt modelId="{F6098883-937A-49A8-9D12-87AE148EF801}">
      <dgm:prSet phldrT="[Text]"/>
      <dgm:spPr/>
      <dgm:t>
        <a:bodyPr/>
        <a:lstStyle/>
        <a:p>
          <a:r>
            <a:rPr lang="en-US" b="0" dirty="0" smtClean="0">
              <a:solidFill>
                <a:schemeClr val="bg1">
                  <a:lumMod val="85000"/>
                </a:schemeClr>
              </a:solidFill>
            </a:rPr>
            <a:t>HAN</a:t>
          </a:r>
          <a:endParaRPr lang="en-US" b="0" dirty="0">
            <a:solidFill>
              <a:schemeClr val="bg1">
                <a:lumMod val="85000"/>
              </a:schemeClr>
            </a:solidFill>
          </a:endParaRPr>
        </a:p>
      </dgm:t>
    </dgm:pt>
    <dgm:pt modelId="{7060408D-CCDD-473C-933A-67B8DC4A3064}" type="parTrans" cxnId="{9AC81D51-34AB-4AA1-BE43-0B857633D0E9}">
      <dgm:prSet/>
      <dgm:spPr/>
      <dgm:t>
        <a:bodyPr/>
        <a:lstStyle/>
        <a:p>
          <a:endParaRPr lang="en-US"/>
        </a:p>
      </dgm:t>
    </dgm:pt>
    <dgm:pt modelId="{65A54F10-ED83-46E9-B582-ABD194BC3FDB}" type="sibTrans" cxnId="{9AC81D51-34AB-4AA1-BE43-0B857633D0E9}">
      <dgm:prSet/>
      <dgm:spPr/>
      <dgm:t>
        <a:bodyPr/>
        <a:lstStyle/>
        <a:p>
          <a:endParaRPr lang="en-US"/>
        </a:p>
      </dgm:t>
    </dgm:pt>
    <dgm:pt modelId="{F449E984-496E-4241-849C-3D22A5904CD3}" type="pres">
      <dgm:prSet presAssocID="{1A1D1DBD-9E49-4046-9E1B-98989829139B}" presName="compositeShape" presStyleCnt="0">
        <dgm:presLayoutVars>
          <dgm:dir/>
          <dgm:resizeHandles/>
        </dgm:presLayoutVars>
      </dgm:prSet>
      <dgm:spPr/>
    </dgm:pt>
    <dgm:pt modelId="{06B928A9-2339-4CCF-8AE6-1DDF415DCAB6}" type="pres">
      <dgm:prSet presAssocID="{1A1D1DBD-9E49-4046-9E1B-98989829139B}" presName="pyramid" presStyleLbl="node1" presStyleIdx="0" presStyleCnt="1" custLinFactNeighborX="-625"/>
      <dgm:spPr/>
    </dgm:pt>
    <dgm:pt modelId="{05E317AF-E52C-43FC-B394-59F023CBF60B}" type="pres">
      <dgm:prSet presAssocID="{1A1D1DBD-9E49-4046-9E1B-98989829139B}" presName="theList" presStyleCnt="0"/>
      <dgm:spPr/>
    </dgm:pt>
    <dgm:pt modelId="{077D78D5-6C54-4FB2-8A68-EA2C18E6853E}" type="pres">
      <dgm:prSet presAssocID="{4C2E15D0-862D-46AF-BF90-006FBDF00C65}" presName="aNode" presStyleLbl="fgAcc1" presStyleIdx="0" presStyleCnt="3">
        <dgm:presLayoutVars>
          <dgm:bulletEnabled val="1"/>
        </dgm:presLayoutVars>
      </dgm:prSet>
      <dgm:spPr/>
      <dgm:t>
        <a:bodyPr/>
        <a:lstStyle/>
        <a:p>
          <a:endParaRPr lang="en-US"/>
        </a:p>
      </dgm:t>
    </dgm:pt>
    <dgm:pt modelId="{4E3993B0-34CB-4F83-9AD4-C981C4D9579C}" type="pres">
      <dgm:prSet presAssocID="{4C2E15D0-862D-46AF-BF90-006FBDF00C65}" presName="aSpace" presStyleCnt="0"/>
      <dgm:spPr/>
    </dgm:pt>
    <dgm:pt modelId="{630B0162-6F23-4AF5-8CA9-1EEAFFFE17A6}" type="pres">
      <dgm:prSet presAssocID="{783F2C5B-EE9B-4683-94ED-299DB0A701B8}" presName="aNode" presStyleLbl="fgAcc1" presStyleIdx="1" presStyleCnt="3">
        <dgm:presLayoutVars>
          <dgm:bulletEnabled val="1"/>
        </dgm:presLayoutVars>
      </dgm:prSet>
      <dgm:spPr/>
      <dgm:t>
        <a:bodyPr/>
        <a:lstStyle/>
        <a:p>
          <a:endParaRPr lang="en-US"/>
        </a:p>
      </dgm:t>
    </dgm:pt>
    <dgm:pt modelId="{46CA95CD-BA78-4039-848C-4774264DF1FE}" type="pres">
      <dgm:prSet presAssocID="{783F2C5B-EE9B-4683-94ED-299DB0A701B8}" presName="aSpace" presStyleCnt="0"/>
      <dgm:spPr/>
    </dgm:pt>
    <dgm:pt modelId="{82336FFB-F3AC-4466-9492-C1E8664674CC}" type="pres">
      <dgm:prSet presAssocID="{F6098883-937A-49A8-9D12-87AE148EF801}" presName="aNode" presStyleLbl="fgAcc1" presStyleIdx="2" presStyleCnt="3">
        <dgm:presLayoutVars>
          <dgm:bulletEnabled val="1"/>
        </dgm:presLayoutVars>
      </dgm:prSet>
      <dgm:spPr/>
      <dgm:t>
        <a:bodyPr/>
        <a:lstStyle/>
        <a:p>
          <a:endParaRPr lang="en-US"/>
        </a:p>
      </dgm:t>
    </dgm:pt>
    <dgm:pt modelId="{8853169A-2E55-4F43-9A88-B40357BC018A}" type="pres">
      <dgm:prSet presAssocID="{F6098883-937A-49A8-9D12-87AE148EF801}" presName="aSpace" presStyleCnt="0"/>
      <dgm:spPr/>
    </dgm:pt>
  </dgm:ptLst>
  <dgm:cxnLst>
    <dgm:cxn modelId="{628C6599-C346-41E3-B12E-799B5E1D37A2}" srcId="{1A1D1DBD-9E49-4046-9E1B-98989829139B}" destId="{783F2C5B-EE9B-4683-94ED-299DB0A701B8}" srcOrd="1" destOrd="0" parTransId="{7DF9DB54-9864-4BB0-BC94-8DCF49E83E51}" sibTransId="{644D3EE5-18AA-42A4-92EB-2F382FF731AE}"/>
    <dgm:cxn modelId="{7E637FCA-01D9-43AC-BBB1-72387255C234}" type="presOf" srcId="{F6098883-937A-49A8-9D12-87AE148EF801}" destId="{82336FFB-F3AC-4466-9492-C1E8664674CC}" srcOrd="0" destOrd="0" presId="urn:microsoft.com/office/officeart/2005/8/layout/pyramid2"/>
    <dgm:cxn modelId="{66CB4D7C-BDB7-4115-B20F-4043B7C3749D}" type="presOf" srcId="{4C2E15D0-862D-46AF-BF90-006FBDF00C65}" destId="{077D78D5-6C54-4FB2-8A68-EA2C18E6853E}" srcOrd="0" destOrd="0" presId="urn:microsoft.com/office/officeart/2005/8/layout/pyramid2"/>
    <dgm:cxn modelId="{9AC81D51-34AB-4AA1-BE43-0B857633D0E9}" srcId="{1A1D1DBD-9E49-4046-9E1B-98989829139B}" destId="{F6098883-937A-49A8-9D12-87AE148EF801}" srcOrd="2" destOrd="0" parTransId="{7060408D-CCDD-473C-933A-67B8DC4A3064}" sibTransId="{65A54F10-ED83-46E9-B582-ABD194BC3FDB}"/>
    <dgm:cxn modelId="{1A71B174-7B1E-490B-893E-1DA086D40D04}" type="presOf" srcId="{1A1D1DBD-9E49-4046-9E1B-98989829139B}" destId="{F449E984-496E-4241-849C-3D22A5904CD3}" srcOrd="0" destOrd="0" presId="urn:microsoft.com/office/officeart/2005/8/layout/pyramid2"/>
    <dgm:cxn modelId="{3E2B5CE5-95D5-4C77-9318-943A0FDF0AED}" type="presOf" srcId="{783F2C5B-EE9B-4683-94ED-299DB0A701B8}" destId="{630B0162-6F23-4AF5-8CA9-1EEAFFFE17A6}" srcOrd="0" destOrd="0" presId="urn:microsoft.com/office/officeart/2005/8/layout/pyramid2"/>
    <dgm:cxn modelId="{3C504DE3-8D34-480B-8DCD-D023D6989FB9}" srcId="{1A1D1DBD-9E49-4046-9E1B-98989829139B}" destId="{4C2E15D0-862D-46AF-BF90-006FBDF00C65}" srcOrd="0" destOrd="0" parTransId="{D26423D0-85FC-4137-BCB5-7D6317B674BE}" sibTransId="{E0687D6E-2FAD-41DB-B74A-CB4174698040}"/>
    <dgm:cxn modelId="{1D5CBBF5-0E1F-4002-862A-64C32C112975}" type="presParOf" srcId="{F449E984-496E-4241-849C-3D22A5904CD3}" destId="{06B928A9-2339-4CCF-8AE6-1DDF415DCAB6}" srcOrd="0" destOrd="0" presId="urn:microsoft.com/office/officeart/2005/8/layout/pyramid2"/>
    <dgm:cxn modelId="{55852FFC-4995-4421-A1C9-37EF7B9BEE38}" type="presParOf" srcId="{F449E984-496E-4241-849C-3D22A5904CD3}" destId="{05E317AF-E52C-43FC-B394-59F023CBF60B}" srcOrd="1" destOrd="0" presId="urn:microsoft.com/office/officeart/2005/8/layout/pyramid2"/>
    <dgm:cxn modelId="{82E5CE90-89C9-47D2-BD36-2829FE9C6992}" type="presParOf" srcId="{05E317AF-E52C-43FC-B394-59F023CBF60B}" destId="{077D78D5-6C54-4FB2-8A68-EA2C18E6853E}" srcOrd="0" destOrd="0" presId="urn:microsoft.com/office/officeart/2005/8/layout/pyramid2"/>
    <dgm:cxn modelId="{2D80881F-443B-4AA5-8347-2B989576BD6A}" type="presParOf" srcId="{05E317AF-E52C-43FC-B394-59F023CBF60B}" destId="{4E3993B0-34CB-4F83-9AD4-C981C4D9579C}" srcOrd="1" destOrd="0" presId="urn:microsoft.com/office/officeart/2005/8/layout/pyramid2"/>
    <dgm:cxn modelId="{6F25015F-9A89-4A27-9F7D-FB78A7C70AB1}" type="presParOf" srcId="{05E317AF-E52C-43FC-B394-59F023CBF60B}" destId="{630B0162-6F23-4AF5-8CA9-1EEAFFFE17A6}" srcOrd="2" destOrd="0" presId="urn:microsoft.com/office/officeart/2005/8/layout/pyramid2"/>
    <dgm:cxn modelId="{93D9FA6F-8B03-45B1-B467-15F63D9BAA51}" type="presParOf" srcId="{05E317AF-E52C-43FC-B394-59F023CBF60B}" destId="{46CA95CD-BA78-4039-848C-4774264DF1FE}" srcOrd="3" destOrd="0" presId="urn:microsoft.com/office/officeart/2005/8/layout/pyramid2"/>
    <dgm:cxn modelId="{394A1202-D742-4279-A048-91D75C1F2B07}" type="presParOf" srcId="{05E317AF-E52C-43FC-B394-59F023CBF60B}" destId="{82336FFB-F3AC-4466-9492-C1E8664674CC}" srcOrd="4" destOrd="0" presId="urn:microsoft.com/office/officeart/2005/8/layout/pyramid2"/>
    <dgm:cxn modelId="{49EF0BC4-99E8-4082-B416-33207EE473E2}" type="presParOf" srcId="{05E317AF-E52C-43FC-B394-59F023CBF60B}" destId="{8853169A-2E55-4F43-9A88-B40357BC018A}"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158B6-8C8C-4B54-BC10-3AC3DCE764F4}">
      <dsp:nvSpPr>
        <dsp:cNvPr id="0" name=""/>
        <dsp:cNvSpPr/>
      </dsp:nvSpPr>
      <dsp:spPr>
        <a:xfrm rot="5400000">
          <a:off x="480463" y="1550695"/>
          <a:ext cx="1438722" cy="2394002"/>
        </a:xfrm>
        <a:prstGeom prst="corner">
          <a:avLst>
            <a:gd name="adj1" fmla="val 16120"/>
            <a:gd name="adj2" fmla="val 161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EE2E63-9345-4ADD-8885-11CDAF08F24E}">
      <dsp:nvSpPr>
        <dsp:cNvPr id="0" name=""/>
        <dsp:cNvSpPr/>
      </dsp:nvSpPr>
      <dsp:spPr>
        <a:xfrm>
          <a:off x="240305" y="2265986"/>
          <a:ext cx="2161318" cy="1894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b="1" kern="1200" dirty="0" smtClean="0"/>
            <a:t>Entry Level</a:t>
          </a:r>
          <a:endParaRPr lang="en-US" sz="1300" b="1" kern="1200" dirty="0"/>
        </a:p>
        <a:p>
          <a:pPr marL="57150" lvl="1" indent="-57150" algn="l" defTabSz="444500">
            <a:lnSpc>
              <a:spcPct val="90000"/>
            </a:lnSpc>
            <a:spcBef>
              <a:spcPct val="0"/>
            </a:spcBef>
            <a:spcAft>
              <a:spcPct val="15000"/>
            </a:spcAft>
            <a:buChar char="••"/>
          </a:pPr>
          <a:r>
            <a:rPr lang="en-US" sz="1000" b="1" kern="1200" dirty="0" smtClean="0"/>
            <a:t>12 requirements</a:t>
          </a:r>
          <a:endParaRPr lang="en-US" sz="1000" b="1" kern="1200" dirty="0"/>
        </a:p>
        <a:p>
          <a:pPr marL="57150" lvl="1" indent="-57150" algn="l" defTabSz="444500">
            <a:lnSpc>
              <a:spcPct val="90000"/>
            </a:lnSpc>
            <a:spcBef>
              <a:spcPct val="0"/>
            </a:spcBef>
            <a:spcAft>
              <a:spcPct val="15000"/>
            </a:spcAft>
            <a:buChar char="••"/>
          </a:pPr>
          <a:r>
            <a:rPr lang="en-US" sz="1000" kern="1200" dirty="0" smtClean="0"/>
            <a:t>Includes 24/7 telephone coverage by medical professional</a:t>
          </a:r>
          <a:endParaRPr lang="en-US" sz="1000" kern="1200" dirty="0"/>
        </a:p>
        <a:p>
          <a:pPr marL="57150" lvl="1" indent="-57150" algn="l" defTabSz="444500">
            <a:lnSpc>
              <a:spcPct val="90000"/>
            </a:lnSpc>
            <a:spcBef>
              <a:spcPct val="0"/>
            </a:spcBef>
            <a:spcAft>
              <a:spcPct val="15000"/>
            </a:spcAft>
            <a:buChar char="••"/>
          </a:pPr>
          <a:r>
            <a:rPr lang="en-US" sz="1000" kern="1200" dirty="0" smtClean="0"/>
            <a:t>$3.46 - $4.85 per month</a:t>
          </a:r>
          <a:endParaRPr lang="en-US" sz="1000" kern="1200" dirty="0"/>
        </a:p>
        <a:p>
          <a:pPr marL="57150" lvl="1" indent="-57150" algn="l" defTabSz="444500">
            <a:lnSpc>
              <a:spcPct val="90000"/>
            </a:lnSpc>
            <a:spcBef>
              <a:spcPct val="0"/>
            </a:spcBef>
            <a:spcAft>
              <a:spcPct val="15000"/>
            </a:spcAft>
            <a:buChar char="••"/>
          </a:pPr>
          <a:r>
            <a:rPr lang="en-US" sz="1000" kern="1200" dirty="0" smtClean="0"/>
            <a:t>Practice with average caseload receives up to $14,783 per year in care coordination fees</a:t>
          </a:r>
          <a:endParaRPr lang="en-US" sz="1000" kern="1200" dirty="0"/>
        </a:p>
        <a:p>
          <a:pPr marL="57150" lvl="1" indent="-57150" algn="l" defTabSz="444500">
            <a:lnSpc>
              <a:spcPct val="90000"/>
            </a:lnSpc>
            <a:spcBef>
              <a:spcPct val="0"/>
            </a:spcBef>
            <a:spcAft>
              <a:spcPct val="15000"/>
            </a:spcAft>
            <a:buChar char="••"/>
          </a:pPr>
          <a:endParaRPr lang="en-US" sz="1000" kern="1200" dirty="0"/>
        </a:p>
      </dsp:txBody>
      <dsp:txXfrm>
        <a:off x="240305" y="2265986"/>
        <a:ext cx="2161318" cy="1894522"/>
      </dsp:txXfrm>
    </dsp:sp>
    <dsp:sp modelId="{D8192057-93AA-44B2-B2AA-8C5879112860}">
      <dsp:nvSpPr>
        <dsp:cNvPr id="0" name=""/>
        <dsp:cNvSpPr/>
      </dsp:nvSpPr>
      <dsp:spPr>
        <a:xfrm>
          <a:off x="1993827" y="1374446"/>
          <a:ext cx="407795" cy="407795"/>
        </a:xfrm>
        <a:prstGeom prst="triangle">
          <a:avLst>
            <a:gd name="adj" fmla="val 100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39898A-494E-4293-8E48-FBBF74356A90}">
      <dsp:nvSpPr>
        <dsp:cNvPr id="0" name=""/>
        <dsp:cNvSpPr/>
      </dsp:nvSpPr>
      <dsp:spPr>
        <a:xfrm rot="5400000">
          <a:off x="3126339" y="588575"/>
          <a:ext cx="1438722" cy="2394002"/>
        </a:xfrm>
        <a:prstGeom prst="corner">
          <a:avLst>
            <a:gd name="adj1" fmla="val 16120"/>
            <a:gd name="adj2" fmla="val 161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3F685D-AF82-4858-BCC9-FEB21CED6021}">
      <dsp:nvSpPr>
        <dsp:cNvPr id="0" name=""/>
        <dsp:cNvSpPr/>
      </dsp:nvSpPr>
      <dsp:spPr>
        <a:xfrm>
          <a:off x="2894837" y="1294611"/>
          <a:ext cx="2279132" cy="2509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b="1" kern="1200" dirty="0" smtClean="0"/>
            <a:t>Advanced</a:t>
          </a:r>
          <a:endParaRPr lang="en-US" sz="1300" b="1" kern="1200" dirty="0"/>
        </a:p>
        <a:p>
          <a:pPr marL="57150" lvl="1" indent="-57150" algn="l" defTabSz="444500">
            <a:lnSpc>
              <a:spcPct val="90000"/>
            </a:lnSpc>
            <a:spcBef>
              <a:spcPct val="0"/>
            </a:spcBef>
            <a:spcAft>
              <a:spcPct val="15000"/>
            </a:spcAft>
            <a:buChar char="••"/>
          </a:pPr>
          <a:r>
            <a:rPr lang="en-US" sz="1000" b="1" kern="1200" dirty="0" smtClean="0"/>
            <a:t>19 requirements</a:t>
          </a:r>
          <a:r>
            <a:rPr lang="en-US" sz="1000" kern="1200" dirty="0" smtClean="0"/>
            <a:t>, including all Tier 1 requirements</a:t>
          </a:r>
          <a:endParaRPr lang="en-US" sz="1000" kern="1200" dirty="0"/>
        </a:p>
        <a:p>
          <a:pPr marL="57150" lvl="1" indent="-57150" algn="l" defTabSz="444500">
            <a:lnSpc>
              <a:spcPct val="90000"/>
            </a:lnSpc>
            <a:spcBef>
              <a:spcPct val="0"/>
            </a:spcBef>
            <a:spcAft>
              <a:spcPct val="15000"/>
            </a:spcAft>
            <a:buChar char="••"/>
          </a:pPr>
          <a:r>
            <a:rPr lang="en-US" sz="1000" kern="1200" dirty="0" smtClean="0"/>
            <a:t>Includes offering at least 30 hours of office time to see patients</a:t>
          </a:r>
          <a:endParaRPr lang="en-US" sz="1000" kern="1200" dirty="0"/>
        </a:p>
        <a:p>
          <a:pPr marL="57150" lvl="1" indent="-57150" algn="l" defTabSz="444500">
            <a:lnSpc>
              <a:spcPct val="90000"/>
            </a:lnSpc>
            <a:spcBef>
              <a:spcPct val="0"/>
            </a:spcBef>
            <a:spcAft>
              <a:spcPct val="15000"/>
            </a:spcAft>
            <a:buChar char="••"/>
          </a:pPr>
          <a:r>
            <a:rPr lang="en-US" sz="1000" kern="1200" dirty="0" smtClean="0"/>
            <a:t>$4.50 - $6.32 per month</a:t>
          </a:r>
          <a:endParaRPr lang="en-US" sz="1000" kern="1200" dirty="0"/>
        </a:p>
        <a:p>
          <a:pPr marL="57150" lvl="1" indent="-57150" algn="l" defTabSz="444500">
            <a:lnSpc>
              <a:spcPct val="90000"/>
            </a:lnSpc>
            <a:spcBef>
              <a:spcPct val="0"/>
            </a:spcBef>
            <a:spcAft>
              <a:spcPct val="15000"/>
            </a:spcAft>
            <a:buChar char="••"/>
          </a:pPr>
          <a:r>
            <a:rPr lang="en-US" sz="1000" kern="1200" dirty="0" smtClean="0"/>
            <a:t>Practice with average caseload receives up to $19,263 per year in care coordination fees</a:t>
          </a:r>
          <a:endParaRPr lang="en-US" sz="1000" kern="1200" dirty="0"/>
        </a:p>
      </dsp:txBody>
      <dsp:txXfrm>
        <a:off x="2894837" y="1294611"/>
        <a:ext cx="2279132" cy="2509313"/>
      </dsp:txXfrm>
    </dsp:sp>
    <dsp:sp modelId="{D03C1348-37FB-4033-850C-BE0E5D484E59}">
      <dsp:nvSpPr>
        <dsp:cNvPr id="0" name=""/>
        <dsp:cNvSpPr/>
      </dsp:nvSpPr>
      <dsp:spPr>
        <a:xfrm>
          <a:off x="4639703" y="412326"/>
          <a:ext cx="407795" cy="407795"/>
        </a:xfrm>
        <a:prstGeom prst="triangle">
          <a:avLst>
            <a:gd name="adj" fmla="val 100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134C33-11F1-4BD6-BDDE-A414DA5F821E}">
      <dsp:nvSpPr>
        <dsp:cNvPr id="0" name=""/>
        <dsp:cNvSpPr/>
      </dsp:nvSpPr>
      <dsp:spPr>
        <a:xfrm rot="5400000">
          <a:off x="5772216" y="-66149"/>
          <a:ext cx="1438722" cy="2394002"/>
        </a:xfrm>
        <a:prstGeom prst="corner">
          <a:avLst>
            <a:gd name="adj1" fmla="val 16120"/>
            <a:gd name="adj2" fmla="val 161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56ABE4-09C9-49E8-BEFA-C1DED6EC039D}">
      <dsp:nvSpPr>
        <dsp:cNvPr id="0" name=""/>
        <dsp:cNvSpPr/>
      </dsp:nvSpPr>
      <dsp:spPr>
        <a:xfrm>
          <a:off x="5532057" y="649141"/>
          <a:ext cx="2161318" cy="1894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b="1" kern="1200" dirty="0" smtClean="0"/>
            <a:t>Optimal</a:t>
          </a:r>
          <a:endParaRPr lang="en-US" sz="1300" b="1" kern="1200" dirty="0"/>
        </a:p>
        <a:p>
          <a:pPr marL="57150" lvl="1" indent="-57150" algn="l" defTabSz="444500">
            <a:lnSpc>
              <a:spcPct val="90000"/>
            </a:lnSpc>
            <a:spcBef>
              <a:spcPct val="0"/>
            </a:spcBef>
            <a:spcAft>
              <a:spcPct val="15000"/>
            </a:spcAft>
            <a:buChar char="••"/>
          </a:pPr>
          <a:r>
            <a:rPr lang="en-US" sz="1000" b="1" kern="1200" dirty="0" smtClean="0"/>
            <a:t>23 requirements</a:t>
          </a:r>
          <a:r>
            <a:rPr lang="en-US" sz="1000" kern="1200" dirty="0" smtClean="0"/>
            <a:t>, including  all Tier 1 and Tier 2 requirements</a:t>
          </a:r>
          <a:endParaRPr lang="en-US" sz="1000" kern="1200" dirty="0"/>
        </a:p>
        <a:p>
          <a:pPr marL="57150" lvl="1" indent="-57150" algn="l" defTabSz="444500">
            <a:lnSpc>
              <a:spcPct val="90000"/>
            </a:lnSpc>
            <a:spcBef>
              <a:spcPct val="0"/>
            </a:spcBef>
            <a:spcAft>
              <a:spcPct val="15000"/>
            </a:spcAft>
            <a:buChar char="••"/>
          </a:pPr>
          <a:r>
            <a:rPr lang="en-US" sz="1000" kern="1200" dirty="0" smtClean="0"/>
            <a:t>Includes using health assessment tools to characterize patient needs/risks</a:t>
          </a:r>
          <a:endParaRPr lang="en-US" sz="1000" kern="1200" dirty="0"/>
        </a:p>
        <a:p>
          <a:pPr marL="57150" lvl="1" indent="-57150" algn="l" defTabSz="444500">
            <a:lnSpc>
              <a:spcPct val="90000"/>
            </a:lnSpc>
            <a:spcBef>
              <a:spcPct val="0"/>
            </a:spcBef>
            <a:spcAft>
              <a:spcPct val="15000"/>
            </a:spcAft>
            <a:buChar char="••"/>
          </a:pPr>
          <a:r>
            <a:rPr lang="en-US" sz="1000" kern="1200" dirty="0" smtClean="0"/>
            <a:t>$5.99 - $8.41 per month</a:t>
          </a:r>
          <a:endParaRPr lang="en-US" sz="1000" kern="1200" dirty="0"/>
        </a:p>
        <a:p>
          <a:pPr marL="57150" lvl="1" indent="-57150" algn="l" defTabSz="444500">
            <a:lnSpc>
              <a:spcPct val="90000"/>
            </a:lnSpc>
            <a:spcBef>
              <a:spcPct val="0"/>
            </a:spcBef>
            <a:spcAft>
              <a:spcPct val="15000"/>
            </a:spcAft>
            <a:buChar char="••"/>
          </a:pPr>
          <a:r>
            <a:rPr lang="en-US" sz="1000" kern="1200" dirty="0" smtClean="0"/>
            <a:t>Practice with average caseload receives up to $25,634 per year in care coordination fees</a:t>
          </a:r>
          <a:endParaRPr lang="en-US" sz="1000" kern="1200" dirty="0"/>
        </a:p>
        <a:p>
          <a:pPr marL="57150" lvl="1" indent="-57150" algn="l" defTabSz="444500">
            <a:lnSpc>
              <a:spcPct val="90000"/>
            </a:lnSpc>
            <a:spcBef>
              <a:spcPct val="0"/>
            </a:spcBef>
            <a:spcAft>
              <a:spcPct val="15000"/>
            </a:spcAft>
            <a:buChar char="••"/>
          </a:pPr>
          <a:endParaRPr lang="en-US" sz="1000" kern="1200" dirty="0"/>
        </a:p>
      </dsp:txBody>
      <dsp:txXfrm>
        <a:off x="5532057" y="649141"/>
        <a:ext cx="2161318" cy="189452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928A9-2339-4CCF-8AE6-1DDF415DCAB6}">
      <dsp:nvSpPr>
        <dsp:cNvPr id="0" name=""/>
        <dsp:cNvSpPr/>
      </dsp:nvSpPr>
      <dsp:spPr>
        <a:xfrm>
          <a:off x="685799" y="0"/>
          <a:ext cx="4064000" cy="4064000"/>
        </a:xfrm>
        <a:prstGeom prst="triangle">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7D78D5-6C54-4FB2-8A68-EA2C18E6853E}">
      <dsp:nvSpPr>
        <dsp:cNvPr id="0" name=""/>
        <dsp:cNvSpPr/>
      </dsp:nvSpPr>
      <dsp:spPr>
        <a:xfrm>
          <a:off x="2743199" y="408582"/>
          <a:ext cx="2641600" cy="962025"/>
        </a:xfrm>
        <a:prstGeom prst="roundRect">
          <a:avLst/>
        </a:prstGeom>
        <a:solidFill>
          <a:schemeClr val="lt1">
            <a:alpha val="90000"/>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b="0" kern="1200" dirty="0" smtClean="0">
              <a:solidFill>
                <a:schemeClr val="bg1">
                  <a:lumMod val="85000"/>
                </a:schemeClr>
              </a:solidFill>
            </a:rPr>
            <a:t>HMP</a:t>
          </a:r>
        </a:p>
      </dsp:txBody>
      <dsp:txXfrm>
        <a:off x="2790161" y="455544"/>
        <a:ext cx="2547676" cy="868101"/>
      </dsp:txXfrm>
    </dsp:sp>
    <dsp:sp modelId="{630B0162-6F23-4AF5-8CA9-1EEAFFFE17A6}">
      <dsp:nvSpPr>
        <dsp:cNvPr id="0" name=""/>
        <dsp:cNvSpPr/>
      </dsp:nvSpPr>
      <dsp:spPr>
        <a:xfrm>
          <a:off x="2743199" y="1490860"/>
          <a:ext cx="2641600" cy="962025"/>
        </a:xfrm>
        <a:prstGeom prst="roundRect">
          <a:avLst/>
        </a:prstGeom>
        <a:solidFill>
          <a:schemeClr val="lt1">
            <a:alpha val="90000"/>
            <a:hueOff val="0"/>
            <a:satOff val="0"/>
            <a:lumOff val="0"/>
            <a:alphaOff val="0"/>
          </a:schemeClr>
        </a:solidFill>
        <a:ln w="19050" cap="flat" cmpd="sng" algn="ctr">
          <a:solidFill>
            <a:schemeClr val="accent1">
              <a:shade val="80000"/>
              <a:hueOff val="42657"/>
              <a:satOff val="-485"/>
              <a:lumOff val="117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b="0" kern="1200" dirty="0" smtClean="0">
              <a:solidFill>
                <a:schemeClr val="bg1">
                  <a:lumMod val="85000"/>
                </a:schemeClr>
              </a:solidFill>
            </a:rPr>
            <a:t>PCMH</a:t>
          </a:r>
        </a:p>
      </dsp:txBody>
      <dsp:txXfrm>
        <a:off x="2790161" y="1537822"/>
        <a:ext cx="2547676" cy="868101"/>
      </dsp:txXfrm>
    </dsp:sp>
    <dsp:sp modelId="{82336FFB-F3AC-4466-9492-C1E8664674CC}">
      <dsp:nvSpPr>
        <dsp:cNvPr id="0" name=""/>
        <dsp:cNvSpPr/>
      </dsp:nvSpPr>
      <dsp:spPr>
        <a:xfrm>
          <a:off x="2743199" y="2573139"/>
          <a:ext cx="2641600" cy="962025"/>
        </a:xfrm>
        <a:prstGeom prst="roundRect">
          <a:avLst/>
        </a:prstGeom>
        <a:solidFill>
          <a:schemeClr val="lt1">
            <a:alpha val="90000"/>
            <a:hueOff val="0"/>
            <a:satOff val="0"/>
            <a:lumOff val="0"/>
            <a:alphaOff val="0"/>
          </a:schemeClr>
        </a:solidFill>
        <a:ln w="19050" cap="flat" cmpd="sng" algn="ctr">
          <a:solidFill>
            <a:schemeClr val="accent1">
              <a:shade val="80000"/>
              <a:hueOff val="85313"/>
              <a:satOff val="-970"/>
              <a:lumOff val="234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b="1" kern="1200" dirty="0" smtClean="0">
              <a:solidFill>
                <a:schemeClr val="tx1"/>
              </a:solidFill>
            </a:rPr>
            <a:t>HAN</a:t>
          </a:r>
        </a:p>
      </dsp:txBody>
      <dsp:txXfrm>
        <a:off x="2790161" y="2620101"/>
        <a:ext cx="2547676" cy="86810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A53C9-FCA4-4653-9D6C-AFFD8BF2A2FA}">
      <dsp:nvSpPr>
        <dsp:cNvPr id="0" name=""/>
        <dsp:cNvSpPr/>
      </dsp:nvSpPr>
      <dsp:spPr>
        <a:xfrm>
          <a:off x="889000" y="0"/>
          <a:ext cx="3784600" cy="3784600"/>
        </a:xfrm>
        <a:prstGeom prst="ellipse">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t>Network</a:t>
          </a:r>
          <a:endParaRPr lang="en-US" sz="1200" b="1" kern="1200" dirty="0"/>
        </a:p>
      </dsp:txBody>
      <dsp:txXfrm>
        <a:off x="2252212" y="189229"/>
        <a:ext cx="1058174" cy="567690"/>
      </dsp:txXfrm>
    </dsp:sp>
    <dsp:sp modelId="{6B17CCDC-6FC1-4585-AA43-83FF763B7399}">
      <dsp:nvSpPr>
        <dsp:cNvPr id="0" name=""/>
        <dsp:cNvSpPr/>
      </dsp:nvSpPr>
      <dsp:spPr>
        <a:xfrm>
          <a:off x="1245751" y="756920"/>
          <a:ext cx="3027680" cy="3027680"/>
        </a:xfrm>
        <a:prstGeom prst="ellipse">
          <a:avLst/>
        </a:prstGeom>
        <a:solidFill>
          <a:schemeClr val="accent1">
            <a:shade val="80000"/>
            <a:hueOff val="28438"/>
            <a:satOff val="-323"/>
            <a:lumOff val="782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b="1" kern="1200" dirty="0" smtClean="0"/>
            <a:t>Community</a:t>
          </a:r>
          <a:endParaRPr lang="en-US" sz="1000" b="1" kern="1200" dirty="0"/>
        </a:p>
      </dsp:txBody>
      <dsp:txXfrm>
        <a:off x="2230504" y="938580"/>
        <a:ext cx="1058174" cy="544982"/>
      </dsp:txXfrm>
    </dsp:sp>
    <dsp:sp modelId="{9AD9FD4D-083A-4D8C-A593-78FB25D106D8}">
      <dsp:nvSpPr>
        <dsp:cNvPr id="0" name=""/>
        <dsp:cNvSpPr/>
      </dsp:nvSpPr>
      <dsp:spPr>
        <a:xfrm>
          <a:off x="1645920" y="1513839"/>
          <a:ext cx="2270760" cy="2270760"/>
        </a:xfrm>
        <a:prstGeom prst="ellipse">
          <a:avLst/>
        </a:prstGeom>
        <a:solidFill>
          <a:schemeClr val="accent1">
            <a:shade val="80000"/>
            <a:hueOff val="56876"/>
            <a:satOff val="-647"/>
            <a:lumOff val="1565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t>Medical Home</a:t>
          </a:r>
          <a:endParaRPr lang="en-US" sz="1200" b="1" kern="1200" dirty="0"/>
        </a:p>
      </dsp:txBody>
      <dsp:txXfrm>
        <a:off x="2252212" y="1684146"/>
        <a:ext cx="1058174" cy="510921"/>
      </dsp:txXfrm>
    </dsp:sp>
    <dsp:sp modelId="{B75DCAFC-24B7-4540-9795-72EE3B96DB07}">
      <dsp:nvSpPr>
        <dsp:cNvPr id="0" name=""/>
        <dsp:cNvSpPr/>
      </dsp:nvSpPr>
      <dsp:spPr>
        <a:xfrm>
          <a:off x="2024380" y="2270760"/>
          <a:ext cx="1513840" cy="1513840"/>
        </a:xfrm>
        <a:prstGeom prst="ellipse">
          <a:avLst/>
        </a:prstGeom>
        <a:solidFill>
          <a:schemeClr val="accent1">
            <a:shade val="80000"/>
            <a:hueOff val="85313"/>
            <a:satOff val="-970"/>
            <a:lumOff val="2348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200" b="1" kern="1200" dirty="0" smtClean="0"/>
            <a:t>Member</a:t>
          </a:r>
          <a:endParaRPr lang="en-US" sz="1200" b="1" kern="1200" dirty="0"/>
        </a:p>
      </dsp:txBody>
      <dsp:txXfrm>
        <a:off x="2246076" y="2649219"/>
        <a:ext cx="1070446" cy="7569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928A9-2339-4CCF-8AE6-1DDF415DCAB6}">
      <dsp:nvSpPr>
        <dsp:cNvPr id="0" name=""/>
        <dsp:cNvSpPr/>
      </dsp:nvSpPr>
      <dsp:spPr>
        <a:xfrm>
          <a:off x="685799" y="0"/>
          <a:ext cx="4064000" cy="4064000"/>
        </a:xfrm>
        <a:prstGeom prst="triangle">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38320C-48C8-461A-A703-E5674B86B7B8}">
      <dsp:nvSpPr>
        <dsp:cNvPr id="0" name=""/>
        <dsp:cNvSpPr/>
      </dsp:nvSpPr>
      <dsp:spPr>
        <a:xfrm>
          <a:off x="2743199" y="406796"/>
          <a:ext cx="2641600" cy="1444624"/>
        </a:xfrm>
        <a:prstGeom prst="roundRect">
          <a:avLst/>
        </a:prstGeom>
        <a:solidFill>
          <a:schemeClr val="lt1">
            <a:alpha val="90000"/>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dirty="0" smtClean="0">
              <a:solidFill>
                <a:schemeClr val="tx1"/>
              </a:solidFill>
            </a:rPr>
            <a:t>Managed Care Models</a:t>
          </a:r>
          <a:endParaRPr lang="en-US" sz="3000" b="1" kern="1200" dirty="0">
            <a:solidFill>
              <a:schemeClr val="tx1"/>
            </a:solidFill>
          </a:endParaRPr>
        </a:p>
      </dsp:txBody>
      <dsp:txXfrm>
        <a:off x="2813720" y="477317"/>
        <a:ext cx="2500558" cy="1303582"/>
      </dsp:txXfrm>
    </dsp:sp>
    <dsp:sp modelId="{077D78D5-6C54-4FB2-8A68-EA2C18E6853E}">
      <dsp:nvSpPr>
        <dsp:cNvPr id="0" name=""/>
        <dsp:cNvSpPr/>
      </dsp:nvSpPr>
      <dsp:spPr>
        <a:xfrm>
          <a:off x="2743199" y="2032000"/>
          <a:ext cx="2641600" cy="1444624"/>
        </a:xfrm>
        <a:prstGeom prst="roundRect">
          <a:avLst/>
        </a:prstGeom>
        <a:solidFill>
          <a:schemeClr val="lt1">
            <a:alpha val="90000"/>
            <a:hueOff val="0"/>
            <a:satOff val="0"/>
            <a:lumOff val="0"/>
            <a:alphaOff val="0"/>
          </a:schemeClr>
        </a:solidFill>
        <a:ln w="19050" cap="flat" cmpd="sng" algn="ctr">
          <a:solidFill>
            <a:schemeClr val="accent1">
              <a:shade val="80000"/>
              <a:hueOff val="85313"/>
              <a:satOff val="-970"/>
              <a:lumOff val="234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dirty="0" smtClean="0">
              <a:solidFill>
                <a:schemeClr val="tx1"/>
              </a:solidFill>
            </a:rPr>
            <a:t>Summary</a:t>
          </a:r>
          <a:r>
            <a:rPr lang="en-US" sz="3000" b="1" kern="1200" dirty="0" smtClean="0">
              <a:solidFill>
                <a:schemeClr val="bg1">
                  <a:lumMod val="85000"/>
                </a:schemeClr>
              </a:solidFill>
            </a:rPr>
            <a:t> </a:t>
          </a:r>
          <a:r>
            <a:rPr lang="en-US" sz="3000" b="1" kern="1200" dirty="0" smtClean="0">
              <a:solidFill>
                <a:schemeClr val="tx1"/>
              </a:solidFill>
            </a:rPr>
            <a:t>Findings</a:t>
          </a:r>
          <a:endParaRPr lang="en-US" sz="3000" b="1" kern="1200" dirty="0">
            <a:solidFill>
              <a:schemeClr val="tx1"/>
            </a:solidFill>
          </a:endParaRPr>
        </a:p>
      </dsp:txBody>
      <dsp:txXfrm>
        <a:off x="2813720" y="2102521"/>
        <a:ext cx="2500558" cy="13035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928A9-2339-4CCF-8AE6-1DDF415DCAB6}">
      <dsp:nvSpPr>
        <dsp:cNvPr id="0" name=""/>
        <dsp:cNvSpPr/>
      </dsp:nvSpPr>
      <dsp:spPr>
        <a:xfrm>
          <a:off x="685799" y="0"/>
          <a:ext cx="4064000" cy="4064000"/>
        </a:xfrm>
        <a:prstGeom prst="triangl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7638320C-48C8-461A-A703-E5674B86B7B8}">
      <dsp:nvSpPr>
        <dsp:cNvPr id="0" name=""/>
        <dsp:cNvSpPr/>
      </dsp:nvSpPr>
      <dsp:spPr>
        <a:xfrm>
          <a:off x="2743199" y="408582"/>
          <a:ext cx="2641600" cy="962025"/>
        </a:xfrm>
        <a:prstGeom prst="round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b="1" kern="1200" dirty="0" smtClean="0"/>
            <a:t>Access</a:t>
          </a:r>
          <a:endParaRPr lang="en-US" sz="4100" b="1" kern="1200" dirty="0"/>
        </a:p>
      </dsp:txBody>
      <dsp:txXfrm>
        <a:off x="2790161" y="455544"/>
        <a:ext cx="2547676" cy="868101"/>
      </dsp:txXfrm>
    </dsp:sp>
    <dsp:sp modelId="{077D78D5-6C54-4FB2-8A68-EA2C18E6853E}">
      <dsp:nvSpPr>
        <dsp:cNvPr id="0" name=""/>
        <dsp:cNvSpPr/>
      </dsp:nvSpPr>
      <dsp:spPr>
        <a:xfrm>
          <a:off x="2743199" y="1490860"/>
          <a:ext cx="2641600" cy="962025"/>
        </a:xfrm>
        <a:prstGeom prst="round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solidFill>
                <a:schemeClr val="bg1">
                  <a:lumMod val="75000"/>
                </a:schemeClr>
              </a:solidFill>
            </a:rPr>
            <a:t>Quality</a:t>
          </a:r>
          <a:endParaRPr lang="en-US" sz="4100" kern="1200" dirty="0">
            <a:solidFill>
              <a:schemeClr val="bg1">
                <a:lumMod val="75000"/>
              </a:schemeClr>
            </a:solidFill>
          </a:endParaRPr>
        </a:p>
      </dsp:txBody>
      <dsp:txXfrm>
        <a:off x="2790161" y="1537822"/>
        <a:ext cx="2547676" cy="868101"/>
      </dsp:txXfrm>
    </dsp:sp>
    <dsp:sp modelId="{630B0162-6F23-4AF5-8CA9-1EEAFFFE17A6}">
      <dsp:nvSpPr>
        <dsp:cNvPr id="0" name=""/>
        <dsp:cNvSpPr/>
      </dsp:nvSpPr>
      <dsp:spPr>
        <a:xfrm>
          <a:off x="2743199" y="2573139"/>
          <a:ext cx="2641600" cy="962025"/>
        </a:xfrm>
        <a:prstGeom prst="round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solidFill>
                <a:schemeClr val="bg1">
                  <a:lumMod val="75000"/>
                </a:schemeClr>
              </a:solidFill>
            </a:rPr>
            <a:t>Cost</a:t>
          </a:r>
          <a:endParaRPr lang="en-US" sz="4100" kern="1200" dirty="0">
            <a:solidFill>
              <a:schemeClr val="bg1">
                <a:lumMod val="75000"/>
              </a:schemeClr>
            </a:solidFill>
          </a:endParaRPr>
        </a:p>
      </dsp:txBody>
      <dsp:txXfrm>
        <a:off x="2790161" y="2620101"/>
        <a:ext cx="2547676" cy="8681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6161E-266B-487B-81DA-F84521AAF693}">
      <dsp:nvSpPr>
        <dsp:cNvPr id="0" name=""/>
        <dsp:cNvSpPr/>
      </dsp:nvSpPr>
      <dsp:spPr>
        <a:xfrm rot="5400000">
          <a:off x="-161118" y="161118"/>
          <a:ext cx="1074121" cy="751885"/>
        </a:xfrm>
        <a:prstGeom prst="chevron">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rPr>
            <a:t>At Risk/ High Risk Medical</a:t>
          </a:r>
          <a:endParaRPr lang="en-US" sz="1100" b="1" kern="1200" dirty="0">
            <a:solidFill>
              <a:schemeClr val="tx1"/>
            </a:solidFill>
          </a:endParaRPr>
        </a:p>
      </dsp:txBody>
      <dsp:txXfrm rot="-5400000">
        <a:off x="1" y="375943"/>
        <a:ext cx="751885" cy="322236"/>
      </dsp:txXfrm>
    </dsp:sp>
    <dsp:sp modelId="{D2276B01-5987-4250-9A69-8DC47597B157}">
      <dsp:nvSpPr>
        <dsp:cNvPr id="0" name=""/>
        <dsp:cNvSpPr/>
      </dsp:nvSpPr>
      <dsp:spPr>
        <a:xfrm rot="5400000">
          <a:off x="2465069" y="-1695937"/>
          <a:ext cx="698546" cy="4124914"/>
        </a:xfrm>
        <a:prstGeom prst="round2Same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Case Management Unit</a:t>
          </a:r>
          <a:endParaRPr lang="en-US" sz="2100" kern="1200" dirty="0"/>
        </a:p>
      </dsp:txBody>
      <dsp:txXfrm rot="-5400000">
        <a:off x="751885" y="51347"/>
        <a:ext cx="4090814" cy="630346"/>
      </dsp:txXfrm>
    </dsp:sp>
    <dsp:sp modelId="{698BEF19-BC4C-41A7-BA8F-EBDA4CE4CD3A}">
      <dsp:nvSpPr>
        <dsp:cNvPr id="0" name=""/>
        <dsp:cNvSpPr/>
      </dsp:nvSpPr>
      <dsp:spPr>
        <a:xfrm rot="5400000">
          <a:off x="-161118" y="1033757"/>
          <a:ext cx="1074121" cy="751885"/>
        </a:xfrm>
        <a:prstGeom prst="chevron">
          <a:avLst/>
        </a:prstGeom>
        <a:solidFill>
          <a:srgbClr val="993300"/>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t>Chronic Conditions  </a:t>
          </a:r>
          <a:endParaRPr lang="en-US" sz="1000" b="1" kern="1200" dirty="0"/>
        </a:p>
      </dsp:txBody>
      <dsp:txXfrm rot="-5400000">
        <a:off x="1" y="1248582"/>
        <a:ext cx="751885" cy="322236"/>
      </dsp:txXfrm>
    </dsp:sp>
    <dsp:sp modelId="{6B009DB5-2F21-40AF-BC14-AD69F64F0810}">
      <dsp:nvSpPr>
        <dsp:cNvPr id="0" name=""/>
        <dsp:cNvSpPr/>
      </dsp:nvSpPr>
      <dsp:spPr>
        <a:xfrm rot="5400000">
          <a:off x="2465253" y="-840728"/>
          <a:ext cx="698179" cy="4124914"/>
        </a:xfrm>
        <a:prstGeom prst="round2SameRect">
          <a:avLst/>
        </a:prstGeom>
        <a:solidFill>
          <a:schemeClr val="lt1">
            <a:alpha val="90000"/>
            <a:hueOff val="0"/>
            <a:satOff val="0"/>
            <a:lumOff val="0"/>
            <a:alphaOff val="0"/>
          </a:schemeClr>
        </a:solidFill>
        <a:ln w="19050" cap="flat" cmpd="sng" algn="ctr">
          <a:solidFill>
            <a:srgbClr val="993300"/>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SoonerCare HMP</a:t>
          </a:r>
          <a:endParaRPr lang="en-US" sz="2100" kern="1200" dirty="0"/>
        </a:p>
        <a:p>
          <a:pPr marL="228600" lvl="1" indent="-228600" algn="l" defTabSz="933450">
            <a:lnSpc>
              <a:spcPct val="90000"/>
            </a:lnSpc>
            <a:spcBef>
              <a:spcPct val="0"/>
            </a:spcBef>
            <a:spcAft>
              <a:spcPct val="15000"/>
            </a:spcAft>
            <a:buChar char="••"/>
          </a:pPr>
          <a:r>
            <a:rPr lang="en-US" sz="2100" kern="1200" dirty="0" smtClean="0"/>
            <a:t>Chronic Care Unit</a:t>
          </a:r>
          <a:endParaRPr lang="en-US" sz="2100" kern="1200" dirty="0"/>
        </a:p>
      </dsp:txBody>
      <dsp:txXfrm rot="-5400000">
        <a:off x="751886" y="906721"/>
        <a:ext cx="4090832" cy="630015"/>
      </dsp:txXfrm>
    </dsp:sp>
    <dsp:sp modelId="{FD61FDBD-AF86-4A49-A6E8-9CE789F7A0DE}">
      <dsp:nvSpPr>
        <dsp:cNvPr id="0" name=""/>
        <dsp:cNvSpPr/>
      </dsp:nvSpPr>
      <dsp:spPr>
        <a:xfrm rot="5400000">
          <a:off x="-161118" y="1903798"/>
          <a:ext cx="1074121" cy="751885"/>
        </a:xfrm>
        <a:prstGeom prst="chevron">
          <a:avLst/>
        </a:prstGeom>
        <a:solidFill>
          <a:schemeClr val="accent4">
            <a:hueOff val="0"/>
            <a:satOff val="0"/>
            <a:lumOff val="0"/>
            <a:alphaOff val="0"/>
          </a:schemeClr>
        </a:solidFill>
        <a:ln w="19050" cap="flat" cmpd="sng" algn="ctr">
          <a:solidFill>
            <a:srgbClr val="A47D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chemeClr val="tx1"/>
              </a:solidFill>
            </a:rPr>
            <a:t>Behavioral Health Needs</a:t>
          </a:r>
          <a:endParaRPr lang="en-US" sz="900" b="1" kern="1200" dirty="0">
            <a:solidFill>
              <a:schemeClr val="tx1"/>
            </a:solidFill>
          </a:endParaRPr>
        </a:p>
      </dsp:txBody>
      <dsp:txXfrm rot="-5400000">
        <a:off x="1" y="2118623"/>
        <a:ext cx="751885" cy="322236"/>
      </dsp:txXfrm>
    </dsp:sp>
    <dsp:sp modelId="{852F234D-28BD-4B85-8DF3-DD36964D1B6D}">
      <dsp:nvSpPr>
        <dsp:cNvPr id="0" name=""/>
        <dsp:cNvSpPr/>
      </dsp:nvSpPr>
      <dsp:spPr>
        <a:xfrm rot="5400000">
          <a:off x="2465253" y="29312"/>
          <a:ext cx="698179" cy="4124914"/>
        </a:xfrm>
        <a:prstGeom prst="round2Same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Behavioral Health  </a:t>
          </a:r>
          <a:endParaRPr lang="en-US" sz="2100" kern="1200" dirty="0"/>
        </a:p>
      </dsp:txBody>
      <dsp:txXfrm rot="-5400000">
        <a:off x="751886" y="1776761"/>
        <a:ext cx="4090832" cy="6300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928A9-2339-4CCF-8AE6-1DDF415DCAB6}">
      <dsp:nvSpPr>
        <dsp:cNvPr id="0" name=""/>
        <dsp:cNvSpPr/>
      </dsp:nvSpPr>
      <dsp:spPr>
        <a:xfrm>
          <a:off x="685799" y="0"/>
          <a:ext cx="4064000" cy="4064000"/>
        </a:xfrm>
        <a:prstGeom prst="triangl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7638320C-48C8-461A-A703-E5674B86B7B8}">
      <dsp:nvSpPr>
        <dsp:cNvPr id="0" name=""/>
        <dsp:cNvSpPr/>
      </dsp:nvSpPr>
      <dsp:spPr>
        <a:xfrm>
          <a:off x="2743199" y="408582"/>
          <a:ext cx="2641600" cy="962025"/>
        </a:xfrm>
        <a:prstGeom prst="round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b="0" kern="1200" dirty="0" smtClean="0">
              <a:solidFill>
                <a:schemeClr val="bg1">
                  <a:lumMod val="75000"/>
                </a:schemeClr>
              </a:solidFill>
            </a:rPr>
            <a:t>Access</a:t>
          </a:r>
          <a:endParaRPr lang="en-US" sz="4100" b="0" kern="1200" dirty="0">
            <a:solidFill>
              <a:schemeClr val="bg1">
                <a:lumMod val="75000"/>
              </a:schemeClr>
            </a:solidFill>
          </a:endParaRPr>
        </a:p>
      </dsp:txBody>
      <dsp:txXfrm>
        <a:off x="2790161" y="455544"/>
        <a:ext cx="2547676" cy="868101"/>
      </dsp:txXfrm>
    </dsp:sp>
    <dsp:sp modelId="{077D78D5-6C54-4FB2-8A68-EA2C18E6853E}">
      <dsp:nvSpPr>
        <dsp:cNvPr id="0" name=""/>
        <dsp:cNvSpPr/>
      </dsp:nvSpPr>
      <dsp:spPr>
        <a:xfrm>
          <a:off x="2743199" y="1490860"/>
          <a:ext cx="2641600" cy="962025"/>
        </a:xfrm>
        <a:prstGeom prst="round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b="1" kern="1200" dirty="0" smtClean="0">
              <a:solidFill>
                <a:schemeClr val="tx1"/>
              </a:solidFill>
            </a:rPr>
            <a:t>Quality</a:t>
          </a:r>
          <a:endParaRPr lang="en-US" sz="4100" b="1" kern="1200" dirty="0">
            <a:solidFill>
              <a:schemeClr val="tx1"/>
            </a:solidFill>
          </a:endParaRPr>
        </a:p>
      </dsp:txBody>
      <dsp:txXfrm>
        <a:off x="2790161" y="1537822"/>
        <a:ext cx="2547676" cy="868101"/>
      </dsp:txXfrm>
    </dsp:sp>
    <dsp:sp modelId="{630B0162-6F23-4AF5-8CA9-1EEAFFFE17A6}">
      <dsp:nvSpPr>
        <dsp:cNvPr id="0" name=""/>
        <dsp:cNvSpPr/>
      </dsp:nvSpPr>
      <dsp:spPr>
        <a:xfrm>
          <a:off x="2743199" y="2573139"/>
          <a:ext cx="2641600" cy="962025"/>
        </a:xfrm>
        <a:prstGeom prst="round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solidFill>
                <a:schemeClr val="bg1">
                  <a:lumMod val="75000"/>
                </a:schemeClr>
              </a:solidFill>
            </a:rPr>
            <a:t>Cost</a:t>
          </a:r>
          <a:endParaRPr lang="en-US" sz="4100" kern="1200" dirty="0">
            <a:solidFill>
              <a:schemeClr val="bg1">
                <a:lumMod val="75000"/>
              </a:schemeClr>
            </a:solidFill>
          </a:endParaRPr>
        </a:p>
      </dsp:txBody>
      <dsp:txXfrm>
        <a:off x="2790161" y="2620101"/>
        <a:ext cx="2547676" cy="8681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928A9-2339-4CCF-8AE6-1DDF415DCAB6}">
      <dsp:nvSpPr>
        <dsp:cNvPr id="0" name=""/>
        <dsp:cNvSpPr/>
      </dsp:nvSpPr>
      <dsp:spPr>
        <a:xfrm>
          <a:off x="685799" y="0"/>
          <a:ext cx="4064000" cy="4064000"/>
        </a:xfrm>
        <a:prstGeom prst="triangl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7638320C-48C8-461A-A703-E5674B86B7B8}">
      <dsp:nvSpPr>
        <dsp:cNvPr id="0" name=""/>
        <dsp:cNvSpPr/>
      </dsp:nvSpPr>
      <dsp:spPr>
        <a:xfrm>
          <a:off x="2743199" y="408582"/>
          <a:ext cx="2641600" cy="962025"/>
        </a:xfrm>
        <a:prstGeom prst="round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b="0" kern="1200" dirty="0" smtClean="0">
              <a:solidFill>
                <a:schemeClr val="bg1">
                  <a:lumMod val="75000"/>
                </a:schemeClr>
              </a:solidFill>
            </a:rPr>
            <a:t>Access</a:t>
          </a:r>
          <a:endParaRPr lang="en-US" sz="4100" b="0" kern="1200" dirty="0">
            <a:solidFill>
              <a:schemeClr val="bg1">
                <a:lumMod val="75000"/>
              </a:schemeClr>
            </a:solidFill>
          </a:endParaRPr>
        </a:p>
      </dsp:txBody>
      <dsp:txXfrm>
        <a:off x="2790161" y="455544"/>
        <a:ext cx="2547676" cy="868101"/>
      </dsp:txXfrm>
    </dsp:sp>
    <dsp:sp modelId="{077D78D5-6C54-4FB2-8A68-EA2C18E6853E}">
      <dsp:nvSpPr>
        <dsp:cNvPr id="0" name=""/>
        <dsp:cNvSpPr/>
      </dsp:nvSpPr>
      <dsp:spPr>
        <a:xfrm>
          <a:off x="2743199" y="1490860"/>
          <a:ext cx="2641600" cy="962025"/>
        </a:xfrm>
        <a:prstGeom prst="round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b="0" kern="1200" dirty="0" smtClean="0">
              <a:solidFill>
                <a:schemeClr val="bg1">
                  <a:lumMod val="75000"/>
                </a:schemeClr>
              </a:solidFill>
            </a:rPr>
            <a:t>Quality</a:t>
          </a:r>
          <a:endParaRPr lang="en-US" sz="4100" b="1" kern="1200" dirty="0">
            <a:solidFill>
              <a:schemeClr val="tx1"/>
            </a:solidFill>
          </a:endParaRPr>
        </a:p>
      </dsp:txBody>
      <dsp:txXfrm>
        <a:off x="2790161" y="1537822"/>
        <a:ext cx="2547676" cy="868101"/>
      </dsp:txXfrm>
    </dsp:sp>
    <dsp:sp modelId="{630B0162-6F23-4AF5-8CA9-1EEAFFFE17A6}">
      <dsp:nvSpPr>
        <dsp:cNvPr id="0" name=""/>
        <dsp:cNvSpPr/>
      </dsp:nvSpPr>
      <dsp:spPr>
        <a:xfrm>
          <a:off x="2743199" y="2573139"/>
          <a:ext cx="2641600" cy="962025"/>
        </a:xfrm>
        <a:prstGeom prst="round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b="1" kern="1200" dirty="0" smtClean="0">
              <a:solidFill>
                <a:schemeClr val="tx1"/>
              </a:solidFill>
            </a:rPr>
            <a:t>Cost</a:t>
          </a:r>
          <a:endParaRPr lang="en-US" sz="4100" b="1" kern="1200" dirty="0">
            <a:solidFill>
              <a:schemeClr val="tx1"/>
            </a:solidFill>
          </a:endParaRPr>
        </a:p>
      </dsp:txBody>
      <dsp:txXfrm>
        <a:off x="2790161" y="2620101"/>
        <a:ext cx="2547676" cy="8681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FB34E-B702-4592-BB9C-72EF0475C93F}">
      <dsp:nvSpPr>
        <dsp:cNvPr id="0" name=""/>
        <dsp:cNvSpPr/>
      </dsp:nvSpPr>
      <dsp:spPr>
        <a:xfrm>
          <a:off x="2909896" y="1426976"/>
          <a:ext cx="138103" cy="605023"/>
        </a:xfrm>
        <a:custGeom>
          <a:avLst/>
          <a:gdLst/>
          <a:ahLst/>
          <a:cxnLst/>
          <a:rect l="0" t="0" r="0" b="0"/>
          <a:pathLst>
            <a:path>
              <a:moveTo>
                <a:pt x="138103" y="0"/>
              </a:moveTo>
              <a:lnTo>
                <a:pt x="138103" y="605023"/>
              </a:lnTo>
              <a:lnTo>
                <a:pt x="0" y="605023"/>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8B98CA-45BF-4F91-B7BE-9C076B1B1A89}">
      <dsp:nvSpPr>
        <dsp:cNvPr id="0" name=""/>
        <dsp:cNvSpPr/>
      </dsp:nvSpPr>
      <dsp:spPr>
        <a:xfrm>
          <a:off x="3048000" y="1426976"/>
          <a:ext cx="2387212" cy="1210047"/>
        </a:xfrm>
        <a:custGeom>
          <a:avLst/>
          <a:gdLst/>
          <a:ahLst/>
          <a:cxnLst/>
          <a:rect l="0" t="0" r="0" b="0"/>
          <a:pathLst>
            <a:path>
              <a:moveTo>
                <a:pt x="0" y="0"/>
              </a:moveTo>
              <a:lnTo>
                <a:pt x="0" y="1071943"/>
              </a:lnTo>
              <a:lnTo>
                <a:pt x="2387212" y="1071943"/>
              </a:lnTo>
              <a:lnTo>
                <a:pt x="2387212" y="121004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85BA5C-DA50-461E-BB78-7E9469FA86B2}">
      <dsp:nvSpPr>
        <dsp:cNvPr id="0" name=""/>
        <dsp:cNvSpPr/>
      </dsp:nvSpPr>
      <dsp:spPr>
        <a:xfrm>
          <a:off x="3048000" y="1426976"/>
          <a:ext cx="795737" cy="1210047"/>
        </a:xfrm>
        <a:custGeom>
          <a:avLst/>
          <a:gdLst/>
          <a:ahLst/>
          <a:cxnLst/>
          <a:rect l="0" t="0" r="0" b="0"/>
          <a:pathLst>
            <a:path>
              <a:moveTo>
                <a:pt x="0" y="0"/>
              </a:moveTo>
              <a:lnTo>
                <a:pt x="0" y="1071943"/>
              </a:lnTo>
              <a:lnTo>
                <a:pt x="795737" y="1071943"/>
              </a:lnTo>
              <a:lnTo>
                <a:pt x="795737" y="121004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B8C07E-BB87-4426-A7BD-038AC4E7CC73}">
      <dsp:nvSpPr>
        <dsp:cNvPr id="0" name=""/>
        <dsp:cNvSpPr/>
      </dsp:nvSpPr>
      <dsp:spPr>
        <a:xfrm>
          <a:off x="2252262" y="1426976"/>
          <a:ext cx="795737" cy="1210047"/>
        </a:xfrm>
        <a:custGeom>
          <a:avLst/>
          <a:gdLst/>
          <a:ahLst/>
          <a:cxnLst/>
          <a:rect l="0" t="0" r="0" b="0"/>
          <a:pathLst>
            <a:path>
              <a:moveTo>
                <a:pt x="795737" y="0"/>
              </a:moveTo>
              <a:lnTo>
                <a:pt x="795737" y="1071943"/>
              </a:lnTo>
              <a:lnTo>
                <a:pt x="0" y="1071943"/>
              </a:lnTo>
              <a:lnTo>
                <a:pt x="0" y="121004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BBF6F1-E98A-4707-94E3-08B4B544A7F7}">
      <dsp:nvSpPr>
        <dsp:cNvPr id="0" name=""/>
        <dsp:cNvSpPr/>
      </dsp:nvSpPr>
      <dsp:spPr>
        <a:xfrm>
          <a:off x="660787" y="1426976"/>
          <a:ext cx="2387212" cy="1210047"/>
        </a:xfrm>
        <a:custGeom>
          <a:avLst/>
          <a:gdLst/>
          <a:ahLst/>
          <a:cxnLst/>
          <a:rect l="0" t="0" r="0" b="0"/>
          <a:pathLst>
            <a:path>
              <a:moveTo>
                <a:pt x="2387212" y="0"/>
              </a:moveTo>
              <a:lnTo>
                <a:pt x="2387212" y="1071943"/>
              </a:lnTo>
              <a:lnTo>
                <a:pt x="0" y="1071943"/>
              </a:lnTo>
              <a:lnTo>
                <a:pt x="0" y="121004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E17086-BB44-4227-9B68-D2D3864B830B}">
      <dsp:nvSpPr>
        <dsp:cNvPr id="0" name=""/>
        <dsp:cNvSpPr/>
      </dsp:nvSpPr>
      <dsp:spPr>
        <a:xfrm>
          <a:off x="2390365" y="769342"/>
          <a:ext cx="1315268" cy="65763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a:glow rad="63500">
            <a:schemeClr val="accent1">
              <a:satMod val="175000"/>
              <a:alpha val="40000"/>
            </a:schemeClr>
          </a:glow>
          <a:outerShdw blurRad="50800" dist="38100" dir="2700000" algn="tl" rotWithShape="0">
            <a:prstClr val="black">
              <a:alpha val="40000"/>
            </a:prstClr>
          </a:outerShdw>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OHCA as MCO</a:t>
          </a:r>
          <a:endParaRPr lang="en-US" sz="1600" kern="1200" dirty="0"/>
        </a:p>
      </dsp:txBody>
      <dsp:txXfrm>
        <a:off x="2390365" y="769342"/>
        <a:ext cx="1315268" cy="657634"/>
      </dsp:txXfrm>
    </dsp:sp>
    <dsp:sp modelId="{DC18D48E-2267-46CC-AF0D-000EEF932AA3}">
      <dsp:nvSpPr>
        <dsp:cNvPr id="0" name=""/>
        <dsp:cNvSpPr/>
      </dsp:nvSpPr>
      <dsp:spPr>
        <a:xfrm>
          <a:off x="3153" y="2637023"/>
          <a:ext cx="1315268" cy="657634"/>
        </a:xfrm>
        <a:prstGeom prst="rect">
          <a:avLst/>
        </a:prstGeom>
        <a:solidFill>
          <a:schemeClr val="bg2">
            <a:lumMod val="50000"/>
          </a:schemeClr>
        </a:solidFill>
        <a:ln w="19050" cap="flat" cmpd="sng" algn="ctr">
          <a:solidFill>
            <a:schemeClr val="lt1">
              <a:hueOff val="0"/>
              <a:satOff val="0"/>
              <a:lumOff val="0"/>
              <a:alphaOff val="0"/>
            </a:schemeClr>
          </a:solidFill>
          <a:prstDash val="solid"/>
        </a:ln>
        <a:effectLst>
          <a:glow rad="63500">
            <a:schemeClr val="accent1">
              <a:satMod val="175000"/>
              <a:alpha val="40000"/>
            </a:schemeClr>
          </a:glow>
          <a:outerShdw blurRad="50800" dist="38100" dir="2700000" algn="tl" rotWithShape="0">
            <a:prstClr val="black">
              <a:alpha val="40000"/>
            </a:prstClr>
          </a:outerShdw>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Facilities</a:t>
          </a:r>
          <a:endParaRPr lang="en-US" sz="1600" kern="1200" dirty="0"/>
        </a:p>
      </dsp:txBody>
      <dsp:txXfrm>
        <a:off x="3153" y="2637023"/>
        <a:ext cx="1315268" cy="657634"/>
      </dsp:txXfrm>
    </dsp:sp>
    <dsp:sp modelId="{6F35B4FA-8E78-48FF-9AC3-A0C5BB8EC946}">
      <dsp:nvSpPr>
        <dsp:cNvPr id="0" name=""/>
        <dsp:cNvSpPr/>
      </dsp:nvSpPr>
      <dsp:spPr>
        <a:xfrm>
          <a:off x="1594628" y="2637023"/>
          <a:ext cx="1315268" cy="657634"/>
        </a:xfrm>
        <a:prstGeom prst="rect">
          <a:avLst/>
        </a:prstGeom>
        <a:solidFill>
          <a:schemeClr val="bg2">
            <a:lumMod val="50000"/>
          </a:schemeClr>
        </a:solidFill>
        <a:ln w="19050" cap="flat" cmpd="sng" algn="ctr">
          <a:solidFill>
            <a:schemeClr val="lt1">
              <a:hueOff val="0"/>
              <a:satOff val="0"/>
              <a:lumOff val="0"/>
              <a:alphaOff val="0"/>
            </a:schemeClr>
          </a:solidFill>
          <a:prstDash val="solid"/>
        </a:ln>
        <a:effectLst>
          <a:glow rad="63500">
            <a:schemeClr val="accent1">
              <a:satMod val="175000"/>
              <a:alpha val="40000"/>
            </a:schemeClr>
          </a:glow>
          <a:outerShdw blurRad="50800" dist="38100" dir="2700000" algn="tl" rotWithShape="0">
            <a:prstClr val="black">
              <a:alpha val="40000"/>
            </a:prstClr>
          </a:outerShdw>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Professionals </a:t>
          </a:r>
          <a:endParaRPr lang="en-US" sz="1600" kern="1200" dirty="0"/>
        </a:p>
      </dsp:txBody>
      <dsp:txXfrm>
        <a:off x="1594628" y="2637023"/>
        <a:ext cx="1315268" cy="657634"/>
      </dsp:txXfrm>
    </dsp:sp>
    <dsp:sp modelId="{BE9A4276-F0CE-40BF-86C6-064FC3F3C794}">
      <dsp:nvSpPr>
        <dsp:cNvPr id="0" name=""/>
        <dsp:cNvSpPr/>
      </dsp:nvSpPr>
      <dsp:spPr>
        <a:xfrm>
          <a:off x="3186103" y="2637023"/>
          <a:ext cx="1315268" cy="657634"/>
        </a:xfrm>
        <a:prstGeom prst="rect">
          <a:avLst/>
        </a:prstGeom>
        <a:solidFill>
          <a:schemeClr val="bg2">
            <a:lumMod val="50000"/>
          </a:schemeClr>
        </a:solidFill>
        <a:ln w="1905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 Ancillary</a:t>
          </a:r>
          <a:endParaRPr lang="en-US" sz="1600" kern="1200" dirty="0"/>
        </a:p>
      </dsp:txBody>
      <dsp:txXfrm>
        <a:off x="3186103" y="2637023"/>
        <a:ext cx="1315268" cy="657634"/>
      </dsp:txXfrm>
    </dsp:sp>
    <dsp:sp modelId="{98FA87C9-B874-4276-A8DB-3D496ED6B617}">
      <dsp:nvSpPr>
        <dsp:cNvPr id="0" name=""/>
        <dsp:cNvSpPr/>
      </dsp:nvSpPr>
      <dsp:spPr>
        <a:xfrm>
          <a:off x="4777578" y="2637023"/>
          <a:ext cx="1315268" cy="657634"/>
        </a:xfrm>
        <a:prstGeom prst="rect">
          <a:avLst/>
        </a:prstGeom>
        <a:solidFill>
          <a:schemeClr val="bg2">
            <a:lumMod val="50000"/>
          </a:schemeClr>
        </a:solidFill>
        <a:ln w="19050" cap="flat" cmpd="sng" algn="ctr">
          <a:solidFill>
            <a:schemeClr val="lt1">
              <a:hueOff val="0"/>
              <a:satOff val="0"/>
              <a:lumOff val="0"/>
              <a:alphaOff val="0"/>
            </a:schemeClr>
          </a:solidFill>
          <a:prstDash val="solid"/>
        </a:ln>
        <a:effectLst>
          <a:glow rad="63500">
            <a:schemeClr val="accent1">
              <a:satMod val="175000"/>
              <a:alpha val="40000"/>
            </a:schemeClr>
          </a:glow>
          <a:outerShdw blurRad="50800" dist="38100" dir="2700000" algn="tl" rotWithShape="0">
            <a:prstClr val="black">
              <a:alpha val="40000"/>
            </a:prstClr>
          </a:outerShdw>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Health Access Networks</a:t>
          </a:r>
          <a:endParaRPr lang="en-US" sz="1600" kern="1200" dirty="0"/>
        </a:p>
      </dsp:txBody>
      <dsp:txXfrm>
        <a:off x="4777578" y="2637023"/>
        <a:ext cx="1315268" cy="657634"/>
      </dsp:txXfrm>
    </dsp:sp>
    <dsp:sp modelId="{A2BFE5EF-9436-43D6-AE3D-50E716FA4D80}">
      <dsp:nvSpPr>
        <dsp:cNvPr id="0" name=""/>
        <dsp:cNvSpPr/>
      </dsp:nvSpPr>
      <dsp:spPr>
        <a:xfrm>
          <a:off x="1594628" y="1703182"/>
          <a:ext cx="1315268" cy="65763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a:glow rad="63500">
            <a:schemeClr val="accent1">
              <a:satMod val="175000"/>
              <a:alpha val="40000"/>
            </a:schemeClr>
          </a:glow>
          <a:outerShdw blurRad="50800" dist="38100" dir="2700000" algn="tl" rotWithShape="0">
            <a:prstClr val="black">
              <a:alpha val="40000"/>
            </a:prstClr>
          </a:outerShdw>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Partner agencies</a:t>
          </a:r>
          <a:endParaRPr lang="en-US" sz="1600" kern="1200" dirty="0"/>
        </a:p>
      </dsp:txBody>
      <dsp:txXfrm>
        <a:off x="1594628" y="1703182"/>
        <a:ext cx="1315268" cy="6576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FB34E-B702-4592-BB9C-72EF0475C93F}">
      <dsp:nvSpPr>
        <dsp:cNvPr id="0" name=""/>
        <dsp:cNvSpPr/>
      </dsp:nvSpPr>
      <dsp:spPr>
        <a:xfrm>
          <a:off x="2675284" y="482310"/>
          <a:ext cx="100578" cy="440631"/>
        </a:xfrm>
        <a:custGeom>
          <a:avLst/>
          <a:gdLst/>
          <a:ahLst/>
          <a:cxnLst/>
          <a:rect l="0" t="0" r="0" b="0"/>
          <a:pathLst>
            <a:path>
              <a:moveTo>
                <a:pt x="100578" y="0"/>
              </a:moveTo>
              <a:lnTo>
                <a:pt x="100578" y="440631"/>
              </a:lnTo>
              <a:lnTo>
                <a:pt x="0" y="440631"/>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158C00-67BD-4560-85C8-889DC55C68D7}">
      <dsp:nvSpPr>
        <dsp:cNvPr id="0" name=""/>
        <dsp:cNvSpPr/>
      </dsp:nvSpPr>
      <dsp:spPr>
        <a:xfrm>
          <a:off x="4058187" y="1850548"/>
          <a:ext cx="143684" cy="1796178"/>
        </a:xfrm>
        <a:custGeom>
          <a:avLst/>
          <a:gdLst/>
          <a:ahLst/>
          <a:cxnLst/>
          <a:rect l="0" t="0" r="0" b="0"/>
          <a:pathLst>
            <a:path>
              <a:moveTo>
                <a:pt x="0" y="0"/>
              </a:moveTo>
              <a:lnTo>
                <a:pt x="0" y="1796178"/>
              </a:lnTo>
              <a:lnTo>
                <a:pt x="143684" y="1796178"/>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ED75BD-21E4-4448-BA7E-AE1603603B93}">
      <dsp:nvSpPr>
        <dsp:cNvPr id="0" name=""/>
        <dsp:cNvSpPr/>
      </dsp:nvSpPr>
      <dsp:spPr>
        <a:xfrm>
          <a:off x="4058187" y="1850548"/>
          <a:ext cx="143684" cy="1120737"/>
        </a:xfrm>
        <a:custGeom>
          <a:avLst/>
          <a:gdLst/>
          <a:ahLst/>
          <a:cxnLst/>
          <a:rect l="0" t="0" r="0" b="0"/>
          <a:pathLst>
            <a:path>
              <a:moveTo>
                <a:pt x="0" y="0"/>
              </a:moveTo>
              <a:lnTo>
                <a:pt x="0" y="1120737"/>
              </a:lnTo>
              <a:lnTo>
                <a:pt x="143684" y="1120737"/>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F39ED6-B06C-4ACB-89FE-01BD0091DDA8}">
      <dsp:nvSpPr>
        <dsp:cNvPr id="0" name=""/>
        <dsp:cNvSpPr/>
      </dsp:nvSpPr>
      <dsp:spPr>
        <a:xfrm>
          <a:off x="4058187" y="1850548"/>
          <a:ext cx="143684" cy="440631"/>
        </a:xfrm>
        <a:custGeom>
          <a:avLst/>
          <a:gdLst/>
          <a:ahLst/>
          <a:cxnLst/>
          <a:rect l="0" t="0" r="0" b="0"/>
          <a:pathLst>
            <a:path>
              <a:moveTo>
                <a:pt x="0" y="0"/>
              </a:moveTo>
              <a:lnTo>
                <a:pt x="0" y="440631"/>
              </a:lnTo>
              <a:lnTo>
                <a:pt x="143684" y="440631"/>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8B98CA-45BF-4F91-B7BE-9C076B1B1A89}">
      <dsp:nvSpPr>
        <dsp:cNvPr id="0" name=""/>
        <dsp:cNvSpPr/>
      </dsp:nvSpPr>
      <dsp:spPr>
        <a:xfrm>
          <a:off x="2775863" y="482310"/>
          <a:ext cx="1665482" cy="889290"/>
        </a:xfrm>
        <a:custGeom>
          <a:avLst/>
          <a:gdLst/>
          <a:ahLst/>
          <a:cxnLst/>
          <a:rect l="0" t="0" r="0" b="0"/>
          <a:pathLst>
            <a:path>
              <a:moveTo>
                <a:pt x="0" y="0"/>
              </a:moveTo>
              <a:lnTo>
                <a:pt x="0" y="788711"/>
              </a:lnTo>
              <a:lnTo>
                <a:pt x="1665482" y="788711"/>
              </a:lnTo>
              <a:lnTo>
                <a:pt x="1665482" y="88929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9246AF-4221-4B8A-865C-271C9978360A}">
      <dsp:nvSpPr>
        <dsp:cNvPr id="0" name=""/>
        <dsp:cNvSpPr/>
      </dsp:nvSpPr>
      <dsp:spPr>
        <a:xfrm>
          <a:off x="2392705" y="1842521"/>
          <a:ext cx="143684" cy="1800842"/>
        </a:xfrm>
        <a:custGeom>
          <a:avLst/>
          <a:gdLst/>
          <a:ahLst/>
          <a:cxnLst/>
          <a:rect l="0" t="0" r="0" b="0"/>
          <a:pathLst>
            <a:path>
              <a:moveTo>
                <a:pt x="0" y="0"/>
              </a:moveTo>
              <a:lnTo>
                <a:pt x="0" y="1800842"/>
              </a:lnTo>
              <a:lnTo>
                <a:pt x="143684" y="1800842"/>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49C02E-F402-4075-9732-76A568098E73}">
      <dsp:nvSpPr>
        <dsp:cNvPr id="0" name=""/>
        <dsp:cNvSpPr/>
      </dsp:nvSpPr>
      <dsp:spPr>
        <a:xfrm>
          <a:off x="2392705" y="1842521"/>
          <a:ext cx="143684" cy="1120737"/>
        </a:xfrm>
        <a:custGeom>
          <a:avLst/>
          <a:gdLst/>
          <a:ahLst/>
          <a:cxnLst/>
          <a:rect l="0" t="0" r="0" b="0"/>
          <a:pathLst>
            <a:path>
              <a:moveTo>
                <a:pt x="0" y="0"/>
              </a:moveTo>
              <a:lnTo>
                <a:pt x="0" y="1120737"/>
              </a:lnTo>
              <a:lnTo>
                <a:pt x="143684" y="1120737"/>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16DC82-501A-4CE6-AA99-1D6D560D0C9D}">
      <dsp:nvSpPr>
        <dsp:cNvPr id="0" name=""/>
        <dsp:cNvSpPr/>
      </dsp:nvSpPr>
      <dsp:spPr>
        <a:xfrm>
          <a:off x="2392705" y="1842521"/>
          <a:ext cx="143684" cy="440631"/>
        </a:xfrm>
        <a:custGeom>
          <a:avLst/>
          <a:gdLst/>
          <a:ahLst/>
          <a:cxnLst/>
          <a:rect l="0" t="0" r="0" b="0"/>
          <a:pathLst>
            <a:path>
              <a:moveTo>
                <a:pt x="0" y="0"/>
              </a:moveTo>
              <a:lnTo>
                <a:pt x="0" y="440631"/>
              </a:lnTo>
              <a:lnTo>
                <a:pt x="143684" y="440631"/>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B8C07E-BB87-4426-A7BD-038AC4E7CC73}">
      <dsp:nvSpPr>
        <dsp:cNvPr id="0" name=""/>
        <dsp:cNvSpPr/>
      </dsp:nvSpPr>
      <dsp:spPr>
        <a:xfrm>
          <a:off x="2730143" y="482310"/>
          <a:ext cx="91440" cy="881263"/>
        </a:xfrm>
        <a:custGeom>
          <a:avLst/>
          <a:gdLst/>
          <a:ahLst/>
          <a:cxnLst/>
          <a:rect l="0" t="0" r="0" b="0"/>
          <a:pathLst>
            <a:path>
              <a:moveTo>
                <a:pt x="45720" y="0"/>
              </a:moveTo>
              <a:lnTo>
                <a:pt x="45720" y="881263"/>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5FDEB7-1E54-43F9-8AF0-BF31933FE6B5}">
      <dsp:nvSpPr>
        <dsp:cNvPr id="0" name=""/>
        <dsp:cNvSpPr/>
      </dsp:nvSpPr>
      <dsp:spPr>
        <a:xfrm>
          <a:off x="781592" y="1864935"/>
          <a:ext cx="143684" cy="1781790"/>
        </a:xfrm>
        <a:custGeom>
          <a:avLst/>
          <a:gdLst/>
          <a:ahLst/>
          <a:cxnLst/>
          <a:rect l="0" t="0" r="0" b="0"/>
          <a:pathLst>
            <a:path>
              <a:moveTo>
                <a:pt x="0" y="0"/>
              </a:moveTo>
              <a:lnTo>
                <a:pt x="0" y="1781790"/>
              </a:lnTo>
              <a:lnTo>
                <a:pt x="143684" y="1781790"/>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C9FCCF-669A-4637-AF8C-9F4319E56F9D}">
      <dsp:nvSpPr>
        <dsp:cNvPr id="0" name=""/>
        <dsp:cNvSpPr/>
      </dsp:nvSpPr>
      <dsp:spPr>
        <a:xfrm>
          <a:off x="781592" y="1864935"/>
          <a:ext cx="143684" cy="1120737"/>
        </a:xfrm>
        <a:custGeom>
          <a:avLst/>
          <a:gdLst/>
          <a:ahLst/>
          <a:cxnLst/>
          <a:rect l="0" t="0" r="0" b="0"/>
          <a:pathLst>
            <a:path>
              <a:moveTo>
                <a:pt x="0" y="0"/>
              </a:moveTo>
              <a:lnTo>
                <a:pt x="0" y="1120737"/>
              </a:lnTo>
              <a:lnTo>
                <a:pt x="143684" y="1120737"/>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C04DB8-AE61-46B2-B1E6-A17A86F3788D}">
      <dsp:nvSpPr>
        <dsp:cNvPr id="0" name=""/>
        <dsp:cNvSpPr/>
      </dsp:nvSpPr>
      <dsp:spPr>
        <a:xfrm>
          <a:off x="781592" y="1864935"/>
          <a:ext cx="143684" cy="440631"/>
        </a:xfrm>
        <a:custGeom>
          <a:avLst/>
          <a:gdLst/>
          <a:ahLst/>
          <a:cxnLst/>
          <a:rect l="0" t="0" r="0" b="0"/>
          <a:pathLst>
            <a:path>
              <a:moveTo>
                <a:pt x="0" y="0"/>
              </a:moveTo>
              <a:lnTo>
                <a:pt x="0" y="440631"/>
              </a:lnTo>
              <a:lnTo>
                <a:pt x="143684" y="440631"/>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BBF6F1-E98A-4707-94E3-08B4B544A7F7}">
      <dsp:nvSpPr>
        <dsp:cNvPr id="0" name=""/>
        <dsp:cNvSpPr/>
      </dsp:nvSpPr>
      <dsp:spPr>
        <a:xfrm>
          <a:off x="1164750" y="482310"/>
          <a:ext cx="1611112" cy="903678"/>
        </a:xfrm>
        <a:custGeom>
          <a:avLst/>
          <a:gdLst/>
          <a:ahLst/>
          <a:cxnLst/>
          <a:rect l="0" t="0" r="0" b="0"/>
          <a:pathLst>
            <a:path>
              <a:moveTo>
                <a:pt x="1611112" y="0"/>
              </a:moveTo>
              <a:lnTo>
                <a:pt x="1611112" y="803099"/>
              </a:lnTo>
              <a:lnTo>
                <a:pt x="0" y="803099"/>
              </a:lnTo>
              <a:lnTo>
                <a:pt x="0" y="90367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E17086-BB44-4227-9B68-D2D3864B830B}">
      <dsp:nvSpPr>
        <dsp:cNvPr id="0" name=""/>
        <dsp:cNvSpPr/>
      </dsp:nvSpPr>
      <dsp:spPr>
        <a:xfrm>
          <a:off x="2296915" y="3362"/>
          <a:ext cx="957895" cy="47894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OHCA as oversight agency</a:t>
          </a:r>
          <a:endParaRPr lang="en-US" sz="1100" kern="1200" dirty="0"/>
        </a:p>
      </dsp:txBody>
      <dsp:txXfrm>
        <a:off x="2296915" y="3362"/>
        <a:ext cx="957895" cy="478947"/>
      </dsp:txXfrm>
    </dsp:sp>
    <dsp:sp modelId="{DC18D48E-2267-46CC-AF0D-000EEF932AA3}">
      <dsp:nvSpPr>
        <dsp:cNvPr id="0" name=""/>
        <dsp:cNvSpPr/>
      </dsp:nvSpPr>
      <dsp:spPr>
        <a:xfrm>
          <a:off x="685803" y="1385988"/>
          <a:ext cx="957895" cy="478947"/>
        </a:xfrm>
        <a:prstGeom prst="rect">
          <a:avLst/>
        </a:prstGeom>
        <a:solidFill>
          <a:schemeClr val="accent4">
            <a:lumMod val="50000"/>
          </a:schemeClr>
        </a:solidFill>
        <a:ln w="1905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MCO 1</a:t>
          </a:r>
          <a:endParaRPr lang="en-US" sz="1100" kern="1200" dirty="0"/>
        </a:p>
      </dsp:txBody>
      <dsp:txXfrm>
        <a:off x="685803" y="1385988"/>
        <a:ext cx="957895" cy="478947"/>
      </dsp:txXfrm>
    </dsp:sp>
    <dsp:sp modelId="{ADAB820A-5172-44F1-92DF-260B4123C232}">
      <dsp:nvSpPr>
        <dsp:cNvPr id="0" name=""/>
        <dsp:cNvSpPr/>
      </dsp:nvSpPr>
      <dsp:spPr>
        <a:xfrm>
          <a:off x="925276" y="2066093"/>
          <a:ext cx="957895" cy="478947"/>
        </a:xfrm>
        <a:prstGeom prst="rect">
          <a:avLst/>
        </a:prstGeom>
        <a:solidFill>
          <a:schemeClr val="bg2">
            <a:lumMod val="50000"/>
          </a:schemeClr>
        </a:solidFill>
        <a:ln w="1905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Facilities</a:t>
          </a:r>
          <a:endParaRPr lang="en-US" sz="1100" kern="1200" dirty="0"/>
        </a:p>
      </dsp:txBody>
      <dsp:txXfrm>
        <a:off x="925276" y="2066093"/>
        <a:ext cx="957895" cy="478947"/>
      </dsp:txXfrm>
    </dsp:sp>
    <dsp:sp modelId="{D5EC5186-3EC6-484A-A0D3-49A93C3CB3B1}">
      <dsp:nvSpPr>
        <dsp:cNvPr id="0" name=""/>
        <dsp:cNvSpPr/>
      </dsp:nvSpPr>
      <dsp:spPr>
        <a:xfrm>
          <a:off x="925276" y="2746199"/>
          <a:ext cx="957895" cy="478947"/>
        </a:xfrm>
        <a:prstGeom prst="rect">
          <a:avLst/>
        </a:prstGeom>
        <a:solidFill>
          <a:schemeClr val="bg2">
            <a:lumMod val="50000"/>
          </a:schemeClr>
        </a:solidFill>
        <a:ln w="1905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Professionals</a:t>
          </a:r>
          <a:endParaRPr lang="en-US" sz="1100" kern="1200" dirty="0"/>
        </a:p>
      </dsp:txBody>
      <dsp:txXfrm>
        <a:off x="925276" y="2746199"/>
        <a:ext cx="957895" cy="478947"/>
      </dsp:txXfrm>
    </dsp:sp>
    <dsp:sp modelId="{425D55CB-55D0-4589-9ACB-8F240E93FD61}">
      <dsp:nvSpPr>
        <dsp:cNvPr id="0" name=""/>
        <dsp:cNvSpPr/>
      </dsp:nvSpPr>
      <dsp:spPr>
        <a:xfrm>
          <a:off x="925276" y="3407252"/>
          <a:ext cx="957895" cy="478947"/>
        </a:xfrm>
        <a:prstGeom prst="rect">
          <a:avLst/>
        </a:prstGeom>
        <a:solidFill>
          <a:schemeClr val="bg2">
            <a:lumMod val="50000"/>
          </a:schemeClr>
        </a:solidFill>
        <a:ln w="1905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Ancillary</a:t>
          </a:r>
          <a:endParaRPr lang="en-US" sz="1100" kern="1200" dirty="0"/>
        </a:p>
      </dsp:txBody>
      <dsp:txXfrm>
        <a:off x="925276" y="3407252"/>
        <a:ext cx="957895" cy="478947"/>
      </dsp:txXfrm>
    </dsp:sp>
    <dsp:sp modelId="{6F35B4FA-8E78-48FF-9AC3-A0C5BB8EC946}">
      <dsp:nvSpPr>
        <dsp:cNvPr id="0" name=""/>
        <dsp:cNvSpPr/>
      </dsp:nvSpPr>
      <dsp:spPr>
        <a:xfrm>
          <a:off x="2296915" y="1363573"/>
          <a:ext cx="957895" cy="478947"/>
        </a:xfrm>
        <a:prstGeom prst="rect">
          <a:avLst/>
        </a:prstGeom>
        <a:solidFill>
          <a:schemeClr val="accent4">
            <a:lumMod val="50000"/>
          </a:schemeClr>
        </a:solidFill>
        <a:ln w="1905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MCO 2</a:t>
          </a:r>
          <a:endParaRPr lang="en-US" sz="1100" kern="1200" dirty="0"/>
        </a:p>
      </dsp:txBody>
      <dsp:txXfrm>
        <a:off x="2296915" y="1363573"/>
        <a:ext cx="957895" cy="478947"/>
      </dsp:txXfrm>
    </dsp:sp>
    <dsp:sp modelId="{A7E95499-860C-48FF-83AF-35C369F676DF}">
      <dsp:nvSpPr>
        <dsp:cNvPr id="0" name=""/>
        <dsp:cNvSpPr/>
      </dsp:nvSpPr>
      <dsp:spPr>
        <a:xfrm>
          <a:off x="2536389" y="2043678"/>
          <a:ext cx="957895" cy="478947"/>
        </a:xfrm>
        <a:prstGeom prst="rect">
          <a:avLst/>
        </a:prstGeom>
        <a:solidFill>
          <a:schemeClr val="bg2">
            <a:lumMod val="50000"/>
          </a:schemeClr>
        </a:solidFill>
        <a:ln w="1905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Facilities</a:t>
          </a:r>
          <a:endParaRPr lang="en-US" sz="1100" kern="1200" dirty="0"/>
        </a:p>
      </dsp:txBody>
      <dsp:txXfrm>
        <a:off x="2536389" y="2043678"/>
        <a:ext cx="957895" cy="478947"/>
      </dsp:txXfrm>
    </dsp:sp>
    <dsp:sp modelId="{E759ACB5-8152-4CEC-A6DB-F5A267FA85F3}">
      <dsp:nvSpPr>
        <dsp:cNvPr id="0" name=""/>
        <dsp:cNvSpPr/>
      </dsp:nvSpPr>
      <dsp:spPr>
        <a:xfrm>
          <a:off x="2536389" y="2723784"/>
          <a:ext cx="957895" cy="478947"/>
        </a:xfrm>
        <a:prstGeom prst="rect">
          <a:avLst/>
        </a:prstGeom>
        <a:solidFill>
          <a:schemeClr val="bg2">
            <a:lumMod val="50000"/>
          </a:schemeClr>
        </a:solidFill>
        <a:ln w="1905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Professionals</a:t>
          </a:r>
          <a:endParaRPr lang="en-US" sz="1100" kern="1200" dirty="0"/>
        </a:p>
      </dsp:txBody>
      <dsp:txXfrm>
        <a:off x="2536389" y="2723784"/>
        <a:ext cx="957895" cy="478947"/>
      </dsp:txXfrm>
    </dsp:sp>
    <dsp:sp modelId="{BCCE1B81-21AD-40A1-8898-C564F2065C42}">
      <dsp:nvSpPr>
        <dsp:cNvPr id="0" name=""/>
        <dsp:cNvSpPr/>
      </dsp:nvSpPr>
      <dsp:spPr>
        <a:xfrm>
          <a:off x="2536389" y="3403889"/>
          <a:ext cx="957895" cy="478947"/>
        </a:xfrm>
        <a:prstGeom prst="rect">
          <a:avLst/>
        </a:prstGeom>
        <a:solidFill>
          <a:schemeClr val="bg2">
            <a:lumMod val="50000"/>
          </a:schemeClr>
        </a:solidFill>
        <a:ln w="1905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Ancillary</a:t>
          </a:r>
          <a:endParaRPr lang="en-US" sz="1100" kern="1200" dirty="0"/>
        </a:p>
      </dsp:txBody>
      <dsp:txXfrm>
        <a:off x="2536389" y="3403889"/>
        <a:ext cx="957895" cy="478947"/>
      </dsp:txXfrm>
    </dsp:sp>
    <dsp:sp modelId="{98FA87C9-B874-4276-A8DB-3D496ED6B617}">
      <dsp:nvSpPr>
        <dsp:cNvPr id="0" name=""/>
        <dsp:cNvSpPr/>
      </dsp:nvSpPr>
      <dsp:spPr>
        <a:xfrm>
          <a:off x="3962398" y="1371600"/>
          <a:ext cx="957895" cy="478947"/>
        </a:xfrm>
        <a:prstGeom prst="rect">
          <a:avLst/>
        </a:prstGeom>
        <a:solidFill>
          <a:schemeClr val="accent4">
            <a:lumMod val="50000"/>
          </a:schemeClr>
        </a:solidFill>
        <a:ln w="1905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MCO 3</a:t>
          </a:r>
          <a:endParaRPr lang="en-US" sz="1100" kern="1200" dirty="0"/>
        </a:p>
      </dsp:txBody>
      <dsp:txXfrm>
        <a:off x="3962398" y="1371600"/>
        <a:ext cx="957895" cy="478947"/>
      </dsp:txXfrm>
    </dsp:sp>
    <dsp:sp modelId="{29626F29-0ECA-49EC-BDE2-38449E923656}">
      <dsp:nvSpPr>
        <dsp:cNvPr id="0" name=""/>
        <dsp:cNvSpPr/>
      </dsp:nvSpPr>
      <dsp:spPr>
        <a:xfrm>
          <a:off x="4201871" y="2051706"/>
          <a:ext cx="957895" cy="478947"/>
        </a:xfrm>
        <a:prstGeom prst="rect">
          <a:avLst/>
        </a:prstGeom>
        <a:solidFill>
          <a:schemeClr val="bg2">
            <a:lumMod val="50000"/>
          </a:schemeClr>
        </a:solidFill>
        <a:ln w="1905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Facilities</a:t>
          </a:r>
          <a:endParaRPr lang="en-US" sz="1100" kern="1200" dirty="0"/>
        </a:p>
      </dsp:txBody>
      <dsp:txXfrm>
        <a:off x="4201871" y="2051706"/>
        <a:ext cx="957895" cy="478947"/>
      </dsp:txXfrm>
    </dsp:sp>
    <dsp:sp modelId="{EDBAF59A-9662-4E4E-99B8-0CE4E8C3F439}">
      <dsp:nvSpPr>
        <dsp:cNvPr id="0" name=""/>
        <dsp:cNvSpPr/>
      </dsp:nvSpPr>
      <dsp:spPr>
        <a:xfrm>
          <a:off x="4201871" y="2731811"/>
          <a:ext cx="957895" cy="478947"/>
        </a:xfrm>
        <a:prstGeom prst="rect">
          <a:avLst/>
        </a:prstGeom>
        <a:solidFill>
          <a:schemeClr val="bg2">
            <a:lumMod val="50000"/>
          </a:schemeClr>
        </a:solidFill>
        <a:ln w="1905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Professionals</a:t>
          </a:r>
          <a:endParaRPr lang="en-US" sz="1100" kern="1200" dirty="0"/>
        </a:p>
      </dsp:txBody>
      <dsp:txXfrm>
        <a:off x="4201871" y="2731811"/>
        <a:ext cx="957895" cy="478947"/>
      </dsp:txXfrm>
    </dsp:sp>
    <dsp:sp modelId="{676F04AE-0A66-47A2-BADD-07EE52FE0A5F}">
      <dsp:nvSpPr>
        <dsp:cNvPr id="0" name=""/>
        <dsp:cNvSpPr/>
      </dsp:nvSpPr>
      <dsp:spPr>
        <a:xfrm>
          <a:off x="4201871" y="3407252"/>
          <a:ext cx="957895" cy="478947"/>
        </a:xfrm>
        <a:prstGeom prst="rect">
          <a:avLst/>
        </a:prstGeom>
        <a:solidFill>
          <a:schemeClr val="bg2">
            <a:lumMod val="50000"/>
          </a:schemeClr>
        </a:solidFill>
        <a:ln w="1905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Ancillary</a:t>
          </a:r>
          <a:endParaRPr lang="en-US" sz="1100" kern="1200" dirty="0"/>
        </a:p>
      </dsp:txBody>
      <dsp:txXfrm>
        <a:off x="4201871" y="3407252"/>
        <a:ext cx="957895" cy="478947"/>
      </dsp:txXfrm>
    </dsp:sp>
    <dsp:sp modelId="{A2BFE5EF-9436-43D6-AE3D-50E716FA4D80}">
      <dsp:nvSpPr>
        <dsp:cNvPr id="0" name=""/>
        <dsp:cNvSpPr/>
      </dsp:nvSpPr>
      <dsp:spPr>
        <a:xfrm>
          <a:off x="1717389" y="683468"/>
          <a:ext cx="957895" cy="47894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Partner agencies</a:t>
          </a:r>
          <a:endParaRPr lang="en-US" sz="1100" kern="1200" dirty="0"/>
        </a:p>
      </dsp:txBody>
      <dsp:txXfrm>
        <a:off x="1717389" y="683468"/>
        <a:ext cx="957895" cy="4789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928A9-2339-4CCF-8AE6-1DDF415DCAB6}">
      <dsp:nvSpPr>
        <dsp:cNvPr id="0" name=""/>
        <dsp:cNvSpPr/>
      </dsp:nvSpPr>
      <dsp:spPr>
        <a:xfrm>
          <a:off x="685799" y="0"/>
          <a:ext cx="4064000" cy="4064000"/>
        </a:xfrm>
        <a:prstGeom prst="triangle">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7D78D5-6C54-4FB2-8A68-EA2C18E6853E}">
      <dsp:nvSpPr>
        <dsp:cNvPr id="0" name=""/>
        <dsp:cNvSpPr/>
      </dsp:nvSpPr>
      <dsp:spPr>
        <a:xfrm>
          <a:off x="2743199" y="408582"/>
          <a:ext cx="2641600" cy="962025"/>
        </a:xfrm>
        <a:prstGeom prst="roundRect">
          <a:avLst/>
        </a:prstGeom>
        <a:solidFill>
          <a:schemeClr val="lt1">
            <a:alpha val="90000"/>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b="1" kern="1200" dirty="0" smtClean="0">
              <a:solidFill>
                <a:schemeClr val="tx1"/>
              </a:solidFill>
            </a:rPr>
            <a:t>HMP</a:t>
          </a:r>
        </a:p>
      </dsp:txBody>
      <dsp:txXfrm>
        <a:off x="2790161" y="455544"/>
        <a:ext cx="2547676" cy="868101"/>
      </dsp:txXfrm>
    </dsp:sp>
    <dsp:sp modelId="{630B0162-6F23-4AF5-8CA9-1EEAFFFE17A6}">
      <dsp:nvSpPr>
        <dsp:cNvPr id="0" name=""/>
        <dsp:cNvSpPr/>
      </dsp:nvSpPr>
      <dsp:spPr>
        <a:xfrm>
          <a:off x="2743199" y="1490860"/>
          <a:ext cx="2641600" cy="962025"/>
        </a:xfrm>
        <a:prstGeom prst="roundRect">
          <a:avLst/>
        </a:prstGeom>
        <a:solidFill>
          <a:schemeClr val="lt1">
            <a:alpha val="90000"/>
            <a:hueOff val="0"/>
            <a:satOff val="0"/>
            <a:lumOff val="0"/>
            <a:alphaOff val="0"/>
          </a:schemeClr>
        </a:solidFill>
        <a:ln w="19050" cap="flat" cmpd="sng" algn="ctr">
          <a:solidFill>
            <a:schemeClr val="accent1">
              <a:shade val="80000"/>
              <a:hueOff val="42657"/>
              <a:satOff val="-485"/>
              <a:lumOff val="117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b="0" kern="1200" dirty="0" smtClean="0">
              <a:solidFill>
                <a:schemeClr val="bg1">
                  <a:lumMod val="85000"/>
                </a:schemeClr>
              </a:solidFill>
            </a:rPr>
            <a:t>PCMH</a:t>
          </a:r>
        </a:p>
      </dsp:txBody>
      <dsp:txXfrm>
        <a:off x="2790161" y="1537822"/>
        <a:ext cx="2547676" cy="868101"/>
      </dsp:txXfrm>
    </dsp:sp>
    <dsp:sp modelId="{82336FFB-F3AC-4466-9492-C1E8664674CC}">
      <dsp:nvSpPr>
        <dsp:cNvPr id="0" name=""/>
        <dsp:cNvSpPr/>
      </dsp:nvSpPr>
      <dsp:spPr>
        <a:xfrm>
          <a:off x="2743199" y="2573139"/>
          <a:ext cx="2641600" cy="962025"/>
        </a:xfrm>
        <a:prstGeom prst="roundRect">
          <a:avLst/>
        </a:prstGeom>
        <a:solidFill>
          <a:schemeClr val="lt1">
            <a:alpha val="90000"/>
            <a:hueOff val="0"/>
            <a:satOff val="0"/>
            <a:lumOff val="0"/>
            <a:alphaOff val="0"/>
          </a:schemeClr>
        </a:solidFill>
        <a:ln w="19050" cap="flat" cmpd="sng" algn="ctr">
          <a:solidFill>
            <a:schemeClr val="accent1">
              <a:shade val="80000"/>
              <a:hueOff val="85313"/>
              <a:satOff val="-970"/>
              <a:lumOff val="234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b="0" kern="1200" dirty="0" smtClean="0">
              <a:solidFill>
                <a:schemeClr val="bg1">
                  <a:lumMod val="85000"/>
                </a:schemeClr>
              </a:solidFill>
            </a:rPr>
            <a:t>HAN</a:t>
          </a:r>
        </a:p>
      </dsp:txBody>
      <dsp:txXfrm>
        <a:off x="2790161" y="2620101"/>
        <a:ext cx="2547676" cy="8681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928A9-2339-4CCF-8AE6-1DDF415DCAB6}">
      <dsp:nvSpPr>
        <dsp:cNvPr id="0" name=""/>
        <dsp:cNvSpPr/>
      </dsp:nvSpPr>
      <dsp:spPr>
        <a:xfrm>
          <a:off x="685799" y="0"/>
          <a:ext cx="4064000" cy="4064000"/>
        </a:xfrm>
        <a:prstGeom prst="triangle">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7D78D5-6C54-4FB2-8A68-EA2C18E6853E}">
      <dsp:nvSpPr>
        <dsp:cNvPr id="0" name=""/>
        <dsp:cNvSpPr/>
      </dsp:nvSpPr>
      <dsp:spPr>
        <a:xfrm>
          <a:off x="2743199" y="408582"/>
          <a:ext cx="2641600" cy="962025"/>
        </a:xfrm>
        <a:prstGeom prst="roundRect">
          <a:avLst/>
        </a:prstGeom>
        <a:solidFill>
          <a:schemeClr val="lt1">
            <a:alpha val="90000"/>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b="0" kern="1200" dirty="0" smtClean="0">
              <a:solidFill>
                <a:schemeClr val="bg1">
                  <a:lumMod val="85000"/>
                </a:schemeClr>
              </a:solidFill>
            </a:rPr>
            <a:t>HMP</a:t>
          </a:r>
          <a:endParaRPr lang="en-US" sz="4100" b="0" kern="1200" dirty="0">
            <a:solidFill>
              <a:schemeClr val="bg1">
                <a:lumMod val="85000"/>
              </a:schemeClr>
            </a:solidFill>
          </a:endParaRPr>
        </a:p>
      </dsp:txBody>
      <dsp:txXfrm>
        <a:off x="2790161" y="455544"/>
        <a:ext cx="2547676" cy="868101"/>
      </dsp:txXfrm>
    </dsp:sp>
    <dsp:sp modelId="{630B0162-6F23-4AF5-8CA9-1EEAFFFE17A6}">
      <dsp:nvSpPr>
        <dsp:cNvPr id="0" name=""/>
        <dsp:cNvSpPr/>
      </dsp:nvSpPr>
      <dsp:spPr>
        <a:xfrm>
          <a:off x="2743199" y="1490860"/>
          <a:ext cx="2641600" cy="962025"/>
        </a:xfrm>
        <a:prstGeom prst="roundRect">
          <a:avLst/>
        </a:prstGeom>
        <a:solidFill>
          <a:schemeClr val="lt1">
            <a:alpha val="90000"/>
            <a:hueOff val="0"/>
            <a:satOff val="0"/>
            <a:lumOff val="0"/>
            <a:alphaOff val="0"/>
          </a:schemeClr>
        </a:solidFill>
        <a:ln w="19050" cap="flat" cmpd="sng" algn="ctr">
          <a:solidFill>
            <a:schemeClr val="accent1">
              <a:shade val="80000"/>
              <a:hueOff val="42657"/>
              <a:satOff val="-485"/>
              <a:lumOff val="117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b="1" kern="1200" dirty="0" smtClean="0">
              <a:solidFill>
                <a:schemeClr val="tx1"/>
              </a:solidFill>
            </a:rPr>
            <a:t>PCMH</a:t>
          </a:r>
          <a:endParaRPr lang="en-US" sz="4100" b="1" kern="1200" dirty="0">
            <a:solidFill>
              <a:schemeClr val="tx1"/>
            </a:solidFill>
          </a:endParaRPr>
        </a:p>
      </dsp:txBody>
      <dsp:txXfrm>
        <a:off x="2790161" y="1537822"/>
        <a:ext cx="2547676" cy="868101"/>
      </dsp:txXfrm>
    </dsp:sp>
    <dsp:sp modelId="{82336FFB-F3AC-4466-9492-C1E8664674CC}">
      <dsp:nvSpPr>
        <dsp:cNvPr id="0" name=""/>
        <dsp:cNvSpPr/>
      </dsp:nvSpPr>
      <dsp:spPr>
        <a:xfrm>
          <a:off x="2743199" y="2573139"/>
          <a:ext cx="2641600" cy="962025"/>
        </a:xfrm>
        <a:prstGeom prst="roundRect">
          <a:avLst/>
        </a:prstGeom>
        <a:solidFill>
          <a:schemeClr val="lt1">
            <a:alpha val="90000"/>
            <a:hueOff val="0"/>
            <a:satOff val="0"/>
            <a:lumOff val="0"/>
            <a:alphaOff val="0"/>
          </a:schemeClr>
        </a:solidFill>
        <a:ln w="19050" cap="flat" cmpd="sng" algn="ctr">
          <a:solidFill>
            <a:schemeClr val="accent1">
              <a:shade val="80000"/>
              <a:hueOff val="85313"/>
              <a:satOff val="-970"/>
              <a:lumOff val="234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b="0" kern="1200" dirty="0" smtClean="0">
              <a:solidFill>
                <a:schemeClr val="bg1">
                  <a:lumMod val="85000"/>
                </a:schemeClr>
              </a:solidFill>
            </a:rPr>
            <a:t>HAN</a:t>
          </a:r>
          <a:endParaRPr lang="en-US" sz="4100" b="0" kern="1200" dirty="0">
            <a:solidFill>
              <a:schemeClr val="bg1">
                <a:lumMod val="85000"/>
              </a:schemeClr>
            </a:solidFill>
          </a:endParaRPr>
        </a:p>
      </dsp:txBody>
      <dsp:txXfrm>
        <a:off x="2790161" y="2620101"/>
        <a:ext cx="2547676" cy="868101"/>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573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CAA3A972-65E3-4A74-A472-E4483691425E}" type="datetimeFigureOut">
              <a:rPr lang="en-US"/>
              <a:pPr>
                <a:defRPr/>
              </a:pPr>
              <a:t>9/5/2014</a:t>
            </a:fld>
            <a:endParaRPr lang="en-US" dirty="0"/>
          </a:p>
        </p:txBody>
      </p:sp>
      <p:sp>
        <p:nvSpPr>
          <p:cNvPr id="573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en-US" dirty="0"/>
              <a:t>The Pacific Health Policy Group</a:t>
            </a:r>
          </a:p>
        </p:txBody>
      </p:sp>
      <p:sp>
        <p:nvSpPr>
          <p:cNvPr id="573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68C5052-8D19-414B-BC4B-1521496499CB}" type="slidenum">
              <a:rPr lang="en-US"/>
              <a:pPr>
                <a:defRPr/>
              </a:pPr>
              <a:t>‹#›</a:t>
            </a:fld>
            <a:endParaRPr lang="en-US" dirty="0"/>
          </a:p>
        </p:txBody>
      </p:sp>
    </p:spTree>
    <p:extLst>
      <p:ext uri="{BB962C8B-B14F-4D97-AF65-F5344CB8AC3E}">
        <p14:creationId xmlns:p14="http://schemas.microsoft.com/office/powerpoint/2010/main" val="1612891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Gill Sans MT" pitchFamily="34" charset="0"/>
              </a:defRPr>
            </a:lvl1pPr>
          </a:lstStyle>
          <a:p>
            <a:pPr>
              <a:defRPr/>
            </a:pPr>
            <a:endParaRPr lang="en-US" dirty="0"/>
          </a:p>
        </p:txBody>
      </p:sp>
      <p:sp>
        <p:nvSpPr>
          <p:cNvPr id="358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Gill Sans MT" pitchFamily="34" charset="0"/>
              </a:defRPr>
            </a:lvl1pPr>
          </a:lstStyle>
          <a:p>
            <a:pPr>
              <a:defRPr/>
            </a:pPr>
            <a:fld id="{2C42E3B2-3B3A-4174-AAAF-EEF96607B626}" type="datetimeFigureOut">
              <a:rPr lang="en-US"/>
              <a:pPr>
                <a:defRPr/>
              </a:pPr>
              <a:t>9/5/2014</a:t>
            </a:fld>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Gill Sans MT" pitchFamily="34" charset="0"/>
              </a:defRPr>
            </a:lvl1pPr>
          </a:lstStyle>
          <a:p>
            <a:pPr>
              <a:defRPr/>
            </a:pPr>
            <a:r>
              <a:rPr lang="en-US" dirty="0"/>
              <a:t>The Pacific Health Policy Group</a:t>
            </a:r>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ill Sans MT" pitchFamily="34" charset="0"/>
              </a:defRPr>
            </a:lvl1pPr>
          </a:lstStyle>
          <a:p>
            <a:pPr>
              <a:defRPr/>
            </a:pPr>
            <a:fld id="{4A2FAB32-CA67-4DC1-AA8A-784A9B9B8128}" type="slidenum">
              <a:rPr lang="en-US"/>
              <a:pPr>
                <a:defRPr/>
              </a:pPr>
              <a:t>‹#›</a:t>
            </a:fld>
            <a:endParaRPr lang="en-US" dirty="0"/>
          </a:p>
        </p:txBody>
      </p:sp>
    </p:spTree>
    <p:extLst>
      <p:ext uri="{BB962C8B-B14F-4D97-AF65-F5344CB8AC3E}">
        <p14:creationId xmlns:p14="http://schemas.microsoft.com/office/powerpoint/2010/main" val="426895823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The Pacific Health Policy Group</a:t>
            </a:r>
            <a:endParaRPr lang="en-US" dirty="0"/>
          </a:p>
        </p:txBody>
      </p:sp>
      <p:sp>
        <p:nvSpPr>
          <p:cNvPr id="5" name="Slide Number Placeholder 4"/>
          <p:cNvSpPr>
            <a:spLocks noGrp="1"/>
          </p:cNvSpPr>
          <p:nvPr>
            <p:ph type="sldNum" sz="quarter" idx="11"/>
          </p:nvPr>
        </p:nvSpPr>
        <p:spPr/>
        <p:txBody>
          <a:bodyPr/>
          <a:lstStyle/>
          <a:p>
            <a:pPr>
              <a:defRPr/>
            </a:pPr>
            <a:fld id="{4A2FAB32-CA67-4DC1-AA8A-784A9B9B8128}" type="slidenum">
              <a:rPr lang="en-US" smtClean="0"/>
              <a:pPr>
                <a:defRPr/>
              </a:pPr>
              <a:t>53</a:t>
            </a:fld>
            <a:endParaRPr lang="en-US" dirty="0"/>
          </a:p>
        </p:txBody>
      </p:sp>
    </p:spTree>
    <p:extLst>
      <p:ext uri="{BB962C8B-B14F-4D97-AF65-F5344CB8AC3E}">
        <p14:creationId xmlns:p14="http://schemas.microsoft.com/office/powerpoint/2010/main" val="3177226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The Pacific Health Policy Group</a:t>
            </a:r>
            <a:endParaRPr lang="en-US" dirty="0"/>
          </a:p>
        </p:txBody>
      </p:sp>
      <p:sp>
        <p:nvSpPr>
          <p:cNvPr id="5" name="Slide Number Placeholder 4"/>
          <p:cNvSpPr>
            <a:spLocks noGrp="1"/>
          </p:cNvSpPr>
          <p:nvPr>
            <p:ph type="sldNum" sz="quarter" idx="11"/>
          </p:nvPr>
        </p:nvSpPr>
        <p:spPr/>
        <p:txBody>
          <a:bodyPr/>
          <a:lstStyle/>
          <a:p>
            <a:pPr>
              <a:defRPr/>
            </a:pPr>
            <a:fld id="{4A2FAB32-CA67-4DC1-AA8A-784A9B9B8128}" type="slidenum">
              <a:rPr lang="en-US" smtClean="0"/>
              <a:pPr>
                <a:defRPr/>
              </a:pPr>
              <a:t>54</a:t>
            </a:fld>
            <a:endParaRPr lang="en-US" dirty="0"/>
          </a:p>
        </p:txBody>
      </p:sp>
    </p:spTree>
    <p:extLst>
      <p:ext uri="{BB962C8B-B14F-4D97-AF65-F5344CB8AC3E}">
        <p14:creationId xmlns:p14="http://schemas.microsoft.com/office/powerpoint/2010/main" val="3177226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The Pacific Health Policy Group</a:t>
            </a:r>
            <a:endParaRPr lang="en-US" dirty="0"/>
          </a:p>
        </p:txBody>
      </p:sp>
      <p:sp>
        <p:nvSpPr>
          <p:cNvPr id="5" name="Slide Number Placeholder 4"/>
          <p:cNvSpPr>
            <a:spLocks noGrp="1"/>
          </p:cNvSpPr>
          <p:nvPr>
            <p:ph type="sldNum" sz="quarter" idx="11"/>
          </p:nvPr>
        </p:nvSpPr>
        <p:spPr/>
        <p:txBody>
          <a:bodyPr/>
          <a:lstStyle/>
          <a:p>
            <a:pPr>
              <a:defRPr/>
            </a:pPr>
            <a:fld id="{4A2FAB32-CA67-4DC1-AA8A-784A9B9B8128}" type="slidenum">
              <a:rPr lang="en-US" smtClean="0"/>
              <a:pPr>
                <a:defRPr/>
              </a:pPr>
              <a:t>55</a:t>
            </a:fld>
            <a:endParaRPr lang="en-US" dirty="0"/>
          </a:p>
        </p:txBody>
      </p:sp>
    </p:spTree>
    <p:extLst>
      <p:ext uri="{BB962C8B-B14F-4D97-AF65-F5344CB8AC3E}">
        <p14:creationId xmlns:p14="http://schemas.microsoft.com/office/powerpoint/2010/main" val="3177226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The Pacific Health Policy Group</a:t>
            </a:r>
            <a:endParaRPr lang="en-US" dirty="0"/>
          </a:p>
        </p:txBody>
      </p:sp>
      <p:sp>
        <p:nvSpPr>
          <p:cNvPr id="5" name="Slide Number Placeholder 4"/>
          <p:cNvSpPr>
            <a:spLocks noGrp="1"/>
          </p:cNvSpPr>
          <p:nvPr>
            <p:ph type="sldNum" sz="quarter" idx="11"/>
          </p:nvPr>
        </p:nvSpPr>
        <p:spPr/>
        <p:txBody>
          <a:bodyPr/>
          <a:lstStyle/>
          <a:p>
            <a:pPr>
              <a:defRPr/>
            </a:pPr>
            <a:fld id="{4A2FAB32-CA67-4DC1-AA8A-784A9B9B8128}" type="slidenum">
              <a:rPr lang="en-US" smtClean="0"/>
              <a:pPr>
                <a:defRPr/>
              </a:pPr>
              <a:t>56</a:t>
            </a:fld>
            <a:endParaRPr lang="en-US" dirty="0"/>
          </a:p>
        </p:txBody>
      </p:sp>
    </p:spTree>
    <p:extLst>
      <p:ext uri="{BB962C8B-B14F-4D97-AF65-F5344CB8AC3E}">
        <p14:creationId xmlns:p14="http://schemas.microsoft.com/office/powerpoint/2010/main" val="3177226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The Pacific Health Policy Group</a:t>
            </a:r>
            <a:endParaRPr lang="en-US" dirty="0"/>
          </a:p>
        </p:txBody>
      </p:sp>
      <p:sp>
        <p:nvSpPr>
          <p:cNvPr id="5" name="Slide Number Placeholder 4"/>
          <p:cNvSpPr>
            <a:spLocks noGrp="1"/>
          </p:cNvSpPr>
          <p:nvPr>
            <p:ph type="sldNum" sz="quarter" idx="11"/>
          </p:nvPr>
        </p:nvSpPr>
        <p:spPr/>
        <p:txBody>
          <a:bodyPr/>
          <a:lstStyle/>
          <a:p>
            <a:pPr>
              <a:defRPr/>
            </a:pPr>
            <a:fld id="{4A2FAB32-CA67-4DC1-AA8A-784A9B9B8128}" type="slidenum">
              <a:rPr lang="en-US" smtClean="0"/>
              <a:pPr>
                <a:defRPr/>
              </a:pPr>
              <a:t>57</a:t>
            </a:fld>
            <a:endParaRPr lang="en-US" dirty="0"/>
          </a:p>
        </p:txBody>
      </p:sp>
    </p:spTree>
    <p:extLst>
      <p:ext uri="{BB962C8B-B14F-4D97-AF65-F5344CB8AC3E}">
        <p14:creationId xmlns:p14="http://schemas.microsoft.com/office/powerpoint/2010/main" val="3177226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The Pacific Health Policy Group</a:t>
            </a:r>
            <a:endParaRPr lang="en-US" dirty="0"/>
          </a:p>
        </p:txBody>
      </p:sp>
      <p:sp>
        <p:nvSpPr>
          <p:cNvPr id="5" name="Slide Number Placeholder 4"/>
          <p:cNvSpPr>
            <a:spLocks noGrp="1"/>
          </p:cNvSpPr>
          <p:nvPr>
            <p:ph type="sldNum" sz="quarter" idx="11"/>
          </p:nvPr>
        </p:nvSpPr>
        <p:spPr/>
        <p:txBody>
          <a:bodyPr/>
          <a:lstStyle/>
          <a:p>
            <a:pPr>
              <a:defRPr/>
            </a:pPr>
            <a:fld id="{4A2FAB32-CA67-4DC1-AA8A-784A9B9B8128}" type="slidenum">
              <a:rPr lang="en-US" smtClean="0"/>
              <a:pPr>
                <a:defRPr/>
              </a:pPr>
              <a:t>58</a:t>
            </a:fld>
            <a:endParaRPr lang="en-US" dirty="0"/>
          </a:p>
        </p:txBody>
      </p:sp>
    </p:spTree>
    <p:extLst>
      <p:ext uri="{BB962C8B-B14F-4D97-AF65-F5344CB8AC3E}">
        <p14:creationId xmlns:p14="http://schemas.microsoft.com/office/powerpoint/2010/main" val="3177226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0"/>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21"/>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6400800" y="6354763"/>
            <a:ext cx="2286000" cy="366712"/>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chemeClr val="tx2"/>
                </a:solidFill>
                <a:latin typeface="+mn-lt"/>
              </a:defRPr>
            </a:lvl1pPr>
          </a:lstStyle>
          <a:p>
            <a:pPr>
              <a:defRPr/>
            </a:pPr>
            <a:fld id="{0480A468-7FE2-45F7-94C6-44F72FC190E4}" type="datetime1">
              <a:rPr lang="en-US"/>
              <a:pPr>
                <a:defRPr/>
              </a:pPr>
              <a:t>9/5/2014</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2"/>
          <p:cNvSpPr>
            <a:spLocks noGrp="1"/>
          </p:cNvSpPr>
          <p:nvPr>
            <p:ph type="sldNum" sz="quarter" idx="10"/>
          </p:nvPr>
        </p:nvSpPr>
        <p:spPr/>
        <p:txBody>
          <a:bodyPr/>
          <a:lstStyle>
            <a:lvl1pPr>
              <a:defRPr/>
            </a:lvl1pPr>
          </a:lstStyle>
          <a:p>
            <a:pPr>
              <a:defRPr/>
            </a:pPr>
            <a:fld id="{BA51D34A-E1D2-48D1-AA08-1463E9094A67}" type="slidenum">
              <a:rPr lang="en-US"/>
              <a:pPr>
                <a:defRPr/>
              </a:pPr>
              <a:t>‹#›</a:t>
            </a:fld>
            <a:r>
              <a:rPr lang="en-US" dirty="0">
                <a:solidFill>
                  <a:srgbClr val="140A90"/>
                </a:solidFill>
              </a:rPr>
              <a:t> </a:t>
            </a:r>
          </a:p>
        </p:txBody>
      </p:sp>
      <p:sp>
        <p:nvSpPr>
          <p:cNvPr id="5" name="Rectangle 10"/>
          <p:cNvSpPr>
            <a:spLocks noGrp="1" noChangeArrowheads="1"/>
          </p:cNvSpPr>
          <p:nvPr>
            <p:ph type="ftr" sz="quarter" idx="11"/>
          </p:nvPr>
        </p:nvSpPr>
        <p:spPr>
          <a:ln/>
        </p:spPr>
        <p:txBody>
          <a:bodyPr/>
          <a:lstStyle>
            <a:lvl1pPr>
              <a:defRPr/>
            </a:lvl1pPr>
          </a:lstStyle>
          <a:p>
            <a:pPr>
              <a:defRPr/>
            </a:pPr>
            <a:r>
              <a:rPr lang="en-US" dirty="0" smtClean="0"/>
              <a:t>SoonerCare Choice Evaluation </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5" name="Isosceles Triangle 7"/>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Straight Connector 8"/>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400800" y="6356350"/>
            <a:ext cx="2289175" cy="365125"/>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chemeClr val="tx2"/>
                </a:solidFill>
                <a:latin typeface="+mn-lt"/>
              </a:defRPr>
            </a:lvl1pPr>
          </a:lstStyle>
          <a:p>
            <a:pPr>
              <a:defRPr/>
            </a:pPr>
            <a:fld id="{0CF19333-931F-4DE1-8A5D-AFB73F827841}" type="datetime1">
              <a:rPr lang="en-US"/>
              <a:pPr>
                <a:defRPr/>
              </a:pPr>
              <a:t>9/5/2014</a:t>
            </a:fld>
            <a:endParaRPr lang="en-US" dirty="0"/>
          </a:p>
        </p:txBody>
      </p:sp>
      <p:sp>
        <p:nvSpPr>
          <p:cNvPr id="8" name="Footer Placeholder 4"/>
          <p:cNvSpPr>
            <a:spLocks noGrp="1"/>
          </p:cNvSpPr>
          <p:nvPr>
            <p:ph type="ftr" sz="quarter" idx="11"/>
          </p:nvPr>
        </p:nvSpPr>
        <p:spPr>
          <a:xfrm>
            <a:off x="2898775" y="6356350"/>
            <a:ext cx="3505200" cy="365125"/>
          </a:xfrm>
        </p:spPr>
        <p:txBody>
          <a:bodyPr/>
          <a:lstStyle>
            <a:lvl1pPr algn="r">
              <a:defRPr>
                <a:solidFill>
                  <a:schemeClr val="tx2"/>
                </a:solidFill>
                <a:latin typeface="Gill Sans MT" pitchFamily="34" charset="0"/>
              </a:defRPr>
            </a:lvl1pPr>
          </a:lstStyle>
          <a:p>
            <a:pPr>
              <a:defRPr/>
            </a:pPr>
            <a:r>
              <a:rPr lang="en-US" dirty="0"/>
              <a:t>The Pacific Health Policy GroupTHE PACIFIC HEALTH POLICY GROUP</a:t>
            </a:r>
          </a:p>
        </p:txBody>
      </p:sp>
      <p:sp>
        <p:nvSpPr>
          <p:cNvPr id="9" name="Slide Number Placeholder 5"/>
          <p:cNvSpPr>
            <a:spLocks noGrp="1"/>
          </p:cNvSpPr>
          <p:nvPr>
            <p:ph type="sldNum" sz="quarter" idx="12"/>
          </p:nvPr>
        </p:nvSpPr>
        <p:spPr>
          <a:xfrm>
            <a:off x="612775" y="6356350"/>
            <a:ext cx="1981200" cy="365125"/>
          </a:xfrm>
        </p:spPr>
        <p:txBody>
          <a:bodyPr/>
          <a:lstStyle>
            <a:lvl1pPr fontAlgn="auto">
              <a:spcBef>
                <a:spcPts val="0"/>
              </a:spcBef>
              <a:spcAft>
                <a:spcPts val="0"/>
              </a:spcAft>
              <a:defRPr sz="1400" b="0">
                <a:solidFill>
                  <a:schemeClr val="tx2"/>
                </a:solidFill>
                <a:latin typeface="+mn-lt"/>
              </a:defRPr>
            </a:lvl1pPr>
          </a:lstStyle>
          <a:p>
            <a:pPr>
              <a:defRPr/>
            </a:pPr>
            <a:fld id="{13AFFF9B-C856-4E1E-86E8-B49141AAF551}"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22"/>
          <p:cNvSpPr>
            <a:spLocks noGrp="1"/>
          </p:cNvSpPr>
          <p:nvPr>
            <p:ph type="sldNum" sz="quarter" idx="10"/>
          </p:nvPr>
        </p:nvSpPr>
        <p:spPr/>
        <p:txBody>
          <a:bodyPr/>
          <a:lstStyle>
            <a:lvl1pPr>
              <a:defRPr/>
            </a:lvl1pPr>
          </a:lstStyle>
          <a:p>
            <a:pPr>
              <a:defRPr/>
            </a:pPr>
            <a:fld id="{13205DD4-CEA1-4F61-9DF9-E223FA47D308}" type="slidenum">
              <a:rPr lang="en-US"/>
              <a:pPr>
                <a:defRPr/>
              </a:pPr>
              <a:t>‹#›</a:t>
            </a:fld>
            <a:r>
              <a:rPr lang="en-US" dirty="0">
                <a:solidFill>
                  <a:srgbClr val="140A90"/>
                </a:solidFill>
              </a:rPr>
              <a:t> </a:t>
            </a:r>
          </a:p>
        </p:txBody>
      </p:sp>
      <p:sp>
        <p:nvSpPr>
          <p:cNvPr id="3" name="Rectangle 10"/>
          <p:cNvSpPr>
            <a:spLocks noGrp="1" noChangeArrowheads="1"/>
          </p:cNvSpPr>
          <p:nvPr>
            <p:ph type="ftr" sz="quarter" idx="11"/>
          </p:nvPr>
        </p:nvSpPr>
        <p:spPr>
          <a:ln/>
        </p:spPr>
        <p:txBody>
          <a:bodyPr/>
          <a:lstStyle>
            <a:lvl1pPr>
              <a:defRPr/>
            </a:lvl1pPr>
          </a:lstStyle>
          <a:p>
            <a:pPr>
              <a:defRPr/>
            </a:pPr>
            <a:r>
              <a:rPr lang="en-US" dirty="0" smtClean="0"/>
              <a:t>SoonerCare Choice Evaluation </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2"/>
          <p:cNvSpPr>
            <a:spLocks noGrp="1"/>
          </p:cNvSpPr>
          <p:nvPr>
            <p:ph type="sldNum" sz="quarter" idx="10"/>
          </p:nvPr>
        </p:nvSpPr>
        <p:spPr/>
        <p:txBody>
          <a:bodyPr/>
          <a:lstStyle>
            <a:lvl1pPr>
              <a:defRPr/>
            </a:lvl1pPr>
          </a:lstStyle>
          <a:p>
            <a:pPr>
              <a:defRPr/>
            </a:pPr>
            <a:fld id="{B1EA4F1D-3563-4B7B-992B-A3A0E6539FBD}" type="slidenum">
              <a:rPr lang="en-US"/>
              <a:pPr>
                <a:defRPr/>
              </a:pPr>
              <a:t>‹#›</a:t>
            </a:fld>
            <a:r>
              <a:rPr lang="en-US" dirty="0">
                <a:solidFill>
                  <a:srgbClr val="140A90"/>
                </a:solidFill>
              </a:rPr>
              <a:t> </a:t>
            </a:r>
          </a:p>
        </p:txBody>
      </p:sp>
      <p:sp>
        <p:nvSpPr>
          <p:cNvPr id="5" name="Rectangle 10"/>
          <p:cNvSpPr>
            <a:spLocks noGrp="1" noChangeArrowheads="1"/>
          </p:cNvSpPr>
          <p:nvPr>
            <p:ph type="ftr" sz="quarter" idx="11"/>
          </p:nvPr>
        </p:nvSpPr>
        <p:spPr>
          <a:ln/>
        </p:spPr>
        <p:txBody>
          <a:bodyPr/>
          <a:lstStyle>
            <a:lvl1pPr>
              <a:defRPr/>
            </a:lvl1pPr>
          </a:lstStyle>
          <a:p>
            <a:pPr>
              <a:defRPr/>
            </a:pPr>
            <a:r>
              <a:rPr lang="en-US" dirty="0" smtClean="0"/>
              <a:t>SoonerCare Choice Evaluation </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6"/>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7"/>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chemeClr val="tx2"/>
                </a:solidFill>
                <a:latin typeface="+mn-lt"/>
              </a:defRPr>
            </a:lvl1pPr>
          </a:lstStyle>
          <a:p>
            <a:pPr>
              <a:defRPr/>
            </a:pPr>
            <a:fld id="{AB65CD52-1DF5-4D82-861C-82EC34EBEA2C}" type="datetime1">
              <a:rPr lang="en-US"/>
              <a:pPr>
                <a:defRPr/>
              </a:pPr>
              <a:t>9/5/2014</a:t>
            </a:fld>
            <a:endParaRPr lang="en-US" dirty="0"/>
          </a:p>
        </p:txBody>
      </p:sp>
      <p:sp>
        <p:nvSpPr>
          <p:cNvPr id="7" name="Footer Placeholder 4"/>
          <p:cNvSpPr>
            <a:spLocks noGrp="1"/>
          </p:cNvSpPr>
          <p:nvPr>
            <p:ph type="ftr" sz="quarter" idx="11"/>
          </p:nvPr>
        </p:nvSpPr>
        <p:spPr>
          <a:xfrm>
            <a:off x="2898775" y="6354763"/>
            <a:ext cx="3475038" cy="366712"/>
          </a:xfrm>
        </p:spPr>
        <p:txBody>
          <a:bodyPr/>
          <a:lstStyle>
            <a:lvl1pPr algn="r">
              <a:defRPr dirty="0">
                <a:solidFill>
                  <a:schemeClr val="tx2"/>
                </a:solidFill>
                <a:latin typeface="Gill Sans MT" pitchFamily="34" charset="0"/>
              </a:defRPr>
            </a:lvl1pPr>
          </a:lstStyle>
          <a:p>
            <a:pPr>
              <a:defRPr/>
            </a:pPr>
            <a:r>
              <a:rPr lang="en-US" dirty="0"/>
              <a:t>The Pacific Health Policy GroupTHE PACIFIC HEALTH POLICY GROUP</a:t>
            </a:r>
          </a:p>
        </p:txBody>
      </p:sp>
      <p:sp>
        <p:nvSpPr>
          <p:cNvPr id="8" name="Slide Number Placeholder 5"/>
          <p:cNvSpPr>
            <a:spLocks noGrp="1"/>
          </p:cNvSpPr>
          <p:nvPr>
            <p:ph type="sldNum" sz="quarter" idx="12"/>
          </p:nvPr>
        </p:nvSpPr>
        <p:spPr>
          <a:xfrm>
            <a:off x="1069975" y="6354763"/>
            <a:ext cx="1520825" cy="366712"/>
          </a:xfrm>
        </p:spPr>
        <p:txBody>
          <a:bodyPr/>
          <a:lstStyle>
            <a:lvl1pPr fontAlgn="auto">
              <a:spcBef>
                <a:spcPts val="0"/>
              </a:spcBef>
              <a:spcAft>
                <a:spcPts val="0"/>
              </a:spcAft>
              <a:defRPr sz="1400" b="0">
                <a:solidFill>
                  <a:schemeClr val="tx2"/>
                </a:solidFill>
                <a:latin typeface="+mn-lt"/>
              </a:defRPr>
            </a:lvl1pPr>
          </a:lstStyle>
          <a:p>
            <a:pPr>
              <a:defRPr/>
            </a:pPr>
            <a:fld id="{8B66258F-01B8-4403-BBF9-D9C85CB1B9F5}"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2"/>
          <p:cNvSpPr>
            <a:spLocks noGrp="1"/>
          </p:cNvSpPr>
          <p:nvPr>
            <p:ph type="sldNum" sz="quarter" idx="10"/>
          </p:nvPr>
        </p:nvSpPr>
        <p:spPr/>
        <p:txBody>
          <a:bodyPr/>
          <a:lstStyle>
            <a:lvl1pPr>
              <a:defRPr/>
            </a:lvl1pPr>
          </a:lstStyle>
          <a:p>
            <a:pPr>
              <a:defRPr/>
            </a:pPr>
            <a:fld id="{18015D7C-EA1B-4B0A-B212-4840E47A92E2}" type="slidenum">
              <a:rPr lang="en-US"/>
              <a:pPr>
                <a:defRPr/>
              </a:pPr>
              <a:t>‹#›</a:t>
            </a:fld>
            <a:r>
              <a:rPr lang="en-US" dirty="0">
                <a:solidFill>
                  <a:srgbClr val="140A90"/>
                </a:solidFill>
              </a:rPr>
              <a:t> </a:t>
            </a:r>
          </a:p>
        </p:txBody>
      </p:sp>
      <p:sp>
        <p:nvSpPr>
          <p:cNvPr id="6" name="Rectangle 10"/>
          <p:cNvSpPr>
            <a:spLocks noGrp="1" noChangeArrowheads="1"/>
          </p:cNvSpPr>
          <p:nvPr>
            <p:ph type="ftr" sz="quarter" idx="11"/>
          </p:nvPr>
        </p:nvSpPr>
        <p:spPr>
          <a:ln/>
        </p:spPr>
        <p:txBody>
          <a:bodyPr/>
          <a:lstStyle>
            <a:lvl1pPr>
              <a:defRPr/>
            </a:lvl1pPr>
          </a:lstStyle>
          <a:p>
            <a:pPr>
              <a:defRPr/>
            </a:pPr>
            <a:r>
              <a:rPr lang="en-US" dirty="0" smtClean="0"/>
              <a:t>SoonerCare Choice Evaluation </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22"/>
          <p:cNvSpPr>
            <a:spLocks noGrp="1"/>
          </p:cNvSpPr>
          <p:nvPr>
            <p:ph type="sldNum" sz="quarter" idx="10"/>
          </p:nvPr>
        </p:nvSpPr>
        <p:spPr/>
        <p:txBody>
          <a:bodyPr/>
          <a:lstStyle>
            <a:lvl1pPr>
              <a:defRPr/>
            </a:lvl1pPr>
          </a:lstStyle>
          <a:p>
            <a:pPr>
              <a:defRPr/>
            </a:pPr>
            <a:fld id="{54DA8414-7865-4DAB-9426-2D8C64604111}" type="slidenum">
              <a:rPr lang="en-US"/>
              <a:pPr>
                <a:defRPr/>
              </a:pPr>
              <a:t>‹#›</a:t>
            </a:fld>
            <a:r>
              <a:rPr lang="en-US" dirty="0">
                <a:solidFill>
                  <a:srgbClr val="140A90"/>
                </a:solidFill>
              </a:rPr>
              <a:t> </a:t>
            </a:r>
          </a:p>
        </p:txBody>
      </p:sp>
      <p:sp>
        <p:nvSpPr>
          <p:cNvPr id="8" name="Rectangle 10"/>
          <p:cNvSpPr>
            <a:spLocks noGrp="1" noChangeArrowheads="1"/>
          </p:cNvSpPr>
          <p:nvPr>
            <p:ph type="ftr" sz="quarter" idx="11"/>
          </p:nvPr>
        </p:nvSpPr>
        <p:spPr>
          <a:ln/>
        </p:spPr>
        <p:txBody>
          <a:bodyPr/>
          <a:lstStyle>
            <a:lvl1pPr>
              <a:defRPr/>
            </a:lvl1pPr>
          </a:lstStyle>
          <a:p>
            <a:pPr>
              <a:defRPr/>
            </a:pPr>
            <a:r>
              <a:rPr lang="en-US" dirty="0" smtClean="0"/>
              <a:t>SoonerCare Choice Evaluation </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a:xfrm>
            <a:off x="6400800" y="6356350"/>
            <a:ext cx="2289175" cy="365125"/>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chemeClr val="tx2"/>
                </a:solidFill>
                <a:latin typeface="+mn-lt"/>
              </a:defRPr>
            </a:lvl1pPr>
          </a:lstStyle>
          <a:p>
            <a:pPr>
              <a:defRPr/>
            </a:pPr>
            <a:fld id="{716810C3-CCA7-4636-9E6E-ED5AEAB87FF0}" type="datetime1">
              <a:rPr lang="en-US"/>
              <a:pPr>
                <a:defRPr/>
              </a:pPr>
              <a:t>9/5/2014</a:t>
            </a:fld>
            <a:endParaRPr lang="en-US" dirty="0"/>
          </a:p>
        </p:txBody>
      </p:sp>
      <p:sp>
        <p:nvSpPr>
          <p:cNvPr id="5" name="Footer Placeholder 3"/>
          <p:cNvSpPr>
            <a:spLocks noGrp="1"/>
          </p:cNvSpPr>
          <p:nvPr>
            <p:ph type="ftr" sz="quarter" idx="11"/>
          </p:nvPr>
        </p:nvSpPr>
        <p:spPr>
          <a:xfrm>
            <a:off x="2898775" y="6356350"/>
            <a:ext cx="3505200" cy="365125"/>
          </a:xfrm>
        </p:spPr>
        <p:txBody>
          <a:bodyPr/>
          <a:lstStyle>
            <a:lvl1pPr algn="r">
              <a:defRPr dirty="0">
                <a:solidFill>
                  <a:schemeClr val="tx2"/>
                </a:solidFill>
                <a:latin typeface="Gill Sans MT" pitchFamily="34" charset="0"/>
              </a:defRPr>
            </a:lvl1pPr>
          </a:lstStyle>
          <a:p>
            <a:pPr>
              <a:defRPr/>
            </a:pPr>
            <a:r>
              <a:rPr lang="en-US" dirty="0"/>
              <a:t>The Pacific Health Policy GroupTHE PACIFIC HEALTH POLICY GROUP</a:t>
            </a:r>
          </a:p>
        </p:txBody>
      </p:sp>
      <p:sp>
        <p:nvSpPr>
          <p:cNvPr id="6" name="Slide Number Placeholder 4"/>
          <p:cNvSpPr>
            <a:spLocks noGrp="1"/>
          </p:cNvSpPr>
          <p:nvPr>
            <p:ph type="sldNum" sz="quarter" idx="12"/>
          </p:nvPr>
        </p:nvSpPr>
        <p:spPr>
          <a:xfrm>
            <a:off x="612775" y="6356350"/>
            <a:ext cx="1981200" cy="365125"/>
          </a:xfrm>
        </p:spPr>
        <p:txBody>
          <a:bodyPr/>
          <a:lstStyle>
            <a:lvl1pPr fontAlgn="auto">
              <a:spcBef>
                <a:spcPts val="0"/>
              </a:spcBef>
              <a:spcAft>
                <a:spcPts val="0"/>
              </a:spcAft>
              <a:defRPr sz="1400" b="0">
                <a:solidFill>
                  <a:schemeClr val="tx2"/>
                </a:solidFill>
                <a:latin typeface="+mn-lt"/>
              </a:defRPr>
            </a:lvl1pPr>
          </a:lstStyle>
          <a:p>
            <a:pPr>
              <a:defRPr/>
            </a:pPr>
            <a:fld id="{F106B0B9-B165-473A-A15E-8B7D1E9E53F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3"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Date Placeholder 1"/>
          <p:cNvSpPr>
            <a:spLocks noGrp="1"/>
          </p:cNvSpPr>
          <p:nvPr>
            <p:ph type="dt" sz="half" idx="10"/>
          </p:nvPr>
        </p:nvSpPr>
        <p:spPr>
          <a:xfrm>
            <a:off x="6400800" y="6356350"/>
            <a:ext cx="2289175" cy="365125"/>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chemeClr val="tx2"/>
                </a:solidFill>
                <a:latin typeface="+mn-lt"/>
              </a:defRPr>
            </a:lvl1pPr>
          </a:lstStyle>
          <a:p>
            <a:pPr>
              <a:defRPr/>
            </a:pPr>
            <a:fld id="{06F57A01-CF96-401E-9D0A-ACB0B0FE4C48}" type="datetime1">
              <a:rPr lang="en-US"/>
              <a:pPr>
                <a:defRPr/>
              </a:pPr>
              <a:t>9/5/2014</a:t>
            </a:fld>
            <a:endParaRPr lang="en-US" dirty="0"/>
          </a:p>
        </p:txBody>
      </p:sp>
      <p:sp>
        <p:nvSpPr>
          <p:cNvPr id="5" name="Footer Placeholder 2"/>
          <p:cNvSpPr>
            <a:spLocks noGrp="1"/>
          </p:cNvSpPr>
          <p:nvPr>
            <p:ph type="ftr" sz="quarter" idx="11"/>
          </p:nvPr>
        </p:nvSpPr>
        <p:spPr>
          <a:xfrm>
            <a:off x="2898775" y="6356350"/>
            <a:ext cx="3505200" cy="365125"/>
          </a:xfrm>
        </p:spPr>
        <p:txBody>
          <a:bodyPr/>
          <a:lstStyle>
            <a:lvl1pPr algn="r">
              <a:defRPr dirty="0">
                <a:solidFill>
                  <a:schemeClr val="tx2"/>
                </a:solidFill>
                <a:latin typeface="Gill Sans MT" pitchFamily="34" charset="0"/>
              </a:defRPr>
            </a:lvl1pPr>
          </a:lstStyle>
          <a:p>
            <a:pPr>
              <a:defRPr/>
            </a:pPr>
            <a:r>
              <a:rPr lang="en-US" dirty="0"/>
              <a:t>The Pacific Health Policy GroupTHE PACIFIC HEALTH POLICY GROUP</a:t>
            </a:r>
          </a:p>
        </p:txBody>
      </p:sp>
      <p:sp>
        <p:nvSpPr>
          <p:cNvPr id="6" name="Slide Number Placeholder 3"/>
          <p:cNvSpPr>
            <a:spLocks noGrp="1"/>
          </p:cNvSpPr>
          <p:nvPr>
            <p:ph type="sldNum" sz="quarter" idx="12"/>
          </p:nvPr>
        </p:nvSpPr>
        <p:spPr>
          <a:xfrm>
            <a:off x="612775" y="6356350"/>
            <a:ext cx="1981200" cy="365125"/>
          </a:xfrm>
        </p:spPr>
        <p:txBody>
          <a:bodyPr/>
          <a:lstStyle>
            <a:lvl1pPr fontAlgn="auto">
              <a:spcBef>
                <a:spcPts val="0"/>
              </a:spcBef>
              <a:spcAft>
                <a:spcPts val="0"/>
              </a:spcAft>
              <a:defRPr sz="1400" b="0">
                <a:solidFill>
                  <a:schemeClr val="tx2"/>
                </a:solidFill>
                <a:latin typeface="+mn-lt"/>
              </a:defRPr>
            </a:lvl1pPr>
          </a:lstStyle>
          <a:p>
            <a:pPr>
              <a:defRPr/>
            </a:pPr>
            <a:fld id="{94EC7845-0514-4F9D-9EFF-1F716504052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Straight Connector 9"/>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Isosceles Triangle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6400800" y="6356350"/>
            <a:ext cx="2289175" cy="365125"/>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chemeClr val="tx2"/>
                </a:solidFill>
                <a:latin typeface="+mn-lt"/>
              </a:defRPr>
            </a:lvl1pPr>
          </a:lstStyle>
          <a:p>
            <a:pPr>
              <a:defRPr/>
            </a:pPr>
            <a:fld id="{CAA73E8E-A96B-4407-B68D-FB52633C9650}" type="datetime1">
              <a:rPr lang="en-US"/>
              <a:pPr>
                <a:defRPr/>
              </a:pPr>
              <a:t>9/5/2014</a:t>
            </a:fld>
            <a:endParaRPr lang="en-US" dirty="0"/>
          </a:p>
        </p:txBody>
      </p:sp>
      <p:sp>
        <p:nvSpPr>
          <p:cNvPr id="9" name="Footer Placeholder 5"/>
          <p:cNvSpPr>
            <a:spLocks noGrp="1"/>
          </p:cNvSpPr>
          <p:nvPr>
            <p:ph type="ftr" sz="quarter" idx="11"/>
          </p:nvPr>
        </p:nvSpPr>
        <p:spPr>
          <a:xfrm>
            <a:off x="2898775" y="6356350"/>
            <a:ext cx="3505200" cy="365125"/>
          </a:xfrm>
        </p:spPr>
        <p:txBody>
          <a:bodyPr/>
          <a:lstStyle>
            <a:lvl1pPr algn="r">
              <a:defRPr dirty="0">
                <a:solidFill>
                  <a:schemeClr val="tx2"/>
                </a:solidFill>
                <a:latin typeface="Gill Sans MT" pitchFamily="34" charset="0"/>
              </a:defRPr>
            </a:lvl1pPr>
          </a:lstStyle>
          <a:p>
            <a:pPr>
              <a:defRPr/>
            </a:pPr>
            <a:r>
              <a:rPr lang="en-US" dirty="0"/>
              <a:t>The Pacific Health Policy GroupTHE PACIFIC HEALTH POLICY GROUP</a:t>
            </a:r>
          </a:p>
        </p:txBody>
      </p:sp>
      <p:sp>
        <p:nvSpPr>
          <p:cNvPr id="10" name="Slide Number Placeholder 6"/>
          <p:cNvSpPr>
            <a:spLocks noGrp="1"/>
          </p:cNvSpPr>
          <p:nvPr>
            <p:ph type="sldNum" sz="quarter" idx="12"/>
          </p:nvPr>
        </p:nvSpPr>
        <p:spPr>
          <a:xfrm>
            <a:off x="612775" y="6356350"/>
            <a:ext cx="1981200" cy="365125"/>
          </a:xfrm>
        </p:spPr>
        <p:txBody>
          <a:bodyPr/>
          <a:lstStyle>
            <a:lvl1pPr fontAlgn="auto">
              <a:spcBef>
                <a:spcPts val="0"/>
              </a:spcBef>
              <a:spcAft>
                <a:spcPts val="0"/>
              </a:spcAft>
              <a:defRPr sz="1400" b="0">
                <a:solidFill>
                  <a:schemeClr val="tx2"/>
                </a:solidFill>
                <a:latin typeface="+mn-lt"/>
              </a:defRPr>
            </a:lvl1pPr>
          </a:lstStyle>
          <a:p>
            <a:pPr>
              <a:defRPr/>
            </a:pPr>
            <a:fld id="{16753B01-EE25-482E-BF6D-565245AA234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Isosceles Triangle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9"/>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a:xfrm>
            <a:off x="6400800" y="6356350"/>
            <a:ext cx="2289175" cy="365125"/>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chemeClr val="tx2"/>
                </a:solidFill>
                <a:latin typeface="+mn-lt"/>
              </a:defRPr>
            </a:lvl1pPr>
          </a:lstStyle>
          <a:p>
            <a:pPr>
              <a:defRPr/>
            </a:pPr>
            <a:fld id="{FD636155-2114-4FCE-82AA-A298DDAD88BC}" type="datetime1">
              <a:rPr lang="en-US"/>
              <a:pPr>
                <a:defRPr/>
              </a:pPr>
              <a:t>9/5/2014</a:t>
            </a:fld>
            <a:endParaRPr lang="en-US" dirty="0"/>
          </a:p>
        </p:txBody>
      </p:sp>
      <p:sp>
        <p:nvSpPr>
          <p:cNvPr id="9" name="Footer Placeholder 5"/>
          <p:cNvSpPr>
            <a:spLocks noGrp="1"/>
          </p:cNvSpPr>
          <p:nvPr>
            <p:ph type="ftr" sz="quarter" idx="11"/>
          </p:nvPr>
        </p:nvSpPr>
        <p:spPr>
          <a:xfrm>
            <a:off x="2898775" y="6356350"/>
            <a:ext cx="3505200" cy="365125"/>
          </a:xfrm>
        </p:spPr>
        <p:txBody>
          <a:bodyPr/>
          <a:lstStyle>
            <a:lvl1pPr algn="r">
              <a:defRPr dirty="0">
                <a:solidFill>
                  <a:schemeClr val="tx2"/>
                </a:solidFill>
                <a:latin typeface="Gill Sans MT" pitchFamily="34" charset="0"/>
              </a:defRPr>
            </a:lvl1pPr>
          </a:lstStyle>
          <a:p>
            <a:pPr>
              <a:defRPr/>
            </a:pPr>
            <a:r>
              <a:rPr lang="en-US" dirty="0"/>
              <a:t>The Pacific Health Policy GroupTHE PACIFIC HEALTH POLICY GROUP</a:t>
            </a:r>
          </a:p>
        </p:txBody>
      </p:sp>
      <p:sp>
        <p:nvSpPr>
          <p:cNvPr id="10" name="Slide Number Placeholder 6"/>
          <p:cNvSpPr>
            <a:spLocks noGrp="1"/>
          </p:cNvSpPr>
          <p:nvPr>
            <p:ph type="sldNum" sz="quarter" idx="12"/>
          </p:nvPr>
        </p:nvSpPr>
        <p:spPr>
          <a:xfrm>
            <a:off x="612775" y="6356350"/>
            <a:ext cx="1981200" cy="365125"/>
          </a:xfrm>
        </p:spPr>
        <p:txBody>
          <a:bodyPr/>
          <a:lstStyle>
            <a:lvl1pPr fontAlgn="auto">
              <a:spcBef>
                <a:spcPts val="0"/>
              </a:spcBef>
              <a:spcAft>
                <a:spcPts val="0"/>
              </a:spcAft>
              <a:defRPr sz="1400" b="0">
                <a:solidFill>
                  <a:schemeClr val="tx2"/>
                </a:solidFill>
                <a:latin typeface="+mn-lt"/>
              </a:defRPr>
            </a:lvl1pPr>
          </a:lstStyle>
          <a:p>
            <a:pPr>
              <a:defRPr/>
            </a:pPr>
            <a:fld id="{B4C1CEA2-21E3-4A6C-A03E-166384E315D4}"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 name="Slide Number Placeholder 22"/>
          <p:cNvSpPr>
            <a:spLocks noGrp="1"/>
          </p:cNvSpPr>
          <p:nvPr>
            <p:ph type="sldNum" sz="quarter" idx="4"/>
          </p:nvPr>
        </p:nvSpPr>
        <p:spPr>
          <a:xfrm>
            <a:off x="8077200" y="6416675"/>
            <a:ext cx="533400" cy="365125"/>
          </a:xfrm>
          <a:prstGeom prst="rect">
            <a:avLst/>
          </a:prstGeom>
        </p:spPr>
        <p:txBody>
          <a:bodyPr vert="horz" wrap="square" lIns="91440" tIns="45720" rIns="91440" bIns="45720" numCol="1" anchor="t" anchorCtr="0" compatLnSpc="1">
            <a:prstTxWarp prst="textNoShape">
              <a:avLst/>
            </a:prstTxWarp>
          </a:bodyPr>
          <a:lstStyle>
            <a:lvl1pPr>
              <a:defRPr sz="1200" b="1">
                <a:solidFill>
                  <a:schemeClr val="accent1"/>
                </a:solidFill>
                <a:latin typeface="Calibri" pitchFamily="34" charset="0"/>
              </a:defRPr>
            </a:lvl1pPr>
          </a:lstStyle>
          <a:p>
            <a:pPr>
              <a:defRPr/>
            </a:pPr>
            <a:fld id="{C267AFC1-0CE0-44E4-804F-13269354B5B5}" type="slidenum">
              <a:rPr lang="en-US"/>
              <a:pPr>
                <a:defRPr/>
              </a:pPr>
              <a:t>‹#›</a:t>
            </a:fld>
            <a:r>
              <a:rPr lang="en-US" dirty="0">
                <a:solidFill>
                  <a:srgbClr val="140A90"/>
                </a:solidFill>
              </a:rPr>
              <a:t> </a:t>
            </a: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4" name="Rectangle 10"/>
          <p:cNvSpPr>
            <a:spLocks noGrp="1" noChangeArrowheads="1"/>
          </p:cNvSpPr>
          <p:nvPr>
            <p:ph type="ftr" sz="quarter" idx="3"/>
          </p:nvPr>
        </p:nvSpPr>
        <p:spPr bwMode="auto">
          <a:xfrm>
            <a:off x="609600"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solidFill>
                  <a:schemeClr val="accent1"/>
                </a:solidFill>
              </a:defRPr>
            </a:lvl1pPr>
          </a:lstStyle>
          <a:p>
            <a:pPr>
              <a:defRPr/>
            </a:pPr>
            <a:r>
              <a:rPr lang="en-US" dirty="0" smtClean="0"/>
              <a:t>SoonerCare Choice Evaluation </a:t>
            </a: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2" r:id="rId2"/>
    <p:sldLayoutId id="2147483734" r:id="rId3"/>
    <p:sldLayoutId id="2147483731" r:id="rId4"/>
    <p:sldLayoutId id="2147483730" r:id="rId5"/>
    <p:sldLayoutId id="2147483735" r:id="rId6"/>
    <p:sldLayoutId id="2147483736" r:id="rId7"/>
    <p:sldLayoutId id="2147483737" r:id="rId8"/>
    <p:sldLayoutId id="2147483738" r:id="rId9"/>
    <p:sldLayoutId id="2147483729" r:id="rId10"/>
    <p:sldLayoutId id="2147483739" r:id="rId11"/>
    <p:sldLayoutId id="2147483728" r:id="rId12"/>
  </p:sldLayoutIdLst>
  <p:transition>
    <p:dissolve/>
  </p:transition>
  <p:hf hdr="0" dt="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eaLnBrk="1" fontAlgn="auto" hangingPunct="1">
              <a:spcAft>
                <a:spcPts val="0"/>
              </a:spcAft>
              <a:defRPr/>
            </a:pPr>
            <a:r>
              <a:rPr lang="en-US" dirty="0" smtClean="0"/>
              <a:t>SOONERCARE CHOICE PROGRAM</a:t>
            </a:r>
            <a:br>
              <a:rPr lang="en-US" dirty="0" smtClean="0"/>
            </a:br>
            <a:r>
              <a:rPr lang="en-US" dirty="0" smtClean="0"/>
              <a:t>INDEPENDENT EVALUATION</a:t>
            </a:r>
            <a:endParaRPr lang="en-US" dirty="0"/>
          </a:p>
        </p:txBody>
      </p:sp>
      <p:sp>
        <p:nvSpPr>
          <p:cNvPr id="3" name="Subtitle 2"/>
          <p:cNvSpPr>
            <a:spLocks noGrp="1"/>
          </p:cNvSpPr>
          <p:nvPr>
            <p:ph type="subTitle" idx="1"/>
          </p:nvPr>
        </p:nvSpPr>
        <p:spPr/>
        <p:txBody>
          <a:bodyPr>
            <a:normAutofit fontScale="70000" lnSpcReduction="20000"/>
          </a:bodyPr>
          <a:lstStyle/>
          <a:p>
            <a:pPr eaLnBrk="1" fontAlgn="auto" hangingPunct="1">
              <a:spcAft>
                <a:spcPts val="0"/>
              </a:spcAft>
              <a:buFont typeface="Wingdings 3"/>
              <a:buNone/>
              <a:defRPr/>
            </a:pPr>
            <a:r>
              <a:rPr lang="en-US" dirty="0" smtClean="0"/>
              <a:t>THE PACIFIC HEALTH POLICY GROUP</a:t>
            </a:r>
          </a:p>
          <a:p>
            <a:pPr eaLnBrk="1" fontAlgn="auto" hangingPunct="1">
              <a:spcAft>
                <a:spcPts val="0"/>
              </a:spcAft>
              <a:buFont typeface="Wingdings 3"/>
              <a:buNone/>
              <a:defRPr/>
            </a:pPr>
            <a:r>
              <a:rPr lang="en-US" dirty="0" smtClean="0"/>
              <a:t>SEPTEMBER</a:t>
            </a:r>
            <a:r>
              <a:rPr lang="en-US" dirty="0" smtClean="0"/>
              <a:t> </a:t>
            </a:r>
            <a:r>
              <a:rPr lang="en-US" dirty="0" smtClean="0"/>
              <a:t>2014</a:t>
            </a:r>
            <a:endParaRPr lang="en-US" b="1" dirty="0"/>
          </a:p>
        </p:txBody>
      </p:sp>
      <p:pic>
        <p:nvPicPr>
          <p:cNvPr id="16387" name="Picture 4" descr="state-flag-oklahoma"/>
          <p:cNvPicPr>
            <a:picLocks noChangeAspect="1" noChangeArrowheads="1"/>
          </p:cNvPicPr>
          <p:nvPr/>
        </p:nvPicPr>
        <p:blipFill>
          <a:blip r:embed="rId2" cstate="print"/>
          <a:srcRect/>
          <a:stretch>
            <a:fillRect/>
          </a:stretch>
        </p:blipFill>
        <p:spPr bwMode="auto">
          <a:xfrm>
            <a:off x="3009900" y="914400"/>
            <a:ext cx="3238500" cy="21526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10</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a:t>INTRODUCTION </a:t>
            </a:r>
            <a:r>
              <a:rPr lang="en-US" sz="2800" i="1" dirty="0"/>
              <a:t>cont’d</a:t>
            </a:r>
            <a:endParaRPr lang="en-US" sz="2800" dirty="0" smtClean="0"/>
          </a:p>
        </p:txBody>
      </p:sp>
      <p:sp>
        <p:nvSpPr>
          <p:cNvPr id="6" name="Rectangle 10"/>
          <p:cNvSpPr>
            <a:spLocks noGrp="1" noChangeArrowheads="1"/>
          </p:cNvSpPr>
          <p:nvPr>
            <p:ph type="ftr" sz="quarter" idx="11"/>
          </p:nvPr>
        </p:nvSpPr>
        <p:spPr>
          <a:xfrm>
            <a:off x="609599" y="6381750"/>
            <a:ext cx="3895423" cy="476250"/>
          </a:xfrm>
          <a:noFill/>
        </p:spPr>
        <p:txBody>
          <a:bodyPr/>
          <a:lstStyle/>
          <a:p>
            <a:pPr algn="l"/>
            <a:r>
              <a:rPr lang="en-US" b="1" i="1" dirty="0" smtClean="0"/>
              <a:t>PHPG - </a:t>
            </a:r>
            <a:r>
              <a:rPr lang="en-US" dirty="0" smtClean="0"/>
              <a:t>SoonerCare Choice Evaluation </a:t>
            </a:r>
            <a:endParaRPr lang="en-US" dirty="0" smtClean="0"/>
          </a:p>
        </p:txBody>
      </p:sp>
      <p:sp>
        <p:nvSpPr>
          <p:cNvPr id="12" name="Content Placeholder 2"/>
          <p:cNvSpPr>
            <a:spLocks noGrp="1"/>
          </p:cNvSpPr>
          <p:nvPr>
            <p:ph sz="quarter" idx="1"/>
          </p:nvPr>
        </p:nvSpPr>
        <p:spPr>
          <a:xfrm>
            <a:off x="468735" y="1219198"/>
            <a:ext cx="7913265" cy="4800602"/>
          </a:xfrm>
        </p:spPr>
        <p:txBody>
          <a:bodyPr>
            <a:normAutofit fontScale="92500" lnSpcReduction="10000"/>
          </a:bodyPr>
          <a:lstStyle/>
          <a:p>
            <a:pPr marL="0" indent="0" eaLnBrk="1" hangingPunct="1">
              <a:spcBef>
                <a:spcPts val="1200"/>
              </a:spcBef>
              <a:buNone/>
            </a:pPr>
            <a:r>
              <a:rPr lang="en-US" sz="3500" b="1" dirty="0" smtClean="0"/>
              <a:t>PCMH Practice Participation</a:t>
            </a:r>
          </a:p>
          <a:p>
            <a:pPr eaLnBrk="1" hangingPunct="1">
              <a:spcBef>
                <a:spcPts val="1200"/>
              </a:spcBef>
            </a:pPr>
            <a:r>
              <a:rPr lang="en-US" sz="2800" dirty="0"/>
              <a:t>The </a:t>
            </a:r>
            <a:r>
              <a:rPr lang="en-US" sz="2800" dirty="0" smtClean="0"/>
              <a:t>total number of participating practices increased significantly from 2009 to 2014</a:t>
            </a:r>
          </a:p>
          <a:p>
            <a:pPr eaLnBrk="1" hangingPunct="1">
              <a:spcBef>
                <a:spcPts val="1200"/>
              </a:spcBef>
            </a:pPr>
            <a:r>
              <a:rPr lang="en-US" sz="2800" dirty="0" smtClean="0"/>
              <a:t>Since 2009, Tier 3 practices, as a percent of total, have </a:t>
            </a:r>
            <a:r>
              <a:rPr lang="en-US" sz="2800" b="1" dirty="0" smtClean="0">
                <a:solidFill>
                  <a:schemeClr val="accent1">
                    <a:lumMod val="50000"/>
                  </a:schemeClr>
                </a:solidFill>
              </a:rPr>
              <a:t>increased four-fold</a:t>
            </a:r>
            <a:r>
              <a:rPr lang="en-US" sz="2800" dirty="0" smtClean="0"/>
              <a:t>, from under five percent to  19 percent</a:t>
            </a:r>
          </a:p>
          <a:p>
            <a:pPr eaLnBrk="1" hangingPunct="1">
              <a:spcBef>
                <a:spcPts val="1200"/>
              </a:spcBef>
            </a:pPr>
            <a:r>
              <a:rPr lang="en-US" sz="2800" dirty="0" smtClean="0"/>
              <a:t>Nearly 60 percent of SoonerCare Choice members are now enrolled with a Tier 2 or Tier 3 practice</a:t>
            </a:r>
          </a:p>
          <a:p>
            <a:pPr eaLnBrk="1" hangingPunct="1">
              <a:spcBef>
                <a:spcPts val="1200"/>
              </a:spcBef>
            </a:pPr>
            <a:r>
              <a:rPr lang="en-US" sz="2800" dirty="0" smtClean="0"/>
              <a:t>PCMH providers earned </a:t>
            </a:r>
            <a:r>
              <a:rPr lang="en-US" sz="2800" b="1" dirty="0" smtClean="0">
                <a:solidFill>
                  <a:schemeClr val="accent1">
                    <a:lumMod val="50000"/>
                  </a:schemeClr>
                </a:solidFill>
              </a:rPr>
              <a:t>over $3.5 million </a:t>
            </a:r>
            <a:r>
              <a:rPr lang="en-US" sz="2800" dirty="0" smtClean="0"/>
              <a:t>in SoonerExcel incentive payments in SFY 2013 for meeting quality targets  </a:t>
            </a:r>
            <a:endParaRPr lang="en-US" sz="2800" dirty="0"/>
          </a:p>
          <a:p>
            <a:pPr eaLnBrk="1" hangingPunct="1"/>
            <a:endParaRPr lang="en-US" dirty="0" smtClean="0"/>
          </a:p>
        </p:txBody>
      </p:sp>
    </p:spTree>
    <p:extLst>
      <p:ext uri="{BB962C8B-B14F-4D97-AF65-F5344CB8AC3E}">
        <p14:creationId xmlns:p14="http://schemas.microsoft.com/office/powerpoint/2010/main" val="3629212439"/>
      </p:ext>
    </p:extLst>
  </p:cSld>
  <p:clrMapOvr>
    <a:masterClrMapping/>
  </p:clrMapOvr>
  <p:transition>
    <p:dissolv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100</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TARGETED EVALUATION - PCMH</a:t>
            </a:r>
          </a:p>
        </p:txBody>
      </p:sp>
      <p:sp>
        <p:nvSpPr>
          <p:cNvPr id="17412" name="Content Placeholder 2"/>
          <p:cNvSpPr>
            <a:spLocks noGrp="1"/>
          </p:cNvSpPr>
          <p:nvPr>
            <p:ph sz="quarter" idx="1"/>
          </p:nvPr>
        </p:nvSpPr>
        <p:spPr>
          <a:xfrm>
            <a:off x="457200" y="1219200"/>
            <a:ext cx="8229600" cy="4876800"/>
          </a:xfrm>
        </p:spPr>
        <p:txBody>
          <a:bodyPr>
            <a:normAutofit/>
          </a:bodyPr>
          <a:lstStyle/>
          <a:p>
            <a:pPr marL="0" indent="0" eaLnBrk="1" hangingPunct="1">
              <a:spcBef>
                <a:spcPts val="1200"/>
              </a:spcBef>
              <a:buNone/>
            </a:pPr>
            <a:r>
              <a:rPr lang="en-US" sz="3400" b="1" dirty="0" smtClean="0"/>
              <a:t>PHPG Targeted Evaluation</a:t>
            </a:r>
          </a:p>
          <a:p>
            <a:pPr eaLnBrk="1" hangingPunct="1">
              <a:spcBef>
                <a:spcPts val="1200"/>
              </a:spcBef>
            </a:pPr>
            <a:r>
              <a:rPr lang="en-US" dirty="0" smtClean="0"/>
              <a:t>As presented earlier, the PCMH initiative has contributed to positive trends with regard to service utilization and expenditures  </a:t>
            </a:r>
          </a:p>
          <a:p>
            <a:pPr eaLnBrk="1" hangingPunct="1">
              <a:spcBef>
                <a:spcPts val="1200"/>
              </a:spcBef>
            </a:pPr>
            <a:r>
              <a:rPr lang="en-US" dirty="0" smtClean="0"/>
              <a:t>The favorable results are in the aggregate, across all tier levels</a:t>
            </a:r>
          </a:p>
          <a:p>
            <a:pPr eaLnBrk="1" hangingPunct="1">
              <a:spcBef>
                <a:spcPts val="1200"/>
              </a:spcBef>
            </a:pPr>
            <a:r>
              <a:rPr lang="en-US" dirty="0" smtClean="0"/>
              <a:t>When tiers are compared, Tier 1 and Tier 2 providers generally perform as well as their Tier 3 counterparts </a:t>
            </a:r>
          </a:p>
        </p:txBody>
      </p:sp>
      <p:sp>
        <p:nvSpPr>
          <p:cNvPr id="6" name="Rectangle 10"/>
          <p:cNvSpPr>
            <a:spLocks noGrp="1" noChangeArrowheads="1"/>
          </p:cNvSpPr>
          <p:nvPr>
            <p:ph type="ftr" sz="quarter" idx="11"/>
          </p:nvPr>
        </p:nvSpPr>
        <p:spPr>
          <a:xfrm>
            <a:off x="609600" y="6381750"/>
            <a:ext cx="3886200" cy="476250"/>
          </a:xfrm>
          <a:noFill/>
        </p:spPr>
        <p:txBody>
          <a:bodyPr/>
          <a:lstStyle/>
          <a:p>
            <a:pPr algn="l"/>
            <a:r>
              <a:rPr lang="en-US" b="1" i="1" dirty="0" smtClean="0"/>
              <a:t>PHPG - </a:t>
            </a:r>
            <a:r>
              <a:rPr lang="en-US" dirty="0" smtClean="0"/>
              <a:t>SoonerCare Choice Evaluation </a:t>
            </a:r>
            <a:endParaRPr lang="en-US" dirty="0" smtClean="0"/>
          </a:p>
        </p:txBody>
      </p:sp>
    </p:spTree>
    <p:extLst>
      <p:ext uri="{BB962C8B-B14F-4D97-AF65-F5344CB8AC3E}">
        <p14:creationId xmlns:p14="http://schemas.microsoft.com/office/powerpoint/2010/main" val="3401573296"/>
      </p:ext>
    </p:extLst>
  </p:cSld>
  <p:clrMapOvr>
    <a:masterClrMapping/>
  </p:clrMapOvr>
  <p:transition>
    <p:dissolv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2514600"/>
            <a:ext cx="6277429" cy="376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101</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TARGETED EVALUATION - PCMH</a:t>
            </a:r>
          </a:p>
        </p:txBody>
      </p:sp>
      <p:sp>
        <p:nvSpPr>
          <p:cNvPr id="17412" name="Content Placeholder 2"/>
          <p:cNvSpPr>
            <a:spLocks noGrp="1"/>
          </p:cNvSpPr>
          <p:nvPr>
            <p:ph sz="quarter" idx="1"/>
          </p:nvPr>
        </p:nvSpPr>
        <p:spPr>
          <a:xfrm>
            <a:off x="457200" y="1219200"/>
            <a:ext cx="8229600" cy="1447800"/>
          </a:xfrm>
        </p:spPr>
        <p:txBody>
          <a:bodyPr>
            <a:normAutofit fontScale="92500" lnSpcReduction="10000"/>
          </a:bodyPr>
          <a:lstStyle/>
          <a:p>
            <a:pPr marL="0" indent="0" eaLnBrk="1" hangingPunct="1">
              <a:spcBef>
                <a:spcPts val="1200"/>
              </a:spcBef>
              <a:buNone/>
            </a:pPr>
            <a:r>
              <a:rPr lang="en-US" b="1" dirty="0" smtClean="0"/>
              <a:t>PCMH Visit Rates </a:t>
            </a:r>
            <a:r>
              <a:rPr lang="en-US" sz="1900" b="1" dirty="0" smtClean="0"/>
              <a:t>(Per Member Per Year)</a:t>
            </a:r>
          </a:p>
          <a:p>
            <a:pPr eaLnBrk="1" hangingPunct="1">
              <a:spcBef>
                <a:spcPts val="1200"/>
              </a:spcBef>
            </a:pPr>
            <a:r>
              <a:rPr lang="en-US" sz="2200" dirty="0" smtClean="0"/>
              <a:t>Members aligned with a Tier 1 or Tier 2 PCMH see their provider slightly more often over the course of a year than members aligned with a Tier 3 PCMH</a:t>
            </a:r>
          </a:p>
          <a:p>
            <a:pPr marL="274638" lvl="1" indent="0" eaLnBrk="1" hangingPunct="1">
              <a:spcBef>
                <a:spcPts val="1200"/>
              </a:spcBef>
              <a:buNone/>
            </a:pPr>
            <a:endParaRPr lang="en-US" dirty="0" smtClean="0"/>
          </a:p>
          <a:p>
            <a:pPr eaLnBrk="1" hangingPunct="1"/>
            <a:endParaRPr lang="en-US" dirty="0" smtClean="0"/>
          </a:p>
        </p:txBody>
      </p:sp>
      <p:sp>
        <p:nvSpPr>
          <p:cNvPr id="6" name="Rectangle 10"/>
          <p:cNvSpPr>
            <a:spLocks noGrp="1" noChangeArrowheads="1"/>
          </p:cNvSpPr>
          <p:nvPr>
            <p:ph type="ftr" sz="quarter" idx="11"/>
          </p:nvPr>
        </p:nvSpPr>
        <p:spPr>
          <a:xfrm>
            <a:off x="609600" y="6381750"/>
            <a:ext cx="3505200" cy="476250"/>
          </a:xfrm>
          <a:noFill/>
        </p:spPr>
        <p:txBody>
          <a:bodyPr/>
          <a:lstStyle/>
          <a:p>
            <a:pPr algn="l"/>
            <a:r>
              <a:rPr lang="en-US" b="1" i="1" dirty="0" smtClean="0"/>
              <a:t>PHPG - </a:t>
            </a:r>
            <a:r>
              <a:rPr lang="en-US" dirty="0" smtClean="0"/>
              <a:t>SoonerCare Choice Evaluation </a:t>
            </a:r>
            <a:endParaRPr lang="en-US" dirty="0" smtClean="0"/>
          </a:p>
        </p:txBody>
      </p:sp>
      <p:sp>
        <p:nvSpPr>
          <p:cNvPr id="7" name="Rectangle 6"/>
          <p:cNvSpPr/>
          <p:nvPr/>
        </p:nvSpPr>
        <p:spPr>
          <a:xfrm>
            <a:off x="1143000" y="6093768"/>
            <a:ext cx="5125192" cy="215444"/>
          </a:xfrm>
          <a:prstGeom prst="rect">
            <a:avLst/>
          </a:prstGeom>
        </p:spPr>
        <p:txBody>
          <a:bodyPr wrap="square">
            <a:spAutoFit/>
          </a:bodyPr>
          <a:lstStyle/>
          <a:p>
            <a:pPr>
              <a:spcAft>
                <a:spcPts val="600"/>
              </a:spcAft>
            </a:pPr>
            <a:r>
              <a:rPr lang="en-US" sz="800" dirty="0"/>
              <a:t>Source: </a:t>
            </a:r>
            <a:r>
              <a:rPr lang="en-US" sz="800" dirty="0" smtClean="0"/>
              <a:t>OHCA paid claims data</a:t>
            </a:r>
            <a:endParaRPr lang="en-US" sz="800" dirty="0"/>
          </a:p>
        </p:txBody>
      </p:sp>
      <p:sp>
        <p:nvSpPr>
          <p:cNvPr id="2" name="Rectangle 1"/>
          <p:cNvSpPr/>
          <p:nvPr/>
        </p:nvSpPr>
        <p:spPr>
          <a:xfrm>
            <a:off x="5562600" y="5943600"/>
            <a:ext cx="533400" cy="150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1341345"/>
      </p:ext>
    </p:extLst>
  </p:cSld>
  <p:clrMapOvr>
    <a:masterClrMapping/>
  </p:clrMapOvr>
  <p:transition>
    <p:dissolv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102</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TARGETED EVALUATION - PCMH</a:t>
            </a:r>
          </a:p>
        </p:txBody>
      </p:sp>
      <p:sp>
        <p:nvSpPr>
          <p:cNvPr id="17412" name="Content Placeholder 2"/>
          <p:cNvSpPr>
            <a:spLocks noGrp="1"/>
          </p:cNvSpPr>
          <p:nvPr>
            <p:ph sz="quarter" idx="1"/>
          </p:nvPr>
        </p:nvSpPr>
        <p:spPr>
          <a:xfrm>
            <a:off x="457200" y="1219200"/>
            <a:ext cx="8305800" cy="1447800"/>
          </a:xfrm>
        </p:spPr>
        <p:txBody>
          <a:bodyPr>
            <a:normAutofit/>
          </a:bodyPr>
          <a:lstStyle/>
          <a:p>
            <a:pPr marL="0" indent="0" eaLnBrk="1" hangingPunct="1">
              <a:spcBef>
                <a:spcPts val="1200"/>
              </a:spcBef>
              <a:buNone/>
            </a:pPr>
            <a:r>
              <a:rPr lang="en-US" sz="2400" b="1" dirty="0" smtClean="0"/>
              <a:t>Emergency Room Utilization </a:t>
            </a:r>
            <a:r>
              <a:rPr lang="en-US" sz="1900" b="1" dirty="0" smtClean="0"/>
              <a:t>(Per 1,000 Member Months)</a:t>
            </a:r>
          </a:p>
          <a:p>
            <a:pPr eaLnBrk="1" hangingPunct="1">
              <a:spcBef>
                <a:spcPts val="1200"/>
              </a:spcBef>
            </a:pPr>
            <a:r>
              <a:rPr lang="en-US" sz="2200" dirty="0" smtClean="0"/>
              <a:t>The ER visit rate is nearly identical across tiers</a:t>
            </a:r>
          </a:p>
          <a:p>
            <a:pPr marL="274638" lvl="1" indent="0" eaLnBrk="1" hangingPunct="1">
              <a:spcBef>
                <a:spcPts val="1200"/>
              </a:spcBef>
              <a:buNone/>
            </a:pPr>
            <a:endParaRPr lang="en-US" dirty="0" smtClean="0"/>
          </a:p>
          <a:p>
            <a:pPr eaLnBrk="1" hangingPunct="1"/>
            <a:endParaRPr lang="en-US" dirty="0" smtClean="0"/>
          </a:p>
        </p:txBody>
      </p:sp>
      <p:sp>
        <p:nvSpPr>
          <p:cNvPr id="6" name="Rectangle 10"/>
          <p:cNvSpPr>
            <a:spLocks noGrp="1" noChangeArrowheads="1"/>
          </p:cNvSpPr>
          <p:nvPr>
            <p:ph type="ftr" sz="quarter" idx="11"/>
          </p:nvPr>
        </p:nvSpPr>
        <p:spPr>
          <a:xfrm>
            <a:off x="609600" y="6381750"/>
            <a:ext cx="3429000" cy="476250"/>
          </a:xfrm>
          <a:noFill/>
        </p:spPr>
        <p:txBody>
          <a:bodyPr/>
          <a:lstStyle/>
          <a:p>
            <a:pPr algn="l"/>
            <a:r>
              <a:rPr lang="en-US" b="1" i="1" dirty="0" smtClean="0"/>
              <a:t>PHPG - </a:t>
            </a:r>
            <a:r>
              <a:rPr lang="en-US" dirty="0" smtClean="0"/>
              <a:t>SoonerCare Choice Evaluation </a:t>
            </a:r>
            <a:endParaRPr lang="en-US" dirty="0" smtClean="0"/>
          </a:p>
        </p:txBody>
      </p:sp>
      <p:sp>
        <p:nvSpPr>
          <p:cNvPr id="7" name="Rectangle 6"/>
          <p:cNvSpPr/>
          <p:nvPr/>
        </p:nvSpPr>
        <p:spPr>
          <a:xfrm>
            <a:off x="1143000" y="6093768"/>
            <a:ext cx="5125192" cy="215444"/>
          </a:xfrm>
          <a:prstGeom prst="rect">
            <a:avLst/>
          </a:prstGeom>
        </p:spPr>
        <p:txBody>
          <a:bodyPr wrap="square">
            <a:spAutoFit/>
          </a:bodyPr>
          <a:lstStyle/>
          <a:p>
            <a:pPr>
              <a:spcAft>
                <a:spcPts val="600"/>
              </a:spcAft>
            </a:pPr>
            <a:r>
              <a:rPr lang="en-US" sz="800" dirty="0"/>
              <a:t>Source: </a:t>
            </a:r>
            <a:r>
              <a:rPr lang="en-US" sz="800" dirty="0" smtClean="0"/>
              <a:t>OHCA paid claims data</a:t>
            </a:r>
            <a:endParaRPr lang="en-US" sz="800" dirty="0"/>
          </a:p>
        </p:txBody>
      </p:sp>
      <p:sp>
        <p:nvSpPr>
          <p:cNvPr id="9" name="Rectangle 8"/>
          <p:cNvSpPr/>
          <p:nvPr/>
        </p:nvSpPr>
        <p:spPr>
          <a:xfrm>
            <a:off x="5562600" y="5943600"/>
            <a:ext cx="533400" cy="150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9033" y="2273300"/>
            <a:ext cx="6040967" cy="3624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6662821"/>
      </p:ext>
    </p:extLst>
  </p:cSld>
  <p:clrMapOvr>
    <a:masterClrMapping/>
  </p:clrMapOvr>
  <p:transition>
    <p:dissolv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2705523"/>
            <a:ext cx="5791200" cy="3466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103</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TARGETED EVALUATION - PCMH</a:t>
            </a:r>
          </a:p>
        </p:txBody>
      </p:sp>
      <p:sp>
        <p:nvSpPr>
          <p:cNvPr id="17412" name="Content Placeholder 2"/>
          <p:cNvSpPr>
            <a:spLocks noGrp="1"/>
          </p:cNvSpPr>
          <p:nvPr>
            <p:ph sz="quarter" idx="1"/>
          </p:nvPr>
        </p:nvSpPr>
        <p:spPr>
          <a:xfrm>
            <a:off x="457200" y="1219200"/>
            <a:ext cx="8229600" cy="1524000"/>
          </a:xfrm>
        </p:spPr>
        <p:txBody>
          <a:bodyPr>
            <a:normAutofit fontScale="92500" lnSpcReduction="10000"/>
          </a:bodyPr>
          <a:lstStyle/>
          <a:p>
            <a:pPr marL="0" indent="0" eaLnBrk="1" hangingPunct="1">
              <a:spcBef>
                <a:spcPts val="1200"/>
              </a:spcBef>
              <a:buNone/>
            </a:pPr>
            <a:r>
              <a:rPr lang="en-US" b="1" dirty="0" smtClean="0"/>
              <a:t>Follow-up visit with PCMH within 30 days of ER encounter</a:t>
            </a:r>
          </a:p>
          <a:p>
            <a:pPr eaLnBrk="1" hangingPunct="1">
              <a:spcBef>
                <a:spcPts val="1200"/>
              </a:spcBef>
            </a:pPr>
            <a:r>
              <a:rPr lang="en-US" sz="2200" dirty="0" smtClean="0"/>
              <a:t>Tier 1 and Tier 2 PCMH providers are slightly more likely to see their members within 30 days of an ER visit than Tier 3 providers</a:t>
            </a:r>
          </a:p>
          <a:p>
            <a:pPr marL="274638" lvl="1" indent="0" eaLnBrk="1" hangingPunct="1">
              <a:spcBef>
                <a:spcPts val="1200"/>
              </a:spcBef>
              <a:buNone/>
            </a:pPr>
            <a:endParaRPr lang="en-US" dirty="0" smtClean="0"/>
          </a:p>
          <a:p>
            <a:pPr eaLnBrk="1" hangingPunct="1"/>
            <a:endParaRPr lang="en-US" dirty="0" smtClean="0"/>
          </a:p>
        </p:txBody>
      </p:sp>
      <p:sp>
        <p:nvSpPr>
          <p:cNvPr id="6" name="Rectangle 10"/>
          <p:cNvSpPr>
            <a:spLocks noGrp="1" noChangeArrowheads="1"/>
          </p:cNvSpPr>
          <p:nvPr>
            <p:ph type="ftr" sz="quarter" idx="11"/>
          </p:nvPr>
        </p:nvSpPr>
        <p:spPr>
          <a:xfrm>
            <a:off x="609600" y="6381750"/>
            <a:ext cx="3581400" cy="476250"/>
          </a:xfrm>
          <a:noFill/>
        </p:spPr>
        <p:txBody>
          <a:bodyPr/>
          <a:lstStyle/>
          <a:p>
            <a:pPr algn="l"/>
            <a:r>
              <a:rPr lang="en-US" b="1" i="1" dirty="0" smtClean="0"/>
              <a:t>PHPG - </a:t>
            </a:r>
            <a:r>
              <a:rPr lang="en-US" dirty="0" smtClean="0"/>
              <a:t>SoonerCare Choice Evaluation </a:t>
            </a:r>
            <a:endParaRPr lang="en-US" dirty="0" smtClean="0"/>
          </a:p>
        </p:txBody>
      </p:sp>
      <p:sp>
        <p:nvSpPr>
          <p:cNvPr id="7" name="Rectangle 6"/>
          <p:cNvSpPr/>
          <p:nvPr/>
        </p:nvSpPr>
        <p:spPr>
          <a:xfrm>
            <a:off x="1143000" y="6093768"/>
            <a:ext cx="5125192" cy="215444"/>
          </a:xfrm>
          <a:prstGeom prst="rect">
            <a:avLst/>
          </a:prstGeom>
        </p:spPr>
        <p:txBody>
          <a:bodyPr wrap="square">
            <a:spAutoFit/>
          </a:bodyPr>
          <a:lstStyle/>
          <a:p>
            <a:pPr>
              <a:spcAft>
                <a:spcPts val="600"/>
              </a:spcAft>
            </a:pPr>
            <a:r>
              <a:rPr lang="en-US" sz="800" dirty="0"/>
              <a:t>Source: </a:t>
            </a:r>
            <a:r>
              <a:rPr lang="en-US" sz="800" dirty="0" smtClean="0"/>
              <a:t>OHCA paid claims data</a:t>
            </a:r>
            <a:endParaRPr lang="en-US" sz="800" dirty="0"/>
          </a:p>
        </p:txBody>
      </p:sp>
      <p:sp>
        <p:nvSpPr>
          <p:cNvPr id="9" name="Rectangle 8"/>
          <p:cNvSpPr/>
          <p:nvPr/>
        </p:nvSpPr>
        <p:spPr>
          <a:xfrm>
            <a:off x="5638800" y="5791200"/>
            <a:ext cx="533400" cy="150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0829684"/>
      </p:ext>
    </p:extLst>
  </p:cSld>
  <p:clrMapOvr>
    <a:masterClrMapping/>
  </p:clrMapOvr>
  <p:transition>
    <p:dissolv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1782686" y="2661946"/>
            <a:ext cx="5684914" cy="3586454"/>
          </a:xfrm>
          <a:prstGeom prst="rect">
            <a:avLst/>
          </a:prstGeom>
        </p:spPr>
      </p:pic>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104</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TARGETED EVALUATION - PCMH</a:t>
            </a:r>
          </a:p>
        </p:txBody>
      </p:sp>
      <p:sp>
        <p:nvSpPr>
          <p:cNvPr id="17412" name="Content Placeholder 2"/>
          <p:cNvSpPr>
            <a:spLocks noGrp="1"/>
          </p:cNvSpPr>
          <p:nvPr>
            <p:ph sz="quarter" idx="1"/>
          </p:nvPr>
        </p:nvSpPr>
        <p:spPr>
          <a:xfrm>
            <a:off x="457200" y="1219200"/>
            <a:ext cx="8229600" cy="1524000"/>
          </a:xfrm>
        </p:spPr>
        <p:txBody>
          <a:bodyPr>
            <a:normAutofit fontScale="92500" lnSpcReduction="10000"/>
          </a:bodyPr>
          <a:lstStyle/>
          <a:p>
            <a:pPr marL="0" indent="0" algn="ctr" eaLnBrk="1" hangingPunct="1">
              <a:spcBef>
                <a:spcPts val="1200"/>
              </a:spcBef>
              <a:buNone/>
            </a:pPr>
            <a:r>
              <a:rPr lang="en-US" b="1" dirty="0" smtClean="0"/>
              <a:t>Ambulatory Care Sensitive Hospitalization Rate - </a:t>
            </a:r>
            <a:r>
              <a:rPr lang="en-US" b="1" i="1" dirty="0" smtClean="0"/>
              <a:t>Asthma</a:t>
            </a:r>
            <a:endParaRPr lang="en-US" sz="2200" i="1" dirty="0" smtClean="0"/>
          </a:p>
          <a:p>
            <a:pPr eaLnBrk="1" hangingPunct="1">
              <a:spcBef>
                <a:spcPts val="1200"/>
              </a:spcBef>
            </a:pPr>
            <a:r>
              <a:rPr lang="en-US" sz="2200" dirty="0" smtClean="0"/>
              <a:t>Tier 1 PCMH providers have the lowest admit rate for asthma, while Tier 3 providers have the highest rate </a:t>
            </a:r>
          </a:p>
          <a:p>
            <a:pPr marL="274638" lvl="1" indent="0" eaLnBrk="1" hangingPunct="1">
              <a:spcBef>
                <a:spcPts val="1200"/>
              </a:spcBef>
              <a:buNone/>
            </a:pPr>
            <a:endParaRPr lang="en-US" dirty="0" smtClean="0"/>
          </a:p>
          <a:p>
            <a:pPr eaLnBrk="1" hangingPunct="1"/>
            <a:endParaRPr lang="en-US" dirty="0" smtClean="0"/>
          </a:p>
        </p:txBody>
      </p:sp>
      <p:sp>
        <p:nvSpPr>
          <p:cNvPr id="6" name="Rectangle 10"/>
          <p:cNvSpPr>
            <a:spLocks noGrp="1" noChangeArrowheads="1"/>
          </p:cNvSpPr>
          <p:nvPr>
            <p:ph type="ftr" sz="quarter" idx="11"/>
          </p:nvPr>
        </p:nvSpPr>
        <p:spPr>
          <a:xfrm>
            <a:off x="609600" y="6381750"/>
            <a:ext cx="3581400" cy="476250"/>
          </a:xfrm>
          <a:noFill/>
        </p:spPr>
        <p:txBody>
          <a:bodyPr/>
          <a:lstStyle/>
          <a:p>
            <a:pPr algn="l"/>
            <a:r>
              <a:rPr lang="en-US" b="1" i="1" dirty="0" smtClean="0"/>
              <a:t>PHPG - </a:t>
            </a:r>
            <a:r>
              <a:rPr lang="en-US" dirty="0" smtClean="0"/>
              <a:t>SoonerCare Choice Evaluation </a:t>
            </a:r>
            <a:endParaRPr lang="en-US" dirty="0" smtClean="0"/>
          </a:p>
        </p:txBody>
      </p:sp>
      <p:sp>
        <p:nvSpPr>
          <p:cNvPr id="7" name="Rectangle 6"/>
          <p:cNvSpPr/>
          <p:nvPr/>
        </p:nvSpPr>
        <p:spPr>
          <a:xfrm>
            <a:off x="1143000" y="6093768"/>
            <a:ext cx="5125192" cy="230832"/>
          </a:xfrm>
          <a:prstGeom prst="rect">
            <a:avLst/>
          </a:prstGeom>
        </p:spPr>
        <p:txBody>
          <a:bodyPr wrap="square">
            <a:spAutoFit/>
          </a:bodyPr>
          <a:lstStyle/>
          <a:p>
            <a:pPr>
              <a:spcAft>
                <a:spcPts val="600"/>
              </a:spcAft>
            </a:pPr>
            <a:r>
              <a:rPr lang="en-US" sz="900" dirty="0"/>
              <a:t>Source: </a:t>
            </a:r>
            <a:r>
              <a:rPr lang="en-US" sz="900" dirty="0" smtClean="0"/>
              <a:t>OHCA paid claims data</a:t>
            </a:r>
            <a:endParaRPr lang="en-US" sz="900" dirty="0"/>
          </a:p>
        </p:txBody>
      </p:sp>
      <p:sp>
        <p:nvSpPr>
          <p:cNvPr id="9" name="Rectangle 8"/>
          <p:cNvSpPr/>
          <p:nvPr/>
        </p:nvSpPr>
        <p:spPr>
          <a:xfrm>
            <a:off x="5562600" y="5791200"/>
            <a:ext cx="533400" cy="150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82082882"/>
      </p:ext>
    </p:extLst>
  </p:cSld>
  <p:clrMapOvr>
    <a:masterClrMapping/>
  </p:clrMapOvr>
  <p:transition>
    <p:dissolv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831047" y="2656870"/>
            <a:ext cx="5712753" cy="3591530"/>
          </a:xfrm>
          <a:prstGeom prst="rect">
            <a:avLst/>
          </a:prstGeom>
        </p:spPr>
      </p:pic>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105</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TARGETED EVALUATION - PCMH</a:t>
            </a:r>
          </a:p>
        </p:txBody>
      </p:sp>
      <p:sp>
        <p:nvSpPr>
          <p:cNvPr id="17412" name="Content Placeholder 2"/>
          <p:cNvSpPr>
            <a:spLocks noGrp="1"/>
          </p:cNvSpPr>
          <p:nvPr>
            <p:ph sz="quarter" idx="1"/>
          </p:nvPr>
        </p:nvSpPr>
        <p:spPr>
          <a:xfrm>
            <a:off x="457200" y="1219200"/>
            <a:ext cx="8229600" cy="1524000"/>
          </a:xfrm>
        </p:spPr>
        <p:txBody>
          <a:bodyPr>
            <a:normAutofit fontScale="92500"/>
          </a:bodyPr>
          <a:lstStyle/>
          <a:p>
            <a:pPr marL="0" indent="0" algn="ctr" eaLnBrk="1" hangingPunct="1">
              <a:spcBef>
                <a:spcPts val="1200"/>
              </a:spcBef>
              <a:buNone/>
            </a:pPr>
            <a:r>
              <a:rPr lang="en-US" b="1" dirty="0" smtClean="0"/>
              <a:t>Ambulatory Care Sensitive Hospitalization Rate - </a:t>
            </a:r>
            <a:r>
              <a:rPr lang="en-US" b="1" i="1" dirty="0" smtClean="0"/>
              <a:t>CHF</a:t>
            </a:r>
            <a:endParaRPr lang="en-US" sz="2200" i="1" dirty="0" smtClean="0"/>
          </a:p>
          <a:p>
            <a:pPr eaLnBrk="1" hangingPunct="1">
              <a:spcBef>
                <a:spcPts val="1200"/>
              </a:spcBef>
            </a:pPr>
            <a:r>
              <a:rPr lang="en-US" sz="2200" dirty="0" smtClean="0"/>
              <a:t>Tier 1 PCMH providers have the lowest admit rate for CHF, while Tier 2 providers have the highest rate </a:t>
            </a:r>
          </a:p>
          <a:p>
            <a:pPr marL="274638" lvl="1" indent="0" eaLnBrk="1" hangingPunct="1">
              <a:spcBef>
                <a:spcPts val="1200"/>
              </a:spcBef>
              <a:buNone/>
            </a:pPr>
            <a:endParaRPr lang="en-US" dirty="0" smtClean="0"/>
          </a:p>
          <a:p>
            <a:pPr eaLnBrk="1" hangingPunct="1"/>
            <a:endParaRPr lang="en-US" dirty="0" smtClean="0"/>
          </a:p>
        </p:txBody>
      </p:sp>
      <p:sp>
        <p:nvSpPr>
          <p:cNvPr id="6" name="Rectangle 10"/>
          <p:cNvSpPr>
            <a:spLocks noGrp="1" noChangeArrowheads="1"/>
          </p:cNvSpPr>
          <p:nvPr>
            <p:ph type="ftr" sz="quarter" idx="11"/>
          </p:nvPr>
        </p:nvSpPr>
        <p:spPr>
          <a:xfrm>
            <a:off x="609600" y="6381750"/>
            <a:ext cx="3581400" cy="476250"/>
          </a:xfrm>
          <a:noFill/>
        </p:spPr>
        <p:txBody>
          <a:bodyPr/>
          <a:lstStyle/>
          <a:p>
            <a:pPr algn="l"/>
            <a:r>
              <a:rPr lang="en-US" b="1" i="1" dirty="0" smtClean="0"/>
              <a:t>PHPG - </a:t>
            </a:r>
            <a:r>
              <a:rPr lang="en-US" dirty="0" smtClean="0"/>
              <a:t>SoonerCare Choice Evaluation </a:t>
            </a:r>
            <a:endParaRPr lang="en-US" dirty="0" smtClean="0"/>
          </a:p>
        </p:txBody>
      </p:sp>
      <p:sp>
        <p:nvSpPr>
          <p:cNvPr id="7" name="Rectangle 6"/>
          <p:cNvSpPr/>
          <p:nvPr/>
        </p:nvSpPr>
        <p:spPr>
          <a:xfrm>
            <a:off x="1143000" y="6093768"/>
            <a:ext cx="5125192" cy="230832"/>
          </a:xfrm>
          <a:prstGeom prst="rect">
            <a:avLst/>
          </a:prstGeom>
        </p:spPr>
        <p:txBody>
          <a:bodyPr wrap="square">
            <a:spAutoFit/>
          </a:bodyPr>
          <a:lstStyle/>
          <a:p>
            <a:pPr>
              <a:spcAft>
                <a:spcPts val="600"/>
              </a:spcAft>
            </a:pPr>
            <a:r>
              <a:rPr lang="en-US" sz="900" dirty="0"/>
              <a:t>Source: </a:t>
            </a:r>
            <a:r>
              <a:rPr lang="en-US" sz="900" dirty="0" smtClean="0"/>
              <a:t>OHCA paid claims data</a:t>
            </a:r>
            <a:endParaRPr lang="en-US" sz="900" dirty="0"/>
          </a:p>
        </p:txBody>
      </p:sp>
      <p:sp>
        <p:nvSpPr>
          <p:cNvPr id="9" name="Rectangle 8"/>
          <p:cNvSpPr/>
          <p:nvPr/>
        </p:nvSpPr>
        <p:spPr>
          <a:xfrm>
            <a:off x="5562600" y="5791200"/>
            <a:ext cx="533400" cy="150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98815930"/>
      </p:ext>
    </p:extLst>
  </p:cSld>
  <p:clrMapOvr>
    <a:masterClrMapping/>
  </p:clrMapOvr>
  <p:transition>
    <p:dissolv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905000" y="2738635"/>
            <a:ext cx="5486400" cy="3433565"/>
          </a:xfrm>
          <a:prstGeom prst="rect">
            <a:avLst/>
          </a:prstGeom>
        </p:spPr>
      </p:pic>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106</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TARGETED EVALUATION - PCMH</a:t>
            </a:r>
          </a:p>
        </p:txBody>
      </p:sp>
      <p:sp>
        <p:nvSpPr>
          <p:cNvPr id="17412" name="Content Placeholder 2"/>
          <p:cNvSpPr>
            <a:spLocks noGrp="1"/>
          </p:cNvSpPr>
          <p:nvPr>
            <p:ph sz="quarter" idx="1"/>
          </p:nvPr>
        </p:nvSpPr>
        <p:spPr>
          <a:xfrm>
            <a:off x="457200" y="1219200"/>
            <a:ext cx="8229600" cy="1524000"/>
          </a:xfrm>
        </p:spPr>
        <p:txBody>
          <a:bodyPr>
            <a:normAutofit fontScale="92500"/>
          </a:bodyPr>
          <a:lstStyle/>
          <a:p>
            <a:pPr marL="0" indent="0" algn="ctr" eaLnBrk="1" hangingPunct="1">
              <a:spcBef>
                <a:spcPts val="1200"/>
              </a:spcBef>
              <a:buNone/>
            </a:pPr>
            <a:r>
              <a:rPr lang="en-US" b="1" dirty="0" smtClean="0"/>
              <a:t>Ambulatory Care Sensitive Hospitalization Rate - </a:t>
            </a:r>
            <a:r>
              <a:rPr lang="en-US" b="1" i="1" dirty="0" smtClean="0"/>
              <a:t>COPD</a:t>
            </a:r>
            <a:endParaRPr lang="en-US" sz="2200" i="1" dirty="0" smtClean="0"/>
          </a:p>
          <a:p>
            <a:pPr eaLnBrk="1" hangingPunct="1">
              <a:spcBef>
                <a:spcPts val="1200"/>
              </a:spcBef>
            </a:pPr>
            <a:r>
              <a:rPr lang="en-US" sz="2200" dirty="0" smtClean="0"/>
              <a:t>Tier 2 PCMH providers have the lowest admit rate for COPD, while Tier 1 providers have the highest rate </a:t>
            </a:r>
          </a:p>
          <a:p>
            <a:pPr marL="274638" lvl="1" indent="0" eaLnBrk="1" hangingPunct="1">
              <a:spcBef>
                <a:spcPts val="1200"/>
              </a:spcBef>
              <a:buNone/>
            </a:pPr>
            <a:endParaRPr lang="en-US" dirty="0" smtClean="0"/>
          </a:p>
          <a:p>
            <a:pPr eaLnBrk="1" hangingPunct="1"/>
            <a:endParaRPr lang="en-US" dirty="0" smtClean="0"/>
          </a:p>
        </p:txBody>
      </p:sp>
      <p:sp>
        <p:nvSpPr>
          <p:cNvPr id="6" name="Rectangle 10"/>
          <p:cNvSpPr>
            <a:spLocks noGrp="1" noChangeArrowheads="1"/>
          </p:cNvSpPr>
          <p:nvPr>
            <p:ph type="ftr" sz="quarter" idx="11"/>
          </p:nvPr>
        </p:nvSpPr>
        <p:spPr>
          <a:xfrm>
            <a:off x="609600" y="6381750"/>
            <a:ext cx="3581400" cy="476250"/>
          </a:xfrm>
          <a:noFill/>
        </p:spPr>
        <p:txBody>
          <a:bodyPr/>
          <a:lstStyle/>
          <a:p>
            <a:pPr algn="l"/>
            <a:r>
              <a:rPr lang="en-US" b="1" i="1" dirty="0" smtClean="0"/>
              <a:t>PHPG - </a:t>
            </a:r>
            <a:r>
              <a:rPr lang="en-US" dirty="0" smtClean="0"/>
              <a:t>SoonerCare Choice Evaluation </a:t>
            </a:r>
            <a:endParaRPr lang="en-US" dirty="0" smtClean="0"/>
          </a:p>
        </p:txBody>
      </p:sp>
      <p:sp>
        <p:nvSpPr>
          <p:cNvPr id="7" name="Rectangle 6"/>
          <p:cNvSpPr/>
          <p:nvPr/>
        </p:nvSpPr>
        <p:spPr>
          <a:xfrm>
            <a:off x="1143000" y="6093768"/>
            <a:ext cx="5125192" cy="230832"/>
          </a:xfrm>
          <a:prstGeom prst="rect">
            <a:avLst/>
          </a:prstGeom>
        </p:spPr>
        <p:txBody>
          <a:bodyPr wrap="square">
            <a:spAutoFit/>
          </a:bodyPr>
          <a:lstStyle/>
          <a:p>
            <a:pPr>
              <a:spcAft>
                <a:spcPts val="600"/>
              </a:spcAft>
            </a:pPr>
            <a:r>
              <a:rPr lang="en-US" sz="900" dirty="0"/>
              <a:t>Source: </a:t>
            </a:r>
            <a:r>
              <a:rPr lang="en-US" sz="900" dirty="0" smtClean="0"/>
              <a:t>OHCA paid claims data</a:t>
            </a:r>
            <a:endParaRPr lang="en-US" sz="900" dirty="0"/>
          </a:p>
        </p:txBody>
      </p:sp>
      <p:sp>
        <p:nvSpPr>
          <p:cNvPr id="9" name="Rectangle 8"/>
          <p:cNvSpPr/>
          <p:nvPr/>
        </p:nvSpPr>
        <p:spPr>
          <a:xfrm>
            <a:off x="5562600" y="5791200"/>
            <a:ext cx="533400" cy="150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29968578"/>
      </p:ext>
    </p:extLst>
  </p:cSld>
  <p:clrMapOvr>
    <a:masterClrMapping/>
  </p:clrMapOvr>
  <p:transition>
    <p:dissolv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1815217" y="2663269"/>
            <a:ext cx="5728583" cy="3585131"/>
          </a:xfrm>
          <a:prstGeom prst="rect">
            <a:avLst/>
          </a:prstGeom>
        </p:spPr>
      </p:pic>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107</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TARGETED EVALUATION - PCMH</a:t>
            </a:r>
          </a:p>
        </p:txBody>
      </p:sp>
      <p:sp>
        <p:nvSpPr>
          <p:cNvPr id="17412" name="Content Placeholder 2"/>
          <p:cNvSpPr>
            <a:spLocks noGrp="1"/>
          </p:cNvSpPr>
          <p:nvPr>
            <p:ph sz="quarter" idx="1"/>
          </p:nvPr>
        </p:nvSpPr>
        <p:spPr>
          <a:xfrm>
            <a:off x="457200" y="1219200"/>
            <a:ext cx="8229600" cy="1524000"/>
          </a:xfrm>
        </p:spPr>
        <p:txBody>
          <a:bodyPr>
            <a:normAutofit fontScale="92500" lnSpcReduction="10000"/>
          </a:bodyPr>
          <a:lstStyle/>
          <a:p>
            <a:pPr marL="0" indent="0" algn="ctr" eaLnBrk="1" hangingPunct="1">
              <a:spcBef>
                <a:spcPts val="1200"/>
              </a:spcBef>
              <a:buNone/>
            </a:pPr>
            <a:r>
              <a:rPr lang="en-US" b="1" dirty="0" smtClean="0"/>
              <a:t>Ambulatory Care Sensitive Hospitalization Rate - </a:t>
            </a:r>
            <a:r>
              <a:rPr lang="en-US" b="1" i="1" dirty="0" smtClean="0"/>
              <a:t>Pneumonia</a:t>
            </a:r>
            <a:endParaRPr lang="en-US" sz="2200" i="1" dirty="0" smtClean="0"/>
          </a:p>
          <a:p>
            <a:pPr eaLnBrk="1" hangingPunct="1">
              <a:spcBef>
                <a:spcPts val="1200"/>
              </a:spcBef>
            </a:pPr>
            <a:r>
              <a:rPr lang="en-US" sz="2200" dirty="0" smtClean="0"/>
              <a:t>Tier </a:t>
            </a:r>
            <a:r>
              <a:rPr lang="en-US" sz="2200" dirty="0"/>
              <a:t>3</a:t>
            </a:r>
            <a:r>
              <a:rPr lang="en-US" sz="2200" dirty="0" smtClean="0"/>
              <a:t> PCMH providers have the lowest admit rate for pneumonia, while Tier 1 providers have the highest rate </a:t>
            </a:r>
          </a:p>
          <a:p>
            <a:pPr marL="274638" lvl="1" indent="0" eaLnBrk="1" hangingPunct="1">
              <a:spcBef>
                <a:spcPts val="1200"/>
              </a:spcBef>
              <a:buNone/>
            </a:pPr>
            <a:endParaRPr lang="en-US" dirty="0" smtClean="0"/>
          </a:p>
          <a:p>
            <a:pPr eaLnBrk="1" hangingPunct="1"/>
            <a:endParaRPr lang="en-US" dirty="0" smtClean="0"/>
          </a:p>
        </p:txBody>
      </p:sp>
      <p:sp>
        <p:nvSpPr>
          <p:cNvPr id="6" name="Rectangle 10"/>
          <p:cNvSpPr>
            <a:spLocks noGrp="1" noChangeArrowheads="1"/>
          </p:cNvSpPr>
          <p:nvPr>
            <p:ph type="ftr" sz="quarter" idx="11"/>
          </p:nvPr>
        </p:nvSpPr>
        <p:spPr>
          <a:xfrm>
            <a:off x="609600" y="6381750"/>
            <a:ext cx="3581400" cy="476250"/>
          </a:xfrm>
          <a:noFill/>
        </p:spPr>
        <p:txBody>
          <a:bodyPr/>
          <a:lstStyle/>
          <a:p>
            <a:pPr algn="l"/>
            <a:r>
              <a:rPr lang="en-US" b="1" i="1" dirty="0" smtClean="0"/>
              <a:t>PHPG - </a:t>
            </a:r>
            <a:r>
              <a:rPr lang="en-US" dirty="0" smtClean="0"/>
              <a:t>SoonerCare Choice Evaluation </a:t>
            </a:r>
            <a:endParaRPr lang="en-US" dirty="0" smtClean="0"/>
          </a:p>
        </p:txBody>
      </p:sp>
      <p:sp>
        <p:nvSpPr>
          <p:cNvPr id="7" name="Rectangle 6"/>
          <p:cNvSpPr/>
          <p:nvPr/>
        </p:nvSpPr>
        <p:spPr>
          <a:xfrm>
            <a:off x="1143000" y="6093768"/>
            <a:ext cx="5125192" cy="230832"/>
          </a:xfrm>
          <a:prstGeom prst="rect">
            <a:avLst/>
          </a:prstGeom>
        </p:spPr>
        <p:txBody>
          <a:bodyPr wrap="square">
            <a:spAutoFit/>
          </a:bodyPr>
          <a:lstStyle/>
          <a:p>
            <a:pPr>
              <a:spcAft>
                <a:spcPts val="600"/>
              </a:spcAft>
            </a:pPr>
            <a:r>
              <a:rPr lang="en-US" sz="900" dirty="0"/>
              <a:t>Source: </a:t>
            </a:r>
            <a:r>
              <a:rPr lang="en-US" sz="900" dirty="0" smtClean="0"/>
              <a:t>OHCA paid claims data</a:t>
            </a:r>
            <a:endParaRPr lang="en-US" sz="900" dirty="0"/>
          </a:p>
        </p:txBody>
      </p:sp>
      <p:sp>
        <p:nvSpPr>
          <p:cNvPr id="9" name="Rectangle 8"/>
          <p:cNvSpPr/>
          <p:nvPr/>
        </p:nvSpPr>
        <p:spPr>
          <a:xfrm>
            <a:off x="5562600" y="5791200"/>
            <a:ext cx="533400" cy="150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88990967"/>
      </p:ext>
    </p:extLst>
  </p:cSld>
  <p:clrMapOvr>
    <a:masterClrMapping/>
  </p:clrMapOvr>
  <p:transition>
    <p:dissolv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2209800"/>
            <a:ext cx="6345767" cy="3807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108</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TARGETED EVALUATION - PCMH</a:t>
            </a:r>
          </a:p>
        </p:txBody>
      </p:sp>
      <p:sp>
        <p:nvSpPr>
          <p:cNvPr id="17412" name="Content Placeholder 2"/>
          <p:cNvSpPr>
            <a:spLocks noGrp="1"/>
          </p:cNvSpPr>
          <p:nvPr>
            <p:ph sz="quarter" idx="1"/>
          </p:nvPr>
        </p:nvSpPr>
        <p:spPr>
          <a:xfrm>
            <a:off x="457200" y="1219200"/>
            <a:ext cx="8229600" cy="1143000"/>
          </a:xfrm>
        </p:spPr>
        <p:txBody>
          <a:bodyPr>
            <a:normAutofit fontScale="92500" lnSpcReduction="20000"/>
          </a:bodyPr>
          <a:lstStyle/>
          <a:p>
            <a:pPr marL="0" indent="0" eaLnBrk="1" hangingPunct="1">
              <a:spcBef>
                <a:spcPts val="1200"/>
              </a:spcBef>
              <a:buNone/>
            </a:pPr>
            <a:r>
              <a:rPr lang="en-US" b="1" dirty="0" smtClean="0"/>
              <a:t>Hospital Readmission Rate within 30 Days of Discharge</a:t>
            </a:r>
          </a:p>
          <a:p>
            <a:pPr eaLnBrk="1" hangingPunct="1">
              <a:spcBef>
                <a:spcPts val="1200"/>
              </a:spcBef>
            </a:pPr>
            <a:r>
              <a:rPr lang="en-US" sz="2200" dirty="0" smtClean="0"/>
              <a:t>Readmission rates are nearly identical</a:t>
            </a:r>
          </a:p>
          <a:p>
            <a:pPr marL="274638" lvl="1" indent="0" eaLnBrk="1" hangingPunct="1">
              <a:spcBef>
                <a:spcPts val="1200"/>
              </a:spcBef>
              <a:buNone/>
            </a:pPr>
            <a:endParaRPr lang="en-US" dirty="0" smtClean="0"/>
          </a:p>
          <a:p>
            <a:pPr eaLnBrk="1" hangingPunct="1"/>
            <a:endParaRPr lang="en-US" dirty="0" smtClean="0"/>
          </a:p>
        </p:txBody>
      </p:sp>
      <p:sp>
        <p:nvSpPr>
          <p:cNvPr id="6" name="Rectangle 10"/>
          <p:cNvSpPr>
            <a:spLocks noGrp="1" noChangeArrowheads="1"/>
          </p:cNvSpPr>
          <p:nvPr>
            <p:ph type="ftr" sz="quarter" idx="11"/>
          </p:nvPr>
        </p:nvSpPr>
        <p:spPr>
          <a:xfrm>
            <a:off x="609600" y="6381750"/>
            <a:ext cx="3429000" cy="476250"/>
          </a:xfrm>
          <a:noFill/>
        </p:spPr>
        <p:txBody>
          <a:bodyPr/>
          <a:lstStyle/>
          <a:p>
            <a:pPr algn="l"/>
            <a:r>
              <a:rPr lang="en-US" b="1" i="1" dirty="0" smtClean="0"/>
              <a:t>PHPG - </a:t>
            </a:r>
            <a:r>
              <a:rPr lang="en-US" dirty="0" smtClean="0"/>
              <a:t>SoonerCare Choice Evaluation </a:t>
            </a:r>
            <a:endParaRPr lang="en-US" dirty="0" smtClean="0"/>
          </a:p>
        </p:txBody>
      </p:sp>
      <p:sp>
        <p:nvSpPr>
          <p:cNvPr id="7" name="Rectangle 6"/>
          <p:cNvSpPr/>
          <p:nvPr/>
        </p:nvSpPr>
        <p:spPr>
          <a:xfrm>
            <a:off x="1143000" y="6093768"/>
            <a:ext cx="5125192" cy="215444"/>
          </a:xfrm>
          <a:prstGeom prst="rect">
            <a:avLst/>
          </a:prstGeom>
        </p:spPr>
        <p:txBody>
          <a:bodyPr wrap="square">
            <a:spAutoFit/>
          </a:bodyPr>
          <a:lstStyle/>
          <a:p>
            <a:pPr>
              <a:spcAft>
                <a:spcPts val="600"/>
              </a:spcAft>
            </a:pPr>
            <a:r>
              <a:rPr lang="en-US" sz="800" dirty="0"/>
              <a:t>Source: </a:t>
            </a:r>
            <a:r>
              <a:rPr lang="en-US" sz="800" dirty="0" smtClean="0"/>
              <a:t>OHCA paid claims data</a:t>
            </a:r>
            <a:endParaRPr lang="en-US" sz="800" dirty="0"/>
          </a:p>
        </p:txBody>
      </p:sp>
      <p:sp>
        <p:nvSpPr>
          <p:cNvPr id="9" name="Rectangle 8"/>
          <p:cNvSpPr/>
          <p:nvPr/>
        </p:nvSpPr>
        <p:spPr>
          <a:xfrm>
            <a:off x="5562600" y="5943600"/>
            <a:ext cx="533400" cy="150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2318992"/>
      </p:ext>
    </p:extLst>
  </p:cSld>
  <p:clrMapOvr>
    <a:masterClrMapping/>
  </p:clrMapOvr>
  <p:transition>
    <p:dissolv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3828" y="2276474"/>
            <a:ext cx="6658572" cy="3985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109</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TARGETED EVALUATION - PCMH</a:t>
            </a:r>
          </a:p>
        </p:txBody>
      </p:sp>
      <p:sp>
        <p:nvSpPr>
          <p:cNvPr id="17412" name="Content Placeholder 2"/>
          <p:cNvSpPr>
            <a:spLocks noGrp="1"/>
          </p:cNvSpPr>
          <p:nvPr>
            <p:ph sz="quarter" idx="1"/>
          </p:nvPr>
        </p:nvSpPr>
        <p:spPr>
          <a:xfrm>
            <a:off x="457200" y="1219200"/>
            <a:ext cx="8229600" cy="1143000"/>
          </a:xfrm>
        </p:spPr>
        <p:txBody>
          <a:bodyPr>
            <a:normAutofit/>
          </a:bodyPr>
          <a:lstStyle/>
          <a:p>
            <a:pPr marL="0" indent="0" eaLnBrk="1" hangingPunct="1">
              <a:spcBef>
                <a:spcPts val="1200"/>
              </a:spcBef>
              <a:buNone/>
            </a:pPr>
            <a:r>
              <a:rPr lang="en-US" b="1" dirty="0" smtClean="0"/>
              <a:t>Visit to PCMH Post Discharge (30 Days)</a:t>
            </a:r>
          </a:p>
          <a:p>
            <a:pPr eaLnBrk="1" hangingPunct="1">
              <a:spcBef>
                <a:spcPts val="1200"/>
              </a:spcBef>
            </a:pPr>
            <a:r>
              <a:rPr lang="en-US" sz="2200" dirty="0" smtClean="0"/>
              <a:t>Post Discharge PCMH visit rates also are almost identical</a:t>
            </a:r>
          </a:p>
          <a:p>
            <a:pPr marL="274638" lvl="1" indent="0" eaLnBrk="1" hangingPunct="1">
              <a:spcBef>
                <a:spcPts val="1200"/>
              </a:spcBef>
              <a:buNone/>
            </a:pPr>
            <a:endParaRPr lang="en-US" dirty="0" smtClean="0"/>
          </a:p>
          <a:p>
            <a:pPr eaLnBrk="1" hangingPunct="1"/>
            <a:endParaRPr lang="en-US" dirty="0" smtClean="0"/>
          </a:p>
        </p:txBody>
      </p:sp>
      <p:sp>
        <p:nvSpPr>
          <p:cNvPr id="6" name="Rectangle 10"/>
          <p:cNvSpPr>
            <a:spLocks noGrp="1" noChangeArrowheads="1"/>
          </p:cNvSpPr>
          <p:nvPr>
            <p:ph type="ftr" sz="quarter" idx="11"/>
          </p:nvPr>
        </p:nvSpPr>
        <p:spPr>
          <a:xfrm>
            <a:off x="609600" y="6381750"/>
            <a:ext cx="3429000" cy="476250"/>
          </a:xfrm>
          <a:noFill/>
        </p:spPr>
        <p:txBody>
          <a:bodyPr/>
          <a:lstStyle/>
          <a:p>
            <a:pPr algn="l"/>
            <a:r>
              <a:rPr lang="en-US" b="1" i="1" dirty="0" smtClean="0"/>
              <a:t>PHPG - </a:t>
            </a:r>
            <a:r>
              <a:rPr lang="en-US" dirty="0" smtClean="0"/>
              <a:t>SoonerCare Choice Evaluation </a:t>
            </a:r>
            <a:endParaRPr lang="en-US" dirty="0" smtClean="0"/>
          </a:p>
        </p:txBody>
      </p:sp>
      <p:sp>
        <p:nvSpPr>
          <p:cNvPr id="7" name="Rectangle 6"/>
          <p:cNvSpPr/>
          <p:nvPr/>
        </p:nvSpPr>
        <p:spPr>
          <a:xfrm>
            <a:off x="1143000" y="6093768"/>
            <a:ext cx="5125192" cy="215444"/>
          </a:xfrm>
          <a:prstGeom prst="rect">
            <a:avLst/>
          </a:prstGeom>
        </p:spPr>
        <p:txBody>
          <a:bodyPr wrap="square">
            <a:spAutoFit/>
          </a:bodyPr>
          <a:lstStyle/>
          <a:p>
            <a:pPr>
              <a:spcAft>
                <a:spcPts val="600"/>
              </a:spcAft>
            </a:pPr>
            <a:r>
              <a:rPr lang="en-US" sz="800" dirty="0"/>
              <a:t>Source: </a:t>
            </a:r>
            <a:r>
              <a:rPr lang="en-US" sz="800" dirty="0" smtClean="0"/>
              <a:t>OHCA paid claims data</a:t>
            </a:r>
            <a:endParaRPr lang="en-US" sz="800" dirty="0"/>
          </a:p>
        </p:txBody>
      </p:sp>
      <p:sp>
        <p:nvSpPr>
          <p:cNvPr id="9" name="Rectangle 8"/>
          <p:cNvSpPr/>
          <p:nvPr/>
        </p:nvSpPr>
        <p:spPr>
          <a:xfrm>
            <a:off x="5562600" y="5943600"/>
            <a:ext cx="533400" cy="150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4092577"/>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11</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a:t>INTRODUCTION </a:t>
            </a:r>
            <a:r>
              <a:rPr lang="en-US" sz="2800" i="1" dirty="0"/>
              <a:t>cont’d</a:t>
            </a:r>
            <a:endParaRPr lang="en-US" sz="2800" dirty="0" smtClean="0"/>
          </a:p>
        </p:txBody>
      </p:sp>
      <p:sp>
        <p:nvSpPr>
          <p:cNvPr id="6" name="Rectangle 10"/>
          <p:cNvSpPr>
            <a:spLocks noGrp="1" noChangeArrowheads="1"/>
          </p:cNvSpPr>
          <p:nvPr>
            <p:ph type="ftr" sz="quarter" idx="11"/>
          </p:nvPr>
        </p:nvSpPr>
        <p:spPr>
          <a:xfrm>
            <a:off x="609599" y="6381750"/>
            <a:ext cx="3895423" cy="476250"/>
          </a:xfrm>
          <a:noFill/>
        </p:spPr>
        <p:txBody>
          <a:bodyPr/>
          <a:lstStyle/>
          <a:p>
            <a:pPr algn="l"/>
            <a:r>
              <a:rPr lang="en-US" b="1" i="1" dirty="0" smtClean="0"/>
              <a:t>PHPG - </a:t>
            </a:r>
            <a:r>
              <a:rPr lang="en-US" dirty="0" smtClean="0"/>
              <a:t>SoonerCare Choice Evaluation </a:t>
            </a:r>
            <a:endParaRPr lang="en-US" dirty="0" smtClean="0"/>
          </a:p>
        </p:txBody>
      </p:sp>
      <p:sp>
        <p:nvSpPr>
          <p:cNvPr id="9" name="TextBox 8"/>
          <p:cNvSpPr txBox="1"/>
          <p:nvPr/>
        </p:nvSpPr>
        <p:spPr>
          <a:xfrm>
            <a:off x="1447800" y="1229380"/>
            <a:ext cx="5940345" cy="523220"/>
          </a:xfrm>
          <a:prstGeom prst="rect">
            <a:avLst/>
          </a:prstGeom>
          <a:noFill/>
        </p:spPr>
        <p:txBody>
          <a:bodyPr wrap="none" rtlCol="0">
            <a:spAutoFit/>
          </a:bodyPr>
          <a:lstStyle/>
          <a:p>
            <a:pPr algn="ctr"/>
            <a:r>
              <a:rPr lang="en-US" sz="2800" b="1" i="1" dirty="0" smtClean="0">
                <a:latin typeface="+mn-lt"/>
              </a:rPr>
              <a:t>Participating Practices by Tier Level*</a:t>
            </a:r>
            <a:endParaRPr lang="en-US" sz="2800" b="1" i="1" dirty="0">
              <a:latin typeface="+mn-lt"/>
            </a:endParaRPr>
          </a:p>
        </p:txBody>
      </p:sp>
      <p:sp>
        <p:nvSpPr>
          <p:cNvPr id="15" name="Rectangle 14"/>
          <p:cNvSpPr/>
          <p:nvPr/>
        </p:nvSpPr>
        <p:spPr>
          <a:xfrm>
            <a:off x="1143000" y="5867400"/>
            <a:ext cx="7010400" cy="338554"/>
          </a:xfrm>
          <a:prstGeom prst="rect">
            <a:avLst/>
          </a:prstGeom>
        </p:spPr>
        <p:txBody>
          <a:bodyPr wrap="square">
            <a:spAutoFit/>
          </a:bodyPr>
          <a:lstStyle/>
          <a:p>
            <a:pPr>
              <a:spcAft>
                <a:spcPts val="0"/>
              </a:spcAft>
            </a:pPr>
            <a:r>
              <a:rPr lang="en-US" sz="800" dirty="0" smtClean="0"/>
              <a:t>*Note – Practices can include multiple providers</a:t>
            </a:r>
          </a:p>
          <a:p>
            <a:pPr>
              <a:spcAft>
                <a:spcPts val="0"/>
              </a:spcAft>
            </a:pPr>
            <a:r>
              <a:rPr lang="en-US" sz="800" dirty="0" smtClean="0"/>
              <a:t>Source: OHCA Provider Fast Facts</a:t>
            </a:r>
            <a:endParaRPr lang="en-US" sz="800" dirty="0"/>
          </a:p>
        </p:txBody>
      </p:sp>
      <p:cxnSp>
        <p:nvCxnSpPr>
          <p:cNvPr id="3" name="Straight Connector 2"/>
          <p:cNvCxnSpPr/>
          <p:nvPr/>
        </p:nvCxnSpPr>
        <p:spPr>
          <a:xfrm>
            <a:off x="1219200" y="5867400"/>
            <a:ext cx="114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219200" y="5867400"/>
            <a:ext cx="1143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940093" y="1676400"/>
            <a:ext cx="7060907" cy="4246350"/>
            <a:chOff x="940093" y="1676400"/>
            <a:chExt cx="7060907" cy="424635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093" y="1676400"/>
              <a:ext cx="7060907" cy="424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5364975" y="1905000"/>
              <a:ext cx="502425" cy="276999"/>
            </a:xfrm>
            <a:prstGeom prst="rect">
              <a:avLst/>
            </a:prstGeom>
            <a:noFill/>
          </p:spPr>
          <p:txBody>
            <a:bodyPr wrap="square" rtlCol="0">
              <a:spAutoFit/>
            </a:bodyPr>
            <a:lstStyle/>
            <a:p>
              <a:r>
                <a:rPr lang="en-US" sz="1200" dirty="0" smtClean="0"/>
                <a:t>814</a:t>
              </a:r>
              <a:endParaRPr lang="en-US" sz="1200" dirty="0"/>
            </a:p>
          </p:txBody>
        </p:sp>
        <p:sp>
          <p:nvSpPr>
            <p:cNvPr id="5" name="TextBox 4"/>
            <p:cNvSpPr txBox="1"/>
            <p:nvPr/>
          </p:nvSpPr>
          <p:spPr>
            <a:xfrm>
              <a:off x="2393175" y="2286000"/>
              <a:ext cx="502425" cy="276999"/>
            </a:xfrm>
            <a:prstGeom prst="rect">
              <a:avLst/>
            </a:prstGeom>
            <a:noFill/>
          </p:spPr>
          <p:txBody>
            <a:bodyPr wrap="square" rtlCol="0">
              <a:spAutoFit/>
            </a:bodyPr>
            <a:lstStyle/>
            <a:p>
              <a:r>
                <a:rPr lang="en-US" sz="1200" dirty="0" smtClean="0"/>
                <a:t>699</a:t>
              </a:r>
              <a:endParaRPr lang="en-US" sz="1200" dirty="0"/>
            </a:p>
          </p:txBody>
        </p:sp>
        <p:sp>
          <p:nvSpPr>
            <p:cNvPr id="14" name="TextBox 13"/>
            <p:cNvSpPr txBox="1"/>
            <p:nvPr/>
          </p:nvSpPr>
          <p:spPr>
            <a:xfrm>
              <a:off x="3917175" y="1828800"/>
              <a:ext cx="502425" cy="276999"/>
            </a:xfrm>
            <a:prstGeom prst="rect">
              <a:avLst/>
            </a:prstGeom>
            <a:noFill/>
          </p:spPr>
          <p:txBody>
            <a:bodyPr wrap="square" rtlCol="0">
              <a:spAutoFit/>
            </a:bodyPr>
            <a:lstStyle/>
            <a:p>
              <a:r>
                <a:rPr lang="en-US" sz="1200" dirty="0" smtClean="0"/>
                <a:t>838</a:t>
              </a:r>
              <a:endParaRPr lang="en-US" sz="1200" dirty="0"/>
            </a:p>
          </p:txBody>
        </p:sp>
        <p:sp>
          <p:nvSpPr>
            <p:cNvPr id="18" name="TextBox 17"/>
            <p:cNvSpPr txBox="1"/>
            <p:nvPr/>
          </p:nvSpPr>
          <p:spPr>
            <a:xfrm>
              <a:off x="6812775" y="1676400"/>
              <a:ext cx="502425" cy="276999"/>
            </a:xfrm>
            <a:prstGeom prst="rect">
              <a:avLst/>
            </a:prstGeom>
            <a:noFill/>
          </p:spPr>
          <p:txBody>
            <a:bodyPr wrap="square" rtlCol="0">
              <a:spAutoFit/>
            </a:bodyPr>
            <a:lstStyle/>
            <a:p>
              <a:r>
                <a:rPr lang="en-US" sz="1200" dirty="0" smtClean="0"/>
                <a:t>879</a:t>
              </a:r>
              <a:endParaRPr lang="en-US" sz="1200" dirty="0"/>
            </a:p>
          </p:txBody>
        </p:sp>
      </p:grpSp>
    </p:spTree>
    <p:extLst>
      <p:ext uri="{BB962C8B-B14F-4D97-AF65-F5344CB8AC3E}">
        <p14:creationId xmlns:p14="http://schemas.microsoft.com/office/powerpoint/2010/main" val="3458250244"/>
      </p:ext>
    </p:extLst>
  </p:cSld>
  <p:clrMapOvr>
    <a:masterClrMapping/>
  </p:clrMapOvr>
  <p:transition>
    <p:dissolv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110</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TARGETED EVALUATION - PCMH</a:t>
            </a:r>
          </a:p>
        </p:txBody>
      </p:sp>
      <p:sp>
        <p:nvSpPr>
          <p:cNvPr id="17412" name="Content Placeholder 2"/>
          <p:cNvSpPr>
            <a:spLocks noGrp="1"/>
          </p:cNvSpPr>
          <p:nvPr>
            <p:ph sz="quarter" idx="1"/>
          </p:nvPr>
        </p:nvSpPr>
        <p:spPr>
          <a:xfrm>
            <a:off x="457200" y="1219200"/>
            <a:ext cx="8229600" cy="4876800"/>
          </a:xfrm>
        </p:spPr>
        <p:txBody>
          <a:bodyPr>
            <a:normAutofit lnSpcReduction="10000"/>
          </a:bodyPr>
          <a:lstStyle/>
          <a:p>
            <a:pPr marL="0" indent="0" eaLnBrk="1" hangingPunct="1">
              <a:spcBef>
                <a:spcPts val="1200"/>
              </a:spcBef>
              <a:buNone/>
            </a:pPr>
            <a:r>
              <a:rPr lang="en-US" b="1" dirty="0" smtClean="0"/>
              <a:t>PCMH Impact: Quantifying Return-on-Investment</a:t>
            </a:r>
          </a:p>
          <a:p>
            <a:pPr eaLnBrk="1" hangingPunct="1">
              <a:spcBef>
                <a:spcPts val="1200"/>
              </a:spcBef>
            </a:pPr>
            <a:r>
              <a:rPr lang="en-US" sz="2200" dirty="0" smtClean="0"/>
              <a:t>The PCMH model appears to be contributing to positive trend lines for the SoonerCare Choice program as a whole</a:t>
            </a:r>
          </a:p>
          <a:p>
            <a:pPr eaLnBrk="1" hangingPunct="1">
              <a:spcBef>
                <a:spcPts val="1200"/>
              </a:spcBef>
            </a:pPr>
            <a:r>
              <a:rPr lang="en-US" sz="2200" dirty="0" smtClean="0"/>
              <a:t>PCMH intentionally overlaps with, and amplifies that impact of other OHCA initiatives  </a:t>
            </a:r>
          </a:p>
          <a:p>
            <a:pPr eaLnBrk="1" hangingPunct="1">
              <a:spcBef>
                <a:spcPts val="1200"/>
              </a:spcBef>
            </a:pPr>
            <a:r>
              <a:rPr lang="en-US" sz="2200" dirty="0" smtClean="0"/>
              <a:t>For example, ER utilization is addressed through:</a:t>
            </a:r>
          </a:p>
          <a:p>
            <a:pPr lvl="1" eaLnBrk="1" hangingPunct="1">
              <a:spcBef>
                <a:spcPts val="1200"/>
              </a:spcBef>
            </a:pPr>
            <a:r>
              <a:rPr lang="en-US" sz="1900" dirty="0" smtClean="0"/>
              <a:t>Broad-based PCMH patient care requirements</a:t>
            </a:r>
          </a:p>
          <a:p>
            <a:pPr lvl="1" eaLnBrk="1" hangingPunct="1">
              <a:spcBef>
                <a:spcPts val="1200"/>
              </a:spcBef>
            </a:pPr>
            <a:r>
              <a:rPr lang="en-US" sz="1900" dirty="0" smtClean="0"/>
              <a:t>Targeted interventions with high ER utilizers by OHCA PCM Department</a:t>
            </a:r>
          </a:p>
          <a:p>
            <a:pPr lvl="1" eaLnBrk="1" hangingPunct="1">
              <a:spcBef>
                <a:spcPts val="1200"/>
              </a:spcBef>
            </a:pPr>
            <a:r>
              <a:rPr lang="en-US" sz="1900" dirty="0" smtClean="0"/>
              <a:t>Holistic care management of high risk members through SoonerCare HMP and </a:t>
            </a:r>
          </a:p>
          <a:p>
            <a:pPr lvl="1" eaLnBrk="1" hangingPunct="1">
              <a:spcBef>
                <a:spcPts val="1200"/>
              </a:spcBef>
            </a:pPr>
            <a:r>
              <a:rPr lang="en-US" sz="1900" dirty="0" smtClean="0"/>
              <a:t>Health Access Networks (discussed in next section)</a:t>
            </a:r>
          </a:p>
          <a:p>
            <a:pPr marL="274638" lvl="1" indent="0" eaLnBrk="1" hangingPunct="1">
              <a:spcBef>
                <a:spcPts val="1200"/>
              </a:spcBef>
              <a:buNone/>
            </a:pPr>
            <a:endParaRPr lang="en-US" dirty="0" smtClean="0"/>
          </a:p>
          <a:p>
            <a:pPr eaLnBrk="1" hangingPunct="1"/>
            <a:endParaRPr lang="en-US" dirty="0" smtClean="0"/>
          </a:p>
        </p:txBody>
      </p:sp>
      <p:sp>
        <p:nvSpPr>
          <p:cNvPr id="6" name="Rectangle 10"/>
          <p:cNvSpPr>
            <a:spLocks noGrp="1" noChangeArrowheads="1"/>
          </p:cNvSpPr>
          <p:nvPr>
            <p:ph type="ftr" sz="quarter" idx="11"/>
          </p:nvPr>
        </p:nvSpPr>
        <p:spPr>
          <a:xfrm>
            <a:off x="609600" y="6381750"/>
            <a:ext cx="3581400" cy="476250"/>
          </a:xfrm>
          <a:noFill/>
        </p:spPr>
        <p:txBody>
          <a:bodyPr/>
          <a:lstStyle/>
          <a:p>
            <a:pPr algn="l"/>
            <a:r>
              <a:rPr lang="en-US" b="1" i="1" dirty="0" smtClean="0"/>
              <a:t>PHPG - </a:t>
            </a:r>
            <a:r>
              <a:rPr lang="en-US" dirty="0" smtClean="0"/>
              <a:t>SoonerCare Choice Evaluation </a:t>
            </a:r>
            <a:endParaRPr lang="en-US" dirty="0" smtClean="0"/>
          </a:p>
        </p:txBody>
      </p:sp>
    </p:spTree>
    <p:extLst>
      <p:ext uri="{BB962C8B-B14F-4D97-AF65-F5344CB8AC3E}">
        <p14:creationId xmlns:p14="http://schemas.microsoft.com/office/powerpoint/2010/main" val="324416757"/>
      </p:ext>
    </p:extLst>
  </p:cSld>
  <p:clrMapOvr>
    <a:masterClrMapping/>
  </p:clrMapOvr>
  <p:transition>
    <p:dissolv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111</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TARGETED EVALUATION – PCMH </a:t>
            </a:r>
          </a:p>
        </p:txBody>
      </p:sp>
      <p:sp>
        <p:nvSpPr>
          <p:cNvPr id="17412" name="Content Placeholder 2"/>
          <p:cNvSpPr>
            <a:spLocks noGrp="1"/>
          </p:cNvSpPr>
          <p:nvPr>
            <p:ph sz="quarter" idx="1"/>
          </p:nvPr>
        </p:nvSpPr>
        <p:spPr>
          <a:xfrm>
            <a:off x="457200" y="1219200"/>
            <a:ext cx="8305800" cy="4953000"/>
          </a:xfrm>
        </p:spPr>
        <p:txBody>
          <a:bodyPr>
            <a:normAutofit lnSpcReduction="10000"/>
          </a:bodyPr>
          <a:lstStyle/>
          <a:p>
            <a:pPr marL="0" indent="0" eaLnBrk="1" hangingPunct="1">
              <a:spcBef>
                <a:spcPts val="1200"/>
              </a:spcBef>
              <a:buNone/>
            </a:pPr>
            <a:r>
              <a:rPr lang="en-US" sz="3300" b="1" dirty="0" smtClean="0"/>
              <a:t>PCMH Impact: Provider Tiers</a:t>
            </a:r>
            <a:endParaRPr lang="en-US" dirty="0" smtClean="0"/>
          </a:p>
          <a:p>
            <a:pPr eaLnBrk="1" hangingPunct="1">
              <a:spcBef>
                <a:spcPts val="1200"/>
              </a:spcBef>
            </a:pPr>
            <a:r>
              <a:rPr lang="en-US" sz="2800" dirty="0" smtClean="0"/>
              <a:t>There is no evidence that provider activities or member outcomes differ significantly by tier assignment </a:t>
            </a:r>
          </a:p>
          <a:p>
            <a:pPr eaLnBrk="1" hangingPunct="1">
              <a:spcBef>
                <a:spcPts val="1200"/>
              </a:spcBef>
            </a:pPr>
            <a:r>
              <a:rPr lang="en-US" sz="2800" dirty="0"/>
              <a:t>M</a:t>
            </a:r>
            <a:r>
              <a:rPr lang="en-US" sz="2800" dirty="0" smtClean="0"/>
              <a:t>ost program requirements apply across all three tiers  </a:t>
            </a:r>
          </a:p>
          <a:p>
            <a:pPr eaLnBrk="1" hangingPunct="1">
              <a:spcBef>
                <a:spcPts val="1200"/>
              </a:spcBef>
            </a:pPr>
            <a:r>
              <a:rPr lang="en-US" sz="2800" dirty="0" smtClean="0"/>
              <a:t>OHCA audit findings indicate that providers are striving to meet or exceed PCMH requirements</a:t>
            </a:r>
          </a:p>
          <a:p>
            <a:pPr eaLnBrk="1" hangingPunct="1">
              <a:spcBef>
                <a:spcPts val="1200"/>
              </a:spcBef>
            </a:pPr>
            <a:r>
              <a:rPr lang="en-US" sz="2800" i="1" dirty="0" smtClean="0"/>
              <a:t>“I provide excellent care regardless of tier.” – respondent to 2012 OU PCMH provider survey</a:t>
            </a:r>
          </a:p>
          <a:p>
            <a:pPr eaLnBrk="1" hangingPunct="1"/>
            <a:endParaRPr lang="en-US" dirty="0" smtClean="0"/>
          </a:p>
        </p:txBody>
      </p:sp>
      <p:sp>
        <p:nvSpPr>
          <p:cNvPr id="6" name="Rectangle 10"/>
          <p:cNvSpPr>
            <a:spLocks noGrp="1" noChangeArrowheads="1"/>
          </p:cNvSpPr>
          <p:nvPr>
            <p:ph type="ftr" sz="quarter" idx="11"/>
          </p:nvPr>
        </p:nvSpPr>
        <p:spPr>
          <a:xfrm>
            <a:off x="609600" y="6381750"/>
            <a:ext cx="3581400" cy="476250"/>
          </a:xfrm>
          <a:noFill/>
        </p:spPr>
        <p:txBody>
          <a:bodyPr/>
          <a:lstStyle/>
          <a:p>
            <a:pPr algn="l"/>
            <a:r>
              <a:rPr lang="en-US" b="1" i="1" dirty="0" smtClean="0"/>
              <a:t>PHPG - </a:t>
            </a:r>
            <a:r>
              <a:rPr lang="en-US" dirty="0" smtClean="0"/>
              <a:t>SoonerCare Choice Evaluation </a:t>
            </a:r>
            <a:endParaRPr lang="en-US" dirty="0" smtClean="0"/>
          </a:p>
        </p:txBody>
      </p:sp>
    </p:spTree>
    <p:extLst>
      <p:ext uri="{BB962C8B-B14F-4D97-AF65-F5344CB8AC3E}">
        <p14:creationId xmlns:p14="http://schemas.microsoft.com/office/powerpoint/2010/main" val="1582889587"/>
      </p:ext>
    </p:extLst>
  </p:cSld>
  <p:clrMapOvr>
    <a:masterClrMapping/>
  </p:clrMapOvr>
  <p:transition>
    <p:dissolv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112</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TARGETED EVALUATION – PCMH </a:t>
            </a:r>
          </a:p>
        </p:txBody>
      </p:sp>
      <p:sp>
        <p:nvSpPr>
          <p:cNvPr id="17412" name="Content Placeholder 2"/>
          <p:cNvSpPr>
            <a:spLocks noGrp="1"/>
          </p:cNvSpPr>
          <p:nvPr>
            <p:ph sz="quarter" idx="1"/>
          </p:nvPr>
        </p:nvSpPr>
        <p:spPr>
          <a:xfrm>
            <a:off x="457200" y="1219200"/>
            <a:ext cx="8305800" cy="5029200"/>
          </a:xfrm>
        </p:spPr>
        <p:txBody>
          <a:bodyPr>
            <a:normAutofit fontScale="92500" lnSpcReduction="20000"/>
          </a:bodyPr>
          <a:lstStyle/>
          <a:p>
            <a:pPr marL="0" indent="0" eaLnBrk="1" hangingPunct="1">
              <a:spcBef>
                <a:spcPts val="1200"/>
              </a:spcBef>
              <a:buNone/>
            </a:pPr>
            <a:r>
              <a:rPr lang="en-US" sz="3300" b="1" dirty="0" smtClean="0"/>
              <a:t>Options for Provider Tiers</a:t>
            </a:r>
            <a:endParaRPr lang="en-US" dirty="0" smtClean="0"/>
          </a:p>
          <a:p>
            <a:pPr eaLnBrk="1" hangingPunct="1">
              <a:spcBef>
                <a:spcPts val="1200"/>
              </a:spcBef>
            </a:pPr>
            <a:r>
              <a:rPr lang="en-US" dirty="0" smtClean="0"/>
              <a:t>The OHCA could consolidate PCMH providers into two tiers, although this would require additional dollars if the two highest tiers were retained and Tier 1 eliminated </a:t>
            </a:r>
          </a:p>
          <a:p>
            <a:pPr eaLnBrk="1" hangingPunct="1">
              <a:spcBef>
                <a:spcPts val="1200"/>
              </a:spcBef>
            </a:pPr>
            <a:r>
              <a:rPr lang="en-US" dirty="0" smtClean="0"/>
              <a:t>Standards for the highest tier could be more closely aligned with NCQA standards (or other accrediting body), although the current OHCA standards appropriately place a high priority on access</a:t>
            </a:r>
          </a:p>
          <a:p>
            <a:pPr eaLnBrk="1" hangingPunct="1">
              <a:spcBef>
                <a:spcPts val="1200"/>
              </a:spcBef>
            </a:pPr>
            <a:r>
              <a:rPr lang="en-US" dirty="0" smtClean="0"/>
              <a:t>Tier 3 providers could be subject to a pre-certification audit to confirm adherence with standards (providers currently are subject to post-certification random audits)</a:t>
            </a:r>
          </a:p>
          <a:p>
            <a:pPr eaLnBrk="1" hangingPunct="1">
              <a:spcBef>
                <a:spcPts val="1200"/>
              </a:spcBef>
            </a:pPr>
            <a:r>
              <a:rPr lang="en-US" dirty="0" smtClean="0"/>
              <a:t>A portion of Tier 3 case management fees could be tied to  performance targets and paid only upon achievement of the targets (separate from SoonerExcel payments)</a:t>
            </a:r>
          </a:p>
          <a:p>
            <a:pPr marL="0" indent="0" eaLnBrk="1" hangingPunct="1">
              <a:buNone/>
            </a:pPr>
            <a:endParaRPr lang="en-US" dirty="0" smtClean="0"/>
          </a:p>
        </p:txBody>
      </p:sp>
      <p:sp>
        <p:nvSpPr>
          <p:cNvPr id="6" name="Rectangle 10"/>
          <p:cNvSpPr>
            <a:spLocks noGrp="1" noChangeArrowheads="1"/>
          </p:cNvSpPr>
          <p:nvPr>
            <p:ph type="ftr" sz="quarter" idx="11"/>
          </p:nvPr>
        </p:nvSpPr>
        <p:spPr>
          <a:xfrm>
            <a:off x="609600" y="6381750"/>
            <a:ext cx="3581400" cy="476250"/>
          </a:xfrm>
          <a:noFill/>
        </p:spPr>
        <p:txBody>
          <a:bodyPr/>
          <a:lstStyle/>
          <a:p>
            <a:pPr algn="l"/>
            <a:r>
              <a:rPr lang="en-US" b="1" i="1" dirty="0" smtClean="0"/>
              <a:t>PHPG - </a:t>
            </a:r>
            <a:r>
              <a:rPr lang="en-US" dirty="0" smtClean="0"/>
              <a:t>SoonerCare Choice Evaluation </a:t>
            </a:r>
            <a:endParaRPr lang="en-US" dirty="0" smtClean="0"/>
          </a:p>
        </p:txBody>
      </p:sp>
    </p:spTree>
    <p:extLst>
      <p:ext uri="{BB962C8B-B14F-4D97-AF65-F5344CB8AC3E}">
        <p14:creationId xmlns:p14="http://schemas.microsoft.com/office/powerpoint/2010/main" val="13751036"/>
      </p:ext>
    </p:extLst>
  </p:cSld>
  <p:clrMapOvr>
    <a:masterClrMapping/>
  </p:clrMapOvr>
  <p:transition>
    <p:dissolv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113</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SoonerCare Choice Evaluation – NEW</a:t>
            </a:r>
          </a:p>
        </p:txBody>
      </p:sp>
      <p:sp>
        <p:nvSpPr>
          <p:cNvPr id="6" name="Rectangle 10"/>
          <p:cNvSpPr>
            <a:spLocks noGrp="1" noChangeArrowheads="1"/>
          </p:cNvSpPr>
          <p:nvPr>
            <p:ph type="ftr" sz="quarter" idx="11"/>
          </p:nvPr>
        </p:nvSpPr>
        <p:spPr>
          <a:xfrm>
            <a:off x="609600" y="6381750"/>
            <a:ext cx="3810000" cy="476250"/>
          </a:xfrm>
          <a:noFill/>
        </p:spPr>
        <p:txBody>
          <a:bodyPr/>
          <a:lstStyle/>
          <a:p>
            <a:pPr algn="l"/>
            <a:r>
              <a:rPr lang="en-US" b="1" i="1" dirty="0" smtClean="0"/>
              <a:t>PHPG - </a:t>
            </a:r>
            <a:r>
              <a:rPr lang="en-US" dirty="0" smtClean="0"/>
              <a:t>SoonerCare Choice Evaluation </a:t>
            </a:r>
            <a:endParaRPr lang="en-US" dirty="0" smtClean="0"/>
          </a:p>
        </p:txBody>
      </p:sp>
      <p:graphicFrame>
        <p:nvGraphicFramePr>
          <p:cNvPr id="3" name="Diagram 2"/>
          <p:cNvGraphicFramePr/>
          <p:nvPr>
            <p:extLst>
              <p:ext uri="{D42A27DB-BD31-4B8C-83A1-F6EECF244321}">
                <p14:modId xmlns:p14="http://schemas.microsoft.com/office/powerpoint/2010/main" val="15637704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5428020"/>
      </p:ext>
    </p:extLst>
  </p:cSld>
  <p:clrMapOvr>
    <a:masterClrMapping/>
  </p:clrMapOvr>
  <p:transition>
    <p:dissolv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114</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TARGETED EVALUATION - HAN</a:t>
            </a:r>
          </a:p>
        </p:txBody>
      </p:sp>
      <p:sp>
        <p:nvSpPr>
          <p:cNvPr id="17412" name="Content Placeholder 2"/>
          <p:cNvSpPr>
            <a:spLocks noGrp="1"/>
          </p:cNvSpPr>
          <p:nvPr>
            <p:ph sz="quarter" idx="1"/>
          </p:nvPr>
        </p:nvSpPr>
        <p:spPr>
          <a:xfrm>
            <a:off x="457200" y="1219200"/>
            <a:ext cx="8229600" cy="1143000"/>
          </a:xfrm>
        </p:spPr>
        <p:txBody>
          <a:bodyPr>
            <a:normAutofit fontScale="85000" lnSpcReduction="20000"/>
          </a:bodyPr>
          <a:lstStyle/>
          <a:p>
            <a:pPr marL="0" indent="0" eaLnBrk="1" hangingPunct="1">
              <a:spcBef>
                <a:spcPts val="1200"/>
              </a:spcBef>
              <a:buNone/>
            </a:pPr>
            <a:r>
              <a:rPr lang="en-US" sz="3400" b="1" dirty="0" smtClean="0"/>
              <a:t>Overview </a:t>
            </a:r>
          </a:p>
          <a:p>
            <a:pPr eaLnBrk="1" hangingPunct="1">
              <a:spcBef>
                <a:spcPts val="1200"/>
              </a:spcBef>
            </a:pPr>
            <a:r>
              <a:rPr lang="en-US" dirty="0" smtClean="0"/>
              <a:t>The Health Access Network model expands on the PCMH by creating community-based, integrated networks intended to:</a:t>
            </a:r>
            <a:endParaRPr lang="en-US" i="1" dirty="0"/>
          </a:p>
          <a:p>
            <a:pPr marL="593725" lvl="2" indent="0" eaLnBrk="1" hangingPunct="1">
              <a:spcBef>
                <a:spcPts val="1200"/>
              </a:spcBef>
              <a:buNone/>
            </a:pPr>
            <a:endParaRPr lang="en-US" dirty="0" smtClean="0"/>
          </a:p>
          <a:p>
            <a:pPr marL="274638" lvl="1" indent="0" eaLnBrk="1" hangingPunct="1">
              <a:spcBef>
                <a:spcPts val="1200"/>
              </a:spcBef>
              <a:buNone/>
            </a:pPr>
            <a:endParaRPr lang="en-US" dirty="0" smtClean="0"/>
          </a:p>
          <a:p>
            <a:pPr eaLnBrk="1" hangingPunct="1"/>
            <a:endParaRPr lang="en-US" dirty="0" smtClean="0"/>
          </a:p>
        </p:txBody>
      </p:sp>
      <p:sp>
        <p:nvSpPr>
          <p:cNvPr id="6" name="Rectangle 10"/>
          <p:cNvSpPr>
            <a:spLocks noGrp="1" noChangeArrowheads="1"/>
          </p:cNvSpPr>
          <p:nvPr>
            <p:ph type="ftr" sz="quarter" idx="11"/>
          </p:nvPr>
        </p:nvSpPr>
        <p:spPr>
          <a:xfrm>
            <a:off x="609600" y="6381750"/>
            <a:ext cx="3505200" cy="476250"/>
          </a:xfrm>
          <a:noFill/>
        </p:spPr>
        <p:txBody>
          <a:bodyPr/>
          <a:lstStyle/>
          <a:p>
            <a:pPr algn="l"/>
            <a:r>
              <a:rPr lang="en-US" b="1" i="1" dirty="0" smtClean="0"/>
              <a:t>PHPG - </a:t>
            </a:r>
            <a:r>
              <a:rPr lang="en-US" dirty="0" smtClean="0"/>
              <a:t>SoonerCare Choice Evaluation </a:t>
            </a:r>
            <a:endParaRPr lang="en-US" dirty="0" smtClean="0"/>
          </a:p>
        </p:txBody>
      </p:sp>
      <p:graphicFrame>
        <p:nvGraphicFramePr>
          <p:cNvPr id="2" name="Diagram 1"/>
          <p:cNvGraphicFramePr/>
          <p:nvPr>
            <p:extLst>
              <p:ext uri="{D42A27DB-BD31-4B8C-83A1-F6EECF244321}">
                <p14:modId xmlns:p14="http://schemas.microsoft.com/office/powerpoint/2010/main" val="2709595799"/>
              </p:ext>
            </p:extLst>
          </p:nvPr>
        </p:nvGraphicFramePr>
        <p:xfrm>
          <a:off x="2819400" y="2514600"/>
          <a:ext cx="5562600" cy="378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2"/>
          <p:cNvSpPr txBox="1">
            <a:spLocks/>
          </p:cNvSpPr>
          <p:nvPr/>
        </p:nvSpPr>
        <p:spPr bwMode="auto">
          <a:xfrm>
            <a:off x="416379" y="1981200"/>
            <a:ext cx="3927021" cy="251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eaLnBrk="1" hangingPunct="1">
              <a:spcBef>
                <a:spcPts val="1200"/>
              </a:spcBef>
              <a:buFont typeface="Wingdings 3" pitchFamily="18" charset="2"/>
              <a:buNone/>
            </a:pPr>
            <a:r>
              <a:rPr lang="en-US" sz="3400" b="1" dirty="0" smtClean="0"/>
              <a:t> </a:t>
            </a:r>
            <a:endParaRPr lang="en-US" dirty="0" smtClean="0"/>
          </a:p>
          <a:p>
            <a:pPr lvl="1" eaLnBrk="1" hangingPunct="1">
              <a:spcBef>
                <a:spcPts val="1200"/>
              </a:spcBef>
            </a:pPr>
            <a:r>
              <a:rPr lang="en-US" b="1" i="1" dirty="0" smtClean="0"/>
              <a:t>Increase</a:t>
            </a:r>
            <a:r>
              <a:rPr lang="en-US" i="1" dirty="0" smtClean="0"/>
              <a:t> </a:t>
            </a:r>
            <a:r>
              <a:rPr lang="en-US" dirty="0" smtClean="0"/>
              <a:t>access to health care services</a:t>
            </a:r>
          </a:p>
          <a:p>
            <a:pPr lvl="1" eaLnBrk="1" hangingPunct="1">
              <a:lnSpc>
                <a:spcPct val="120000"/>
              </a:lnSpc>
              <a:spcBef>
                <a:spcPts val="1200"/>
              </a:spcBef>
            </a:pPr>
            <a:r>
              <a:rPr lang="en-US" b="1" i="1" dirty="0" smtClean="0"/>
              <a:t>Enhance </a:t>
            </a:r>
            <a:r>
              <a:rPr lang="en-US" dirty="0" smtClean="0"/>
              <a:t>quality and coordination of care</a:t>
            </a:r>
          </a:p>
          <a:p>
            <a:pPr lvl="1" eaLnBrk="1" hangingPunct="1">
              <a:spcBef>
                <a:spcPts val="1200"/>
              </a:spcBef>
            </a:pPr>
            <a:r>
              <a:rPr lang="en-US" b="1" i="1" dirty="0" smtClean="0"/>
              <a:t>Reduce</a:t>
            </a:r>
            <a:r>
              <a:rPr lang="en-US" i="1" dirty="0" smtClean="0"/>
              <a:t> </a:t>
            </a:r>
            <a:r>
              <a:rPr lang="en-US" dirty="0" smtClean="0"/>
              <a:t>costs </a:t>
            </a:r>
            <a:endParaRPr lang="en-US" i="1" dirty="0" smtClean="0"/>
          </a:p>
          <a:p>
            <a:pPr marL="593725" lvl="2" indent="0" eaLnBrk="1" hangingPunct="1">
              <a:spcBef>
                <a:spcPts val="1200"/>
              </a:spcBef>
              <a:buFont typeface="Wingdings 3" pitchFamily="18" charset="2"/>
              <a:buNone/>
            </a:pPr>
            <a:endParaRPr lang="en-US" dirty="0" smtClean="0"/>
          </a:p>
          <a:p>
            <a:pPr marL="274638" lvl="1" indent="0" eaLnBrk="1" hangingPunct="1">
              <a:spcBef>
                <a:spcPts val="1200"/>
              </a:spcBef>
              <a:buFont typeface="Wingdings 3" pitchFamily="18" charset="2"/>
              <a:buNone/>
            </a:pPr>
            <a:endParaRPr lang="en-US" dirty="0" smtClean="0"/>
          </a:p>
          <a:p>
            <a:pPr eaLnBrk="1" hangingPunct="1"/>
            <a:endParaRPr lang="en-US" dirty="0" smtClean="0"/>
          </a:p>
        </p:txBody>
      </p:sp>
    </p:spTree>
    <p:extLst>
      <p:ext uri="{BB962C8B-B14F-4D97-AF65-F5344CB8AC3E}">
        <p14:creationId xmlns:p14="http://schemas.microsoft.com/office/powerpoint/2010/main" val="2686594848"/>
      </p:ext>
    </p:extLst>
  </p:cSld>
  <p:clrMapOvr>
    <a:masterClrMapping/>
  </p:clrMapOvr>
  <p:transition>
    <p:dissolv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115</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TARGETED EVALUATION - HAN</a:t>
            </a:r>
          </a:p>
        </p:txBody>
      </p:sp>
      <p:sp>
        <p:nvSpPr>
          <p:cNvPr id="17412" name="Content Placeholder 2"/>
          <p:cNvSpPr>
            <a:spLocks noGrp="1"/>
          </p:cNvSpPr>
          <p:nvPr>
            <p:ph sz="quarter" idx="1"/>
          </p:nvPr>
        </p:nvSpPr>
        <p:spPr>
          <a:xfrm>
            <a:off x="457200" y="1219200"/>
            <a:ext cx="8229600" cy="4876800"/>
          </a:xfrm>
        </p:spPr>
        <p:txBody>
          <a:bodyPr>
            <a:normAutofit/>
          </a:bodyPr>
          <a:lstStyle/>
          <a:p>
            <a:pPr marL="0" indent="0" eaLnBrk="1" hangingPunct="1">
              <a:spcBef>
                <a:spcPts val="1200"/>
              </a:spcBef>
              <a:buNone/>
            </a:pPr>
            <a:r>
              <a:rPr lang="en-US" sz="3400" b="1" dirty="0" smtClean="0"/>
              <a:t>Overview </a:t>
            </a:r>
            <a:endParaRPr lang="en-US" dirty="0" smtClean="0"/>
          </a:p>
          <a:p>
            <a:pPr eaLnBrk="1" hangingPunct="1">
              <a:spcBef>
                <a:spcPts val="1200"/>
              </a:spcBef>
            </a:pPr>
            <a:r>
              <a:rPr lang="en-US" dirty="0" smtClean="0"/>
              <a:t>The HAN model was launched in 2010 and includes: </a:t>
            </a:r>
          </a:p>
          <a:p>
            <a:pPr lvl="1" eaLnBrk="1" hangingPunct="1">
              <a:spcBef>
                <a:spcPts val="1200"/>
              </a:spcBef>
            </a:pPr>
            <a:r>
              <a:rPr lang="en-US" dirty="0" smtClean="0"/>
              <a:t>Partnership for Healthy Central Communities (based in Canadian County))</a:t>
            </a:r>
          </a:p>
          <a:p>
            <a:pPr lvl="1" eaLnBrk="1" hangingPunct="1">
              <a:spcBef>
                <a:spcPts val="1200"/>
              </a:spcBef>
            </a:pPr>
            <a:r>
              <a:rPr lang="en-US" dirty="0" smtClean="0"/>
              <a:t>OSU Center for Health Sciences</a:t>
            </a:r>
          </a:p>
          <a:p>
            <a:pPr lvl="1" eaLnBrk="1" hangingPunct="1">
              <a:spcBef>
                <a:spcPts val="1200"/>
              </a:spcBef>
            </a:pPr>
            <a:r>
              <a:rPr lang="en-US" dirty="0" smtClean="0"/>
              <a:t>OU Sooner Health Access Network</a:t>
            </a:r>
          </a:p>
          <a:p>
            <a:pPr eaLnBrk="1" hangingPunct="1">
              <a:spcBef>
                <a:spcPts val="1200"/>
              </a:spcBef>
            </a:pPr>
            <a:r>
              <a:rPr lang="en-US" dirty="0"/>
              <a:t>The HANs receive an additional $5.00 </a:t>
            </a:r>
            <a:r>
              <a:rPr lang="en-US" dirty="0" smtClean="0"/>
              <a:t>PMPM </a:t>
            </a:r>
            <a:r>
              <a:rPr lang="en-US" dirty="0"/>
              <a:t>in </a:t>
            </a:r>
            <a:r>
              <a:rPr lang="en-US" dirty="0" smtClean="0"/>
              <a:t>part </a:t>
            </a:r>
            <a:r>
              <a:rPr lang="en-US" dirty="0"/>
              <a:t>for their </a:t>
            </a:r>
            <a:r>
              <a:rPr lang="en-US" dirty="0" smtClean="0"/>
              <a:t>care </a:t>
            </a:r>
            <a:r>
              <a:rPr lang="en-US" dirty="0"/>
              <a:t>management duties, which </a:t>
            </a:r>
            <a:r>
              <a:rPr lang="en-US" dirty="0" smtClean="0"/>
              <a:t>focus on high-risk SoonerCare Choice members enrolled with HAN-affiliated PMCH providers</a:t>
            </a:r>
            <a:endParaRPr lang="en-US" dirty="0"/>
          </a:p>
          <a:p>
            <a:pPr marL="0" indent="0" eaLnBrk="1" hangingPunct="1">
              <a:spcBef>
                <a:spcPts val="1200"/>
              </a:spcBef>
              <a:buNone/>
            </a:pPr>
            <a:endParaRPr lang="en-US" dirty="0"/>
          </a:p>
          <a:p>
            <a:pPr marL="593725" lvl="2" indent="0" eaLnBrk="1" hangingPunct="1">
              <a:spcBef>
                <a:spcPts val="1200"/>
              </a:spcBef>
              <a:buNone/>
            </a:pPr>
            <a:endParaRPr lang="en-US" dirty="0" smtClean="0"/>
          </a:p>
          <a:p>
            <a:pPr marL="274638" lvl="1" indent="0" eaLnBrk="1" hangingPunct="1">
              <a:spcBef>
                <a:spcPts val="1200"/>
              </a:spcBef>
              <a:buNone/>
            </a:pPr>
            <a:endParaRPr lang="en-US" dirty="0" smtClean="0"/>
          </a:p>
          <a:p>
            <a:pPr eaLnBrk="1" hangingPunct="1"/>
            <a:endParaRPr lang="en-US" dirty="0" smtClean="0"/>
          </a:p>
        </p:txBody>
      </p:sp>
      <p:sp>
        <p:nvSpPr>
          <p:cNvPr id="6" name="Rectangle 10"/>
          <p:cNvSpPr>
            <a:spLocks noGrp="1" noChangeArrowheads="1"/>
          </p:cNvSpPr>
          <p:nvPr>
            <p:ph type="ftr" sz="quarter" idx="11"/>
          </p:nvPr>
        </p:nvSpPr>
        <p:spPr>
          <a:xfrm>
            <a:off x="609600" y="6381750"/>
            <a:ext cx="3505200" cy="476250"/>
          </a:xfrm>
          <a:noFill/>
        </p:spPr>
        <p:txBody>
          <a:bodyPr/>
          <a:lstStyle/>
          <a:p>
            <a:pPr algn="l"/>
            <a:r>
              <a:rPr lang="en-US" b="1" i="1" dirty="0" smtClean="0"/>
              <a:t>PHPG - </a:t>
            </a:r>
            <a:r>
              <a:rPr lang="en-US" dirty="0" smtClean="0"/>
              <a:t>SoonerCare Choice Evaluation </a:t>
            </a:r>
            <a:endParaRPr lang="en-US" dirty="0" smtClean="0"/>
          </a:p>
        </p:txBody>
      </p:sp>
    </p:spTree>
    <p:extLst>
      <p:ext uri="{BB962C8B-B14F-4D97-AF65-F5344CB8AC3E}">
        <p14:creationId xmlns:p14="http://schemas.microsoft.com/office/powerpoint/2010/main" val="1808819205"/>
      </p:ext>
    </p:extLst>
  </p:cSld>
  <p:clrMapOvr>
    <a:masterClrMapping/>
  </p:clrMapOvr>
  <p:transition>
    <p:dissolv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116</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TARGETED EVALUATION - HAN</a:t>
            </a:r>
          </a:p>
        </p:txBody>
      </p:sp>
      <p:sp>
        <p:nvSpPr>
          <p:cNvPr id="17412" name="Content Placeholder 2"/>
          <p:cNvSpPr>
            <a:spLocks noGrp="1"/>
          </p:cNvSpPr>
          <p:nvPr>
            <p:ph sz="quarter" idx="1"/>
          </p:nvPr>
        </p:nvSpPr>
        <p:spPr>
          <a:xfrm>
            <a:off x="457200" y="1295400"/>
            <a:ext cx="8229600" cy="4800600"/>
          </a:xfrm>
        </p:spPr>
        <p:txBody>
          <a:bodyPr>
            <a:normAutofit fontScale="92500" lnSpcReduction="10000"/>
          </a:bodyPr>
          <a:lstStyle/>
          <a:p>
            <a:pPr marL="0" indent="0" eaLnBrk="1" hangingPunct="1">
              <a:spcBef>
                <a:spcPts val="1200"/>
              </a:spcBef>
              <a:buNone/>
            </a:pPr>
            <a:r>
              <a:rPr lang="en-US" sz="3400" b="1" dirty="0" smtClean="0"/>
              <a:t>Overview </a:t>
            </a:r>
            <a:endParaRPr lang="en-US" dirty="0" smtClean="0"/>
          </a:p>
          <a:p>
            <a:pPr eaLnBrk="1" hangingPunct="1">
              <a:spcBef>
                <a:spcPts val="1200"/>
              </a:spcBef>
            </a:pPr>
            <a:r>
              <a:rPr lang="en-US" dirty="0" smtClean="0"/>
              <a:t>Care management target groups include:</a:t>
            </a:r>
          </a:p>
          <a:p>
            <a:pPr lvl="1" eaLnBrk="1" hangingPunct="1">
              <a:spcBef>
                <a:spcPts val="1200"/>
              </a:spcBef>
            </a:pPr>
            <a:r>
              <a:rPr lang="en-US" dirty="0" smtClean="0"/>
              <a:t>Breast and cervical cancer patients</a:t>
            </a:r>
          </a:p>
          <a:p>
            <a:pPr lvl="1" eaLnBrk="1" hangingPunct="1">
              <a:spcBef>
                <a:spcPts val="1200"/>
              </a:spcBef>
            </a:pPr>
            <a:r>
              <a:rPr lang="en-US" dirty="0" smtClean="0"/>
              <a:t>High Risk pregnancies</a:t>
            </a:r>
          </a:p>
          <a:p>
            <a:pPr lvl="1" eaLnBrk="1" hangingPunct="1">
              <a:spcBef>
                <a:spcPts val="1200"/>
              </a:spcBef>
            </a:pPr>
            <a:r>
              <a:rPr lang="en-US" dirty="0" smtClean="0"/>
              <a:t>Persons with hemophilia</a:t>
            </a:r>
          </a:p>
          <a:p>
            <a:pPr lvl="1" eaLnBrk="1" hangingPunct="1">
              <a:spcBef>
                <a:spcPts val="1200"/>
              </a:spcBef>
            </a:pPr>
            <a:r>
              <a:rPr lang="en-US" dirty="0" smtClean="0"/>
              <a:t>Frequent emergency room utilizers </a:t>
            </a:r>
          </a:p>
          <a:p>
            <a:pPr eaLnBrk="1" hangingPunct="1">
              <a:spcBef>
                <a:spcPts val="1200"/>
              </a:spcBef>
            </a:pPr>
            <a:r>
              <a:rPr lang="en-US" dirty="0"/>
              <a:t>The HANs </a:t>
            </a:r>
            <a:r>
              <a:rPr lang="en-US" dirty="0" smtClean="0"/>
              <a:t>also support network PCMH providers through facilitation of specialist referrals, expansion of telemedicine and assistance in achieving Tier 3 status  </a:t>
            </a:r>
            <a:endParaRPr lang="en-US" dirty="0"/>
          </a:p>
          <a:p>
            <a:pPr eaLnBrk="1" hangingPunct="1">
              <a:spcBef>
                <a:spcPts val="1200"/>
              </a:spcBef>
            </a:pPr>
            <a:r>
              <a:rPr lang="en-US" dirty="0" smtClean="0"/>
              <a:t>HAN enrollment has increased rapidly as the HANs have added PCMH providers to their networks</a:t>
            </a:r>
            <a:endParaRPr lang="en-US" dirty="0"/>
          </a:p>
          <a:p>
            <a:pPr marL="593725" lvl="2" indent="0" eaLnBrk="1" hangingPunct="1">
              <a:spcBef>
                <a:spcPts val="1200"/>
              </a:spcBef>
              <a:buNone/>
            </a:pPr>
            <a:endParaRPr lang="en-US" dirty="0" smtClean="0"/>
          </a:p>
          <a:p>
            <a:pPr marL="274638" lvl="1" indent="0" eaLnBrk="1" hangingPunct="1">
              <a:spcBef>
                <a:spcPts val="1200"/>
              </a:spcBef>
              <a:buNone/>
            </a:pPr>
            <a:endParaRPr lang="en-US" dirty="0" smtClean="0"/>
          </a:p>
          <a:p>
            <a:pPr eaLnBrk="1" hangingPunct="1"/>
            <a:endParaRPr lang="en-US" dirty="0" smtClean="0"/>
          </a:p>
        </p:txBody>
      </p:sp>
      <p:sp>
        <p:nvSpPr>
          <p:cNvPr id="6" name="Rectangle 10"/>
          <p:cNvSpPr>
            <a:spLocks noGrp="1" noChangeArrowheads="1"/>
          </p:cNvSpPr>
          <p:nvPr>
            <p:ph type="ftr" sz="quarter" idx="11"/>
          </p:nvPr>
        </p:nvSpPr>
        <p:spPr>
          <a:xfrm>
            <a:off x="609600" y="6381750"/>
            <a:ext cx="3505200" cy="476250"/>
          </a:xfrm>
          <a:noFill/>
        </p:spPr>
        <p:txBody>
          <a:bodyPr/>
          <a:lstStyle/>
          <a:p>
            <a:pPr algn="l"/>
            <a:r>
              <a:rPr lang="en-US" b="1" i="1" dirty="0" smtClean="0"/>
              <a:t>PHPG - </a:t>
            </a:r>
            <a:r>
              <a:rPr lang="en-US" dirty="0" smtClean="0"/>
              <a:t>SoonerCare Choice Evaluation </a:t>
            </a:r>
            <a:endParaRPr lang="en-US" dirty="0" smtClean="0"/>
          </a:p>
        </p:txBody>
      </p:sp>
    </p:spTree>
    <p:extLst>
      <p:ext uri="{BB962C8B-B14F-4D97-AF65-F5344CB8AC3E}">
        <p14:creationId xmlns:p14="http://schemas.microsoft.com/office/powerpoint/2010/main" val="842539687"/>
      </p:ext>
    </p:extLst>
  </p:cSld>
  <p:clrMapOvr>
    <a:masterClrMapping/>
  </p:clrMapOvr>
  <p:transition>
    <p:dissolv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513137" y="2111887"/>
            <a:ext cx="6487863" cy="4060313"/>
          </a:xfrm>
          <a:prstGeom prst="rect">
            <a:avLst/>
          </a:prstGeom>
        </p:spPr>
      </p:pic>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117</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TARGETED EVALUATION - HAN</a:t>
            </a:r>
          </a:p>
        </p:txBody>
      </p:sp>
      <p:sp>
        <p:nvSpPr>
          <p:cNvPr id="17412" name="Content Placeholder 2"/>
          <p:cNvSpPr>
            <a:spLocks noGrp="1"/>
          </p:cNvSpPr>
          <p:nvPr>
            <p:ph sz="quarter" idx="1"/>
          </p:nvPr>
        </p:nvSpPr>
        <p:spPr>
          <a:xfrm>
            <a:off x="457200" y="1219200"/>
            <a:ext cx="8229600" cy="1066800"/>
          </a:xfrm>
        </p:spPr>
        <p:txBody>
          <a:bodyPr>
            <a:normAutofit fontScale="92500" lnSpcReduction="20000"/>
          </a:bodyPr>
          <a:lstStyle/>
          <a:p>
            <a:pPr marL="0" indent="0" eaLnBrk="1" hangingPunct="1">
              <a:spcBef>
                <a:spcPts val="1200"/>
              </a:spcBef>
              <a:buNone/>
            </a:pPr>
            <a:r>
              <a:rPr lang="en-US" b="1" dirty="0" smtClean="0"/>
              <a:t>Overview - HAN Enrollment (all sites)</a:t>
            </a:r>
            <a:endParaRPr lang="en-US" sz="1900" b="1" dirty="0" smtClean="0"/>
          </a:p>
          <a:p>
            <a:pPr eaLnBrk="1" hangingPunct="1">
              <a:spcBef>
                <a:spcPts val="1200"/>
              </a:spcBef>
            </a:pPr>
            <a:r>
              <a:rPr lang="en-US" sz="2000" dirty="0" smtClean="0"/>
              <a:t>HAN enrollment grew from 25,000 in July 2010 to nearly 117,000 in May 2014</a:t>
            </a:r>
          </a:p>
          <a:p>
            <a:pPr marL="0" indent="0" eaLnBrk="1" hangingPunct="1">
              <a:spcBef>
                <a:spcPts val="1200"/>
              </a:spcBef>
              <a:buNone/>
            </a:pPr>
            <a:endParaRPr lang="en-US" sz="2000" dirty="0" smtClean="0"/>
          </a:p>
        </p:txBody>
      </p:sp>
      <p:sp>
        <p:nvSpPr>
          <p:cNvPr id="6" name="Rectangle 10"/>
          <p:cNvSpPr>
            <a:spLocks noGrp="1" noChangeArrowheads="1"/>
          </p:cNvSpPr>
          <p:nvPr>
            <p:ph type="ftr" sz="quarter" idx="11"/>
          </p:nvPr>
        </p:nvSpPr>
        <p:spPr>
          <a:xfrm>
            <a:off x="609600" y="6381750"/>
            <a:ext cx="3962400" cy="476250"/>
          </a:xfrm>
          <a:noFill/>
        </p:spPr>
        <p:txBody>
          <a:bodyPr/>
          <a:lstStyle/>
          <a:p>
            <a:pPr algn="l"/>
            <a:r>
              <a:rPr lang="en-US" b="1" i="1" dirty="0" smtClean="0"/>
              <a:t>PHPG - </a:t>
            </a:r>
            <a:r>
              <a:rPr lang="en-US" dirty="0" smtClean="0"/>
              <a:t>SoonerCare Choice Evaluation </a:t>
            </a:r>
            <a:endParaRPr lang="en-US" dirty="0" smtClean="0"/>
          </a:p>
        </p:txBody>
      </p:sp>
      <p:sp>
        <p:nvSpPr>
          <p:cNvPr id="7" name="Rectangle 6"/>
          <p:cNvSpPr/>
          <p:nvPr/>
        </p:nvSpPr>
        <p:spPr>
          <a:xfrm>
            <a:off x="1143000" y="6093768"/>
            <a:ext cx="6248400" cy="215444"/>
          </a:xfrm>
          <a:prstGeom prst="rect">
            <a:avLst/>
          </a:prstGeom>
        </p:spPr>
        <p:txBody>
          <a:bodyPr wrap="square">
            <a:spAutoFit/>
          </a:bodyPr>
          <a:lstStyle/>
          <a:p>
            <a:pPr>
              <a:spcAft>
                <a:spcPts val="600"/>
              </a:spcAft>
            </a:pPr>
            <a:r>
              <a:rPr lang="en-US" sz="800" dirty="0" smtClean="0"/>
              <a:t>Source: OHCA HAN Total Summary Report – May 2014 </a:t>
            </a:r>
            <a:endParaRPr lang="en-US" sz="800" dirty="0"/>
          </a:p>
        </p:txBody>
      </p:sp>
    </p:spTree>
    <p:extLst>
      <p:ext uri="{BB962C8B-B14F-4D97-AF65-F5344CB8AC3E}">
        <p14:creationId xmlns:p14="http://schemas.microsoft.com/office/powerpoint/2010/main" val="2626679435"/>
      </p:ext>
    </p:extLst>
  </p:cSld>
  <p:clrMapOvr>
    <a:masterClrMapping/>
  </p:clrMapOvr>
  <p:transition>
    <p:dissolv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1559573" y="2320898"/>
            <a:ext cx="6289027" cy="3927502"/>
          </a:xfrm>
          <a:prstGeom prst="rect">
            <a:avLst/>
          </a:prstGeom>
        </p:spPr>
      </p:pic>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118</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TARGETED EVALUATION - HAN</a:t>
            </a:r>
          </a:p>
        </p:txBody>
      </p:sp>
      <p:sp>
        <p:nvSpPr>
          <p:cNvPr id="17412" name="Content Placeholder 2"/>
          <p:cNvSpPr>
            <a:spLocks noGrp="1"/>
          </p:cNvSpPr>
          <p:nvPr>
            <p:ph sz="quarter" idx="1"/>
          </p:nvPr>
        </p:nvSpPr>
        <p:spPr>
          <a:xfrm>
            <a:off x="457200" y="1219200"/>
            <a:ext cx="8229600" cy="1066800"/>
          </a:xfrm>
        </p:spPr>
        <p:txBody>
          <a:bodyPr>
            <a:normAutofit fontScale="77500" lnSpcReduction="20000"/>
          </a:bodyPr>
          <a:lstStyle/>
          <a:p>
            <a:pPr marL="0" indent="0" eaLnBrk="1" hangingPunct="1">
              <a:spcBef>
                <a:spcPts val="1200"/>
              </a:spcBef>
              <a:buNone/>
            </a:pPr>
            <a:r>
              <a:rPr lang="en-US" b="1" dirty="0" smtClean="0"/>
              <a:t>Overview - HAN Enrollment (by site)</a:t>
            </a:r>
            <a:endParaRPr lang="en-US" sz="1900" b="1" dirty="0" smtClean="0"/>
          </a:p>
          <a:p>
            <a:pPr eaLnBrk="1" hangingPunct="1">
              <a:spcBef>
                <a:spcPts val="1200"/>
              </a:spcBef>
            </a:pPr>
            <a:r>
              <a:rPr lang="en-US" sz="2000" dirty="0" smtClean="0"/>
              <a:t>In May 2014, OU Sooner HAN accounted for approximately 84 percent of enrollment; OSU for 13 percent and Central Communities for the remaining three percent</a:t>
            </a:r>
          </a:p>
          <a:p>
            <a:pPr marL="0" indent="0" eaLnBrk="1" hangingPunct="1">
              <a:spcBef>
                <a:spcPts val="1200"/>
              </a:spcBef>
              <a:buNone/>
            </a:pPr>
            <a:endParaRPr lang="en-US" sz="2000" dirty="0" smtClean="0"/>
          </a:p>
        </p:txBody>
      </p:sp>
      <p:sp>
        <p:nvSpPr>
          <p:cNvPr id="6" name="Rectangle 10"/>
          <p:cNvSpPr>
            <a:spLocks noGrp="1" noChangeArrowheads="1"/>
          </p:cNvSpPr>
          <p:nvPr>
            <p:ph type="ftr" sz="quarter" idx="11"/>
          </p:nvPr>
        </p:nvSpPr>
        <p:spPr>
          <a:xfrm>
            <a:off x="609600" y="6381750"/>
            <a:ext cx="3962400" cy="476250"/>
          </a:xfrm>
          <a:noFill/>
        </p:spPr>
        <p:txBody>
          <a:bodyPr/>
          <a:lstStyle/>
          <a:p>
            <a:pPr algn="l"/>
            <a:r>
              <a:rPr lang="en-US" b="1" i="1" dirty="0" smtClean="0"/>
              <a:t>PHPG - </a:t>
            </a:r>
            <a:r>
              <a:rPr lang="en-US" dirty="0" smtClean="0"/>
              <a:t>SoonerCare Choice Evaluation </a:t>
            </a:r>
            <a:endParaRPr lang="en-US" dirty="0" smtClean="0"/>
          </a:p>
        </p:txBody>
      </p:sp>
      <p:sp>
        <p:nvSpPr>
          <p:cNvPr id="7" name="Rectangle 6"/>
          <p:cNvSpPr/>
          <p:nvPr/>
        </p:nvSpPr>
        <p:spPr>
          <a:xfrm>
            <a:off x="1143000" y="6093768"/>
            <a:ext cx="6248400" cy="215444"/>
          </a:xfrm>
          <a:prstGeom prst="rect">
            <a:avLst/>
          </a:prstGeom>
        </p:spPr>
        <p:txBody>
          <a:bodyPr wrap="square">
            <a:spAutoFit/>
          </a:bodyPr>
          <a:lstStyle/>
          <a:p>
            <a:pPr>
              <a:spcAft>
                <a:spcPts val="600"/>
              </a:spcAft>
            </a:pPr>
            <a:r>
              <a:rPr lang="en-US" sz="800" dirty="0" smtClean="0"/>
              <a:t>Source: OHCA HAN Total Summary Report – May 2014 </a:t>
            </a:r>
            <a:endParaRPr lang="en-US" sz="800" dirty="0"/>
          </a:p>
        </p:txBody>
      </p:sp>
    </p:spTree>
    <p:extLst>
      <p:ext uri="{BB962C8B-B14F-4D97-AF65-F5344CB8AC3E}">
        <p14:creationId xmlns:p14="http://schemas.microsoft.com/office/powerpoint/2010/main" val="3682616369"/>
      </p:ext>
    </p:extLst>
  </p:cSld>
  <p:clrMapOvr>
    <a:masterClrMapping/>
  </p:clrMapOvr>
  <p:transition>
    <p:dissolv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1081645" y="2046441"/>
            <a:ext cx="6919355" cy="4049789"/>
          </a:xfrm>
          <a:prstGeom prst="rect">
            <a:avLst/>
          </a:prstGeom>
        </p:spPr>
      </p:pic>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119</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TARGETED EVALUATION - HAN</a:t>
            </a:r>
          </a:p>
        </p:txBody>
      </p:sp>
      <p:sp>
        <p:nvSpPr>
          <p:cNvPr id="6" name="Rectangle 10"/>
          <p:cNvSpPr>
            <a:spLocks noGrp="1" noChangeArrowheads="1"/>
          </p:cNvSpPr>
          <p:nvPr>
            <p:ph type="ftr" sz="quarter" idx="11"/>
          </p:nvPr>
        </p:nvSpPr>
        <p:spPr>
          <a:xfrm>
            <a:off x="609600" y="6381750"/>
            <a:ext cx="3962400" cy="476250"/>
          </a:xfrm>
          <a:noFill/>
        </p:spPr>
        <p:txBody>
          <a:bodyPr/>
          <a:lstStyle/>
          <a:p>
            <a:pPr algn="l"/>
            <a:r>
              <a:rPr lang="en-US" b="1" i="1" dirty="0" smtClean="0"/>
              <a:t>PHPG - </a:t>
            </a:r>
            <a:r>
              <a:rPr lang="en-US" dirty="0" smtClean="0"/>
              <a:t>SoonerCare Choice Evaluation </a:t>
            </a:r>
            <a:endParaRPr lang="en-US" dirty="0" smtClean="0"/>
          </a:p>
        </p:txBody>
      </p:sp>
      <p:sp>
        <p:nvSpPr>
          <p:cNvPr id="7" name="Rectangle 6"/>
          <p:cNvSpPr/>
          <p:nvPr/>
        </p:nvSpPr>
        <p:spPr>
          <a:xfrm>
            <a:off x="838200" y="6115050"/>
            <a:ext cx="6248400" cy="215444"/>
          </a:xfrm>
          <a:prstGeom prst="rect">
            <a:avLst/>
          </a:prstGeom>
        </p:spPr>
        <p:txBody>
          <a:bodyPr wrap="square">
            <a:spAutoFit/>
          </a:bodyPr>
          <a:lstStyle/>
          <a:p>
            <a:pPr>
              <a:spcAft>
                <a:spcPts val="600"/>
              </a:spcAft>
            </a:pPr>
            <a:r>
              <a:rPr lang="en-US" sz="800" dirty="0" smtClean="0"/>
              <a:t>Source: OHCA  </a:t>
            </a:r>
            <a:endParaRPr lang="en-US" sz="800" dirty="0"/>
          </a:p>
        </p:txBody>
      </p:sp>
      <p:sp>
        <p:nvSpPr>
          <p:cNvPr id="12" name="Content Placeholder 2"/>
          <p:cNvSpPr>
            <a:spLocks noGrp="1"/>
          </p:cNvSpPr>
          <p:nvPr>
            <p:ph sz="quarter" idx="1"/>
          </p:nvPr>
        </p:nvSpPr>
        <p:spPr>
          <a:xfrm>
            <a:off x="457200" y="1219200"/>
            <a:ext cx="8229600" cy="1066800"/>
          </a:xfrm>
        </p:spPr>
        <p:txBody>
          <a:bodyPr>
            <a:normAutofit fontScale="92500" lnSpcReduction="20000"/>
          </a:bodyPr>
          <a:lstStyle/>
          <a:p>
            <a:pPr marL="0" indent="0" eaLnBrk="1" hangingPunct="1">
              <a:spcBef>
                <a:spcPts val="1200"/>
              </a:spcBef>
              <a:buNone/>
            </a:pPr>
            <a:r>
              <a:rPr lang="en-US" b="1" dirty="0" smtClean="0"/>
              <a:t>Overview - HAN Provider Sites (May 2014)</a:t>
            </a:r>
            <a:endParaRPr lang="en-US" sz="1900" b="1" dirty="0" smtClean="0"/>
          </a:p>
          <a:p>
            <a:pPr eaLnBrk="1" hangingPunct="1">
              <a:spcBef>
                <a:spcPts val="1200"/>
              </a:spcBef>
            </a:pPr>
            <a:r>
              <a:rPr lang="en-US" sz="2000" dirty="0" smtClean="0"/>
              <a:t>There are 600 HAN-affiliated PCMH providers at 74 locations throughout the State</a:t>
            </a:r>
          </a:p>
        </p:txBody>
      </p:sp>
    </p:spTree>
    <p:extLst>
      <p:ext uri="{BB962C8B-B14F-4D97-AF65-F5344CB8AC3E}">
        <p14:creationId xmlns:p14="http://schemas.microsoft.com/office/powerpoint/2010/main" val="1088598124"/>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633210"/>
            <a:ext cx="7495580" cy="4538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12</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a:t>INTRODUCTION </a:t>
            </a:r>
            <a:r>
              <a:rPr lang="en-US" sz="2800" i="1" dirty="0"/>
              <a:t>cont’d</a:t>
            </a:r>
            <a:endParaRPr lang="en-US" sz="2800" dirty="0" smtClean="0"/>
          </a:p>
        </p:txBody>
      </p:sp>
      <p:sp>
        <p:nvSpPr>
          <p:cNvPr id="6" name="Rectangle 10"/>
          <p:cNvSpPr>
            <a:spLocks noGrp="1" noChangeArrowheads="1"/>
          </p:cNvSpPr>
          <p:nvPr>
            <p:ph type="ftr" sz="quarter" idx="11"/>
          </p:nvPr>
        </p:nvSpPr>
        <p:spPr>
          <a:xfrm>
            <a:off x="609599" y="6381750"/>
            <a:ext cx="4209513" cy="476250"/>
          </a:xfrm>
          <a:noFill/>
        </p:spPr>
        <p:txBody>
          <a:bodyPr/>
          <a:lstStyle/>
          <a:p>
            <a:pPr algn="l"/>
            <a:r>
              <a:rPr lang="en-US" b="1" i="1" dirty="0" smtClean="0"/>
              <a:t>PHPG - </a:t>
            </a:r>
            <a:r>
              <a:rPr lang="en-US" dirty="0" smtClean="0"/>
              <a:t>SoonerCare Choice Evaluation </a:t>
            </a:r>
            <a:endParaRPr lang="en-US" dirty="0" smtClean="0"/>
          </a:p>
        </p:txBody>
      </p:sp>
      <p:sp>
        <p:nvSpPr>
          <p:cNvPr id="15" name="Rectangle 14"/>
          <p:cNvSpPr/>
          <p:nvPr/>
        </p:nvSpPr>
        <p:spPr>
          <a:xfrm>
            <a:off x="990600" y="5943600"/>
            <a:ext cx="7010400" cy="215444"/>
          </a:xfrm>
          <a:prstGeom prst="rect">
            <a:avLst/>
          </a:prstGeom>
        </p:spPr>
        <p:txBody>
          <a:bodyPr wrap="square">
            <a:spAutoFit/>
          </a:bodyPr>
          <a:lstStyle/>
          <a:p>
            <a:pPr>
              <a:spcAft>
                <a:spcPts val="0"/>
              </a:spcAft>
            </a:pPr>
            <a:r>
              <a:rPr lang="en-US" sz="800" dirty="0" smtClean="0"/>
              <a:t> Source: OHCA May 2014 PCMH Provider Tiers and Panel Capacity Report</a:t>
            </a:r>
            <a:endParaRPr lang="en-US" sz="800" dirty="0"/>
          </a:p>
        </p:txBody>
      </p:sp>
      <p:sp>
        <p:nvSpPr>
          <p:cNvPr id="11" name="TextBox 10"/>
          <p:cNvSpPr txBox="1"/>
          <p:nvPr/>
        </p:nvSpPr>
        <p:spPr>
          <a:xfrm>
            <a:off x="1475710" y="1295400"/>
            <a:ext cx="5861668" cy="523220"/>
          </a:xfrm>
          <a:prstGeom prst="rect">
            <a:avLst/>
          </a:prstGeom>
          <a:noFill/>
        </p:spPr>
        <p:txBody>
          <a:bodyPr wrap="none" rtlCol="0">
            <a:spAutoFit/>
          </a:bodyPr>
          <a:lstStyle/>
          <a:p>
            <a:pPr algn="ctr"/>
            <a:r>
              <a:rPr lang="en-US" sz="2800" b="1" i="1" dirty="0" smtClean="0">
                <a:latin typeface="+mn-lt"/>
              </a:rPr>
              <a:t>Enrollment by Tier Level – May 2014</a:t>
            </a:r>
            <a:endParaRPr lang="en-US" sz="2800" b="1" i="1" dirty="0">
              <a:latin typeface="+mn-lt"/>
            </a:endParaRPr>
          </a:p>
        </p:txBody>
      </p:sp>
    </p:spTree>
    <p:extLst>
      <p:ext uri="{BB962C8B-B14F-4D97-AF65-F5344CB8AC3E}">
        <p14:creationId xmlns:p14="http://schemas.microsoft.com/office/powerpoint/2010/main" val="46074855"/>
      </p:ext>
    </p:extLst>
  </p:cSld>
  <p:clrMapOvr>
    <a:masterClrMapping/>
  </p:clrMapOvr>
  <p:transition>
    <p:dissolv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120</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TARGETED EVALUATION - HAN</a:t>
            </a:r>
          </a:p>
        </p:txBody>
      </p:sp>
      <p:sp>
        <p:nvSpPr>
          <p:cNvPr id="17412" name="Content Placeholder 2"/>
          <p:cNvSpPr>
            <a:spLocks noGrp="1"/>
          </p:cNvSpPr>
          <p:nvPr>
            <p:ph sz="quarter" idx="1"/>
          </p:nvPr>
        </p:nvSpPr>
        <p:spPr>
          <a:xfrm>
            <a:off x="457200" y="1219200"/>
            <a:ext cx="8229600" cy="5105400"/>
          </a:xfrm>
        </p:spPr>
        <p:txBody>
          <a:bodyPr>
            <a:normAutofit fontScale="77500" lnSpcReduction="20000"/>
          </a:bodyPr>
          <a:lstStyle/>
          <a:p>
            <a:pPr marL="0" indent="0" eaLnBrk="1" hangingPunct="1">
              <a:spcBef>
                <a:spcPts val="1200"/>
              </a:spcBef>
              <a:buNone/>
            </a:pPr>
            <a:r>
              <a:rPr lang="en-US" sz="3400" b="1" dirty="0" smtClean="0"/>
              <a:t>Overview – Care Management</a:t>
            </a:r>
            <a:endParaRPr lang="en-US" dirty="0" smtClean="0"/>
          </a:p>
          <a:p>
            <a:pPr eaLnBrk="1" hangingPunct="1">
              <a:spcBef>
                <a:spcPts val="1200"/>
              </a:spcBef>
            </a:pPr>
            <a:r>
              <a:rPr lang="en-US" dirty="0" smtClean="0"/>
              <a:t>The care management strategies of the three HANs have been tailored to their relative sizes and locations</a:t>
            </a:r>
          </a:p>
          <a:p>
            <a:pPr eaLnBrk="1" hangingPunct="1">
              <a:spcBef>
                <a:spcPts val="1200"/>
              </a:spcBef>
            </a:pPr>
            <a:r>
              <a:rPr lang="en-US" dirty="0" smtClean="0"/>
              <a:t>The contrast between Central Communities and OU demonstrates how the HAN principles can be advanced along different paths</a:t>
            </a:r>
          </a:p>
          <a:p>
            <a:pPr eaLnBrk="1" hangingPunct="1">
              <a:spcBef>
                <a:spcPts val="1200"/>
              </a:spcBef>
            </a:pPr>
            <a:r>
              <a:rPr lang="en-US" dirty="0" smtClean="0"/>
              <a:t>Central Communities HAN  </a:t>
            </a:r>
          </a:p>
          <a:p>
            <a:pPr lvl="1" eaLnBrk="1" hangingPunct="1">
              <a:spcBef>
                <a:spcPts val="1200"/>
              </a:spcBef>
            </a:pPr>
            <a:r>
              <a:rPr lang="en-US" dirty="0" smtClean="0"/>
              <a:t>Local focus consistent with founding organization’s (El Reno Clinic) service to the community 	  </a:t>
            </a:r>
          </a:p>
          <a:p>
            <a:pPr lvl="1" eaLnBrk="1" hangingPunct="1">
              <a:spcBef>
                <a:spcPts val="1200"/>
              </a:spcBef>
            </a:pPr>
            <a:r>
              <a:rPr lang="en-US" dirty="0" smtClean="0"/>
              <a:t>Referral assistance to solo/small group practices through a central database</a:t>
            </a:r>
          </a:p>
          <a:p>
            <a:pPr lvl="1" eaLnBrk="1" hangingPunct="1">
              <a:spcBef>
                <a:spcPts val="1200"/>
              </a:spcBef>
            </a:pPr>
            <a:r>
              <a:rPr lang="en-US" dirty="0" smtClean="0"/>
              <a:t>Hands-on assistance to practices in documenting compliance with higher PCMH tiers </a:t>
            </a:r>
          </a:p>
          <a:p>
            <a:pPr lvl="1" eaLnBrk="1" hangingPunct="1">
              <a:spcBef>
                <a:spcPts val="1200"/>
              </a:spcBef>
            </a:pPr>
            <a:r>
              <a:rPr lang="en-US" dirty="0" smtClean="0"/>
              <a:t>Person-centered care management through a small staff (made feasible due to the organization’s small enrollment)  </a:t>
            </a:r>
          </a:p>
          <a:p>
            <a:pPr lvl="1" eaLnBrk="1" hangingPunct="1">
              <a:spcBef>
                <a:spcPts val="1200"/>
              </a:spcBef>
            </a:pPr>
            <a:r>
              <a:rPr lang="en-US" dirty="0" smtClean="0"/>
              <a:t>Possible role model for other rural communities interested in establishing a HAN</a:t>
            </a:r>
          </a:p>
          <a:p>
            <a:pPr eaLnBrk="1" hangingPunct="1">
              <a:spcBef>
                <a:spcPts val="1200"/>
              </a:spcBef>
            </a:pPr>
            <a:endParaRPr lang="en-US" dirty="0"/>
          </a:p>
          <a:p>
            <a:pPr marL="593725" lvl="2" indent="0" eaLnBrk="1" hangingPunct="1">
              <a:spcBef>
                <a:spcPts val="1200"/>
              </a:spcBef>
              <a:buNone/>
            </a:pPr>
            <a:endParaRPr lang="en-US" dirty="0" smtClean="0"/>
          </a:p>
          <a:p>
            <a:pPr marL="274638" lvl="1" indent="0" eaLnBrk="1" hangingPunct="1">
              <a:spcBef>
                <a:spcPts val="1200"/>
              </a:spcBef>
              <a:buNone/>
            </a:pPr>
            <a:endParaRPr lang="en-US" dirty="0" smtClean="0"/>
          </a:p>
          <a:p>
            <a:pPr eaLnBrk="1" hangingPunct="1"/>
            <a:endParaRPr lang="en-US" dirty="0" smtClean="0"/>
          </a:p>
        </p:txBody>
      </p:sp>
      <p:sp>
        <p:nvSpPr>
          <p:cNvPr id="6" name="Rectangle 10"/>
          <p:cNvSpPr>
            <a:spLocks noGrp="1" noChangeArrowheads="1"/>
          </p:cNvSpPr>
          <p:nvPr>
            <p:ph type="ftr" sz="quarter" idx="11"/>
          </p:nvPr>
        </p:nvSpPr>
        <p:spPr>
          <a:xfrm>
            <a:off x="609600" y="6381750"/>
            <a:ext cx="3505200" cy="476250"/>
          </a:xfrm>
          <a:noFill/>
        </p:spPr>
        <p:txBody>
          <a:bodyPr/>
          <a:lstStyle/>
          <a:p>
            <a:pPr algn="l"/>
            <a:r>
              <a:rPr lang="en-US" b="1" i="1" dirty="0" smtClean="0"/>
              <a:t>PHPG - </a:t>
            </a:r>
            <a:r>
              <a:rPr lang="en-US" dirty="0" smtClean="0"/>
              <a:t>SoonerCare Choice Evaluation </a:t>
            </a:r>
            <a:endParaRPr lang="en-US" dirty="0" smtClean="0"/>
          </a:p>
        </p:txBody>
      </p:sp>
    </p:spTree>
    <p:extLst>
      <p:ext uri="{BB962C8B-B14F-4D97-AF65-F5344CB8AC3E}">
        <p14:creationId xmlns:p14="http://schemas.microsoft.com/office/powerpoint/2010/main" val="118072742"/>
      </p:ext>
    </p:extLst>
  </p:cSld>
  <p:clrMapOvr>
    <a:masterClrMapping/>
  </p:clrMapOvr>
  <p:transition>
    <p:dissolv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121</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TARGETED EVALUATION - HAN</a:t>
            </a:r>
          </a:p>
        </p:txBody>
      </p:sp>
      <p:sp>
        <p:nvSpPr>
          <p:cNvPr id="17412" name="Content Placeholder 2"/>
          <p:cNvSpPr>
            <a:spLocks noGrp="1"/>
          </p:cNvSpPr>
          <p:nvPr>
            <p:ph sz="quarter" idx="1"/>
          </p:nvPr>
        </p:nvSpPr>
        <p:spPr>
          <a:xfrm>
            <a:off x="457200" y="1219200"/>
            <a:ext cx="8229600" cy="5105400"/>
          </a:xfrm>
        </p:spPr>
        <p:txBody>
          <a:bodyPr>
            <a:normAutofit fontScale="85000" lnSpcReduction="20000"/>
          </a:bodyPr>
          <a:lstStyle/>
          <a:p>
            <a:pPr marL="0" indent="0" eaLnBrk="1" hangingPunct="1">
              <a:spcBef>
                <a:spcPts val="1200"/>
              </a:spcBef>
              <a:buNone/>
            </a:pPr>
            <a:r>
              <a:rPr lang="en-US" sz="3400" b="1" dirty="0" smtClean="0"/>
              <a:t>Overview – Care Management</a:t>
            </a:r>
            <a:endParaRPr lang="en-US" dirty="0" smtClean="0"/>
          </a:p>
          <a:p>
            <a:pPr eaLnBrk="1" hangingPunct="1">
              <a:spcBef>
                <a:spcPts val="1200"/>
              </a:spcBef>
            </a:pPr>
            <a:r>
              <a:rPr lang="en-US" dirty="0" smtClean="0"/>
              <a:t>OU Sooner HAN  </a:t>
            </a:r>
          </a:p>
          <a:p>
            <a:pPr lvl="1" eaLnBrk="1" hangingPunct="1">
              <a:spcBef>
                <a:spcPts val="1200"/>
              </a:spcBef>
            </a:pPr>
            <a:r>
              <a:rPr lang="en-US" dirty="0" smtClean="0"/>
              <a:t>Broad network encompassing OU clinics and affiliated providers   </a:t>
            </a:r>
          </a:p>
          <a:p>
            <a:pPr lvl="1" eaLnBrk="1" hangingPunct="1">
              <a:spcBef>
                <a:spcPts val="1200"/>
              </a:spcBef>
            </a:pPr>
            <a:r>
              <a:rPr lang="en-US" dirty="0" smtClean="0"/>
              <a:t>Blend of RN, LCSW and support staff within care management </a:t>
            </a:r>
          </a:p>
          <a:p>
            <a:pPr lvl="1" eaLnBrk="1" hangingPunct="1">
              <a:spcBef>
                <a:spcPts val="1200"/>
              </a:spcBef>
            </a:pPr>
            <a:r>
              <a:rPr lang="en-US" dirty="0" smtClean="0"/>
              <a:t>July 2014 staffing: 12 care managers (7 RNs and 5 LCSWs)  </a:t>
            </a:r>
          </a:p>
          <a:p>
            <a:pPr lvl="1" eaLnBrk="1" hangingPunct="1">
              <a:spcBef>
                <a:spcPts val="1200"/>
              </a:spcBef>
            </a:pPr>
            <a:r>
              <a:rPr lang="en-US" dirty="0" smtClean="0"/>
              <a:t>Formal care management structure process, including member assessment</a:t>
            </a:r>
            <a:r>
              <a:rPr lang="en-US" dirty="0"/>
              <a:t>,</a:t>
            </a:r>
            <a:r>
              <a:rPr lang="en-US" dirty="0" smtClean="0"/>
              <a:t> education and care coordination</a:t>
            </a:r>
          </a:p>
          <a:p>
            <a:pPr lvl="1" eaLnBrk="1" hangingPunct="1">
              <a:spcBef>
                <a:spcPts val="1200"/>
              </a:spcBef>
            </a:pPr>
            <a:r>
              <a:rPr lang="en-US" dirty="0" smtClean="0"/>
              <a:t>Focused initiatives to improve primary care effectiveness, reduce ER use and raise provider productivity (e.g., Open Access Initiative)</a:t>
            </a:r>
          </a:p>
          <a:p>
            <a:pPr lvl="1" eaLnBrk="1" hangingPunct="1">
              <a:spcBef>
                <a:spcPts val="1200"/>
              </a:spcBef>
            </a:pPr>
            <a:r>
              <a:rPr lang="en-US" dirty="0" smtClean="0"/>
              <a:t>Emphasis on technology to support care initiatives (e.g., Doc2Doc referral system and MyHealth electronic records/assessment platform)</a:t>
            </a:r>
          </a:p>
          <a:p>
            <a:pPr lvl="1" eaLnBrk="1" hangingPunct="1">
              <a:spcBef>
                <a:spcPts val="1200"/>
              </a:spcBef>
            </a:pPr>
            <a:r>
              <a:rPr lang="en-US" dirty="0" smtClean="0"/>
              <a:t>Measurement of outcomes and incorporation of findings into quality improvement activities </a:t>
            </a:r>
          </a:p>
          <a:p>
            <a:pPr eaLnBrk="1" hangingPunct="1">
              <a:spcBef>
                <a:spcPts val="1200"/>
              </a:spcBef>
            </a:pPr>
            <a:endParaRPr lang="en-US" dirty="0"/>
          </a:p>
          <a:p>
            <a:pPr marL="593725" lvl="2" indent="0" eaLnBrk="1" hangingPunct="1">
              <a:spcBef>
                <a:spcPts val="1200"/>
              </a:spcBef>
              <a:buNone/>
            </a:pPr>
            <a:endParaRPr lang="en-US" dirty="0" smtClean="0"/>
          </a:p>
          <a:p>
            <a:pPr marL="274638" lvl="1" indent="0" eaLnBrk="1" hangingPunct="1">
              <a:spcBef>
                <a:spcPts val="1200"/>
              </a:spcBef>
              <a:buNone/>
            </a:pPr>
            <a:endParaRPr lang="en-US" dirty="0" smtClean="0"/>
          </a:p>
          <a:p>
            <a:pPr eaLnBrk="1" hangingPunct="1"/>
            <a:endParaRPr lang="en-US" dirty="0" smtClean="0"/>
          </a:p>
        </p:txBody>
      </p:sp>
      <p:sp>
        <p:nvSpPr>
          <p:cNvPr id="6" name="Rectangle 10"/>
          <p:cNvSpPr>
            <a:spLocks noGrp="1" noChangeArrowheads="1"/>
          </p:cNvSpPr>
          <p:nvPr>
            <p:ph type="ftr" sz="quarter" idx="11"/>
          </p:nvPr>
        </p:nvSpPr>
        <p:spPr>
          <a:xfrm>
            <a:off x="609600" y="6381750"/>
            <a:ext cx="3505200" cy="476250"/>
          </a:xfrm>
          <a:noFill/>
        </p:spPr>
        <p:txBody>
          <a:bodyPr/>
          <a:lstStyle/>
          <a:p>
            <a:pPr algn="l"/>
            <a:r>
              <a:rPr lang="en-US" b="1" i="1" dirty="0" smtClean="0"/>
              <a:t>PHPG - </a:t>
            </a:r>
            <a:r>
              <a:rPr lang="en-US" dirty="0" smtClean="0"/>
              <a:t>SoonerCare Choice Evaluation </a:t>
            </a:r>
            <a:endParaRPr lang="en-US" dirty="0" smtClean="0"/>
          </a:p>
        </p:txBody>
      </p:sp>
    </p:spTree>
    <p:extLst>
      <p:ext uri="{BB962C8B-B14F-4D97-AF65-F5344CB8AC3E}">
        <p14:creationId xmlns:p14="http://schemas.microsoft.com/office/powerpoint/2010/main" val="172354152"/>
      </p:ext>
    </p:extLst>
  </p:cSld>
  <p:clrMapOvr>
    <a:masterClrMapping/>
  </p:clrMapOvr>
  <p:transition>
    <p:dissolv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122</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TARGETED EVALUATION - HAN</a:t>
            </a:r>
          </a:p>
        </p:txBody>
      </p:sp>
      <p:sp>
        <p:nvSpPr>
          <p:cNvPr id="17412" name="Content Placeholder 2"/>
          <p:cNvSpPr>
            <a:spLocks noGrp="1"/>
          </p:cNvSpPr>
          <p:nvPr>
            <p:ph sz="quarter" idx="1"/>
          </p:nvPr>
        </p:nvSpPr>
        <p:spPr>
          <a:xfrm>
            <a:off x="457200" y="1219200"/>
            <a:ext cx="8229600" cy="5105400"/>
          </a:xfrm>
        </p:spPr>
        <p:txBody>
          <a:bodyPr>
            <a:normAutofit/>
          </a:bodyPr>
          <a:lstStyle/>
          <a:p>
            <a:pPr marL="0" indent="0" eaLnBrk="1" hangingPunct="1">
              <a:spcBef>
                <a:spcPts val="1200"/>
              </a:spcBef>
              <a:buNone/>
            </a:pPr>
            <a:r>
              <a:rPr lang="en-US" sz="3400" b="1" dirty="0" smtClean="0"/>
              <a:t>Overview – Care Management</a:t>
            </a:r>
            <a:endParaRPr lang="en-US" dirty="0" smtClean="0"/>
          </a:p>
          <a:p>
            <a:pPr eaLnBrk="1" hangingPunct="1">
              <a:spcBef>
                <a:spcPts val="1200"/>
              </a:spcBef>
            </a:pPr>
            <a:r>
              <a:rPr lang="en-US" dirty="0" smtClean="0"/>
              <a:t>OSU Center for Health Sciences </a:t>
            </a:r>
          </a:p>
          <a:p>
            <a:pPr lvl="1" eaLnBrk="1" hangingPunct="1">
              <a:spcBef>
                <a:spcPts val="1200"/>
              </a:spcBef>
            </a:pPr>
            <a:r>
              <a:rPr lang="en-US" dirty="0" smtClean="0"/>
              <a:t>Has charted a middle course between the other two HAN’s, in terms of staffing and use of technology</a:t>
            </a:r>
          </a:p>
          <a:p>
            <a:pPr lvl="1" eaLnBrk="1" hangingPunct="1">
              <a:spcBef>
                <a:spcPts val="1200"/>
              </a:spcBef>
            </a:pPr>
            <a:r>
              <a:rPr lang="en-US" dirty="0" smtClean="0"/>
              <a:t>Blend of direct and telephonic contact between care management and individual members</a:t>
            </a:r>
          </a:p>
          <a:p>
            <a:pPr lvl="1" eaLnBrk="1" hangingPunct="1">
              <a:spcBef>
                <a:spcPts val="1200"/>
              </a:spcBef>
            </a:pPr>
            <a:r>
              <a:rPr lang="en-US" dirty="0" smtClean="0"/>
              <a:t>Recently increased care manager staff from one to two, which should enhance capacity to provide one-on-one assistance to members </a:t>
            </a:r>
            <a:endParaRPr lang="en-US" dirty="0"/>
          </a:p>
          <a:p>
            <a:pPr marL="593725" lvl="2" indent="0" eaLnBrk="1" hangingPunct="1">
              <a:spcBef>
                <a:spcPts val="1200"/>
              </a:spcBef>
              <a:buNone/>
            </a:pPr>
            <a:endParaRPr lang="en-US" dirty="0" smtClean="0"/>
          </a:p>
          <a:p>
            <a:pPr marL="274638" lvl="1" indent="0" eaLnBrk="1" hangingPunct="1">
              <a:spcBef>
                <a:spcPts val="1200"/>
              </a:spcBef>
              <a:buNone/>
            </a:pPr>
            <a:endParaRPr lang="en-US" dirty="0" smtClean="0"/>
          </a:p>
          <a:p>
            <a:pPr eaLnBrk="1" hangingPunct="1"/>
            <a:endParaRPr lang="en-US" dirty="0" smtClean="0"/>
          </a:p>
        </p:txBody>
      </p:sp>
      <p:sp>
        <p:nvSpPr>
          <p:cNvPr id="6" name="Rectangle 10"/>
          <p:cNvSpPr>
            <a:spLocks noGrp="1" noChangeArrowheads="1"/>
          </p:cNvSpPr>
          <p:nvPr>
            <p:ph type="ftr" sz="quarter" idx="11"/>
          </p:nvPr>
        </p:nvSpPr>
        <p:spPr>
          <a:xfrm>
            <a:off x="609600" y="6381750"/>
            <a:ext cx="3505200" cy="476250"/>
          </a:xfrm>
          <a:noFill/>
        </p:spPr>
        <p:txBody>
          <a:bodyPr/>
          <a:lstStyle/>
          <a:p>
            <a:pPr algn="l"/>
            <a:r>
              <a:rPr lang="en-US" b="1" i="1" dirty="0" smtClean="0"/>
              <a:t>PHPG - </a:t>
            </a:r>
            <a:r>
              <a:rPr lang="en-US" dirty="0" smtClean="0"/>
              <a:t>SoonerCare Choice Evaluation </a:t>
            </a:r>
            <a:endParaRPr lang="en-US" dirty="0" smtClean="0"/>
          </a:p>
        </p:txBody>
      </p:sp>
    </p:spTree>
    <p:extLst>
      <p:ext uri="{BB962C8B-B14F-4D97-AF65-F5344CB8AC3E}">
        <p14:creationId xmlns:p14="http://schemas.microsoft.com/office/powerpoint/2010/main" val="344546195"/>
      </p:ext>
    </p:extLst>
  </p:cSld>
  <p:clrMapOvr>
    <a:masterClrMapping/>
  </p:clrMapOvr>
  <p:transition>
    <p:dissolv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123</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TARGETED EVALUATION - HAN</a:t>
            </a:r>
          </a:p>
        </p:txBody>
      </p:sp>
      <p:sp>
        <p:nvSpPr>
          <p:cNvPr id="17412" name="Content Placeholder 2"/>
          <p:cNvSpPr>
            <a:spLocks noGrp="1"/>
          </p:cNvSpPr>
          <p:nvPr>
            <p:ph sz="quarter" idx="1"/>
          </p:nvPr>
        </p:nvSpPr>
        <p:spPr>
          <a:xfrm>
            <a:off x="457200" y="1219200"/>
            <a:ext cx="8229600" cy="5257800"/>
          </a:xfrm>
        </p:spPr>
        <p:txBody>
          <a:bodyPr>
            <a:normAutofit/>
          </a:bodyPr>
          <a:lstStyle/>
          <a:p>
            <a:pPr marL="0" indent="0" eaLnBrk="1" hangingPunct="1">
              <a:spcBef>
                <a:spcPts val="1200"/>
              </a:spcBef>
              <a:buNone/>
            </a:pPr>
            <a:r>
              <a:rPr lang="en-US" sz="3400" b="1" dirty="0" smtClean="0"/>
              <a:t>PHPG Evaluation </a:t>
            </a:r>
            <a:endParaRPr lang="en-US" dirty="0" smtClean="0"/>
          </a:p>
          <a:p>
            <a:pPr eaLnBrk="1" hangingPunct="1">
              <a:spcBef>
                <a:spcPts val="1200"/>
              </a:spcBef>
            </a:pPr>
            <a:r>
              <a:rPr lang="en-US" dirty="0" smtClean="0"/>
              <a:t>PHPG evaluated HAN activities and performance through interviews with HAN managers, claims analysis and review of operational reports </a:t>
            </a:r>
          </a:p>
          <a:p>
            <a:pPr eaLnBrk="1" hangingPunct="1">
              <a:spcBef>
                <a:spcPts val="1200"/>
              </a:spcBef>
            </a:pPr>
            <a:r>
              <a:rPr lang="en-US" dirty="0" smtClean="0"/>
              <a:t>PHPG compared HAN demographics to the general SoonerCare Choice population</a:t>
            </a:r>
          </a:p>
          <a:p>
            <a:pPr eaLnBrk="1" hangingPunct="1">
              <a:spcBef>
                <a:spcPts val="1200"/>
              </a:spcBef>
            </a:pPr>
            <a:r>
              <a:rPr lang="en-US" dirty="0" smtClean="0"/>
              <a:t>PHPG also conducted an analysis of the two largest target care management populations: frequent ER utilizers and high-risk OB (other groups were too small in number to evaluate separately)</a:t>
            </a:r>
            <a:endParaRPr lang="en-US" dirty="0"/>
          </a:p>
          <a:p>
            <a:pPr marL="593725" lvl="2" indent="0" eaLnBrk="1" hangingPunct="1">
              <a:spcBef>
                <a:spcPts val="1200"/>
              </a:spcBef>
              <a:buNone/>
            </a:pPr>
            <a:endParaRPr lang="en-US" dirty="0" smtClean="0"/>
          </a:p>
          <a:p>
            <a:pPr marL="274638" lvl="1" indent="0" eaLnBrk="1" hangingPunct="1">
              <a:spcBef>
                <a:spcPts val="1200"/>
              </a:spcBef>
              <a:buNone/>
            </a:pPr>
            <a:endParaRPr lang="en-US" dirty="0" smtClean="0"/>
          </a:p>
          <a:p>
            <a:pPr eaLnBrk="1" hangingPunct="1"/>
            <a:endParaRPr lang="en-US" dirty="0" smtClean="0"/>
          </a:p>
        </p:txBody>
      </p:sp>
      <p:sp>
        <p:nvSpPr>
          <p:cNvPr id="6" name="Rectangle 10"/>
          <p:cNvSpPr>
            <a:spLocks noGrp="1" noChangeArrowheads="1"/>
          </p:cNvSpPr>
          <p:nvPr>
            <p:ph type="ftr" sz="quarter" idx="11"/>
          </p:nvPr>
        </p:nvSpPr>
        <p:spPr>
          <a:xfrm>
            <a:off x="609600" y="6381750"/>
            <a:ext cx="3505200" cy="476250"/>
          </a:xfrm>
          <a:noFill/>
        </p:spPr>
        <p:txBody>
          <a:bodyPr/>
          <a:lstStyle/>
          <a:p>
            <a:pPr algn="l"/>
            <a:r>
              <a:rPr lang="en-US" b="1" i="1" dirty="0" smtClean="0"/>
              <a:t>PHPG - </a:t>
            </a:r>
            <a:r>
              <a:rPr lang="en-US" dirty="0" smtClean="0"/>
              <a:t>SoonerCare Choice Evaluation </a:t>
            </a:r>
            <a:endParaRPr lang="en-US" dirty="0" smtClean="0"/>
          </a:p>
        </p:txBody>
      </p:sp>
    </p:spTree>
    <p:extLst>
      <p:ext uri="{BB962C8B-B14F-4D97-AF65-F5344CB8AC3E}">
        <p14:creationId xmlns:p14="http://schemas.microsoft.com/office/powerpoint/2010/main" val="3839167133"/>
      </p:ext>
    </p:extLst>
  </p:cSld>
  <p:clrMapOvr>
    <a:masterClrMapping/>
  </p:clrMapOvr>
  <p:transition>
    <p:dissolv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124</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TARGETED EVALUATION - HAN</a:t>
            </a:r>
          </a:p>
        </p:txBody>
      </p:sp>
      <p:sp>
        <p:nvSpPr>
          <p:cNvPr id="17412" name="Content Placeholder 2"/>
          <p:cNvSpPr>
            <a:spLocks noGrp="1"/>
          </p:cNvSpPr>
          <p:nvPr>
            <p:ph sz="quarter" idx="1"/>
          </p:nvPr>
        </p:nvSpPr>
        <p:spPr>
          <a:xfrm>
            <a:off x="457200" y="1219200"/>
            <a:ext cx="8229600" cy="1371600"/>
          </a:xfrm>
        </p:spPr>
        <p:txBody>
          <a:bodyPr>
            <a:normAutofit fontScale="77500" lnSpcReduction="20000"/>
          </a:bodyPr>
          <a:lstStyle/>
          <a:p>
            <a:pPr marL="0" indent="0" eaLnBrk="1" hangingPunct="1">
              <a:spcBef>
                <a:spcPts val="1200"/>
              </a:spcBef>
              <a:buNone/>
            </a:pPr>
            <a:r>
              <a:rPr lang="en-US" sz="3400" b="1" dirty="0" smtClean="0"/>
              <a:t>HAN and non-HAN Member Mix</a:t>
            </a:r>
            <a:endParaRPr lang="en-US" dirty="0" smtClean="0"/>
          </a:p>
          <a:p>
            <a:pPr eaLnBrk="1" hangingPunct="1">
              <a:spcBef>
                <a:spcPts val="1200"/>
              </a:spcBef>
            </a:pPr>
            <a:r>
              <a:rPr lang="en-US" dirty="0" smtClean="0"/>
              <a:t>The HAN network includes a higher percentage of costly Aged, Blind and Disabled (ABD) members than the non-HAN PCMH community</a:t>
            </a:r>
          </a:p>
          <a:p>
            <a:pPr marL="0" indent="0" eaLnBrk="1" hangingPunct="1">
              <a:spcBef>
                <a:spcPts val="1200"/>
              </a:spcBef>
              <a:buNone/>
            </a:pPr>
            <a:endParaRPr lang="en-US" dirty="0"/>
          </a:p>
          <a:p>
            <a:pPr marL="593725" lvl="2" indent="0" eaLnBrk="1" hangingPunct="1">
              <a:spcBef>
                <a:spcPts val="1200"/>
              </a:spcBef>
              <a:buNone/>
            </a:pPr>
            <a:endParaRPr lang="en-US" dirty="0" smtClean="0"/>
          </a:p>
          <a:p>
            <a:pPr marL="274638" lvl="1" indent="0" eaLnBrk="1" hangingPunct="1">
              <a:spcBef>
                <a:spcPts val="1200"/>
              </a:spcBef>
              <a:buNone/>
            </a:pPr>
            <a:endParaRPr lang="en-US" dirty="0" smtClean="0"/>
          </a:p>
          <a:p>
            <a:pPr eaLnBrk="1" hangingPunct="1"/>
            <a:endParaRPr lang="en-US" dirty="0" smtClean="0"/>
          </a:p>
        </p:txBody>
      </p:sp>
      <p:sp>
        <p:nvSpPr>
          <p:cNvPr id="6" name="Rectangle 10"/>
          <p:cNvSpPr>
            <a:spLocks noGrp="1" noChangeArrowheads="1"/>
          </p:cNvSpPr>
          <p:nvPr>
            <p:ph type="ftr" sz="quarter" idx="11"/>
          </p:nvPr>
        </p:nvSpPr>
        <p:spPr>
          <a:xfrm>
            <a:off x="609600" y="6381750"/>
            <a:ext cx="3505200" cy="476250"/>
          </a:xfrm>
          <a:noFill/>
        </p:spPr>
        <p:txBody>
          <a:bodyPr/>
          <a:lstStyle/>
          <a:p>
            <a:pPr algn="l"/>
            <a:r>
              <a:rPr lang="en-US" b="1" i="1" dirty="0" smtClean="0"/>
              <a:t>PHPG - </a:t>
            </a:r>
            <a:r>
              <a:rPr lang="en-US" dirty="0" smtClean="0"/>
              <a:t>SoonerCare Choice Evaluation </a:t>
            </a:r>
            <a:endParaRPr lang="en-US" dirty="0" smtClean="0"/>
          </a:p>
        </p:txBody>
      </p:sp>
      <p:sp>
        <p:nvSpPr>
          <p:cNvPr id="7" name="Rectangle 6"/>
          <p:cNvSpPr/>
          <p:nvPr/>
        </p:nvSpPr>
        <p:spPr>
          <a:xfrm>
            <a:off x="1143000" y="6019800"/>
            <a:ext cx="5125192" cy="215444"/>
          </a:xfrm>
          <a:prstGeom prst="rect">
            <a:avLst/>
          </a:prstGeom>
        </p:spPr>
        <p:txBody>
          <a:bodyPr wrap="square">
            <a:spAutoFit/>
          </a:bodyPr>
          <a:lstStyle/>
          <a:p>
            <a:pPr>
              <a:spcAft>
                <a:spcPts val="600"/>
              </a:spcAft>
            </a:pPr>
            <a:r>
              <a:rPr lang="en-US" sz="800" dirty="0"/>
              <a:t>Source: </a:t>
            </a:r>
            <a:r>
              <a:rPr lang="en-US" sz="800" dirty="0" smtClean="0"/>
              <a:t>OHCA paid claims data</a:t>
            </a:r>
            <a:endParaRPr lang="en-US" sz="800" dirty="0"/>
          </a:p>
        </p:txBody>
      </p:sp>
      <p:pic>
        <p:nvPicPr>
          <p:cNvPr id="2" name="Picture 1"/>
          <p:cNvPicPr>
            <a:picLocks noChangeAspect="1"/>
          </p:cNvPicPr>
          <p:nvPr/>
        </p:nvPicPr>
        <p:blipFill>
          <a:blip r:embed="rId2" cstate="print"/>
          <a:stretch>
            <a:fillRect/>
          </a:stretch>
        </p:blipFill>
        <p:spPr>
          <a:xfrm>
            <a:off x="1828800" y="2362200"/>
            <a:ext cx="5715000" cy="3577621"/>
          </a:xfrm>
          <a:prstGeom prst="rect">
            <a:avLst/>
          </a:prstGeom>
        </p:spPr>
      </p:pic>
    </p:spTree>
    <p:extLst>
      <p:ext uri="{BB962C8B-B14F-4D97-AF65-F5344CB8AC3E}">
        <p14:creationId xmlns:p14="http://schemas.microsoft.com/office/powerpoint/2010/main" val="1525003851"/>
      </p:ext>
    </p:extLst>
  </p:cSld>
  <p:clrMapOvr>
    <a:masterClrMapping/>
  </p:clrMapOvr>
  <p:transition>
    <p:dissolv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2051" y="2300288"/>
            <a:ext cx="6722749" cy="402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125</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TARGETED EVALUATION - HAN</a:t>
            </a:r>
          </a:p>
        </p:txBody>
      </p:sp>
      <p:sp>
        <p:nvSpPr>
          <p:cNvPr id="17412" name="Content Placeholder 2"/>
          <p:cNvSpPr>
            <a:spLocks noGrp="1"/>
          </p:cNvSpPr>
          <p:nvPr>
            <p:ph sz="quarter" idx="1"/>
          </p:nvPr>
        </p:nvSpPr>
        <p:spPr>
          <a:xfrm>
            <a:off x="457200" y="1219200"/>
            <a:ext cx="8229600" cy="1149562"/>
          </a:xfrm>
        </p:spPr>
        <p:txBody>
          <a:bodyPr>
            <a:normAutofit fontScale="85000" lnSpcReduction="20000"/>
          </a:bodyPr>
          <a:lstStyle/>
          <a:p>
            <a:pPr marL="0" indent="0" eaLnBrk="1" hangingPunct="1">
              <a:spcBef>
                <a:spcPts val="1200"/>
              </a:spcBef>
              <a:buNone/>
            </a:pPr>
            <a:r>
              <a:rPr lang="en-US" sz="3400" b="1" dirty="0" smtClean="0"/>
              <a:t>HAN and non-HAN PCMH Visits </a:t>
            </a:r>
            <a:endParaRPr lang="en-US" dirty="0" smtClean="0"/>
          </a:p>
          <a:p>
            <a:pPr eaLnBrk="1" hangingPunct="1">
              <a:spcBef>
                <a:spcPts val="1200"/>
              </a:spcBef>
            </a:pPr>
            <a:r>
              <a:rPr lang="en-US" dirty="0" smtClean="0"/>
              <a:t>Members affiliated with a HAN PCMH saw their provider at nearly the same rate as other members</a:t>
            </a:r>
          </a:p>
          <a:p>
            <a:pPr marL="0" indent="0" eaLnBrk="1" hangingPunct="1">
              <a:spcBef>
                <a:spcPts val="1200"/>
              </a:spcBef>
              <a:buNone/>
            </a:pPr>
            <a:endParaRPr lang="en-US" dirty="0"/>
          </a:p>
          <a:p>
            <a:pPr marL="593725" lvl="2" indent="0" eaLnBrk="1" hangingPunct="1">
              <a:spcBef>
                <a:spcPts val="1200"/>
              </a:spcBef>
              <a:buNone/>
            </a:pPr>
            <a:endParaRPr lang="en-US" dirty="0" smtClean="0"/>
          </a:p>
          <a:p>
            <a:pPr marL="274638" lvl="1" indent="0" eaLnBrk="1" hangingPunct="1">
              <a:spcBef>
                <a:spcPts val="1200"/>
              </a:spcBef>
              <a:buNone/>
            </a:pPr>
            <a:endParaRPr lang="en-US" dirty="0" smtClean="0"/>
          </a:p>
          <a:p>
            <a:pPr eaLnBrk="1" hangingPunct="1"/>
            <a:endParaRPr lang="en-US" dirty="0" smtClean="0"/>
          </a:p>
        </p:txBody>
      </p:sp>
      <p:sp>
        <p:nvSpPr>
          <p:cNvPr id="6" name="Rectangle 10"/>
          <p:cNvSpPr>
            <a:spLocks noGrp="1" noChangeArrowheads="1"/>
          </p:cNvSpPr>
          <p:nvPr>
            <p:ph type="ftr" sz="quarter" idx="11"/>
          </p:nvPr>
        </p:nvSpPr>
        <p:spPr>
          <a:xfrm>
            <a:off x="609600" y="6381750"/>
            <a:ext cx="3505200" cy="476250"/>
          </a:xfrm>
          <a:noFill/>
        </p:spPr>
        <p:txBody>
          <a:bodyPr/>
          <a:lstStyle/>
          <a:p>
            <a:pPr algn="l"/>
            <a:r>
              <a:rPr lang="en-US" b="1" i="1" dirty="0" smtClean="0"/>
              <a:t>PHPG - </a:t>
            </a:r>
            <a:r>
              <a:rPr lang="en-US" dirty="0" smtClean="0"/>
              <a:t>SoonerCare Choice Evaluation </a:t>
            </a:r>
            <a:endParaRPr lang="en-US" dirty="0" smtClean="0"/>
          </a:p>
        </p:txBody>
      </p:sp>
      <p:sp>
        <p:nvSpPr>
          <p:cNvPr id="7" name="Rectangle 6"/>
          <p:cNvSpPr/>
          <p:nvPr/>
        </p:nvSpPr>
        <p:spPr>
          <a:xfrm>
            <a:off x="1143000" y="6019800"/>
            <a:ext cx="5125192" cy="215444"/>
          </a:xfrm>
          <a:prstGeom prst="rect">
            <a:avLst/>
          </a:prstGeom>
        </p:spPr>
        <p:txBody>
          <a:bodyPr wrap="square">
            <a:spAutoFit/>
          </a:bodyPr>
          <a:lstStyle/>
          <a:p>
            <a:pPr>
              <a:spcAft>
                <a:spcPts val="600"/>
              </a:spcAft>
            </a:pPr>
            <a:r>
              <a:rPr lang="en-US" sz="800" dirty="0"/>
              <a:t>Source: </a:t>
            </a:r>
            <a:r>
              <a:rPr lang="en-US" sz="800" dirty="0" smtClean="0"/>
              <a:t>OHCA paid claims data</a:t>
            </a:r>
            <a:endParaRPr lang="en-US" sz="800" dirty="0"/>
          </a:p>
        </p:txBody>
      </p:sp>
    </p:spTree>
    <p:extLst>
      <p:ext uri="{BB962C8B-B14F-4D97-AF65-F5344CB8AC3E}">
        <p14:creationId xmlns:p14="http://schemas.microsoft.com/office/powerpoint/2010/main" val="863650684"/>
      </p:ext>
    </p:extLst>
  </p:cSld>
  <p:clrMapOvr>
    <a:masterClrMapping/>
  </p:clrMapOvr>
  <p:transition>
    <p:dissolv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2220912"/>
            <a:ext cx="6712480" cy="402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126</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TARGETED EVALUATION - HAN</a:t>
            </a:r>
          </a:p>
        </p:txBody>
      </p:sp>
      <p:sp>
        <p:nvSpPr>
          <p:cNvPr id="17412" name="Content Placeholder 2"/>
          <p:cNvSpPr>
            <a:spLocks noGrp="1"/>
          </p:cNvSpPr>
          <p:nvPr>
            <p:ph sz="quarter" idx="1"/>
          </p:nvPr>
        </p:nvSpPr>
        <p:spPr>
          <a:xfrm>
            <a:off x="457200" y="1219200"/>
            <a:ext cx="8229600" cy="1084580"/>
          </a:xfrm>
        </p:spPr>
        <p:txBody>
          <a:bodyPr>
            <a:normAutofit fontScale="77500" lnSpcReduction="20000"/>
          </a:bodyPr>
          <a:lstStyle/>
          <a:p>
            <a:pPr marL="0" indent="0" eaLnBrk="1" hangingPunct="1">
              <a:spcBef>
                <a:spcPts val="1200"/>
              </a:spcBef>
              <a:buNone/>
            </a:pPr>
            <a:r>
              <a:rPr lang="en-US" sz="3400" b="1" dirty="0" smtClean="0"/>
              <a:t>HAN and non-HAN ER Visits </a:t>
            </a:r>
            <a:endParaRPr lang="en-US" dirty="0" smtClean="0"/>
          </a:p>
          <a:p>
            <a:pPr eaLnBrk="1" hangingPunct="1">
              <a:spcBef>
                <a:spcPts val="1200"/>
              </a:spcBef>
            </a:pPr>
            <a:r>
              <a:rPr lang="en-US" dirty="0" smtClean="0"/>
              <a:t>HAN members – both ABD and TANF – used the emergency room at a moderately lower rate than other members </a:t>
            </a:r>
          </a:p>
          <a:p>
            <a:pPr marL="0" indent="0" eaLnBrk="1" hangingPunct="1">
              <a:spcBef>
                <a:spcPts val="1200"/>
              </a:spcBef>
              <a:buNone/>
            </a:pPr>
            <a:endParaRPr lang="en-US" dirty="0"/>
          </a:p>
          <a:p>
            <a:pPr marL="593725" lvl="2" indent="0" eaLnBrk="1" hangingPunct="1">
              <a:spcBef>
                <a:spcPts val="1200"/>
              </a:spcBef>
              <a:buNone/>
            </a:pPr>
            <a:endParaRPr lang="en-US" dirty="0" smtClean="0"/>
          </a:p>
          <a:p>
            <a:pPr marL="274638" lvl="1" indent="0" eaLnBrk="1" hangingPunct="1">
              <a:spcBef>
                <a:spcPts val="1200"/>
              </a:spcBef>
              <a:buNone/>
            </a:pPr>
            <a:endParaRPr lang="en-US" dirty="0" smtClean="0"/>
          </a:p>
          <a:p>
            <a:pPr eaLnBrk="1" hangingPunct="1"/>
            <a:endParaRPr lang="en-US" dirty="0" smtClean="0"/>
          </a:p>
        </p:txBody>
      </p:sp>
      <p:sp>
        <p:nvSpPr>
          <p:cNvPr id="6" name="Rectangle 10"/>
          <p:cNvSpPr>
            <a:spLocks noGrp="1" noChangeArrowheads="1"/>
          </p:cNvSpPr>
          <p:nvPr>
            <p:ph type="ftr" sz="quarter" idx="11"/>
          </p:nvPr>
        </p:nvSpPr>
        <p:spPr>
          <a:xfrm>
            <a:off x="609600" y="6381750"/>
            <a:ext cx="3505200" cy="476250"/>
          </a:xfrm>
          <a:noFill/>
        </p:spPr>
        <p:txBody>
          <a:bodyPr/>
          <a:lstStyle/>
          <a:p>
            <a:pPr algn="l"/>
            <a:r>
              <a:rPr lang="en-US" b="1" i="1" dirty="0" smtClean="0"/>
              <a:t>PHPG - </a:t>
            </a:r>
            <a:r>
              <a:rPr lang="en-US" dirty="0" smtClean="0"/>
              <a:t>SoonerCare Choice Evaluation </a:t>
            </a:r>
            <a:endParaRPr lang="en-US" dirty="0" smtClean="0"/>
          </a:p>
        </p:txBody>
      </p:sp>
      <p:sp>
        <p:nvSpPr>
          <p:cNvPr id="7" name="Rectangle 6"/>
          <p:cNvSpPr/>
          <p:nvPr/>
        </p:nvSpPr>
        <p:spPr>
          <a:xfrm>
            <a:off x="1143000" y="6019800"/>
            <a:ext cx="5125192" cy="215444"/>
          </a:xfrm>
          <a:prstGeom prst="rect">
            <a:avLst/>
          </a:prstGeom>
        </p:spPr>
        <p:txBody>
          <a:bodyPr wrap="square">
            <a:spAutoFit/>
          </a:bodyPr>
          <a:lstStyle/>
          <a:p>
            <a:pPr>
              <a:spcAft>
                <a:spcPts val="600"/>
              </a:spcAft>
            </a:pPr>
            <a:r>
              <a:rPr lang="en-US" sz="800" dirty="0"/>
              <a:t>Source: </a:t>
            </a:r>
            <a:r>
              <a:rPr lang="en-US" sz="800" dirty="0" smtClean="0"/>
              <a:t>OHCA paid claims data</a:t>
            </a:r>
            <a:endParaRPr lang="en-US" sz="800" dirty="0"/>
          </a:p>
        </p:txBody>
      </p:sp>
    </p:spTree>
    <p:extLst>
      <p:ext uri="{BB962C8B-B14F-4D97-AF65-F5344CB8AC3E}">
        <p14:creationId xmlns:p14="http://schemas.microsoft.com/office/powerpoint/2010/main" val="3958440195"/>
      </p:ext>
    </p:extLst>
  </p:cSld>
  <p:clrMapOvr>
    <a:masterClrMapping/>
  </p:clrMapOvr>
  <p:transition>
    <p:dissolv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2438400"/>
            <a:ext cx="60960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127</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TARGETED EVALUATION - HAN</a:t>
            </a:r>
          </a:p>
        </p:txBody>
      </p:sp>
      <p:sp>
        <p:nvSpPr>
          <p:cNvPr id="17412" name="Content Placeholder 2"/>
          <p:cNvSpPr>
            <a:spLocks noGrp="1"/>
          </p:cNvSpPr>
          <p:nvPr>
            <p:ph sz="quarter" idx="1"/>
          </p:nvPr>
        </p:nvSpPr>
        <p:spPr>
          <a:xfrm>
            <a:off x="457200" y="1219200"/>
            <a:ext cx="8382000" cy="1219200"/>
          </a:xfrm>
        </p:spPr>
        <p:txBody>
          <a:bodyPr>
            <a:normAutofit fontScale="85000" lnSpcReduction="20000"/>
          </a:bodyPr>
          <a:lstStyle/>
          <a:p>
            <a:pPr marL="0" indent="0" eaLnBrk="1" hangingPunct="1">
              <a:spcBef>
                <a:spcPts val="1200"/>
              </a:spcBef>
              <a:buNone/>
            </a:pPr>
            <a:r>
              <a:rPr lang="en-US" sz="3400" b="1" dirty="0" smtClean="0"/>
              <a:t>HAN and non-HAN – Post-ER Visit to PCMH</a:t>
            </a:r>
            <a:endParaRPr lang="en-US" dirty="0" smtClean="0"/>
          </a:p>
          <a:p>
            <a:pPr eaLnBrk="1" hangingPunct="1">
              <a:spcBef>
                <a:spcPts val="1200"/>
              </a:spcBef>
            </a:pPr>
            <a:r>
              <a:rPr lang="en-US" dirty="0" smtClean="0"/>
              <a:t>HAN and non-HAN members were nearly equally likely to see their PCMH provider within 30 days of an ER visit</a:t>
            </a:r>
          </a:p>
          <a:p>
            <a:pPr marL="0" indent="0" eaLnBrk="1" hangingPunct="1">
              <a:spcBef>
                <a:spcPts val="1200"/>
              </a:spcBef>
              <a:buNone/>
            </a:pPr>
            <a:endParaRPr lang="en-US" dirty="0"/>
          </a:p>
          <a:p>
            <a:pPr marL="593725" lvl="2" indent="0" eaLnBrk="1" hangingPunct="1">
              <a:spcBef>
                <a:spcPts val="1200"/>
              </a:spcBef>
              <a:buNone/>
            </a:pPr>
            <a:endParaRPr lang="en-US" dirty="0" smtClean="0"/>
          </a:p>
          <a:p>
            <a:pPr marL="274638" lvl="1" indent="0" eaLnBrk="1" hangingPunct="1">
              <a:spcBef>
                <a:spcPts val="1200"/>
              </a:spcBef>
              <a:buNone/>
            </a:pPr>
            <a:endParaRPr lang="en-US" dirty="0" smtClean="0"/>
          </a:p>
          <a:p>
            <a:pPr eaLnBrk="1" hangingPunct="1"/>
            <a:endParaRPr lang="en-US" dirty="0" smtClean="0"/>
          </a:p>
        </p:txBody>
      </p:sp>
      <p:sp>
        <p:nvSpPr>
          <p:cNvPr id="6" name="Rectangle 10"/>
          <p:cNvSpPr>
            <a:spLocks noGrp="1" noChangeArrowheads="1"/>
          </p:cNvSpPr>
          <p:nvPr>
            <p:ph type="ftr" sz="quarter" idx="11"/>
          </p:nvPr>
        </p:nvSpPr>
        <p:spPr>
          <a:xfrm>
            <a:off x="609600" y="6381750"/>
            <a:ext cx="3505200" cy="476250"/>
          </a:xfrm>
          <a:noFill/>
        </p:spPr>
        <p:txBody>
          <a:bodyPr/>
          <a:lstStyle/>
          <a:p>
            <a:pPr algn="l"/>
            <a:r>
              <a:rPr lang="en-US" b="1" i="1" dirty="0" smtClean="0"/>
              <a:t>PHPG - </a:t>
            </a:r>
            <a:r>
              <a:rPr lang="en-US" dirty="0" smtClean="0"/>
              <a:t>SoonerCare Choice Evaluation </a:t>
            </a:r>
            <a:endParaRPr lang="en-US" dirty="0" smtClean="0"/>
          </a:p>
        </p:txBody>
      </p:sp>
      <p:sp>
        <p:nvSpPr>
          <p:cNvPr id="7" name="Rectangle 6"/>
          <p:cNvSpPr/>
          <p:nvPr/>
        </p:nvSpPr>
        <p:spPr>
          <a:xfrm>
            <a:off x="1143000" y="6019800"/>
            <a:ext cx="5125192" cy="215444"/>
          </a:xfrm>
          <a:prstGeom prst="rect">
            <a:avLst/>
          </a:prstGeom>
        </p:spPr>
        <p:txBody>
          <a:bodyPr wrap="square">
            <a:spAutoFit/>
          </a:bodyPr>
          <a:lstStyle/>
          <a:p>
            <a:pPr>
              <a:spcAft>
                <a:spcPts val="600"/>
              </a:spcAft>
            </a:pPr>
            <a:r>
              <a:rPr lang="en-US" sz="800" dirty="0"/>
              <a:t>Source: </a:t>
            </a:r>
            <a:r>
              <a:rPr lang="en-US" sz="800" dirty="0" smtClean="0"/>
              <a:t>OHCA paid claims data</a:t>
            </a:r>
            <a:endParaRPr lang="en-US" sz="800" dirty="0"/>
          </a:p>
        </p:txBody>
      </p:sp>
    </p:spTree>
    <p:extLst>
      <p:ext uri="{BB962C8B-B14F-4D97-AF65-F5344CB8AC3E}">
        <p14:creationId xmlns:p14="http://schemas.microsoft.com/office/powerpoint/2010/main" val="1805645803"/>
      </p:ext>
    </p:extLst>
  </p:cSld>
  <p:clrMapOvr>
    <a:masterClrMapping/>
  </p:clrMapOvr>
  <p:transition>
    <p:dissolv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2553653"/>
            <a:ext cx="6172200" cy="3694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128</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TARGETED EVALUATION - HAN</a:t>
            </a:r>
          </a:p>
        </p:txBody>
      </p:sp>
      <p:sp>
        <p:nvSpPr>
          <p:cNvPr id="17412" name="Content Placeholder 2"/>
          <p:cNvSpPr>
            <a:spLocks noGrp="1"/>
          </p:cNvSpPr>
          <p:nvPr>
            <p:ph sz="quarter" idx="1"/>
          </p:nvPr>
        </p:nvSpPr>
        <p:spPr>
          <a:xfrm>
            <a:off x="457200" y="1219200"/>
            <a:ext cx="8229600" cy="1304396"/>
          </a:xfrm>
        </p:spPr>
        <p:txBody>
          <a:bodyPr>
            <a:normAutofit fontScale="77500" lnSpcReduction="20000"/>
          </a:bodyPr>
          <a:lstStyle/>
          <a:p>
            <a:pPr marL="0" indent="0" eaLnBrk="1" hangingPunct="1">
              <a:spcBef>
                <a:spcPts val="1200"/>
              </a:spcBef>
              <a:buNone/>
            </a:pPr>
            <a:r>
              <a:rPr lang="en-US" sz="3400" b="1" dirty="0" smtClean="0"/>
              <a:t>HAN and non-HAN PMPM Claim Costs </a:t>
            </a:r>
            <a:endParaRPr lang="en-US" dirty="0" smtClean="0"/>
          </a:p>
          <a:p>
            <a:pPr eaLnBrk="1" hangingPunct="1">
              <a:spcBef>
                <a:spcPts val="1200"/>
              </a:spcBef>
            </a:pPr>
            <a:r>
              <a:rPr lang="en-US" dirty="0" smtClean="0"/>
              <a:t>HAN and non-HAN members have almost identical claim costs within eligibility groups; the HANs’ slightly higher overall PMPM costs are due to their larger relative share of ABD members</a:t>
            </a:r>
          </a:p>
          <a:p>
            <a:pPr marL="0" indent="0" eaLnBrk="1" hangingPunct="1">
              <a:spcBef>
                <a:spcPts val="1200"/>
              </a:spcBef>
              <a:buNone/>
            </a:pPr>
            <a:endParaRPr lang="en-US" dirty="0"/>
          </a:p>
          <a:p>
            <a:pPr marL="593725" lvl="2" indent="0" eaLnBrk="1" hangingPunct="1">
              <a:spcBef>
                <a:spcPts val="1200"/>
              </a:spcBef>
              <a:buNone/>
            </a:pPr>
            <a:endParaRPr lang="en-US" dirty="0" smtClean="0"/>
          </a:p>
          <a:p>
            <a:pPr marL="274638" lvl="1" indent="0" eaLnBrk="1" hangingPunct="1">
              <a:spcBef>
                <a:spcPts val="1200"/>
              </a:spcBef>
              <a:buNone/>
            </a:pPr>
            <a:endParaRPr lang="en-US" dirty="0" smtClean="0"/>
          </a:p>
          <a:p>
            <a:pPr eaLnBrk="1" hangingPunct="1"/>
            <a:endParaRPr lang="en-US" dirty="0" smtClean="0"/>
          </a:p>
        </p:txBody>
      </p:sp>
      <p:sp>
        <p:nvSpPr>
          <p:cNvPr id="6" name="Rectangle 10"/>
          <p:cNvSpPr>
            <a:spLocks noGrp="1" noChangeArrowheads="1"/>
          </p:cNvSpPr>
          <p:nvPr>
            <p:ph type="ftr" sz="quarter" idx="11"/>
          </p:nvPr>
        </p:nvSpPr>
        <p:spPr>
          <a:xfrm>
            <a:off x="609600" y="6381750"/>
            <a:ext cx="3505200" cy="476250"/>
          </a:xfrm>
          <a:noFill/>
        </p:spPr>
        <p:txBody>
          <a:bodyPr/>
          <a:lstStyle/>
          <a:p>
            <a:pPr algn="l"/>
            <a:r>
              <a:rPr lang="en-US" b="1" i="1" dirty="0" smtClean="0"/>
              <a:t>PHPG - </a:t>
            </a:r>
            <a:r>
              <a:rPr lang="en-US" dirty="0" smtClean="0"/>
              <a:t>SoonerCare Choice Evaluation </a:t>
            </a:r>
            <a:endParaRPr lang="en-US" dirty="0" smtClean="0"/>
          </a:p>
        </p:txBody>
      </p:sp>
      <p:sp>
        <p:nvSpPr>
          <p:cNvPr id="7" name="Rectangle 6"/>
          <p:cNvSpPr/>
          <p:nvPr/>
        </p:nvSpPr>
        <p:spPr>
          <a:xfrm>
            <a:off x="1143000" y="6093768"/>
            <a:ext cx="5125192" cy="215444"/>
          </a:xfrm>
          <a:prstGeom prst="rect">
            <a:avLst/>
          </a:prstGeom>
        </p:spPr>
        <p:txBody>
          <a:bodyPr wrap="square">
            <a:spAutoFit/>
          </a:bodyPr>
          <a:lstStyle/>
          <a:p>
            <a:pPr>
              <a:spcAft>
                <a:spcPts val="600"/>
              </a:spcAft>
            </a:pPr>
            <a:r>
              <a:rPr lang="en-US" sz="800" dirty="0"/>
              <a:t>Source: </a:t>
            </a:r>
            <a:r>
              <a:rPr lang="en-US" sz="800" dirty="0" smtClean="0"/>
              <a:t>OHCA paid claims data</a:t>
            </a:r>
            <a:endParaRPr lang="en-US" sz="800" dirty="0"/>
          </a:p>
        </p:txBody>
      </p:sp>
    </p:spTree>
    <p:extLst>
      <p:ext uri="{BB962C8B-B14F-4D97-AF65-F5344CB8AC3E}">
        <p14:creationId xmlns:p14="http://schemas.microsoft.com/office/powerpoint/2010/main" val="3682602307"/>
      </p:ext>
    </p:extLst>
  </p:cSld>
  <p:clrMapOvr>
    <a:masterClrMapping/>
  </p:clrMapOvr>
  <p:transition>
    <p:dissolv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129</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TARGETED EVALUATION - HAN</a:t>
            </a:r>
          </a:p>
        </p:txBody>
      </p:sp>
      <p:sp>
        <p:nvSpPr>
          <p:cNvPr id="17412" name="Content Placeholder 2"/>
          <p:cNvSpPr>
            <a:spLocks noGrp="1"/>
          </p:cNvSpPr>
          <p:nvPr>
            <p:ph sz="quarter" idx="1"/>
          </p:nvPr>
        </p:nvSpPr>
        <p:spPr>
          <a:xfrm>
            <a:off x="457200" y="1219200"/>
            <a:ext cx="8229600" cy="5257800"/>
          </a:xfrm>
        </p:spPr>
        <p:txBody>
          <a:bodyPr>
            <a:normAutofit/>
          </a:bodyPr>
          <a:lstStyle/>
          <a:p>
            <a:pPr marL="0" indent="0" eaLnBrk="1" hangingPunct="1">
              <a:spcBef>
                <a:spcPts val="1200"/>
              </a:spcBef>
              <a:buNone/>
            </a:pPr>
            <a:r>
              <a:rPr lang="en-US" sz="3400" b="1" dirty="0" smtClean="0"/>
              <a:t>HAN Care Management – ER Utilizers</a:t>
            </a:r>
            <a:endParaRPr lang="en-US" dirty="0" smtClean="0"/>
          </a:p>
          <a:p>
            <a:pPr eaLnBrk="1" hangingPunct="1">
              <a:spcBef>
                <a:spcPts val="1200"/>
              </a:spcBef>
            </a:pPr>
            <a:r>
              <a:rPr lang="en-US" dirty="0" smtClean="0"/>
              <a:t>PHPG evaluated ER usage among 218 frequent utilizers enrolled by the HANs into care management </a:t>
            </a:r>
          </a:p>
          <a:p>
            <a:pPr eaLnBrk="1" hangingPunct="1">
              <a:spcBef>
                <a:spcPts val="1200"/>
              </a:spcBef>
            </a:pPr>
            <a:r>
              <a:rPr lang="en-US" dirty="0" smtClean="0"/>
              <a:t>HAN activities include: </a:t>
            </a:r>
            <a:endParaRPr lang="en-US" dirty="0"/>
          </a:p>
          <a:p>
            <a:pPr lvl="1" eaLnBrk="1" hangingPunct="1">
              <a:spcBef>
                <a:spcPts val="1200"/>
              </a:spcBef>
            </a:pPr>
            <a:r>
              <a:rPr lang="en-US" dirty="0" smtClean="0"/>
              <a:t>Member follow-up, after inappropriate ER use</a:t>
            </a:r>
          </a:p>
          <a:p>
            <a:pPr lvl="1" eaLnBrk="1" hangingPunct="1">
              <a:spcBef>
                <a:spcPts val="1200"/>
              </a:spcBef>
            </a:pPr>
            <a:r>
              <a:rPr lang="en-US" dirty="0" smtClean="0"/>
              <a:t>Ongoing member outreach and education</a:t>
            </a:r>
          </a:p>
          <a:p>
            <a:pPr lvl="1" eaLnBrk="1" hangingPunct="1">
              <a:spcBef>
                <a:spcPts val="1200"/>
              </a:spcBef>
            </a:pPr>
            <a:r>
              <a:rPr lang="en-US" dirty="0"/>
              <a:t>R</a:t>
            </a:r>
            <a:r>
              <a:rPr lang="en-US" dirty="0" smtClean="0"/>
              <a:t>equiring the member to use a designated PCMH provider (“PCMH Lock-in”), as a means of fostering a relationship and encouraging the member to seek non-emergent care outside of the ER </a:t>
            </a:r>
            <a:endParaRPr lang="en-US" dirty="0"/>
          </a:p>
          <a:p>
            <a:pPr marL="593725" lvl="2" indent="0" eaLnBrk="1" hangingPunct="1">
              <a:spcBef>
                <a:spcPts val="1200"/>
              </a:spcBef>
              <a:buNone/>
            </a:pPr>
            <a:endParaRPr lang="en-US" dirty="0" smtClean="0"/>
          </a:p>
          <a:p>
            <a:pPr marL="274638" lvl="1" indent="0" eaLnBrk="1" hangingPunct="1">
              <a:spcBef>
                <a:spcPts val="1200"/>
              </a:spcBef>
              <a:buNone/>
            </a:pPr>
            <a:endParaRPr lang="en-US" dirty="0" smtClean="0"/>
          </a:p>
          <a:p>
            <a:pPr eaLnBrk="1" hangingPunct="1"/>
            <a:endParaRPr lang="en-US" dirty="0" smtClean="0"/>
          </a:p>
        </p:txBody>
      </p:sp>
      <p:sp>
        <p:nvSpPr>
          <p:cNvPr id="6" name="Rectangle 10"/>
          <p:cNvSpPr>
            <a:spLocks noGrp="1" noChangeArrowheads="1"/>
          </p:cNvSpPr>
          <p:nvPr>
            <p:ph type="ftr" sz="quarter" idx="11"/>
          </p:nvPr>
        </p:nvSpPr>
        <p:spPr>
          <a:xfrm>
            <a:off x="609600" y="6381750"/>
            <a:ext cx="3505200" cy="476250"/>
          </a:xfrm>
          <a:noFill/>
        </p:spPr>
        <p:txBody>
          <a:bodyPr/>
          <a:lstStyle/>
          <a:p>
            <a:pPr algn="l"/>
            <a:r>
              <a:rPr lang="en-US" b="1" i="1" dirty="0" smtClean="0"/>
              <a:t>PHPG - </a:t>
            </a:r>
            <a:r>
              <a:rPr lang="en-US" dirty="0" smtClean="0"/>
              <a:t>SoonerCare Choice Evaluation </a:t>
            </a:r>
            <a:endParaRPr lang="en-US" dirty="0" smtClean="0"/>
          </a:p>
        </p:txBody>
      </p:sp>
    </p:spTree>
    <p:extLst>
      <p:ext uri="{BB962C8B-B14F-4D97-AF65-F5344CB8AC3E}">
        <p14:creationId xmlns:p14="http://schemas.microsoft.com/office/powerpoint/2010/main" val="4204466209"/>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13</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INTRODUCTION </a:t>
            </a:r>
            <a:r>
              <a:rPr lang="en-US" sz="2800" i="1" dirty="0" smtClean="0"/>
              <a:t>cont’d</a:t>
            </a:r>
            <a:endParaRPr lang="en-US" dirty="0" smtClean="0"/>
          </a:p>
        </p:txBody>
      </p:sp>
      <p:sp>
        <p:nvSpPr>
          <p:cNvPr id="6" name="Rectangle 10"/>
          <p:cNvSpPr>
            <a:spLocks noGrp="1" noChangeArrowheads="1"/>
          </p:cNvSpPr>
          <p:nvPr>
            <p:ph type="ftr" sz="quarter" idx="11"/>
          </p:nvPr>
        </p:nvSpPr>
        <p:spPr>
          <a:xfrm>
            <a:off x="609600" y="6381750"/>
            <a:ext cx="2895600" cy="476250"/>
          </a:xfrm>
          <a:noFill/>
        </p:spPr>
        <p:txBody>
          <a:bodyPr/>
          <a:lstStyle/>
          <a:p>
            <a:pPr algn="l"/>
            <a:r>
              <a:rPr lang="en-US" b="1" i="1" dirty="0" smtClean="0"/>
              <a:t>PHPG - </a:t>
            </a:r>
            <a:r>
              <a:rPr lang="en-US" dirty="0" smtClean="0"/>
              <a:t>SoonerCare Evaluation </a:t>
            </a:r>
          </a:p>
        </p:txBody>
      </p:sp>
      <p:graphicFrame>
        <p:nvGraphicFramePr>
          <p:cNvPr id="3" name="Content Placeholder 2"/>
          <p:cNvGraphicFramePr>
            <a:graphicFrameLocks noGrp="1"/>
          </p:cNvGraphicFramePr>
          <p:nvPr>
            <p:ph sz="quarter" idx="1"/>
            <p:extLst>
              <p:ext uri="{D42A27DB-BD31-4B8C-83A1-F6EECF244321}">
                <p14:modId xmlns:p14="http://schemas.microsoft.com/office/powerpoint/2010/main" val="3437640122"/>
              </p:ext>
            </p:extLst>
          </p:nvPr>
        </p:nvGraphicFramePr>
        <p:xfrm>
          <a:off x="381000" y="1535326"/>
          <a:ext cx="8102749" cy="5110480"/>
        </p:xfrm>
        <a:graphic>
          <a:graphicData uri="http://schemas.openxmlformats.org/drawingml/2006/table">
            <a:tbl>
              <a:tblPr firstRow="1" bandRow="1">
                <a:tableStyleId>{5C22544A-7EE6-4342-B048-85BDC9FD1C3A}</a:tableStyleId>
              </a:tblPr>
              <a:tblGrid>
                <a:gridCol w="1086041"/>
                <a:gridCol w="1835107"/>
                <a:gridCol w="2667000"/>
                <a:gridCol w="1295400"/>
                <a:gridCol w="1219201"/>
              </a:tblGrid>
              <a:tr h="370840">
                <a:tc>
                  <a:txBody>
                    <a:bodyPr/>
                    <a:lstStyle/>
                    <a:p>
                      <a:r>
                        <a:rPr lang="en-US" sz="1600" dirty="0" smtClean="0"/>
                        <a:t>Quality Measure</a:t>
                      </a:r>
                      <a:endParaRPr lang="en-US" sz="1600" dirty="0"/>
                    </a:p>
                  </a:txBody>
                  <a:tcPr anchor="b"/>
                </a:tc>
                <a:tc>
                  <a:txBody>
                    <a:bodyPr/>
                    <a:lstStyle/>
                    <a:p>
                      <a:r>
                        <a:rPr lang="en-US" sz="1600" dirty="0" smtClean="0"/>
                        <a:t>Benchmark</a:t>
                      </a:r>
                      <a:endParaRPr lang="en-US" sz="1600" dirty="0"/>
                    </a:p>
                  </a:txBody>
                  <a:tcPr anchor="b"/>
                </a:tc>
                <a:tc>
                  <a:txBody>
                    <a:bodyPr/>
                    <a:lstStyle/>
                    <a:p>
                      <a:pPr algn="ctr"/>
                      <a:r>
                        <a:rPr lang="en-US" sz="1600" dirty="0" smtClean="0"/>
                        <a:t>Incentive (subject to available funds)</a:t>
                      </a:r>
                      <a:endParaRPr lang="en-US" sz="1600" dirty="0"/>
                    </a:p>
                  </a:txBody>
                  <a:tcPr anchor="b"/>
                </a:tc>
                <a:tc>
                  <a:txBody>
                    <a:bodyPr/>
                    <a:lstStyle/>
                    <a:p>
                      <a:pPr algn="ctr"/>
                      <a:r>
                        <a:rPr lang="en-US" sz="1600" dirty="0" smtClean="0"/>
                        <a:t>SFY 2012 Payments</a:t>
                      </a:r>
                      <a:endParaRPr lang="en-US" sz="1600" dirty="0"/>
                    </a:p>
                  </a:txBody>
                  <a:tcPr anchor="b"/>
                </a:tc>
                <a:tc>
                  <a:txBody>
                    <a:bodyPr/>
                    <a:lstStyle/>
                    <a:p>
                      <a:pPr algn="ctr"/>
                      <a:r>
                        <a:rPr lang="en-US" sz="1600" dirty="0" smtClean="0"/>
                        <a:t>SFY 2013 Payments</a:t>
                      </a:r>
                      <a:endParaRPr lang="en-US" sz="1600" dirty="0"/>
                    </a:p>
                  </a:txBody>
                  <a:tcPr anchor="b"/>
                </a:tc>
              </a:tr>
              <a:tr h="392370">
                <a:tc>
                  <a:txBody>
                    <a:bodyPr/>
                    <a:lstStyle/>
                    <a:p>
                      <a:pPr algn="l"/>
                      <a:r>
                        <a:rPr lang="en-US" sz="1300" b="1" dirty="0" smtClean="0"/>
                        <a:t>4</a:t>
                      </a:r>
                      <a:r>
                        <a:rPr lang="en-US" sz="1300" b="1" baseline="30000" dirty="0" smtClean="0"/>
                        <a:t>th</a:t>
                      </a:r>
                      <a:r>
                        <a:rPr lang="en-US" sz="1300" b="1" dirty="0" smtClean="0"/>
                        <a:t> DTaP</a:t>
                      </a:r>
                      <a:endParaRPr lang="en-US" sz="1300" b="1" dirty="0"/>
                    </a:p>
                  </a:txBody>
                  <a:tcPr anchor="ctr"/>
                </a:tc>
                <a:tc>
                  <a:txBody>
                    <a:bodyPr/>
                    <a:lstStyle/>
                    <a:p>
                      <a:pPr algn="l"/>
                      <a:r>
                        <a:rPr lang="en-US" sz="1300" dirty="0" smtClean="0"/>
                        <a:t>Immunization</a:t>
                      </a:r>
                      <a:r>
                        <a:rPr lang="en-US" sz="1300" baseline="0" dirty="0" smtClean="0"/>
                        <a:t> prior to age 2</a:t>
                      </a:r>
                      <a:endParaRPr lang="en-US" sz="1300" dirty="0"/>
                    </a:p>
                  </a:txBody>
                  <a:tcPr anchor="ctr"/>
                </a:tc>
                <a:tc>
                  <a:txBody>
                    <a:bodyPr/>
                    <a:lstStyle/>
                    <a:p>
                      <a:pPr algn="l"/>
                      <a:r>
                        <a:rPr lang="en-US" sz="1300" dirty="0" smtClean="0"/>
                        <a:t>$3.00 per child</a:t>
                      </a:r>
                      <a:endParaRPr lang="en-US" sz="1300" dirty="0"/>
                    </a:p>
                  </a:txBody>
                  <a:tcPr anchor="ctr"/>
                </a:tc>
                <a:tc>
                  <a:txBody>
                    <a:bodyPr/>
                    <a:lstStyle/>
                    <a:p>
                      <a:pPr algn="ctr"/>
                      <a:r>
                        <a:rPr lang="en-US" sz="1300" dirty="0" smtClean="0"/>
                        <a:t>In EPSDT Total</a:t>
                      </a:r>
                      <a:endParaRPr lang="en-US" sz="1300" dirty="0"/>
                    </a:p>
                  </a:txBody>
                  <a:tcPr anchor="ctr"/>
                </a:tc>
                <a:tc>
                  <a:txBody>
                    <a:bodyPr/>
                    <a:lstStyle/>
                    <a:p>
                      <a:pPr algn="ctr"/>
                      <a:r>
                        <a:rPr lang="en-US" sz="1300" dirty="0" smtClean="0"/>
                        <a:t>In EPSDT Total</a:t>
                      </a:r>
                      <a:endParaRPr lang="en-US" sz="1300" dirty="0"/>
                    </a:p>
                  </a:txBody>
                  <a:tcPr anchor="ctr"/>
                </a:tc>
              </a:tr>
              <a:tr h="666690">
                <a:tc>
                  <a:txBody>
                    <a:bodyPr/>
                    <a:lstStyle/>
                    <a:p>
                      <a:pPr algn="l"/>
                      <a:r>
                        <a:rPr lang="en-US" sz="1300" b="1" dirty="0" smtClean="0"/>
                        <a:t>EPSDT Screen</a:t>
                      </a:r>
                      <a:endParaRPr lang="en-US" sz="1300" b="1" dirty="0"/>
                    </a:p>
                  </a:txBody>
                  <a:tcPr anchor="ctr"/>
                </a:tc>
                <a:tc>
                  <a:txBody>
                    <a:bodyPr/>
                    <a:lstStyle/>
                    <a:p>
                      <a:pPr algn="l"/>
                      <a:r>
                        <a:rPr lang="en-US" sz="1300" dirty="0" smtClean="0"/>
                        <a:t>Meet or exceed appropriate compliance</a:t>
                      </a:r>
                      <a:r>
                        <a:rPr lang="en-US" sz="1300" baseline="0" dirty="0" smtClean="0"/>
                        <a:t> rate</a:t>
                      </a:r>
                      <a:endParaRPr lang="en-US" sz="1300" dirty="0"/>
                    </a:p>
                  </a:txBody>
                  <a:tcPr anchor="ctr"/>
                </a:tc>
                <a:tc>
                  <a:txBody>
                    <a:bodyPr/>
                    <a:lstStyle/>
                    <a:p>
                      <a:pPr algn="l"/>
                      <a:r>
                        <a:rPr lang="en-US" sz="1300" dirty="0" smtClean="0"/>
                        <a:t>Up to 25 percent bonus</a:t>
                      </a:r>
                      <a:r>
                        <a:rPr lang="en-US" sz="1300" baseline="0" dirty="0" smtClean="0"/>
                        <a:t> on standard FFS rate for procedure</a:t>
                      </a:r>
                      <a:endParaRPr lang="en-US" sz="1300" dirty="0"/>
                    </a:p>
                  </a:txBody>
                  <a:tcPr anchor="ctr"/>
                </a:tc>
                <a:tc>
                  <a:txBody>
                    <a:bodyPr/>
                    <a:lstStyle/>
                    <a:p>
                      <a:pPr algn="ctr"/>
                      <a:r>
                        <a:rPr lang="en-US" sz="1300" dirty="0" smtClean="0"/>
                        <a:t>$985,000</a:t>
                      </a:r>
                      <a:endParaRPr lang="en-US" sz="1300" dirty="0"/>
                    </a:p>
                  </a:txBody>
                  <a:tcPr anchor="ctr"/>
                </a:tc>
                <a:tc>
                  <a:txBody>
                    <a:bodyPr/>
                    <a:lstStyle/>
                    <a:p>
                      <a:pPr algn="ctr"/>
                      <a:r>
                        <a:rPr lang="en-US" sz="1300" dirty="0" smtClean="0"/>
                        <a:t>$984,000</a:t>
                      </a:r>
                      <a:endParaRPr lang="en-US" sz="1300" dirty="0"/>
                    </a:p>
                  </a:txBody>
                  <a:tcPr anchor="ctr"/>
                </a:tc>
              </a:tr>
              <a:tr h="370840">
                <a:tc>
                  <a:txBody>
                    <a:bodyPr/>
                    <a:lstStyle/>
                    <a:p>
                      <a:pPr algn="l"/>
                      <a:r>
                        <a:rPr lang="en-US" sz="1050" b="1" dirty="0" smtClean="0"/>
                        <a:t>Breast/ Cervical Cancer</a:t>
                      </a:r>
                      <a:r>
                        <a:rPr lang="en-US" sz="1050" b="1" baseline="0" dirty="0" smtClean="0"/>
                        <a:t> Screens</a:t>
                      </a:r>
                      <a:endParaRPr lang="en-US" sz="1050" b="1" dirty="0"/>
                    </a:p>
                  </a:txBody>
                  <a:tcPr anchor="ctr"/>
                </a:tc>
                <a:tc>
                  <a:txBody>
                    <a:bodyPr/>
                    <a:lstStyle/>
                    <a:p>
                      <a:pPr algn="l"/>
                      <a:r>
                        <a:rPr lang="en-US" sz="1300" dirty="0" smtClean="0"/>
                        <a:t>Payment made for each screen</a:t>
                      </a:r>
                      <a:endParaRPr lang="en-US" sz="1300" dirty="0"/>
                    </a:p>
                  </a:txBody>
                  <a:tcPr anchor="ctr"/>
                </a:tc>
                <a:tc>
                  <a:txBody>
                    <a:bodyPr/>
                    <a:lstStyle/>
                    <a:p>
                      <a:pPr algn="l"/>
                      <a:r>
                        <a:rPr lang="en-US" sz="1300" dirty="0" smtClean="0"/>
                        <a:t>Amount based on comparison</a:t>
                      </a:r>
                      <a:r>
                        <a:rPr lang="en-US" sz="1300" baseline="0" dirty="0" smtClean="0"/>
                        <a:t> to peers and available funds</a:t>
                      </a:r>
                      <a:endParaRPr lang="en-US" sz="1300" dirty="0"/>
                    </a:p>
                  </a:txBody>
                  <a:tcPr anchor="ctr"/>
                </a:tc>
                <a:tc>
                  <a:txBody>
                    <a:bodyPr/>
                    <a:lstStyle/>
                    <a:p>
                      <a:pPr algn="ctr"/>
                      <a:r>
                        <a:rPr lang="en-US" sz="1300" dirty="0" smtClean="0"/>
                        <a:t>$358,000</a:t>
                      </a:r>
                      <a:endParaRPr lang="en-US" sz="1300" dirty="0"/>
                    </a:p>
                  </a:txBody>
                  <a:tcPr anchor="ctr"/>
                </a:tc>
                <a:tc>
                  <a:txBody>
                    <a:bodyPr/>
                    <a:lstStyle/>
                    <a:p>
                      <a:pPr algn="ctr"/>
                      <a:r>
                        <a:rPr lang="en-US" sz="1300" dirty="0" smtClean="0"/>
                        <a:t>$358,000</a:t>
                      </a:r>
                      <a:endParaRPr lang="en-US" sz="1300" dirty="0"/>
                    </a:p>
                  </a:txBody>
                  <a:tcPr anchor="ctr"/>
                </a:tc>
              </a:tr>
              <a:tr h="370840">
                <a:tc>
                  <a:txBody>
                    <a:bodyPr/>
                    <a:lstStyle/>
                    <a:p>
                      <a:pPr algn="l"/>
                      <a:r>
                        <a:rPr lang="en-US" sz="1300" b="1" dirty="0" smtClean="0"/>
                        <a:t>ED Utilization</a:t>
                      </a:r>
                      <a:endParaRPr lang="en-US" sz="1300" b="1" dirty="0"/>
                    </a:p>
                  </a:txBody>
                  <a:tcPr anchor="ctr"/>
                </a:tc>
                <a:tc>
                  <a:txBody>
                    <a:bodyPr/>
                    <a:lstStyle/>
                    <a:p>
                      <a:pPr algn="l"/>
                      <a:r>
                        <a:rPr lang="en-US" sz="1300" dirty="0" smtClean="0"/>
                        <a:t>Expected ED/office visit rate (risk adjusted)</a:t>
                      </a:r>
                      <a:endParaRPr lang="en-US" sz="1300" dirty="0"/>
                    </a:p>
                  </a:txBody>
                  <a:tcPr anchor="ctr"/>
                </a:tc>
                <a:tc>
                  <a:txBody>
                    <a:bodyPr/>
                    <a:lstStyle/>
                    <a:p>
                      <a:pPr algn="l"/>
                      <a:r>
                        <a:rPr lang="en-US" sz="1300" dirty="0" smtClean="0"/>
                        <a:t>Additional PMPM payment for outperforming benchmark</a:t>
                      </a:r>
                      <a:endParaRPr lang="en-US" sz="1300" dirty="0"/>
                    </a:p>
                  </a:txBody>
                  <a:tcPr anchor="ctr"/>
                </a:tc>
                <a:tc>
                  <a:txBody>
                    <a:bodyPr/>
                    <a:lstStyle/>
                    <a:p>
                      <a:pPr algn="ctr"/>
                      <a:r>
                        <a:rPr lang="en-US" sz="1300" dirty="0" smtClean="0"/>
                        <a:t>$496,000</a:t>
                      </a:r>
                      <a:endParaRPr lang="en-US" sz="1300" dirty="0"/>
                    </a:p>
                  </a:txBody>
                  <a:tcPr anchor="ctr"/>
                </a:tc>
                <a:tc>
                  <a:txBody>
                    <a:bodyPr/>
                    <a:lstStyle/>
                    <a:p>
                      <a:pPr algn="ctr"/>
                      <a:r>
                        <a:rPr lang="en-US" sz="1300" dirty="0" smtClean="0"/>
                        <a:t>$483,000</a:t>
                      </a:r>
                      <a:endParaRPr lang="en-US" sz="1300" dirty="0"/>
                    </a:p>
                  </a:txBody>
                  <a:tcPr anchor="ctr"/>
                </a:tc>
              </a:tr>
              <a:tr h="370840">
                <a:tc>
                  <a:txBody>
                    <a:bodyPr/>
                    <a:lstStyle/>
                    <a:p>
                      <a:pPr algn="l"/>
                      <a:r>
                        <a:rPr lang="en-US" sz="1300" b="1" dirty="0" smtClean="0"/>
                        <a:t>Generic</a:t>
                      </a:r>
                      <a:r>
                        <a:rPr lang="en-US" sz="1300" b="1" baseline="0" dirty="0" smtClean="0"/>
                        <a:t> Prescribing</a:t>
                      </a:r>
                      <a:endParaRPr lang="en-US" sz="1300" b="1" dirty="0"/>
                    </a:p>
                  </a:txBody>
                  <a:tcPr anchor="ctr"/>
                </a:tc>
                <a:tc>
                  <a:txBody>
                    <a:bodyPr/>
                    <a:lstStyle/>
                    <a:p>
                      <a:pPr algn="l"/>
                      <a:r>
                        <a:rPr lang="en-US" sz="1300" dirty="0" smtClean="0"/>
                        <a:t>Payment made for each</a:t>
                      </a:r>
                      <a:r>
                        <a:rPr lang="en-US" sz="1300" baseline="0" dirty="0" smtClean="0"/>
                        <a:t> Rx, after application of adjustment formula</a:t>
                      </a:r>
                      <a:endParaRPr lang="en-US" sz="1300" dirty="0"/>
                    </a:p>
                  </a:txBody>
                  <a:tcPr anchor="ctr"/>
                </a:tc>
                <a:tc>
                  <a:txBody>
                    <a:bodyPr/>
                    <a:lstStyle/>
                    <a:p>
                      <a:pPr algn="l"/>
                      <a:r>
                        <a:rPr lang="en-US" sz="1300" dirty="0" smtClean="0"/>
                        <a:t>Provider-specific</a:t>
                      </a:r>
                      <a:r>
                        <a:rPr lang="en-US" sz="1300" baseline="0" dirty="0" smtClean="0"/>
                        <a:t> portion out of quarterly pool of $250,000</a:t>
                      </a:r>
                      <a:endParaRPr lang="en-US" sz="1300" dirty="0"/>
                    </a:p>
                  </a:txBody>
                  <a:tcPr anchor="ctr"/>
                </a:tc>
                <a:tc>
                  <a:txBody>
                    <a:bodyPr/>
                    <a:lstStyle/>
                    <a:p>
                      <a:pPr algn="ctr"/>
                      <a:r>
                        <a:rPr lang="en-US" sz="1300" dirty="0" smtClean="0"/>
                        <a:t>$967,000</a:t>
                      </a:r>
                      <a:endParaRPr lang="en-US" sz="1300" dirty="0"/>
                    </a:p>
                  </a:txBody>
                  <a:tcPr anchor="ctr"/>
                </a:tc>
                <a:tc>
                  <a:txBody>
                    <a:bodyPr/>
                    <a:lstStyle/>
                    <a:p>
                      <a:pPr algn="ctr"/>
                      <a:r>
                        <a:rPr lang="en-US" sz="1300" dirty="0" smtClean="0"/>
                        <a:t>$967,000</a:t>
                      </a:r>
                      <a:endParaRPr lang="en-US" sz="1300" dirty="0"/>
                    </a:p>
                  </a:txBody>
                  <a:tcPr anchor="ctr"/>
                </a:tc>
              </a:tr>
              <a:tr h="370840">
                <a:tc>
                  <a:txBody>
                    <a:bodyPr/>
                    <a:lstStyle/>
                    <a:p>
                      <a:pPr algn="l"/>
                      <a:r>
                        <a:rPr lang="en-US" sz="1300" b="1" dirty="0" smtClean="0"/>
                        <a:t>Physician Hospital Visits</a:t>
                      </a:r>
                      <a:endParaRPr lang="en-US" sz="1300" b="1" dirty="0"/>
                    </a:p>
                  </a:txBody>
                  <a:tcPr anchor="ctr"/>
                </a:tc>
                <a:tc>
                  <a:txBody>
                    <a:bodyPr/>
                    <a:lstStyle/>
                    <a:p>
                      <a:pPr algn="l"/>
                      <a:r>
                        <a:rPr lang="en-US" sz="1300" dirty="0" smtClean="0"/>
                        <a:t>Making inpatient visits</a:t>
                      </a:r>
                      <a:endParaRPr lang="en-US" sz="1300" dirty="0"/>
                    </a:p>
                  </a:txBody>
                  <a:tcPr anchor="ctr"/>
                </a:tc>
                <a:tc>
                  <a:txBody>
                    <a:bodyPr/>
                    <a:lstStyle/>
                    <a:p>
                      <a:pPr algn="l"/>
                      <a:r>
                        <a:rPr lang="en-US" sz="1300" dirty="0" smtClean="0"/>
                        <a:t>25 percent</a:t>
                      </a:r>
                      <a:r>
                        <a:rPr lang="en-US" sz="1300" baseline="0" dirty="0" smtClean="0"/>
                        <a:t> bonus per procedure + additional $20 per visit if above average of participating providers</a:t>
                      </a:r>
                      <a:endParaRPr lang="en-US" sz="1300" dirty="0"/>
                    </a:p>
                  </a:txBody>
                  <a:tcPr anchor="ctr"/>
                </a:tc>
                <a:tc>
                  <a:txBody>
                    <a:bodyPr/>
                    <a:lstStyle/>
                    <a:p>
                      <a:pPr algn="ctr"/>
                      <a:r>
                        <a:rPr lang="en-US" sz="1300" dirty="0" smtClean="0"/>
                        <a:t>$614,000</a:t>
                      </a:r>
                      <a:endParaRPr lang="en-US" sz="1300" dirty="0"/>
                    </a:p>
                  </a:txBody>
                  <a:tcPr anchor="ctr"/>
                </a:tc>
                <a:tc>
                  <a:txBody>
                    <a:bodyPr/>
                    <a:lstStyle/>
                    <a:p>
                      <a:pPr algn="ctr"/>
                      <a:r>
                        <a:rPr lang="en-US" sz="1300" dirty="0" smtClean="0"/>
                        <a:t>$760,000</a:t>
                      </a:r>
                      <a:endParaRPr lang="en-US" sz="1300" dirty="0"/>
                    </a:p>
                  </a:txBody>
                  <a:tcPr anchor="ctr"/>
                </a:tc>
              </a:tr>
              <a:tr h="370840">
                <a:tc gridSpan="3">
                  <a:txBody>
                    <a:bodyPr/>
                    <a:lstStyle/>
                    <a:p>
                      <a:pPr algn="r"/>
                      <a:r>
                        <a:rPr lang="en-US" sz="1400" b="1" i="1" dirty="0" smtClean="0"/>
                        <a:t>Total</a:t>
                      </a:r>
                      <a:endParaRPr lang="en-US" sz="1400" b="1" i="1" dirty="0"/>
                    </a:p>
                  </a:txBody>
                  <a:tcPr anchor="ctr"/>
                </a:tc>
                <a:tc hMerge="1">
                  <a:txBody>
                    <a:bodyPr/>
                    <a:lstStyle/>
                    <a:p>
                      <a:pPr algn="l"/>
                      <a:endParaRPr lang="en-US" sz="1300" dirty="0"/>
                    </a:p>
                  </a:txBody>
                  <a:tcPr anchor="ctr"/>
                </a:tc>
                <a:tc hMerge="1">
                  <a:txBody>
                    <a:bodyPr/>
                    <a:lstStyle/>
                    <a:p>
                      <a:pPr algn="l"/>
                      <a:endParaRPr lang="en-US" sz="1300" dirty="0"/>
                    </a:p>
                  </a:txBody>
                  <a:tcPr anchor="ctr"/>
                </a:tc>
                <a:tc>
                  <a:txBody>
                    <a:bodyPr/>
                    <a:lstStyle/>
                    <a:p>
                      <a:pPr algn="ctr"/>
                      <a:r>
                        <a:rPr lang="en-US" sz="1400" b="1" dirty="0" smtClean="0"/>
                        <a:t>$3,420,000</a:t>
                      </a:r>
                      <a:endParaRPr lang="en-US" sz="1400" b="1" dirty="0"/>
                    </a:p>
                  </a:txBody>
                  <a:tcPr anchor="ctr"/>
                </a:tc>
                <a:tc>
                  <a:txBody>
                    <a:bodyPr/>
                    <a:lstStyle/>
                    <a:p>
                      <a:pPr algn="ctr"/>
                      <a:r>
                        <a:rPr lang="en-US" sz="1400" b="1" dirty="0" smtClean="0"/>
                        <a:t>$3,552,000</a:t>
                      </a:r>
                      <a:endParaRPr lang="en-US" sz="1400" b="1" dirty="0"/>
                    </a:p>
                  </a:txBody>
                  <a:tcPr anchor="ctr"/>
                </a:tc>
              </a:tr>
            </a:tbl>
          </a:graphicData>
        </a:graphic>
      </p:graphicFrame>
      <p:sp>
        <p:nvSpPr>
          <p:cNvPr id="10" name="TextBox 9"/>
          <p:cNvSpPr txBox="1"/>
          <p:nvPr/>
        </p:nvSpPr>
        <p:spPr>
          <a:xfrm>
            <a:off x="2065803" y="1143000"/>
            <a:ext cx="4961295" cy="400110"/>
          </a:xfrm>
          <a:prstGeom prst="rect">
            <a:avLst/>
          </a:prstGeom>
          <a:noFill/>
        </p:spPr>
        <p:txBody>
          <a:bodyPr wrap="none" rtlCol="0">
            <a:spAutoFit/>
          </a:bodyPr>
          <a:lstStyle/>
          <a:p>
            <a:pPr algn="ctr"/>
            <a:r>
              <a:rPr lang="en-US" sz="2000" b="1" i="1" dirty="0" smtClean="0">
                <a:latin typeface="+mn-lt"/>
              </a:rPr>
              <a:t>Sooner Excel Quality Incentive Payments</a:t>
            </a:r>
            <a:endParaRPr lang="en-US" sz="2000" b="1" i="1" dirty="0">
              <a:latin typeface="+mn-lt"/>
            </a:endParaRPr>
          </a:p>
        </p:txBody>
      </p:sp>
      <p:sp>
        <p:nvSpPr>
          <p:cNvPr id="7" name="Rectangle 6"/>
          <p:cNvSpPr/>
          <p:nvPr/>
        </p:nvSpPr>
        <p:spPr>
          <a:xfrm>
            <a:off x="381000" y="5956756"/>
            <a:ext cx="7010400" cy="215444"/>
          </a:xfrm>
          <a:prstGeom prst="rect">
            <a:avLst/>
          </a:prstGeom>
        </p:spPr>
        <p:txBody>
          <a:bodyPr wrap="square">
            <a:spAutoFit/>
          </a:bodyPr>
          <a:lstStyle/>
          <a:p>
            <a:pPr>
              <a:spcAft>
                <a:spcPts val="0"/>
              </a:spcAft>
            </a:pPr>
            <a:r>
              <a:rPr lang="en-US" sz="800" dirty="0" smtClean="0"/>
              <a:t> Source: OHCA</a:t>
            </a:r>
            <a:endParaRPr lang="en-US" sz="800" dirty="0"/>
          </a:p>
        </p:txBody>
      </p:sp>
    </p:spTree>
    <p:extLst>
      <p:ext uri="{BB962C8B-B14F-4D97-AF65-F5344CB8AC3E}">
        <p14:creationId xmlns:p14="http://schemas.microsoft.com/office/powerpoint/2010/main" val="2754173437"/>
      </p:ext>
    </p:extLst>
  </p:cSld>
  <p:clrMapOvr>
    <a:masterClrMapping/>
  </p:clrMapOvr>
  <p:transition>
    <p:dissolv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130</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TARGETED EVALUATION - HAN</a:t>
            </a:r>
          </a:p>
        </p:txBody>
      </p:sp>
      <p:sp>
        <p:nvSpPr>
          <p:cNvPr id="6" name="Rectangle 10"/>
          <p:cNvSpPr>
            <a:spLocks noGrp="1" noChangeArrowheads="1"/>
          </p:cNvSpPr>
          <p:nvPr>
            <p:ph type="ftr" sz="quarter" idx="11"/>
          </p:nvPr>
        </p:nvSpPr>
        <p:spPr>
          <a:xfrm>
            <a:off x="609600" y="6381750"/>
            <a:ext cx="3505200" cy="476250"/>
          </a:xfrm>
          <a:noFill/>
        </p:spPr>
        <p:txBody>
          <a:bodyPr/>
          <a:lstStyle/>
          <a:p>
            <a:pPr algn="l"/>
            <a:r>
              <a:rPr lang="en-US" b="1" i="1" dirty="0" smtClean="0"/>
              <a:t>PHPG - </a:t>
            </a:r>
            <a:r>
              <a:rPr lang="en-US" dirty="0" smtClean="0"/>
              <a:t>SoonerCare Choice Evaluation </a:t>
            </a:r>
            <a:endParaRPr lang="en-US" dirty="0" smtClean="0"/>
          </a:p>
        </p:txBody>
      </p:sp>
      <p:sp>
        <p:nvSpPr>
          <p:cNvPr id="2" name="Content Placeholder 1"/>
          <p:cNvSpPr>
            <a:spLocks noGrp="1"/>
          </p:cNvSpPr>
          <p:nvPr>
            <p:ph sz="quarter" idx="1"/>
          </p:nvPr>
        </p:nvSpPr>
        <p:spPr>
          <a:xfrm>
            <a:off x="457200" y="1219200"/>
            <a:ext cx="8229600" cy="762000"/>
          </a:xfrm>
        </p:spPr>
        <p:txBody>
          <a:bodyPr/>
          <a:lstStyle/>
          <a:p>
            <a:pPr marL="0" indent="0">
              <a:buNone/>
            </a:pPr>
            <a:r>
              <a:rPr lang="en-US" dirty="0" smtClean="0"/>
              <a:t> </a:t>
            </a:r>
            <a:endParaRPr lang="en-US" dirty="0"/>
          </a:p>
        </p:txBody>
      </p:sp>
      <p:pic>
        <p:nvPicPr>
          <p:cNvPr id="10242" name="Picture 2" descr="C:\Users\Andrew Cohen\AppData\Local\Microsoft\Windows\Temporary Internet Files\Content.Outlook\NHGVCQYW\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847850"/>
            <a:ext cx="5765800" cy="432435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bwMode="auto">
          <a:xfrm>
            <a:off x="457200" y="1219200"/>
            <a:ext cx="8229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eaLnBrk="1" hangingPunct="1">
              <a:spcBef>
                <a:spcPts val="1200"/>
              </a:spcBef>
              <a:buFont typeface="Wingdings 3" pitchFamily="18" charset="2"/>
              <a:buNone/>
            </a:pPr>
            <a:r>
              <a:rPr lang="en-US" b="1" dirty="0" smtClean="0"/>
              <a:t>CC HAN Educational Materials for Frequent ER Cases</a:t>
            </a:r>
            <a:endParaRPr lang="en-US" sz="1900" b="1" dirty="0" smtClean="0"/>
          </a:p>
        </p:txBody>
      </p:sp>
    </p:spTree>
    <p:extLst>
      <p:ext uri="{BB962C8B-B14F-4D97-AF65-F5344CB8AC3E}">
        <p14:creationId xmlns:p14="http://schemas.microsoft.com/office/powerpoint/2010/main" val="2396006928"/>
      </p:ext>
    </p:extLst>
  </p:cSld>
  <p:clrMapOvr>
    <a:masterClrMapping/>
  </p:clrMapOvr>
  <p:transition>
    <p:dissolv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131</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TARGETED EVALUATION - HAN</a:t>
            </a:r>
          </a:p>
        </p:txBody>
      </p:sp>
      <p:sp>
        <p:nvSpPr>
          <p:cNvPr id="17412" name="Content Placeholder 2"/>
          <p:cNvSpPr>
            <a:spLocks noGrp="1"/>
          </p:cNvSpPr>
          <p:nvPr>
            <p:ph sz="quarter" idx="1"/>
          </p:nvPr>
        </p:nvSpPr>
        <p:spPr>
          <a:xfrm>
            <a:off x="457200" y="1219200"/>
            <a:ext cx="8229600" cy="1981200"/>
          </a:xfrm>
        </p:spPr>
        <p:txBody>
          <a:bodyPr>
            <a:normAutofit fontScale="62500" lnSpcReduction="20000"/>
          </a:bodyPr>
          <a:lstStyle/>
          <a:p>
            <a:pPr marL="0" indent="0" eaLnBrk="1" hangingPunct="1">
              <a:spcBef>
                <a:spcPts val="1200"/>
              </a:spcBef>
              <a:buNone/>
            </a:pPr>
            <a:r>
              <a:rPr lang="en-US" sz="3400" b="1" dirty="0" smtClean="0"/>
              <a:t>HAN Care Management – ER Utilizers</a:t>
            </a:r>
            <a:endParaRPr lang="en-US" dirty="0" smtClean="0"/>
          </a:p>
          <a:p>
            <a:pPr eaLnBrk="1" hangingPunct="1">
              <a:spcBef>
                <a:spcPts val="1200"/>
              </a:spcBef>
            </a:pPr>
            <a:r>
              <a:rPr lang="en-US" dirty="0" smtClean="0"/>
              <a:t>PHPG compared the </a:t>
            </a:r>
            <a:r>
              <a:rPr lang="en-US" dirty="0"/>
              <a:t>12-month period prior to </a:t>
            </a:r>
            <a:r>
              <a:rPr lang="en-US" dirty="0" smtClean="0"/>
              <a:t>PCMH lock-in/care </a:t>
            </a:r>
            <a:r>
              <a:rPr lang="en-US" dirty="0"/>
              <a:t>management to the subsequent 12 </a:t>
            </a:r>
            <a:r>
              <a:rPr lang="en-US" dirty="0" smtClean="0"/>
              <a:t>months  </a:t>
            </a:r>
            <a:endParaRPr lang="en-US" dirty="0"/>
          </a:p>
          <a:p>
            <a:pPr eaLnBrk="1" hangingPunct="1">
              <a:spcBef>
                <a:spcPts val="1200"/>
              </a:spcBef>
            </a:pPr>
            <a:r>
              <a:rPr lang="en-US" dirty="0" smtClean="0"/>
              <a:t>ER utilization, while still high, declined in the second 12-month period</a:t>
            </a:r>
          </a:p>
          <a:p>
            <a:pPr eaLnBrk="1" hangingPunct="1">
              <a:spcBef>
                <a:spcPts val="1200"/>
              </a:spcBef>
            </a:pPr>
            <a:r>
              <a:rPr lang="en-US" dirty="0" smtClean="0"/>
              <a:t>Although members were not more likely to see their PCMH provider after a trip to the ER,  the rate in both time periods significantly exceeded the 42 percent rate for the general HAN population  </a:t>
            </a:r>
          </a:p>
          <a:p>
            <a:pPr marL="274638" lvl="1" indent="0" eaLnBrk="1" hangingPunct="1">
              <a:spcBef>
                <a:spcPts val="1200"/>
              </a:spcBef>
              <a:buNone/>
            </a:pPr>
            <a:endParaRPr lang="en-US" dirty="0" smtClean="0"/>
          </a:p>
          <a:p>
            <a:pPr eaLnBrk="1" hangingPunct="1"/>
            <a:endParaRPr lang="en-US" dirty="0" smtClean="0"/>
          </a:p>
        </p:txBody>
      </p:sp>
      <p:sp>
        <p:nvSpPr>
          <p:cNvPr id="6" name="Rectangle 10"/>
          <p:cNvSpPr>
            <a:spLocks noGrp="1" noChangeArrowheads="1"/>
          </p:cNvSpPr>
          <p:nvPr>
            <p:ph type="ftr" sz="quarter" idx="11"/>
          </p:nvPr>
        </p:nvSpPr>
        <p:spPr>
          <a:xfrm>
            <a:off x="609600" y="6381750"/>
            <a:ext cx="3505200" cy="476250"/>
          </a:xfrm>
          <a:noFill/>
        </p:spPr>
        <p:txBody>
          <a:bodyPr/>
          <a:lstStyle/>
          <a:p>
            <a:pPr algn="l"/>
            <a:r>
              <a:rPr lang="en-US" b="1" i="1" dirty="0" smtClean="0"/>
              <a:t>PHPG - </a:t>
            </a:r>
            <a:r>
              <a:rPr lang="en-US" dirty="0" smtClean="0"/>
              <a:t>SoonerCare Choice Evaluation </a:t>
            </a:r>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778434027"/>
              </p:ext>
            </p:extLst>
          </p:nvPr>
        </p:nvGraphicFramePr>
        <p:xfrm>
          <a:off x="914400" y="3276600"/>
          <a:ext cx="7315200" cy="2804160"/>
        </p:xfrm>
        <a:graphic>
          <a:graphicData uri="http://schemas.openxmlformats.org/drawingml/2006/table">
            <a:tbl>
              <a:tblPr firstRow="1" bandRow="1">
                <a:tableStyleId>{5C22544A-7EE6-4342-B048-85BDC9FD1C3A}</a:tableStyleId>
              </a:tblPr>
              <a:tblGrid>
                <a:gridCol w="2590800"/>
                <a:gridCol w="2362200"/>
                <a:gridCol w="2362200"/>
              </a:tblGrid>
              <a:tr h="370840">
                <a:tc>
                  <a:txBody>
                    <a:bodyPr/>
                    <a:lstStyle/>
                    <a:p>
                      <a:pPr algn="l"/>
                      <a:r>
                        <a:rPr lang="en-US" sz="1400" dirty="0" smtClean="0"/>
                        <a:t>Measure</a:t>
                      </a:r>
                      <a:endParaRPr lang="en-US" sz="1400" dirty="0"/>
                    </a:p>
                  </a:txBody>
                  <a:tcPr anchor="b"/>
                </a:tc>
                <a:tc>
                  <a:txBody>
                    <a:bodyPr/>
                    <a:lstStyle/>
                    <a:p>
                      <a:pPr algn="ctr"/>
                      <a:r>
                        <a:rPr lang="en-US" sz="1300" dirty="0" smtClean="0"/>
                        <a:t>12</a:t>
                      </a:r>
                      <a:r>
                        <a:rPr lang="en-US" sz="1300" baseline="0" dirty="0" smtClean="0"/>
                        <a:t> Months prior to PCMH Lock-in/Care Management</a:t>
                      </a:r>
                      <a:endParaRPr lang="en-US" sz="1300" dirty="0"/>
                    </a:p>
                  </a:txBody>
                  <a:tcPr anchor="b"/>
                </a:tc>
                <a:tc>
                  <a:txBody>
                    <a:bodyPr/>
                    <a:lstStyle/>
                    <a:p>
                      <a:pPr algn="ctr"/>
                      <a:r>
                        <a:rPr lang="en-US" sz="1300" dirty="0" smtClean="0"/>
                        <a:t>12 Months after PCMH Lock-in/Care Management</a:t>
                      </a:r>
                      <a:endParaRPr lang="en-US" sz="1300" dirty="0"/>
                    </a:p>
                  </a:txBody>
                  <a:tcPr anchor="b"/>
                </a:tc>
              </a:tr>
              <a:tr h="370840">
                <a:tc>
                  <a:txBody>
                    <a:bodyPr/>
                    <a:lstStyle/>
                    <a:p>
                      <a:r>
                        <a:rPr lang="en-US" sz="1600" dirty="0" smtClean="0"/>
                        <a:t>Average number of ER</a:t>
                      </a:r>
                      <a:r>
                        <a:rPr lang="en-US" sz="1600" baseline="0" dirty="0" smtClean="0"/>
                        <a:t> visits per member</a:t>
                      </a:r>
                      <a:endParaRPr lang="en-US" sz="1600" dirty="0"/>
                    </a:p>
                  </a:txBody>
                  <a:tcPr anchor="ctr"/>
                </a:tc>
                <a:tc>
                  <a:txBody>
                    <a:bodyPr/>
                    <a:lstStyle/>
                    <a:p>
                      <a:pPr algn="ctr"/>
                      <a:r>
                        <a:rPr lang="en-US" sz="1600" dirty="0" smtClean="0"/>
                        <a:t>10.8</a:t>
                      </a:r>
                      <a:endParaRPr lang="en-US" sz="1600" dirty="0"/>
                    </a:p>
                  </a:txBody>
                  <a:tcPr anchor="ctr"/>
                </a:tc>
                <a:tc>
                  <a:txBody>
                    <a:bodyPr/>
                    <a:lstStyle/>
                    <a:p>
                      <a:pPr algn="ctr"/>
                      <a:r>
                        <a:rPr lang="en-US" sz="1600" dirty="0" smtClean="0"/>
                        <a:t>8.8</a:t>
                      </a:r>
                      <a:endParaRPr lang="en-US" sz="1600" dirty="0"/>
                    </a:p>
                  </a:txBody>
                  <a:tcPr anchor="ctr"/>
                </a:tc>
              </a:tr>
              <a:tr h="370840">
                <a:tc>
                  <a:txBody>
                    <a:bodyPr/>
                    <a:lstStyle/>
                    <a:p>
                      <a:r>
                        <a:rPr lang="en-US" sz="1600" dirty="0" smtClean="0"/>
                        <a:t>Members</a:t>
                      </a:r>
                      <a:r>
                        <a:rPr lang="en-US" sz="1600" baseline="0" dirty="0" smtClean="0"/>
                        <a:t> with 6 or more visits</a:t>
                      </a:r>
                      <a:endParaRPr lang="en-US" sz="1600" dirty="0"/>
                    </a:p>
                  </a:txBody>
                  <a:tcPr anchor="ctr"/>
                </a:tc>
                <a:tc>
                  <a:txBody>
                    <a:bodyPr/>
                    <a:lstStyle/>
                    <a:p>
                      <a:pPr algn="ctr"/>
                      <a:r>
                        <a:rPr lang="en-US" sz="1600" dirty="0" smtClean="0"/>
                        <a:t>51.4%</a:t>
                      </a:r>
                      <a:endParaRPr lang="en-US" sz="1600" dirty="0"/>
                    </a:p>
                  </a:txBody>
                  <a:tcPr anchor="ctr"/>
                </a:tc>
                <a:tc>
                  <a:txBody>
                    <a:bodyPr/>
                    <a:lstStyle/>
                    <a:p>
                      <a:pPr algn="ctr"/>
                      <a:r>
                        <a:rPr lang="en-US" sz="1600" dirty="0" smtClean="0"/>
                        <a:t>22.0%</a:t>
                      </a:r>
                      <a:endParaRPr lang="en-US" sz="1600" dirty="0"/>
                    </a:p>
                  </a:txBody>
                  <a:tcPr anchor="ctr"/>
                </a:tc>
              </a:tr>
              <a:tr h="370840">
                <a:tc>
                  <a:txBody>
                    <a:bodyPr/>
                    <a:lstStyle/>
                    <a:p>
                      <a:r>
                        <a:rPr lang="en-US" sz="1600" dirty="0" smtClean="0"/>
                        <a:t>Members with zero ER</a:t>
                      </a:r>
                      <a:r>
                        <a:rPr lang="en-US" sz="1600" baseline="0" dirty="0" smtClean="0"/>
                        <a:t> visits (post-lock in)</a:t>
                      </a:r>
                      <a:endParaRPr lang="en-US" sz="1600" dirty="0"/>
                    </a:p>
                  </a:txBody>
                  <a:tcPr anchor="ctr"/>
                </a:tc>
                <a:tc>
                  <a:txBody>
                    <a:bodyPr/>
                    <a:lstStyle/>
                    <a:p>
                      <a:pPr algn="ctr"/>
                      <a:r>
                        <a:rPr lang="en-US" sz="1600" dirty="0" smtClean="0"/>
                        <a:t>--</a:t>
                      </a:r>
                      <a:endParaRPr lang="en-US" sz="1600" dirty="0"/>
                    </a:p>
                  </a:txBody>
                  <a:tcPr anchor="ctr"/>
                </a:tc>
                <a:tc>
                  <a:txBody>
                    <a:bodyPr/>
                    <a:lstStyle/>
                    <a:p>
                      <a:pPr algn="ctr"/>
                      <a:r>
                        <a:rPr lang="en-US" sz="1600" dirty="0" smtClean="0"/>
                        <a:t>40.8%</a:t>
                      </a:r>
                      <a:endParaRPr lang="en-US" sz="1600" dirty="0"/>
                    </a:p>
                  </a:txBody>
                  <a:tcPr anchor="ctr"/>
                </a:tc>
              </a:tr>
              <a:tr h="370840">
                <a:tc>
                  <a:txBody>
                    <a:bodyPr/>
                    <a:lstStyle/>
                    <a:p>
                      <a:r>
                        <a:rPr lang="en-US" sz="1600" dirty="0" smtClean="0"/>
                        <a:t>Members seeing PCMH within 30 days of ER visit</a:t>
                      </a:r>
                      <a:endParaRPr lang="en-US" sz="1600" dirty="0"/>
                    </a:p>
                  </a:txBody>
                  <a:tcPr anchor="ctr"/>
                </a:tc>
                <a:tc>
                  <a:txBody>
                    <a:bodyPr/>
                    <a:lstStyle/>
                    <a:p>
                      <a:pPr algn="ctr"/>
                      <a:r>
                        <a:rPr lang="en-US" sz="1600" dirty="0" smtClean="0">
                          <a:solidFill>
                            <a:srgbClr val="FF0000"/>
                          </a:solidFill>
                        </a:rPr>
                        <a:t>59.1%</a:t>
                      </a:r>
                      <a:endParaRPr lang="en-US" sz="1600" dirty="0">
                        <a:solidFill>
                          <a:srgbClr val="FF0000"/>
                        </a:solidFill>
                      </a:endParaRPr>
                    </a:p>
                  </a:txBody>
                  <a:tcPr anchor="ctr"/>
                </a:tc>
                <a:tc>
                  <a:txBody>
                    <a:bodyPr/>
                    <a:lstStyle/>
                    <a:p>
                      <a:pPr algn="ctr"/>
                      <a:r>
                        <a:rPr lang="en-US" sz="1600" dirty="0" smtClean="0">
                          <a:solidFill>
                            <a:srgbClr val="FF0000"/>
                          </a:solidFill>
                        </a:rPr>
                        <a:t>56.5%</a:t>
                      </a:r>
                      <a:endParaRPr lang="en-US" sz="1600" dirty="0">
                        <a:solidFill>
                          <a:srgbClr val="FF0000"/>
                        </a:solidFill>
                      </a:endParaRPr>
                    </a:p>
                  </a:txBody>
                  <a:tcPr anchor="ctr"/>
                </a:tc>
              </a:tr>
            </a:tbl>
          </a:graphicData>
        </a:graphic>
      </p:graphicFrame>
    </p:spTree>
    <p:extLst>
      <p:ext uri="{BB962C8B-B14F-4D97-AF65-F5344CB8AC3E}">
        <p14:creationId xmlns:p14="http://schemas.microsoft.com/office/powerpoint/2010/main" val="1072290739"/>
      </p:ext>
    </p:extLst>
  </p:cSld>
  <p:clrMapOvr>
    <a:masterClrMapping/>
  </p:clrMapOvr>
  <p:transition>
    <p:dissolv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132</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TARGETED EVALUATION - HAN</a:t>
            </a:r>
          </a:p>
        </p:txBody>
      </p:sp>
      <p:sp>
        <p:nvSpPr>
          <p:cNvPr id="17412" name="Content Placeholder 2"/>
          <p:cNvSpPr>
            <a:spLocks noGrp="1"/>
          </p:cNvSpPr>
          <p:nvPr>
            <p:ph sz="quarter" idx="1"/>
          </p:nvPr>
        </p:nvSpPr>
        <p:spPr>
          <a:xfrm>
            <a:off x="457200" y="1219200"/>
            <a:ext cx="8382000" cy="5257800"/>
          </a:xfrm>
        </p:spPr>
        <p:txBody>
          <a:bodyPr>
            <a:normAutofit fontScale="77500" lnSpcReduction="20000"/>
          </a:bodyPr>
          <a:lstStyle/>
          <a:p>
            <a:pPr marL="0" indent="0" eaLnBrk="1" hangingPunct="1">
              <a:spcBef>
                <a:spcPts val="1200"/>
              </a:spcBef>
              <a:buNone/>
            </a:pPr>
            <a:r>
              <a:rPr lang="en-US" sz="3400" b="1" dirty="0" smtClean="0"/>
              <a:t>HAN Care Management – High Risk OB</a:t>
            </a:r>
            <a:endParaRPr lang="en-US" dirty="0" smtClean="0"/>
          </a:p>
          <a:p>
            <a:pPr eaLnBrk="1" hangingPunct="1">
              <a:spcBef>
                <a:spcPts val="1200"/>
              </a:spcBef>
            </a:pPr>
            <a:r>
              <a:rPr lang="en-US" dirty="0" smtClean="0"/>
              <a:t>PHPG evaluated birth outcomes among 351 high risk OB members enrolled with a HAN-affiliated PCMH provider</a:t>
            </a:r>
          </a:p>
          <a:p>
            <a:pPr lvl="1" eaLnBrk="1" hangingPunct="1">
              <a:spcBef>
                <a:spcPts val="1200"/>
              </a:spcBef>
            </a:pPr>
            <a:r>
              <a:rPr lang="en-US" dirty="0" smtClean="0"/>
              <a:t>SFY 2011 – 5 cases</a:t>
            </a:r>
          </a:p>
          <a:p>
            <a:pPr lvl="1" eaLnBrk="1" hangingPunct="1">
              <a:spcBef>
                <a:spcPts val="1200"/>
              </a:spcBef>
            </a:pPr>
            <a:r>
              <a:rPr lang="en-US" dirty="0" smtClean="0"/>
              <a:t>SFY 2012 – 85 cases</a:t>
            </a:r>
          </a:p>
          <a:p>
            <a:pPr lvl="1" eaLnBrk="1" hangingPunct="1">
              <a:spcBef>
                <a:spcPts val="1200"/>
              </a:spcBef>
            </a:pPr>
            <a:r>
              <a:rPr lang="en-US" dirty="0" smtClean="0"/>
              <a:t>SFY 2013 – 261 cases</a:t>
            </a:r>
          </a:p>
          <a:p>
            <a:pPr eaLnBrk="1" hangingPunct="1">
              <a:spcBef>
                <a:spcPts val="1200"/>
              </a:spcBef>
            </a:pPr>
            <a:r>
              <a:rPr lang="en-US" dirty="0" smtClean="0"/>
              <a:t>Because of the relatively small number of cases prior to SFY 2013, PHPG evaluated the three years together; the resulting baseline data can be tracked against over time</a:t>
            </a:r>
          </a:p>
          <a:p>
            <a:pPr eaLnBrk="1" hangingPunct="1">
              <a:spcBef>
                <a:spcPts val="1200"/>
              </a:spcBef>
            </a:pPr>
            <a:r>
              <a:rPr lang="en-US" dirty="0" smtClean="0"/>
              <a:t>HAN activities for the high risk OB population include assisting expectant mothers to obtain appropriate prenatal services and prepare for the birth of the child, as well as linking newborns to a pediatrician</a:t>
            </a:r>
            <a:endParaRPr lang="en-US" dirty="0"/>
          </a:p>
          <a:p>
            <a:pPr eaLnBrk="1" hangingPunct="1">
              <a:spcBef>
                <a:spcPts val="1200"/>
              </a:spcBef>
            </a:pPr>
            <a:r>
              <a:rPr lang="en-US" dirty="0" smtClean="0"/>
              <a:t>The HANs often face a significant challenge in reaching high risk OB members because many have a relationship with a prenatal care provider rather than their PCMH </a:t>
            </a:r>
          </a:p>
          <a:p>
            <a:pPr eaLnBrk="1" hangingPunct="1"/>
            <a:endParaRPr lang="en-US" dirty="0" smtClean="0"/>
          </a:p>
        </p:txBody>
      </p:sp>
      <p:sp>
        <p:nvSpPr>
          <p:cNvPr id="6" name="Rectangle 10"/>
          <p:cNvSpPr>
            <a:spLocks noGrp="1" noChangeArrowheads="1"/>
          </p:cNvSpPr>
          <p:nvPr>
            <p:ph type="ftr" sz="quarter" idx="11"/>
          </p:nvPr>
        </p:nvSpPr>
        <p:spPr>
          <a:xfrm>
            <a:off x="609600" y="6381750"/>
            <a:ext cx="3505200" cy="476250"/>
          </a:xfrm>
          <a:noFill/>
        </p:spPr>
        <p:txBody>
          <a:bodyPr/>
          <a:lstStyle/>
          <a:p>
            <a:pPr algn="l"/>
            <a:r>
              <a:rPr lang="en-US" b="1" i="1" dirty="0" smtClean="0"/>
              <a:t>PHPG - </a:t>
            </a:r>
            <a:r>
              <a:rPr lang="en-US" dirty="0" smtClean="0"/>
              <a:t>SoonerCare Choice Evaluation </a:t>
            </a:r>
            <a:endParaRPr lang="en-US" dirty="0" smtClean="0"/>
          </a:p>
        </p:txBody>
      </p:sp>
    </p:spTree>
    <p:extLst>
      <p:ext uri="{BB962C8B-B14F-4D97-AF65-F5344CB8AC3E}">
        <p14:creationId xmlns:p14="http://schemas.microsoft.com/office/powerpoint/2010/main" val="987094729"/>
      </p:ext>
    </p:extLst>
  </p:cSld>
  <p:clrMapOvr>
    <a:masterClrMapping/>
  </p:clrMapOvr>
  <p:transition>
    <p:dissolv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133</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TARGETED EVALUATION - HAN</a:t>
            </a:r>
          </a:p>
        </p:txBody>
      </p:sp>
      <p:sp>
        <p:nvSpPr>
          <p:cNvPr id="17412" name="Content Placeholder 2"/>
          <p:cNvSpPr>
            <a:spLocks noGrp="1"/>
          </p:cNvSpPr>
          <p:nvPr>
            <p:ph sz="quarter" idx="1"/>
          </p:nvPr>
        </p:nvSpPr>
        <p:spPr>
          <a:xfrm>
            <a:off x="457200" y="1219200"/>
            <a:ext cx="8382000" cy="1295400"/>
          </a:xfrm>
        </p:spPr>
        <p:txBody>
          <a:bodyPr>
            <a:normAutofit fontScale="62500" lnSpcReduction="20000"/>
          </a:bodyPr>
          <a:lstStyle/>
          <a:p>
            <a:pPr marL="0" indent="0" eaLnBrk="1" hangingPunct="1">
              <a:spcBef>
                <a:spcPts val="1200"/>
              </a:spcBef>
              <a:buNone/>
            </a:pPr>
            <a:r>
              <a:rPr lang="en-US" sz="3400" b="1" dirty="0" smtClean="0"/>
              <a:t>HAN Care Management – High Risk OB Outcomes </a:t>
            </a:r>
            <a:endParaRPr lang="en-US" dirty="0" smtClean="0"/>
          </a:p>
          <a:p>
            <a:pPr eaLnBrk="1" hangingPunct="1">
              <a:spcBef>
                <a:spcPts val="1200"/>
              </a:spcBef>
            </a:pPr>
            <a:r>
              <a:rPr lang="en-US" dirty="0" smtClean="0"/>
              <a:t>PHPG examined outcomes by state fiscal year and overall for SFY 2011 – SFY 2013</a:t>
            </a:r>
          </a:p>
          <a:p>
            <a:pPr eaLnBrk="1" hangingPunct="1">
              <a:spcBef>
                <a:spcPts val="1200"/>
              </a:spcBef>
            </a:pPr>
            <a:r>
              <a:rPr lang="en-US" dirty="0" smtClean="0"/>
              <a:t>Although data is presented by year, the three-year average should serve as a combined baseline</a:t>
            </a:r>
          </a:p>
          <a:p>
            <a:pPr eaLnBrk="1" hangingPunct="1"/>
            <a:endParaRPr lang="en-US" dirty="0" smtClean="0"/>
          </a:p>
        </p:txBody>
      </p:sp>
      <p:sp>
        <p:nvSpPr>
          <p:cNvPr id="6" name="Rectangle 10"/>
          <p:cNvSpPr>
            <a:spLocks noGrp="1" noChangeArrowheads="1"/>
          </p:cNvSpPr>
          <p:nvPr>
            <p:ph type="ftr" sz="quarter" idx="11"/>
          </p:nvPr>
        </p:nvSpPr>
        <p:spPr>
          <a:xfrm>
            <a:off x="609600" y="6381750"/>
            <a:ext cx="3505200" cy="476250"/>
          </a:xfrm>
          <a:noFill/>
        </p:spPr>
        <p:txBody>
          <a:bodyPr/>
          <a:lstStyle/>
          <a:p>
            <a:pPr algn="l"/>
            <a:r>
              <a:rPr lang="en-US" b="1" i="1" dirty="0" smtClean="0"/>
              <a:t>PHPG - </a:t>
            </a:r>
            <a:r>
              <a:rPr lang="en-US" dirty="0" smtClean="0"/>
              <a:t>SoonerCare Choice Evaluation </a:t>
            </a:r>
            <a:endParaRPr lang="en-US" dirty="0" smtClean="0"/>
          </a:p>
        </p:txBody>
      </p:sp>
      <p:graphicFrame>
        <p:nvGraphicFramePr>
          <p:cNvPr id="3" name="Table 2"/>
          <p:cNvGraphicFramePr>
            <a:graphicFrameLocks noGrp="1"/>
          </p:cNvGraphicFramePr>
          <p:nvPr>
            <p:extLst>
              <p:ext uri="{D42A27DB-BD31-4B8C-83A1-F6EECF244321}">
                <p14:modId xmlns:p14="http://schemas.microsoft.com/office/powerpoint/2010/main" val="2632377143"/>
              </p:ext>
            </p:extLst>
          </p:nvPr>
        </p:nvGraphicFramePr>
        <p:xfrm>
          <a:off x="609600" y="2560320"/>
          <a:ext cx="8001000" cy="3307080"/>
        </p:xfrm>
        <a:graphic>
          <a:graphicData uri="http://schemas.openxmlformats.org/drawingml/2006/table">
            <a:tbl>
              <a:tblPr firstRow="1" bandRow="1">
                <a:tableStyleId>{5C22544A-7EE6-4342-B048-85BDC9FD1C3A}</a:tableStyleId>
              </a:tblPr>
              <a:tblGrid>
                <a:gridCol w="3733800"/>
                <a:gridCol w="990600"/>
                <a:gridCol w="990600"/>
                <a:gridCol w="998483"/>
                <a:gridCol w="1287517"/>
              </a:tblGrid>
              <a:tr h="370840">
                <a:tc>
                  <a:txBody>
                    <a:bodyPr/>
                    <a:lstStyle/>
                    <a:p>
                      <a:pPr algn="l"/>
                      <a:r>
                        <a:rPr lang="en-US" sz="1600" dirty="0" smtClean="0"/>
                        <a:t>Measure (Premature Births)</a:t>
                      </a:r>
                      <a:endParaRPr lang="en-US" sz="1600" dirty="0"/>
                    </a:p>
                  </a:txBody>
                  <a:tcPr anchor="b"/>
                </a:tc>
                <a:tc>
                  <a:txBody>
                    <a:bodyPr/>
                    <a:lstStyle/>
                    <a:p>
                      <a:pPr algn="ctr"/>
                      <a:r>
                        <a:rPr lang="en-US" sz="1600" dirty="0" smtClean="0"/>
                        <a:t>SFY 2011</a:t>
                      </a:r>
                      <a:endParaRPr lang="en-US" sz="1600" dirty="0"/>
                    </a:p>
                  </a:txBody>
                  <a:tcPr anchor="b"/>
                </a:tc>
                <a:tc>
                  <a:txBody>
                    <a:bodyPr/>
                    <a:lstStyle/>
                    <a:p>
                      <a:pPr algn="ctr"/>
                      <a:r>
                        <a:rPr lang="en-US" sz="1600" dirty="0" smtClean="0"/>
                        <a:t>SFY 2012</a:t>
                      </a:r>
                      <a:endParaRPr lang="en-US" sz="1600" dirty="0"/>
                    </a:p>
                  </a:txBody>
                  <a:tcPr anchor="b"/>
                </a:tc>
                <a:tc>
                  <a:txBody>
                    <a:bodyPr/>
                    <a:lstStyle/>
                    <a:p>
                      <a:pPr algn="ctr"/>
                      <a:r>
                        <a:rPr lang="en-US" sz="1600" dirty="0" smtClean="0"/>
                        <a:t>SFY 2013</a:t>
                      </a:r>
                      <a:endParaRPr lang="en-US" sz="1600" dirty="0"/>
                    </a:p>
                  </a:txBody>
                  <a:tcPr anchor="b"/>
                </a:tc>
                <a:tc>
                  <a:txBody>
                    <a:bodyPr/>
                    <a:lstStyle/>
                    <a:p>
                      <a:pPr algn="ctr"/>
                      <a:r>
                        <a:rPr lang="en-US" sz="1600" dirty="0" smtClean="0"/>
                        <a:t>Average (Baseline)</a:t>
                      </a:r>
                      <a:endParaRPr lang="en-US" sz="1600" dirty="0"/>
                    </a:p>
                  </a:txBody>
                  <a:tcPr anchor="b"/>
                </a:tc>
              </a:tr>
              <a:tr h="370840">
                <a:tc>
                  <a:txBody>
                    <a:bodyPr/>
                    <a:lstStyle/>
                    <a:p>
                      <a:r>
                        <a:rPr lang="en-US" sz="1400" dirty="0" smtClean="0"/>
                        <a:t>Total cases</a:t>
                      </a:r>
                      <a:endParaRPr lang="en-US" sz="1400" dirty="0"/>
                    </a:p>
                  </a:txBody>
                  <a:tcPr/>
                </a:tc>
                <a:tc>
                  <a:txBody>
                    <a:bodyPr/>
                    <a:lstStyle/>
                    <a:p>
                      <a:pPr algn="ctr"/>
                      <a:r>
                        <a:rPr lang="en-US" sz="1400" b="0" dirty="0" smtClean="0"/>
                        <a:t>5</a:t>
                      </a:r>
                      <a:endParaRPr lang="en-US" sz="1400" b="0" dirty="0"/>
                    </a:p>
                  </a:txBody>
                  <a:tcPr anchor="ctr"/>
                </a:tc>
                <a:tc>
                  <a:txBody>
                    <a:bodyPr/>
                    <a:lstStyle/>
                    <a:p>
                      <a:pPr algn="ctr"/>
                      <a:r>
                        <a:rPr lang="en-US" sz="1400" b="0" dirty="0" smtClean="0"/>
                        <a:t>85</a:t>
                      </a:r>
                      <a:endParaRPr lang="en-US" sz="1400" b="0" dirty="0"/>
                    </a:p>
                  </a:txBody>
                  <a:tcPr anchor="ctr"/>
                </a:tc>
                <a:tc>
                  <a:txBody>
                    <a:bodyPr/>
                    <a:lstStyle/>
                    <a:p>
                      <a:pPr algn="ctr"/>
                      <a:r>
                        <a:rPr lang="en-US" sz="1400" b="0" dirty="0" smtClean="0"/>
                        <a:t>261</a:t>
                      </a:r>
                      <a:endParaRPr lang="en-US" sz="1400" b="0" dirty="0"/>
                    </a:p>
                  </a:txBody>
                  <a:tcPr anchor="ctr"/>
                </a:tc>
                <a:tc>
                  <a:txBody>
                    <a:bodyPr/>
                    <a:lstStyle/>
                    <a:p>
                      <a:pPr algn="ctr"/>
                      <a:r>
                        <a:rPr lang="en-US" sz="1400" b="1" dirty="0" smtClean="0"/>
                        <a:t>351</a:t>
                      </a:r>
                      <a:endParaRPr lang="en-US" sz="1400" b="1" dirty="0"/>
                    </a:p>
                  </a:txBody>
                  <a:tcPr anchor="ctr"/>
                </a:tc>
              </a:tr>
              <a:tr h="370840">
                <a:tc>
                  <a:txBody>
                    <a:bodyPr/>
                    <a:lstStyle/>
                    <a:p>
                      <a:r>
                        <a:rPr lang="en-US" sz="1400" dirty="0" smtClean="0"/>
                        <a:t># premature births</a:t>
                      </a:r>
                      <a:endParaRPr lang="en-US" sz="1400" dirty="0"/>
                    </a:p>
                  </a:txBody>
                  <a:tcPr/>
                </a:tc>
                <a:tc>
                  <a:txBody>
                    <a:bodyPr/>
                    <a:lstStyle/>
                    <a:p>
                      <a:pPr algn="ctr" fontAlgn="b"/>
                      <a:r>
                        <a:rPr lang="en-US" sz="1400" b="0" i="0" u="none" strike="noStrike" dirty="0" smtClean="0">
                          <a:solidFill>
                            <a:srgbClr val="000000"/>
                          </a:solidFill>
                          <a:effectLst/>
                          <a:latin typeface="Calibri"/>
                        </a:rPr>
                        <a:t>3</a:t>
                      </a:r>
                      <a:endParaRPr lang="en-US" sz="1400" b="0" i="0" u="none" strike="noStrike" dirty="0">
                        <a:solidFill>
                          <a:srgbClr val="000000"/>
                        </a:solidFill>
                        <a:effectLst/>
                        <a:latin typeface="Calibri"/>
                      </a:endParaRPr>
                    </a:p>
                  </a:txBody>
                  <a:tcPr marL="274320" marR="274320" marT="7620" marB="0" anchor="ctr"/>
                </a:tc>
                <a:tc>
                  <a:txBody>
                    <a:bodyPr/>
                    <a:lstStyle/>
                    <a:p>
                      <a:pPr algn="ctr" fontAlgn="b"/>
                      <a:r>
                        <a:rPr lang="en-US" sz="1400" b="0" i="0" u="none" strike="noStrike" dirty="0" smtClean="0">
                          <a:solidFill>
                            <a:srgbClr val="000000"/>
                          </a:solidFill>
                          <a:effectLst/>
                          <a:latin typeface="Calibri"/>
                        </a:rPr>
                        <a:t>46</a:t>
                      </a:r>
                      <a:endParaRPr lang="en-US" sz="1400" b="0" i="0" u="none" strike="noStrike" dirty="0">
                        <a:solidFill>
                          <a:srgbClr val="000000"/>
                        </a:solidFill>
                        <a:effectLst/>
                        <a:latin typeface="Calibri"/>
                      </a:endParaRPr>
                    </a:p>
                  </a:txBody>
                  <a:tcPr marL="274320" marR="274320" marT="7620" marB="0" anchor="ctr"/>
                </a:tc>
                <a:tc>
                  <a:txBody>
                    <a:bodyPr/>
                    <a:lstStyle/>
                    <a:p>
                      <a:pPr algn="ctr" fontAlgn="b"/>
                      <a:r>
                        <a:rPr lang="en-US" sz="1400" b="0" i="0" u="none" strike="noStrike" dirty="0" smtClean="0">
                          <a:solidFill>
                            <a:srgbClr val="000000"/>
                          </a:solidFill>
                          <a:effectLst/>
                          <a:latin typeface="Calibri"/>
                        </a:rPr>
                        <a:t>127</a:t>
                      </a:r>
                      <a:endParaRPr lang="en-US" sz="1400" b="0" i="0" u="none" strike="noStrike" dirty="0">
                        <a:solidFill>
                          <a:srgbClr val="000000"/>
                        </a:solidFill>
                        <a:effectLst/>
                        <a:latin typeface="Calibri"/>
                      </a:endParaRPr>
                    </a:p>
                  </a:txBody>
                  <a:tcPr marL="274320" marR="274320" marT="7620" marB="0" anchor="ctr"/>
                </a:tc>
                <a:tc>
                  <a:txBody>
                    <a:bodyPr/>
                    <a:lstStyle/>
                    <a:p>
                      <a:pPr algn="ctr" fontAlgn="b"/>
                      <a:r>
                        <a:rPr lang="en-US" sz="1400" b="1" i="0" u="none" strike="noStrike" dirty="0" smtClean="0">
                          <a:solidFill>
                            <a:srgbClr val="000000"/>
                          </a:solidFill>
                          <a:effectLst/>
                          <a:latin typeface="Calibri"/>
                        </a:rPr>
                        <a:t>176</a:t>
                      </a:r>
                      <a:endParaRPr lang="en-US" sz="1400" b="1" i="0" u="none" strike="noStrike" dirty="0">
                        <a:solidFill>
                          <a:srgbClr val="000000"/>
                        </a:solidFill>
                        <a:effectLst/>
                        <a:latin typeface="Calibri"/>
                      </a:endParaRPr>
                    </a:p>
                  </a:txBody>
                  <a:tcPr marL="274320" marR="274320" marT="7620" marB="0" anchor="ctr"/>
                </a:tc>
              </a:tr>
              <a:tr h="370840">
                <a:tc>
                  <a:txBody>
                    <a:bodyPr/>
                    <a:lstStyle/>
                    <a:p>
                      <a:r>
                        <a:rPr lang="en-US" sz="1400" dirty="0" smtClean="0"/>
                        <a:t>% premature births</a:t>
                      </a:r>
                      <a:endParaRPr lang="en-US" sz="1400" dirty="0"/>
                    </a:p>
                  </a:txBody>
                  <a:tcPr/>
                </a:tc>
                <a:tc>
                  <a:txBody>
                    <a:bodyPr/>
                    <a:lstStyle/>
                    <a:p>
                      <a:pPr algn="ctr" fontAlgn="b"/>
                      <a:r>
                        <a:rPr lang="en-US" sz="1400" b="0" i="0" u="none" strike="noStrike" dirty="0">
                          <a:solidFill>
                            <a:srgbClr val="000000"/>
                          </a:solidFill>
                          <a:effectLst/>
                          <a:latin typeface="Calibri"/>
                        </a:rPr>
                        <a:t>60.0%</a:t>
                      </a:r>
                    </a:p>
                  </a:txBody>
                  <a:tcPr marL="7620" marR="7620" marT="7620" marB="0" anchor="ctr"/>
                </a:tc>
                <a:tc>
                  <a:txBody>
                    <a:bodyPr/>
                    <a:lstStyle/>
                    <a:p>
                      <a:pPr algn="ctr" fontAlgn="b"/>
                      <a:r>
                        <a:rPr lang="en-US" sz="1400" b="0" i="0" u="none" strike="noStrike" dirty="0">
                          <a:solidFill>
                            <a:srgbClr val="000000"/>
                          </a:solidFill>
                          <a:effectLst/>
                          <a:latin typeface="Calibri"/>
                        </a:rPr>
                        <a:t>54.1%</a:t>
                      </a:r>
                    </a:p>
                  </a:txBody>
                  <a:tcPr marL="7620" marR="7620" marT="7620" marB="0" anchor="ctr"/>
                </a:tc>
                <a:tc>
                  <a:txBody>
                    <a:bodyPr/>
                    <a:lstStyle/>
                    <a:p>
                      <a:pPr algn="ctr" fontAlgn="b"/>
                      <a:r>
                        <a:rPr lang="en-US" sz="1400" b="0" i="0" u="none" strike="noStrike" dirty="0">
                          <a:solidFill>
                            <a:srgbClr val="000000"/>
                          </a:solidFill>
                          <a:effectLst/>
                          <a:latin typeface="Calibri"/>
                        </a:rPr>
                        <a:t>48.7%</a:t>
                      </a:r>
                    </a:p>
                  </a:txBody>
                  <a:tcPr marL="7620" marR="7620" marT="7620" marB="0" anchor="ctr"/>
                </a:tc>
                <a:tc>
                  <a:txBody>
                    <a:bodyPr/>
                    <a:lstStyle/>
                    <a:p>
                      <a:pPr algn="ctr" fontAlgn="b"/>
                      <a:r>
                        <a:rPr lang="en-US" sz="1400" b="1" i="0" u="none" strike="noStrike" dirty="0">
                          <a:solidFill>
                            <a:srgbClr val="000000"/>
                          </a:solidFill>
                          <a:effectLst/>
                          <a:latin typeface="Calibri"/>
                        </a:rPr>
                        <a:t>50.1%</a:t>
                      </a:r>
                    </a:p>
                  </a:txBody>
                  <a:tcPr marL="7620" marR="7620" marT="7620" marB="0" anchor="ctr"/>
                </a:tc>
              </a:tr>
              <a:tr h="370840">
                <a:tc>
                  <a:txBody>
                    <a:bodyPr/>
                    <a:lstStyle/>
                    <a:p>
                      <a:r>
                        <a:rPr lang="en-US" sz="1400" dirty="0" smtClean="0"/>
                        <a:t>% of premature</a:t>
                      </a:r>
                      <a:r>
                        <a:rPr lang="en-US" sz="1400" baseline="0" dirty="0" smtClean="0"/>
                        <a:t> births w/NICU stay</a:t>
                      </a:r>
                      <a:endParaRPr lang="en-US" sz="1400" dirty="0"/>
                    </a:p>
                  </a:txBody>
                  <a:tcPr/>
                </a:tc>
                <a:tc>
                  <a:txBody>
                    <a:bodyPr/>
                    <a:lstStyle/>
                    <a:p>
                      <a:pPr algn="ctr" fontAlgn="b"/>
                      <a:r>
                        <a:rPr lang="en-US" sz="1400" b="0" i="0" u="none" strike="noStrike" dirty="0">
                          <a:solidFill>
                            <a:srgbClr val="000000"/>
                          </a:solidFill>
                          <a:effectLst/>
                          <a:latin typeface="Calibri"/>
                        </a:rPr>
                        <a:t>66.7%</a:t>
                      </a:r>
                    </a:p>
                  </a:txBody>
                  <a:tcPr marL="182880" marR="182880" marT="7620" marB="0" anchor="ctr"/>
                </a:tc>
                <a:tc>
                  <a:txBody>
                    <a:bodyPr/>
                    <a:lstStyle/>
                    <a:p>
                      <a:pPr algn="ctr" fontAlgn="b"/>
                      <a:r>
                        <a:rPr lang="en-US" sz="1400" b="0" i="0" u="none" strike="noStrike" dirty="0">
                          <a:solidFill>
                            <a:srgbClr val="000000"/>
                          </a:solidFill>
                          <a:effectLst/>
                          <a:latin typeface="Calibri"/>
                        </a:rPr>
                        <a:t>30.4%</a:t>
                      </a:r>
                    </a:p>
                  </a:txBody>
                  <a:tcPr marL="182880" marR="182880" marT="7620" marB="0" anchor="ctr"/>
                </a:tc>
                <a:tc>
                  <a:txBody>
                    <a:bodyPr/>
                    <a:lstStyle/>
                    <a:p>
                      <a:pPr algn="ctr" fontAlgn="b"/>
                      <a:r>
                        <a:rPr lang="en-US" sz="1400" b="0" i="0" u="none" strike="noStrike" dirty="0">
                          <a:solidFill>
                            <a:srgbClr val="000000"/>
                          </a:solidFill>
                          <a:effectLst/>
                          <a:latin typeface="Calibri"/>
                        </a:rPr>
                        <a:t>43.3%</a:t>
                      </a:r>
                    </a:p>
                  </a:txBody>
                  <a:tcPr marL="182880" marR="182880" marT="7620" marB="0" anchor="ctr"/>
                </a:tc>
                <a:tc>
                  <a:txBody>
                    <a:bodyPr/>
                    <a:lstStyle/>
                    <a:p>
                      <a:pPr algn="ctr" fontAlgn="b"/>
                      <a:r>
                        <a:rPr lang="en-US" sz="1400" b="1" i="0" u="none" strike="noStrike" dirty="0">
                          <a:solidFill>
                            <a:srgbClr val="000000"/>
                          </a:solidFill>
                          <a:effectLst/>
                          <a:latin typeface="Calibri"/>
                        </a:rPr>
                        <a:t>40.3%</a:t>
                      </a:r>
                    </a:p>
                  </a:txBody>
                  <a:tcPr marL="182880" marR="182880" marT="7620" marB="0" anchor="ctr"/>
                </a:tc>
              </a:tr>
              <a:tr h="370840">
                <a:tc>
                  <a:txBody>
                    <a:bodyPr/>
                    <a:lstStyle/>
                    <a:p>
                      <a:r>
                        <a:rPr lang="en-US" sz="1400" dirty="0" smtClean="0"/>
                        <a:t>%</a:t>
                      </a:r>
                      <a:r>
                        <a:rPr lang="en-US" sz="1400" baseline="0" dirty="0" smtClean="0"/>
                        <a:t> readmission w/in 30 days of IP stay - </a:t>
                      </a:r>
                      <a:r>
                        <a:rPr lang="en-US" sz="1300" baseline="0" dirty="0" smtClean="0"/>
                        <a:t>premature</a:t>
                      </a:r>
                      <a:endParaRPr lang="en-US" sz="1300" dirty="0"/>
                    </a:p>
                  </a:txBody>
                  <a:tcPr anchor="ctr"/>
                </a:tc>
                <a:tc>
                  <a:txBody>
                    <a:bodyPr/>
                    <a:lstStyle/>
                    <a:p>
                      <a:pPr algn="ctr" fontAlgn="b"/>
                      <a:r>
                        <a:rPr lang="en-US" sz="1400" b="0" i="0" u="none" strike="noStrike" dirty="0">
                          <a:solidFill>
                            <a:srgbClr val="000000"/>
                          </a:solidFill>
                          <a:effectLst/>
                          <a:latin typeface="Calibri"/>
                        </a:rPr>
                        <a:t>66.7%</a:t>
                      </a:r>
                    </a:p>
                  </a:txBody>
                  <a:tcPr marL="182880" marR="182880" marT="7620" marB="0" anchor="ctr"/>
                </a:tc>
                <a:tc>
                  <a:txBody>
                    <a:bodyPr/>
                    <a:lstStyle/>
                    <a:p>
                      <a:pPr algn="ctr" fontAlgn="b"/>
                      <a:r>
                        <a:rPr lang="en-US" sz="1400" b="0" i="0" u="none" strike="noStrike" dirty="0">
                          <a:solidFill>
                            <a:srgbClr val="000000"/>
                          </a:solidFill>
                          <a:effectLst/>
                          <a:latin typeface="Calibri"/>
                        </a:rPr>
                        <a:t>28.3%</a:t>
                      </a:r>
                    </a:p>
                  </a:txBody>
                  <a:tcPr marL="182880" marR="182880" marT="7620" marB="0" anchor="ctr"/>
                </a:tc>
                <a:tc>
                  <a:txBody>
                    <a:bodyPr/>
                    <a:lstStyle/>
                    <a:p>
                      <a:pPr algn="ctr" fontAlgn="b"/>
                      <a:r>
                        <a:rPr lang="en-US" sz="1400" b="0" i="0" u="none" strike="noStrike" dirty="0">
                          <a:solidFill>
                            <a:srgbClr val="000000"/>
                          </a:solidFill>
                          <a:effectLst/>
                          <a:latin typeface="Calibri"/>
                        </a:rPr>
                        <a:t>20.5%</a:t>
                      </a:r>
                    </a:p>
                  </a:txBody>
                  <a:tcPr marL="182880" marR="182880" marT="7620" marB="0" anchor="ctr"/>
                </a:tc>
                <a:tc>
                  <a:txBody>
                    <a:bodyPr/>
                    <a:lstStyle/>
                    <a:p>
                      <a:pPr algn="ctr" fontAlgn="b"/>
                      <a:r>
                        <a:rPr lang="en-US" sz="1400" b="1" i="0" u="none" strike="noStrike" dirty="0">
                          <a:solidFill>
                            <a:srgbClr val="000000"/>
                          </a:solidFill>
                          <a:effectLst/>
                          <a:latin typeface="Calibri"/>
                        </a:rPr>
                        <a:t>23.3%</a:t>
                      </a:r>
                    </a:p>
                  </a:txBody>
                  <a:tcPr marL="182880" marR="182880" marT="7620" marB="0" anchor="ctr"/>
                </a:tc>
              </a:tr>
              <a:tr h="370840">
                <a:tc>
                  <a:txBody>
                    <a:bodyPr/>
                    <a:lstStyle/>
                    <a:p>
                      <a:r>
                        <a:rPr lang="en-US" sz="1400" dirty="0" smtClean="0"/>
                        <a:t>Average # of ER visits – premature birth</a:t>
                      </a:r>
                      <a:endParaRPr lang="en-US" sz="1400" dirty="0"/>
                    </a:p>
                  </a:txBody>
                  <a:tcPr/>
                </a:tc>
                <a:tc>
                  <a:txBody>
                    <a:bodyPr/>
                    <a:lstStyle/>
                    <a:p>
                      <a:pPr algn="ctr" fontAlgn="b"/>
                      <a:r>
                        <a:rPr lang="en-US" sz="1400" b="0" i="0" u="none" strike="noStrike" dirty="0" smtClean="0">
                          <a:solidFill>
                            <a:srgbClr val="000000"/>
                          </a:solidFill>
                          <a:effectLst/>
                          <a:latin typeface="Calibri"/>
                        </a:rPr>
                        <a:t>5.3</a:t>
                      </a:r>
                      <a:endParaRPr lang="en-US" sz="1400" b="0" i="0" u="none" strike="noStrike" dirty="0">
                        <a:solidFill>
                          <a:srgbClr val="000000"/>
                        </a:solidFill>
                        <a:effectLst/>
                        <a:latin typeface="Calibri"/>
                      </a:endParaRPr>
                    </a:p>
                  </a:txBody>
                  <a:tcPr marL="182880" marR="182880" marT="7620" marB="0" anchor="ctr"/>
                </a:tc>
                <a:tc>
                  <a:txBody>
                    <a:bodyPr/>
                    <a:lstStyle/>
                    <a:p>
                      <a:pPr algn="ctr" fontAlgn="b"/>
                      <a:r>
                        <a:rPr lang="en-US" sz="1400" b="0" i="0" u="none" strike="noStrike" dirty="0" smtClean="0">
                          <a:solidFill>
                            <a:srgbClr val="000000"/>
                          </a:solidFill>
                          <a:effectLst/>
                          <a:latin typeface="Calibri"/>
                        </a:rPr>
                        <a:t>2.2</a:t>
                      </a:r>
                      <a:endParaRPr lang="en-US" sz="1400" b="0" i="0" u="none" strike="noStrike" dirty="0">
                        <a:solidFill>
                          <a:srgbClr val="000000"/>
                        </a:solidFill>
                        <a:effectLst/>
                        <a:latin typeface="Calibri"/>
                      </a:endParaRPr>
                    </a:p>
                  </a:txBody>
                  <a:tcPr marL="182880" marR="182880" marT="7620" marB="0" anchor="ctr"/>
                </a:tc>
                <a:tc>
                  <a:txBody>
                    <a:bodyPr/>
                    <a:lstStyle/>
                    <a:p>
                      <a:pPr algn="ctr" fontAlgn="b"/>
                      <a:r>
                        <a:rPr lang="en-US" sz="1400" b="0" i="0" u="none" strike="noStrike" dirty="0" smtClean="0">
                          <a:solidFill>
                            <a:srgbClr val="000000"/>
                          </a:solidFill>
                          <a:effectLst/>
                          <a:latin typeface="Calibri"/>
                        </a:rPr>
                        <a:t>2.2</a:t>
                      </a:r>
                      <a:endParaRPr lang="en-US" sz="1400" b="0" i="0" u="none" strike="noStrike" dirty="0">
                        <a:solidFill>
                          <a:srgbClr val="000000"/>
                        </a:solidFill>
                        <a:effectLst/>
                        <a:latin typeface="Calibri"/>
                      </a:endParaRPr>
                    </a:p>
                  </a:txBody>
                  <a:tcPr marL="182880" marR="182880" marT="7620" marB="0" anchor="ctr"/>
                </a:tc>
                <a:tc>
                  <a:txBody>
                    <a:bodyPr/>
                    <a:lstStyle/>
                    <a:p>
                      <a:pPr algn="ctr" fontAlgn="b"/>
                      <a:r>
                        <a:rPr lang="en-US" sz="1400" b="1" i="0" u="none" strike="noStrike" dirty="0" smtClean="0">
                          <a:solidFill>
                            <a:srgbClr val="000000"/>
                          </a:solidFill>
                          <a:effectLst/>
                          <a:latin typeface="Calibri"/>
                        </a:rPr>
                        <a:t>2.3</a:t>
                      </a:r>
                      <a:endParaRPr lang="en-US" sz="1400" b="1" i="0" u="none" strike="noStrike" dirty="0">
                        <a:solidFill>
                          <a:srgbClr val="000000"/>
                        </a:solidFill>
                        <a:effectLst/>
                        <a:latin typeface="Calibri"/>
                      </a:endParaRPr>
                    </a:p>
                  </a:txBody>
                  <a:tcPr marL="182880" marR="182880" marT="7620" marB="0" anchor="ctr"/>
                </a:tc>
              </a:tr>
              <a:tr h="370840">
                <a:tc>
                  <a:txBody>
                    <a:bodyPr/>
                    <a:lstStyle/>
                    <a:p>
                      <a:r>
                        <a:rPr lang="en-US" sz="1400" dirty="0" smtClean="0"/>
                        <a:t>Average</a:t>
                      </a:r>
                      <a:r>
                        <a:rPr lang="en-US" sz="1400" baseline="0" dirty="0" smtClean="0"/>
                        <a:t> cost per case – premature birth</a:t>
                      </a:r>
                      <a:endParaRPr lang="en-US" sz="1400" dirty="0"/>
                    </a:p>
                  </a:txBody>
                  <a:tcPr/>
                </a:tc>
                <a:tc>
                  <a:txBody>
                    <a:bodyPr/>
                    <a:lstStyle/>
                    <a:p>
                      <a:pPr algn="ctr" fontAlgn="b"/>
                      <a:r>
                        <a:rPr lang="en-US" sz="1400" b="0" i="0" u="none" strike="noStrike" dirty="0">
                          <a:solidFill>
                            <a:srgbClr val="000000"/>
                          </a:solidFill>
                          <a:effectLst/>
                          <a:latin typeface="Calibri"/>
                        </a:rPr>
                        <a:t> </a:t>
                      </a:r>
                      <a:r>
                        <a:rPr lang="en-US" sz="1400" b="0" i="0" u="none" strike="noStrike" dirty="0" smtClean="0">
                          <a:solidFill>
                            <a:srgbClr val="000000"/>
                          </a:solidFill>
                          <a:effectLst/>
                          <a:latin typeface="Calibri"/>
                        </a:rPr>
                        <a:t> $25,447 </a:t>
                      </a:r>
                      <a:endParaRPr lang="en-US" sz="1400" b="0" i="0" u="none" strike="noStrike" dirty="0">
                        <a:solidFill>
                          <a:srgbClr val="000000"/>
                        </a:solidFill>
                        <a:effectLst/>
                        <a:latin typeface="Calibri"/>
                      </a:endParaRPr>
                    </a:p>
                  </a:txBody>
                  <a:tcPr marT="7620" marB="0" anchor="ctr"/>
                </a:tc>
                <a:tc>
                  <a:txBody>
                    <a:bodyPr/>
                    <a:lstStyle/>
                    <a:p>
                      <a:pPr algn="ctr" fontAlgn="b"/>
                      <a:r>
                        <a:rPr lang="en-US" sz="1400" b="0" i="0" u="none" strike="noStrike" dirty="0">
                          <a:solidFill>
                            <a:srgbClr val="000000"/>
                          </a:solidFill>
                          <a:effectLst/>
                          <a:latin typeface="Calibri"/>
                        </a:rPr>
                        <a:t> </a:t>
                      </a:r>
                      <a:r>
                        <a:rPr lang="en-US" sz="1400" b="0" i="0" u="none" strike="noStrike" dirty="0" smtClean="0">
                          <a:solidFill>
                            <a:srgbClr val="000000"/>
                          </a:solidFill>
                          <a:effectLst/>
                          <a:latin typeface="Calibri"/>
                        </a:rPr>
                        <a:t>$20,509 </a:t>
                      </a:r>
                      <a:endParaRPr lang="en-US" sz="1400" b="0" i="0" u="none" strike="noStrike" dirty="0">
                        <a:solidFill>
                          <a:srgbClr val="000000"/>
                        </a:solidFill>
                        <a:effectLst/>
                        <a:latin typeface="Calibri"/>
                      </a:endParaRPr>
                    </a:p>
                  </a:txBody>
                  <a:tcPr marT="7620" marB="0" anchor="ctr"/>
                </a:tc>
                <a:tc>
                  <a:txBody>
                    <a:bodyPr/>
                    <a:lstStyle/>
                    <a:p>
                      <a:pPr algn="ctr" fontAlgn="b"/>
                      <a:r>
                        <a:rPr lang="en-US" sz="1400" b="0" i="0" u="none" strike="noStrike" dirty="0" smtClean="0">
                          <a:solidFill>
                            <a:srgbClr val="000000"/>
                          </a:solidFill>
                          <a:effectLst/>
                          <a:latin typeface="Calibri"/>
                        </a:rPr>
                        <a:t>$22,850 </a:t>
                      </a:r>
                      <a:endParaRPr lang="en-US" sz="1400" b="0" i="0" u="none" strike="noStrike" dirty="0">
                        <a:solidFill>
                          <a:srgbClr val="000000"/>
                        </a:solidFill>
                        <a:effectLst/>
                        <a:latin typeface="Calibri"/>
                      </a:endParaRPr>
                    </a:p>
                  </a:txBody>
                  <a:tcPr marT="7620" marB="0" anchor="ctr"/>
                </a:tc>
                <a:tc>
                  <a:txBody>
                    <a:bodyPr/>
                    <a:lstStyle/>
                    <a:p>
                      <a:pPr algn="ctr" fontAlgn="b"/>
                      <a:r>
                        <a:rPr lang="en-US" sz="1400" b="1" i="0" u="none" strike="noStrike" dirty="0">
                          <a:solidFill>
                            <a:srgbClr val="000000"/>
                          </a:solidFill>
                          <a:effectLst/>
                          <a:latin typeface="Calibri"/>
                        </a:rPr>
                        <a:t> </a:t>
                      </a:r>
                      <a:r>
                        <a:rPr lang="en-US" sz="1400" b="1" i="0" u="none" strike="noStrike" dirty="0" smtClean="0">
                          <a:solidFill>
                            <a:srgbClr val="000000"/>
                          </a:solidFill>
                          <a:effectLst/>
                          <a:latin typeface="Calibri"/>
                        </a:rPr>
                        <a:t>$22,282 </a:t>
                      </a:r>
                      <a:endParaRPr lang="en-US" sz="1400" b="1" i="0" u="none" strike="noStrike" dirty="0">
                        <a:solidFill>
                          <a:srgbClr val="000000"/>
                        </a:solidFill>
                        <a:effectLst/>
                        <a:latin typeface="Calibri"/>
                      </a:endParaRPr>
                    </a:p>
                  </a:txBody>
                  <a:tcPr marT="7620" marB="0" anchor="ctr"/>
                </a:tc>
              </a:tr>
            </a:tbl>
          </a:graphicData>
        </a:graphic>
      </p:graphicFrame>
    </p:spTree>
    <p:extLst>
      <p:ext uri="{BB962C8B-B14F-4D97-AF65-F5344CB8AC3E}">
        <p14:creationId xmlns:p14="http://schemas.microsoft.com/office/powerpoint/2010/main" val="200818351"/>
      </p:ext>
    </p:extLst>
  </p:cSld>
  <p:clrMapOvr>
    <a:masterClrMapping/>
  </p:clrMapOvr>
  <p:transition>
    <p:dissolv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134</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TARGETED EVALUATION - HAN</a:t>
            </a:r>
          </a:p>
        </p:txBody>
      </p:sp>
      <p:sp>
        <p:nvSpPr>
          <p:cNvPr id="17412" name="Content Placeholder 2"/>
          <p:cNvSpPr>
            <a:spLocks noGrp="1"/>
          </p:cNvSpPr>
          <p:nvPr>
            <p:ph sz="quarter" idx="1"/>
          </p:nvPr>
        </p:nvSpPr>
        <p:spPr>
          <a:xfrm>
            <a:off x="457200" y="1219200"/>
            <a:ext cx="8382000" cy="1295400"/>
          </a:xfrm>
        </p:spPr>
        <p:txBody>
          <a:bodyPr>
            <a:normAutofit fontScale="62500" lnSpcReduction="20000"/>
          </a:bodyPr>
          <a:lstStyle/>
          <a:p>
            <a:pPr marL="0" indent="0" eaLnBrk="1" hangingPunct="1">
              <a:spcBef>
                <a:spcPts val="1200"/>
              </a:spcBef>
              <a:buNone/>
            </a:pPr>
            <a:r>
              <a:rPr lang="en-US" sz="3400" b="1" dirty="0" smtClean="0"/>
              <a:t>HAN Care Management – High Risk OB Outcomes </a:t>
            </a:r>
            <a:endParaRPr lang="en-US" dirty="0" smtClean="0"/>
          </a:p>
          <a:p>
            <a:pPr eaLnBrk="1" hangingPunct="1">
              <a:spcBef>
                <a:spcPts val="1200"/>
              </a:spcBef>
            </a:pPr>
            <a:r>
              <a:rPr lang="en-US" dirty="0" smtClean="0"/>
              <a:t>PHPG examined outcomes by state fiscal year and overall for SFY 2011 – SFY 2013</a:t>
            </a:r>
          </a:p>
          <a:p>
            <a:pPr eaLnBrk="1" hangingPunct="1">
              <a:spcBef>
                <a:spcPts val="1200"/>
              </a:spcBef>
            </a:pPr>
            <a:r>
              <a:rPr lang="en-US" dirty="0" smtClean="0"/>
              <a:t>Although data is presented by year, the three-year average should serve as a combined baseline</a:t>
            </a:r>
          </a:p>
          <a:p>
            <a:pPr eaLnBrk="1" hangingPunct="1"/>
            <a:endParaRPr lang="en-US" dirty="0" smtClean="0"/>
          </a:p>
        </p:txBody>
      </p:sp>
      <p:sp>
        <p:nvSpPr>
          <p:cNvPr id="6" name="Rectangle 10"/>
          <p:cNvSpPr>
            <a:spLocks noGrp="1" noChangeArrowheads="1"/>
          </p:cNvSpPr>
          <p:nvPr>
            <p:ph type="ftr" sz="quarter" idx="11"/>
          </p:nvPr>
        </p:nvSpPr>
        <p:spPr>
          <a:xfrm>
            <a:off x="609600" y="6381750"/>
            <a:ext cx="3505200" cy="476250"/>
          </a:xfrm>
          <a:noFill/>
        </p:spPr>
        <p:txBody>
          <a:bodyPr/>
          <a:lstStyle/>
          <a:p>
            <a:pPr algn="l"/>
            <a:r>
              <a:rPr lang="en-US" b="1" i="1" dirty="0" smtClean="0"/>
              <a:t>PHPG - </a:t>
            </a:r>
            <a:r>
              <a:rPr lang="en-US" dirty="0" smtClean="0"/>
              <a:t>SoonerCare Choice Evaluation </a:t>
            </a:r>
            <a:endParaRPr lang="en-US" dirty="0" smtClean="0"/>
          </a:p>
        </p:txBody>
      </p:sp>
      <p:graphicFrame>
        <p:nvGraphicFramePr>
          <p:cNvPr id="3" name="Table 2"/>
          <p:cNvGraphicFramePr>
            <a:graphicFrameLocks noGrp="1"/>
          </p:cNvGraphicFramePr>
          <p:nvPr>
            <p:extLst>
              <p:ext uri="{D42A27DB-BD31-4B8C-83A1-F6EECF244321}">
                <p14:modId xmlns:p14="http://schemas.microsoft.com/office/powerpoint/2010/main" val="2227159356"/>
              </p:ext>
            </p:extLst>
          </p:nvPr>
        </p:nvGraphicFramePr>
        <p:xfrm>
          <a:off x="609600" y="2560320"/>
          <a:ext cx="8001000" cy="3307080"/>
        </p:xfrm>
        <a:graphic>
          <a:graphicData uri="http://schemas.openxmlformats.org/drawingml/2006/table">
            <a:tbl>
              <a:tblPr firstRow="1" bandRow="1">
                <a:tableStyleId>{5C22544A-7EE6-4342-B048-85BDC9FD1C3A}</a:tableStyleId>
              </a:tblPr>
              <a:tblGrid>
                <a:gridCol w="3733800"/>
                <a:gridCol w="990600"/>
                <a:gridCol w="990600"/>
                <a:gridCol w="998483"/>
                <a:gridCol w="1287517"/>
              </a:tblGrid>
              <a:tr h="370840">
                <a:tc>
                  <a:txBody>
                    <a:bodyPr/>
                    <a:lstStyle/>
                    <a:p>
                      <a:pPr algn="l"/>
                      <a:r>
                        <a:rPr lang="en-US" sz="1600" dirty="0" smtClean="0"/>
                        <a:t>Measure (Full</a:t>
                      </a:r>
                      <a:r>
                        <a:rPr lang="en-US" sz="1600" baseline="0" dirty="0" smtClean="0"/>
                        <a:t>-Term</a:t>
                      </a:r>
                      <a:r>
                        <a:rPr lang="en-US" sz="1600" dirty="0" smtClean="0"/>
                        <a:t> Births)</a:t>
                      </a:r>
                      <a:endParaRPr lang="en-US" sz="1600" dirty="0"/>
                    </a:p>
                  </a:txBody>
                  <a:tcPr anchor="b"/>
                </a:tc>
                <a:tc>
                  <a:txBody>
                    <a:bodyPr/>
                    <a:lstStyle/>
                    <a:p>
                      <a:pPr algn="ctr"/>
                      <a:r>
                        <a:rPr lang="en-US" sz="1600" dirty="0" smtClean="0"/>
                        <a:t>SFY 2011</a:t>
                      </a:r>
                      <a:endParaRPr lang="en-US" sz="1600" dirty="0"/>
                    </a:p>
                  </a:txBody>
                  <a:tcPr anchor="b"/>
                </a:tc>
                <a:tc>
                  <a:txBody>
                    <a:bodyPr/>
                    <a:lstStyle/>
                    <a:p>
                      <a:pPr algn="ctr"/>
                      <a:r>
                        <a:rPr lang="en-US" sz="1600" dirty="0" smtClean="0"/>
                        <a:t>SFY 2012</a:t>
                      </a:r>
                      <a:endParaRPr lang="en-US" sz="1600" dirty="0"/>
                    </a:p>
                  </a:txBody>
                  <a:tcPr anchor="b"/>
                </a:tc>
                <a:tc>
                  <a:txBody>
                    <a:bodyPr/>
                    <a:lstStyle/>
                    <a:p>
                      <a:pPr algn="ctr"/>
                      <a:r>
                        <a:rPr lang="en-US" sz="1600" dirty="0" smtClean="0"/>
                        <a:t>SFY 2013</a:t>
                      </a:r>
                      <a:endParaRPr lang="en-US" sz="1600" dirty="0"/>
                    </a:p>
                  </a:txBody>
                  <a:tcPr anchor="b"/>
                </a:tc>
                <a:tc>
                  <a:txBody>
                    <a:bodyPr/>
                    <a:lstStyle/>
                    <a:p>
                      <a:pPr algn="ctr"/>
                      <a:r>
                        <a:rPr lang="en-US" sz="1600" dirty="0" smtClean="0"/>
                        <a:t>Average (Baseline)</a:t>
                      </a:r>
                      <a:endParaRPr lang="en-US" sz="1600" dirty="0"/>
                    </a:p>
                  </a:txBody>
                  <a:tcPr anchor="b"/>
                </a:tc>
              </a:tr>
              <a:tr h="370840">
                <a:tc>
                  <a:txBody>
                    <a:bodyPr/>
                    <a:lstStyle/>
                    <a:p>
                      <a:r>
                        <a:rPr lang="en-US" sz="1400" dirty="0" smtClean="0"/>
                        <a:t>Total cases</a:t>
                      </a:r>
                      <a:endParaRPr lang="en-US" sz="1400" dirty="0"/>
                    </a:p>
                  </a:txBody>
                  <a:tcPr/>
                </a:tc>
                <a:tc>
                  <a:txBody>
                    <a:bodyPr/>
                    <a:lstStyle/>
                    <a:p>
                      <a:pPr algn="ctr"/>
                      <a:r>
                        <a:rPr lang="en-US" sz="1400" b="0" dirty="0" smtClean="0"/>
                        <a:t>5</a:t>
                      </a:r>
                      <a:endParaRPr lang="en-US" sz="1400" b="0" dirty="0"/>
                    </a:p>
                  </a:txBody>
                  <a:tcPr anchor="ctr"/>
                </a:tc>
                <a:tc>
                  <a:txBody>
                    <a:bodyPr/>
                    <a:lstStyle/>
                    <a:p>
                      <a:pPr algn="ctr"/>
                      <a:r>
                        <a:rPr lang="en-US" sz="1400" b="0" dirty="0" smtClean="0"/>
                        <a:t>85</a:t>
                      </a:r>
                      <a:endParaRPr lang="en-US" sz="1400" b="0" dirty="0"/>
                    </a:p>
                  </a:txBody>
                  <a:tcPr anchor="ctr"/>
                </a:tc>
                <a:tc>
                  <a:txBody>
                    <a:bodyPr/>
                    <a:lstStyle/>
                    <a:p>
                      <a:pPr algn="ctr"/>
                      <a:r>
                        <a:rPr lang="en-US" sz="1400" b="0" dirty="0" smtClean="0"/>
                        <a:t>261</a:t>
                      </a:r>
                      <a:endParaRPr lang="en-US" sz="1400" b="0" dirty="0"/>
                    </a:p>
                  </a:txBody>
                  <a:tcPr anchor="ctr"/>
                </a:tc>
                <a:tc>
                  <a:txBody>
                    <a:bodyPr/>
                    <a:lstStyle/>
                    <a:p>
                      <a:pPr algn="ctr"/>
                      <a:r>
                        <a:rPr lang="en-US" sz="1400" b="1" dirty="0" smtClean="0"/>
                        <a:t>351</a:t>
                      </a:r>
                      <a:endParaRPr lang="en-US" sz="1400" b="1" dirty="0"/>
                    </a:p>
                  </a:txBody>
                  <a:tcPr anchor="ctr"/>
                </a:tc>
              </a:tr>
              <a:tr h="370840">
                <a:tc>
                  <a:txBody>
                    <a:bodyPr/>
                    <a:lstStyle/>
                    <a:p>
                      <a:r>
                        <a:rPr lang="en-US" sz="1400" dirty="0" smtClean="0"/>
                        <a:t># full-term births</a:t>
                      </a:r>
                      <a:endParaRPr lang="en-US" sz="1400" dirty="0"/>
                    </a:p>
                  </a:txBody>
                  <a:tcPr/>
                </a:tc>
                <a:tc>
                  <a:txBody>
                    <a:bodyPr/>
                    <a:lstStyle/>
                    <a:p>
                      <a:pPr algn="ctr" fontAlgn="b"/>
                      <a:r>
                        <a:rPr lang="en-US" sz="1400" b="0" i="0" u="none" strike="noStrike" dirty="0" smtClean="0">
                          <a:solidFill>
                            <a:srgbClr val="000000"/>
                          </a:solidFill>
                          <a:effectLst/>
                          <a:latin typeface="Calibri"/>
                        </a:rPr>
                        <a:t>2</a:t>
                      </a:r>
                      <a:endParaRPr lang="en-US" sz="1400" b="0" i="0" u="none" strike="noStrike" dirty="0">
                        <a:solidFill>
                          <a:srgbClr val="000000"/>
                        </a:solidFill>
                        <a:effectLst/>
                        <a:latin typeface="Calibri"/>
                      </a:endParaRPr>
                    </a:p>
                  </a:txBody>
                  <a:tcPr marL="274320" marR="274320" marT="7620" marB="0" anchor="ctr"/>
                </a:tc>
                <a:tc>
                  <a:txBody>
                    <a:bodyPr/>
                    <a:lstStyle/>
                    <a:p>
                      <a:pPr algn="ctr" fontAlgn="b"/>
                      <a:r>
                        <a:rPr lang="en-US" sz="1400" b="0" i="0" u="none" strike="noStrike" dirty="0" smtClean="0">
                          <a:solidFill>
                            <a:srgbClr val="000000"/>
                          </a:solidFill>
                          <a:effectLst/>
                          <a:latin typeface="Calibri"/>
                        </a:rPr>
                        <a:t>39</a:t>
                      </a:r>
                      <a:endParaRPr lang="en-US" sz="1400" b="0" i="0" u="none" strike="noStrike" dirty="0">
                        <a:solidFill>
                          <a:srgbClr val="000000"/>
                        </a:solidFill>
                        <a:effectLst/>
                        <a:latin typeface="Calibri"/>
                      </a:endParaRPr>
                    </a:p>
                  </a:txBody>
                  <a:tcPr marL="274320" marR="274320" marT="7620" marB="0" anchor="ctr"/>
                </a:tc>
                <a:tc>
                  <a:txBody>
                    <a:bodyPr/>
                    <a:lstStyle/>
                    <a:p>
                      <a:pPr algn="ctr" fontAlgn="b"/>
                      <a:r>
                        <a:rPr lang="en-US" sz="1400" b="0" i="0" u="none" strike="noStrike" dirty="0" smtClean="0">
                          <a:solidFill>
                            <a:srgbClr val="000000"/>
                          </a:solidFill>
                          <a:effectLst/>
                          <a:latin typeface="Calibri"/>
                        </a:rPr>
                        <a:t>134</a:t>
                      </a:r>
                      <a:endParaRPr lang="en-US" sz="1400" b="0" i="0" u="none" strike="noStrike" dirty="0">
                        <a:solidFill>
                          <a:srgbClr val="000000"/>
                        </a:solidFill>
                        <a:effectLst/>
                        <a:latin typeface="Calibri"/>
                      </a:endParaRPr>
                    </a:p>
                  </a:txBody>
                  <a:tcPr marL="274320" marR="274320" marT="7620" marB="0" anchor="ctr"/>
                </a:tc>
                <a:tc>
                  <a:txBody>
                    <a:bodyPr/>
                    <a:lstStyle/>
                    <a:p>
                      <a:pPr algn="ctr" fontAlgn="b"/>
                      <a:r>
                        <a:rPr lang="en-US" sz="1400" b="1" i="0" u="none" strike="noStrike" dirty="0" smtClean="0">
                          <a:solidFill>
                            <a:srgbClr val="000000"/>
                          </a:solidFill>
                          <a:effectLst/>
                          <a:latin typeface="Calibri"/>
                        </a:rPr>
                        <a:t>175</a:t>
                      </a:r>
                      <a:endParaRPr lang="en-US" sz="1400" b="1" i="0" u="none" strike="noStrike" dirty="0">
                        <a:solidFill>
                          <a:srgbClr val="000000"/>
                        </a:solidFill>
                        <a:effectLst/>
                        <a:latin typeface="Calibri"/>
                      </a:endParaRPr>
                    </a:p>
                  </a:txBody>
                  <a:tcPr marL="274320" marR="274320" marT="7620" marB="0" anchor="ctr"/>
                </a:tc>
              </a:tr>
              <a:tr h="370840">
                <a:tc>
                  <a:txBody>
                    <a:bodyPr/>
                    <a:lstStyle/>
                    <a:p>
                      <a:r>
                        <a:rPr lang="en-US" sz="1400" dirty="0" smtClean="0"/>
                        <a:t>% full-term births</a:t>
                      </a:r>
                      <a:endParaRPr lang="en-US" sz="1400" dirty="0"/>
                    </a:p>
                  </a:txBody>
                  <a:tcPr/>
                </a:tc>
                <a:tc>
                  <a:txBody>
                    <a:bodyPr/>
                    <a:lstStyle/>
                    <a:p>
                      <a:pPr algn="ctr" fontAlgn="b"/>
                      <a:r>
                        <a:rPr lang="en-US" sz="1400" b="0" i="0" u="none" strike="noStrike" dirty="0">
                          <a:solidFill>
                            <a:srgbClr val="000000"/>
                          </a:solidFill>
                          <a:effectLst/>
                          <a:latin typeface="Calibri"/>
                        </a:rPr>
                        <a:t>4</a:t>
                      </a:r>
                      <a:r>
                        <a:rPr lang="en-US" sz="1400" b="0" i="0" u="none" strike="noStrike" dirty="0" smtClean="0">
                          <a:solidFill>
                            <a:srgbClr val="000000"/>
                          </a:solidFill>
                          <a:effectLst/>
                          <a:latin typeface="Calibri"/>
                        </a:rPr>
                        <a:t>0.0</a:t>
                      </a:r>
                      <a:r>
                        <a:rPr lang="en-US" sz="1400" b="0" i="0" u="none" strike="noStrike" dirty="0">
                          <a:solidFill>
                            <a:srgbClr val="000000"/>
                          </a:solidFill>
                          <a:effectLst/>
                          <a:latin typeface="Calibri"/>
                        </a:rPr>
                        <a:t>%</a:t>
                      </a:r>
                    </a:p>
                  </a:txBody>
                  <a:tcPr marL="7620" marR="7620" marT="7620" marB="0" anchor="ctr"/>
                </a:tc>
                <a:tc>
                  <a:txBody>
                    <a:bodyPr/>
                    <a:lstStyle/>
                    <a:p>
                      <a:pPr algn="ctr" fontAlgn="b"/>
                      <a:r>
                        <a:rPr lang="en-US" sz="1400" b="0" i="0" u="none" strike="noStrike" dirty="0" smtClean="0">
                          <a:solidFill>
                            <a:srgbClr val="000000"/>
                          </a:solidFill>
                          <a:effectLst/>
                          <a:latin typeface="Calibri"/>
                        </a:rPr>
                        <a:t>45.9%</a:t>
                      </a:r>
                      <a:endParaRPr lang="en-US" sz="1400" b="0" i="0" u="none" strike="noStrike" dirty="0">
                        <a:solidFill>
                          <a:srgbClr val="000000"/>
                        </a:solidFill>
                        <a:effectLst/>
                        <a:latin typeface="Calibri"/>
                      </a:endParaRPr>
                    </a:p>
                  </a:txBody>
                  <a:tcPr marL="7620" marR="7620" marT="7620" marB="0" anchor="ctr"/>
                </a:tc>
                <a:tc>
                  <a:txBody>
                    <a:bodyPr/>
                    <a:lstStyle/>
                    <a:p>
                      <a:pPr algn="ctr" fontAlgn="b"/>
                      <a:r>
                        <a:rPr lang="en-US" sz="1400" b="0" i="0" u="none" strike="noStrike" dirty="0" smtClean="0">
                          <a:solidFill>
                            <a:srgbClr val="000000"/>
                          </a:solidFill>
                          <a:effectLst/>
                          <a:latin typeface="Calibri"/>
                        </a:rPr>
                        <a:t>52.3%</a:t>
                      </a:r>
                      <a:endParaRPr lang="en-US" sz="1400" b="0" i="0" u="none" strike="noStrike" dirty="0">
                        <a:solidFill>
                          <a:srgbClr val="000000"/>
                        </a:solidFill>
                        <a:effectLst/>
                        <a:latin typeface="Calibri"/>
                      </a:endParaRPr>
                    </a:p>
                  </a:txBody>
                  <a:tcPr marL="7620" marR="7620" marT="7620" marB="0" anchor="ctr"/>
                </a:tc>
                <a:tc>
                  <a:txBody>
                    <a:bodyPr/>
                    <a:lstStyle/>
                    <a:p>
                      <a:pPr algn="ctr" fontAlgn="b"/>
                      <a:r>
                        <a:rPr lang="en-US" sz="1400" b="1" i="0" u="none" strike="noStrike" dirty="0" smtClean="0">
                          <a:solidFill>
                            <a:srgbClr val="000000"/>
                          </a:solidFill>
                          <a:effectLst/>
                          <a:latin typeface="Calibri"/>
                        </a:rPr>
                        <a:t>49.9%</a:t>
                      </a:r>
                      <a:endParaRPr lang="en-US" sz="1400" b="1" i="0" u="none" strike="noStrike" dirty="0">
                        <a:solidFill>
                          <a:srgbClr val="000000"/>
                        </a:solidFill>
                        <a:effectLst/>
                        <a:latin typeface="Calibri"/>
                      </a:endParaRPr>
                    </a:p>
                  </a:txBody>
                  <a:tcPr marL="7620" marR="7620" marT="7620" marB="0" anchor="ctr"/>
                </a:tc>
              </a:tr>
              <a:tr h="370840">
                <a:tc>
                  <a:txBody>
                    <a:bodyPr/>
                    <a:lstStyle/>
                    <a:p>
                      <a:r>
                        <a:rPr lang="en-US" sz="1400" dirty="0" smtClean="0"/>
                        <a:t>% of full-term </a:t>
                      </a:r>
                      <a:r>
                        <a:rPr lang="en-US" sz="1400" baseline="0" dirty="0" smtClean="0"/>
                        <a:t>births w/NICU stay</a:t>
                      </a:r>
                      <a:endParaRPr lang="en-US" sz="1400" dirty="0"/>
                    </a:p>
                  </a:txBody>
                  <a:tcPr/>
                </a:tc>
                <a:tc>
                  <a:txBody>
                    <a:bodyPr/>
                    <a:lstStyle/>
                    <a:p>
                      <a:pPr algn="ct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marL="182880" marR="182880" marT="7620" marB="0" anchor="ctr"/>
                </a:tc>
                <a:tc>
                  <a:txBody>
                    <a:bodyPr/>
                    <a:lstStyle/>
                    <a:p>
                      <a:pPr algn="ct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marL="182880" marR="182880" marT="7620" marB="0" anchor="ctr"/>
                </a:tc>
                <a:tc>
                  <a:txBody>
                    <a:bodyPr/>
                    <a:lstStyle/>
                    <a:p>
                      <a:pPr algn="ctr" fontAlgn="b"/>
                      <a:r>
                        <a:rPr lang="en-US" sz="1400" b="0" i="0" u="none" strike="noStrike" dirty="0" smtClean="0">
                          <a:solidFill>
                            <a:srgbClr val="000000"/>
                          </a:solidFill>
                          <a:effectLst/>
                          <a:latin typeface="Calibri"/>
                        </a:rPr>
                        <a:t>1.5%</a:t>
                      </a:r>
                      <a:endParaRPr lang="en-US" sz="1400" b="0" i="0" u="none" strike="noStrike" dirty="0">
                        <a:solidFill>
                          <a:srgbClr val="000000"/>
                        </a:solidFill>
                        <a:effectLst/>
                        <a:latin typeface="Calibri"/>
                      </a:endParaRPr>
                    </a:p>
                  </a:txBody>
                  <a:tcPr marL="182880" marR="182880" marT="7620" marB="0" anchor="ctr"/>
                </a:tc>
                <a:tc>
                  <a:txBody>
                    <a:bodyPr/>
                    <a:lstStyle/>
                    <a:p>
                      <a:pPr algn="ctr" fontAlgn="b"/>
                      <a:r>
                        <a:rPr lang="en-US" sz="1400" b="1" i="0" u="none" strike="noStrike" dirty="0" smtClean="0">
                          <a:solidFill>
                            <a:srgbClr val="000000"/>
                          </a:solidFill>
                          <a:effectLst/>
                          <a:latin typeface="Calibri"/>
                        </a:rPr>
                        <a:t>1.1%</a:t>
                      </a:r>
                      <a:endParaRPr lang="en-US" sz="1400" b="1" i="0" u="none" strike="noStrike" dirty="0">
                        <a:solidFill>
                          <a:srgbClr val="000000"/>
                        </a:solidFill>
                        <a:effectLst/>
                        <a:latin typeface="Calibri"/>
                      </a:endParaRPr>
                    </a:p>
                  </a:txBody>
                  <a:tcPr marL="182880" marR="182880" marT="7620" marB="0" anchor="ctr"/>
                </a:tc>
              </a:tr>
              <a:tr h="370840">
                <a:tc>
                  <a:txBody>
                    <a:bodyPr/>
                    <a:lstStyle/>
                    <a:p>
                      <a:r>
                        <a:rPr lang="en-US" sz="1400" dirty="0" smtClean="0"/>
                        <a:t>%</a:t>
                      </a:r>
                      <a:r>
                        <a:rPr lang="en-US" sz="1400" baseline="0" dirty="0" smtClean="0"/>
                        <a:t> readmission w/in 30 days of IP stay – </a:t>
                      </a:r>
                      <a:r>
                        <a:rPr lang="en-US" sz="1300" baseline="0" dirty="0" smtClean="0"/>
                        <a:t>full-term</a:t>
                      </a:r>
                      <a:endParaRPr lang="en-US" sz="1300" dirty="0"/>
                    </a:p>
                  </a:txBody>
                  <a:tcPr anchor="ctr"/>
                </a:tc>
                <a:tc>
                  <a:txBody>
                    <a:bodyPr/>
                    <a:lstStyle/>
                    <a:p>
                      <a:pPr algn="ctr" fontAlgn="b"/>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marL="182880" marR="182880" marT="7620" marB="0" anchor="ctr"/>
                </a:tc>
                <a:tc>
                  <a:txBody>
                    <a:bodyPr/>
                    <a:lstStyle/>
                    <a:p>
                      <a:pPr algn="ctr" fontAlgn="b"/>
                      <a:r>
                        <a:rPr lang="en-US" sz="1400" b="0" i="0" u="none" strike="noStrike" dirty="0" smtClean="0">
                          <a:solidFill>
                            <a:srgbClr val="000000"/>
                          </a:solidFill>
                          <a:effectLst/>
                          <a:latin typeface="Calibri"/>
                        </a:rPr>
                        <a:t>15.4%</a:t>
                      </a:r>
                      <a:endParaRPr lang="en-US" sz="1400" b="0" i="0" u="none" strike="noStrike" dirty="0">
                        <a:solidFill>
                          <a:srgbClr val="000000"/>
                        </a:solidFill>
                        <a:effectLst/>
                        <a:latin typeface="Calibri"/>
                      </a:endParaRPr>
                    </a:p>
                  </a:txBody>
                  <a:tcPr marL="182880" marR="182880" marT="7620" marB="0" anchor="ctr"/>
                </a:tc>
                <a:tc>
                  <a:txBody>
                    <a:bodyPr/>
                    <a:lstStyle/>
                    <a:p>
                      <a:pPr algn="ctr" fontAlgn="b"/>
                      <a:r>
                        <a:rPr lang="en-US" sz="1400" b="0" i="0" u="none" strike="noStrike" dirty="0" smtClean="0">
                          <a:solidFill>
                            <a:srgbClr val="000000"/>
                          </a:solidFill>
                          <a:effectLst/>
                          <a:latin typeface="Calibri"/>
                        </a:rPr>
                        <a:t>14.2%</a:t>
                      </a:r>
                      <a:endParaRPr lang="en-US" sz="1400" b="0" i="0" u="none" strike="noStrike" dirty="0">
                        <a:solidFill>
                          <a:srgbClr val="000000"/>
                        </a:solidFill>
                        <a:effectLst/>
                        <a:latin typeface="Calibri"/>
                      </a:endParaRPr>
                    </a:p>
                  </a:txBody>
                  <a:tcPr marL="182880" marR="182880" marT="7620" marB="0" anchor="ctr"/>
                </a:tc>
                <a:tc>
                  <a:txBody>
                    <a:bodyPr/>
                    <a:lstStyle/>
                    <a:p>
                      <a:pPr algn="ctr" fontAlgn="b"/>
                      <a:r>
                        <a:rPr lang="en-US" sz="1400" b="1" i="0" u="none" strike="noStrike" dirty="0" smtClean="0">
                          <a:solidFill>
                            <a:srgbClr val="000000"/>
                          </a:solidFill>
                          <a:effectLst/>
                          <a:latin typeface="Calibri"/>
                        </a:rPr>
                        <a:t>14.3</a:t>
                      </a:r>
                      <a:r>
                        <a:rPr lang="en-US" sz="1400" b="1" i="0" u="none" strike="noStrike" dirty="0">
                          <a:solidFill>
                            <a:srgbClr val="000000"/>
                          </a:solidFill>
                          <a:effectLst/>
                          <a:latin typeface="Calibri"/>
                        </a:rPr>
                        <a:t>%</a:t>
                      </a:r>
                    </a:p>
                  </a:txBody>
                  <a:tcPr marL="182880" marR="182880" marT="7620" marB="0" anchor="ctr"/>
                </a:tc>
              </a:tr>
              <a:tr h="370840">
                <a:tc>
                  <a:txBody>
                    <a:bodyPr/>
                    <a:lstStyle/>
                    <a:p>
                      <a:r>
                        <a:rPr lang="en-US" sz="1400" dirty="0" smtClean="0"/>
                        <a:t>Average # of ER visits – full-term birth</a:t>
                      </a:r>
                      <a:endParaRPr lang="en-US" sz="1400" dirty="0"/>
                    </a:p>
                  </a:txBody>
                  <a:tcPr/>
                </a:tc>
                <a:tc>
                  <a:txBody>
                    <a:bodyPr/>
                    <a:lstStyle/>
                    <a:p>
                      <a:pPr algn="ctr" fontAlgn="b"/>
                      <a:r>
                        <a:rPr lang="en-US" sz="1400" b="0" i="0" u="none" strike="noStrike" dirty="0" smtClean="0">
                          <a:solidFill>
                            <a:srgbClr val="000000"/>
                          </a:solidFill>
                          <a:effectLst/>
                          <a:latin typeface="Calibri"/>
                        </a:rPr>
                        <a:t>2.0</a:t>
                      </a:r>
                      <a:endParaRPr lang="en-US" sz="1400" b="0" i="0" u="none" strike="noStrike" dirty="0">
                        <a:solidFill>
                          <a:srgbClr val="000000"/>
                        </a:solidFill>
                        <a:effectLst/>
                        <a:latin typeface="Calibri"/>
                      </a:endParaRPr>
                    </a:p>
                  </a:txBody>
                  <a:tcPr marL="182880" marR="182880" marT="7620" marB="0" anchor="ctr"/>
                </a:tc>
                <a:tc>
                  <a:txBody>
                    <a:bodyPr/>
                    <a:lstStyle/>
                    <a:p>
                      <a:pPr algn="ctr" fontAlgn="b"/>
                      <a:r>
                        <a:rPr lang="en-US" sz="1400" b="0" i="0" u="none" strike="noStrike" dirty="0" smtClean="0">
                          <a:solidFill>
                            <a:srgbClr val="000000"/>
                          </a:solidFill>
                          <a:effectLst/>
                          <a:latin typeface="Calibri"/>
                        </a:rPr>
                        <a:t>1.7</a:t>
                      </a:r>
                      <a:endParaRPr lang="en-US" sz="1400" b="0" i="0" u="none" strike="noStrike" dirty="0">
                        <a:solidFill>
                          <a:srgbClr val="000000"/>
                        </a:solidFill>
                        <a:effectLst/>
                        <a:latin typeface="Calibri"/>
                      </a:endParaRPr>
                    </a:p>
                  </a:txBody>
                  <a:tcPr marL="182880" marR="182880" marT="7620" marB="0" anchor="ctr"/>
                </a:tc>
                <a:tc>
                  <a:txBody>
                    <a:bodyPr/>
                    <a:lstStyle/>
                    <a:p>
                      <a:pPr algn="ctr" fontAlgn="b"/>
                      <a:r>
                        <a:rPr lang="en-US" sz="1400" b="0" i="0" u="none" strike="noStrike" dirty="0" smtClean="0">
                          <a:solidFill>
                            <a:srgbClr val="000000"/>
                          </a:solidFill>
                          <a:effectLst/>
                          <a:latin typeface="Calibri"/>
                        </a:rPr>
                        <a:t>1.6</a:t>
                      </a:r>
                      <a:endParaRPr lang="en-US" sz="1400" b="0" i="0" u="none" strike="noStrike" dirty="0">
                        <a:solidFill>
                          <a:srgbClr val="000000"/>
                        </a:solidFill>
                        <a:effectLst/>
                        <a:latin typeface="Calibri"/>
                      </a:endParaRPr>
                    </a:p>
                  </a:txBody>
                  <a:tcPr marL="182880" marR="182880" marT="7620" marB="0" anchor="ctr"/>
                </a:tc>
                <a:tc>
                  <a:txBody>
                    <a:bodyPr/>
                    <a:lstStyle/>
                    <a:p>
                      <a:pPr algn="ctr" fontAlgn="b"/>
                      <a:r>
                        <a:rPr lang="en-US" sz="1400" b="1" i="0" u="none" strike="noStrike" dirty="0" smtClean="0">
                          <a:solidFill>
                            <a:srgbClr val="000000"/>
                          </a:solidFill>
                          <a:effectLst/>
                          <a:latin typeface="Calibri"/>
                        </a:rPr>
                        <a:t>1.6</a:t>
                      </a:r>
                      <a:endParaRPr lang="en-US" sz="1400" b="1" i="0" u="none" strike="noStrike" dirty="0">
                        <a:solidFill>
                          <a:srgbClr val="000000"/>
                        </a:solidFill>
                        <a:effectLst/>
                        <a:latin typeface="Calibri"/>
                      </a:endParaRPr>
                    </a:p>
                  </a:txBody>
                  <a:tcPr marL="182880" marR="182880" marT="7620" marB="0" anchor="ctr"/>
                </a:tc>
              </a:tr>
              <a:tr h="370840">
                <a:tc>
                  <a:txBody>
                    <a:bodyPr/>
                    <a:lstStyle/>
                    <a:p>
                      <a:r>
                        <a:rPr lang="en-US" sz="1400" dirty="0" smtClean="0"/>
                        <a:t>Average</a:t>
                      </a:r>
                      <a:r>
                        <a:rPr lang="en-US" sz="1400" baseline="0" dirty="0" smtClean="0"/>
                        <a:t> cost per case – full-term birth</a:t>
                      </a:r>
                      <a:endParaRPr lang="en-US" sz="1400" dirty="0"/>
                    </a:p>
                  </a:txBody>
                  <a:tcPr/>
                </a:tc>
                <a:tc>
                  <a:txBody>
                    <a:bodyPr/>
                    <a:lstStyle/>
                    <a:p>
                      <a:pPr algn="ctr" fontAlgn="b"/>
                      <a:r>
                        <a:rPr lang="en-US" sz="1400" b="0" i="0" u="none" strike="noStrike" dirty="0">
                          <a:solidFill>
                            <a:srgbClr val="000000"/>
                          </a:solidFill>
                          <a:effectLst/>
                          <a:latin typeface="Calibri"/>
                        </a:rPr>
                        <a:t> </a:t>
                      </a:r>
                      <a:r>
                        <a:rPr lang="en-US" sz="1400" b="0" i="0" u="none" strike="noStrike" dirty="0" smtClean="0">
                          <a:solidFill>
                            <a:srgbClr val="000000"/>
                          </a:solidFill>
                          <a:effectLst/>
                          <a:latin typeface="Calibri"/>
                        </a:rPr>
                        <a:t> $13,396 </a:t>
                      </a:r>
                      <a:endParaRPr lang="en-US" sz="1400" b="0" i="0" u="none" strike="noStrike" dirty="0">
                        <a:solidFill>
                          <a:srgbClr val="000000"/>
                        </a:solidFill>
                        <a:effectLst/>
                        <a:latin typeface="Calibri"/>
                      </a:endParaRPr>
                    </a:p>
                  </a:txBody>
                  <a:tcPr marT="7620" marB="0" anchor="ctr"/>
                </a:tc>
                <a:tc>
                  <a:txBody>
                    <a:bodyPr/>
                    <a:lstStyle/>
                    <a:p>
                      <a:pPr algn="ctr" fontAlgn="b"/>
                      <a:r>
                        <a:rPr lang="en-US" sz="1400" b="0" i="0" u="none" strike="noStrike" dirty="0">
                          <a:solidFill>
                            <a:srgbClr val="000000"/>
                          </a:solidFill>
                          <a:effectLst/>
                          <a:latin typeface="Calibri"/>
                        </a:rPr>
                        <a:t> </a:t>
                      </a:r>
                      <a:r>
                        <a:rPr lang="en-US" sz="1400" b="0" i="0" u="none" strike="noStrike" dirty="0" smtClean="0">
                          <a:solidFill>
                            <a:srgbClr val="000000"/>
                          </a:solidFill>
                          <a:effectLst/>
                          <a:latin typeface="Calibri"/>
                        </a:rPr>
                        <a:t>$12,758</a:t>
                      </a:r>
                      <a:endParaRPr lang="en-US" sz="1400" b="0" i="0" u="none" strike="noStrike" dirty="0">
                        <a:solidFill>
                          <a:srgbClr val="000000"/>
                        </a:solidFill>
                        <a:effectLst/>
                        <a:latin typeface="Calibri"/>
                      </a:endParaRPr>
                    </a:p>
                  </a:txBody>
                  <a:tcPr marT="7620" marB="0" anchor="ctr"/>
                </a:tc>
                <a:tc>
                  <a:txBody>
                    <a:bodyPr/>
                    <a:lstStyle/>
                    <a:p>
                      <a:pPr algn="ctr" fontAlgn="b"/>
                      <a:r>
                        <a:rPr lang="en-US" sz="1400" b="0" i="0" u="none" strike="noStrike" dirty="0" smtClean="0">
                          <a:solidFill>
                            <a:srgbClr val="000000"/>
                          </a:solidFill>
                          <a:effectLst/>
                          <a:latin typeface="Calibri"/>
                        </a:rPr>
                        <a:t>$11,977</a:t>
                      </a:r>
                      <a:endParaRPr lang="en-US" sz="1400" b="0" i="0" u="none" strike="noStrike" dirty="0">
                        <a:solidFill>
                          <a:srgbClr val="000000"/>
                        </a:solidFill>
                        <a:effectLst/>
                        <a:latin typeface="Calibri"/>
                      </a:endParaRPr>
                    </a:p>
                  </a:txBody>
                  <a:tcPr marT="7620" marB="0" anchor="ctr"/>
                </a:tc>
                <a:tc>
                  <a:txBody>
                    <a:bodyPr/>
                    <a:lstStyle/>
                    <a:p>
                      <a:pPr algn="ctr" fontAlgn="b"/>
                      <a:r>
                        <a:rPr lang="en-US" sz="1400" b="1" i="0" u="none" strike="noStrike" dirty="0">
                          <a:solidFill>
                            <a:srgbClr val="000000"/>
                          </a:solidFill>
                          <a:effectLst/>
                          <a:latin typeface="Calibri"/>
                        </a:rPr>
                        <a:t> </a:t>
                      </a:r>
                      <a:r>
                        <a:rPr lang="en-US" sz="1400" b="1" i="0" u="none" strike="noStrike" dirty="0" smtClean="0">
                          <a:solidFill>
                            <a:srgbClr val="000000"/>
                          </a:solidFill>
                          <a:effectLst/>
                          <a:latin typeface="Calibri"/>
                        </a:rPr>
                        <a:t>$12,167 </a:t>
                      </a:r>
                      <a:endParaRPr lang="en-US" sz="1400" b="1" i="0" u="none" strike="noStrike" dirty="0">
                        <a:solidFill>
                          <a:srgbClr val="000000"/>
                        </a:solidFill>
                        <a:effectLst/>
                        <a:latin typeface="Calibri"/>
                      </a:endParaRPr>
                    </a:p>
                  </a:txBody>
                  <a:tcPr marT="7620" marB="0" anchor="ctr"/>
                </a:tc>
              </a:tr>
            </a:tbl>
          </a:graphicData>
        </a:graphic>
      </p:graphicFrame>
    </p:spTree>
    <p:extLst>
      <p:ext uri="{BB962C8B-B14F-4D97-AF65-F5344CB8AC3E}">
        <p14:creationId xmlns:p14="http://schemas.microsoft.com/office/powerpoint/2010/main" val="2210569705"/>
      </p:ext>
    </p:extLst>
  </p:cSld>
  <p:clrMapOvr>
    <a:masterClrMapping/>
  </p:clrMapOvr>
  <p:transition>
    <p:dissolv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135</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TARGETED EVALUATION - HAN</a:t>
            </a:r>
          </a:p>
        </p:txBody>
      </p:sp>
      <p:sp>
        <p:nvSpPr>
          <p:cNvPr id="17412" name="Content Placeholder 2"/>
          <p:cNvSpPr>
            <a:spLocks noGrp="1"/>
          </p:cNvSpPr>
          <p:nvPr>
            <p:ph sz="quarter" idx="1"/>
          </p:nvPr>
        </p:nvSpPr>
        <p:spPr>
          <a:xfrm>
            <a:off x="457200" y="1219200"/>
            <a:ext cx="8229600" cy="5105400"/>
          </a:xfrm>
        </p:spPr>
        <p:txBody>
          <a:bodyPr>
            <a:normAutofit fontScale="85000" lnSpcReduction="20000"/>
          </a:bodyPr>
          <a:lstStyle/>
          <a:p>
            <a:pPr marL="0" indent="0" eaLnBrk="1" hangingPunct="1">
              <a:spcBef>
                <a:spcPts val="1200"/>
              </a:spcBef>
              <a:buNone/>
            </a:pPr>
            <a:r>
              <a:rPr lang="en-US" sz="3400" b="1" dirty="0" smtClean="0"/>
              <a:t>HAN Impact </a:t>
            </a:r>
            <a:endParaRPr lang="en-US" dirty="0" smtClean="0"/>
          </a:p>
          <a:p>
            <a:pPr eaLnBrk="1" hangingPunct="1">
              <a:spcBef>
                <a:spcPts val="1200"/>
              </a:spcBef>
            </a:pPr>
            <a:r>
              <a:rPr lang="en-US" dirty="0" smtClean="0"/>
              <a:t>The Health Access Networks serve a higher risk population than the general PCMH provider community</a:t>
            </a:r>
          </a:p>
          <a:p>
            <a:pPr eaLnBrk="1" hangingPunct="1">
              <a:spcBef>
                <a:spcPts val="1200"/>
              </a:spcBef>
            </a:pPr>
            <a:r>
              <a:rPr lang="en-US" dirty="0" smtClean="0"/>
              <a:t>The HANs are obligated to perform more care management activities, while also offering support to their PCMH networks</a:t>
            </a:r>
          </a:p>
          <a:p>
            <a:pPr eaLnBrk="1" hangingPunct="1">
              <a:spcBef>
                <a:spcPts val="1200"/>
              </a:spcBef>
            </a:pPr>
            <a:r>
              <a:rPr lang="en-US" dirty="0" smtClean="0"/>
              <a:t>To date, the HANs have performed these additional activities at no greater claim cost, and for a modest administrative fee</a:t>
            </a:r>
          </a:p>
          <a:p>
            <a:pPr eaLnBrk="1" hangingPunct="1">
              <a:spcBef>
                <a:spcPts val="1200"/>
              </a:spcBef>
            </a:pPr>
            <a:r>
              <a:rPr lang="en-US" dirty="0" smtClean="0"/>
              <a:t>The experience of the SoonerCare HMP suggests it could be several years before the impact of the HANs is realized</a:t>
            </a:r>
          </a:p>
          <a:p>
            <a:pPr eaLnBrk="1" hangingPunct="1">
              <a:spcBef>
                <a:spcPts val="1200"/>
              </a:spcBef>
            </a:pPr>
            <a:r>
              <a:rPr lang="en-US" dirty="0" smtClean="0"/>
              <a:t>In the interim, the OHCA is clarifying and enhancing the contractual standards for the HANs, which is appropriate</a:t>
            </a:r>
          </a:p>
          <a:p>
            <a:pPr eaLnBrk="1" hangingPunct="1">
              <a:spcBef>
                <a:spcPts val="1200"/>
              </a:spcBef>
            </a:pPr>
            <a:r>
              <a:rPr lang="en-US" dirty="0" smtClean="0"/>
              <a:t>The OHCA also should re-evaluate the efficacy of including high-risk OB members in the HAN system, if no improvement to the baseline outcomes is observed</a:t>
            </a:r>
            <a:endParaRPr lang="en-US" dirty="0"/>
          </a:p>
          <a:p>
            <a:pPr marL="593725" lvl="2" indent="0" eaLnBrk="1" hangingPunct="1">
              <a:spcBef>
                <a:spcPts val="1200"/>
              </a:spcBef>
              <a:buNone/>
            </a:pPr>
            <a:endParaRPr lang="en-US" dirty="0" smtClean="0"/>
          </a:p>
          <a:p>
            <a:pPr marL="274638" lvl="1" indent="0" eaLnBrk="1" hangingPunct="1">
              <a:spcBef>
                <a:spcPts val="1200"/>
              </a:spcBef>
              <a:buNone/>
            </a:pPr>
            <a:endParaRPr lang="en-US" dirty="0" smtClean="0"/>
          </a:p>
          <a:p>
            <a:pPr eaLnBrk="1" hangingPunct="1"/>
            <a:endParaRPr lang="en-US" dirty="0" smtClean="0"/>
          </a:p>
        </p:txBody>
      </p:sp>
      <p:sp>
        <p:nvSpPr>
          <p:cNvPr id="6" name="Rectangle 10"/>
          <p:cNvSpPr>
            <a:spLocks noGrp="1" noChangeArrowheads="1"/>
          </p:cNvSpPr>
          <p:nvPr>
            <p:ph type="ftr" sz="quarter" idx="11"/>
          </p:nvPr>
        </p:nvSpPr>
        <p:spPr>
          <a:xfrm>
            <a:off x="609600" y="6381750"/>
            <a:ext cx="3505200" cy="476250"/>
          </a:xfrm>
          <a:noFill/>
        </p:spPr>
        <p:txBody>
          <a:bodyPr/>
          <a:lstStyle/>
          <a:p>
            <a:pPr algn="l"/>
            <a:r>
              <a:rPr lang="en-US" b="1" i="1" dirty="0" smtClean="0"/>
              <a:t>PHPG - </a:t>
            </a:r>
            <a:r>
              <a:rPr lang="en-US" dirty="0" smtClean="0"/>
              <a:t>SoonerCare Choice Evaluation </a:t>
            </a:r>
            <a:endParaRPr lang="en-US" dirty="0" smtClean="0"/>
          </a:p>
        </p:txBody>
      </p:sp>
    </p:spTree>
    <p:extLst>
      <p:ext uri="{BB962C8B-B14F-4D97-AF65-F5344CB8AC3E}">
        <p14:creationId xmlns:p14="http://schemas.microsoft.com/office/powerpoint/2010/main" val="2766231685"/>
      </p:ext>
    </p:extLst>
  </p:cSld>
  <p:clrMapOvr>
    <a:masterClrMapping/>
  </p:clrMapOvr>
  <p:transition>
    <p:dissolv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136</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FINAL OBSERVATIONS</a:t>
            </a:r>
          </a:p>
        </p:txBody>
      </p:sp>
      <p:sp>
        <p:nvSpPr>
          <p:cNvPr id="6" name="Rectangle 10"/>
          <p:cNvSpPr>
            <a:spLocks noGrp="1" noChangeArrowheads="1"/>
          </p:cNvSpPr>
          <p:nvPr>
            <p:ph type="ftr" sz="quarter" idx="11"/>
          </p:nvPr>
        </p:nvSpPr>
        <p:spPr>
          <a:xfrm>
            <a:off x="609600" y="6381750"/>
            <a:ext cx="3505200" cy="476250"/>
          </a:xfrm>
          <a:noFill/>
        </p:spPr>
        <p:txBody>
          <a:bodyPr/>
          <a:lstStyle/>
          <a:p>
            <a:pPr algn="l"/>
            <a:r>
              <a:rPr lang="en-US" b="1" i="1" dirty="0" smtClean="0"/>
              <a:t>PHPG - </a:t>
            </a:r>
            <a:r>
              <a:rPr lang="en-US" dirty="0" smtClean="0"/>
              <a:t>SoonerCare Choice Evaluation </a:t>
            </a:r>
            <a:endParaRPr lang="en-US" dirty="0" smtClean="0"/>
          </a:p>
        </p:txBody>
      </p:sp>
      <p:graphicFrame>
        <p:nvGraphicFramePr>
          <p:cNvPr id="3" name="Diagram 2"/>
          <p:cNvGraphicFramePr/>
          <p:nvPr>
            <p:extLst>
              <p:ext uri="{D42A27DB-BD31-4B8C-83A1-F6EECF244321}">
                <p14:modId xmlns:p14="http://schemas.microsoft.com/office/powerpoint/2010/main" val="337213869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5128475"/>
      </p:ext>
    </p:extLst>
  </p:cSld>
  <p:clrMapOvr>
    <a:masterClrMapping/>
  </p:clrMapOvr>
  <p:transition>
    <p:dissolv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137</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sz="2400" dirty="0" smtClean="0"/>
              <a:t>FINAL OBSERVATIONS – MANAGED CARE MODELS</a:t>
            </a:r>
          </a:p>
        </p:txBody>
      </p:sp>
      <p:sp>
        <p:nvSpPr>
          <p:cNvPr id="17412" name="Content Placeholder 2"/>
          <p:cNvSpPr>
            <a:spLocks noGrp="1"/>
          </p:cNvSpPr>
          <p:nvPr>
            <p:ph sz="quarter" idx="1"/>
          </p:nvPr>
        </p:nvSpPr>
        <p:spPr>
          <a:xfrm>
            <a:off x="457200" y="1219200"/>
            <a:ext cx="8229600" cy="5105400"/>
          </a:xfrm>
        </p:spPr>
        <p:txBody>
          <a:bodyPr>
            <a:normAutofit fontScale="92500" lnSpcReduction="20000"/>
          </a:bodyPr>
          <a:lstStyle/>
          <a:p>
            <a:pPr marL="0" indent="0" eaLnBrk="1" hangingPunct="1">
              <a:spcBef>
                <a:spcPts val="1200"/>
              </a:spcBef>
              <a:buNone/>
            </a:pPr>
            <a:r>
              <a:rPr lang="en-US" sz="3400" b="1" dirty="0" smtClean="0"/>
              <a:t>Managed Care Organization (MCO) Model</a:t>
            </a:r>
          </a:p>
          <a:p>
            <a:pPr eaLnBrk="1" hangingPunct="1">
              <a:spcBef>
                <a:spcPts val="1200"/>
              </a:spcBef>
            </a:pPr>
            <a:r>
              <a:rPr lang="en-US" dirty="0" smtClean="0"/>
              <a:t>The majority of states introducing or expanding managed care have done so through MCO contracts</a:t>
            </a:r>
          </a:p>
          <a:p>
            <a:pPr eaLnBrk="1" hangingPunct="1">
              <a:spcBef>
                <a:spcPts val="1200"/>
              </a:spcBef>
            </a:pPr>
            <a:r>
              <a:rPr lang="en-US" dirty="0" smtClean="0"/>
              <a:t>Among Oklahoma’s neighbors, Missouri, Kansas, New Mexico and Texas contract with MCOs, including for ABD members and long term care (Missouri is TANF only)</a:t>
            </a:r>
          </a:p>
          <a:p>
            <a:pPr eaLnBrk="1" hangingPunct="1">
              <a:spcBef>
                <a:spcPts val="1200"/>
              </a:spcBef>
            </a:pPr>
            <a:r>
              <a:rPr lang="en-US" dirty="0" smtClean="0"/>
              <a:t>The industry is undergoing consolidation and a small number of commercial MCOs increasingly dominate </a:t>
            </a:r>
          </a:p>
          <a:p>
            <a:pPr eaLnBrk="1" hangingPunct="1">
              <a:spcBef>
                <a:spcPts val="1200"/>
              </a:spcBef>
            </a:pPr>
            <a:r>
              <a:rPr lang="en-US" dirty="0"/>
              <a:t>S</a:t>
            </a:r>
            <a:r>
              <a:rPr lang="en-US" dirty="0" smtClean="0"/>
              <a:t>even large plans (Aetna,  Anthem Blue Cross, Centene, Health Net, Molina, United, WellCare) have combined enrollment of more than six million lives</a:t>
            </a:r>
          </a:p>
          <a:p>
            <a:pPr eaLnBrk="1" hangingPunct="1">
              <a:spcBef>
                <a:spcPts val="1200"/>
              </a:spcBef>
            </a:pPr>
            <a:r>
              <a:rPr lang="en-US" dirty="0"/>
              <a:t>T</a:t>
            </a:r>
            <a:r>
              <a:rPr lang="en-US" dirty="0" smtClean="0"/>
              <a:t>hese MCOs can bring expertise from existing markets into states implementing or expanding managed care (e.g., Kansas)</a:t>
            </a:r>
          </a:p>
          <a:p>
            <a:pPr marL="0" indent="0" eaLnBrk="1" hangingPunct="1">
              <a:spcBef>
                <a:spcPts val="1200"/>
              </a:spcBef>
              <a:buNone/>
            </a:pPr>
            <a:endParaRPr lang="en-US" dirty="0" smtClean="0"/>
          </a:p>
          <a:p>
            <a:pPr lvl="2" eaLnBrk="1" hangingPunct="1">
              <a:spcBef>
                <a:spcPts val="1200"/>
              </a:spcBef>
            </a:pPr>
            <a:endParaRPr lang="en-US" dirty="0" smtClean="0"/>
          </a:p>
        </p:txBody>
      </p:sp>
      <p:sp>
        <p:nvSpPr>
          <p:cNvPr id="6" name="Rectangle 10"/>
          <p:cNvSpPr>
            <a:spLocks noGrp="1" noChangeArrowheads="1"/>
          </p:cNvSpPr>
          <p:nvPr>
            <p:ph type="ftr" sz="quarter" idx="11"/>
          </p:nvPr>
        </p:nvSpPr>
        <p:spPr>
          <a:xfrm>
            <a:off x="609600" y="6381750"/>
            <a:ext cx="3429000" cy="476250"/>
          </a:xfrm>
          <a:noFill/>
        </p:spPr>
        <p:txBody>
          <a:bodyPr/>
          <a:lstStyle/>
          <a:p>
            <a:pPr algn="l"/>
            <a:r>
              <a:rPr lang="en-US" b="1" i="1" dirty="0" smtClean="0"/>
              <a:t>PHPG - </a:t>
            </a:r>
            <a:r>
              <a:rPr lang="en-US" dirty="0" smtClean="0"/>
              <a:t>SoonerCare Choice Evaluation </a:t>
            </a:r>
            <a:endParaRPr lang="en-US" dirty="0" smtClean="0"/>
          </a:p>
        </p:txBody>
      </p:sp>
    </p:spTree>
    <p:extLst>
      <p:ext uri="{BB962C8B-B14F-4D97-AF65-F5344CB8AC3E}">
        <p14:creationId xmlns:p14="http://schemas.microsoft.com/office/powerpoint/2010/main" val="7032098"/>
      </p:ext>
    </p:extLst>
  </p:cSld>
  <p:clrMapOvr>
    <a:masterClrMapping/>
  </p:clrMapOvr>
  <p:transition>
    <p:dissolv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138</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sz="2400" dirty="0" smtClean="0"/>
              <a:t>FINAL OBSERVATIONS – MANAGED CARE MODELS</a:t>
            </a:r>
          </a:p>
        </p:txBody>
      </p:sp>
      <p:sp>
        <p:nvSpPr>
          <p:cNvPr id="17412" name="Content Placeholder 2"/>
          <p:cNvSpPr>
            <a:spLocks noGrp="1"/>
          </p:cNvSpPr>
          <p:nvPr>
            <p:ph sz="quarter" idx="1"/>
          </p:nvPr>
        </p:nvSpPr>
        <p:spPr>
          <a:xfrm>
            <a:off x="457200" y="1219200"/>
            <a:ext cx="8229600" cy="5029200"/>
          </a:xfrm>
        </p:spPr>
        <p:txBody>
          <a:bodyPr>
            <a:normAutofit lnSpcReduction="10000"/>
          </a:bodyPr>
          <a:lstStyle/>
          <a:p>
            <a:pPr marL="0" indent="0" eaLnBrk="1" hangingPunct="1">
              <a:spcBef>
                <a:spcPts val="1200"/>
              </a:spcBef>
              <a:buNone/>
            </a:pPr>
            <a:r>
              <a:rPr lang="en-US" sz="3400" b="1" dirty="0" smtClean="0"/>
              <a:t>MCO Model </a:t>
            </a:r>
            <a:r>
              <a:rPr lang="en-US" sz="2900" b="1" i="1" dirty="0" smtClean="0"/>
              <a:t>cont’d</a:t>
            </a:r>
            <a:endParaRPr lang="en-US" dirty="0" smtClean="0"/>
          </a:p>
          <a:p>
            <a:pPr eaLnBrk="1" hangingPunct="1">
              <a:spcBef>
                <a:spcPts val="1200"/>
              </a:spcBef>
            </a:pPr>
            <a:r>
              <a:rPr lang="en-US" dirty="0" smtClean="0"/>
              <a:t>States considering adoption of an MCO model should address the following as part of implementation planning:</a:t>
            </a:r>
            <a:endParaRPr lang="en-US" dirty="0" smtClean="0"/>
          </a:p>
          <a:p>
            <a:pPr lvl="1" eaLnBrk="1" hangingPunct="1">
              <a:spcBef>
                <a:spcPts val="1200"/>
              </a:spcBef>
            </a:pPr>
            <a:r>
              <a:rPr lang="en-US" dirty="0" smtClean="0"/>
              <a:t>Incorporation of state’s priorities for access, </a:t>
            </a:r>
            <a:r>
              <a:rPr lang="en-US" dirty="0" smtClean="0"/>
              <a:t>quality and cost effectiveness into MCO contract requirements, to ensure MCO’s focus on the areas of greatest need</a:t>
            </a:r>
          </a:p>
          <a:p>
            <a:pPr lvl="1" eaLnBrk="1" hangingPunct="1">
              <a:spcBef>
                <a:spcPts val="1200"/>
              </a:spcBef>
            </a:pPr>
            <a:r>
              <a:rPr lang="en-US" dirty="0" smtClean="0"/>
              <a:t>Development of an objective </a:t>
            </a:r>
            <a:r>
              <a:rPr lang="en-US" dirty="0" smtClean="0"/>
              <a:t>and defensible procurement process that can withstand challenges from losing offerors</a:t>
            </a:r>
            <a:r>
              <a:rPr lang="en-US" dirty="0" smtClean="0"/>
              <a:t> </a:t>
            </a:r>
            <a:endParaRPr lang="en-US" dirty="0" smtClean="0"/>
          </a:p>
          <a:p>
            <a:pPr lvl="1" eaLnBrk="1" hangingPunct="1">
              <a:spcBef>
                <a:spcPts val="1200"/>
              </a:spcBef>
            </a:pPr>
            <a:r>
              <a:rPr lang="en-US" dirty="0" smtClean="0"/>
              <a:t>Inclusion of contract language that penalizes MCO’s from exiting the program before expiration </a:t>
            </a:r>
            <a:r>
              <a:rPr lang="en-US" dirty="0" smtClean="0"/>
              <a:t>of their contract term  </a:t>
            </a:r>
            <a:endParaRPr lang="en-US" dirty="0" smtClean="0"/>
          </a:p>
          <a:p>
            <a:pPr lvl="2" eaLnBrk="1" hangingPunct="1">
              <a:spcBef>
                <a:spcPts val="1200"/>
              </a:spcBef>
            </a:pPr>
            <a:endParaRPr lang="en-US" dirty="0" smtClean="0"/>
          </a:p>
        </p:txBody>
      </p:sp>
      <p:sp>
        <p:nvSpPr>
          <p:cNvPr id="6" name="Rectangle 10"/>
          <p:cNvSpPr>
            <a:spLocks noGrp="1" noChangeArrowheads="1"/>
          </p:cNvSpPr>
          <p:nvPr>
            <p:ph type="ftr" sz="quarter" idx="11"/>
          </p:nvPr>
        </p:nvSpPr>
        <p:spPr>
          <a:xfrm>
            <a:off x="609600" y="6381750"/>
            <a:ext cx="3429000" cy="476250"/>
          </a:xfrm>
          <a:noFill/>
        </p:spPr>
        <p:txBody>
          <a:bodyPr/>
          <a:lstStyle/>
          <a:p>
            <a:pPr algn="l"/>
            <a:r>
              <a:rPr lang="en-US" b="1" i="1" dirty="0" smtClean="0"/>
              <a:t>PHPG - </a:t>
            </a:r>
            <a:r>
              <a:rPr lang="en-US" dirty="0" smtClean="0"/>
              <a:t>SoonerCare Choice Evaluation </a:t>
            </a:r>
            <a:endParaRPr lang="en-US" dirty="0" smtClean="0"/>
          </a:p>
        </p:txBody>
      </p:sp>
    </p:spTree>
    <p:extLst>
      <p:ext uri="{BB962C8B-B14F-4D97-AF65-F5344CB8AC3E}">
        <p14:creationId xmlns:p14="http://schemas.microsoft.com/office/powerpoint/2010/main" val="1990887879"/>
      </p:ext>
    </p:extLst>
  </p:cSld>
  <p:clrMapOvr>
    <a:masterClrMapping/>
  </p:clrMapOvr>
  <p:transition>
    <p:dissolv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139</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sz="2400" dirty="0" smtClean="0"/>
              <a:t>FINAL OBSERVATIONS – MANAGED CARE MODELS</a:t>
            </a:r>
          </a:p>
        </p:txBody>
      </p:sp>
      <p:sp>
        <p:nvSpPr>
          <p:cNvPr id="17412" name="Content Placeholder 2"/>
          <p:cNvSpPr>
            <a:spLocks noGrp="1"/>
          </p:cNvSpPr>
          <p:nvPr>
            <p:ph sz="quarter" idx="1"/>
          </p:nvPr>
        </p:nvSpPr>
        <p:spPr>
          <a:xfrm>
            <a:off x="457200" y="1219200"/>
            <a:ext cx="8229600" cy="5257800"/>
          </a:xfrm>
        </p:spPr>
        <p:txBody>
          <a:bodyPr>
            <a:normAutofit fontScale="92500" lnSpcReduction="20000"/>
          </a:bodyPr>
          <a:lstStyle/>
          <a:p>
            <a:pPr marL="0" indent="0" eaLnBrk="1" hangingPunct="1">
              <a:spcBef>
                <a:spcPts val="1200"/>
              </a:spcBef>
              <a:buNone/>
            </a:pPr>
            <a:r>
              <a:rPr lang="en-US" sz="3000" b="1" dirty="0" smtClean="0"/>
              <a:t>Community-Based Systems of Care</a:t>
            </a:r>
          </a:p>
          <a:p>
            <a:pPr eaLnBrk="1" hangingPunct="1">
              <a:spcBef>
                <a:spcPts val="1200"/>
              </a:spcBef>
            </a:pPr>
            <a:r>
              <a:rPr lang="en-US" dirty="0" smtClean="0"/>
              <a:t>A smaller number of states, like Oklahoma, have developed programs that: </a:t>
            </a:r>
            <a:endParaRPr lang="en-US" dirty="0"/>
          </a:p>
          <a:p>
            <a:pPr lvl="1" eaLnBrk="1" hangingPunct="1">
              <a:spcBef>
                <a:spcPts val="1200"/>
              </a:spcBef>
            </a:pPr>
            <a:r>
              <a:rPr lang="en-US" dirty="0" smtClean="0"/>
              <a:t>Combine community-based systems of care with support at the state level in the form of chronic care/health management and quality initiatives (either directly administered or purchased)</a:t>
            </a:r>
          </a:p>
          <a:p>
            <a:pPr lvl="1" eaLnBrk="1" hangingPunct="1">
              <a:spcBef>
                <a:spcPts val="1200"/>
              </a:spcBef>
            </a:pPr>
            <a:r>
              <a:rPr lang="en-US" dirty="0" smtClean="0"/>
              <a:t>Use market-based incentives to drive and reward holistic, cost-effective care</a:t>
            </a:r>
          </a:p>
          <a:p>
            <a:pPr eaLnBrk="1" hangingPunct="1">
              <a:spcBef>
                <a:spcPts val="1200"/>
              </a:spcBef>
            </a:pPr>
            <a:r>
              <a:rPr lang="en-US" dirty="0" smtClean="0"/>
              <a:t>Examples of programs similar in concept to SoonerCare Choice include:</a:t>
            </a:r>
          </a:p>
          <a:p>
            <a:pPr lvl="1" eaLnBrk="1" hangingPunct="1">
              <a:spcBef>
                <a:spcPts val="1200"/>
              </a:spcBef>
            </a:pPr>
            <a:r>
              <a:rPr lang="en-US" dirty="0" smtClean="0"/>
              <a:t>California – CalOptima Program (Orange County)</a:t>
            </a:r>
          </a:p>
          <a:p>
            <a:pPr lvl="1" eaLnBrk="1" hangingPunct="1">
              <a:spcBef>
                <a:spcPts val="1200"/>
              </a:spcBef>
            </a:pPr>
            <a:r>
              <a:rPr lang="en-US" dirty="0" smtClean="0"/>
              <a:t>North Carolina – Community Care of NC/ACCESS</a:t>
            </a:r>
          </a:p>
          <a:p>
            <a:pPr lvl="1" eaLnBrk="1" hangingPunct="1">
              <a:spcBef>
                <a:spcPts val="1200"/>
              </a:spcBef>
            </a:pPr>
            <a:r>
              <a:rPr lang="en-US" dirty="0" smtClean="0"/>
              <a:t>Oregon – PCMH/Coordinated Care Organizations</a:t>
            </a:r>
          </a:p>
          <a:p>
            <a:pPr lvl="1" eaLnBrk="1" hangingPunct="1">
              <a:spcBef>
                <a:spcPts val="1200"/>
              </a:spcBef>
            </a:pPr>
            <a:r>
              <a:rPr lang="en-US" dirty="0" smtClean="0"/>
              <a:t>Vermont – Global Commitment to Health </a:t>
            </a:r>
          </a:p>
          <a:p>
            <a:pPr lvl="2" eaLnBrk="1" hangingPunct="1">
              <a:spcBef>
                <a:spcPts val="1200"/>
              </a:spcBef>
            </a:pPr>
            <a:endParaRPr lang="en-US" dirty="0" smtClean="0"/>
          </a:p>
        </p:txBody>
      </p:sp>
      <p:sp>
        <p:nvSpPr>
          <p:cNvPr id="6" name="Rectangle 10"/>
          <p:cNvSpPr>
            <a:spLocks noGrp="1" noChangeArrowheads="1"/>
          </p:cNvSpPr>
          <p:nvPr>
            <p:ph type="ftr" sz="quarter" idx="11"/>
          </p:nvPr>
        </p:nvSpPr>
        <p:spPr>
          <a:xfrm>
            <a:off x="609600" y="6381750"/>
            <a:ext cx="3352800" cy="476250"/>
          </a:xfrm>
          <a:noFill/>
        </p:spPr>
        <p:txBody>
          <a:bodyPr/>
          <a:lstStyle/>
          <a:p>
            <a:pPr algn="l"/>
            <a:r>
              <a:rPr lang="en-US" b="1" i="1" dirty="0" smtClean="0"/>
              <a:t>PHPG - </a:t>
            </a:r>
            <a:r>
              <a:rPr lang="en-US" dirty="0" smtClean="0"/>
              <a:t>SoonerCare Choice Evaluation </a:t>
            </a:r>
            <a:endParaRPr lang="en-US" dirty="0" smtClean="0"/>
          </a:p>
        </p:txBody>
      </p:sp>
    </p:spTree>
    <p:extLst>
      <p:ext uri="{BB962C8B-B14F-4D97-AF65-F5344CB8AC3E}">
        <p14:creationId xmlns:p14="http://schemas.microsoft.com/office/powerpoint/2010/main" val="2272523576"/>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14</a:t>
            </a:fld>
            <a:r>
              <a:rPr lang="en-US" dirty="0" smtClean="0">
                <a:solidFill>
                  <a:srgbClr val="140A90"/>
                </a:solidFill>
              </a:rPr>
              <a:t> </a:t>
            </a:r>
          </a:p>
        </p:txBody>
      </p:sp>
      <p:sp>
        <p:nvSpPr>
          <p:cNvPr id="17411" name="Title 1"/>
          <p:cNvSpPr>
            <a:spLocks noGrp="1"/>
          </p:cNvSpPr>
          <p:nvPr>
            <p:ph type="title"/>
          </p:nvPr>
        </p:nvSpPr>
        <p:spPr>
          <a:xfrm>
            <a:off x="457200" y="152400"/>
            <a:ext cx="8534400" cy="990600"/>
          </a:xfrm>
        </p:spPr>
        <p:txBody>
          <a:bodyPr/>
          <a:lstStyle/>
          <a:p>
            <a:pPr eaLnBrk="1" hangingPunct="1"/>
            <a:r>
              <a:rPr lang="en-US" dirty="0" smtClean="0"/>
              <a:t>SoonerCare Choice Evaluation - TRENDS</a:t>
            </a:r>
          </a:p>
        </p:txBody>
      </p:sp>
      <p:sp>
        <p:nvSpPr>
          <p:cNvPr id="6" name="Rectangle 10"/>
          <p:cNvSpPr>
            <a:spLocks noGrp="1" noChangeArrowheads="1"/>
          </p:cNvSpPr>
          <p:nvPr>
            <p:ph type="ftr" sz="quarter" idx="11"/>
          </p:nvPr>
        </p:nvSpPr>
        <p:spPr>
          <a:xfrm>
            <a:off x="609600" y="6381750"/>
            <a:ext cx="3733800" cy="476250"/>
          </a:xfrm>
          <a:noFill/>
        </p:spPr>
        <p:txBody>
          <a:bodyPr/>
          <a:lstStyle/>
          <a:p>
            <a:pPr algn="l"/>
            <a:r>
              <a:rPr lang="en-US" b="1" i="1" dirty="0" smtClean="0"/>
              <a:t>PHPG - </a:t>
            </a:r>
            <a:r>
              <a:rPr lang="en-US" dirty="0" smtClean="0"/>
              <a:t>SoonerCare Choice Evaluation </a:t>
            </a:r>
            <a:endParaRPr lang="en-US" dirty="0" smtClean="0"/>
          </a:p>
        </p:txBody>
      </p:sp>
      <p:graphicFrame>
        <p:nvGraphicFramePr>
          <p:cNvPr id="3" name="Diagram 2"/>
          <p:cNvGraphicFramePr/>
          <p:nvPr>
            <p:extLst>
              <p:ext uri="{D42A27DB-BD31-4B8C-83A1-F6EECF244321}">
                <p14:modId xmlns:p14="http://schemas.microsoft.com/office/powerpoint/2010/main" val="30315087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1736676"/>
      </p:ext>
    </p:extLst>
  </p:cSld>
  <p:clrMapOvr>
    <a:masterClrMapping/>
  </p:clrMapOvr>
  <p:transition>
    <p:dissolv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140</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sz="3000" dirty="0" smtClean="0"/>
              <a:t>FINAL OBSERVATIONS </a:t>
            </a:r>
            <a:r>
              <a:rPr lang="en-US" dirty="0" smtClean="0"/>
              <a:t>- </a:t>
            </a:r>
            <a:r>
              <a:rPr lang="en-US" sz="3000" dirty="0" smtClean="0"/>
              <a:t>SUMMARY</a:t>
            </a:r>
          </a:p>
        </p:txBody>
      </p:sp>
      <p:sp>
        <p:nvSpPr>
          <p:cNvPr id="17412" name="Content Placeholder 2"/>
          <p:cNvSpPr>
            <a:spLocks noGrp="1"/>
          </p:cNvSpPr>
          <p:nvPr>
            <p:ph sz="quarter" idx="1"/>
          </p:nvPr>
        </p:nvSpPr>
        <p:spPr>
          <a:xfrm>
            <a:off x="457200" y="1219200"/>
            <a:ext cx="8229600" cy="4937125"/>
          </a:xfrm>
        </p:spPr>
        <p:txBody>
          <a:bodyPr>
            <a:normAutofit fontScale="92500" lnSpcReduction="10000"/>
          </a:bodyPr>
          <a:lstStyle/>
          <a:p>
            <a:pPr marL="0" indent="0" eaLnBrk="1" hangingPunct="1">
              <a:spcBef>
                <a:spcPts val="1200"/>
              </a:spcBef>
              <a:buNone/>
            </a:pPr>
            <a:r>
              <a:rPr lang="en-US" b="1" dirty="0" smtClean="0"/>
              <a:t>Positives</a:t>
            </a:r>
          </a:p>
          <a:p>
            <a:pPr eaLnBrk="1" hangingPunct="1">
              <a:spcBef>
                <a:spcPts val="1200"/>
              </a:spcBef>
            </a:pPr>
            <a:r>
              <a:rPr lang="en-US" dirty="0" smtClean="0"/>
              <a:t>The </a:t>
            </a:r>
            <a:r>
              <a:rPr lang="en-US" dirty="0" smtClean="0"/>
              <a:t>SoonerCare Choice program continued to demonstrate improved performance with respect to quality and access from 2009 – 2013</a:t>
            </a:r>
          </a:p>
          <a:p>
            <a:pPr eaLnBrk="1" hangingPunct="1">
              <a:spcBef>
                <a:spcPts val="1200"/>
              </a:spcBef>
            </a:pPr>
            <a:r>
              <a:rPr lang="en-US" dirty="0" smtClean="0"/>
              <a:t>Health care inflation for SoonerCare Choice members has averaged less than two percent per year since 2009</a:t>
            </a:r>
          </a:p>
          <a:p>
            <a:pPr eaLnBrk="1" hangingPunct="1">
              <a:spcBef>
                <a:spcPts val="1200"/>
              </a:spcBef>
            </a:pPr>
            <a:r>
              <a:rPr lang="en-US" dirty="0" smtClean="0"/>
              <a:t>Recent initiatives, including HMP, PCMH and HAN, are contributing to the overall success of the program</a:t>
            </a:r>
          </a:p>
          <a:p>
            <a:pPr eaLnBrk="1" hangingPunct="1">
              <a:spcBef>
                <a:spcPts val="1200"/>
              </a:spcBef>
            </a:pPr>
            <a:r>
              <a:rPr lang="en-US" dirty="0" smtClean="0"/>
              <a:t>PCMH providers have demonstrated consistent positive outcomes across all three tiers </a:t>
            </a:r>
          </a:p>
          <a:p>
            <a:pPr eaLnBrk="1" hangingPunct="1">
              <a:spcBef>
                <a:spcPts val="1200"/>
              </a:spcBef>
            </a:pPr>
            <a:r>
              <a:rPr lang="en-US" dirty="0" smtClean="0"/>
              <a:t>SoonerCare Choice has fostered innovation while exhibiting </a:t>
            </a:r>
            <a:r>
              <a:rPr lang="en-US" dirty="0" smtClean="0"/>
              <a:t>stability </a:t>
            </a:r>
            <a:r>
              <a:rPr lang="en-US" dirty="0" smtClean="0"/>
              <a:t>for both members </a:t>
            </a:r>
            <a:r>
              <a:rPr lang="en-US" dirty="0" smtClean="0"/>
              <a:t>and providers </a:t>
            </a:r>
            <a:r>
              <a:rPr lang="en-US" dirty="0" smtClean="0"/>
              <a:t> </a:t>
            </a:r>
            <a:endParaRPr lang="en-US" dirty="0" smtClean="0"/>
          </a:p>
          <a:p>
            <a:pPr eaLnBrk="1" hangingPunct="1"/>
            <a:endParaRPr lang="en-US" dirty="0" smtClean="0"/>
          </a:p>
        </p:txBody>
      </p:sp>
      <p:sp>
        <p:nvSpPr>
          <p:cNvPr id="6" name="Rectangle 10"/>
          <p:cNvSpPr>
            <a:spLocks noGrp="1" noChangeArrowheads="1"/>
          </p:cNvSpPr>
          <p:nvPr>
            <p:ph type="ftr" sz="quarter" idx="11"/>
          </p:nvPr>
        </p:nvSpPr>
        <p:spPr>
          <a:xfrm>
            <a:off x="609600" y="6381750"/>
            <a:ext cx="3581400" cy="476250"/>
          </a:xfrm>
          <a:noFill/>
        </p:spPr>
        <p:txBody>
          <a:bodyPr/>
          <a:lstStyle/>
          <a:p>
            <a:pPr algn="l"/>
            <a:r>
              <a:rPr lang="en-US" b="1" i="1" dirty="0" smtClean="0"/>
              <a:t>PHPG - </a:t>
            </a:r>
            <a:r>
              <a:rPr lang="en-US" dirty="0" smtClean="0"/>
              <a:t>SoonerCare Choice Evaluation </a:t>
            </a:r>
            <a:endParaRPr lang="en-US" dirty="0" smtClean="0"/>
          </a:p>
        </p:txBody>
      </p:sp>
    </p:spTree>
    <p:extLst>
      <p:ext uri="{BB962C8B-B14F-4D97-AF65-F5344CB8AC3E}">
        <p14:creationId xmlns:p14="http://schemas.microsoft.com/office/powerpoint/2010/main" val="2235008034"/>
      </p:ext>
    </p:extLst>
  </p:cSld>
  <p:clrMapOvr>
    <a:masterClrMapping/>
  </p:clrMapOvr>
  <p:transition>
    <p:dissolv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141</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sz="3000" dirty="0" smtClean="0"/>
              <a:t>FINAL OBSERVATIONS </a:t>
            </a:r>
            <a:r>
              <a:rPr lang="en-US" dirty="0" smtClean="0"/>
              <a:t>- </a:t>
            </a:r>
            <a:r>
              <a:rPr lang="en-US" sz="3000" dirty="0" smtClean="0"/>
              <a:t>SUMMARY</a:t>
            </a:r>
          </a:p>
        </p:txBody>
      </p:sp>
      <p:sp>
        <p:nvSpPr>
          <p:cNvPr id="17412" name="Content Placeholder 2"/>
          <p:cNvSpPr>
            <a:spLocks noGrp="1"/>
          </p:cNvSpPr>
          <p:nvPr>
            <p:ph sz="quarter" idx="1"/>
          </p:nvPr>
        </p:nvSpPr>
        <p:spPr>
          <a:xfrm>
            <a:off x="457200" y="1219200"/>
            <a:ext cx="8229600" cy="4937125"/>
          </a:xfrm>
        </p:spPr>
        <p:txBody>
          <a:bodyPr>
            <a:normAutofit fontScale="92500" lnSpcReduction="20000"/>
          </a:bodyPr>
          <a:lstStyle/>
          <a:p>
            <a:pPr marL="0" indent="0" eaLnBrk="1" hangingPunct="1">
              <a:spcBef>
                <a:spcPts val="1200"/>
              </a:spcBef>
              <a:buNone/>
            </a:pPr>
            <a:r>
              <a:rPr lang="en-US" b="1" dirty="0" smtClean="0"/>
              <a:t>Opportunities for Improvement</a:t>
            </a:r>
            <a:r>
              <a:rPr lang="en-US" dirty="0" smtClean="0"/>
              <a:t> </a:t>
            </a:r>
          </a:p>
          <a:p>
            <a:pPr eaLnBrk="1" hangingPunct="1">
              <a:spcBef>
                <a:spcPts val="1200"/>
              </a:spcBef>
            </a:pPr>
            <a:r>
              <a:rPr lang="en-US" dirty="0" smtClean="0"/>
              <a:t>ER utilization, while down, remains high by national standards, particularly for adults and persons with disabilities</a:t>
            </a:r>
            <a:endParaRPr lang="en-US" dirty="0" smtClean="0"/>
          </a:p>
          <a:p>
            <a:pPr eaLnBrk="1" hangingPunct="1">
              <a:spcBef>
                <a:spcPts val="1200"/>
              </a:spcBef>
            </a:pPr>
            <a:r>
              <a:rPr lang="en-US" dirty="0" smtClean="0"/>
              <a:t>Quality measures generally show improvement and exceed national benchmarks. Exceptions are b</a:t>
            </a:r>
            <a:r>
              <a:rPr lang="en-US" dirty="0" smtClean="0"/>
              <a:t>reast/cervical cancer screening rates, cholesterol screening rates and diabetes care measures </a:t>
            </a:r>
            <a:endParaRPr lang="en-US" dirty="0" smtClean="0"/>
          </a:p>
          <a:p>
            <a:pPr eaLnBrk="1" hangingPunct="1">
              <a:spcBef>
                <a:spcPts val="1200"/>
              </a:spcBef>
            </a:pPr>
            <a:r>
              <a:rPr lang="en-US" dirty="0" smtClean="0"/>
              <a:t>PCMH model </a:t>
            </a:r>
            <a:r>
              <a:rPr lang="en-US" dirty="0" smtClean="0"/>
              <a:t>has demonstrated effectiveness in the aggregate but there is no evidence that higher payments to Tier 2 and 3 providers result in better outcomes, as compared to Tier 1</a:t>
            </a:r>
            <a:endParaRPr lang="en-US" dirty="0" smtClean="0"/>
          </a:p>
          <a:p>
            <a:pPr eaLnBrk="1" hangingPunct="1">
              <a:spcBef>
                <a:spcPts val="1200"/>
              </a:spcBef>
            </a:pPr>
            <a:r>
              <a:rPr lang="en-US" dirty="0" smtClean="0"/>
              <a:t>The OHCA is developing strategies to </a:t>
            </a:r>
            <a:r>
              <a:rPr lang="en-US" dirty="0" smtClean="0"/>
              <a:t>improve performance in </a:t>
            </a:r>
            <a:r>
              <a:rPr lang="en-US" dirty="0" smtClean="0"/>
              <a:t>each of these areas </a:t>
            </a:r>
            <a:endParaRPr lang="en-US" dirty="0" smtClean="0"/>
          </a:p>
          <a:p>
            <a:pPr eaLnBrk="1" hangingPunct="1"/>
            <a:endParaRPr lang="en-US" dirty="0" smtClean="0"/>
          </a:p>
        </p:txBody>
      </p:sp>
      <p:sp>
        <p:nvSpPr>
          <p:cNvPr id="6" name="Rectangle 10"/>
          <p:cNvSpPr>
            <a:spLocks noGrp="1" noChangeArrowheads="1"/>
          </p:cNvSpPr>
          <p:nvPr>
            <p:ph type="ftr" sz="quarter" idx="11"/>
          </p:nvPr>
        </p:nvSpPr>
        <p:spPr>
          <a:xfrm>
            <a:off x="609600" y="6381750"/>
            <a:ext cx="3581400" cy="476250"/>
          </a:xfrm>
          <a:noFill/>
        </p:spPr>
        <p:txBody>
          <a:bodyPr/>
          <a:lstStyle/>
          <a:p>
            <a:pPr algn="l"/>
            <a:r>
              <a:rPr lang="en-US" b="1" i="1" dirty="0" smtClean="0"/>
              <a:t>PHPG - </a:t>
            </a:r>
            <a:r>
              <a:rPr lang="en-US" dirty="0" smtClean="0"/>
              <a:t>SoonerCare Choice Evaluation </a:t>
            </a:r>
            <a:endParaRPr lang="en-US" dirty="0" smtClean="0"/>
          </a:p>
        </p:txBody>
      </p:sp>
    </p:spTree>
    <p:extLst>
      <p:ext uri="{BB962C8B-B14F-4D97-AF65-F5344CB8AC3E}">
        <p14:creationId xmlns:p14="http://schemas.microsoft.com/office/powerpoint/2010/main" val="51297441"/>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15</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TRENDS – ACCESS TO CARE</a:t>
            </a:r>
          </a:p>
        </p:txBody>
      </p:sp>
      <p:sp>
        <p:nvSpPr>
          <p:cNvPr id="17412" name="Content Placeholder 2"/>
          <p:cNvSpPr>
            <a:spLocks noGrp="1"/>
          </p:cNvSpPr>
          <p:nvPr>
            <p:ph sz="quarter" idx="1"/>
          </p:nvPr>
        </p:nvSpPr>
        <p:spPr>
          <a:xfrm>
            <a:off x="457200" y="1219200"/>
            <a:ext cx="8229600" cy="5401479"/>
          </a:xfrm>
        </p:spPr>
        <p:txBody>
          <a:bodyPr>
            <a:spAutoFit/>
          </a:bodyPr>
          <a:lstStyle/>
          <a:p>
            <a:pPr marL="0" indent="0" eaLnBrk="1" hangingPunct="1">
              <a:spcBef>
                <a:spcPts val="0"/>
              </a:spcBef>
              <a:spcAft>
                <a:spcPts val="600"/>
              </a:spcAft>
              <a:buNone/>
            </a:pPr>
            <a:r>
              <a:rPr lang="en-US" sz="3200" b="1" dirty="0" smtClean="0"/>
              <a:t>Evaluation Questions</a:t>
            </a:r>
          </a:p>
          <a:p>
            <a:pPr eaLnBrk="1" hangingPunct="1">
              <a:spcBef>
                <a:spcPts val="0"/>
              </a:spcBef>
              <a:spcAft>
                <a:spcPts val="1200"/>
              </a:spcAft>
            </a:pPr>
            <a:r>
              <a:rPr lang="en-US" sz="2800" dirty="0" smtClean="0"/>
              <a:t>Is it easy or difficult for SoonerCare Choice members to enroll or renew coverage?</a:t>
            </a:r>
          </a:p>
          <a:p>
            <a:pPr eaLnBrk="1" hangingPunct="1">
              <a:spcBef>
                <a:spcPts val="0"/>
              </a:spcBef>
              <a:spcAft>
                <a:spcPts val="1200"/>
              </a:spcAft>
            </a:pPr>
            <a:r>
              <a:rPr lang="en-US" sz="2800" dirty="0" smtClean="0"/>
              <a:t>Once enrolled: </a:t>
            </a:r>
          </a:p>
          <a:p>
            <a:pPr lvl="1" eaLnBrk="1" hangingPunct="1">
              <a:spcBef>
                <a:spcPts val="0"/>
              </a:spcBef>
              <a:spcAft>
                <a:spcPts val="1200"/>
              </a:spcAft>
            </a:pPr>
            <a:r>
              <a:rPr lang="en-US" sz="2500" dirty="0" smtClean="0"/>
              <a:t>Is there an adequate selection of primary care providers?</a:t>
            </a:r>
          </a:p>
          <a:p>
            <a:pPr lvl="1" eaLnBrk="1" hangingPunct="1">
              <a:spcBef>
                <a:spcPts val="0"/>
              </a:spcBef>
              <a:spcAft>
                <a:spcPts val="1200"/>
              </a:spcAft>
            </a:pPr>
            <a:r>
              <a:rPr lang="en-US" sz="2500" dirty="0" smtClean="0"/>
              <a:t>Are services (primary care and specialty) accessible? </a:t>
            </a:r>
            <a:endParaRPr lang="en-US" sz="2800" dirty="0" smtClean="0"/>
          </a:p>
          <a:p>
            <a:pPr eaLnBrk="1" hangingPunct="1">
              <a:spcBef>
                <a:spcPts val="0"/>
              </a:spcBef>
              <a:spcAft>
                <a:spcPts val="1200"/>
              </a:spcAft>
            </a:pPr>
            <a:r>
              <a:rPr lang="en-US" sz="2800" dirty="0" smtClean="0"/>
              <a:t>Are members with complex or chronic conditions helped to navigate the system? </a:t>
            </a:r>
          </a:p>
          <a:p>
            <a:pPr eaLnBrk="1" hangingPunct="1"/>
            <a:endParaRPr lang="en-US" sz="3200" dirty="0" smtClean="0"/>
          </a:p>
          <a:p>
            <a:pPr eaLnBrk="1" hangingPunct="1"/>
            <a:endParaRPr lang="en-US" dirty="0" smtClean="0"/>
          </a:p>
        </p:txBody>
      </p:sp>
      <p:sp>
        <p:nvSpPr>
          <p:cNvPr id="6" name="Rectangle 10"/>
          <p:cNvSpPr>
            <a:spLocks noGrp="1" noChangeArrowheads="1"/>
          </p:cNvSpPr>
          <p:nvPr>
            <p:ph type="ftr" sz="quarter" idx="11"/>
          </p:nvPr>
        </p:nvSpPr>
        <p:spPr>
          <a:xfrm>
            <a:off x="609600" y="6381750"/>
            <a:ext cx="3733800" cy="476250"/>
          </a:xfrm>
          <a:noFill/>
        </p:spPr>
        <p:txBody>
          <a:bodyPr/>
          <a:lstStyle/>
          <a:p>
            <a:pPr algn="l"/>
            <a:r>
              <a:rPr lang="en-US" b="1" i="1" dirty="0" smtClean="0"/>
              <a:t>PHPG - </a:t>
            </a:r>
            <a:r>
              <a:rPr lang="en-US" dirty="0" smtClean="0"/>
              <a:t>SoonerCare Choice Evaluation </a:t>
            </a:r>
            <a:endParaRPr lang="en-US" dirty="0" smtClean="0"/>
          </a:p>
        </p:txBody>
      </p:sp>
    </p:spTree>
    <p:extLst>
      <p:ext uri="{BB962C8B-B14F-4D97-AF65-F5344CB8AC3E}">
        <p14:creationId xmlns:p14="http://schemas.microsoft.com/office/powerpoint/2010/main" val="389114712"/>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16</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TRENDS – ACCESS TO CARE </a:t>
            </a:r>
            <a:r>
              <a:rPr lang="en-US" sz="2000" i="1" dirty="0" smtClean="0"/>
              <a:t>cont’d</a:t>
            </a:r>
            <a:endParaRPr lang="en-US" dirty="0" smtClean="0"/>
          </a:p>
        </p:txBody>
      </p:sp>
      <p:sp>
        <p:nvSpPr>
          <p:cNvPr id="17412" name="Content Placeholder 2"/>
          <p:cNvSpPr>
            <a:spLocks noGrp="1"/>
          </p:cNvSpPr>
          <p:nvPr>
            <p:ph sz="quarter" idx="1"/>
          </p:nvPr>
        </p:nvSpPr>
        <p:spPr>
          <a:xfrm>
            <a:off x="457200" y="1219200"/>
            <a:ext cx="8229600" cy="5181600"/>
          </a:xfrm>
        </p:spPr>
        <p:txBody>
          <a:bodyPr>
            <a:normAutofit fontScale="92500" lnSpcReduction="10000"/>
          </a:bodyPr>
          <a:lstStyle/>
          <a:p>
            <a:pPr marL="0" indent="0" eaLnBrk="1" hangingPunct="1">
              <a:spcBef>
                <a:spcPts val="0"/>
              </a:spcBef>
              <a:spcAft>
                <a:spcPts val="600"/>
              </a:spcAft>
              <a:buNone/>
            </a:pPr>
            <a:r>
              <a:rPr lang="en-US" sz="3200" b="1" dirty="0" smtClean="0"/>
              <a:t>Online Enrollment</a:t>
            </a:r>
          </a:p>
          <a:p>
            <a:pPr eaLnBrk="1" hangingPunct="1">
              <a:spcBef>
                <a:spcPts val="0"/>
              </a:spcBef>
              <a:spcAft>
                <a:spcPts val="1200"/>
              </a:spcAft>
            </a:pPr>
            <a:r>
              <a:rPr lang="en-US" sz="2800" dirty="0" smtClean="0"/>
              <a:t>Over 30,000 applications for SoonerCare are processed each month </a:t>
            </a:r>
          </a:p>
          <a:p>
            <a:pPr eaLnBrk="1" hangingPunct="1">
              <a:spcBef>
                <a:spcPts val="0"/>
              </a:spcBef>
              <a:spcAft>
                <a:spcPts val="1200"/>
              </a:spcAft>
            </a:pPr>
            <a:r>
              <a:rPr lang="en-US" sz="2800" dirty="0" smtClean="0"/>
              <a:t>Online enrollment objectives:</a:t>
            </a:r>
          </a:p>
          <a:p>
            <a:pPr lvl="1" eaLnBrk="1" hangingPunct="1">
              <a:spcBef>
                <a:spcPts val="0"/>
              </a:spcBef>
              <a:spcAft>
                <a:spcPts val="1200"/>
              </a:spcAft>
            </a:pPr>
            <a:r>
              <a:rPr lang="en-US" sz="2500" dirty="0" smtClean="0"/>
              <a:t>Provide 24/7 access to enrollment and “real time” determination of eligibility </a:t>
            </a:r>
          </a:p>
          <a:p>
            <a:pPr lvl="1" eaLnBrk="1" hangingPunct="1">
              <a:spcBef>
                <a:spcPts val="0"/>
              </a:spcBef>
              <a:spcAft>
                <a:spcPts val="1200"/>
              </a:spcAft>
            </a:pPr>
            <a:r>
              <a:rPr lang="en-US" sz="2500" dirty="0"/>
              <a:t>F</a:t>
            </a:r>
            <a:r>
              <a:rPr lang="en-US" sz="2500" dirty="0" smtClean="0"/>
              <a:t>acilitate selection of a medical home</a:t>
            </a:r>
          </a:p>
          <a:p>
            <a:pPr lvl="1" eaLnBrk="1" hangingPunct="1">
              <a:spcBef>
                <a:spcPts val="0"/>
              </a:spcBef>
              <a:spcAft>
                <a:spcPts val="1200"/>
              </a:spcAft>
            </a:pPr>
            <a:r>
              <a:rPr lang="en-US" sz="2500" dirty="0" smtClean="0"/>
              <a:t>Reduce staff hours required for processing applications </a:t>
            </a:r>
          </a:p>
          <a:p>
            <a:pPr eaLnBrk="1" hangingPunct="1">
              <a:spcBef>
                <a:spcPts val="0"/>
              </a:spcBef>
              <a:spcAft>
                <a:spcPts val="1200"/>
              </a:spcAft>
            </a:pPr>
            <a:r>
              <a:rPr lang="en-US" sz="2800" dirty="0" smtClean="0"/>
              <a:t>Online enrollment was launched in September 2010 </a:t>
            </a:r>
          </a:p>
          <a:p>
            <a:pPr eaLnBrk="1" hangingPunct="1">
              <a:spcBef>
                <a:spcPts val="0"/>
              </a:spcBef>
              <a:spcAft>
                <a:spcPts val="1200"/>
              </a:spcAft>
            </a:pPr>
            <a:r>
              <a:rPr lang="en-US" sz="2800" dirty="0" smtClean="0"/>
              <a:t>Impact was immediate – paper applications have nearly ended</a:t>
            </a:r>
            <a:endParaRPr lang="en-US" sz="2500" dirty="0" smtClean="0"/>
          </a:p>
          <a:p>
            <a:pPr eaLnBrk="1" hangingPunct="1"/>
            <a:endParaRPr lang="en-US" sz="3200" dirty="0" smtClean="0"/>
          </a:p>
          <a:p>
            <a:pPr eaLnBrk="1" hangingPunct="1"/>
            <a:endParaRPr lang="en-US" dirty="0" smtClean="0"/>
          </a:p>
        </p:txBody>
      </p:sp>
      <p:sp>
        <p:nvSpPr>
          <p:cNvPr id="6" name="Rectangle 10"/>
          <p:cNvSpPr>
            <a:spLocks noGrp="1" noChangeArrowheads="1"/>
          </p:cNvSpPr>
          <p:nvPr>
            <p:ph type="ftr" sz="quarter" idx="11"/>
          </p:nvPr>
        </p:nvSpPr>
        <p:spPr>
          <a:xfrm>
            <a:off x="609600" y="6381750"/>
            <a:ext cx="3657600" cy="476250"/>
          </a:xfrm>
          <a:noFill/>
        </p:spPr>
        <p:txBody>
          <a:bodyPr/>
          <a:lstStyle/>
          <a:p>
            <a:pPr algn="l"/>
            <a:r>
              <a:rPr lang="en-US" b="1" i="1" dirty="0" smtClean="0"/>
              <a:t>PHPG - </a:t>
            </a:r>
            <a:r>
              <a:rPr lang="en-US" dirty="0" smtClean="0"/>
              <a:t>SoonerCare Choice Evaluation </a:t>
            </a:r>
            <a:endParaRPr lang="en-US" dirty="0" smtClean="0"/>
          </a:p>
        </p:txBody>
      </p:sp>
    </p:spTree>
    <p:extLst>
      <p:ext uri="{BB962C8B-B14F-4D97-AF65-F5344CB8AC3E}">
        <p14:creationId xmlns:p14="http://schemas.microsoft.com/office/powerpoint/2010/main" val="3229903842"/>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17</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TRENDS – ACCESS TO CARE </a:t>
            </a:r>
            <a:r>
              <a:rPr lang="en-US" sz="2000" i="1" dirty="0" smtClean="0"/>
              <a:t>cont’d</a:t>
            </a:r>
            <a:endParaRPr lang="en-US" dirty="0" smtClean="0"/>
          </a:p>
        </p:txBody>
      </p:sp>
      <p:sp>
        <p:nvSpPr>
          <p:cNvPr id="6" name="Rectangle 10"/>
          <p:cNvSpPr>
            <a:spLocks noGrp="1" noChangeArrowheads="1"/>
          </p:cNvSpPr>
          <p:nvPr>
            <p:ph type="ftr" sz="quarter" idx="11"/>
          </p:nvPr>
        </p:nvSpPr>
        <p:spPr>
          <a:xfrm>
            <a:off x="609600" y="6381750"/>
            <a:ext cx="3810000" cy="476250"/>
          </a:xfrm>
          <a:noFill/>
        </p:spPr>
        <p:txBody>
          <a:bodyPr/>
          <a:lstStyle/>
          <a:p>
            <a:pPr algn="l"/>
            <a:r>
              <a:rPr lang="en-US" b="1" i="1" dirty="0" smtClean="0"/>
              <a:t>PHPG - </a:t>
            </a:r>
            <a:r>
              <a:rPr lang="en-US" dirty="0" smtClean="0"/>
              <a:t>SoonerCare Choice Evaluation </a:t>
            </a:r>
            <a:endParaRPr lang="en-US" dirty="0" smtClean="0"/>
          </a:p>
        </p:txBody>
      </p:sp>
      <p:sp>
        <p:nvSpPr>
          <p:cNvPr id="11" name="Content Placeholder 2"/>
          <p:cNvSpPr txBox="1">
            <a:spLocks/>
          </p:cNvSpPr>
          <p:nvPr/>
        </p:nvSpPr>
        <p:spPr bwMode="auto">
          <a:xfrm>
            <a:off x="228600" y="1371600"/>
            <a:ext cx="8229600" cy="4109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eaLnBrk="1" hangingPunct="1">
              <a:spcBef>
                <a:spcPts val="0"/>
              </a:spcBef>
              <a:spcAft>
                <a:spcPts val="600"/>
              </a:spcAft>
              <a:buFont typeface="Wingdings 3" pitchFamily="18" charset="2"/>
              <a:buNone/>
            </a:pPr>
            <a:r>
              <a:rPr lang="en-US" sz="2400" b="1" i="1" dirty="0" smtClean="0"/>
              <a:t>Enrollment Method – SFY 2013</a:t>
            </a:r>
            <a:endParaRPr lang="en-US" sz="2400" i="1" dirty="0" smtClean="0"/>
          </a:p>
          <a:p>
            <a:pPr eaLnBrk="1" hangingPunct="1"/>
            <a:endParaRPr lang="en-US" sz="2400" i="1" dirty="0" smtClean="0"/>
          </a:p>
          <a:p>
            <a:pPr eaLnBrk="1" hangingPunct="1"/>
            <a:endParaRPr lang="en-US" sz="2400" i="1" dirty="0" smtClean="0"/>
          </a:p>
        </p:txBody>
      </p:sp>
      <p:sp>
        <p:nvSpPr>
          <p:cNvPr id="8" name="TextBox 7"/>
          <p:cNvSpPr txBox="1"/>
          <p:nvPr/>
        </p:nvSpPr>
        <p:spPr>
          <a:xfrm>
            <a:off x="1074964" y="6019800"/>
            <a:ext cx="4237057" cy="230832"/>
          </a:xfrm>
          <a:prstGeom prst="rect">
            <a:avLst/>
          </a:prstGeom>
          <a:noFill/>
        </p:spPr>
        <p:txBody>
          <a:bodyPr wrap="none" rtlCol="0">
            <a:spAutoFit/>
          </a:bodyPr>
          <a:lstStyle/>
          <a:p>
            <a:r>
              <a:rPr lang="en-US" sz="900" dirty="0" smtClean="0"/>
              <a:t>Source: OHCA Enrollment Automation and Data Integrity, Business Enterprises</a:t>
            </a:r>
            <a:endParaRPr lang="en-US" sz="9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369" y="1828800"/>
            <a:ext cx="7141231" cy="427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5349509"/>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676400"/>
            <a:ext cx="738309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18</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TRENDS – ACCESS TO CARE </a:t>
            </a:r>
            <a:r>
              <a:rPr lang="en-US" sz="2000" i="1" dirty="0" smtClean="0"/>
              <a:t>cont’d</a:t>
            </a:r>
            <a:endParaRPr lang="en-US" dirty="0" smtClean="0"/>
          </a:p>
        </p:txBody>
      </p:sp>
      <p:sp>
        <p:nvSpPr>
          <p:cNvPr id="6" name="Rectangle 10"/>
          <p:cNvSpPr>
            <a:spLocks noGrp="1" noChangeArrowheads="1"/>
          </p:cNvSpPr>
          <p:nvPr>
            <p:ph type="ftr" sz="quarter" idx="11"/>
          </p:nvPr>
        </p:nvSpPr>
        <p:spPr>
          <a:xfrm>
            <a:off x="609600" y="6381750"/>
            <a:ext cx="3810000" cy="476250"/>
          </a:xfrm>
          <a:noFill/>
        </p:spPr>
        <p:txBody>
          <a:bodyPr/>
          <a:lstStyle/>
          <a:p>
            <a:pPr algn="l"/>
            <a:r>
              <a:rPr lang="en-US" b="1" i="1" dirty="0" smtClean="0"/>
              <a:t>PHPG - </a:t>
            </a:r>
            <a:r>
              <a:rPr lang="en-US" dirty="0" smtClean="0"/>
              <a:t>SoonerCare Choice Evaluation </a:t>
            </a:r>
            <a:endParaRPr lang="en-US" dirty="0" smtClean="0"/>
          </a:p>
        </p:txBody>
      </p:sp>
      <p:sp>
        <p:nvSpPr>
          <p:cNvPr id="2" name="TextBox 1"/>
          <p:cNvSpPr txBox="1"/>
          <p:nvPr/>
        </p:nvSpPr>
        <p:spPr>
          <a:xfrm>
            <a:off x="1074964" y="6019800"/>
            <a:ext cx="4237057" cy="230832"/>
          </a:xfrm>
          <a:prstGeom prst="rect">
            <a:avLst/>
          </a:prstGeom>
          <a:noFill/>
        </p:spPr>
        <p:txBody>
          <a:bodyPr wrap="none" rtlCol="0">
            <a:spAutoFit/>
          </a:bodyPr>
          <a:lstStyle/>
          <a:p>
            <a:r>
              <a:rPr lang="en-US" sz="900" dirty="0" smtClean="0"/>
              <a:t>Source: OHCA Enrollment Automation and Data Integrity, Business Enterprises</a:t>
            </a:r>
            <a:endParaRPr lang="en-US" sz="900" dirty="0"/>
          </a:p>
        </p:txBody>
      </p:sp>
      <p:sp>
        <p:nvSpPr>
          <p:cNvPr id="11" name="Content Placeholder 2"/>
          <p:cNvSpPr txBox="1">
            <a:spLocks/>
          </p:cNvSpPr>
          <p:nvPr/>
        </p:nvSpPr>
        <p:spPr bwMode="auto">
          <a:xfrm>
            <a:off x="228600" y="1371600"/>
            <a:ext cx="8229600" cy="4109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eaLnBrk="1" hangingPunct="1">
              <a:spcBef>
                <a:spcPts val="0"/>
              </a:spcBef>
              <a:spcAft>
                <a:spcPts val="600"/>
              </a:spcAft>
              <a:buFont typeface="Wingdings 3" pitchFamily="18" charset="2"/>
              <a:buNone/>
            </a:pPr>
            <a:r>
              <a:rPr lang="en-US" sz="2400" b="1" i="1" dirty="0" smtClean="0"/>
              <a:t>Online Enrollment by Member Status – SFY 2013</a:t>
            </a:r>
            <a:endParaRPr lang="en-US" sz="2400" i="1" dirty="0" smtClean="0"/>
          </a:p>
          <a:p>
            <a:pPr eaLnBrk="1" hangingPunct="1"/>
            <a:endParaRPr lang="en-US" sz="2400" i="1" dirty="0" smtClean="0"/>
          </a:p>
          <a:p>
            <a:pPr eaLnBrk="1" hangingPunct="1"/>
            <a:endParaRPr lang="en-US" sz="2400" i="1" dirty="0" smtClean="0"/>
          </a:p>
        </p:txBody>
      </p:sp>
    </p:spTree>
    <p:extLst>
      <p:ext uri="{BB962C8B-B14F-4D97-AF65-F5344CB8AC3E}">
        <p14:creationId xmlns:p14="http://schemas.microsoft.com/office/powerpoint/2010/main" val="806571170"/>
      </p:ext>
    </p:extLst>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19</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TRENDS – ACCESS TO CARE </a:t>
            </a:r>
            <a:r>
              <a:rPr lang="en-US" sz="2000" i="1" dirty="0" smtClean="0"/>
              <a:t>cont’d</a:t>
            </a:r>
            <a:endParaRPr lang="en-US" dirty="0" smtClean="0"/>
          </a:p>
        </p:txBody>
      </p:sp>
      <p:sp>
        <p:nvSpPr>
          <p:cNvPr id="17412" name="Content Placeholder 2"/>
          <p:cNvSpPr>
            <a:spLocks noGrp="1"/>
          </p:cNvSpPr>
          <p:nvPr>
            <p:ph sz="quarter" idx="1"/>
          </p:nvPr>
        </p:nvSpPr>
        <p:spPr>
          <a:xfrm>
            <a:off x="457200" y="1219200"/>
            <a:ext cx="8382000" cy="5105400"/>
          </a:xfrm>
        </p:spPr>
        <p:txBody>
          <a:bodyPr>
            <a:normAutofit fontScale="92500"/>
          </a:bodyPr>
          <a:lstStyle/>
          <a:p>
            <a:pPr marL="0" indent="0" eaLnBrk="1" hangingPunct="1">
              <a:spcBef>
                <a:spcPts val="0"/>
              </a:spcBef>
              <a:spcAft>
                <a:spcPts val="1200"/>
              </a:spcAft>
              <a:buNone/>
            </a:pPr>
            <a:r>
              <a:rPr lang="en-US" b="1" dirty="0" smtClean="0"/>
              <a:t>Online Enrollment Savings</a:t>
            </a:r>
            <a:endParaRPr lang="en-US" b="1" dirty="0"/>
          </a:p>
          <a:p>
            <a:pPr eaLnBrk="1" hangingPunct="1">
              <a:spcBef>
                <a:spcPts val="0"/>
              </a:spcBef>
              <a:spcAft>
                <a:spcPts val="1200"/>
              </a:spcAft>
            </a:pPr>
            <a:r>
              <a:rPr lang="en-US" sz="2400" dirty="0" smtClean="0"/>
              <a:t>PHPG evaluated the “return on investment” for online enrollment by comparing state share of operational costs over the first five years to potential for reallocating caseworker resources  </a:t>
            </a:r>
          </a:p>
          <a:p>
            <a:pPr eaLnBrk="1" hangingPunct="1">
              <a:spcBef>
                <a:spcPts val="0"/>
              </a:spcBef>
              <a:spcAft>
                <a:spcPts val="1200"/>
              </a:spcAft>
            </a:pPr>
            <a:r>
              <a:rPr lang="en-US" sz="2400" dirty="0" smtClean="0"/>
              <a:t>A separate study was conducted by Mathematica Policy Research of “Express Lane Eligibility” in multiple states, with Oklahoma included as a comparison state</a:t>
            </a:r>
          </a:p>
          <a:p>
            <a:pPr eaLnBrk="1" hangingPunct="1">
              <a:spcBef>
                <a:spcPts val="0"/>
              </a:spcBef>
              <a:spcAft>
                <a:spcPts val="1200"/>
              </a:spcAft>
            </a:pPr>
            <a:r>
              <a:rPr lang="en-US" sz="2400" dirty="0" smtClean="0"/>
              <a:t>Both firms estimated annual savings in the initial post go-live period of about </a:t>
            </a:r>
            <a:r>
              <a:rPr lang="en-US" sz="2400" b="1" dirty="0" smtClean="0">
                <a:solidFill>
                  <a:schemeClr val="accent1">
                    <a:lumMod val="50000"/>
                  </a:schemeClr>
                </a:solidFill>
              </a:rPr>
              <a:t>$1.5 million</a:t>
            </a:r>
            <a:endParaRPr lang="en-US" sz="2400" b="1" dirty="0">
              <a:solidFill>
                <a:schemeClr val="accent1">
                  <a:lumMod val="50000"/>
                </a:schemeClr>
              </a:solidFill>
            </a:endParaRPr>
          </a:p>
          <a:p>
            <a:pPr eaLnBrk="1" hangingPunct="1">
              <a:spcBef>
                <a:spcPts val="0"/>
              </a:spcBef>
              <a:spcAft>
                <a:spcPts val="1200"/>
              </a:spcAft>
            </a:pPr>
            <a:r>
              <a:rPr lang="en-US" sz="2400" dirty="0" smtClean="0"/>
              <a:t>The “savings” represent case worker resources freed-up for other activities, such as assisting individuals applying to DHS for cash assistance or Supplemental Security Income benefits</a:t>
            </a:r>
          </a:p>
        </p:txBody>
      </p:sp>
      <p:sp>
        <p:nvSpPr>
          <p:cNvPr id="6" name="Rectangle 10"/>
          <p:cNvSpPr>
            <a:spLocks noGrp="1" noChangeArrowheads="1"/>
          </p:cNvSpPr>
          <p:nvPr>
            <p:ph type="ftr" sz="quarter" idx="11"/>
          </p:nvPr>
        </p:nvSpPr>
        <p:spPr>
          <a:xfrm>
            <a:off x="609600" y="6381750"/>
            <a:ext cx="4113324" cy="476250"/>
          </a:xfrm>
          <a:noFill/>
        </p:spPr>
        <p:txBody>
          <a:bodyPr/>
          <a:lstStyle/>
          <a:p>
            <a:pPr algn="l"/>
            <a:r>
              <a:rPr lang="en-US" b="1" i="1" dirty="0" smtClean="0"/>
              <a:t>PHPG - </a:t>
            </a:r>
            <a:r>
              <a:rPr lang="en-US" dirty="0" smtClean="0"/>
              <a:t>SoonerCare Choice Evaluation </a:t>
            </a:r>
            <a:endParaRPr lang="en-US" dirty="0" smtClean="0"/>
          </a:p>
        </p:txBody>
      </p:sp>
    </p:spTree>
    <p:extLst>
      <p:ext uri="{BB962C8B-B14F-4D97-AF65-F5344CB8AC3E}">
        <p14:creationId xmlns:p14="http://schemas.microsoft.com/office/powerpoint/2010/main" val="3063679968"/>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2</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sz="3000" dirty="0" smtClean="0"/>
              <a:t> </a:t>
            </a:r>
            <a:r>
              <a:rPr lang="en-US" sz="2600" dirty="0" smtClean="0"/>
              <a:t>  </a:t>
            </a:r>
            <a:endParaRPr lang="en-US" sz="2000" dirty="0" smtClean="0"/>
          </a:p>
        </p:txBody>
      </p:sp>
      <p:sp>
        <p:nvSpPr>
          <p:cNvPr id="17412" name="Content Placeholder 2"/>
          <p:cNvSpPr>
            <a:spLocks noGrp="1"/>
          </p:cNvSpPr>
          <p:nvPr>
            <p:ph sz="quarter" idx="1"/>
          </p:nvPr>
        </p:nvSpPr>
        <p:spPr>
          <a:xfrm>
            <a:off x="342900" y="1219200"/>
            <a:ext cx="8458200" cy="5181600"/>
          </a:xfrm>
        </p:spPr>
        <p:txBody>
          <a:bodyPr>
            <a:normAutofit fontScale="92500" lnSpcReduction="10000"/>
          </a:bodyPr>
          <a:lstStyle/>
          <a:p>
            <a:pPr eaLnBrk="1" hangingPunct="1">
              <a:spcBef>
                <a:spcPts val="1200"/>
              </a:spcBef>
            </a:pPr>
            <a:r>
              <a:rPr lang="en-US" sz="3000" dirty="0" smtClean="0"/>
              <a:t>This presentation is an update to a PHPG analysis of SoonerCare Choice performance conducted last year </a:t>
            </a:r>
          </a:p>
          <a:p>
            <a:pPr eaLnBrk="1" hangingPunct="1">
              <a:spcBef>
                <a:spcPts val="1200"/>
              </a:spcBef>
            </a:pPr>
            <a:r>
              <a:rPr lang="en-US" sz="3000" dirty="0"/>
              <a:t>T</a:t>
            </a:r>
            <a:r>
              <a:rPr lang="en-US" sz="3000" dirty="0" smtClean="0"/>
              <a:t>he update includes utilization/expenditure results for 2009 through 2013 (based on paid claims)</a:t>
            </a:r>
          </a:p>
          <a:p>
            <a:pPr eaLnBrk="1" hangingPunct="1">
              <a:spcBef>
                <a:spcPts val="1200"/>
              </a:spcBef>
            </a:pPr>
            <a:r>
              <a:rPr lang="en-US" sz="3000" dirty="0" smtClean="0"/>
              <a:t>The update also includes the most recent available data on enrollment, provider participation, quality of care and member satisfaction </a:t>
            </a:r>
          </a:p>
          <a:p>
            <a:pPr eaLnBrk="1" hangingPunct="1">
              <a:spcBef>
                <a:spcPts val="1200"/>
              </a:spcBef>
            </a:pPr>
            <a:r>
              <a:rPr lang="en-US" sz="3000" dirty="0" smtClean="0"/>
              <a:t>Most findings are presented by state fiscal year; calendar year data is noted where used </a:t>
            </a:r>
          </a:p>
          <a:p>
            <a:pPr marL="0" indent="0" eaLnBrk="1" hangingPunct="1">
              <a:spcBef>
                <a:spcPts val="1200"/>
              </a:spcBef>
              <a:buNone/>
            </a:pPr>
            <a:endParaRPr lang="en-US" sz="3000" dirty="0" smtClean="0"/>
          </a:p>
        </p:txBody>
      </p:sp>
      <p:sp>
        <p:nvSpPr>
          <p:cNvPr id="6" name="Rectangle 10"/>
          <p:cNvSpPr>
            <a:spLocks noGrp="1" noChangeArrowheads="1"/>
          </p:cNvSpPr>
          <p:nvPr>
            <p:ph type="ftr" sz="quarter" idx="11"/>
          </p:nvPr>
        </p:nvSpPr>
        <p:spPr>
          <a:xfrm>
            <a:off x="609600" y="6381750"/>
            <a:ext cx="4114800" cy="476250"/>
          </a:xfrm>
          <a:noFill/>
        </p:spPr>
        <p:txBody>
          <a:bodyPr/>
          <a:lstStyle/>
          <a:p>
            <a:pPr algn="l"/>
            <a:r>
              <a:rPr lang="en-US" b="1" i="1" dirty="0" smtClean="0"/>
              <a:t>PHPG - </a:t>
            </a:r>
            <a:r>
              <a:rPr lang="en-US" dirty="0" smtClean="0"/>
              <a:t>SoonerCare Choice Evaluation </a:t>
            </a:r>
            <a:endParaRPr lang="en-US" dirty="0" smtClean="0"/>
          </a:p>
        </p:txBody>
      </p:sp>
      <p:sp>
        <p:nvSpPr>
          <p:cNvPr id="9" name="Title 1"/>
          <p:cNvSpPr txBox="1">
            <a:spLocks/>
          </p:cNvSpPr>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eaLnBrk="1" hangingPunct="1"/>
            <a:r>
              <a:rPr lang="en-US" sz="3000" dirty="0" smtClean="0"/>
              <a:t>INTRODUCTION  </a:t>
            </a:r>
            <a:endParaRPr lang="en-US" dirty="0" smtClean="0"/>
          </a:p>
        </p:txBody>
      </p:sp>
    </p:spTree>
    <p:extLst>
      <p:ext uri="{BB962C8B-B14F-4D97-AF65-F5344CB8AC3E}">
        <p14:creationId xmlns:p14="http://schemas.microsoft.com/office/powerpoint/2010/main" val="1099698053"/>
      </p:ext>
    </p:extLst>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20</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TRENDS – ACCESS TO CARE </a:t>
            </a:r>
            <a:r>
              <a:rPr lang="en-US" sz="2000" i="1" dirty="0" smtClean="0"/>
              <a:t>cont’d</a:t>
            </a:r>
            <a:endParaRPr lang="en-US" dirty="0" smtClean="0"/>
          </a:p>
        </p:txBody>
      </p:sp>
      <p:sp>
        <p:nvSpPr>
          <p:cNvPr id="17412" name="Content Placeholder 2"/>
          <p:cNvSpPr>
            <a:spLocks noGrp="1"/>
          </p:cNvSpPr>
          <p:nvPr>
            <p:ph sz="quarter" idx="1"/>
          </p:nvPr>
        </p:nvSpPr>
        <p:spPr>
          <a:xfrm>
            <a:off x="457200" y="1219200"/>
            <a:ext cx="8382000" cy="1752600"/>
          </a:xfrm>
        </p:spPr>
        <p:txBody>
          <a:bodyPr>
            <a:normAutofit/>
          </a:bodyPr>
          <a:lstStyle/>
          <a:p>
            <a:pPr marL="0" indent="0" eaLnBrk="1" hangingPunct="1">
              <a:spcBef>
                <a:spcPts val="0"/>
              </a:spcBef>
              <a:spcAft>
                <a:spcPts val="1200"/>
              </a:spcAft>
              <a:buNone/>
            </a:pPr>
            <a:r>
              <a:rPr lang="en-US" b="1" dirty="0" smtClean="0"/>
              <a:t>Online Enrollment Savings</a:t>
            </a:r>
            <a:endParaRPr lang="en-US" b="1" dirty="0"/>
          </a:p>
          <a:p>
            <a:pPr eaLnBrk="1" hangingPunct="1">
              <a:spcBef>
                <a:spcPts val="0"/>
              </a:spcBef>
              <a:spcAft>
                <a:spcPts val="1200"/>
              </a:spcAft>
            </a:pPr>
            <a:r>
              <a:rPr lang="en-US" sz="2400" dirty="0" smtClean="0"/>
              <a:t>For SFY 2013, online enrollment saved an estimated </a:t>
            </a:r>
            <a:r>
              <a:rPr lang="en-US" sz="2400" b="1" dirty="0" smtClean="0">
                <a:solidFill>
                  <a:schemeClr val="accent1">
                    <a:lumMod val="50000"/>
                  </a:schemeClr>
                </a:solidFill>
              </a:rPr>
              <a:t>$6 million</a:t>
            </a:r>
            <a:r>
              <a:rPr lang="en-US" sz="2400" dirty="0" smtClean="0"/>
              <a:t> in state funds, versus what would have been spent in a paper application environment</a:t>
            </a:r>
          </a:p>
        </p:txBody>
      </p:sp>
      <p:sp>
        <p:nvSpPr>
          <p:cNvPr id="6" name="Rectangle 10"/>
          <p:cNvSpPr>
            <a:spLocks noGrp="1" noChangeArrowheads="1"/>
          </p:cNvSpPr>
          <p:nvPr>
            <p:ph type="ftr" sz="quarter" idx="11"/>
          </p:nvPr>
        </p:nvSpPr>
        <p:spPr>
          <a:xfrm>
            <a:off x="609600" y="6381750"/>
            <a:ext cx="4113324" cy="476250"/>
          </a:xfrm>
          <a:noFill/>
        </p:spPr>
        <p:txBody>
          <a:bodyPr/>
          <a:lstStyle/>
          <a:p>
            <a:pPr algn="l"/>
            <a:r>
              <a:rPr lang="en-US" b="1" i="1" dirty="0" smtClean="0"/>
              <a:t>PHPG - </a:t>
            </a:r>
            <a:r>
              <a:rPr lang="en-US" dirty="0" smtClean="0"/>
              <a:t>SoonerCare Choice Evaluation </a:t>
            </a:r>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87787629"/>
              </p:ext>
            </p:extLst>
          </p:nvPr>
        </p:nvGraphicFramePr>
        <p:xfrm>
          <a:off x="1371600" y="3200400"/>
          <a:ext cx="6400800" cy="2265680"/>
        </p:xfrm>
        <a:graphic>
          <a:graphicData uri="http://schemas.openxmlformats.org/drawingml/2006/table">
            <a:tbl>
              <a:tblPr firstRow="1" bandRow="1">
                <a:tableStyleId>{5C22544A-7EE6-4342-B048-85BDC9FD1C3A}</a:tableStyleId>
              </a:tblPr>
              <a:tblGrid>
                <a:gridCol w="4572000"/>
                <a:gridCol w="1828800"/>
              </a:tblGrid>
              <a:tr h="370840">
                <a:tc gridSpan="2">
                  <a:txBody>
                    <a:bodyPr/>
                    <a:lstStyle/>
                    <a:p>
                      <a:r>
                        <a:rPr lang="en-US" sz="1600" dirty="0" smtClean="0"/>
                        <a:t>Online</a:t>
                      </a:r>
                      <a:r>
                        <a:rPr lang="en-US" sz="1600" baseline="0" dirty="0" smtClean="0"/>
                        <a:t> Enrollment – Estimated SFY 2013 Savings (State Dollars)</a:t>
                      </a:r>
                      <a:r>
                        <a:rPr lang="en-US" sz="1400" baseline="0" dirty="0" smtClean="0"/>
                        <a:t>*</a:t>
                      </a:r>
                      <a:endParaRPr lang="en-US" sz="1400" dirty="0"/>
                    </a:p>
                  </a:txBody>
                  <a:tcPr/>
                </a:tc>
                <a:tc hMerge="1">
                  <a:txBody>
                    <a:bodyPr/>
                    <a:lstStyle/>
                    <a:p>
                      <a:endParaRPr lang="en-US" dirty="0"/>
                    </a:p>
                  </a:txBody>
                  <a:tcPr/>
                </a:tc>
              </a:tr>
              <a:tr h="543560">
                <a:tc>
                  <a:txBody>
                    <a:bodyPr/>
                    <a:lstStyle/>
                    <a:p>
                      <a:r>
                        <a:rPr lang="en-US" sz="1600" baseline="0" dirty="0" smtClean="0"/>
                        <a:t>Online applications – SFY 2013</a:t>
                      </a:r>
                      <a:endParaRPr lang="en-US" sz="1600" dirty="0"/>
                    </a:p>
                  </a:txBody>
                  <a:tcPr anchor="ctr"/>
                </a:tc>
                <a:tc>
                  <a:txBody>
                    <a:bodyPr/>
                    <a:lstStyle/>
                    <a:p>
                      <a:pPr algn="r"/>
                      <a:r>
                        <a:rPr lang="en-US" dirty="0" smtClean="0"/>
                        <a:t>655,611</a:t>
                      </a:r>
                      <a:endParaRPr lang="en-US" dirty="0"/>
                    </a:p>
                  </a:txBody>
                  <a:tcPr anchor="ctr"/>
                </a:tc>
              </a:tr>
              <a:tr h="553720">
                <a:tc>
                  <a:txBody>
                    <a:bodyPr/>
                    <a:lstStyle/>
                    <a:p>
                      <a:r>
                        <a:rPr lang="en-US" sz="1600" dirty="0" smtClean="0"/>
                        <a:t>Estimated net savings per application,</a:t>
                      </a:r>
                      <a:r>
                        <a:rPr lang="en-US" sz="1600" baseline="0" dirty="0" smtClean="0"/>
                        <a:t> versus paper*</a:t>
                      </a:r>
                      <a:endParaRPr lang="en-US" sz="1600" dirty="0"/>
                    </a:p>
                  </a:txBody>
                  <a:tcPr anchor="ctr"/>
                </a:tc>
                <a:tc>
                  <a:txBody>
                    <a:bodyPr/>
                    <a:lstStyle/>
                    <a:p>
                      <a:pPr algn="r"/>
                      <a:r>
                        <a:rPr lang="en-US" dirty="0" smtClean="0"/>
                        <a:t>$9.27</a:t>
                      </a:r>
                      <a:endParaRPr lang="en-US" dirty="0"/>
                    </a:p>
                  </a:txBody>
                  <a:tcPr anchor="ctr"/>
                </a:tc>
              </a:tr>
              <a:tr h="563880">
                <a:tc>
                  <a:txBody>
                    <a:bodyPr/>
                    <a:lstStyle/>
                    <a:p>
                      <a:r>
                        <a:rPr lang="en-US" sz="1600" dirty="0" smtClean="0"/>
                        <a:t>Total savings (state</a:t>
                      </a:r>
                      <a:r>
                        <a:rPr lang="en-US" sz="1600" baseline="0" dirty="0" smtClean="0"/>
                        <a:t> dollars)</a:t>
                      </a:r>
                      <a:endParaRPr lang="en-US" sz="1600" dirty="0"/>
                    </a:p>
                  </a:txBody>
                  <a:tcPr anchor="ctr"/>
                </a:tc>
                <a:tc>
                  <a:txBody>
                    <a:bodyPr/>
                    <a:lstStyle/>
                    <a:p>
                      <a:pPr algn="r"/>
                      <a:r>
                        <a:rPr lang="en-US" dirty="0" smtClean="0"/>
                        <a:t>$6,074,272</a:t>
                      </a:r>
                      <a:endParaRPr lang="en-US" dirty="0"/>
                    </a:p>
                  </a:txBody>
                  <a:tcPr anchor="ctr"/>
                </a:tc>
              </a:tr>
            </a:tbl>
          </a:graphicData>
        </a:graphic>
      </p:graphicFrame>
      <p:sp>
        <p:nvSpPr>
          <p:cNvPr id="7" name="TextBox 6"/>
          <p:cNvSpPr txBox="1"/>
          <p:nvPr/>
        </p:nvSpPr>
        <p:spPr>
          <a:xfrm>
            <a:off x="533400" y="5486400"/>
            <a:ext cx="8458200" cy="661720"/>
          </a:xfrm>
          <a:prstGeom prst="rect">
            <a:avLst/>
          </a:prstGeom>
          <a:noFill/>
        </p:spPr>
        <p:txBody>
          <a:bodyPr wrap="square" rtlCol="0">
            <a:spAutoFit/>
          </a:bodyPr>
          <a:lstStyle/>
          <a:p>
            <a:pPr>
              <a:spcAft>
                <a:spcPts val="600"/>
              </a:spcAft>
            </a:pPr>
            <a:r>
              <a:rPr lang="en-US" sz="800" dirty="0" smtClean="0"/>
              <a:t>*Note: Savings based on estimated average caseworker time per paper application x estimated wage/benefit for entry level application worker x 50% (to represent state portion of costs, which are shared 50/50 with the federal government)</a:t>
            </a:r>
          </a:p>
          <a:p>
            <a:pPr>
              <a:spcAft>
                <a:spcPts val="600"/>
              </a:spcAft>
            </a:pPr>
            <a:r>
              <a:rPr lang="en-US" sz="800" dirty="0"/>
              <a:t>Sources: </a:t>
            </a:r>
            <a:r>
              <a:rPr lang="en-US" sz="800" dirty="0" smtClean="0"/>
              <a:t>Online enrollment statistics provided by the OHCA: caseworker productivity estimate taken from PHPG 2011 evaluation of online enrollment implementation; caseworker salary data taken from OKDHS website</a:t>
            </a:r>
            <a:endParaRPr lang="en-US" sz="800" dirty="0"/>
          </a:p>
        </p:txBody>
      </p:sp>
      <p:cxnSp>
        <p:nvCxnSpPr>
          <p:cNvPr id="8" name="Straight Connector 7"/>
          <p:cNvCxnSpPr/>
          <p:nvPr/>
        </p:nvCxnSpPr>
        <p:spPr>
          <a:xfrm>
            <a:off x="616251" y="5410200"/>
            <a:ext cx="108881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800023"/>
      </p:ext>
    </p:extLst>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21</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TRENDS – ACCESS TO CARE </a:t>
            </a:r>
            <a:r>
              <a:rPr lang="en-US" sz="2000" i="1" dirty="0" smtClean="0"/>
              <a:t>cont’d</a:t>
            </a:r>
            <a:endParaRPr lang="en-US" dirty="0" smtClean="0"/>
          </a:p>
        </p:txBody>
      </p:sp>
      <p:sp>
        <p:nvSpPr>
          <p:cNvPr id="17412" name="Content Placeholder 2"/>
          <p:cNvSpPr>
            <a:spLocks noGrp="1"/>
          </p:cNvSpPr>
          <p:nvPr>
            <p:ph sz="quarter" idx="1"/>
          </p:nvPr>
        </p:nvSpPr>
        <p:spPr>
          <a:xfrm>
            <a:off x="457200" y="1219200"/>
            <a:ext cx="8229600" cy="5181600"/>
          </a:xfrm>
        </p:spPr>
        <p:txBody>
          <a:bodyPr>
            <a:normAutofit fontScale="92500" lnSpcReduction="20000"/>
          </a:bodyPr>
          <a:lstStyle/>
          <a:p>
            <a:pPr marL="0" indent="0" eaLnBrk="1" hangingPunct="1">
              <a:spcBef>
                <a:spcPts val="0"/>
              </a:spcBef>
              <a:spcAft>
                <a:spcPts val="600"/>
              </a:spcAft>
              <a:buNone/>
            </a:pPr>
            <a:r>
              <a:rPr lang="en-US" sz="3200" b="1" dirty="0" smtClean="0"/>
              <a:t>Provider Recruitment Strategies </a:t>
            </a:r>
          </a:p>
          <a:p>
            <a:pPr eaLnBrk="1" hangingPunct="1">
              <a:spcBef>
                <a:spcPts val="0"/>
              </a:spcBef>
              <a:spcAft>
                <a:spcPts val="1200"/>
              </a:spcAft>
            </a:pPr>
            <a:r>
              <a:rPr lang="en-US" sz="2800" dirty="0" smtClean="0"/>
              <a:t>Primary Care Providers (PCP) are essential to the  SoonerCare Choice program and its objective of person-centered care</a:t>
            </a:r>
            <a:endParaRPr lang="en-US" sz="2800" dirty="0" smtClean="0">
              <a:solidFill>
                <a:srgbClr val="FF0000"/>
              </a:solidFill>
            </a:endParaRPr>
          </a:p>
          <a:p>
            <a:pPr eaLnBrk="1" hangingPunct="1">
              <a:spcBef>
                <a:spcPts val="0"/>
              </a:spcBef>
              <a:spcAft>
                <a:spcPts val="1200"/>
              </a:spcAft>
            </a:pPr>
            <a:r>
              <a:rPr lang="en-US" sz="2800" dirty="0" smtClean="0"/>
              <a:t>In 2009, the OHCA transitioned to the PCMH model, which introduced new PCP accessibility and accountability standards and performance incentives  </a:t>
            </a:r>
          </a:p>
          <a:p>
            <a:pPr eaLnBrk="1" hangingPunct="1">
              <a:spcBef>
                <a:spcPts val="0"/>
              </a:spcBef>
              <a:spcAft>
                <a:spcPts val="1200"/>
              </a:spcAft>
            </a:pPr>
            <a:r>
              <a:rPr lang="en-US" sz="2800" dirty="0" smtClean="0"/>
              <a:t>PHPG examined trends in PCP participation and the impact on SoonerCare Choice member caseloads per provider</a:t>
            </a:r>
          </a:p>
          <a:p>
            <a:pPr eaLnBrk="1" hangingPunct="1">
              <a:spcBef>
                <a:spcPts val="0"/>
              </a:spcBef>
              <a:spcAft>
                <a:spcPts val="1200"/>
              </a:spcAft>
            </a:pPr>
            <a:r>
              <a:rPr lang="en-US" sz="2800" dirty="0" smtClean="0"/>
              <a:t>The number of participating practices has </a:t>
            </a:r>
            <a:r>
              <a:rPr lang="en-US" sz="2800" b="1" dirty="0" smtClean="0">
                <a:solidFill>
                  <a:schemeClr val="accent1">
                    <a:lumMod val="50000"/>
                  </a:schemeClr>
                </a:solidFill>
              </a:rPr>
              <a:t>increased faster than enrollment</a:t>
            </a:r>
            <a:r>
              <a:rPr lang="en-US" sz="2800" dirty="0" smtClean="0"/>
              <a:t>, resulting in </a:t>
            </a:r>
            <a:r>
              <a:rPr lang="en-US" sz="2800" b="1" dirty="0" smtClean="0">
                <a:solidFill>
                  <a:schemeClr val="accent1">
                    <a:lumMod val="50000"/>
                  </a:schemeClr>
                </a:solidFill>
              </a:rPr>
              <a:t>smaller average caseloads</a:t>
            </a:r>
            <a:r>
              <a:rPr lang="en-US" sz="2800" dirty="0" smtClean="0"/>
              <a:t> in both urban and rural counties</a:t>
            </a:r>
            <a:endParaRPr lang="en-US" dirty="0" smtClean="0"/>
          </a:p>
        </p:txBody>
      </p:sp>
      <p:sp>
        <p:nvSpPr>
          <p:cNvPr id="6" name="Rectangle 10"/>
          <p:cNvSpPr>
            <a:spLocks noGrp="1" noChangeArrowheads="1"/>
          </p:cNvSpPr>
          <p:nvPr>
            <p:ph type="ftr" sz="quarter" idx="11"/>
          </p:nvPr>
        </p:nvSpPr>
        <p:spPr>
          <a:xfrm>
            <a:off x="609600" y="6381750"/>
            <a:ext cx="3429000" cy="476250"/>
          </a:xfrm>
          <a:noFill/>
        </p:spPr>
        <p:txBody>
          <a:bodyPr/>
          <a:lstStyle/>
          <a:p>
            <a:pPr algn="l"/>
            <a:r>
              <a:rPr lang="en-US" b="1" i="1" dirty="0" smtClean="0"/>
              <a:t>PHPG - </a:t>
            </a:r>
            <a:r>
              <a:rPr lang="en-US" dirty="0" smtClean="0"/>
              <a:t>SoonerCare Choice Evaluation </a:t>
            </a:r>
            <a:endParaRPr lang="en-US" dirty="0" smtClean="0"/>
          </a:p>
        </p:txBody>
      </p:sp>
    </p:spTree>
    <p:extLst>
      <p:ext uri="{BB962C8B-B14F-4D97-AF65-F5344CB8AC3E}">
        <p14:creationId xmlns:p14="http://schemas.microsoft.com/office/powerpoint/2010/main" val="536344963"/>
      </p:ext>
    </p:extLst>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699651"/>
            <a:ext cx="6819249" cy="4091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22</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TRENDS – ACCESS TO CARE </a:t>
            </a:r>
            <a:r>
              <a:rPr lang="en-US" sz="2000" i="1" dirty="0" smtClean="0"/>
              <a:t>cont’d</a:t>
            </a:r>
            <a:endParaRPr lang="en-US" dirty="0" smtClean="0"/>
          </a:p>
        </p:txBody>
      </p:sp>
      <p:sp>
        <p:nvSpPr>
          <p:cNvPr id="6" name="Rectangle 10"/>
          <p:cNvSpPr>
            <a:spLocks noGrp="1" noChangeArrowheads="1"/>
          </p:cNvSpPr>
          <p:nvPr>
            <p:ph type="ftr" sz="quarter" idx="11"/>
          </p:nvPr>
        </p:nvSpPr>
        <p:spPr>
          <a:xfrm>
            <a:off x="609599" y="6381750"/>
            <a:ext cx="3875371" cy="476250"/>
          </a:xfrm>
          <a:noFill/>
        </p:spPr>
        <p:txBody>
          <a:bodyPr/>
          <a:lstStyle/>
          <a:p>
            <a:pPr algn="l"/>
            <a:r>
              <a:rPr lang="en-US" b="1" i="1" dirty="0" smtClean="0"/>
              <a:t>PHPG - </a:t>
            </a:r>
            <a:r>
              <a:rPr lang="en-US" dirty="0" smtClean="0"/>
              <a:t>SoonerCare Choice Evaluation </a:t>
            </a:r>
            <a:endParaRPr lang="en-US" dirty="0" smtClean="0"/>
          </a:p>
        </p:txBody>
      </p:sp>
      <p:sp>
        <p:nvSpPr>
          <p:cNvPr id="2" name="TextBox 1"/>
          <p:cNvSpPr txBox="1"/>
          <p:nvPr/>
        </p:nvSpPr>
        <p:spPr>
          <a:xfrm>
            <a:off x="1105551" y="1295400"/>
            <a:ext cx="7009098" cy="461665"/>
          </a:xfrm>
          <a:prstGeom prst="rect">
            <a:avLst/>
          </a:prstGeom>
          <a:noFill/>
        </p:spPr>
        <p:txBody>
          <a:bodyPr wrap="none" rtlCol="0">
            <a:spAutoFit/>
          </a:bodyPr>
          <a:lstStyle/>
          <a:p>
            <a:pPr algn="ctr"/>
            <a:r>
              <a:rPr lang="en-US" sz="2400" b="1" i="1" dirty="0" smtClean="0"/>
              <a:t>Unduplicated PCP (now PCMH) Count by Year*</a:t>
            </a:r>
            <a:endParaRPr lang="en-US" sz="2400" b="1" i="1" dirty="0"/>
          </a:p>
        </p:txBody>
      </p:sp>
      <p:sp>
        <p:nvSpPr>
          <p:cNvPr id="9" name="TextBox 8"/>
          <p:cNvSpPr txBox="1"/>
          <p:nvPr/>
        </p:nvSpPr>
        <p:spPr>
          <a:xfrm>
            <a:off x="609600" y="5816218"/>
            <a:ext cx="8001000" cy="538609"/>
          </a:xfrm>
          <a:prstGeom prst="rect">
            <a:avLst/>
          </a:prstGeom>
          <a:noFill/>
        </p:spPr>
        <p:txBody>
          <a:bodyPr wrap="square" rtlCol="0">
            <a:spAutoFit/>
          </a:bodyPr>
          <a:lstStyle/>
          <a:p>
            <a:pPr>
              <a:spcAft>
                <a:spcPts val="600"/>
              </a:spcAft>
            </a:pPr>
            <a:r>
              <a:rPr lang="en-US" sz="800" dirty="0" smtClean="0"/>
              <a:t>*Note:  Urban includes former SoonerCare Plus counties. A portion of the increase may be attributable to more precise taxonomy in 2012 -  2013; Cotton and Ellis Counties had no PCPs in May 2014 (members were served by PCPs in adjacent counties)</a:t>
            </a:r>
          </a:p>
          <a:p>
            <a:pPr>
              <a:spcAft>
                <a:spcPts val="600"/>
              </a:spcAft>
            </a:pPr>
            <a:r>
              <a:rPr lang="en-US" sz="800" dirty="0" smtClean="0"/>
              <a:t>Sources: OHCA Provider Fast Facts Report </a:t>
            </a:r>
            <a:endParaRPr lang="en-US" sz="800" dirty="0"/>
          </a:p>
        </p:txBody>
      </p:sp>
      <p:cxnSp>
        <p:nvCxnSpPr>
          <p:cNvPr id="8" name="Straight Connector 7"/>
          <p:cNvCxnSpPr/>
          <p:nvPr/>
        </p:nvCxnSpPr>
        <p:spPr>
          <a:xfrm>
            <a:off x="676726" y="5791200"/>
            <a:ext cx="1022049"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949140" y="3064191"/>
            <a:ext cx="537328" cy="261610"/>
          </a:xfrm>
          <a:prstGeom prst="rect">
            <a:avLst/>
          </a:prstGeom>
          <a:noFill/>
        </p:spPr>
        <p:txBody>
          <a:bodyPr wrap="none" rtlCol="0">
            <a:spAutoFit/>
          </a:bodyPr>
          <a:lstStyle/>
          <a:p>
            <a:pPr algn="ctr"/>
            <a:r>
              <a:rPr lang="en-US" sz="1100" b="1" dirty="0" smtClean="0"/>
              <a:t>1,243</a:t>
            </a:r>
            <a:endParaRPr lang="en-US" sz="1100" b="1" dirty="0"/>
          </a:p>
        </p:txBody>
      </p:sp>
      <p:sp>
        <p:nvSpPr>
          <p:cNvPr id="11" name="TextBox 10"/>
          <p:cNvSpPr txBox="1"/>
          <p:nvPr/>
        </p:nvSpPr>
        <p:spPr>
          <a:xfrm>
            <a:off x="2819400" y="2938790"/>
            <a:ext cx="537328" cy="261610"/>
          </a:xfrm>
          <a:prstGeom prst="rect">
            <a:avLst/>
          </a:prstGeom>
          <a:noFill/>
        </p:spPr>
        <p:txBody>
          <a:bodyPr wrap="none" rtlCol="0">
            <a:spAutoFit/>
          </a:bodyPr>
          <a:lstStyle/>
          <a:p>
            <a:pPr algn="ctr"/>
            <a:r>
              <a:rPr lang="en-US" sz="1100" b="1" dirty="0" smtClean="0"/>
              <a:t>1,351</a:t>
            </a:r>
            <a:endParaRPr lang="en-US" sz="1100" b="1" dirty="0"/>
          </a:p>
        </p:txBody>
      </p:sp>
      <p:sp>
        <p:nvSpPr>
          <p:cNvPr id="12" name="TextBox 11"/>
          <p:cNvSpPr txBox="1"/>
          <p:nvPr/>
        </p:nvSpPr>
        <p:spPr>
          <a:xfrm>
            <a:off x="3657600" y="2862590"/>
            <a:ext cx="537328" cy="261610"/>
          </a:xfrm>
          <a:prstGeom prst="rect">
            <a:avLst/>
          </a:prstGeom>
          <a:noFill/>
        </p:spPr>
        <p:txBody>
          <a:bodyPr wrap="none" rtlCol="0">
            <a:spAutoFit/>
          </a:bodyPr>
          <a:lstStyle/>
          <a:p>
            <a:pPr algn="ctr"/>
            <a:r>
              <a:rPr lang="en-US" sz="1100" b="1" dirty="0" smtClean="0"/>
              <a:t>1,438</a:t>
            </a:r>
            <a:endParaRPr lang="en-US" sz="1100" b="1" dirty="0"/>
          </a:p>
        </p:txBody>
      </p:sp>
      <p:sp>
        <p:nvSpPr>
          <p:cNvPr id="13" name="TextBox 12"/>
          <p:cNvSpPr txBox="1"/>
          <p:nvPr/>
        </p:nvSpPr>
        <p:spPr>
          <a:xfrm>
            <a:off x="4495800" y="2786390"/>
            <a:ext cx="537328" cy="261610"/>
          </a:xfrm>
          <a:prstGeom prst="rect">
            <a:avLst/>
          </a:prstGeom>
          <a:noFill/>
        </p:spPr>
        <p:txBody>
          <a:bodyPr wrap="none" rtlCol="0">
            <a:spAutoFit/>
          </a:bodyPr>
          <a:lstStyle/>
          <a:p>
            <a:pPr algn="ctr"/>
            <a:r>
              <a:rPr lang="en-US" sz="1100" b="1" dirty="0" smtClean="0"/>
              <a:t>1,477</a:t>
            </a:r>
            <a:endParaRPr lang="en-US" sz="1100" b="1" dirty="0"/>
          </a:p>
        </p:txBody>
      </p:sp>
      <p:sp>
        <p:nvSpPr>
          <p:cNvPr id="14" name="TextBox 13"/>
          <p:cNvSpPr txBox="1"/>
          <p:nvPr/>
        </p:nvSpPr>
        <p:spPr>
          <a:xfrm>
            <a:off x="5330072" y="2405390"/>
            <a:ext cx="537328" cy="261610"/>
          </a:xfrm>
          <a:prstGeom prst="rect">
            <a:avLst/>
          </a:prstGeom>
          <a:noFill/>
        </p:spPr>
        <p:txBody>
          <a:bodyPr wrap="none" rtlCol="0">
            <a:spAutoFit/>
          </a:bodyPr>
          <a:lstStyle/>
          <a:p>
            <a:pPr algn="ctr"/>
            <a:r>
              <a:rPr lang="en-US" sz="1100" b="1" dirty="0" smtClean="0"/>
              <a:t>1,786</a:t>
            </a:r>
            <a:endParaRPr lang="en-US" sz="1100" b="1" dirty="0"/>
          </a:p>
        </p:txBody>
      </p:sp>
      <p:sp>
        <p:nvSpPr>
          <p:cNvPr id="15" name="TextBox 14"/>
          <p:cNvSpPr txBox="1"/>
          <p:nvPr/>
        </p:nvSpPr>
        <p:spPr>
          <a:xfrm>
            <a:off x="7006472" y="1871990"/>
            <a:ext cx="537328" cy="261610"/>
          </a:xfrm>
          <a:prstGeom prst="rect">
            <a:avLst/>
          </a:prstGeom>
          <a:noFill/>
        </p:spPr>
        <p:txBody>
          <a:bodyPr wrap="none" rtlCol="0">
            <a:spAutoFit/>
          </a:bodyPr>
          <a:lstStyle/>
          <a:p>
            <a:pPr algn="ctr"/>
            <a:r>
              <a:rPr lang="en-US" sz="1100" b="1" dirty="0" smtClean="0"/>
              <a:t>2,192</a:t>
            </a:r>
            <a:endParaRPr lang="en-US" sz="1100" b="1" dirty="0"/>
          </a:p>
        </p:txBody>
      </p:sp>
      <p:sp>
        <p:nvSpPr>
          <p:cNvPr id="16" name="TextBox 15"/>
          <p:cNvSpPr txBox="1"/>
          <p:nvPr/>
        </p:nvSpPr>
        <p:spPr>
          <a:xfrm>
            <a:off x="6168272" y="2209800"/>
            <a:ext cx="537328" cy="261610"/>
          </a:xfrm>
          <a:prstGeom prst="rect">
            <a:avLst/>
          </a:prstGeom>
          <a:noFill/>
        </p:spPr>
        <p:txBody>
          <a:bodyPr wrap="none" rtlCol="0">
            <a:spAutoFit/>
          </a:bodyPr>
          <a:lstStyle/>
          <a:p>
            <a:pPr algn="ctr"/>
            <a:r>
              <a:rPr lang="en-US" sz="1100" b="1" dirty="0" smtClean="0"/>
              <a:t>1,952</a:t>
            </a:r>
            <a:endParaRPr lang="en-US" sz="1100" b="1" dirty="0"/>
          </a:p>
        </p:txBody>
      </p:sp>
    </p:spTree>
    <p:extLst>
      <p:ext uri="{BB962C8B-B14F-4D97-AF65-F5344CB8AC3E}">
        <p14:creationId xmlns:p14="http://schemas.microsoft.com/office/powerpoint/2010/main" val="1302649275"/>
      </p:ext>
    </p:extLst>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23</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TRENDS – ACCESS TO CARE </a:t>
            </a:r>
            <a:r>
              <a:rPr lang="en-US" sz="2000" i="1" dirty="0" smtClean="0"/>
              <a:t>cont’d</a:t>
            </a:r>
            <a:endParaRPr lang="en-US" dirty="0" smtClean="0"/>
          </a:p>
        </p:txBody>
      </p:sp>
      <p:sp>
        <p:nvSpPr>
          <p:cNvPr id="6" name="Rectangle 10"/>
          <p:cNvSpPr>
            <a:spLocks noGrp="1" noChangeArrowheads="1"/>
          </p:cNvSpPr>
          <p:nvPr>
            <p:ph type="ftr" sz="quarter" idx="11"/>
          </p:nvPr>
        </p:nvSpPr>
        <p:spPr>
          <a:xfrm>
            <a:off x="609600" y="6381750"/>
            <a:ext cx="3657600" cy="476250"/>
          </a:xfrm>
          <a:noFill/>
        </p:spPr>
        <p:txBody>
          <a:bodyPr/>
          <a:lstStyle/>
          <a:p>
            <a:pPr algn="l"/>
            <a:r>
              <a:rPr lang="en-US" b="1" i="1" dirty="0" smtClean="0"/>
              <a:t>PHPG - </a:t>
            </a:r>
            <a:r>
              <a:rPr lang="en-US" dirty="0" smtClean="0"/>
              <a:t>SoonerCare Choice Evaluation </a:t>
            </a:r>
            <a:endParaRPr lang="en-US" dirty="0" smtClean="0"/>
          </a:p>
        </p:txBody>
      </p:sp>
      <p:sp>
        <p:nvSpPr>
          <p:cNvPr id="2" name="TextBox 1"/>
          <p:cNvSpPr txBox="1"/>
          <p:nvPr/>
        </p:nvSpPr>
        <p:spPr>
          <a:xfrm>
            <a:off x="381000" y="1371600"/>
            <a:ext cx="8369407" cy="461665"/>
          </a:xfrm>
          <a:prstGeom prst="rect">
            <a:avLst/>
          </a:prstGeom>
          <a:noFill/>
        </p:spPr>
        <p:txBody>
          <a:bodyPr wrap="none" rtlCol="0">
            <a:spAutoFit/>
          </a:bodyPr>
          <a:lstStyle/>
          <a:p>
            <a:pPr algn="ctr"/>
            <a:r>
              <a:rPr lang="en-US" sz="2400" b="1" i="1" dirty="0" smtClean="0"/>
              <a:t>Average SoonerCare Choice Members per PCP (PCMH)</a:t>
            </a:r>
            <a:endParaRPr lang="en-US" sz="2400" b="1" i="1" dirty="0"/>
          </a:p>
        </p:txBody>
      </p:sp>
      <p:sp>
        <p:nvSpPr>
          <p:cNvPr id="9" name="TextBox 8"/>
          <p:cNvSpPr txBox="1"/>
          <p:nvPr/>
        </p:nvSpPr>
        <p:spPr>
          <a:xfrm>
            <a:off x="1066800" y="6017568"/>
            <a:ext cx="6553200" cy="230832"/>
          </a:xfrm>
          <a:prstGeom prst="rect">
            <a:avLst/>
          </a:prstGeom>
          <a:noFill/>
        </p:spPr>
        <p:txBody>
          <a:bodyPr wrap="square" rtlCol="0">
            <a:spAutoFit/>
          </a:bodyPr>
          <a:lstStyle/>
          <a:p>
            <a:pPr>
              <a:spcAft>
                <a:spcPts val="600"/>
              </a:spcAft>
            </a:pPr>
            <a:r>
              <a:rPr lang="en-US" sz="900" dirty="0" smtClean="0"/>
              <a:t> Sources: OHCA Provider and Member Fast Facts Report; Waiver Enrollment Reports </a:t>
            </a:r>
            <a:endParaRPr lang="en-US" sz="900"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9208" y="1828800"/>
            <a:ext cx="6747992" cy="403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5366496"/>
      </p:ext>
    </p:extLst>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3205" y="1828800"/>
            <a:ext cx="6830195" cy="4129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24</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TRENDS – ACCESS TO CARE </a:t>
            </a:r>
            <a:r>
              <a:rPr lang="en-US" sz="2000" i="1" dirty="0" smtClean="0"/>
              <a:t>cont’d</a:t>
            </a:r>
            <a:endParaRPr lang="en-US" dirty="0" smtClean="0"/>
          </a:p>
        </p:txBody>
      </p:sp>
      <p:sp>
        <p:nvSpPr>
          <p:cNvPr id="6" name="Rectangle 10"/>
          <p:cNvSpPr>
            <a:spLocks noGrp="1" noChangeArrowheads="1"/>
          </p:cNvSpPr>
          <p:nvPr>
            <p:ph type="ftr" sz="quarter" idx="11"/>
          </p:nvPr>
        </p:nvSpPr>
        <p:spPr>
          <a:xfrm>
            <a:off x="609600" y="6381750"/>
            <a:ext cx="3657600" cy="476250"/>
          </a:xfrm>
          <a:noFill/>
        </p:spPr>
        <p:txBody>
          <a:bodyPr/>
          <a:lstStyle/>
          <a:p>
            <a:pPr algn="l"/>
            <a:r>
              <a:rPr lang="en-US" b="1" i="1" dirty="0" smtClean="0"/>
              <a:t>PHPG - </a:t>
            </a:r>
            <a:r>
              <a:rPr lang="en-US" dirty="0" smtClean="0"/>
              <a:t>SoonerCare Choice Evaluation </a:t>
            </a:r>
            <a:endParaRPr lang="en-US" dirty="0" smtClean="0"/>
          </a:p>
        </p:txBody>
      </p:sp>
      <p:sp>
        <p:nvSpPr>
          <p:cNvPr id="2" name="TextBox 1"/>
          <p:cNvSpPr txBox="1"/>
          <p:nvPr/>
        </p:nvSpPr>
        <p:spPr>
          <a:xfrm>
            <a:off x="1114213" y="1219200"/>
            <a:ext cx="6902980" cy="707886"/>
          </a:xfrm>
          <a:prstGeom prst="rect">
            <a:avLst/>
          </a:prstGeom>
          <a:noFill/>
        </p:spPr>
        <p:txBody>
          <a:bodyPr wrap="none" rtlCol="0">
            <a:spAutoFit/>
          </a:bodyPr>
          <a:lstStyle/>
          <a:p>
            <a:pPr algn="ctr"/>
            <a:r>
              <a:rPr lang="en-US" sz="2000" b="1" i="1" dirty="0" smtClean="0"/>
              <a:t>Average SoonerCare Choice Members per PCP (PCMH)</a:t>
            </a:r>
          </a:p>
          <a:p>
            <a:pPr algn="ctr"/>
            <a:r>
              <a:rPr lang="en-US" sz="2000" b="1" i="1" dirty="0" smtClean="0"/>
              <a:t>Urban Counties</a:t>
            </a:r>
            <a:endParaRPr lang="en-US" sz="2000" b="1" i="1" dirty="0"/>
          </a:p>
        </p:txBody>
      </p:sp>
      <p:sp>
        <p:nvSpPr>
          <p:cNvPr id="9" name="TextBox 8"/>
          <p:cNvSpPr txBox="1"/>
          <p:nvPr/>
        </p:nvSpPr>
        <p:spPr>
          <a:xfrm>
            <a:off x="1066800" y="5867400"/>
            <a:ext cx="6553200" cy="615553"/>
          </a:xfrm>
          <a:prstGeom prst="rect">
            <a:avLst/>
          </a:prstGeom>
          <a:noFill/>
        </p:spPr>
        <p:txBody>
          <a:bodyPr wrap="square" rtlCol="0">
            <a:spAutoFit/>
          </a:bodyPr>
          <a:lstStyle/>
          <a:p>
            <a:pPr>
              <a:spcAft>
                <a:spcPts val="600"/>
              </a:spcAft>
            </a:pPr>
            <a:r>
              <a:rPr lang="en-US" sz="800" dirty="0"/>
              <a:t>Note: 2008 – 203 enrollment represents monthly average </a:t>
            </a:r>
            <a:endParaRPr lang="en-US" sz="800" dirty="0" smtClean="0"/>
          </a:p>
          <a:p>
            <a:pPr>
              <a:spcAft>
                <a:spcPts val="600"/>
              </a:spcAft>
            </a:pPr>
            <a:r>
              <a:rPr lang="en-US" sz="800" dirty="0" smtClean="0"/>
              <a:t>Sources: OHCA Provider and Member Fast Facts Report; Waiver Enrollment Reports</a:t>
            </a:r>
          </a:p>
          <a:p>
            <a:pPr>
              <a:spcAft>
                <a:spcPts val="600"/>
              </a:spcAft>
            </a:pPr>
            <a:endParaRPr lang="en-US" sz="800" dirty="0"/>
          </a:p>
        </p:txBody>
      </p:sp>
      <p:cxnSp>
        <p:nvCxnSpPr>
          <p:cNvPr id="11" name="Straight Connector 10"/>
          <p:cNvCxnSpPr/>
          <p:nvPr/>
        </p:nvCxnSpPr>
        <p:spPr>
          <a:xfrm>
            <a:off x="1111551" y="5867400"/>
            <a:ext cx="102204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699862"/>
      </p:ext>
    </p:extLst>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904999"/>
            <a:ext cx="6695944" cy="403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25</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TRENDS – ACCESS TO CARE </a:t>
            </a:r>
            <a:r>
              <a:rPr lang="en-US" sz="2000" i="1" dirty="0" smtClean="0"/>
              <a:t>cont’d</a:t>
            </a:r>
            <a:endParaRPr lang="en-US" dirty="0" smtClean="0"/>
          </a:p>
        </p:txBody>
      </p:sp>
      <p:sp>
        <p:nvSpPr>
          <p:cNvPr id="6" name="Rectangle 10"/>
          <p:cNvSpPr>
            <a:spLocks noGrp="1" noChangeArrowheads="1"/>
          </p:cNvSpPr>
          <p:nvPr>
            <p:ph type="ftr" sz="quarter" idx="11"/>
          </p:nvPr>
        </p:nvSpPr>
        <p:spPr>
          <a:xfrm>
            <a:off x="609600" y="6381750"/>
            <a:ext cx="3657600" cy="476250"/>
          </a:xfrm>
          <a:noFill/>
        </p:spPr>
        <p:txBody>
          <a:bodyPr/>
          <a:lstStyle/>
          <a:p>
            <a:pPr algn="l"/>
            <a:r>
              <a:rPr lang="en-US" b="1" i="1" dirty="0" smtClean="0"/>
              <a:t>PHPG - </a:t>
            </a:r>
            <a:r>
              <a:rPr lang="en-US" dirty="0" smtClean="0"/>
              <a:t>SoonerCare Choice Evaluation </a:t>
            </a:r>
            <a:endParaRPr lang="en-US" dirty="0" smtClean="0"/>
          </a:p>
        </p:txBody>
      </p:sp>
      <p:sp>
        <p:nvSpPr>
          <p:cNvPr id="2" name="TextBox 1"/>
          <p:cNvSpPr txBox="1"/>
          <p:nvPr/>
        </p:nvSpPr>
        <p:spPr>
          <a:xfrm>
            <a:off x="1114213" y="1219200"/>
            <a:ext cx="6902980" cy="707886"/>
          </a:xfrm>
          <a:prstGeom prst="rect">
            <a:avLst/>
          </a:prstGeom>
          <a:noFill/>
        </p:spPr>
        <p:txBody>
          <a:bodyPr wrap="none" rtlCol="0">
            <a:spAutoFit/>
          </a:bodyPr>
          <a:lstStyle/>
          <a:p>
            <a:pPr algn="ctr"/>
            <a:r>
              <a:rPr lang="en-US" sz="2000" b="1" i="1" dirty="0" smtClean="0"/>
              <a:t>Average SoonerCare Choice Members per PCP (PCMH)</a:t>
            </a:r>
          </a:p>
          <a:p>
            <a:pPr algn="ctr"/>
            <a:r>
              <a:rPr lang="en-US" sz="2000" b="1" i="1" dirty="0" smtClean="0"/>
              <a:t>Rural Counties</a:t>
            </a:r>
            <a:endParaRPr lang="en-US" sz="2000" b="1" i="1" dirty="0"/>
          </a:p>
        </p:txBody>
      </p:sp>
      <p:sp>
        <p:nvSpPr>
          <p:cNvPr id="10" name="TextBox 9"/>
          <p:cNvSpPr txBox="1"/>
          <p:nvPr/>
        </p:nvSpPr>
        <p:spPr>
          <a:xfrm>
            <a:off x="1066800" y="5867400"/>
            <a:ext cx="6553200" cy="615553"/>
          </a:xfrm>
          <a:prstGeom prst="rect">
            <a:avLst/>
          </a:prstGeom>
          <a:noFill/>
        </p:spPr>
        <p:txBody>
          <a:bodyPr wrap="square" rtlCol="0">
            <a:spAutoFit/>
          </a:bodyPr>
          <a:lstStyle/>
          <a:p>
            <a:pPr>
              <a:spcAft>
                <a:spcPts val="600"/>
              </a:spcAft>
            </a:pPr>
            <a:r>
              <a:rPr lang="en-US" sz="800" dirty="0"/>
              <a:t>Note: 2008 – 203 enrollment represents monthly average </a:t>
            </a:r>
            <a:endParaRPr lang="en-US" sz="800" dirty="0" smtClean="0"/>
          </a:p>
          <a:p>
            <a:pPr>
              <a:spcAft>
                <a:spcPts val="600"/>
              </a:spcAft>
            </a:pPr>
            <a:r>
              <a:rPr lang="en-US" sz="800" dirty="0" smtClean="0"/>
              <a:t>Sources: OHCA Provider and Member Fast Facts Report; Waiver Enrollment Reports</a:t>
            </a:r>
          </a:p>
          <a:p>
            <a:pPr>
              <a:spcAft>
                <a:spcPts val="600"/>
              </a:spcAft>
            </a:pPr>
            <a:endParaRPr lang="en-US" sz="800" dirty="0"/>
          </a:p>
        </p:txBody>
      </p:sp>
      <p:cxnSp>
        <p:nvCxnSpPr>
          <p:cNvPr id="11" name="Straight Connector 10"/>
          <p:cNvCxnSpPr/>
          <p:nvPr/>
        </p:nvCxnSpPr>
        <p:spPr>
          <a:xfrm>
            <a:off x="1111551" y="5867400"/>
            <a:ext cx="102204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275886"/>
      </p:ext>
    </p:extLst>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26</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TRENDS – ACCESS TO CARE </a:t>
            </a:r>
            <a:r>
              <a:rPr lang="en-US" sz="2000" i="1" dirty="0" smtClean="0"/>
              <a:t>cont’d</a:t>
            </a:r>
            <a:endParaRPr lang="en-US" dirty="0" smtClean="0"/>
          </a:p>
        </p:txBody>
      </p:sp>
      <p:sp>
        <p:nvSpPr>
          <p:cNvPr id="17412" name="Content Placeholder 2"/>
          <p:cNvSpPr>
            <a:spLocks noGrp="1"/>
          </p:cNvSpPr>
          <p:nvPr>
            <p:ph sz="quarter" idx="1"/>
          </p:nvPr>
        </p:nvSpPr>
        <p:spPr>
          <a:xfrm>
            <a:off x="457200" y="1219200"/>
            <a:ext cx="8229600" cy="5181600"/>
          </a:xfrm>
        </p:spPr>
        <p:txBody>
          <a:bodyPr>
            <a:normAutofit lnSpcReduction="10000"/>
          </a:bodyPr>
          <a:lstStyle/>
          <a:p>
            <a:pPr marL="0" indent="0" eaLnBrk="1" hangingPunct="1">
              <a:spcBef>
                <a:spcPts val="0"/>
              </a:spcBef>
              <a:spcAft>
                <a:spcPts val="600"/>
              </a:spcAft>
              <a:buNone/>
            </a:pPr>
            <a:r>
              <a:rPr lang="en-US" sz="3400" b="1" dirty="0" smtClean="0"/>
              <a:t>Appointment Availability</a:t>
            </a:r>
          </a:p>
          <a:p>
            <a:pPr eaLnBrk="1" hangingPunct="1">
              <a:spcBef>
                <a:spcPts val="0"/>
              </a:spcBef>
              <a:spcAft>
                <a:spcPts val="1200"/>
              </a:spcAft>
            </a:pPr>
            <a:r>
              <a:rPr lang="en-US" sz="2800" dirty="0" smtClean="0"/>
              <a:t>PCP (and specialist) capacity must translate into appointment availability or members will bypass in favor of the emergency room  </a:t>
            </a:r>
          </a:p>
          <a:p>
            <a:pPr eaLnBrk="1" hangingPunct="1">
              <a:spcBef>
                <a:spcPts val="0"/>
              </a:spcBef>
              <a:spcAft>
                <a:spcPts val="1200"/>
              </a:spcAft>
            </a:pPr>
            <a:r>
              <a:rPr lang="en-US" sz="2800" dirty="0" smtClean="0"/>
              <a:t>SoonerCare Choice members are routinely surveyed on their ability to see their personal doctor and specialists</a:t>
            </a:r>
            <a:endParaRPr lang="en-US" sz="2800" dirty="0" smtClean="0">
              <a:solidFill>
                <a:srgbClr val="FF0000"/>
              </a:solidFill>
            </a:endParaRPr>
          </a:p>
          <a:p>
            <a:pPr eaLnBrk="1" hangingPunct="1">
              <a:spcBef>
                <a:spcPts val="0"/>
              </a:spcBef>
              <a:spcAft>
                <a:spcPts val="1200"/>
              </a:spcAft>
            </a:pPr>
            <a:r>
              <a:rPr lang="en-US" sz="2800" dirty="0" smtClean="0"/>
              <a:t>PHPG evaluated appointment availability through</a:t>
            </a:r>
          </a:p>
          <a:p>
            <a:pPr lvl="1" eaLnBrk="1" hangingPunct="1">
              <a:spcBef>
                <a:spcPts val="0"/>
              </a:spcBef>
              <a:spcAft>
                <a:spcPts val="1200"/>
              </a:spcAft>
            </a:pPr>
            <a:r>
              <a:rPr lang="en-US" sz="2500" dirty="0" smtClean="0"/>
              <a:t>Review and trending of published survey data</a:t>
            </a:r>
          </a:p>
          <a:p>
            <a:pPr lvl="1" eaLnBrk="1" hangingPunct="1">
              <a:spcBef>
                <a:spcPts val="0"/>
              </a:spcBef>
              <a:spcAft>
                <a:spcPts val="1200"/>
              </a:spcAft>
            </a:pPr>
            <a:r>
              <a:rPr lang="en-US" sz="2500" dirty="0" smtClean="0"/>
              <a:t>Analysis and trending of total SoonerCare Choice emergency room utilization </a:t>
            </a:r>
          </a:p>
        </p:txBody>
      </p:sp>
      <p:sp>
        <p:nvSpPr>
          <p:cNvPr id="6" name="Rectangle 10"/>
          <p:cNvSpPr>
            <a:spLocks noGrp="1" noChangeArrowheads="1"/>
          </p:cNvSpPr>
          <p:nvPr>
            <p:ph type="ftr" sz="quarter" idx="11"/>
          </p:nvPr>
        </p:nvSpPr>
        <p:spPr>
          <a:xfrm>
            <a:off x="609600" y="6381750"/>
            <a:ext cx="3657600" cy="476250"/>
          </a:xfrm>
          <a:noFill/>
        </p:spPr>
        <p:txBody>
          <a:bodyPr/>
          <a:lstStyle/>
          <a:p>
            <a:pPr algn="l"/>
            <a:r>
              <a:rPr lang="en-US" b="1" i="1" dirty="0" smtClean="0"/>
              <a:t>PHPG - </a:t>
            </a:r>
            <a:r>
              <a:rPr lang="en-US" dirty="0" smtClean="0"/>
              <a:t>SoonerCare Choice Evaluation </a:t>
            </a:r>
            <a:endParaRPr lang="en-US" dirty="0" smtClean="0"/>
          </a:p>
        </p:txBody>
      </p:sp>
    </p:spTree>
    <p:extLst>
      <p:ext uri="{BB962C8B-B14F-4D97-AF65-F5344CB8AC3E}">
        <p14:creationId xmlns:p14="http://schemas.microsoft.com/office/powerpoint/2010/main" val="491488490"/>
      </p:ext>
    </p:extLst>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27</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TRENDS – ACCESS TO CARE </a:t>
            </a:r>
            <a:r>
              <a:rPr lang="en-US" sz="2000" i="1" dirty="0" smtClean="0"/>
              <a:t>cont’d</a:t>
            </a:r>
            <a:endParaRPr lang="en-US" dirty="0" smtClean="0"/>
          </a:p>
        </p:txBody>
      </p:sp>
      <p:sp>
        <p:nvSpPr>
          <p:cNvPr id="17412" name="Content Placeholder 2"/>
          <p:cNvSpPr>
            <a:spLocks noGrp="1"/>
          </p:cNvSpPr>
          <p:nvPr>
            <p:ph sz="quarter" idx="1"/>
          </p:nvPr>
        </p:nvSpPr>
        <p:spPr>
          <a:xfrm>
            <a:off x="457200" y="1219200"/>
            <a:ext cx="8229600" cy="5181600"/>
          </a:xfrm>
        </p:spPr>
        <p:txBody>
          <a:bodyPr>
            <a:normAutofit/>
          </a:bodyPr>
          <a:lstStyle/>
          <a:p>
            <a:pPr marL="0" indent="0" eaLnBrk="1" hangingPunct="1">
              <a:spcBef>
                <a:spcPts val="0"/>
              </a:spcBef>
              <a:spcAft>
                <a:spcPts val="600"/>
              </a:spcAft>
              <a:buNone/>
            </a:pPr>
            <a:r>
              <a:rPr lang="en-US" sz="3400" b="1" dirty="0" smtClean="0"/>
              <a:t>Member Satisfaction</a:t>
            </a:r>
          </a:p>
          <a:p>
            <a:pPr eaLnBrk="1" hangingPunct="1">
              <a:spcBef>
                <a:spcPts val="0"/>
              </a:spcBef>
              <a:spcAft>
                <a:spcPts val="1200"/>
              </a:spcAft>
            </a:pPr>
            <a:r>
              <a:rPr lang="en-US" sz="2800" dirty="0" smtClean="0"/>
              <a:t>Consumer Assessment of Healthcare Providers and Systems survey (CAHPS) is used to measure member satisfaction </a:t>
            </a:r>
          </a:p>
          <a:p>
            <a:pPr eaLnBrk="1" hangingPunct="1">
              <a:spcBef>
                <a:spcPts val="0"/>
              </a:spcBef>
              <a:spcAft>
                <a:spcPts val="1200"/>
              </a:spcAft>
            </a:pPr>
            <a:r>
              <a:rPr lang="en-US" sz="2700" dirty="0" smtClean="0"/>
              <a:t>Satisfaction with adult services has increased since 2008, though it dipped slightly in the most recent survey</a:t>
            </a:r>
          </a:p>
          <a:p>
            <a:pPr eaLnBrk="1" hangingPunct="1">
              <a:spcBef>
                <a:spcPts val="0"/>
              </a:spcBef>
              <a:spcAft>
                <a:spcPts val="1200"/>
              </a:spcAft>
            </a:pPr>
            <a:r>
              <a:rPr lang="en-US" sz="2700" dirty="0" smtClean="0"/>
              <a:t>Satisfaction with services for children has shown an uninterrupted rise</a:t>
            </a:r>
          </a:p>
          <a:p>
            <a:pPr marL="0" indent="0" eaLnBrk="1" hangingPunct="1">
              <a:spcBef>
                <a:spcPts val="0"/>
              </a:spcBef>
              <a:spcAft>
                <a:spcPts val="1200"/>
              </a:spcAft>
              <a:buNone/>
            </a:pPr>
            <a:endParaRPr lang="en-US" sz="2400" dirty="0"/>
          </a:p>
        </p:txBody>
      </p:sp>
      <p:sp>
        <p:nvSpPr>
          <p:cNvPr id="6" name="Rectangle 10"/>
          <p:cNvSpPr>
            <a:spLocks noGrp="1" noChangeArrowheads="1"/>
          </p:cNvSpPr>
          <p:nvPr>
            <p:ph type="ftr" sz="quarter" idx="11"/>
          </p:nvPr>
        </p:nvSpPr>
        <p:spPr>
          <a:xfrm>
            <a:off x="609600" y="6381750"/>
            <a:ext cx="3657600" cy="476250"/>
          </a:xfrm>
          <a:noFill/>
        </p:spPr>
        <p:txBody>
          <a:bodyPr/>
          <a:lstStyle/>
          <a:p>
            <a:pPr algn="l"/>
            <a:r>
              <a:rPr lang="en-US" b="1" i="1" dirty="0" smtClean="0"/>
              <a:t>PHPG - </a:t>
            </a:r>
            <a:r>
              <a:rPr lang="en-US" dirty="0" smtClean="0"/>
              <a:t>SoonerCare Choice Evaluation </a:t>
            </a:r>
            <a:endParaRPr lang="en-US" dirty="0" smtClean="0"/>
          </a:p>
        </p:txBody>
      </p:sp>
    </p:spTree>
    <p:extLst>
      <p:ext uri="{BB962C8B-B14F-4D97-AF65-F5344CB8AC3E}">
        <p14:creationId xmlns:p14="http://schemas.microsoft.com/office/powerpoint/2010/main" val="957202598"/>
      </p:ext>
    </p:extLst>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737360"/>
            <a:ext cx="7010400" cy="420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28</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TRENDS – ACCESS TO CARE </a:t>
            </a:r>
            <a:r>
              <a:rPr lang="en-US" sz="2000" i="1" dirty="0" smtClean="0"/>
              <a:t>cont’d</a:t>
            </a:r>
            <a:endParaRPr lang="en-US" dirty="0" smtClean="0"/>
          </a:p>
        </p:txBody>
      </p:sp>
      <p:sp>
        <p:nvSpPr>
          <p:cNvPr id="6" name="Rectangle 10"/>
          <p:cNvSpPr>
            <a:spLocks noGrp="1" noChangeArrowheads="1"/>
          </p:cNvSpPr>
          <p:nvPr>
            <p:ph type="ftr" sz="quarter" idx="11"/>
          </p:nvPr>
        </p:nvSpPr>
        <p:spPr>
          <a:xfrm>
            <a:off x="609600" y="6381750"/>
            <a:ext cx="3733800" cy="476250"/>
          </a:xfrm>
          <a:noFill/>
        </p:spPr>
        <p:txBody>
          <a:bodyPr/>
          <a:lstStyle/>
          <a:p>
            <a:pPr algn="l"/>
            <a:r>
              <a:rPr lang="en-US" b="1" i="1" dirty="0" smtClean="0"/>
              <a:t>PHPG - </a:t>
            </a:r>
            <a:r>
              <a:rPr lang="en-US" dirty="0" smtClean="0"/>
              <a:t>SoonerCare Choice Evaluation </a:t>
            </a:r>
            <a:endParaRPr lang="en-US" dirty="0" smtClean="0"/>
          </a:p>
        </p:txBody>
      </p:sp>
      <p:sp>
        <p:nvSpPr>
          <p:cNvPr id="2" name="TextBox 1"/>
          <p:cNvSpPr txBox="1"/>
          <p:nvPr/>
        </p:nvSpPr>
        <p:spPr>
          <a:xfrm>
            <a:off x="1625573" y="1295400"/>
            <a:ext cx="5863593" cy="523220"/>
          </a:xfrm>
          <a:prstGeom prst="rect">
            <a:avLst/>
          </a:prstGeom>
          <a:noFill/>
        </p:spPr>
        <p:txBody>
          <a:bodyPr wrap="none" rtlCol="0">
            <a:spAutoFit/>
          </a:bodyPr>
          <a:lstStyle/>
          <a:p>
            <a:pPr algn="ctr"/>
            <a:r>
              <a:rPr lang="en-US" sz="2800" b="1" i="1" dirty="0" smtClean="0"/>
              <a:t>Satisfaction with Care for Adults*</a:t>
            </a:r>
            <a:endParaRPr lang="en-US" sz="2800" b="1" i="1" dirty="0"/>
          </a:p>
        </p:txBody>
      </p:sp>
      <p:sp>
        <p:nvSpPr>
          <p:cNvPr id="9" name="TextBox 8"/>
          <p:cNvSpPr txBox="1"/>
          <p:nvPr/>
        </p:nvSpPr>
        <p:spPr>
          <a:xfrm>
            <a:off x="533400" y="5862191"/>
            <a:ext cx="8458200" cy="461665"/>
          </a:xfrm>
          <a:prstGeom prst="rect">
            <a:avLst/>
          </a:prstGeom>
          <a:noFill/>
        </p:spPr>
        <p:txBody>
          <a:bodyPr wrap="square" rtlCol="0">
            <a:spAutoFit/>
          </a:bodyPr>
          <a:lstStyle/>
          <a:p>
            <a:pPr>
              <a:spcAft>
                <a:spcPts val="0"/>
              </a:spcAft>
            </a:pPr>
            <a:r>
              <a:rPr lang="en-US" sz="800" dirty="0" smtClean="0"/>
              <a:t>*Note: Percent rating 8, 9 or 10 on a 10-point satisfaction scale; “Getting care quickly” is a composite measure based on questions regarding satisfaction with obtaining needed care, both urgent and non-urgent</a:t>
            </a:r>
          </a:p>
          <a:p>
            <a:pPr>
              <a:spcAft>
                <a:spcPts val="600"/>
              </a:spcAft>
            </a:pPr>
            <a:r>
              <a:rPr lang="en-US" sz="800" dirty="0" smtClean="0"/>
              <a:t>Sources</a:t>
            </a:r>
            <a:r>
              <a:rPr lang="en-US" sz="800" dirty="0"/>
              <a:t>: CAHPS Health Plan Survey </a:t>
            </a:r>
            <a:r>
              <a:rPr lang="en-US" sz="800" dirty="0" smtClean="0"/>
              <a:t>Adult </a:t>
            </a:r>
            <a:r>
              <a:rPr lang="en-US" sz="800" dirty="0"/>
              <a:t>Version – Telligen through 2012; Morpace for 2013 (surveys are conducted from July to December of year preceding reporting year)</a:t>
            </a:r>
          </a:p>
        </p:txBody>
      </p:sp>
      <p:cxnSp>
        <p:nvCxnSpPr>
          <p:cNvPr id="8" name="Straight Connector 7"/>
          <p:cNvCxnSpPr/>
          <p:nvPr/>
        </p:nvCxnSpPr>
        <p:spPr>
          <a:xfrm>
            <a:off x="616251" y="5785991"/>
            <a:ext cx="108881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379653"/>
      </p:ext>
    </p:extLst>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29</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TRENDS – ACCESS TO CARE </a:t>
            </a:r>
            <a:r>
              <a:rPr lang="en-US" sz="2000" i="1" dirty="0" smtClean="0"/>
              <a:t>cont’d</a:t>
            </a:r>
            <a:endParaRPr lang="en-US" dirty="0" smtClean="0"/>
          </a:p>
        </p:txBody>
      </p:sp>
      <p:sp>
        <p:nvSpPr>
          <p:cNvPr id="6" name="Rectangle 10"/>
          <p:cNvSpPr>
            <a:spLocks noGrp="1" noChangeArrowheads="1"/>
          </p:cNvSpPr>
          <p:nvPr>
            <p:ph type="ftr" sz="quarter" idx="11"/>
          </p:nvPr>
        </p:nvSpPr>
        <p:spPr>
          <a:xfrm>
            <a:off x="609600" y="6381750"/>
            <a:ext cx="3505200" cy="476250"/>
          </a:xfrm>
          <a:noFill/>
        </p:spPr>
        <p:txBody>
          <a:bodyPr/>
          <a:lstStyle/>
          <a:p>
            <a:pPr algn="l"/>
            <a:r>
              <a:rPr lang="en-US" b="1" i="1" dirty="0" smtClean="0"/>
              <a:t>PHPG - </a:t>
            </a:r>
            <a:r>
              <a:rPr lang="en-US" dirty="0" smtClean="0"/>
              <a:t>SoonerCare Choice Evaluation </a:t>
            </a:r>
            <a:endParaRPr lang="en-US" dirty="0" smtClean="0"/>
          </a:p>
        </p:txBody>
      </p:sp>
      <p:sp>
        <p:nvSpPr>
          <p:cNvPr id="2" name="TextBox 1"/>
          <p:cNvSpPr txBox="1"/>
          <p:nvPr/>
        </p:nvSpPr>
        <p:spPr>
          <a:xfrm>
            <a:off x="1458416" y="1295400"/>
            <a:ext cx="6215164" cy="523220"/>
          </a:xfrm>
          <a:prstGeom prst="rect">
            <a:avLst/>
          </a:prstGeom>
          <a:noFill/>
        </p:spPr>
        <p:txBody>
          <a:bodyPr wrap="none" rtlCol="0">
            <a:spAutoFit/>
          </a:bodyPr>
          <a:lstStyle/>
          <a:p>
            <a:pPr algn="ctr"/>
            <a:r>
              <a:rPr lang="en-US" sz="2800" b="1" i="1" dirty="0" smtClean="0"/>
              <a:t>Satisfaction with Care for Children*</a:t>
            </a:r>
            <a:endParaRPr lang="en-US" sz="2800" b="1" i="1" dirty="0"/>
          </a:p>
        </p:txBody>
      </p:sp>
      <p:sp>
        <p:nvSpPr>
          <p:cNvPr id="9" name="TextBox 8"/>
          <p:cNvSpPr txBox="1"/>
          <p:nvPr/>
        </p:nvSpPr>
        <p:spPr>
          <a:xfrm>
            <a:off x="533400" y="5909102"/>
            <a:ext cx="8229600" cy="415498"/>
          </a:xfrm>
          <a:prstGeom prst="rect">
            <a:avLst/>
          </a:prstGeom>
          <a:noFill/>
        </p:spPr>
        <p:txBody>
          <a:bodyPr wrap="square" rtlCol="0">
            <a:spAutoFit/>
          </a:bodyPr>
          <a:lstStyle/>
          <a:p>
            <a:pPr>
              <a:spcAft>
                <a:spcPts val="600"/>
              </a:spcAft>
            </a:pPr>
            <a:r>
              <a:rPr lang="en-US" sz="800" dirty="0" smtClean="0"/>
              <a:t>*Note:  Percent rating 8, 9 or 10 on a 10-point satisfaction scale</a:t>
            </a:r>
          </a:p>
          <a:p>
            <a:pPr>
              <a:spcAft>
                <a:spcPts val="600"/>
              </a:spcAft>
            </a:pPr>
            <a:r>
              <a:rPr lang="en-US" sz="800" dirty="0" smtClean="0"/>
              <a:t>Sources: CAHPS Health Plan Survey Child Version – Telligen through 2012; Morpace for 2013 (surveys </a:t>
            </a:r>
            <a:r>
              <a:rPr lang="en-US" sz="800" dirty="0"/>
              <a:t>are conducted from July to December of year preceding reporting year)</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528" y="1818618"/>
            <a:ext cx="6944472" cy="4166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p:nvCxnSpPr>
        <p:spPr>
          <a:xfrm>
            <a:off x="616251" y="5867400"/>
            <a:ext cx="123460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3467629"/>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3</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sz="3000" dirty="0" smtClean="0"/>
              <a:t> </a:t>
            </a:r>
            <a:r>
              <a:rPr lang="en-US" sz="2600" dirty="0" smtClean="0"/>
              <a:t>  </a:t>
            </a:r>
            <a:endParaRPr lang="en-US" sz="2000" dirty="0" smtClean="0"/>
          </a:p>
        </p:txBody>
      </p:sp>
      <p:sp>
        <p:nvSpPr>
          <p:cNvPr id="17412" name="Content Placeholder 2"/>
          <p:cNvSpPr>
            <a:spLocks noGrp="1"/>
          </p:cNvSpPr>
          <p:nvPr>
            <p:ph sz="quarter" idx="1"/>
          </p:nvPr>
        </p:nvSpPr>
        <p:spPr>
          <a:xfrm>
            <a:off x="342900" y="1219200"/>
            <a:ext cx="8458200" cy="3429000"/>
          </a:xfrm>
        </p:spPr>
        <p:txBody>
          <a:bodyPr>
            <a:normAutofit/>
          </a:bodyPr>
          <a:lstStyle/>
          <a:p>
            <a:pPr eaLnBrk="1" hangingPunct="1">
              <a:spcBef>
                <a:spcPts val="1200"/>
              </a:spcBef>
            </a:pPr>
            <a:r>
              <a:rPr lang="en-US" sz="2400" dirty="0" smtClean="0"/>
              <a:t>PHPG specializes in design, implementation and evaluation of health reform initiatives for publicly-funded populations</a:t>
            </a:r>
          </a:p>
          <a:p>
            <a:pPr eaLnBrk="1" hangingPunct="1">
              <a:spcBef>
                <a:spcPts val="1200"/>
              </a:spcBef>
            </a:pPr>
            <a:r>
              <a:rPr lang="en-US" sz="2400" dirty="0" smtClean="0"/>
              <a:t>PHPG has assisted over 30 state Medicaid programs since 1994</a:t>
            </a:r>
          </a:p>
          <a:p>
            <a:pPr eaLnBrk="1" hangingPunct="1">
              <a:spcBef>
                <a:spcPts val="1200"/>
              </a:spcBef>
            </a:pPr>
            <a:r>
              <a:rPr lang="en-US" sz="2400" dirty="0" smtClean="0"/>
              <a:t>In recent years PHPG has worked on Medicaid managed care engagements for public or managed care organization clients in: </a:t>
            </a:r>
          </a:p>
        </p:txBody>
      </p:sp>
      <p:sp>
        <p:nvSpPr>
          <p:cNvPr id="6" name="Rectangle 10"/>
          <p:cNvSpPr>
            <a:spLocks noGrp="1" noChangeArrowheads="1"/>
          </p:cNvSpPr>
          <p:nvPr>
            <p:ph type="ftr" sz="quarter" idx="11"/>
          </p:nvPr>
        </p:nvSpPr>
        <p:spPr>
          <a:xfrm>
            <a:off x="609600" y="6381750"/>
            <a:ext cx="4114800" cy="476250"/>
          </a:xfrm>
          <a:noFill/>
        </p:spPr>
        <p:txBody>
          <a:bodyPr/>
          <a:lstStyle/>
          <a:p>
            <a:pPr algn="l"/>
            <a:r>
              <a:rPr lang="en-US" b="1" i="1" dirty="0" smtClean="0"/>
              <a:t>PHPG - </a:t>
            </a:r>
            <a:r>
              <a:rPr lang="en-US" dirty="0" smtClean="0"/>
              <a:t>SoonerCare Choice Evaluation </a:t>
            </a:r>
            <a:endParaRPr lang="en-US" dirty="0" smtClean="0"/>
          </a:p>
        </p:txBody>
      </p:sp>
      <p:graphicFrame>
        <p:nvGraphicFramePr>
          <p:cNvPr id="8" name="Table 7"/>
          <p:cNvGraphicFramePr>
            <a:graphicFrameLocks noGrp="1"/>
          </p:cNvGraphicFramePr>
          <p:nvPr>
            <p:extLst>
              <p:ext uri="{D42A27DB-BD31-4B8C-83A1-F6EECF244321}">
                <p14:modId xmlns:p14="http://schemas.microsoft.com/office/powerpoint/2010/main" val="290987730"/>
              </p:ext>
            </p:extLst>
          </p:nvPr>
        </p:nvGraphicFramePr>
        <p:xfrm>
          <a:off x="1295400" y="4523332"/>
          <a:ext cx="7162800" cy="1648868"/>
        </p:xfrm>
        <a:graphic>
          <a:graphicData uri="http://schemas.openxmlformats.org/drawingml/2006/table">
            <a:tbl>
              <a:tblPr firstRow="1" bandRow="1">
                <a:tableStyleId>{2D5ABB26-0587-4C30-8999-92F81FD0307C}</a:tableStyleId>
              </a:tblPr>
              <a:tblGrid>
                <a:gridCol w="1790700"/>
                <a:gridCol w="1790700"/>
                <a:gridCol w="1790700"/>
                <a:gridCol w="1790700"/>
              </a:tblGrid>
              <a:tr h="412217">
                <a:tc>
                  <a:txBody>
                    <a:bodyPr/>
                    <a:lstStyle/>
                    <a:p>
                      <a:r>
                        <a:rPr lang="en-US" sz="2000" b="1" i="1" dirty="0" smtClean="0">
                          <a:solidFill>
                            <a:schemeClr val="accent2">
                              <a:lumMod val="50000"/>
                            </a:schemeClr>
                          </a:solidFill>
                        </a:rPr>
                        <a:t>Arizona</a:t>
                      </a:r>
                      <a:endParaRPr lang="en-US" sz="2000" b="1" i="1" dirty="0">
                        <a:solidFill>
                          <a:schemeClr val="accent2">
                            <a:lumMod val="5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1" dirty="0" smtClean="0">
                          <a:solidFill>
                            <a:schemeClr val="accent2">
                              <a:lumMod val="50000"/>
                            </a:schemeClr>
                          </a:solidFill>
                        </a:rPr>
                        <a:t>California</a:t>
                      </a:r>
                    </a:p>
                  </a:txBody>
                  <a:tcPr/>
                </a:tc>
                <a:tc>
                  <a:txBody>
                    <a:bodyPr/>
                    <a:lstStyle/>
                    <a:p>
                      <a:r>
                        <a:rPr lang="en-US" sz="2000" b="1" i="1" dirty="0" smtClean="0">
                          <a:solidFill>
                            <a:schemeClr val="accent2">
                              <a:lumMod val="50000"/>
                            </a:schemeClr>
                          </a:solidFill>
                        </a:rPr>
                        <a:t>Florida</a:t>
                      </a:r>
                      <a:endParaRPr lang="en-US" sz="2000" b="1" i="1" dirty="0">
                        <a:solidFill>
                          <a:schemeClr val="accent2">
                            <a:lumMod val="50000"/>
                          </a:schemeClr>
                        </a:solidFill>
                      </a:endParaRPr>
                    </a:p>
                  </a:txBody>
                  <a:tcPr/>
                </a:tc>
                <a:tc>
                  <a:txBody>
                    <a:bodyPr/>
                    <a:lstStyle/>
                    <a:p>
                      <a:r>
                        <a:rPr lang="en-US" sz="2000" b="1" i="1" dirty="0" smtClean="0">
                          <a:solidFill>
                            <a:schemeClr val="accent2">
                              <a:lumMod val="50000"/>
                            </a:schemeClr>
                          </a:solidFill>
                        </a:rPr>
                        <a:t>Georgia</a:t>
                      </a:r>
                      <a:endParaRPr lang="en-US" sz="2000" b="1" i="1" dirty="0">
                        <a:solidFill>
                          <a:schemeClr val="accent2">
                            <a:lumMod val="50000"/>
                          </a:schemeClr>
                        </a:solidFill>
                      </a:endParaRPr>
                    </a:p>
                  </a:txBody>
                  <a:tcPr/>
                </a:tc>
              </a:tr>
              <a:tr h="412217">
                <a:tc>
                  <a:txBody>
                    <a:bodyPr/>
                    <a:lstStyle/>
                    <a:p>
                      <a:r>
                        <a:rPr lang="en-US" sz="2000" b="1" i="1" dirty="0" smtClean="0">
                          <a:solidFill>
                            <a:schemeClr val="accent2">
                              <a:lumMod val="50000"/>
                            </a:schemeClr>
                          </a:solidFill>
                        </a:rPr>
                        <a:t>Hawaii</a:t>
                      </a:r>
                      <a:endParaRPr lang="en-US" sz="2000" b="1" i="1" dirty="0">
                        <a:solidFill>
                          <a:schemeClr val="accent2">
                            <a:lumMod val="5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1" dirty="0" smtClean="0">
                          <a:solidFill>
                            <a:schemeClr val="accent2">
                              <a:lumMod val="50000"/>
                            </a:schemeClr>
                          </a:solidFill>
                        </a:rPr>
                        <a:t>Kansas</a:t>
                      </a:r>
                    </a:p>
                  </a:txBody>
                  <a:tcPr/>
                </a:tc>
                <a:tc>
                  <a:txBody>
                    <a:bodyPr/>
                    <a:lstStyle/>
                    <a:p>
                      <a:r>
                        <a:rPr lang="en-US" sz="2000" b="1" i="1" dirty="0" smtClean="0">
                          <a:solidFill>
                            <a:schemeClr val="accent2">
                              <a:lumMod val="50000"/>
                            </a:schemeClr>
                          </a:solidFill>
                        </a:rPr>
                        <a:t>Kentucky</a:t>
                      </a:r>
                      <a:endParaRPr lang="en-US" sz="2000" b="1" i="1" dirty="0">
                        <a:solidFill>
                          <a:schemeClr val="accent2">
                            <a:lumMod val="50000"/>
                          </a:schemeClr>
                        </a:solidFill>
                      </a:endParaRPr>
                    </a:p>
                  </a:txBody>
                  <a:tcPr/>
                </a:tc>
                <a:tc>
                  <a:txBody>
                    <a:bodyPr/>
                    <a:lstStyle/>
                    <a:p>
                      <a:r>
                        <a:rPr lang="en-US" sz="2000" b="1" i="1" dirty="0" smtClean="0">
                          <a:solidFill>
                            <a:schemeClr val="accent2">
                              <a:lumMod val="50000"/>
                            </a:schemeClr>
                          </a:solidFill>
                        </a:rPr>
                        <a:t>Michigan</a:t>
                      </a:r>
                      <a:endParaRPr lang="en-US" sz="2000" b="1" i="1" dirty="0">
                        <a:solidFill>
                          <a:schemeClr val="accent2">
                            <a:lumMod val="50000"/>
                          </a:schemeClr>
                        </a:solidFill>
                      </a:endParaRPr>
                    </a:p>
                  </a:txBody>
                  <a:tcPr/>
                </a:tc>
              </a:tr>
              <a:tr h="412217">
                <a:tc>
                  <a:txBody>
                    <a:bodyPr/>
                    <a:lstStyle/>
                    <a:p>
                      <a:r>
                        <a:rPr lang="en-US" sz="2000" b="1" i="1" dirty="0" smtClean="0">
                          <a:solidFill>
                            <a:schemeClr val="accent2">
                              <a:lumMod val="50000"/>
                            </a:schemeClr>
                          </a:solidFill>
                        </a:rPr>
                        <a:t>Missouri</a:t>
                      </a:r>
                      <a:endParaRPr lang="en-US" sz="2000" b="1" i="1" dirty="0">
                        <a:solidFill>
                          <a:schemeClr val="accent2">
                            <a:lumMod val="50000"/>
                          </a:schemeClr>
                        </a:solidFill>
                      </a:endParaRPr>
                    </a:p>
                  </a:txBody>
                  <a:tcPr/>
                </a:tc>
                <a:tc>
                  <a:txBody>
                    <a:bodyPr/>
                    <a:lstStyle/>
                    <a:p>
                      <a:r>
                        <a:rPr lang="en-US" sz="2000" b="1" i="1" dirty="0" smtClean="0">
                          <a:solidFill>
                            <a:schemeClr val="accent2">
                              <a:lumMod val="50000"/>
                            </a:schemeClr>
                          </a:solidFill>
                        </a:rPr>
                        <a:t>New Jersey</a:t>
                      </a:r>
                      <a:endParaRPr lang="en-US" sz="2000" b="1" i="1" dirty="0">
                        <a:solidFill>
                          <a:schemeClr val="accent2">
                            <a:lumMod val="50000"/>
                          </a:schemeClr>
                        </a:solidFill>
                      </a:endParaRPr>
                    </a:p>
                  </a:txBody>
                  <a:tcPr/>
                </a:tc>
                <a:tc>
                  <a:txBody>
                    <a:bodyPr/>
                    <a:lstStyle/>
                    <a:p>
                      <a:r>
                        <a:rPr lang="en-US" sz="2000" b="1" i="1" dirty="0" smtClean="0">
                          <a:solidFill>
                            <a:schemeClr val="accent2">
                              <a:lumMod val="50000"/>
                            </a:schemeClr>
                          </a:solidFill>
                        </a:rPr>
                        <a:t>New Mexico</a:t>
                      </a:r>
                      <a:endParaRPr lang="en-US" sz="2000" b="1" i="1" dirty="0">
                        <a:solidFill>
                          <a:schemeClr val="accent2">
                            <a:lumMod val="50000"/>
                          </a:schemeClr>
                        </a:solidFill>
                      </a:endParaRPr>
                    </a:p>
                  </a:txBody>
                  <a:tcPr/>
                </a:tc>
                <a:tc>
                  <a:txBody>
                    <a:bodyPr/>
                    <a:lstStyle/>
                    <a:p>
                      <a:r>
                        <a:rPr lang="en-US" sz="2000" b="1" i="1" dirty="0" smtClean="0">
                          <a:solidFill>
                            <a:schemeClr val="accent2">
                              <a:lumMod val="50000"/>
                            </a:schemeClr>
                          </a:solidFill>
                        </a:rPr>
                        <a:t>New York</a:t>
                      </a:r>
                      <a:endParaRPr lang="en-US" sz="2000" b="1" i="1" dirty="0">
                        <a:solidFill>
                          <a:schemeClr val="accent2">
                            <a:lumMod val="50000"/>
                          </a:schemeClr>
                        </a:solidFill>
                      </a:endParaRPr>
                    </a:p>
                  </a:txBody>
                  <a:tcPr/>
                </a:tc>
              </a:tr>
              <a:tr h="412217">
                <a:tc>
                  <a:txBody>
                    <a:bodyPr/>
                    <a:lstStyle/>
                    <a:p>
                      <a:r>
                        <a:rPr lang="en-US" sz="2000" b="1" i="1" dirty="0" smtClean="0">
                          <a:solidFill>
                            <a:schemeClr val="accent2">
                              <a:lumMod val="50000"/>
                            </a:schemeClr>
                          </a:solidFill>
                        </a:rPr>
                        <a:t>Ohio</a:t>
                      </a:r>
                      <a:endParaRPr lang="en-US" sz="2000" b="1" i="1" dirty="0">
                        <a:solidFill>
                          <a:schemeClr val="accent2">
                            <a:lumMod val="50000"/>
                          </a:schemeClr>
                        </a:solidFill>
                      </a:endParaRPr>
                    </a:p>
                  </a:txBody>
                  <a:tcPr/>
                </a:tc>
                <a:tc>
                  <a:txBody>
                    <a:bodyPr/>
                    <a:lstStyle/>
                    <a:p>
                      <a:r>
                        <a:rPr lang="en-US" sz="2000" b="1" i="1" dirty="0" smtClean="0">
                          <a:solidFill>
                            <a:schemeClr val="accent2">
                              <a:lumMod val="50000"/>
                            </a:schemeClr>
                          </a:solidFill>
                        </a:rPr>
                        <a:t>Tennessee</a:t>
                      </a:r>
                      <a:endParaRPr lang="en-US" sz="2000" b="1" i="1" dirty="0">
                        <a:solidFill>
                          <a:schemeClr val="accent2">
                            <a:lumMod val="50000"/>
                          </a:schemeClr>
                        </a:solidFill>
                      </a:endParaRPr>
                    </a:p>
                  </a:txBody>
                  <a:tcPr/>
                </a:tc>
                <a:tc>
                  <a:txBody>
                    <a:bodyPr/>
                    <a:lstStyle/>
                    <a:p>
                      <a:r>
                        <a:rPr lang="en-US" sz="2000" b="1" i="1" dirty="0" smtClean="0">
                          <a:solidFill>
                            <a:schemeClr val="accent2">
                              <a:lumMod val="50000"/>
                            </a:schemeClr>
                          </a:solidFill>
                        </a:rPr>
                        <a:t> Texas</a:t>
                      </a:r>
                      <a:endParaRPr lang="en-US" sz="2000" b="1" i="1" dirty="0">
                        <a:solidFill>
                          <a:schemeClr val="accent2">
                            <a:lumMod val="50000"/>
                          </a:schemeClr>
                        </a:solidFill>
                      </a:endParaRPr>
                    </a:p>
                  </a:txBody>
                  <a:tcPr/>
                </a:tc>
                <a:tc>
                  <a:txBody>
                    <a:bodyPr/>
                    <a:lstStyle/>
                    <a:p>
                      <a:r>
                        <a:rPr lang="en-US" sz="2000" b="1" i="1" dirty="0" smtClean="0">
                          <a:solidFill>
                            <a:schemeClr val="accent2">
                              <a:lumMod val="50000"/>
                            </a:schemeClr>
                          </a:solidFill>
                        </a:rPr>
                        <a:t>Vermont</a:t>
                      </a:r>
                      <a:endParaRPr lang="en-US" sz="2000" b="1" i="1" dirty="0">
                        <a:solidFill>
                          <a:schemeClr val="accent2">
                            <a:lumMod val="50000"/>
                          </a:schemeClr>
                        </a:solidFill>
                      </a:endParaRPr>
                    </a:p>
                  </a:txBody>
                  <a:tcPr/>
                </a:tc>
              </a:tr>
            </a:tbl>
          </a:graphicData>
        </a:graphic>
      </p:graphicFrame>
      <p:sp>
        <p:nvSpPr>
          <p:cNvPr id="9" name="Title 1"/>
          <p:cNvSpPr txBox="1">
            <a:spLocks/>
          </p:cNvSpPr>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eaLnBrk="1" hangingPunct="1"/>
            <a:r>
              <a:rPr lang="en-US" sz="3000" dirty="0" smtClean="0"/>
              <a:t>INTRODUCTION </a:t>
            </a:r>
            <a:r>
              <a:rPr lang="en-US" sz="2800" i="1" dirty="0"/>
              <a:t>cont’d</a:t>
            </a:r>
            <a:r>
              <a:rPr lang="en-US" sz="3000" dirty="0" smtClean="0"/>
              <a:t>  </a:t>
            </a:r>
            <a:endParaRPr lang="en-US" dirty="0" smtClean="0"/>
          </a:p>
        </p:txBody>
      </p:sp>
    </p:spTree>
    <p:extLst>
      <p:ext uri="{BB962C8B-B14F-4D97-AF65-F5344CB8AC3E}">
        <p14:creationId xmlns:p14="http://schemas.microsoft.com/office/powerpoint/2010/main" val="2453781623"/>
      </p:ext>
    </p:extLst>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r>
              <a:rPr lang="en-US" dirty="0" smtClean="0"/>
              <a:t>   </a:t>
            </a:r>
          </a:p>
        </p:txBody>
      </p:sp>
      <p:sp>
        <p:nvSpPr>
          <p:cNvPr id="17412" name="Content Placeholder 2"/>
          <p:cNvSpPr>
            <a:spLocks noGrp="1"/>
          </p:cNvSpPr>
          <p:nvPr>
            <p:ph sz="quarter" idx="1"/>
          </p:nvPr>
        </p:nvSpPr>
        <p:spPr>
          <a:xfrm>
            <a:off x="457200" y="1145721"/>
            <a:ext cx="8458200" cy="5102679"/>
          </a:xfrm>
        </p:spPr>
        <p:txBody>
          <a:bodyPr/>
          <a:lstStyle/>
          <a:p>
            <a:pPr marL="0" indent="0">
              <a:spcBef>
                <a:spcPts val="0"/>
              </a:spcBef>
              <a:buNone/>
            </a:pPr>
            <a:r>
              <a:rPr lang="en-US" sz="3400" b="1" dirty="0" smtClean="0"/>
              <a:t>Emergency Room Utilization</a:t>
            </a:r>
          </a:p>
          <a:p>
            <a:pPr>
              <a:spcBef>
                <a:spcPts val="0"/>
              </a:spcBef>
              <a:spcAft>
                <a:spcPts val="600"/>
              </a:spcAft>
            </a:pPr>
            <a:r>
              <a:rPr lang="en-US" sz="2500" dirty="0" smtClean="0"/>
              <a:t>Oklahoma has historically experienced high ER use</a:t>
            </a:r>
          </a:p>
          <a:p>
            <a:pPr>
              <a:spcBef>
                <a:spcPts val="0"/>
              </a:spcBef>
              <a:spcAft>
                <a:spcPts val="600"/>
              </a:spcAft>
            </a:pPr>
            <a:r>
              <a:rPr lang="en-US" sz="2500" dirty="0" smtClean="0"/>
              <a:t>A Lewin/GDIT study of 2008 Medicaid ER utilization rates in 39 states ranked Oklahoma second highest </a:t>
            </a:r>
          </a:p>
          <a:p>
            <a:pPr>
              <a:spcBef>
                <a:spcPts val="0"/>
              </a:spcBef>
            </a:pPr>
            <a:r>
              <a:rPr lang="en-US" sz="2500" dirty="0" smtClean="0"/>
              <a:t>OHCA and provider partners have launched multiple initiatives since 2008 to reduce ER visits: </a:t>
            </a:r>
          </a:p>
          <a:p>
            <a:pPr lvl="1"/>
            <a:r>
              <a:rPr lang="en-US" sz="1800" dirty="0" smtClean="0"/>
              <a:t>Enrollment of members into patient centered medical homes </a:t>
            </a:r>
          </a:p>
          <a:p>
            <a:pPr lvl="1"/>
            <a:r>
              <a:rPr lang="en-US" sz="1800" dirty="0" smtClean="0"/>
              <a:t>Requirement for all medical home providers to offer 24-hour/7-day telephone coverage by a medical professional</a:t>
            </a:r>
          </a:p>
          <a:p>
            <a:pPr lvl="1"/>
            <a:r>
              <a:rPr lang="en-US" sz="1800" dirty="0" smtClean="0"/>
              <a:t>Requirement for “Tier 3” medical home providers to offer extended office hours</a:t>
            </a:r>
          </a:p>
          <a:p>
            <a:pPr lvl="1"/>
            <a:r>
              <a:rPr lang="en-US" sz="1800" dirty="0" smtClean="0"/>
              <a:t>Targeted intervention with members who visit the ER two or more times in a three-month period by the OHCA and Health Access Networks</a:t>
            </a:r>
          </a:p>
          <a:p>
            <a:pPr lvl="1"/>
            <a:r>
              <a:rPr lang="en-US" sz="1800" dirty="0" smtClean="0"/>
              <a:t>Physical and behavioral health case management of members with complex/chronic conditions associated with ER use  </a:t>
            </a:r>
          </a:p>
        </p:txBody>
      </p:sp>
      <p:sp>
        <p:nvSpPr>
          <p:cNvPr id="17409" name="Slide Number Placeholder 22"/>
          <p:cNvSpPr>
            <a:spLocks noGrp="1"/>
          </p:cNvSpPr>
          <p:nvPr>
            <p:ph type="sldNum" sz="quarter" idx="10"/>
          </p:nvPr>
        </p:nvSpPr>
        <p:spPr/>
        <p:txBody>
          <a:bodyPr/>
          <a:lstStyle/>
          <a:p>
            <a:fld id="{8A2498B1-328B-49AE-9904-5A2C4EFCA5E0}" type="slidenum">
              <a:rPr lang="en-US" smtClean="0"/>
              <a:pPr/>
              <a:t>30</a:t>
            </a:fld>
            <a:r>
              <a:rPr lang="en-US" dirty="0" smtClean="0"/>
              <a:t> </a:t>
            </a:r>
          </a:p>
        </p:txBody>
      </p:sp>
      <p:sp>
        <p:nvSpPr>
          <p:cNvPr id="6" name="Rectangle 10"/>
          <p:cNvSpPr>
            <a:spLocks noGrp="1" noChangeArrowheads="1"/>
          </p:cNvSpPr>
          <p:nvPr>
            <p:ph type="ftr" sz="quarter" idx="11"/>
          </p:nvPr>
        </p:nvSpPr>
        <p:spPr>
          <a:xfrm>
            <a:off x="609600" y="6381750"/>
            <a:ext cx="3429000" cy="476250"/>
          </a:xfrm>
        </p:spPr>
        <p:txBody>
          <a:bodyPr/>
          <a:lstStyle/>
          <a:p>
            <a:r>
              <a:rPr lang="en-US" b="1" i="1" dirty="0" smtClean="0"/>
              <a:t>PHPG</a:t>
            </a:r>
            <a:r>
              <a:rPr lang="en-US" dirty="0" smtClean="0"/>
              <a:t> - SoonerCare Choice Evaluation </a:t>
            </a:r>
            <a:endParaRPr lang="en-US" dirty="0" smtClean="0"/>
          </a:p>
        </p:txBody>
      </p:sp>
      <p:sp>
        <p:nvSpPr>
          <p:cNvPr id="7" name="Title 1"/>
          <p:cNvSpPr txBox="1">
            <a:spLocks/>
          </p:cNvSpPr>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eaLnBrk="1" hangingPunct="1"/>
            <a:r>
              <a:rPr lang="en-US" dirty="0" smtClean="0"/>
              <a:t>TRENDS – ACCESS TO CARE </a:t>
            </a:r>
            <a:r>
              <a:rPr lang="en-US" sz="2000" i="1" dirty="0" smtClean="0"/>
              <a:t>cont’d</a:t>
            </a:r>
            <a:endParaRPr lang="en-US" dirty="0" smtClean="0"/>
          </a:p>
        </p:txBody>
      </p:sp>
    </p:spTree>
    <p:extLst>
      <p:ext uri="{BB962C8B-B14F-4D97-AF65-F5344CB8AC3E}">
        <p14:creationId xmlns:p14="http://schemas.microsoft.com/office/powerpoint/2010/main" val="2205240297"/>
      </p:ext>
    </p:extLst>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31</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sz="3000" dirty="0" smtClean="0"/>
              <a:t> </a:t>
            </a:r>
            <a:r>
              <a:rPr lang="en-US" sz="2600" dirty="0" smtClean="0"/>
              <a:t>  </a:t>
            </a:r>
            <a:endParaRPr lang="en-US" sz="2000" dirty="0" smtClean="0"/>
          </a:p>
        </p:txBody>
      </p:sp>
      <p:sp>
        <p:nvSpPr>
          <p:cNvPr id="17412" name="Content Placeholder 2"/>
          <p:cNvSpPr>
            <a:spLocks noGrp="1"/>
          </p:cNvSpPr>
          <p:nvPr>
            <p:ph sz="quarter" idx="1"/>
          </p:nvPr>
        </p:nvSpPr>
        <p:spPr>
          <a:xfrm>
            <a:off x="457200" y="1295400"/>
            <a:ext cx="8305800" cy="4876800"/>
          </a:xfrm>
        </p:spPr>
        <p:txBody>
          <a:bodyPr>
            <a:normAutofit fontScale="85000" lnSpcReduction="20000"/>
          </a:bodyPr>
          <a:lstStyle/>
          <a:p>
            <a:pPr marL="0" indent="0" eaLnBrk="1" hangingPunct="1">
              <a:spcBef>
                <a:spcPts val="1200"/>
              </a:spcBef>
              <a:buNone/>
            </a:pPr>
            <a:r>
              <a:rPr lang="en-US" sz="3200" b="1" dirty="0"/>
              <a:t>Emergency Room Utilization</a:t>
            </a:r>
          </a:p>
          <a:p>
            <a:pPr eaLnBrk="1" hangingPunct="1">
              <a:spcBef>
                <a:spcPts val="1200"/>
              </a:spcBef>
            </a:pPr>
            <a:r>
              <a:rPr lang="en-US" sz="3200" dirty="0" smtClean="0"/>
              <a:t>The combined initiatives have had a positive impact on ER use</a:t>
            </a:r>
          </a:p>
          <a:p>
            <a:pPr eaLnBrk="1" hangingPunct="1">
              <a:spcBef>
                <a:spcPts val="1200"/>
              </a:spcBef>
            </a:pPr>
            <a:r>
              <a:rPr lang="en-US" sz="3200" dirty="0" smtClean="0"/>
              <a:t>ER visits, on a per member basis, </a:t>
            </a:r>
            <a:r>
              <a:rPr lang="en-US" sz="3200" b="1" dirty="0" smtClean="0">
                <a:solidFill>
                  <a:schemeClr val="accent1">
                    <a:lumMod val="50000"/>
                  </a:schemeClr>
                </a:solidFill>
              </a:rPr>
              <a:t>declined by over 13 percent</a:t>
            </a:r>
            <a:r>
              <a:rPr lang="en-US" sz="3200" dirty="0" smtClean="0"/>
              <a:t> from 2008 to 2013</a:t>
            </a:r>
          </a:p>
          <a:p>
            <a:pPr eaLnBrk="1" hangingPunct="1">
              <a:spcBef>
                <a:spcPts val="1200"/>
              </a:spcBef>
            </a:pPr>
            <a:r>
              <a:rPr lang="en-US" sz="3200" dirty="0" smtClean="0"/>
              <a:t>The portion of members with at least one visit fell during the same period, as did the average number of visits per utilizer</a:t>
            </a:r>
          </a:p>
          <a:p>
            <a:pPr eaLnBrk="1" hangingPunct="1">
              <a:spcBef>
                <a:spcPts val="1200"/>
              </a:spcBef>
            </a:pPr>
            <a:r>
              <a:rPr lang="en-US" sz="3200" dirty="0" smtClean="0"/>
              <a:t>The decline from 2009 to 2013 equated to </a:t>
            </a:r>
            <a:r>
              <a:rPr lang="en-US" sz="3200" b="1" dirty="0" smtClean="0">
                <a:solidFill>
                  <a:schemeClr val="accent1">
                    <a:lumMod val="50000"/>
                  </a:schemeClr>
                </a:solidFill>
              </a:rPr>
              <a:t>61,000 avoided ER visits in 2013</a:t>
            </a:r>
            <a:r>
              <a:rPr lang="en-US" sz="3200" dirty="0" smtClean="0"/>
              <a:t>, i.e., visits that did not occur, but would have if the 2008 utilization rate had remained unchanged</a:t>
            </a:r>
          </a:p>
          <a:p>
            <a:pPr lvl="1" eaLnBrk="1" hangingPunct="1">
              <a:spcBef>
                <a:spcPts val="1200"/>
              </a:spcBef>
            </a:pPr>
            <a:endParaRPr lang="en-US" sz="3200" dirty="0" smtClean="0"/>
          </a:p>
        </p:txBody>
      </p:sp>
      <p:sp>
        <p:nvSpPr>
          <p:cNvPr id="6" name="Rectangle 10"/>
          <p:cNvSpPr>
            <a:spLocks noGrp="1" noChangeArrowheads="1"/>
          </p:cNvSpPr>
          <p:nvPr>
            <p:ph type="ftr" sz="quarter" idx="11"/>
          </p:nvPr>
        </p:nvSpPr>
        <p:spPr>
          <a:xfrm>
            <a:off x="609600" y="6381750"/>
            <a:ext cx="4114800" cy="476250"/>
          </a:xfrm>
          <a:noFill/>
        </p:spPr>
        <p:txBody>
          <a:bodyPr/>
          <a:lstStyle/>
          <a:p>
            <a:pPr algn="l"/>
            <a:r>
              <a:rPr lang="en-US" b="1" i="1" dirty="0" smtClean="0"/>
              <a:t>PHPG - </a:t>
            </a:r>
            <a:r>
              <a:rPr lang="en-US" dirty="0" smtClean="0"/>
              <a:t>SoonerCare Choice Evaluation </a:t>
            </a:r>
            <a:endParaRPr lang="en-US" dirty="0" smtClean="0"/>
          </a:p>
        </p:txBody>
      </p:sp>
      <p:sp>
        <p:nvSpPr>
          <p:cNvPr id="11" name="Title 1"/>
          <p:cNvSpPr txBox="1">
            <a:spLocks/>
          </p:cNvSpPr>
          <p:nvPr/>
        </p:nvSpPr>
        <p:spPr bwMode="auto">
          <a:xfrm>
            <a:off x="457200" y="195943"/>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eaLnBrk="1" hangingPunct="1"/>
            <a:r>
              <a:rPr lang="en-US" dirty="0" smtClean="0"/>
              <a:t>TRENDS – ACCESS TO CARE </a:t>
            </a:r>
            <a:r>
              <a:rPr lang="en-US" sz="2000" i="1" dirty="0" smtClean="0"/>
              <a:t>cont’d</a:t>
            </a:r>
            <a:endParaRPr lang="en-US" dirty="0" smtClean="0"/>
          </a:p>
        </p:txBody>
      </p:sp>
    </p:spTree>
    <p:extLst>
      <p:ext uri="{BB962C8B-B14F-4D97-AF65-F5344CB8AC3E}">
        <p14:creationId xmlns:p14="http://schemas.microsoft.com/office/powerpoint/2010/main" val="1479399478"/>
      </p:ext>
    </p:extLst>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828800"/>
            <a:ext cx="7116379" cy="435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32</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TRENDS – ACCESS TO CARE </a:t>
            </a:r>
            <a:r>
              <a:rPr lang="en-US" sz="2000" i="1" dirty="0" smtClean="0"/>
              <a:t>cont’d</a:t>
            </a:r>
            <a:endParaRPr lang="en-US" dirty="0" smtClean="0"/>
          </a:p>
        </p:txBody>
      </p:sp>
      <p:sp>
        <p:nvSpPr>
          <p:cNvPr id="6" name="Rectangle 10"/>
          <p:cNvSpPr>
            <a:spLocks noGrp="1" noChangeArrowheads="1"/>
          </p:cNvSpPr>
          <p:nvPr>
            <p:ph type="ftr" sz="quarter" idx="11"/>
          </p:nvPr>
        </p:nvSpPr>
        <p:spPr>
          <a:xfrm>
            <a:off x="609599" y="6381750"/>
            <a:ext cx="4050569" cy="476250"/>
          </a:xfrm>
          <a:noFill/>
        </p:spPr>
        <p:txBody>
          <a:bodyPr/>
          <a:lstStyle/>
          <a:p>
            <a:pPr algn="l"/>
            <a:r>
              <a:rPr lang="en-US" b="1" i="1" dirty="0" smtClean="0"/>
              <a:t>PHPG - </a:t>
            </a:r>
            <a:r>
              <a:rPr lang="en-US" dirty="0" smtClean="0"/>
              <a:t>SoonerCare Choice Evaluation </a:t>
            </a:r>
            <a:endParaRPr lang="en-US" dirty="0" smtClean="0"/>
          </a:p>
        </p:txBody>
      </p:sp>
      <p:sp>
        <p:nvSpPr>
          <p:cNvPr id="2" name="TextBox 1"/>
          <p:cNvSpPr txBox="1"/>
          <p:nvPr/>
        </p:nvSpPr>
        <p:spPr>
          <a:xfrm>
            <a:off x="507429" y="1371600"/>
            <a:ext cx="8305480" cy="461665"/>
          </a:xfrm>
          <a:prstGeom prst="rect">
            <a:avLst/>
          </a:prstGeom>
          <a:noFill/>
        </p:spPr>
        <p:txBody>
          <a:bodyPr wrap="none" rtlCol="0">
            <a:spAutoFit/>
          </a:bodyPr>
          <a:lstStyle/>
          <a:p>
            <a:pPr algn="ctr"/>
            <a:r>
              <a:rPr lang="en-US" sz="2400" b="1" i="1" dirty="0" smtClean="0"/>
              <a:t>Emergency Room Utilization per 1,000 </a:t>
            </a:r>
            <a:r>
              <a:rPr lang="en-US" sz="2400" b="1" i="1" dirty="0"/>
              <a:t>M</a:t>
            </a:r>
            <a:r>
              <a:rPr lang="en-US" sz="2400" b="1" i="1" dirty="0" smtClean="0"/>
              <a:t>ember Months </a:t>
            </a:r>
            <a:endParaRPr lang="en-US" sz="2400" b="1" i="1" dirty="0"/>
          </a:p>
        </p:txBody>
      </p:sp>
      <p:sp>
        <p:nvSpPr>
          <p:cNvPr id="10" name="TextBox 9"/>
          <p:cNvSpPr txBox="1"/>
          <p:nvPr/>
        </p:nvSpPr>
        <p:spPr>
          <a:xfrm>
            <a:off x="533400" y="5985302"/>
            <a:ext cx="7924800" cy="338554"/>
          </a:xfrm>
          <a:prstGeom prst="rect">
            <a:avLst/>
          </a:prstGeom>
          <a:noFill/>
        </p:spPr>
        <p:txBody>
          <a:bodyPr wrap="square" rtlCol="0">
            <a:spAutoFit/>
          </a:bodyPr>
          <a:lstStyle/>
          <a:p>
            <a:pPr>
              <a:spcAft>
                <a:spcPts val="600"/>
              </a:spcAft>
            </a:pPr>
            <a:r>
              <a:rPr lang="en-US" sz="800" dirty="0" smtClean="0"/>
              <a:t> Source: OHCA paid claims data. ER results include claims with paid amounts for ER services as well as claims with zero pay amounts for ER services as long as at least one other service on the claim was paid</a:t>
            </a:r>
            <a:endParaRPr lang="en-US" sz="800" dirty="0"/>
          </a:p>
        </p:txBody>
      </p:sp>
    </p:spTree>
    <p:extLst>
      <p:ext uri="{BB962C8B-B14F-4D97-AF65-F5344CB8AC3E}">
        <p14:creationId xmlns:p14="http://schemas.microsoft.com/office/powerpoint/2010/main" val="2518794317"/>
      </p:ext>
    </p:extLst>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r>
              <a:rPr lang="en-US" dirty="0" smtClean="0"/>
              <a:t>   </a:t>
            </a:r>
          </a:p>
        </p:txBody>
      </p:sp>
      <p:sp>
        <p:nvSpPr>
          <p:cNvPr id="17412" name="Content Placeholder 2"/>
          <p:cNvSpPr>
            <a:spLocks noGrp="1"/>
          </p:cNvSpPr>
          <p:nvPr>
            <p:ph sz="quarter" idx="1"/>
          </p:nvPr>
        </p:nvSpPr>
        <p:spPr>
          <a:xfrm>
            <a:off x="457200" y="1219200"/>
            <a:ext cx="8229600" cy="304800"/>
          </a:xfrm>
        </p:spPr>
        <p:txBody>
          <a:bodyPr/>
          <a:lstStyle/>
          <a:p>
            <a:pPr marL="0" indent="0">
              <a:spcBef>
                <a:spcPts val="0"/>
              </a:spcBef>
              <a:buNone/>
            </a:pPr>
            <a:r>
              <a:rPr lang="en-US" sz="2200" dirty="0" smtClean="0"/>
              <a:t> </a:t>
            </a:r>
          </a:p>
        </p:txBody>
      </p:sp>
      <p:sp>
        <p:nvSpPr>
          <p:cNvPr id="17409" name="Slide Number Placeholder 22"/>
          <p:cNvSpPr>
            <a:spLocks noGrp="1"/>
          </p:cNvSpPr>
          <p:nvPr>
            <p:ph type="sldNum" sz="quarter" idx="10"/>
          </p:nvPr>
        </p:nvSpPr>
        <p:spPr/>
        <p:txBody>
          <a:bodyPr/>
          <a:lstStyle/>
          <a:p>
            <a:fld id="{8A2498B1-328B-49AE-9904-5A2C4EFCA5E0}" type="slidenum">
              <a:rPr lang="en-US" smtClean="0"/>
              <a:pPr/>
              <a:t>33</a:t>
            </a:fld>
            <a:r>
              <a:rPr lang="en-US" dirty="0" smtClean="0"/>
              <a:t> </a:t>
            </a:r>
          </a:p>
        </p:txBody>
      </p:sp>
      <p:sp>
        <p:nvSpPr>
          <p:cNvPr id="6" name="Rectangle 10"/>
          <p:cNvSpPr>
            <a:spLocks noGrp="1" noChangeArrowheads="1"/>
          </p:cNvSpPr>
          <p:nvPr>
            <p:ph type="ftr" sz="quarter" idx="11"/>
          </p:nvPr>
        </p:nvSpPr>
        <p:spPr>
          <a:xfrm>
            <a:off x="609600" y="6381750"/>
            <a:ext cx="3429000" cy="476250"/>
          </a:xfrm>
        </p:spPr>
        <p:txBody>
          <a:bodyPr/>
          <a:lstStyle/>
          <a:p>
            <a:r>
              <a:rPr lang="en-US" b="1" i="1" dirty="0" smtClean="0"/>
              <a:t>PHPG</a:t>
            </a:r>
            <a:r>
              <a:rPr lang="en-US" dirty="0" smtClean="0"/>
              <a:t> - SoonerCare Choice Evaluation </a:t>
            </a:r>
            <a:endParaRPr lang="en-US" dirty="0" smtClean="0"/>
          </a:p>
        </p:txBody>
      </p:sp>
      <p:sp>
        <p:nvSpPr>
          <p:cNvPr id="7" name="Content Placeholder 2"/>
          <p:cNvSpPr txBox="1">
            <a:spLocks/>
          </p:cNvSpPr>
          <p:nvPr/>
        </p:nvSpPr>
        <p:spPr bwMode="auto">
          <a:xfrm>
            <a:off x="762000" y="1828800"/>
            <a:ext cx="7674640" cy="42188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sz="2400" dirty="0" smtClean="0"/>
              <a:t>In a typical month in 2008, for every 1,000 SoonerCare Choice members:</a:t>
            </a:r>
            <a:endParaRPr lang="en-US" sz="2400" dirty="0"/>
          </a:p>
        </p:txBody>
      </p:sp>
      <p:sp>
        <p:nvSpPr>
          <p:cNvPr id="10" name="TextBox 9"/>
          <p:cNvSpPr txBox="1"/>
          <p:nvPr/>
        </p:nvSpPr>
        <p:spPr>
          <a:xfrm>
            <a:off x="1600200" y="5531792"/>
            <a:ext cx="5676554" cy="461665"/>
          </a:xfrm>
          <a:prstGeom prst="rect">
            <a:avLst/>
          </a:prstGeom>
          <a:noFill/>
        </p:spPr>
        <p:txBody>
          <a:bodyPr wrap="none" rtlCol="0">
            <a:spAutoFit/>
          </a:bodyPr>
          <a:lstStyle/>
          <a:p>
            <a:r>
              <a:rPr lang="en-US" sz="2400" b="1" i="1" dirty="0" smtClean="0"/>
              <a:t>There were </a:t>
            </a:r>
            <a:r>
              <a:rPr lang="en-US" sz="2400" b="1" i="1" dirty="0" smtClean="0">
                <a:solidFill>
                  <a:srgbClr val="FF0000"/>
                </a:solidFill>
              </a:rPr>
              <a:t>80</a:t>
            </a:r>
            <a:r>
              <a:rPr lang="en-US" sz="2400" b="1" i="1" dirty="0" smtClean="0"/>
              <a:t> emergency room visits</a:t>
            </a:r>
            <a:endParaRPr lang="en-US" sz="2400" b="1" i="1" dirty="0"/>
          </a:p>
        </p:txBody>
      </p:sp>
      <p:pic>
        <p:nvPicPr>
          <p:cNvPr id="11" name="Picture 10"/>
          <p:cNvPicPr>
            <a:picLocks noChangeAspect="1"/>
          </p:cNvPicPr>
          <p:nvPr/>
        </p:nvPicPr>
        <p:blipFill>
          <a:blip r:embed="rId2" cstate="print"/>
          <a:stretch>
            <a:fillRect/>
          </a:stretch>
        </p:blipFill>
        <p:spPr>
          <a:xfrm>
            <a:off x="7162800" y="5105400"/>
            <a:ext cx="1752600" cy="1314450"/>
          </a:xfrm>
          <a:prstGeom prst="rect">
            <a:avLst/>
          </a:prstGeom>
        </p:spPr>
      </p:pic>
      <p:grpSp>
        <p:nvGrpSpPr>
          <p:cNvPr id="2" name="Group 1"/>
          <p:cNvGrpSpPr/>
          <p:nvPr/>
        </p:nvGrpSpPr>
        <p:grpSpPr>
          <a:xfrm>
            <a:off x="685801" y="2779825"/>
            <a:ext cx="7848600" cy="2477975"/>
            <a:chOff x="111756" y="2102914"/>
            <a:chExt cx="8871785" cy="2737261"/>
          </a:xfrm>
        </p:grpSpPr>
        <p:pic>
          <p:nvPicPr>
            <p:cNvPr id="12"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56" y="2145538"/>
              <a:ext cx="2886244" cy="1512479"/>
            </a:xfrm>
            <a:prstGeom prst="rect">
              <a:avLst/>
            </a:prstGeom>
          </p:spPr>
        </p:pic>
        <p:pic>
          <p:nvPicPr>
            <p:cNvPr id="13"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5234" y="2102914"/>
              <a:ext cx="3048918" cy="1597726"/>
            </a:xfrm>
            <a:prstGeom prst="rect">
              <a:avLst/>
            </a:prstGeom>
          </p:spPr>
        </p:pic>
        <p:pic>
          <p:nvPicPr>
            <p:cNvPr id="1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4152" y="2130603"/>
              <a:ext cx="2889389" cy="1514128"/>
            </a:xfrm>
            <a:prstGeom prst="rect">
              <a:avLst/>
            </a:prstGeom>
          </p:spPr>
        </p:pic>
        <p:pic>
          <p:nvPicPr>
            <p:cNvPr id="1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810" y="3242449"/>
              <a:ext cx="3048918" cy="1597726"/>
            </a:xfrm>
            <a:prstGeom prst="rect">
              <a:avLst/>
            </a:prstGeom>
          </p:spPr>
        </p:pic>
        <p:pic>
          <p:nvPicPr>
            <p:cNvPr id="16"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r="42383"/>
            <a:stretch/>
          </p:blipFill>
          <p:spPr>
            <a:xfrm>
              <a:off x="4997044" y="3336122"/>
              <a:ext cx="1981200" cy="1333500"/>
            </a:xfrm>
            <a:prstGeom prst="rect">
              <a:avLst/>
            </a:prstGeom>
          </p:spPr>
        </p:pic>
        <p:pic>
          <p:nvPicPr>
            <p:cNvPr id="17"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27100" t="4014" r="69483" b="-4014"/>
            <a:stretch/>
          </p:blipFill>
          <p:spPr>
            <a:xfrm>
              <a:off x="2949630" y="3380488"/>
              <a:ext cx="1981200" cy="1333500"/>
            </a:xfrm>
            <a:prstGeom prst="rect">
              <a:avLst/>
            </a:prstGeom>
          </p:spPr>
        </p:pic>
      </p:grpSp>
      <p:sp>
        <p:nvSpPr>
          <p:cNvPr id="18" name="Title 1"/>
          <p:cNvSpPr txBox="1">
            <a:spLocks/>
          </p:cNvSpPr>
          <p:nvPr/>
        </p:nvSpPr>
        <p:spPr bwMode="auto">
          <a:xfrm>
            <a:off x="454893"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eaLnBrk="1" hangingPunct="1"/>
            <a:r>
              <a:rPr lang="en-US" dirty="0" smtClean="0"/>
              <a:t>TRENDS – ACCESS TO CARE </a:t>
            </a:r>
            <a:r>
              <a:rPr lang="en-US" sz="2000" i="1" dirty="0" smtClean="0"/>
              <a:t>cont’d</a:t>
            </a:r>
            <a:endParaRPr lang="en-US" dirty="0" smtClean="0"/>
          </a:p>
        </p:txBody>
      </p:sp>
      <p:sp>
        <p:nvSpPr>
          <p:cNvPr id="19" name="TextBox 18"/>
          <p:cNvSpPr txBox="1"/>
          <p:nvPr/>
        </p:nvSpPr>
        <p:spPr>
          <a:xfrm>
            <a:off x="487831" y="1295400"/>
            <a:ext cx="8146782" cy="461665"/>
          </a:xfrm>
          <a:prstGeom prst="rect">
            <a:avLst/>
          </a:prstGeom>
          <a:noFill/>
        </p:spPr>
        <p:txBody>
          <a:bodyPr wrap="none" rtlCol="0">
            <a:spAutoFit/>
          </a:bodyPr>
          <a:lstStyle/>
          <a:p>
            <a:pPr algn="ctr"/>
            <a:r>
              <a:rPr lang="en-US" sz="2400" b="1" i="1" dirty="0" smtClean="0"/>
              <a:t>Illustration of ER Utilization per 1,000 </a:t>
            </a:r>
            <a:r>
              <a:rPr lang="en-US" sz="2400" b="1" i="1" dirty="0"/>
              <a:t>M</a:t>
            </a:r>
            <a:r>
              <a:rPr lang="en-US" sz="2400" b="1" i="1" dirty="0" smtClean="0"/>
              <a:t>ember Months </a:t>
            </a:r>
            <a:endParaRPr lang="en-US" sz="2400" b="1" i="1" dirty="0"/>
          </a:p>
        </p:txBody>
      </p:sp>
    </p:spTree>
    <p:extLst>
      <p:ext uri="{BB962C8B-B14F-4D97-AF65-F5344CB8AC3E}">
        <p14:creationId xmlns:p14="http://schemas.microsoft.com/office/powerpoint/2010/main" val="114609316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534 0.00417 L -0.77889 0.00834 " pathEditMode="relative" rAng="0" ptsTypes="AA">
                                      <p:cBhvr>
                                        <p:cTn id="6" dur="2000" fill="hold"/>
                                        <p:tgtEl>
                                          <p:spTgt spid="11"/>
                                        </p:tgtEl>
                                        <p:attrNameLst>
                                          <p:attrName>ppt_x</p:attrName>
                                          <p:attrName>ppt_y</p:attrName>
                                        </p:attrNameLst>
                                      </p:cBhvr>
                                      <p:rCtr x="-40212" y="208"/>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r>
              <a:rPr lang="en-US" dirty="0" smtClean="0"/>
              <a:t>   </a:t>
            </a:r>
          </a:p>
        </p:txBody>
      </p:sp>
      <p:sp>
        <p:nvSpPr>
          <p:cNvPr id="17412" name="Content Placeholder 2"/>
          <p:cNvSpPr>
            <a:spLocks noGrp="1"/>
          </p:cNvSpPr>
          <p:nvPr>
            <p:ph sz="quarter" idx="1"/>
          </p:nvPr>
        </p:nvSpPr>
        <p:spPr>
          <a:xfrm>
            <a:off x="457200" y="1219200"/>
            <a:ext cx="8229600" cy="304800"/>
          </a:xfrm>
        </p:spPr>
        <p:txBody>
          <a:bodyPr/>
          <a:lstStyle/>
          <a:p>
            <a:pPr marL="0" indent="0">
              <a:spcBef>
                <a:spcPts val="0"/>
              </a:spcBef>
              <a:buNone/>
            </a:pPr>
            <a:r>
              <a:rPr lang="en-US" sz="2200" dirty="0" smtClean="0"/>
              <a:t> </a:t>
            </a:r>
          </a:p>
        </p:txBody>
      </p:sp>
      <p:sp>
        <p:nvSpPr>
          <p:cNvPr id="17409" name="Slide Number Placeholder 22"/>
          <p:cNvSpPr>
            <a:spLocks noGrp="1"/>
          </p:cNvSpPr>
          <p:nvPr>
            <p:ph type="sldNum" sz="quarter" idx="10"/>
          </p:nvPr>
        </p:nvSpPr>
        <p:spPr/>
        <p:txBody>
          <a:bodyPr/>
          <a:lstStyle/>
          <a:p>
            <a:fld id="{8A2498B1-328B-49AE-9904-5A2C4EFCA5E0}" type="slidenum">
              <a:rPr lang="en-US" smtClean="0"/>
              <a:pPr/>
              <a:t>34</a:t>
            </a:fld>
            <a:r>
              <a:rPr lang="en-US" dirty="0" smtClean="0"/>
              <a:t> </a:t>
            </a:r>
          </a:p>
        </p:txBody>
      </p:sp>
      <p:sp>
        <p:nvSpPr>
          <p:cNvPr id="6" name="Rectangle 10"/>
          <p:cNvSpPr>
            <a:spLocks noGrp="1" noChangeArrowheads="1"/>
          </p:cNvSpPr>
          <p:nvPr>
            <p:ph type="ftr" sz="quarter" idx="11"/>
          </p:nvPr>
        </p:nvSpPr>
        <p:spPr>
          <a:xfrm>
            <a:off x="609600" y="6381750"/>
            <a:ext cx="3429000" cy="476250"/>
          </a:xfrm>
        </p:spPr>
        <p:txBody>
          <a:bodyPr/>
          <a:lstStyle/>
          <a:p>
            <a:r>
              <a:rPr lang="en-US" b="1" i="1" dirty="0" smtClean="0"/>
              <a:t>PHPG</a:t>
            </a:r>
            <a:r>
              <a:rPr lang="en-US" dirty="0" smtClean="0"/>
              <a:t> - SoonerCare Choice Evaluation </a:t>
            </a:r>
            <a:endParaRPr lang="en-US" dirty="0" smtClean="0"/>
          </a:p>
        </p:txBody>
      </p:sp>
      <p:sp>
        <p:nvSpPr>
          <p:cNvPr id="7" name="Content Placeholder 2"/>
          <p:cNvSpPr txBox="1">
            <a:spLocks/>
          </p:cNvSpPr>
          <p:nvPr/>
        </p:nvSpPr>
        <p:spPr bwMode="auto">
          <a:xfrm>
            <a:off x="762000" y="1828800"/>
            <a:ext cx="7674640" cy="42188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sz="2400" dirty="0" smtClean="0"/>
              <a:t>In a typical month in 2013, for every 1,000 SoonerCare Choice members:</a:t>
            </a:r>
            <a:endParaRPr lang="en-US" sz="2400" dirty="0"/>
          </a:p>
        </p:txBody>
      </p:sp>
      <p:sp>
        <p:nvSpPr>
          <p:cNvPr id="10" name="TextBox 9"/>
          <p:cNvSpPr txBox="1"/>
          <p:nvPr/>
        </p:nvSpPr>
        <p:spPr>
          <a:xfrm>
            <a:off x="1600200" y="5531792"/>
            <a:ext cx="5676554" cy="461665"/>
          </a:xfrm>
          <a:prstGeom prst="rect">
            <a:avLst/>
          </a:prstGeom>
          <a:noFill/>
        </p:spPr>
        <p:txBody>
          <a:bodyPr wrap="none" rtlCol="0">
            <a:spAutoFit/>
          </a:bodyPr>
          <a:lstStyle/>
          <a:p>
            <a:r>
              <a:rPr lang="en-US" sz="2400" b="1" i="1" dirty="0" smtClean="0"/>
              <a:t>There were </a:t>
            </a:r>
            <a:r>
              <a:rPr lang="en-US" sz="2400" b="1" i="1" dirty="0" smtClean="0">
                <a:solidFill>
                  <a:srgbClr val="FF0000"/>
                </a:solidFill>
              </a:rPr>
              <a:t>69</a:t>
            </a:r>
            <a:r>
              <a:rPr lang="en-US" sz="2400" b="1" i="1" dirty="0" smtClean="0"/>
              <a:t> emergency room visits</a:t>
            </a:r>
            <a:endParaRPr lang="en-US" sz="2400" b="1" i="1" dirty="0"/>
          </a:p>
        </p:txBody>
      </p:sp>
      <p:pic>
        <p:nvPicPr>
          <p:cNvPr id="11" name="Picture 10"/>
          <p:cNvPicPr>
            <a:picLocks noChangeAspect="1"/>
          </p:cNvPicPr>
          <p:nvPr/>
        </p:nvPicPr>
        <p:blipFill>
          <a:blip r:embed="rId2" cstate="print"/>
          <a:stretch>
            <a:fillRect/>
          </a:stretch>
        </p:blipFill>
        <p:spPr>
          <a:xfrm>
            <a:off x="7162800" y="5105400"/>
            <a:ext cx="1752600" cy="1314450"/>
          </a:xfrm>
          <a:prstGeom prst="rect">
            <a:avLst/>
          </a:prstGeom>
        </p:spPr>
      </p:pic>
      <p:sp>
        <p:nvSpPr>
          <p:cNvPr id="18" name="Title 1"/>
          <p:cNvSpPr txBox="1">
            <a:spLocks/>
          </p:cNvSpPr>
          <p:nvPr/>
        </p:nvSpPr>
        <p:spPr bwMode="auto">
          <a:xfrm>
            <a:off x="454893"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eaLnBrk="1" hangingPunct="1"/>
            <a:r>
              <a:rPr lang="en-US" dirty="0" smtClean="0"/>
              <a:t>TRENDS – ACCESS TO CARE </a:t>
            </a:r>
            <a:r>
              <a:rPr lang="en-US" sz="2000" i="1" dirty="0" smtClean="0"/>
              <a:t>cont’d</a:t>
            </a:r>
            <a:endParaRPr lang="en-US" dirty="0" smtClean="0"/>
          </a:p>
        </p:txBody>
      </p:sp>
      <p:sp>
        <p:nvSpPr>
          <p:cNvPr id="19" name="TextBox 18"/>
          <p:cNvSpPr txBox="1"/>
          <p:nvPr/>
        </p:nvSpPr>
        <p:spPr>
          <a:xfrm>
            <a:off x="457200" y="1295400"/>
            <a:ext cx="8061822" cy="461665"/>
          </a:xfrm>
          <a:prstGeom prst="rect">
            <a:avLst/>
          </a:prstGeom>
          <a:noFill/>
        </p:spPr>
        <p:txBody>
          <a:bodyPr wrap="none" rtlCol="0">
            <a:spAutoFit/>
          </a:bodyPr>
          <a:lstStyle/>
          <a:p>
            <a:pPr algn="ctr"/>
            <a:r>
              <a:rPr lang="en-US" sz="2400" b="1" i="1" dirty="0" smtClean="0"/>
              <a:t>Illustration of ER Utilization per 1,000 </a:t>
            </a:r>
            <a:r>
              <a:rPr lang="en-US" sz="2400" b="1" i="1" dirty="0"/>
              <a:t>M</a:t>
            </a:r>
            <a:r>
              <a:rPr lang="en-US" sz="2400" b="1" i="1" dirty="0" smtClean="0"/>
              <a:t>ember Months</a:t>
            </a:r>
            <a:endParaRPr lang="en-US" sz="2400" b="1" i="1" dirty="0"/>
          </a:p>
        </p:txBody>
      </p:sp>
      <p:grpSp>
        <p:nvGrpSpPr>
          <p:cNvPr id="20" name="Group 19"/>
          <p:cNvGrpSpPr/>
          <p:nvPr/>
        </p:nvGrpSpPr>
        <p:grpSpPr>
          <a:xfrm>
            <a:off x="1105651" y="2838703"/>
            <a:ext cx="7330989" cy="2495297"/>
            <a:chOff x="186532" y="2261079"/>
            <a:chExt cx="8723999" cy="2676046"/>
          </a:xfrm>
        </p:grpSpPr>
        <p:pic>
          <p:nvPicPr>
            <p:cNvPr id="21"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532" y="2283835"/>
              <a:ext cx="3141491" cy="1646237"/>
            </a:xfrm>
            <a:prstGeom prst="rect">
              <a:avLst/>
            </a:prstGeom>
          </p:spPr>
        </p:pic>
        <p:pic>
          <p:nvPicPr>
            <p:cNvPr id="22"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5957" y="2282315"/>
              <a:ext cx="2752463" cy="1442374"/>
            </a:xfrm>
            <a:prstGeom prst="rect">
              <a:avLst/>
            </a:prstGeom>
          </p:spPr>
        </p:pic>
        <p:pic>
          <p:nvPicPr>
            <p:cNvPr id="23"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0507" y="2261079"/>
              <a:ext cx="2760024" cy="1446337"/>
            </a:xfrm>
            <a:prstGeom prst="rect">
              <a:avLst/>
            </a:prstGeom>
          </p:spPr>
        </p:pic>
        <p:pic>
          <p:nvPicPr>
            <p:cNvPr id="24" name="Content Placeholder 3"/>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r="42383"/>
            <a:stretch/>
          </p:blipFill>
          <p:spPr>
            <a:xfrm>
              <a:off x="5394424" y="3383565"/>
              <a:ext cx="2083639" cy="1402449"/>
            </a:xfrm>
            <a:prstGeom prst="rect">
              <a:avLst/>
            </a:prstGeom>
          </p:spPr>
        </p:pic>
        <p:pic>
          <p:nvPicPr>
            <p:cNvPr id="25"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68333" t="-5038" r="68333" b="5038"/>
            <a:stretch/>
          </p:blipFill>
          <p:spPr>
            <a:xfrm>
              <a:off x="1105651" y="3238405"/>
              <a:ext cx="4270840" cy="1412851"/>
            </a:xfrm>
            <a:prstGeom prst="rect">
              <a:avLst/>
            </a:prstGeom>
          </p:spPr>
        </p:pic>
        <p:pic>
          <p:nvPicPr>
            <p:cNvPr id="2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787" y="3214886"/>
              <a:ext cx="3286524" cy="1722239"/>
            </a:xfrm>
            <a:prstGeom prst="rect">
              <a:avLst/>
            </a:prstGeom>
          </p:spPr>
        </p:pic>
      </p:grpSp>
    </p:spTree>
    <p:extLst>
      <p:ext uri="{BB962C8B-B14F-4D97-AF65-F5344CB8AC3E}">
        <p14:creationId xmlns:p14="http://schemas.microsoft.com/office/powerpoint/2010/main" val="131068580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534 0.00417 L -0.77889 0.00834 " pathEditMode="relative" rAng="0" ptsTypes="AA">
                                      <p:cBhvr>
                                        <p:cTn id="6" dur="2000" fill="hold"/>
                                        <p:tgtEl>
                                          <p:spTgt spid="11"/>
                                        </p:tgtEl>
                                        <p:attrNameLst>
                                          <p:attrName>ppt_x</p:attrName>
                                          <p:attrName>ppt_y</p:attrName>
                                        </p:attrNameLst>
                                      </p:cBhvr>
                                      <p:rCtr x="-40212" y="208"/>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50804"/>
            <a:ext cx="7014281" cy="4240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35</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TRENDS – ACCESS TO CARE </a:t>
            </a:r>
            <a:r>
              <a:rPr lang="en-US" sz="2000" i="1" dirty="0" smtClean="0"/>
              <a:t>cont’d</a:t>
            </a:r>
            <a:endParaRPr lang="en-US" dirty="0" smtClean="0"/>
          </a:p>
        </p:txBody>
      </p:sp>
      <p:sp>
        <p:nvSpPr>
          <p:cNvPr id="6" name="Rectangle 10"/>
          <p:cNvSpPr>
            <a:spLocks noGrp="1" noChangeArrowheads="1"/>
          </p:cNvSpPr>
          <p:nvPr>
            <p:ph type="ftr" sz="quarter" idx="11"/>
          </p:nvPr>
        </p:nvSpPr>
        <p:spPr>
          <a:xfrm>
            <a:off x="609599" y="6381750"/>
            <a:ext cx="4050569" cy="476250"/>
          </a:xfrm>
          <a:noFill/>
        </p:spPr>
        <p:txBody>
          <a:bodyPr/>
          <a:lstStyle/>
          <a:p>
            <a:pPr algn="l"/>
            <a:r>
              <a:rPr lang="en-US" b="1" i="1" dirty="0" smtClean="0"/>
              <a:t>PHPG - </a:t>
            </a:r>
            <a:r>
              <a:rPr lang="en-US" dirty="0" smtClean="0"/>
              <a:t>SoonerCare Choice Evaluation </a:t>
            </a:r>
            <a:endParaRPr lang="en-US" dirty="0" smtClean="0"/>
          </a:p>
        </p:txBody>
      </p:sp>
      <p:sp>
        <p:nvSpPr>
          <p:cNvPr id="2" name="TextBox 1"/>
          <p:cNvSpPr txBox="1"/>
          <p:nvPr/>
        </p:nvSpPr>
        <p:spPr>
          <a:xfrm>
            <a:off x="644310" y="1295400"/>
            <a:ext cx="8031749" cy="400110"/>
          </a:xfrm>
          <a:prstGeom prst="rect">
            <a:avLst/>
          </a:prstGeom>
          <a:noFill/>
        </p:spPr>
        <p:txBody>
          <a:bodyPr wrap="none" rtlCol="0">
            <a:spAutoFit/>
          </a:bodyPr>
          <a:lstStyle/>
          <a:p>
            <a:pPr algn="ctr"/>
            <a:r>
              <a:rPr lang="en-US" sz="2000" b="1" i="1" dirty="0" smtClean="0"/>
              <a:t>Portion of Members with 1+ ER Visit &amp; Average Visits per Utilizer</a:t>
            </a:r>
            <a:endParaRPr lang="en-US" sz="2000" b="1" i="1" dirty="0"/>
          </a:p>
        </p:txBody>
      </p:sp>
      <p:sp>
        <p:nvSpPr>
          <p:cNvPr id="9" name="Rectangle 10"/>
          <p:cNvSpPr txBox="1">
            <a:spLocks noChangeArrowheads="1"/>
          </p:cNvSpPr>
          <p:nvPr/>
        </p:nvSpPr>
        <p:spPr bwMode="auto">
          <a:xfrm>
            <a:off x="609600" y="6381750"/>
            <a:ext cx="411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accent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en-US" b="1" i="1" dirty="0" smtClean="0"/>
              <a:t>PHPG - </a:t>
            </a:r>
            <a:r>
              <a:rPr lang="en-US" dirty="0" smtClean="0"/>
              <a:t>SoonerCare Choice Evaluation </a:t>
            </a:r>
            <a:endParaRPr lang="en-US" dirty="0" smtClean="0"/>
          </a:p>
        </p:txBody>
      </p:sp>
      <p:sp>
        <p:nvSpPr>
          <p:cNvPr id="11" name="TextBox 10"/>
          <p:cNvSpPr txBox="1"/>
          <p:nvPr/>
        </p:nvSpPr>
        <p:spPr>
          <a:xfrm>
            <a:off x="533400" y="5892149"/>
            <a:ext cx="8229600" cy="415498"/>
          </a:xfrm>
          <a:prstGeom prst="rect">
            <a:avLst/>
          </a:prstGeom>
          <a:noFill/>
        </p:spPr>
        <p:txBody>
          <a:bodyPr wrap="square" rtlCol="0">
            <a:spAutoFit/>
          </a:bodyPr>
          <a:lstStyle/>
          <a:p>
            <a:pPr>
              <a:spcAft>
                <a:spcPts val="600"/>
              </a:spcAft>
            </a:pPr>
            <a:r>
              <a:rPr lang="en-US" sz="800" dirty="0" smtClean="0"/>
              <a:t> *Note: CY 2013 not included, as only six months of data was available </a:t>
            </a:r>
          </a:p>
          <a:p>
            <a:pPr>
              <a:spcAft>
                <a:spcPts val="600"/>
              </a:spcAft>
            </a:pPr>
            <a:r>
              <a:rPr lang="en-US" sz="800" dirty="0" smtClean="0"/>
              <a:t>Source: OHCA paid claims</a:t>
            </a:r>
            <a:endParaRPr lang="en-US" sz="800" dirty="0"/>
          </a:p>
        </p:txBody>
      </p:sp>
      <p:cxnSp>
        <p:nvCxnSpPr>
          <p:cNvPr id="12" name="Straight Connector 11"/>
          <p:cNvCxnSpPr/>
          <p:nvPr/>
        </p:nvCxnSpPr>
        <p:spPr>
          <a:xfrm>
            <a:off x="616251" y="5867400"/>
            <a:ext cx="123460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604608"/>
      </p:ext>
    </p:extLst>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903" y="1726288"/>
            <a:ext cx="7668497" cy="4261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36</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sz="3000" dirty="0" smtClean="0"/>
              <a:t> </a:t>
            </a:r>
            <a:r>
              <a:rPr lang="en-US" sz="2600" dirty="0" smtClean="0"/>
              <a:t>  </a:t>
            </a:r>
            <a:endParaRPr lang="en-US" sz="2000" dirty="0" smtClean="0"/>
          </a:p>
        </p:txBody>
      </p:sp>
      <p:sp>
        <p:nvSpPr>
          <p:cNvPr id="6" name="Rectangle 10"/>
          <p:cNvSpPr>
            <a:spLocks noGrp="1" noChangeArrowheads="1"/>
          </p:cNvSpPr>
          <p:nvPr>
            <p:ph type="ftr" sz="quarter" idx="11"/>
          </p:nvPr>
        </p:nvSpPr>
        <p:spPr>
          <a:xfrm>
            <a:off x="609600" y="6381750"/>
            <a:ext cx="4114800" cy="476250"/>
          </a:xfrm>
          <a:noFill/>
        </p:spPr>
        <p:txBody>
          <a:bodyPr/>
          <a:lstStyle/>
          <a:p>
            <a:pPr algn="l"/>
            <a:r>
              <a:rPr lang="en-US" b="1" i="1" dirty="0" smtClean="0"/>
              <a:t>PHPG - </a:t>
            </a:r>
            <a:r>
              <a:rPr lang="en-US" dirty="0" smtClean="0"/>
              <a:t>SoonerCare Choice Evaluation </a:t>
            </a:r>
            <a:endParaRPr lang="en-US" dirty="0" smtClean="0"/>
          </a:p>
        </p:txBody>
      </p:sp>
      <p:sp>
        <p:nvSpPr>
          <p:cNvPr id="12" name="TextBox 11"/>
          <p:cNvSpPr txBox="1"/>
          <p:nvPr/>
        </p:nvSpPr>
        <p:spPr>
          <a:xfrm>
            <a:off x="3200400" y="3528536"/>
            <a:ext cx="1143000" cy="738664"/>
          </a:xfrm>
          <a:prstGeom prst="rect">
            <a:avLst/>
          </a:prstGeom>
          <a:noFill/>
        </p:spPr>
        <p:txBody>
          <a:bodyPr wrap="square" rtlCol="0">
            <a:spAutoFit/>
          </a:bodyPr>
          <a:lstStyle/>
          <a:p>
            <a:pPr algn="ctr"/>
            <a:r>
              <a:rPr lang="en-US" sz="1400" b="1" i="1" dirty="0" smtClean="0">
                <a:solidFill>
                  <a:schemeClr val="bg1"/>
                </a:solidFill>
              </a:rPr>
              <a:t>Expected visits at 2008 rate</a:t>
            </a:r>
            <a:endParaRPr lang="en-US" sz="1400" b="1" i="1" dirty="0">
              <a:solidFill>
                <a:schemeClr val="bg1"/>
              </a:solidFill>
            </a:endParaRPr>
          </a:p>
        </p:txBody>
      </p:sp>
      <p:sp>
        <p:nvSpPr>
          <p:cNvPr id="18" name="TextBox 17"/>
          <p:cNvSpPr txBox="1"/>
          <p:nvPr/>
        </p:nvSpPr>
        <p:spPr>
          <a:xfrm>
            <a:off x="6248400" y="3698557"/>
            <a:ext cx="1143000" cy="492443"/>
          </a:xfrm>
          <a:prstGeom prst="rect">
            <a:avLst/>
          </a:prstGeom>
          <a:noFill/>
        </p:spPr>
        <p:txBody>
          <a:bodyPr wrap="square" rtlCol="0">
            <a:spAutoFit/>
          </a:bodyPr>
          <a:lstStyle/>
          <a:p>
            <a:pPr algn="ctr"/>
            <a:r>
              <a:rPr lang="en-US" sz="1300" b="1" i="1" dirty="0" smtClean="0">
                <a:solidFill>
                  <a:schemeClr val="bg1"/>
                </a:solidFill>
              </a:rPr>
              <a:t>Actual 2013 visits*</a:t>
            </a:r>
            <a:endParaRPr lang="en-US" sz="1300" b="1" i="1" dirty="0">
              <a:solidFill>
                <a:schemeClr val="bg1"/>
              </a:solidFill>
            </a:endParaRPr>
          </a:p>
        </p:txBody>
      </p:sp>
      <p:sp>
        <p:nvSpPr>
          <p:cNvPr id="19" name="TextBox 18"/>
          <p:cNvSpPr txBox="1"/>
          <p:nvPr/>
        </p:nvSpPr>
        <p:spPr>
          <a:xfrm>
            <a:off x="6019800" y="2784157"/>
            <a:ext cx="1447800" cy="492443"/>
          </a:xfrm>
          <a:prstGeom prst="rect">
            <a:avLst/>
          </a:prstGeom>
          <a:noFill/>
        </p:spPr>
        <p:txBody>
          <a:bodyPr wrap="square" rtlCol="0">
            <a:spAutoFit/>
          </a:bodyPr>
          <a:lstStyle/>
          <a:p>
            <a:pPr algn="ctr"/>
            <a:r>
              <a:rPr lang="en-US" sz="1300" b="1" i="1" dirty="0" smtClean="0">
                <a:solidFill>
                  <a:schemeClr val="bg1"/>
                </a:solidFill>
              </a:rPr>
              <a:t>Avoided </a:t>
            </a:r>
          </a:p>
          <a:p>
            <a:pPr algn="ctr"/>
            <a:r>
              <a:rPr lang="en-US" sz="1300" b="1" i="1" dirty="0" smtClean="0">
                <a:solidFill>
                  <a:schemeClr val="bg1"/>
                </a:solidFill>
              </a:rPr>
              <a:t>visits</a:t>
            </a:r>
            <a:endParaRPr lang="en-US" sz="1300" b="1" i="1" dirty="0">
              <a:solidFill>
                <a:schemeClr val="bg1"/>
              </a:solidFill>
            </a:endParaRPr>
          </a:p>
        </p:txBody>
      </p:sp>
      <p:sp>
        <p:nvSpPr>
          <p:cNvPr id="11" name="Title 1"/>
          <p:cNvSpPr txBox="1">
            <a:spLocks/>
          </p:cNvSpPr>
          <p:nvPr/>
        </p:nvSpPr>
        <p:spPr bwMode="auto">
          <a:xfrm>
            <a:off x="469313"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eaLnBrk="1" hangingPunct="1"/>
            <a:r>
              <a:rPr lang="en-US" dirty="0" smtClean="0"/>
              <a:t>TRENDS – ACCESS TO CARE </a:t>
            </a:r>
            <a:r>
              <a:rPr lang="en-US" sz="2000" i="1" dirty="0" smtClean="0"/>
              <a:t>cont’d</a:t>
            </a:r>
            <a:endParaRPr lang="en-US" dirty="0" smtClean="0"/>
          </a:p>
        </p:txBody>
      </p:sp>
      <p:sp>
        <p:nvSpPr>
          <p:cNvPr id="10" name="TextBox 9"/>
          <p:cNvSpPr txBox="1"/>
          <p:nvPr/>
        </p:nvSpPr>
        <p:spPr>
          <a:xfrm>
            <a:off x="533400" y="6032956"/>
            <a:ext cx="8229600" cy="215444"/>
          </a:xfrm>
          <a:prstGeom prst="rect">
            <a:avLst/>
          </a:prstGeom>
          <a:noFill/>
        </p:spPr>
        <p:txBody>
          <a:bodyPr wrap="square" rtlCol="0">
            <a:spAutoFit/>
          </a:bodyPr>
          <a:lstStyle/>
          <a:p>
            <a:pPr>
              <a:spcAft>
                <a:spcPts val="600"/>
              </a:spcAft>
            </a:pPr>
            <a:r>
              <a:rPr lang="en-US" sz="800" dirty="0" smtClean="0"/>
              <a:t> *Note: Annualized based on first six months</a:t>
            </a:r>
            <a:endParaRPr lang="en-US" sz="800" dirty="0"/>
          </a:p>
        </p:txBody>
      </p:sp>
      <p:cxnSp>
        <p:nvCxnSpPr>
          <p:cNvPr id="13" name="Straight Connector 12"/>
          <p:cNvCxnSpPr/>
          <p:nvPr/>
        </p:nvCxnSpPr>
        <p:spPr>
          <a:xfrm>
            <a:off x="616251" y="6008207"/>
            <a:ext cx="1234608"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263441" y="1295400"/>
            <a:ext cx="6793463" cy="461665"/>
          </a:xfrm>
          <a:prstGeom prst="rect">
            <a:avLst/>
          </a:prstGeom>
          <a:noFill/>
        </p:spPr>
        <p:txBody>
          <a:bodyPr wrap="none" rtlCol="0">
            <a:spAutoFit/>
          </a:bodyPr>
          <a:lstStyle/>
          <a:p>
            <a:pPr algn="ctr"/>
            <a:r>
              <a:rPr lang="en-US" sz="2400" b="1" i="1" dirty="0" smtClean="0"/>
              <a:t>Emergency Room Utilization – Avoided Visits</a:t>
            </a:r>
            <a:endParaRPr lang="en-US" sz="2400" b="1" i="1" dirty="0"/>
          </a:p>
        </p:txBody>
      </p:sp>
    </p:spTree>
    <p:extLst>
      <p:ext uri="{BB962C8B-B14F-4D97-AF65-F5344CB8AC3E}">
        <p14:creationId xmlns:p14="http://schemas.microsoft.com/office/powerpoint/2010/main" val="3540434686"/>
      </p:ext>
    </p:extLst>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37</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sz="3000" dirty="0" smtClean="0"/>
              <a:t> </a:t>
            </a:r>
            <a:r>
              <a:rPr lang="en-US" sz="2600" dirty="0" smtClean="0"/>
              <a:t>  </a:t>
            </a:r>
            <a:endParaRPr lang="en-US" sz="2000" dirty="0" smtClean="0"/>
          </a:p>
        </p:txBody>
      </p:sp>
      <p:sp>
        <p:nvSpPr>
          <p:cNvPr id="17412" name="Content Placeholder 2"/>
          <p:cNvSpPr>
            <a:spLocks noGrp="1"/>
          </p:cNvSpPr>
          <p:nvPr>
            <p:ph sz="quarter" idx="1"/>
          </p:nvPr>
        </p:nvSpPr>
        <p:spPr>
          <a:xfrm>
            <a:off x="457200" y="1295400"/>
            <a:ext cx="8458200" cy="4572000"/>
          </a:xfrm>
        </p:spPr>
        <p:txBody>
          <a:bodyPr>
            <a:normAutofit fontScale="92500" lnSpcReduction="20000"/>
          </a:bodyPr>
          <a:lstStyle/>
          <a:p>
            <a:pPr eaLnBrk="1" hangingPunct="1">
              <a:spcBef>
                <a:spcPts val="1200"/>
              </a:spcBef>
            </a:pPr>
            <a:r>
              <a:rPr lang="en-US" sz="3200" dirty="0" smtClean="0"/>
              <a:t>The average bill for a SoonerCare Choice member seen in the ER in 2013, but not admitted to the hospital, included:</a:t>
            </a:r>
          </a:p>
          <a:p>
            <a:pPr eaLnBrk="1" hangingPunct="1">
              <a:spcBef>
                <a:spcPts val="1200"/>
              </a:spcBef>
            </a:pPr>
            <a:endParaRPr lang="en-US" sz="3200" dirty="0"/>
          </a:p>
          <a:p>
            <a:pPr eaLnBrk="1" hangingPunct="1">
              <a:spcBef>
                <a:spcPts val="1200"/>
              </a:spcBef>
            </a:pPr>
            <a:endParaRPr lang="en-US" sz="3200" dirty="0" smtClean="0"/>
          </a:p>
          <a:p>
            <a:pPr eaLnBrk="1" hangingPunct="1">
              <a:spcBef>
                <a:spcPts val="1200"/>
              </a:spcBef>
            </a:pPr>
            <a:endParaRPr lang="en-US" sz="3200" dirty="0"/>
          </a:p>
          <a:p>
            <a:pPr eaLnBrk="1" hangingPunct="1">
              <a:spcBef>
                <a:spcPts val="1200"/>
              </a:spcBef>
            </a:pPr>
            <a:endParaRPr lang="en-US" sz="3200" dirty="0" smtClean="0"/>
          </a:p>
          <a:p>
            <a:pPr eaLnBrk="1" hangingPunct="1">
              <a:spcBef>
                <a:spcPts val="1200"/>
              </a:spcBef>
            </a:pPr>
            <a:r>
              <a:rPr lang="en-US" sz="3200" dirty="0" smtClean="0"/>
              <a:t>The avoided ER visits x average bill = financial impact of ER diversion strategy on ER claim costs</a:t>
            </a:r>
          </a:p>
          <a:p>
            <a:pPr marL="274638" lvl="1" indent="0" eaLnBrk="1" hangingPunct="1">
              <a:spcBef>
                <a:spcPts val="1200"/>
              </a:spcBef>
              <a:buNone/>
            </a:pPr>
            <a:endParaRPr lang="en-US" sz="3200" dirty="0" smtClean="0"/>
          </a:p>
        </p:txBody>
      </p:sp>
      <p:sp>
        <p:nvSpPr>
          <p:cNvPr id="6" name="Rectangle 10"/>
          <p:cNvSpPr>
            <a:spLocks noGrp="1" noChangeArrowheads="1"/>
          </p:cNvSpPr>
          <p:nvPr>
            <p:ph type="ftr" sz="quarter" idx="11"/>
          </p:nvPr>
        </p:nvSpPr>
        <p:spPr>
          <a:xfrm>
            <a:off x="609600" y="6381750"/>
            <a:ext cx="4114800" cy="476250"/>
          </a:xfrm>
          <a:noFill/>
        </p:spPr>
        <p:txBody>
          <a:bodyPr/>
          <a:lstStyle/>
          <a:p>
            <a:pPr algn="l"/>
            <a:r>
              <a:rPr lang="en-US" b="1" i="1" dirty="0" smtClean="0"/>
              <a:t>PHPG - </a:t>
            </a:r>
            <a:r>
              <a:rPr lang="en-US" dirty="0" smtClean="0"/>
              <a:t>SoonerCare Choice Evaluation </a:t>
            </a:r>
            <a:endParaRPr lang="en-US" dirty="0" smtClean="0"/>
          </a:p>
        </p:txBody>
      </p:sp>
      <p:sp>
        <p:nvSpPr>
          <p:cNvPr id="2" name="TextBox 1"/>
          <p:cNvSpPr txBox="1"/>
          <p:nvPr/>
        </p:nvSpPr>
        <p:spPr>
          <a:xfrm>
            <a:off x="781050" y="5971401"/>
            <a:ext cx="7600950" cy="338554"/>
          </a:xfrm>
          <a:prstGeom prst="rect">
            <a:avLst/>
          </a:prstGeom>
          <a:noFill/>
        </p:spPr>
        <p:txBody>
          <a:bodyPr wrap="square" rtlCol="0">
            <a:spAutoFit/>
          </a:bodyPr>
          <a:lstStyle/>
          <a:p>
            <a:r>
              <a:rPr lang="en-US" sz="800" dirty="0" smtClean="0"/>
              <a:t>*Note: Ancillary is average for all SoonerCare and includes ambulance, pharmacy, DME, lab/radiology, other professional. Average cost figure provided by OHCA Finance Division. Amount may overstate actual cost of avoided ER visits to the extent these visits were lower than average in acuity.  </a:t>
            </a:r>
            <a:endParaRPr lang="en-US" sz="800" dirty="0"/>
          </a:p>
        </p:txBody>
      </p:sp>
      <p:cxnSp>
        <p:nvCxnSpPr>
          <p:cNvPr id="4" name="Straight Connector 3"/>
          <p:cNvCxnSpPr/>
          <p:nvPr/>
        </p:nvCxnSpPr>
        <p:spPr>
          <a:xfrm>
            <a:off x="816429" y="5964997"/>
            <a:ext cx="2307771"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1271860795"/>
              </p:ext>
            </p:extLst>
          </p:nvPr>
        </p:nvGraphicFramePr>
        <p:xfrm>
          <a:off x="1676400" y="2590800"/>
          <a:ext cx="5181600" cy="1854200"/>
        </p:xfrm>
        <a:graphic>
          <a:graphicData uri="http://schemas.openxmlformats.org/drawingml/2006/table">
            <a:tbl>
              <a:tblPr firstRow="1" bandRow="1">
                <a:tableStyleId>{5C22544A-7EE6-4342-B048-85BDC9FD1C3A}</a:tableStyleId>
              </a:tblPr>
              <a:tblGrid>
                <a:gridCol w="2590800"/>
                <a:gridCol w="2590800"/>
              </a:tblGrid>
              <a:tr h="370840">
                <a:tc>
                  <a:txBody>
                    <a:bodyPr/>
                    <a:lstStyle/>
                    <a:p>
                      <a:r>
                        <a:rPr lang="en-US" dirty="0" smtClean="0"/>
                        <a:t>Component</a:t>
                      </a:r>
                      <a:endParaRPr lang="en-US" dirty="0"/>
                    </a:p>
                  </a:txBody>
                  <a:tcPr/>
                </a:tc>
                <a:tc>
                  <a:txBody>
                    <a:bodyPr/>
                    <a:lstStyle/>
                    <a:p>
                      <a:pPr algn="ctr"/>
                      <a:r>
                        <a:rPr lang="en-US" dirty="0" smtClean="0"/>
                        <a:t>Average Bill*</a:t>
                      </a:r>
                      <a:endParaRPr lang="en-US" dirty="0"/>
                    </a:p>
                  </a:txBody>
                  <a:tcPr/>
                </a:tc>
              </a:tr>
              <a:tr h="370840">
                <a:tc>
                  <a:txBody>
                    <a:bodyPr/>
                    <a:lstStyle/>
                    <a:p>
                      <a:r>
                        <a:rPr lang="en-US" dirty="0" smtClean="0"/>
                        <a:t>Facility </a:t>
                      </a:r>
                      <a:endParaRPr lang="en-US" dirty="0"/>
                    </a:p>
                  </a:txBody>
                  <a:tcPr/>
                </a:tc>
                <a:tc>
                  <a:txBody>
                    <a:bodyPr/>
                    <a:lstStyle/>
                    <a:p>
                      <a:pPr algn="ctr"/>
                      <a:r>
                        <a:rPr lang="en-US" dirty="0" smtClean="0"/>
                        <a:t>$180.19</a:t>
                      </a:r>
                      <a:endParaRPr lang="en-US" dirty="0"/>
                    </a:p>
                  </a:txBody>
                  <a:tcPr/>
                </a:tc>
              </a:tr>
              <a:tr h="370840">
                <a:tc>
                  <a:txBody>
                    <a:bodyPr/>
                    <a:lstStyle/>
                    <a:p>
                      <a:r>
                        <a:rPr lang="en-US" dirty="0" smtClean="0"/>
                        <a:t>Professional</a:t>
                      </a:r>
                      <a:endParaRPr lang="en-US" dirty="0"/>
                    </a:p>
                  </a:txBody>
                  <a:tcPr/>
                </a:tc>
                <a:tc>
                  <a:txBody>
                    <a:bodyPr/>
                    <a:lstStyle/>
                    <a:p>
                      <a:pPr algn="ctr"/>
                      <a:r>
                        <a:rPr lang="en-US" dirty="0" smtClean="0"/>
                        <a:t>$116.06</a:t>
                      </a:r>
                      <a:endParaRPr lang="en-US" dirty="0"/>
                    </a:p>
                  </a:txBody>
                  <a:tcPr/>
                </a:tc>
              </a:tr>
              <a:tr h="370840">
                <a:tc>
                  <a:txBody>
                    <a:bodyPr/>
                    <a:lstStyle/>
                    <a:p>
                      <a:r>
                        <a:rPr lang="en-US" dirty="0" smtClean="0"/>
                        <a:t>Ancillary</a:t>
                      </a:r>
                      <a:endParaRPr lang="en-US" dirty="0"/>
                    </a:p>
                  </a:txBody>
                  <a:tcPr/>
                </a:tc>
                <a:tc>
                  <a:txBody>
                    <a:bodyPr/>
                    <a:lstStyle/>
                    <a:p>
                      <a:pPr algn="ctr"/>
                      <a:r>
                        <a:rPr lang="en-US" u="sng" dirty="0" smtClean="0"/>
                        <a:t>$  53.36</a:t>
                      </a:r>
                      <a:endParaRPr lang="en-US" u="sng" dirty="0"/>
                    </a:p>
                  </a:txBody>
                  <a:tcPr/>
                </a:tc>
              </a:tr>
              <a:tr h="370840">
                <a:tc>
                  <a:txBody>
                    <a:bodyPr/>
                    <a:lstStyle/>
                    <a:p>
                      <a:r>
                        <a:rPr lang="en-US" b="1" dirty="0" smtClean="0"/>
                        <a:t>TOTAL </a:t>
                      </a:r>
                      <a:endParaRPr lang="en-US" b="1" dirty="0"/>
                    </a:p>
                  </a:txBody>
                  <a:tcPr/>
                </a:tc>
                <a:tc>
                  <a:txBody>
                    <a:bodyPr/>
                    <a:lstStyle/>
                    <a:p>
                      <a:pPr algn="ctr"/>
                      <a:r>
                        <a:rPr lang="en-US" b="1" dirty="0" smtClean="0"/>
                        <a:t>$349.61</a:t>
                      </a:r>
                      <a:endParaRPr lang="en-US" b="1" dirty="0"/>
                    </a:p>
                  </a:txBody>
                  <a:tcPr/>
                </a:tc>
              </a:tr>
            </a:tbl>
          </a:graphicData>
        </a:graphic>
      </p:graphicFrame>
      <p:sp>
        <p:nvSpPr>
          <p:cNvPr id="11" name="Title 1"/>
          <p:cNvSpPr txBox="1">
            <a:spLocks/>
          </p:cNvSpPr>
          <p:nvPr/>
        </p:nvSpPr>
        <p:spPr bwMode="auto">
          <a:xfrm>
            <a:off x="3810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eaLnBrk="1" hangingPunct="1"/>
            <a:r>
              <a:rPr lang="en-US" dirty="0" smtClean="0"/>
              <a:t>TRENDS – ACCESS TO CARE </a:t>
            </a:r>
            <a:r>
              <a:rPr lang="en-US" sz="2000" i="1" dirty="0" smtClean="0"/>
              <a:t>cont’d</a:t>
            </a:r>
            <a:endParaRPr lang="en-US" dirty="0" smtClean="0"/>
          </a:p>
        </p:txBody>
      </p:sp>
    </p:spTree>
    <p:extLst>
      <p:ext uri="{BB962C8B-B14F-4D97-AF65-F5344CB8AC3E}">
        <p14:creationId xmlns:p14="http://schemas.microsoft.com/office/powerpoint/2010/main" val="1834097112"/>
      </p:ext>
    </p:extLst>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981200"/>
            <a:ext cx="7794182" cy="4512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38</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sz="3000" dirty="0" smtClean="0"/>
              <a:t> </a:t>
            </a:r>
            <a:r>
              <a:rPr lang="en-US" sz="2600" dirty="0" smtClean="0"/>
              <a:t>  </a:t>
            </a:r>
            <a:endParaRPr lang="en-US" sz="2000" dirty="0" smtClean="0"/>
          </a:p>
        </p:txBody>
      </p:sp>
      <p:sp>
        <p:nvSpPr>
          <p:cNvPr id="17412" name="Content Placeholder 2"/>
          <p:cNvSpPr>
            <a:spLocks noGrp="1"/>
          </p:cNvSpPr>
          <p:nvPr>
            <p:ph sz="quarter" idx="1"/>
          </p:nvPr>
        </p:nvSpPr>
        <p:spPr>
          <a:xfrm>
            <a:off x="457200" y="1143000"/>
            <a:ext cx="8458200" cy="1066800"/>
          </a:xfrm>
        </p:spPr>
        <p:txBody>
          <a:bodyPr>
            <a:normAutofit/>
          </a:bodyPr>
          <a:lstStyle/>
          <a:p>
            <a:pPr eaLnBrk="1" hangingPunct="1">
              <a:spcBef>
                <a:spcPts val="1200"/>
              </a:spcBef>
            </a:pPr>
            <a:r>
              <a:rPr lang="en-US" sz="2400" dirty="0" smtClean="0"/>
              <a:t>The ER diversion strategy helped the State to </a:t>
            </a:r>
            <a:r>
              <a:rPr lang="en-US" sz="2400" b="1" dirty="0" smtClean="0">
                <a:solidFill>
                  <a:schemeClr val="accent1">
                    <a:lumMod val="50000"/>
                  </a:schemeClr>
                </a:solidFill>
              </a:rPr>
              <a:t>avoid an estimated $21 million</a:t>
            </a:r>
            <a:r>
              <a:rPr lang="en-US" sz="2400" dirty="0" smtClean="0">
                <a:solidFill>
                  <a:schemeClr val="accent1">
                    <a:lumMod val="50000"/>
                  </a:schemeClr>
                </a:solidFill>
              </a:rPr>
              <a:t> </a:t>
            </a:r>
            <a:r>
              <a:rPr lang="en-US" sz="2400" dirty="0" smtClean="0"/>
              <a:t>in ER payments in 2013</a:t>
            </a:r>
          </a:p>
          <a:p>
            <a:pPr lvl="1" eaLnBrk="1" hangingPunct="1">
              <a:spcBef>
                <a:spcPts val="1200"/>
              </a:spcBef>
            </a:pPr>
            <a:endParaRPr lang="en-US" sz="3200" dirty="0" smtClean="0"/>
          </a:p>
        </p:txBody>
      </p:sp>
      <p:sp>
        <p:nvSpPr>
          <p:cNvPr id="6" name="Rectangle 10"/>
          <p:cNvSpPr>
            <a:spLocks noGrp="1" noChangeArrowheads="1"/>
          </p:cNvSpPr>
          <p:nvPr>
            <p:ph type="ftr" sz="quarter" idx="11"/>
          </p:nvPr>
        </p:nvSpPr>
        <p:spPr>
          <a:xfrm>
            <a:off x="609600" y="6381750"/>
            <a:ext cx="4114800" cy="476250"/>
          </a:xfrm>
          <a:noFill/>
        </p:spPr>
        <p:txBody>
          <a:bodyPr/>
          <a:lstStyle/>
          <a:p>
            <a:pPr algn="l"/>
            <a:r>
              <a:rPr lang="en-US" b="1" i="1" dirty="0" smtClean="0"/>
              <a:t>PHPG - </a:t>
            </a:r>
            <a:r>
              <a:rPr lang="en-US" dirty="0" smtClean="0"/>
              <a:t>SoonerCare Choice Evaluation </a:t>
            </a:r>
            <a:endParaRPr lang="en-US" dirty="0" smtClean="0"/>
          </a:p>
        </p:txBody>
      </p:sp>
      <p:sp>
        <p:nvSpPr>
          <p:cNvPr id="8" name="Title 1"/>
          <p:cNvSpPr txBox="1">
            <a:spLocks/>
          </p:cNvSpPr>
          <p:nvPr/>
        </p:nvSpPr>
        <p:spPr bwMode="auto">
          <a:xfrm>
            <a:off x="3810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eaLnBrk="1" hangingPunct="1"/>
            <a:r>
              <a:rPr lang="en-US" dirty="0" smtClean="0"/>
              <a:t>TRENDS – ACCESS TO CARE </a:t>
            </a:r>
            <a:r>
              <a:rPr lang="en-US" sz="2000" i="1" dirty="0" smtClean="0"/>
              <a:t>cont’d</a:t>
            </a:r>
            <a:endParaRPr lang="en-US" dirty="0" smtClean="0"/>
          </a:p>
        </p:txBody>
      </p:sp>
    </p:spTree>
    <p:extLst>
      <p:ext uri="{BB962C8B-B14F-4D97-AF65-F5344CB8AC3E}">
        <p14:creationId xmlns:p14="http://schemas.microsoft.com/office/powerpoint/2010/main" val="2036358969"/>
      </p:ext>
    </p:extLst>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2245052"/>
            <a:ext cx="7053247" cy="4231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39</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TRENDS – ACCESS TO CARE </a:t>
            </a:r>
            <a:r>
              <a:rPr lang="en-US" sz="2000" i="1" dirty="0" smtClean="0"/>
              <a:t>cont’d</a:t>
            </a:r>
            <a:endParaRPr lang="en-US" dirty="0" smtClean="0"/>
          </a:p>
        </p:txBody>
      </p:sp>
      <p:sp>
        <p:nvSpPr>
          <p:cNvPr id="17412" name="Content Placeholder 2"/>
          <p:cNvSpPr>
            <a:spLocks noGrp="1"/>
          </p:cNvSpPr>
          <p:nvPr>
            <p:ph sz="quarter" idx="1"/>
          </p:nvPr>
        </p:nvSpPr>
        <p:spPr>
          <a:xfrm>
            <a:off x="457200" y="1143000"/>
            <a:ext cx="8229600" cy="914400"/>
          </a:xfrm>
        </p:spPr>
        <p:txBody>
          <a:bodyPr>
            <a:normAutofit fontScale="77500" lnSpcReduction="20000"/>
          </a:bodyPr>
          <a:lstStyle/>
          <a:p>
            <a:pPr marL="0" indent="0" eaLnBrk="1" hangingPunct="1">
              <a:spcBef>
                <a:spcPts val="1200"/>
              </a:spcBef>
              <a:buNone/>
            </a:pPr>
            <a:r>
              <a:rPr lang="en-US" b="1" dirty="0" smtClean="0"/>
              <a:t>Emergency Room Utilization – Impact of Enrollment in a PCMH</a:t>
            </a:r>
          </a:p>
          <a:p>
            <a:pPr eaLnBrk="1" hangingPunct="1">
              <a:spcBef>
                <a:spcPts val="1200"/>
              </a:spcBef>
            </a:pPr>
            <a:r>
              <a:rPr lang="en-US" sz="2200" dirty="0" smtClean="0"/>
              <a:t>Members enrolled at least 6 months have lower ER utilization, suggesting that the impact of PCMH care management increases over time</a:t>
            </a:r>
          </a:p>
          <a:p>
            <a:pPr marL="274638" lvl="1" indent="0" eaLnBrk="1" hangingPunct="1">
              <a:spcBef>
                <a:spcPts val="1200"/>
              </a:spcBef>
              <a:buNone/>
            </a:pPr>
            <a:endParaRPr lang="en-US" sz="1900" dirty="0" smtClean="0"/>
          </a:p>
          <a:p>
            <a:pPr marL="274638" lvl="1" indent="0" eaLnBrk="1" hangingPunct="1">
              <a:spcBef>
                <a:spcPts val="1200"/>
              </a:spcBef>
              <a:buNone/>
            </a:pPr>
            <a:endParaRPr lang="en-US" dirty="0" smtClean="0"/>
          </a:p>
          <a:p>
            <a:pPr eaLnBrk="1" hangingPunct="1"/>
            <a:endParaRPr lang="en-US" dirty="0" smtClean="0"/>
          </a:p>
        </p:txBody>
      </p:sp>
      <p:sp>
        <p:nvSpPr>
          <p:cNvPr id="6" name="Rectangle 10"/>
          <p:cNvSpPr>
            <a:spLocks noGrp="1" noChangeArrowheads="1"/>
          </p:cNvSpPr>
          <p:nvPr>
            <p:ph type="ftr" sz="quarter" idx="11"/>
          </p:nvPr>
        </p:nvSpPr>
        <p:spPr>
          <a:xfrm>
            <a:off x="609600" y="6381750"/>
            <a:ext cx="3505200" cy="476250"/>
          </a:xfrm>
          <a:noFill/>
        </p:spPr>
        <p:txBody>
          <a:bodyPr/>
          <a:lstStyle/>
          <a:p>
            <a:pPr algn="l"/>
            <a:r>
              <a:rPr lang="en-US" b="1" i="1" dirty="0" smtClean="0"/>
              <a:t>PHPG - </a:t>
            </a:r>
            <a:r>
              <a:rPr lang="en-US" dirty="0" smtClean="0"/>
              <a:t>SoonerCare Choice Evaluation </a:t>
            </a:r>
            <a:endParaRPr lang="en-US" dirty="0" smtClean="0"/>
          </a:p>
        </p:txBody>
      </p:sp>
      <p:sp>
        <p:nvSpPr>
          <p:cNvPr id="9" name="Rectangle 8"/>
          <p:cNvSpPr/>
          <p:nvPr/>
        </p:nvSpPr>
        <p:spPr>
          <a:xfrm>
            <a:off x="1143000" y="6093768"/>
            <a:ext cx="5125192" cy="215444"/>
          </a:xfrm>
          <a:prstGeom prst="rect">
            <a:avLst/>
          </a:prstGeom>
        </p:spPr>
        <p:txBody>
          <a:bodyPr wrap="square">
            <a:spAutoFit/>
          </a:bodyPr>
          <a:lstStyle/>
          <a:p>
            <a:pPr>
              <a:spcAft>
                <a:spcPts val="600"/>
              </a:spcAft>
            </a:pPr>
            <a:r>
              <a:rPr lang="en-US" sz="800" dirty="0"/>
              <a:t>Source: </a:t>
            </a:r>
            <a:r>
              <a:rPr lang="en-US" sz="800" dirty="0" smtClean="0"/>
              <a:t>OHCA paid claims data</a:t>
            </a:r>
            <a:endParaRPr lang="en-US" sz="800" dirty="0"/>
          </a:p>
        </p:txBody>
      </p:sp>
    </p:spTree>
    <p:extLst>
      <p:ext uri="{BB962C8B-B14F-4D97-AF65-F5344CB8AC3E}">
        <p14:creationId xmlns:p14="http://schemas.microsoft.com/office/powerpoint/2010/main" val="3600558402"/>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4</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a:t>INTRODUCTION </a:t>
            </a:r>
            <a:r>
              <a:rPr lang="en-US" sz="2800" i="1" dirty="0"/>
              <a:t>cont’d</a:t>
            </a:r>
            <a:r>
              <a:rPr lang="en-US" sz="2000" i="1" dirty="0"/>
              <a:t> </a:t>
            </a:r>
            <a:endParaRPr lang="en-US" dirty="0" smtClean="0"/>
          </a:p>
        </p:txBody>
      </p:sp>
      <p:sp>
        <p:nvSpPr>
          <p:cNvPr id="17412" name="Content Placeholder 2"/>
          <p:cNvSpPr>
            <a:spLocks noGrp="1"/>
          </p:cNvSpPr>
          <p:nvPr>
            <p:ph sz="quarter" idx="1"/>
          </p:nvPr>
        </p:nvSpPr>
        <p:spPr>
          <a:xfrm>
            <a:off x="457200" y="1219200"/>
            <a:ext cx="8229600" cy="5105400"/>
          </a:xfrm>
        </p:spPr>
        <p:txBody>
          <a:bodyPr>
            <a:normAutofit fontScale="92500" lnSpcReduction="10000"/>
          </a:bodyPr>
          <a:lstStyle/>
          <a:p>
            <a:pPr marL="0" indent="0" eaLnBrk="1" hangingPunct="1">
              <a:spcBef>
                <a:spcPts val="1200"/>
              </a:spcBef>
              <a:buNone/>
            </a:pPr>
            <a:r>
              <a:rPr lang="en-US" sz="2800" dirty="0" smtClean="0"/>
              <a:t>PHPG was retained to evaluate SoonerCare Choice and address the following: </a:t>
            </a:r>
          </a:p>
          <a:p>
            <a:pPr eaLnBrk="1" hangingPunct="1">
              <a:spcBef>
                <a:spcPts val="1200"/>
              </a:spcBef>
            </a:pPr>
            <a:r>
              <a:rPr lang="en-US" sz="2700" b="1" i="1" dirty="0" smtClean="0"/>
              <a:t>Trends</a:t>
            </a:r>
            <a:r>
              <a:rPr lang="en-US" sz="2700" dirty="0" smtClean="0"/>
              <a:t> - How is SoonerCare Choice performing on the critical measures of Access to Care, Quality and </a:t>
            </a:r>
            <a:r>
              <a:rPr lang="en-US" sz="2700" dirty="0"/>
              <a:t>C</a:t>
            </a:r>
            <a:r>
              <a:rPr lang="en-US" sz="2700" dirty="0" smtClean="0"/>
              <a:t>ost </a:t>
            </a:r>
            <a:r>
              <a:rPr lang="en-US" sz="2700" dirty="0"/>
              <a:t>E</a:t>
            </a:r>
            <a:r>
              <a:rPr lang="en-US" sz="2700" dirty="0" smtClean="0"/>
              <a:t>ffectiveness? </a:t>
            </a:r>
          </a:p>
          <a:p>
            <a:pPr eaLnBrk="1" hangingPunct="1">
              <a:spcBef>
                <a:spcPts val="1200"/>
              </a:spcBef>
            </a:pPr>
            <a:r>
              <a:rPr lang="en-US" sz="2700" b="1" i="1" dirty="0" smtClean="0"/>
              <a:t>New Initiatives</a:t>
            </a:r>
            <a:r>
              <a:rPr lang="en-US" sz="2700" dirty="0" smtClean="0"/>
              <a:t> – What has been the impact to-date of  the SoonerCare Health Management Program, Patient Centered Medical Homes and Health Access Networks?</a:t>
            </a:r>
          </a:p>
          <a:p>
            <a:pPr eaLnBrk="1" hangingPunct="1">
              <a:spcBef>
                <a:spcPts val="1200"/>
              </a:spcBef>
            </a:pPr>
            <a:r>
              <a:rPr lang="en-US" sz="2700" b="1" i="1" dirty="0" smtClean="0"/>
              <a:t>National Perspective </a:t>
            </a:r>
            <a:r>
              <a:rPr lang="en-US" sz="2700" dirty="0" smtClean="0"/>
              <a:t>- How does SoonerCare Choice  compare </a:t>
            </a:r>
            <a:r>
              <a:rPr lang="en-US" sz="2700" dirty="0" smtClean="0"/>
              <a:t>to managed care </a:t>
            </a:r>
            <a:r>
              <a:rPr lang="en-US" sz="2700" dirty="0" smtClean="0"/>
              <a:t>programs elsewhere in the </a:t>
            </a:r>
            <a:r>
              <a:rPr lang="en-US" sz="2700" dirty="0" smtClean="0"/>
              <a:t>country?  </a:t>
            </a:r>
            <a:endParaRPr lang="en-US" sz="2700" dirty="0" smtClean="0"/>
          </a:p>
        </p:txBody>
      </p:sp>
      <p:sp>
        <p:nvSpPr>
          <p:cNvPr id="6" name="Rectangle 10"/>
          <p:cNvSpPr>
            <a:spLocks noGrp="1" noChangeArrowheads="1"/>
          </p:cNvSpPr>
          <p:nvPr>
            <p:ph type="ftr" sz="quarter" idx="11"/>
          </p:nvPr>
        </p:nvSpPr>
        <p:spPr>
          <a:xfrm>
            <a:off x="609600" y="6381750"/>
            <a:ext cx="3962400" cy="476250"/>
          </a:xfrm>
          <a:noFill/>
        </p:spPr>
        <p:txBody>
          <a:bodyPr/>
          <a:lstStyle/>
          <a:p>
            <a:pPr algn="l"/>
            <a:r>
              <a:rPr lang="en-US" b="1" i="1" dirty="0" smtClean="0"/>
              <a:t>PHPG - </a:t>
            </a:r>
            <a:r>
              <a:rPr lang="en-US" dirty="0" smtClean="0"/>
              <a:t>SoonerCare Choice Evaluation </a:t>
            </a:r>
            <a:endParaRPr lang="en-US" dirty="0" smtClean="0"/>
          </a:p>
        </p:txBody>
      </p:sp>
    </p:spTree>
    <p:extLst>
      <p:ext uri="{BB962C8B-B14F-4D97-AF65-F5344CB8AC3E}">
        <p14:creationId xmlns:p14="http://schemas.microsoft.com/office/powerpoint/2010/main" val="2890545173"/>
      </p:ext>
    </p:extLst>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40</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sz="3000" dirty="0" smtClean="0"/>
              <a:t> </a:t>
            </a:r>
            <a:r>
              <a:rPr lang="en-US" sz="2600" dirty="0" smtClean="0"/>
              <a:t>  </a:t>
            </a:r>
            <a:endParaRPr lang="en-US" sz="2000" dirty="0" smtClean="0"/>
          </a:p>
        </p:txBody>
      </p:sp>
      <p:sp>
        <p:nvSpPr>
          <p:cNvPr id="17412" name="Content Placeholder 2"/>
          <p:cNvSpPr>
            <a:spLocks noGrp="1"/>
          </p:cNvSpPr>
          <p:nvPr>
            <p:ph sz="quarter" idx="1"/>
          </p:nvPr>
        </p:nvSpPr>
        <p:spPr>
          <a:xfrm>
            <a:off x="457200" y="1295400"/>
            <a:ext cx="8458200" cy="5181600"/>
          </a:xfrm>
        </p:spPr>
        <p:txBody>
          <a:bodyPr>
            <a:normAutofit fontScale="77500" lnSpcReduction="20000"/>
          </a:bodyPr>
          <a:lstStyle/>
          <a:p>
            <a:pPr eaLnBrk="1" hangingPunct="1">
              <a:spcBef>
                <a:spcPts val="1200"/>
              </a:spcBef>
            </a:pPr>
            <a:r>
              <a:rPr lang="en-US" sz="3300" dirty="0" smtClean="0"/>
              <a:t>ER use is not uniform across SoonerCare Choice members</a:t>
            </a:r>
          </a:p>
          <a:p>
            <a:pPr eaLnBrk="1" hangingPunct="1">
              <a:spcBef>
                <a:spcPts val="1200"/>
              </a:spcBef>
            </a:pPr>
            <a:r>
              <a:rPr lang="en-US" sz="3300" dirty="0" smtClean="0"/>
              <a:t>Utilization rates for children, adolescents and young adults have fallen since 2008 while rates for older adults have remained relatively flat or increased</a:t>
            </a:r>
          </a:p>
          <a:p>
            <a:pPr eaLnBrk="1" hangingPunct="1">
              <a:spcBef>
                <a:spcPts val="1200"/>
              </a:spcBef>
            </a:pPr>
            <a:r>
              <a:rPr lang="en-US" sz="3300" dirty="0" smtClean="0"/>
              <a:t>Utilization among SoonerCare Choice members with disabilities (primarily adults) also has risen since 2008, while utilization for other members has fallen</a:t>
            </a:r>
          </a:p>
          <a:p>
            <a:pPr eaLnBrk="1" hangingPunct="1">
              <a:spcBef>
                <a:spcPts val="1200"/>
              </a:spcBef>
            </a:pPr>
            <a:r>
              <a:rPr lang="en-US" sz="3300" dirty="0" smtClean="0"/>
              <a:t>The primary reasons members visit the ER are for treatment of injuries and behavioral health conditions, although the top five diagnoses vary by age</a:t>
            </a:r>
          </a:p>
          <a:p>
            <a:pPr lvl="1" eaLnBrk="1" hangingPunct="1">
              <a:spcBef>
                <a:spcPts val="1200"/>
              </a:spcBef>
            </a:pPr>
            <a:endParaRPr lang="en-US" sz="3200" dirty="0" smtClean="0"/>
          </a:p>
        </p:txBody>
      </p:sp>
      <p:sp>
        <p:nvSpPr>
          <p:cNvPr id="6" name="Rectangle 10"/>
          <p:cNvSpPr>
            <a:spLocks noGrp="1" noChangeArrowheads="1"/>
          </p:cNvSpPr>
          <p:nvPr>
            <p:ph type="ftr" sz="quarter" idx="11"/>
          </p:nvPr>
        </p:nvSpPr>
        <p:spPr>
          <a:xfrm>
            <a:off x="609600" y="6381750"/>
            <a:ext cx="4114800" cy="476250"/>
          </a:xfrm>
          <a:noFill/>
        </p:spPr>
        <p:txBody>
          <a:bodyPr/>
          <a:lstStyle/>
          <a:p>
            <a:pPr algn="l"/>
            <a:r>
              <a:rPr lang="en-US" b="1" i="1" dirty="0" smtClean="0"/>
              <a:t>PHPG - </a:t>
            </a:r>
            <a:r>
              <a:rPr lang="en-US" dirty="0" smtClean="0"/>
              <a:t>SoonerCare Choice Evaluation </a:t>
            </a:r>
            <a:endParaRPr lang="en-US" dirty="0" smtClean="0"/>
          </a:p>
        </p:txBody>
      </p:sp>
      <p:sp>
        <p:nvSpPr>
          <p:cNvPr id="7" name="Title 1"/>
          <p:cNvSpPr txBox="1">
            <a:spLocks/>
          </p:cNvSpPr>
          <p:nvPr/>
        </p:nvSpPr>
        <p:spPr bwMode="auto">
          <a:xfrm>
            <a:off x="3048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eaLnBrk="1" hangingPunct="1"/>
            <a:r>
              <a:rPr lang="en-US" dirty="0" smtClean="0"/>
              <a:t>TRENDS – ACCESS TO CARE </a:t>
            </a:r>
            <a:r>
              <a:rPr lang="en-US" sz="2000" i="1" dirty="0" smtClean="0"/>
              <a:t>cont’d</a:t>
            </a:r>
            <a:endParaRPr lang="en-US" dirty="0" smtClean="0"/>
          </a:p>
        </p:txBody>
      </p:sp>
    </p:spTree>
    <p:extLst>
      <p:ext uri="{BB962C8B-B14F-4D97-AF65-F5344CB8AC3E}">
        <p14:creationId xmlns:p14="http://schemas.microsoft.com/office/powerpoint/2010/main" val="3193462303"/>
      </p:ext>
    </p:extLst>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41</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sz="3000" dirty="0" smtClean="0"/>
              <a:t> </a:t>
            </a:r>
            <a:r>
              <a:rPr lang="en-US" sz="2600" dirty="0" smtClean="0"/>
              <a:t>  </a:t>
            </a:r>
            <a:endParaRPr lang="en-US" sz="2000" dirty="0" smtClean="0"/>
          </a:p>
        </p:txBody>
      </p:sp>
      <p:sp>
        <p:nvSpPr>
          <p:cNvPr id="6" name="Rectangle 10"/>
          <p:cNvSpPr>
            <a:spLocks noGrp="1" noChangeArrowheads="1"/>
          </p:cNvSpPr>
          <p:nvPr>
            <p:ph type="ftr" sz="quarter" idx="11"/>
          </p:nvPr>
        </p:nvSpPr>
        <p:spPr>
          <a:xfrm>
            <a:off x="609600" y="6381750"/>
            <a:ext cx="4114800" cy="476250"/>
          </a:xfrm>
          <a:noFill/>
        </p:spPr>
        <p:txBody>
          <a:bodyPr/>
          <a:lstStyle/>
          <a:p>
            <a:pPr algn="l"/>
            <a:r>
              <a:rPr lang="en-US" b="1" i="1" dirty="0" smtClean="0"/>
              <a:t>PHPG - </a:t>
            </a:r>
            <a:r>
              <a:rPr lang="en-US" dirty="0" smtClean="0"/>
              <a:t>SoonerCare Choice Evaluation </a:t>
            </a:r>
            <a:endParaRPr lang="en-US" dirty="0" smtClean="0"/>
          </a:p>
        </p:txBody>
      </p:sp>
      <p:sp>
        <p:nvSpPr>
          <p:cNvPr id="12" name="TextBox 11"/>
          <p:cNvSpPr txBox="1"/>
          <p:nvPr/>
        </p:nvSpPr>
        <p:spPr>
          <a:xfrm>
            <a:off x="3200400" y="3528536"/>
            <a:ext cx="1143000" cy="738664"/>
          </a:xfrm>
          <a:prstGeom prst="rect">
            <a:avLst/>
          </a:prstGeom>
          <a:noFill/>
        </p:spPr>
        <p:txBody>
          <a:bodyPr wrap="square" rtlCol="0">
            <a:spAutoFit/>
          </a:bodyPr>
          <a:lstStyle/>
          <a:p>
            <a:pPr algn="ctr"/>
            <a:r>
              <a:rPr lang="en-US" sz="1400" b="1" i="1" dirty="0" smtClean="0">
                <a:solidFill>
                  <a:schemeClr val="bg1"/>
                </a:solidFill>
              </a:rPr>
              <a:t>Expected visits at 2009 rate</a:t>
            </a:r>
            <a:endParaRPr lang="en-US" sz="1400" b="1" i="1" dirty="0">
              <a:solidFill>
                <a:schemeClr val="bg1"/>
              </a:solidFill>
            </a:endParaRPr>
          </a:p>
        </p:txBody>
      </p:sp>
      <p:sp>
        <p:nvSpPr>
          <p:cNvPr id="18" name="TextBox 17"/>
          <p:cNvSpPr txBox="1"/>
          <p:nvPr/>
        </p:nvSpPr>
        <p:spPr>
          <a:xfrm>
            <a:off x="6248400" y="3698557"/>
            <a:ext cx="1143000" cy="492443"/>
          </a:xfrm>
          <a:prstGeom prst="rect">
            <a:avLst/>
          </a:prstGeom>
          <a:noFill/>
        </p:spPr>
        <p:txBody>
          <a:bodyPr wrap="square" rtlCol="0">
            <a:spAutoFit/>
          </a:bodyPr>
          <a:lstStyle/>
          <a:p>
            <a:pPr algn="ctr"/>
            <a:r>
              <a:rPr lang="en-US" sz="1300" b="1" i="1" dirty="0" smtClean="0">
                <a:solidFill>
                  <a:schemeClr val="bg1"/>
                </a:solidFill>
              </a:rPr>
              <a:t>Actual 2013 visits*</a:t>
            </a:r>
            <a:endParaRPr lang="en-US" sz="1300" b="1" i="1" dirty="0">
              <a:solidFill>
                <a:schemeClr val="bg1"/>
              </a:solidFill>
            </a:endParaRPr>
          </a:p>
        </p:txBody>
      </p:sp>
      <p:sp>
        <p:nvSpPr>
          <p:cNvPr id="19" name="TextBox 18"/>
          <p:cNvSpPr txBox="1"/>
          <p:nvPr/>
        </p:nvSpPr>
        <p:spPr>
          <a:xfrm>
            <a:off x="6019800" y="2784157"/>
            <a:ext cx="1447800" cy="492443"/>
          </a:xfrm>
          <a:prstGeom prst="rect">
            <a:avLst/>
          </a:prstGeom>
          <a:noFill/>
        </p:spPr>
        <p:txBody>
          <a:bodyPr wrap="square" rtlCol="0">
            <a:spAutoFit/>
          </a:bodyPr>
          <a:lstStyle/>
          <a:p>
            <a:pPr algn="ctr"/>
            <a:r>
              <a:rPr lang="en-US" sz="1300" b="1" i="1" dirty="0" smtClean="0">
                <a:solidFill>
                  <a:schemeClr val="bg1"/>
                </a:solidFill>
              </a:rPr>
              <a:t>Avoided </a:t>
            </a:r>
          </a:p>
          <a:p>
            <a:pPr algn="ctr"/>
            <a:r>
              <a:rPr lang="en-US" sz="1300" b="1" i="1" dirty="0" smtClean="0">
                <a:solidFill>
                  <a:schemeClr val="bg1"/>
                </a:solidFill>
              </a:rPr>
              <a:t>visits</a:t>
            </a:r>
            <a:endParaRPr lang="en-US" sz="1300" b="1" i="1" dirty="0">
              <a:solidFill>
                <a:schemeClr val="bg1"/>
              </a:solidFill>
            </a:endParaRPr>
          </a:p>
        </p:txBody>
      </p:sp>
      <p:sp>
        <p:nvSpPr>
          <p:cNvPr id="11" name="Title 1"/>
          <p:cNvSpPr txBox="1">
            <a:spLocks/>
          </p:cNvSpPr>
          <p:nvPr/>
        </p:nvSpPr>
        <p:spPr bwMode="auto">
          <a:xfrm>
            <a:off x="469313"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eaLnBrk="1" hangingPunct="1"/>
            <a:r>
              <a:rPr lang="en-US" dirty="0" smtClean="0"/>
              <a:t>TRENDS – ACCESS TO CARE </a:t>
            </a:r>
            <a:r>
              <a:rPr lang="en-US" sz="2000" i="1" dirty="0" smtClean="0"/>
              <a:t>cont’d</a:t>
            </a:r>
            <a:endParaRPr lang="en-US" dirty="0" smtClean="0"/>
          </a:p>
        </p:txBody>
      </p:sp>
      <p:sp>
        <p:nvSpPr>
          <p:cNvPr id="14" name="TextBox 13"/>
          <p:cNvSpPr txBox="1"/>
          <p:nvPr/>
        </p:nvSpPr>
        <p:spPr>
          <a:xfrm>
            <a:off x="1337933" y="1295400"/>
            <a:ext cx="6644511" cy="769441"/>
          </a:xfrm>
          <a:prstGeom prst="rect">
            <a:avLst/>
          </a:prstGeom>
          <a:noFill/>
        </p:spPr>
        <p:txBody>
          <a:bodyPr wrap="none" rtlCol="0">
            <a:spAutoFit/>
          </a:bodyPr>
          <a:lstStyle/>
          <a:p>
            <a:pPr algn="ctr"/>
            <a:r>
              <a:rPr lang="en-US" sz="2200" b="1" i="1" dirty="0" smtClean="0"/>
              <a:t>Per Member Emergency Room Utilization Trend </a:t>
            </a:r>
          </a:p>
          <a:p>
            <a:pPr algn="ctr"/>
            <a:r>
              <a:rPr lang="en-US" sz="2200" b="1" i="1" dirty="0" smtClean="0"/>
              <a:t>Ages 0 to 17 (2008 = 100%)</a:t>
            </a:r>
            <a:endParaRPr lang="en-US" sz="2200" b="1" i="1" dirty="0"/>
          </a:p>
        </p:txBody>
      </p:sp>
      <p:pic>
        <p:nvPicPr>
          <p:cNvPr id="1229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2060574"/>
            <a:ext cx="6974695" cy="4175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1371600" y="6019800"/>
            <a:ext cx="8229600" cy="215444"/>
          </a:xfrm>
          <a:prstGeom prst="rect">
            <a:avLst/>
          </a:prstGeom>
          <a:noFill/>
        </p:spPr>
        <p:txBody>
          <a:bodyPr wrap="square" rtlCol="0">
            <a:spAutoFit/>
          </a:bodyPr>
          <a:lstStyle/>
          <a:p>
            <a:pPr>
              <a:spcAft>
                <a:spcPts val="600"/>
              </a:spcAft>
            </a:pPr>
            <a:r>
              <a:rPr lang="en-US" sz="800" dirty="0" smtClean="0"/>
              <a:t> Source: OHCA paid claims data</a:t>
            </a:r>
            <a:endParaRPr lang="en-US" sz="800" dirty="0"/>
          </a:p>
        </p:txBody>
      </p:sp>
    </p:spTree>
    <p:extLst>
      <p:ext uri="{BB962C8B-B14F-4D97-AF65-F5344CB8AC3E}">
        <p14:creationId xmlns:p14="http://schemas.microsoft.com/office/powerpoint/2010/main" val="184921077"/>
      </p:ext>
    </p:extLst>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42</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sz="3000" dirty="0" smtClean="0"/>
              <a:t> </a:t>
            </a:r>
            <a:r>
              <a:rPr lang="en-US" sz="2600" dirty="0" smtClean="0"/>
              <a:t>  </a:t>
            </a:r>
            <a:endParaRPr lang="en-US" sz="2000" dirty="0" smtClean="0"/>
          </a:p>
        </p:txBody>
      </p:sp>
      <p:sp>
        <p:nvSpPr>
          <p:cNvPr id="6" name="Rectangle 10"/>
          <p:cNvSpPr>
            <a:spLocks noGrp="1" noChangeArrowheads="1"/>
          </p:cNvSpPr>
          <p:nvPr>
            <p:ph type="ftr" sz="quarter" idx="11"/>
          </p:nvPr>
        </p:nvSpPr>
        <p:spPr>
          <a:xfrm>
            <a:off x="609600" y="6381750"/>
            <a:ext cx="4114800" cy="476250"/>
          </a:xfrm>
          <a:noFill/>
        </p:spPr>
        <p:txBody>
          <a:bodyPr/>
          <a:lstStyle/>
          <a:p>
            <a:pPr algn="l"/>
            <a:r>
              <a:rPr lang="en-US" b="1" i="1" dirty="0" smtClean="0"/>
              <a:t>PHPG - </a:t>
            </a:r>
            <a:r>
              <a:rPr lang="en-US" dirty="0" smtClean="0"/>
              <a:t>SoonerCare Choice Evaluation </a:t>
            </a:r>
            <a:endParaRPr lang="en-US" dirty="0" smtClean="0"/>
          </a:p>
        </p:txBody>
      </p:sp>
      <p:sp>
        <p:nvSpPr>
          <p:cNvPr id="12" name="TextBox 11"/>
          <p:cNvSpPr txBox="1"/>
          <p:nvPr/>
        </p:nvSpPr>
        <p:spPr>
          <a:xfrm>
            <a:off x="3200400" y="3528536"/>
            <a:ext cx="1143000" cy="738664"/>
          </a:xfrm>
          <a:prstGeom prst="rect">
            <a:avLst/>
          </a:prstGeom>
          <a:noFill/>
        </p:spPr>
        <p:txBody>
          <a:bodyPr wrap="square" rtlCol="0">
            <a:spAutoFit/>
          </a:bodyPr>
          <a:lstStyle/>
          <a:p>
            <a:pPr algn="ctr"/>
            <a:r>
              <a:rPr lang="en-US" sz="1400" b="1" i="1" dirty="0" smtClean="0">
                <a:solidFill>
                  <a:schemeClr val="bg1"/>
                </a:solidFill>
              </a:rPr>
              <a:t>Expected visits at 2009 rate</a:t>
            </a:r>
            <a:endParaRPr lang="en-US" sz="1400" b="1" i="1" dirty="0">
              <a:solidFill>
                <a:schemeClr val="bg1"/>
              </a:solidFill>
            </a:endParaRPr>
          </a:p>
        </p:txBody>
      </p:sp>
      <p:sp>
        <p:nvSpPr>
          <p:cNvPr id="18" name="TextBox 17"/>
          <p:cNvSpPr txBox="1"/>
          <p:nvPr/>
        </p:nvSpPr>
        <p:spPr>
          <a:xfrm>
            <a:off x="6248400" y="3698557"/>
            <a:ext cx="1143000" cy="492443"/>
          </a:xfrm>
          <a:prstGeom prst="rect">
            <a:avLst/>
          </a:prstGeom>
          <a:noFill/>
        </p:spPr>
        <p:txBody>
          <a:bodyPr wrap="square" rtlCol="0">
            <a:spAutoFit/>
          </a:bodyPr>
          <a:lstStyle/>
          <a:p>
            <a:pPr algn="ctr"/>
            <a:r>
              <a:rPr lang="en-US" sz="1300" b="1" i="1" dirty="0" smtClean="0">
                <a:solidFill>
                  <a:schemeClr val="bg1"/>
                </a:solidFill>
              </a:rPr>
              <a:t>Actual 2013 visits*</a:t>
            </a:r>
            <a:endParaRPr lang="en-US" sz="1300" b="1" i="1" dirty="0">
              <a:solidFill>
                <a:schemeClr val="bg1"/>
              </a:solidFill>
            </a:endParaRPr>
          </a:p>
        </p:txBody>
      </p:sp>
      <p:sp>
        <p:nvSpPr>
          <p:cNvPr id="19" name="TextBox 18"/>
          <p:cNvSpPr txBox="1"/>
          <p:nvPr/>
        </p:nvSpPr>
        <p:spPr>
          <a:xfrm>
            <a:off x="6019800" y="2784157"/>
            <a:ext cx="1447800" cy="492443"/>
          </a:xfrm>
          <a:prstGeom prst="rect">
            <a:avLst/>
          </a:prstGeom>
          <a:noFill/>
        </p:spPr>
        <p:txBody>
          <a:bodyPr wrap="square" rtlCol="0">
            <a:spAutoFit/>
          </a:bodyPr>
          <a:lstStyle/>
          <a:p>
            <a:pPr algn="ctr"/>
            <a:r>
              <a:rPr lang="en-US" sz="1300" b="1" i="1" dirty="0" smtClean="0">
                <a:solidFill>
                  <a:schemeClr val="bg1"/>
                </a:solidFill>
              </a:rPr>
              <a:t>Avoided </a:t>
            </a:r>
          </a:p>
          <a:p>
            <a:pPr algn="ctr"/>
            <a:r>
              <a:rPr lang="en-US" sz="1300" b="1" i="1" dirty="0" smtClean="0">
                <a:solidFill>
                  <a:schemeClr val="bg1"/>
                </a:solidFill>
              </a:rPr>
              <a:t>visits</a:t>
            </a:r>
            <a:endParaRPr lang="en-US" sz="1300" b="1" i="1" dirty="0">
              <a:solidFill>
                <a:schemeClr val="bg1"/>
              </a:solidFill>
            </a:endParaRPr>
          </a:p>
        </p:txBody>
      </p:sp>
      <p:sp>
        <p:nvSpPr>
          <p:cNvPr id="11" name="Title 1"/>
          <p:cNvSpPr txBox="1">
            <a:spLocks/>
          </p:cNvSpPr>
          <p:nvPr/>
        </p:nvSpPr>
        <p:spPr bwMode="auto">
          <a:xfrm>
            <a:off x="469313"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eaLnBrk="1" hangingPunct="1"/>
            <a:r>
              <a:rPr lang="en-US" dirty="0" smtClean="0"/>
              <a:t>TRENDS – ACCESS TO CARE </a:t>
            </a:r>
            <a:r>
              <a:rPr lang="en-US" sz="2000" i="1" dirty="0" smtClean="0"/>
              <a:t>cont’d</a:t>
            </a:r>
            <a:endParaRPr lang="en-US" dirty="0" smtClean="0"/>
          </a:p>
        </p:txBody>
      </p:sp>
      <p:sp>
        <p:nvSpPr>
          <p:cNvPr id="14" name="TextBox 13"/>
          <p:cNvSpPr txBox="1"/>
          <p:nvPr/>
        </p:nvSpPr>
        <p:spPr>
          <a:xfrm>
            <a:off x="1337933" y="1295400"/>
            <a:ext cx="6644511" cy="769441"/>
          </a:xfrm>
          <a:prstGeom prst="rect">
            <a:avLst/>
          </a:prstGeom>
          <a:noFill/>
        </p:spPr>
        <p:txBody>
          <a:bodyPr wrap="none" rtlCol="0">
            <a:spAutoFit/>
          </a:bodyPr>
          <a:lstStyle/>
          <a:p>
            <a:pPr algn="ctr"/>
            <a:r>
              <a:rPr lang="en-US" sz="2200" b="1" i="1" dirty="0" smtClean="0"/>
              <a:t>Per Member Emergency Room Utilization Trend </a:t>
            </a:r>
          </a:p>
          <a:p>
            <a:pPr algn="ctr"/>
            <a:r>
              <a:rPr lang="en-US" sz="2200" b="1" i="1" dirty="0" smtClean="0"/>
              <a:t>Ages 18 to 64 (2008 = 100%)</a:t>
            </a:r>
            <a:endParaRPr lang="en-US" sz="2200" b="1" i="1"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000" y="1981200"/>
            <a:ext cx="7213600" cy="432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371600" y="6109156"/>
            <a:ext cx="8229600" cy="215444"/>
          </a:xfrm>
          <a:prstGeom prst="rect">
            <a:avLst/>
          </a:prstGeom>
          <a:noFill/>
        </p:spPr>
        <p:txBody>
          <a:bodyPr wrap="square" rtlCol="0">
            <a:spAutoFit/>
          </a:bodyPr>
          <a:lstStyle/>
          <a:p>
            <a:pPr>
              <a:spcAft>
                <a:spcPts val="600"/>
              </a:spcAft>
            </a:pPr>
            <a:r>
              <a:rPr lang="en-US" sz="800" dirty="0" smtClean="0"/>
              <a:t> Source: OHCA paid claims data</a:t>
            </a:r>
            <a:endParaRPr lang="en-US" sz="800" dirty="0"/>
          </a:p>
        </p:txBody>
      </p:sp>
    </p:spTree>
    <p:extLst>
      <p:ext uri="{BB962C8B-B14F-4D97-AF65-F5344CB8AC3E}">
        <p14:creationId xmlns:p14="http://schemas.microsoft.com/office/powerpoint/2010/main" val="2250577834"/>
      </p:ext>
    </p:extLst>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43</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sz="3000" dirty="0" smtClean="0"/>
              <a:t> </a:t>
            </a:r>
            <a:r>
              <a:rPr lang="en-US" sz="2600" dirty="0" smtClean="0"/>
              <a:t>  </a:t>
            </a:r>
            <a:endParaRPr lang="en-US" sz="2000" dirty="0" smtClean="0"/>
          </a:p>
        </p:txBody>
      </p:sp>
      <p:sp>
        <p:nvSpPr>
          <p:cNvPr id="6" name="Rectangle 10"/>
          <p:cNvSpPr>
            <a:spLocks noGrp="1" noChangeArrowheads="1"/>
          </p:cNvSpPr>
          <p:nvPr>
            <p:ph type="ftr" sz="quarter" idx="11"/>
          </p:nvPr>
        </p:nvSpPr>
        <p:spPr>
          <a:xfrm>
            <a:off x="609600" y="6381750"/>
            <a:ext cx="4114800" cy="476250"/>
          </a:xfrm>
          <a:noFill/>
        </p:spPr>
        <p:txBody>
          <a:bodyPr/>
          <a:lstStyle/>
          <a:p>
            <a:pPr algn="l"/>
            <a:r>
              <a:rPr lang="en-US" b="1" i="1" dirty="0" smtClean="0"/>
              <a:t>PHPG - </a:t>
            </a:r>
            <a:r>
              <a:rPr lang="en-US" dirty="0" smtClean="0"/>
              <a:t>SoonerCare Choice Evaluation </a:t>
            </a:r>
            <a:endParaRPr lang="en-US" dirty="0" smtClean="0"/>
          </a:p>
        </p:txBody>
      </p:sp>
      <p:sp>
        <p:nvSpPr>
          <p:cNvPr id="12" name="TextBox 11"/>
          <p:cNvSpPr txBox="1"/>
          <p:nvPr/>
        </p:nvSpPr>
        <p:spPr>
          <a:xfrm>
            <a:off x="3200400" y="3528536"/>
            <a:ext cx="1143000" cy="738664"/>
          </a:xfrm>
          <a:prstGeom prst="rect">
            <a:avLst/>
          </a:prstGeom>
          <a:noFill/>
        </p:spPr>
        <p:txBody>
          <a:bodyPr wrap="square" rtlCol="0">
            <a:spAutoFit/>
          </a:bodyPr>
          <a:lstStyle/>
          <a:p>
            <a:pPr algn="ctr"/>
            <a:r>
              <a:rPr lang="en-US" sz="1400" b="1" i="1" dirty="0" smtClean="0">
                <a:solidFill>
                  <a:schemeClr val="bg1"/>
                </a:solidFill>
              </a:rPr>
              <a:t>Expected visits at 2009 rate</a:t>
            </a:r>
            <a:endParaRPr lang="en-US" sz="1400" b="1" i="1" dirty="0">
              <a:solidFill>
                <a:schemeClr val="bg1"/>
              </a:solidFill>
            </a:endParaRPr>
          </a:p>
        </p:txBody>
      </p:sp>
      <p:sp>
        <p:nvSpPr>
          <p:cNvPr id="18" name="TextBox 17"/>
          <p:cNvSpPr txBox="1"/>
          <p:nvPr/>
        </p:nvSpPr>
        <p:spPr>
          <a:xfrm>
            <a:off x="6248400" y="3698557"/>
            <a:ext cx="1143000" cy="492443"/>
          </a:xfrm>
          <a:prstGeom prst="rect">
            <a:avLst/>
          </a:prstGeom>
          <a:noFill/>
        </p:spPr>
        <p:txBody>
          <a:bodyPr wrap="square" rtlCol="0">
            <a:spAutoFit/>
          </a:bodyPr>
          <a:lstStyle/>
          <a:p>
            <a:pPr algn="ctr"/>
            <a:r>
              <a:rPr lang="en-US" sz="1300" b="1" i="1" dirty="0" smtClean="0">
                <a:solidFill>
                  <a:schemeClr val="bg1"/>
                </a:solidFill>
              </a:rPr>
              <a:t>Actual 2013 visits*</a:t>
            </a:r>
            <a:endParaRPr lang="en-US" sz="1300" b="1" i="1" dirty="0">
              <a:solidFill>
                <a:schemeClr val="bg1"/>
              </a:solidFill>
            </a:endParaRPr>
          </a:p>
        </p:txBody>
      </p:sp>
      <p:sp>
        <p:nvSpPr>
          <p:cNvPr id="19" name="TextBox 18"/>
          <p:cNvSpPr txBox="1"/>
          <p:nvPr/>
        </p:nvSpPr>
        <p:spPr>
          <a:xfrm>
            <a:off x="6019800" y="2784157"/>
            <a:ext cx="1447800" cy="492443"/>
          </a:xfrm>
          <a:prstGeom prst="rect">
            <a:avLst/>
          </a:prstGeom>
          <a:noFill/>
        </p:spPr>
        <p:txBody>
          <a:bodyPr wrap="square" rtlCol="0">
            <a:spAutoFit/>
          </a:bodyPr>
          <a:lstStyle/>
          <a:p>
            <a:pPr algn="ctr"/>
            <a:r>
              <a:rPr lang="en-US" sz="1300" b="1" i="1" dirty="0" smtClean="0">
                <a:solidFill>
                  <a:schemeClr val="bg1"/>
                </a:solidFill>
              </a:rPr>
              <a:t>Avoided </a:t>
            </a:r>
          </a:p>
          <a:p>
            <a:pPr algn="ctr"/>
            <a:r>
              <a:rPr lang="en-US" sz="1300" b="1" i="1" dirty="0" smtClean="0">
                <a:solidFill>
                  <a:schemeClr val="bg1"/>
                </a:solidFill>
              </a:rPr>
              <a:t>visits</a:t>
            </a:r>
            <a:endParaRPr lang="en-US" sz="1300" b="1" i="1" dirty="0">
              <a:solidFill>
                <a:schemeClr val="bg1"/>
              </a:solidFill>
            </a:endParaRPr>
          </a:p>
        </p:txBody>
      </p:sp>
      <p:sp>
        <p:nvSpPr>
          <p:cNvPr id="11" name="Title 1"/>
          <p:cNvSpPr txBox="1">
            <a:spLocks/>
          </p:cNvSpPr>
          <p:nvPr/>
        </p:nvSpPr>
        <p:spPr bwMode="auto">
          <a:xfrm>
            <a:off x="469313"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eaLnBrk="1" hangingPunct="1"/>
            <a:r>
              <a:rPr lang="en-US" dirty="0" smtClean="0"/>
              <a:t>TRENDS – ACCESS TO CARE </a:t>
            </a:r>
            <a:r>
              <a:rPr lang="en-US" sz="2000" i="1" dirty="0" smtClean="0"/>
              <a:t>cont’d</a:t>
            </a:r>
            <a:endParaRPr lang="en-US" dirty="0" smtClean="0"/>
          </a:p>
        </p:txBody>
      </p:sp>
      <p:sp>
        <p:nvSpPr>
          <p:cNvPr id="14" name="TextBox 13"/>
          <p:cNvSpPr txBox="1"/>
          <p:nvPr/>
        </p:nvSpPr>
        <p:spPr>
          <a:xfrm>
            <a:off x="1337933" y="1295400"/>
            <a:ext cx="6644511" cy="769441"/>
          </a:xfrm>
          <a:prstGeom prst="rect">
            <a:avLst/>
          </a:prstGeom>
          <a:noFill/>
        </p:spPr>
        <p:txBody>
          <a:bodyPr wrap="none" rtlCol="0">
            <a:spAutoFit/>
          </a:bodyPr>
          <a:lstStyle/>
          <a:p>
            <a:pPr algn="ctr"/>
            <a:r>
              <a:rPr lang="en-US" sz="2200" b="1" i="1" dirty="0" smtClean="0"/>
              <a:t>Per Member Emergency Room Utilization Trend </a:t>
            </a:r>
          </a:p>
          <a:p>
            <a:pPr algn="ctr"/>
            <a:r>
              <a:rPr lang="en-US" sz="2200" b="1" i="1" dirty="0" smtClean="0"/>
              <a:t>Disability Status (2008 = 100%)</a:t>
            </a:r>
            <a:endParaRPr lang="en-US" sz="2200" b="1" i="1"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5044" y="2060574"/>
            <a:ext cx="6942156" cy="415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371600" y="6109156"/>
            <a:ext cx="8229600" cy="215444"/>
          </a:xfrm>
          <a:prstGeom prst="rect">
            <a:avLst/>
          </a:prstGeom>
          <a:noFill/>
        </p:spPr>
        <p:txBody>
          <a:bodyPr wrap="square" rtlCol="0">
            <a:spAutoFit/>
          </a:bodyPr>
          <a:lstStyle/>
          <a:p>
            <a:pPr>
              <a:spcAft>
                <a:spcPts val="600"/>
              </a:spcAft>
            </a:pPr>
            <a:r>
              <a:rPr lang="en-US" sz="800" dirty="0" smtClean="0"/>
              <a:t> Source: OHCA paid claims data</a:t>
            </a:r>
            <a:endParaRPr lang="en-US" sz="800" dirty="0"/>
          </a:p>
        </p:txBody>
      </p:sp>
    </p:spTree>
    <p:extLst>
      <p:ext uri="{BB962C8B-B14F-4D97-AF65-F5344CB8AC3E}">
        <p14:creationId xmlns:p14="http://schemas.microsoft.com/office/powerpoint/2010/main" val="3536508528"/>
      </p:ext>
    </p:extLst>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44</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sz="3000" dirty="0" smtClean="0"/>
              <a:t> </a:t>
            </a:r>
            <a:r>
              <a:rPr lang="en-US" sz="2600" dirty="0" smtClean="0"/>
              <a:t>  </a:t>
            </a:r>
            <a:endParaRPr lang="en-US" sz="2000" dirty="0" smtClean="0"/>
          </a:p>
        </p:txBody>
      </p:sp>
      <p:sp>
        <p:nvSpPr>
          <p:cNvPr id="17412" name="Content Placeholder 2"/>
          <p:cNvSpPr>
            <a:spLocks noGrp="1"/>
          </p:cNvSpPr>
          <p:nvPr>
            <p:ph sz="quarter" idx="1"/>
          </p:nvPr>
        </p:nvSpPr>
        <p:spPr>
          <a:xfrm>
            <a:off x="457200" y="1295400"/>
            <a:ext cx="8458200" cy="533400"/>
          </a:xfrm>
        </p:spPr>
        <p:txBody>
          <a:bodyPr>
            <a:normAutofit/>
          </a:bodyPr>
          <a:lstStyle/>
          <a:p>
            <a:pPr eaLnBrk="1" hangingPunct="1">
              <a:spcBef>
                <a:spcPts val="1200"/>
              </a:spcBef>
            </a:pPr>
            <a:endParaRPr lang="en-US" sz="2400" dirty="0" smtClean="0"/>
          </a:p>
          <a:p>
            <a:pPr marL="0" indent="0" eaLnBrk="1" hangingPunct="1">
              <a:spcBef>
                <a:spcPts val="1200"/>
              </a:spcBef>
              <a:buNone/>
            </a:pPr>
            <a:endParaRPr lang="en-US" sz="3200" dirty="0" smtClean="0"/>
          </a:p>
          <a:p>
            <a:pPr lvl="1" eaLnBrk="1" hangingPunct="1">
              <a:spcBef>
                <a:spcPts val="1200"/>
              </a:spcBef>
            </a:pPr>
            <a:endParaRPr lang="en-US" sz="3200" dirty="0" smtClean="0"/>
          </a:p>
        </p:txBody>
      </p:sp>
      <p:sp>
        <p:nvSpPr>
          <p:cNvPr id="6" name="Rectangle 10"/>
          <p:cNvSpPr>
            <a:spLocks noGrp="1" noChangeArrowheads="1"/>
          </p:cNvSpPr>
          <p:nvPr>
            <p:ph type="ftr" sz="quarter" idx="11"/>
          </p:nvPr>
        </p:nvSpPr>
        <p:spPr>
          <a:xfrm>
            <a:off x="609600" y="6381750"/>
            <a:ext cx="4114800" cy="476250"/>
          </a:xfrm>
          <a:noFill/>
        </p:spPr>
        <p:txBody>
          <a:bodyPr/>
          <a:lstStyle/>
          <a:p>
            <a:pPr algn="l"/>
            <a:r>
              <a:rPr lang="en-US" b="1" i="1" dirty="0" smtClean="0"/>
              <a:t>PHPG - </a:t>
            </a:r>
            <a:r>
              <a:rPr lang="en-US" dirty="0" smtClean="0"/>
              <a:t>SoonerCare Choice Evaluation </a:t>
            </a:r>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783756771"/>
              </p:ext>
            </p:extLst>
          </p:nvPr>
        </p:nvGraphicFramePr>
        <p:xfrm>
          <a:off x="838200" y="2064841"/>
          <a:ext cx="7467600" cy="4000500"/>
        </p:xfrm>
        <a:graphic>
          <a:graphicData uri="http://schemas.openxmlformats.org/drawingml/2006/table">
            <a:tbl>
              <a:tblPr firstRow="1" bandRow="1">
                <a:tableStyleId>{5C22544A-7EE6-4342-B048-85BDC9FD1C3A}</a:tableStyleId>
              </a:tblPr>
              <a:tblGrid>
                <a:gridCol w="796544"/>
                <a:gridCol w="2290064"/>
                <a:gridCol w="2190496"/>
                <a:gridCol w="2190496"/>
              </a:tblGrid>
              <a:tr h="571500">
                <a:tc>
                  <a:txBody>
                    <a:bodyPr/>
                    <a:lstStyle/>
                    <a:p>
                      <a:endParaRPr lang="en-US" dirty="0"/>
                    </a:p>
                  </a:txBody>
                  <a:tcPr/>
                </a:tc>
                <a:tc>
                  <a:txBody>
                    <a:bodyPr/>
                    <a:lstStyle/>
                    <a:p>
                      <a:pPr algn="ctr"/>
                      <a:r>
                        <a:rPr lang="en-US" dirty="0" smtClean="0"/>
                        <a:t>0 – 5</a:t>
                      </a:r>
                      <a:endParaRPr lang="en-US" dirty="0"/>
                    </a:p>
                  </a:txBody>
                  <a:tcPr anchor="ctr"/>
                </a:tc>
                <a:tc>
                  <a:txBody>
                    <a:bodyPr/>
                    <a:lstStyle/>
                    <a:p>
                      <a:pPr algn="ctr"/>
                      <a:r>
                        <a:rPr lang="en-US" dirty="0" smtClean="0"/>
                        <a:t>6 – 12</a:t>
                      </a:r>
                      <a:endParaRPr lang="en-US" dirty="0"/>
                    </a:p>
                  </a:txBody>
                  <a:tcPr anchor="ctr"/>
                </a:tc>
                <a:tc>
                  <a:txBody>
                    <a:bodyPr/>
                    <a:lstStyle/>
                    <a:p>
                      <a:pPr algn="ctr"/>
                      <a:r>
                        <a:rPr lang="en-US" dirty="0" smtClean="0"/>
                        <a:t>13 - 17</a:t>
                      </a:r>
                      <a:endParaRPr lang="en-US" dirty="0"/>
                    </a:p>
                  </a:txBody>
                  <a:tcPr anchor="ctr"/>
                </a:tc>
              </a:tr>
              <a:tr h="571500">
                <a:tc>
                  <a:txBody>
                    <a:bodyPr/>
                    <a:lstStyle/>
                    <a:p>
                      <a:r>
                        <a:rPr lang="en-US" dirty="0" smtClean="0"/>
                        <a:t>1</a:t>
                      </a:r>
                      <a:endParaRPr lang="en-US" dirty="0"/>
                    </a:p>
                  </a:txBody>
                  <a:tcPr anchor="ctr"/>
                </a:tc>
                <a:tc>
                  <a:txBody>
                    <a:bodyPr/>
                    <a:lstStyle/>
                    <a:p>
                      <a:pPr algn="ctr" fontAlgn="b"/>
                      <a:r>
                        <a:rPr lang="en-US" sz="1200" b="0" i="0" u="none" strike="noStrike" dirty="0" smtClean="0">
                          <a:solidFill>
                            <a:srgbClr val="000000"/>
                          </a:solidFill>
                          <a:effectLst/>
                          <a:latin typeface="Arial"/>
                        </a:rPr>
                        <a:t>Respiratory</a:t>
                      </a:r>
                      <a:r>
                        <a:rPr lang="en-US" sz="1200" b="0" i="0" u="none" strike="noStrike" baseline="0" dirty="0" smtClean="0">
                          <a:solidFill>
                            <a:srgbClr val="000000"/>
                          </a:solidFill>
                          <a:effectLst/>
                          <a:latin typeface="Arial"/>
                        </a:rPr>
                        <a:t> disease</a:t>
                      </a:r>
                    </a:p>
                    <a:p>
                      <a:pPr algn="ctr" fontAlgn="b"/>
                      <a:r>
                        <a:rPr lang="en-US" sz="1200" b="0" i="0" u="none" strike="noStrike" baseline="0" dirty="0" smtClean="0">
                          <a:solidFill>
                            <a:srgbClr val="000000"/>
                          </a:solidFill>
                          <a:effectLst/>
                          <a:latin typeface="Arial"/>
                        </a:rPr>
                        <a:t>(15%)</a:t>
                      </a:r>
                      <a:endParaRPr lang="en-US" sz="1200" b="0" i="0" u="none" strike="noStrike" dirty="0">
                        <a:solidFill>
                          <a:srgbClr val="000000"/>
                        </a:solidFill>
                        <a:effectLst/>
                        <a:latin typeface="Arial"/>
                      </a:endParaRPr>
                    </a:p>
                  </a:txBody>
                  <a:tcPr marL="7620" marR="7620" marT="7620" marB="0" anchor="ctr"/>
                </a:tc>
                <a:tc>
                  <a:txBody>
                    <a:bodyPr/>
                    <a:lstStyle/>
                    <a:p>
                      <a:pPr algn="ctr" fontAlgn="b"/>
                      <a:r>
                        <a:rPr lang="en-US" sz="1200" b="0" i="0" u="none" strike="noStrike" dirty="0" smtClean="0">
                          <a:solidFill>
                            <a:srgbClr val="000000"/>
                          </a:solidFill>
                          <a:effectLst/>
                          <a:latin typeface="Arial"/>
                        </a:rPr>
                        <a:t>Injury</a:t>
                      </a:r>
                    </a:p>
                    <a:p>
                      <a:pPr algn="ctr" fontAlgn="b"/>
                      <a:r>
                        <a:rPr lang="en-US" sz="1200" b="0" i="0" u="none" strike="noStrike" dirty="0" smtClean="0">
                          <a:solidFill>
                            <a:srgbClr val="000000"/>
                          </a:solidFill>
                          <a:effectLst/>
                          <a:latin typeface="Arial"/>
                        </a:rPr>
                        <a:t>(22%)</a:t>
                      </a:r>
                      <a:endParaRPr lang="en-US" sz="1200" b="0" i="0" u="none" strike="noStrike" dirty="0">
                        <a:solidFill>
                          <a:srgbClr val="000000"/>
                        </a:solidFill>
                        <a:effectLst/>
                        <a:latin typeface="Arial"/>
                      </a:endParaRPr>
                    </a:p>
                  </a:txBody>
                  <a:tcPr marL="7620" marR="7620" marT="7620" marB="0" anchor="ctr"/>
                </a:tc>
                <a:tc>
                  <a:txBody>
                    <a:bodyPr/>
                    <a:lstStyle/>
                    <a:p>
                      <a:pPr algn="ctr" fontAlgn="b"/>
                      <a:r>
                        <a:rPr lang="en-US" sz="1200" b="0" i="0" u="none" strike="noStrike" dirty="0" smtClean="0">
                          <a:solidFill>
                            <a:srgbClr val="000000"/>
                          </a:solidFill>
                          <a:effectLst/>
                          <a:latin typeface="Arial"/>
                        </a:rPr>
                        <a:t>Injury</a:t>
                      </a:r>
                    </a:p>
                    <a:p>
                      <a:pPr algn="ctr" fontAlgn="b"/>
                      <a:r>
                        <a:rPr lang="en-US" sz="1200" b="0" i="0" u="none" strike="noStrike" dirty="0" smtClean="0">
                          <a:solidFill>
                            <a:srgbClr val="000000"/>
                          </a:solidFill>
                          <a:effectLst/>
                          <a:latin typeface="Arial"/>
                        </a:rPr>
                        <a:t>(21%)</a:t>
                      </a:r>
                      <a:endParaRPr lang="en-US" sz="1200" b="0" i="0" u="none" strike="noStrike" dirty="0">
                        <a:solidFill>
                          <a:srgbClr val="000000"/>
                        </a:solidFill>
                        <a:effectLst/>
                        <a:latin typeface="Arial"/>
                      </a:endParaRPr>
                    </a:p>
                  </a:txBody>
                  <a:tcPr marL="7620" marR="7620" marT="7620" marB="0" anchor="ctr"/>
                </a:tc>
              </a:tr>
              <a:tr h="571500">
                <a:tc>
                  <a:txBody>
                    <a:bodyPr/>
                    <a:lstStyle/>
                    <a:p>
                      <a:r>
                        <a:rPr lang="en-US" dirty="0" smtClean="0"/>
                        <a:t>2</a:t>
                      </a:r>
                      <a:endParaRPr lang="en-US" dirty="0"/>
                    </a:p>
                  </a:txBody>
                  <a:tcPr anchor="ctr"/>
                </a:tc>
                <a:tc>
                  <a:txBody>
                    <a:bodyPr/>
                    <a:lstStyle/>
                    <a:p>
                      <a:pPr algn="ctr" fontAlgn="b"/>
                      <a:r>
                        <a:rPr lang="en-US" sz="1200" b="0" i="0" u="none" strike="noStrike" dirty="0" smtClean="0">
                          <a:solidFill>
                            <a:srgbClr val="000000"/>
                          </a:solidFill>
                          <a:effectLst/>
                          <a:latin typeface="Arial"/>
                        </a:rPr>
                        <a:t>Injury</a:t>
                      </a:r>
                    </a:p>
                    <a:p>
                      <a:pPr algn="ctr" fontAlgn="b"/>
                      <a:r>
                        <a:rPr lang="en-US" sz="1200" b="0" i="0" u="none" strike="noStrike" dirty="0" smtClean="0">
                          <a:solidFill>
                            <a:srgbClr val="000000"/>
                          </a:solidFill>
                          <a:effectLst/>
                          <a:latin typeface="Arial"/>
                        </a:rPr>
                        <a:t>(13%)</a:t>
                      </a:r>
                      <a:endParaRPr lang="en-US" sz="1200" b="0" i="0" u="none" strike="noStrike" dirty="0">
                        <a:solidFill>
                          <a:srgbClr val="000000"/>
                        </a:solidFill>
                        <a:effectLst/>
                        <a:latin typeface="Arial"/>
                      </a:endParaRPr>
                    </a:p>
                  </a:txBody>
                  <a:tcPr marL="7620" marR="7620" marT="7620" marB="0" anchor="ctr"/>
                </a:tc>
                <a:tc>
                  <a:txBody>
                    <a:bodyPr/>
                    <a:lstStyle/>
                    <a:p>
                      <a:pPr algn="ctr" fontAlgn="b"/>
                      <a:r>
                        <a:rPr lang="en-US" sz="1200" b="0" i="0" u="none" strike="noStrike" dirty="0" smtClean="0">
                          <a:solidFill>
                            <a:srgbClr val="000000"/>
                          </a:solidFill>
                          <a:effectLst/>
                          <a:latin typeface="Arial"/>
                        </a:rPr>
                        <a:t>Respiratory disease</a:t>
                      </a:r>
                    </a:p>
                    <a:p>
                      <a:pPr algn="ctr" fontAlgn="b"/>
                      <a:r>
                        <a:rPr lang="en-US" sz="1200" b="0" i="0" u="none" strike="noStrike" dirty="0" smtClean="0">
                          <a:solidFill>
                            <a:srgbClr val="000000"/>
                          </a:solidFill>
                          <a:effectLst/>
                          <a:latin typeface="Arial"/>
                        </a:rPr>
                        <a:t>(9%)</a:t>
                      </a:r>
                      <a:endParaRPr lang="en-US" sz="1200" b="0" i="0" u="none" strike="noStrike" dirty="0">
                        <a:solidFill>
                          <a:srgbClr val="000000"/>
                        </a:solidFill>
                        <a:effectLst/>
                        <a:latin typeface="Arial"/>
                      </a:endParaRPr>
                    </a:p>
                  </a:txBody>
                  <a:tcPr marL="7620" marR="7620" marT="7620" marB="0" anchor="ctr"/>
                </a:tc>
                <a:tc>
                  <a:txBody>
                    <a:bodyPr/>
                    <a:lstStyle/>
                    <a:p>
                      <a:pPr algn="ctr" fontAlgn="b"/>
                      <a:r>
                        <a:rPr lang="en-US" sz="1100" b="0" i="0" u="none" strike="noStrike" dirty="0">
                          <a:solidFill>
                            <a:srgbClr val="000000"/>
                          </a:solidFill>
                          <a:effectLst/>
                          <a:latin typeface="Arial"/>
                        </a:rPr>
                        <a:t>Neurotic, personality, and other non-psychotic mental </a:t>
                      </a:r>
                      <a:r>
                        <a:rPr lang="en-US" sz="1100" b="0" i="0" u="none" strike="noStrike" dirty="0" smtClean="0">
                          <a:solidFill>
                            <a:srgbClr val="000000"/>
                          </a:solidFill>
                          <a:effectLst/>
                          <a:latin typeface="Arial"/>
                        </a:rPr>
                        <a:t>disorders (7%)</a:t>
                      </a:r>
                      <a:endParaRPr lang="en-US" sz="1100" b="0" i="0" u="none" strike="noStrike" dirty="0">
                        <a:solidFill>
                          <a:srgbClr val="000000"/>
                        </a:solidFill>
                        <a:effectLst/>
                        <a:latin typeface="Arial"/>
                      </a:endParaRPr>
                    </a:p>
                  </a:txBody>
                  <a:tcPr marL="7620" marR="7620" marT="7620" marB="0" anchor="ctr"/>
                </a:tc>
              </a:tr>
              <a:tr h="571500">
                <a:tc>
                  <a:txBody>
                    <a:bodyPr/>
                    <a:lstStyle/>
                    <a:p>
                      <a:r>
                        <a:rPr lang="en-US" dirty="0" smtClean="0"/>
                        <a:t>3</a:t>
                      </a:r>
                      <a:endParaRPr lang="en-US" dirty="0"/>
                    </a:p>
                  </a:txBody>
                  <a:tcPr anchor="ctr"/>
                </a:tc>
                <a:tc>
                  <a:txBody>
                    <a:bodyPr/>
                    <a:lstStyle/>
                    <a:p>
                      <a:pPr algn="ctr" fontAlgn="b"/>
                      <a:r>
                        <a:rPr lang="en-US" sz="1200" b="0" i="0" u="none" strike="noStrike" dirty="0" smtClean="0">
                          <a:solidFill>
                            <a:srgbClr val="000000"/>
                          </a:solidFill>
                          <a:effectLst/>
                          <a:latin typeface="Arial"/>
                        </a:rPr>
                        <a:t>Disease</a:t>
                      </a:r>
                      <a:r>
                        <a:rPr lang="en-US" sz="1200" b="0" i="0" u="none" strike="noStrike" baseline="0" dirty="0" smtClean="0">
                          <a:solidFill>
                            <a:srgbClr val="000000"/>
                          </a:solidFill>
                          <a:effectLst/>
                          <a:latin typeface="Arial"/>
                        </a:rPr>
                        <a:t> of the ear</a:t>
                      </a:r>
                    </a:p>
                    <a:p>
                      <a:pPr algn="ctr" fontAlgn="b"/>
                      <a:r>
                        <a:rPr lang="en-US" sz="1200" b="0" i="0" u="none" strike="noStrike" baseline="0" dirty="0" smtClean="0">
                          <a:solidFill>
                            <a:srgbClr val="000000"/>
                          </a:solidFill>
                          <a:effectLst/>
                          <a:latin typeface="Arial"/>
                        </a:rPr>
                        <a:t>(9%)</a:t>
                      </a:r>
                      <a:endParaRPr lang="en-US" sz="1200" b="0" i="0" u="none" strike="noStrike" dirty="0">
                        <a:solidFill>
                          <a:srgbClr val="000000"/>
                        </a:solidFill>
                        <a:effectLst/>
                        <a:latin typeface="Arial"/>
                      </a:endParaRPr>
                    </a:p>
                  </a:txBody>
                  <a:tcPr marL="7620" marR="7620" marT="7620" marB="0" anchor="ctr"/>
                </a:tc>
                <a:tc>
                  <a:txBody>
                    <a:bodyPr/>
                    <a:lstStyle/>
                    <a:p>
                      <a:pPr algn="ctr" fontAlgn="b"/>
                      <a:r>
                        <a:rPr lang="en-US" sz="1200" b="0" i="0" u="none" strike="noStrike" dirty="0" smtClean="0">
                          <a:solidFill>
                            <a:srgbClr val="000000"/>
                          </a:solidFill>
                          <a:effectLst/>
                          <a:latin typeface="Arial"/>
                        </a:rPr>
                        <a:t>Disease of musculoskeletal</a:t>
                      </a:r>
                      <a:r>
                        <a:rPr lang="en-US" sz="1200" b="0" i="0" u="none" strike="noStrike" baseline="0" dirty="0" smtClean="0">
                          <a:solidFill>
                            <a:srgbClr val="000000"/>
                          </a:solidFill>
                          <a:effectLst/>
                          <a:latin typeface="Arial"/>
                        </a:rPr>
                        <a:t> system (5%)</a:t>
                      </a:r>
                      <a:endParaRPr lang="en-US" sz="1200" b="0" i="0" u="none" strike="noStrike" dirty="0">
                        <a:solidFill>
                          <a:srgbClr val="000000"/>
                        </a:solidFill>
                        <a:effectLst/>
                        <a:latin typeface="Arial"/>
                      </a:endParaRPr>
                    </a:p>
                  </a:txBody>
                  <a:tcPr marL="7620" marR="7620" marT="7620" marB="0" anchor="ctr"/>
                </a:tc>
                <a:tc>
                  <a:txBody>
                    <a:bodyPr/>
                    <a:lstStyle/>
                    <a:p>
                      <a:pPr algn="ctr" fontAlgn="b"/>
                      <a:r>
                        <a:rPr lang="en-US" sz="1200" b="0" i="0" u="none" strike="noStrike" dirty="0" smtClean="0">
                          <a:solidFill>
                            <a:srgbClr val="000000"/>
                          </a:solidFill>
                          <a:effectLst/>
                          <a:latin typeface="Arial"/>
                        </a:rPr>
                        <a:t>Disease</a:t>
                      </a:r>
                      <a:r>
                        <a:rPr lang="en-US" sz="1200" b="0" i="0" u="none" strike="noStrike" baseline="0" dirty="0" smtClean="0">
                          <a:solidFill>
                            <a:srgbClr val="000000"/>
                          </a:solidFill>
                          <a:effectLst/>
                          <a:latin typeface="Arial"/>
                        </a:rPr>
                        <a:t> of musculoskeletal system (6%)</a:t>
                      </a:r>
                      <a:endParaRPr lang="en-US" sz="1200" b="0" i="0" u="none" strike="noStrike" dirty="0">
                        <a:solidFill>
                          <a:srgbClr val="000000"/>
                        </a:solidFill>
                        <a:effectLst/>
                        <a:latin typeface="Arial"/>
                      </a:endParaRPr>
                    </a:p>
                  </a:txBody>
                  <a:tcPr marL="7620" marR="7620" marT="7620" marB="0" anchor="ctr"/>
                </a:tc>
              </a:tr>
              <a:tr h="571500">
                <a:tc>
                  <a:txBody>
                    <a:bodyPr/>
                    <a:lstStyle/>
                    <a:p>
                      <a:r>
                        <a:rPr lang="en-US" dirty="0" smtClean="0"/>
                        <a:t>4</a:t>
                      </a:r>
                      <a:endParaRPr lang="en-US" dirty="0"/>
                    </a:p>
                  </a:txBody>
                  <a:tcPr anchor="ctr"/>
                </a:tc>
                <a:tc>
                  <a:txBody>
                    <a:bodyPr/>
                    <a:lstStyle/>
                    <a:p>
                      <a:pPr algn="ctr" fontAlgn="b"/>
                      <a:r>
                        <a:rPr lang="en-US" sz="1200" b="0" i="0" u="none" strike="noStrike" dirty="0" smtClean="0">
                          <a:solidFill>
                            <a:srgbClr val="000000"/>
                          </a:solidFill>
                          <a:effectLst/>
                          <a:latin typeface="Arial"/>
                        </a:rPr>
                        <a:t>Disease of skin</a:t>
                      </a:r>
                    </a:p>
                    <a:p>
                      <a:pPr algn="ctr" fontAlgn="b"/>
                      <a:r>
                        <a:rPr lang="en-US" sz="1200" b="0" i="0" u="none" strike="noStrike" dirty="0" smtClean="0">
                          <a:solidFill>
                            <a:srgbClr val="000000"/>
                          </a:solidFill>
                          <a:effectLst/>
                          <a:latin typeface="Arial"/>
                        </a:rPr>
                        <a:t>(4%)</a:t>
                      </a:r>
                      <a:endParaRPr lang="en-US" sz="1200" b="0" i="0" u="none" strike="noStrike" dirty="0">
                        <a:solidFill>
                          <a:srgbClr val="000000"/>
                        </a:solidFill>
                        <a:effectLst/>
                        <a:latin typeface="Arial"/>
                      </a:endParaRPr>
                    </a:p>
                  </a:txBody>
                  <a:tcPr marL="7620" marR="7620" marT="7620" marB="0" anchor="ctr"/>
                </a:tc>
                <a:tc>
                  <a:txBody>
                    <a:bodyPr/>
                    <a:lstStyle/>
                    <a:p>
                      <a:pPr algn="ctr" fontAlgn="b"/>
                      <a:r>
                        <a:rPr lang="en-US" sz="1200" b="0" i="0" u="none" strike="noStrike" dirty="0" smtClean="0">
                          <a:solidFill>
                            <a:srgbClr val="000000"/>
                          </a:solidFill>
                          <a:effectLst/>
                          <a:latin typeface="Arial"/>
                        </a:rPr>
                        <a:t>Disease</a:t>
                      </a:r>
                      <a:r>
                        <a:rPr lang="en-US" sz="1200" b="0" i="0" u="none" strike="noStrike" baseline="0" dirty="0" smtClean="0">
                          <a:solidFill>
                            <a:srgbClr val="000000"/>
                          </a:solidFill>
                          <a:effectLst/>
                          <a:latin typeface="Arial"/>
                        </a:rPr>
                        <a:t> of the ear</a:t>
                      </a:r>
                    </a:p>
                    <a:p>
                      <a:pPr algn="ctr" fontAlgn="b"/>
                      <a:r>
                        <a:rPr lang="en-US" sz="1200" b="0" i="0" u="none" strike="noStrike" baseline="0" dirty="0" smtClean="0">
                          <a:solidFill>
                            <a:srgbClr val="000000"/>
                          </a:solidFill>
                          <a:effectLst/>
                          <a:latin typeface="Arial"/>
                        </a:rPr>
                        <a:t>(4%)</a:t>
                      </a:r>
                      <a:endParaRPr lang="en-US" sz="1200" b="0" i="0" u="none" strike="noStrike" dirty="0">
                        <a:solidFill>
                          <a:srgbClr val="000000"/>
                        </a:solidFill>
                        <a:effectLst/>
                        <a:latin typeface="Arial"/>
                      </a:endParaRPr>
                    </a:p>
                  </a:txBody>
                  <a:tcPr marL="7620" marR="7620" marT="7620" marB="0" anchor="ctr"/>
                </a:tc>
                <a:tc>
                  <a:txBody>
                    <a:bodyPr/>
                    <a:lstStyle/>
                    <a:p>
                      <a:pPr algn="ctr" fontAlgn="b"/>
                      <a:r>
                        <a:rPr lang="en-US" sz="1200" b="0" i="0" u="none" strike="noStrike" dirty="0" smtClean="0">
                          <a:solidFill>
                            <a:srgbClr val="000000"/>
                          </a:solidFill>
                          <a:effectLst/>
                          <a:latin typeface="Arial"/>
                        </a:rPr>
                        <a:t>COPD, including Asthma</a:t>
                      </a:r>
                    </a:p>
                    <a:p>
                      <a:pPr algn="ctr" fontAlgn="b"/>
                      <a:r>
                        <a:rPr lang="en-US" sz="1200" b="0" i="0" u="none" strike="noStrike" dirty="0" smtClean="0">
                          <a:solidFill>
                            <a:srgbClr val="000000"/>
                          </a:solidFill>
                          <a:effectLst/>
                          <a:latin typeface="Arial"/>
                        </a:rPr>
                        <a:t>(6%)</a:t>
                      </a:r>
                      <a:endParaRPr lang="en-US" sz="1200" b="0" i="0" u="none" strike="noStrike" dirty="0">
                        <a:solidFill>
                          <a:srgbClr val="000000"/>
                        </a:solidFill>
                        <a:effectLst/>
                        <a:latin typeface="Arial"/>
                      </a:endParaRPr>
                    </a:p>
                  </a:txBody>
                  <a:tcPr marL="7620" marR="7620" marT="7620" marB="0" anchor="ctr"/>
                </a:tc>
              </a:tr>
              <a:tr h="571500">
                <a:tc>
                  <a:txBody>
                    <a:bodyPr/>
                    <a:lstStyle/>
                    <a:p>
                      <a:r>
                        <a:rPr lang="en-US" dirty="0" smtClean="0"/>
                        <a:t>5</a:t>
                      </a:r>
                      <a:endParaRPr lang="en-US" dirty="0"/>
                    </a:p>
                  </a:txBody>
                  <a:tcPr anchor="ctr"/>
                </a:tc>
                <a:tc>
                  <a:txBody>
                    <a:bodyPr/>
                    <a:lstStyle/>
                    <a:p>
                      <a:pPr algn="ctr" fontAlgn="b"/>
                      <a:r>
                        <a:rPr lang="en-US" sz="1200" b="0" i="0" u="none" strike="noStrike" dirty="0" smtClean="0">
                          <a:solidFill>
                            <a:srgbClr val="000000"/>
                          </a:solidFill>
                          <a:effectLst/>
                          <a:latin typeface="Arial"/>
                        </a:rPr>
                        <a:t>Other viral disease</a:t>
                      </a:r>
                    </a:p>
                    <a:p>
                      <a:pPr algn="ctr" fontAlgn="b"/>
                      <a:r>
                        <a:rPr lang="en-US" sz="1200" b="0" i="0" u="none" strike="noStrike" dirty="0" smtClean="0">
                          <a:solidFill>
                            <a:srgbClr val="000000"/>
                          </a:solidFill>
                          <a:effectLst/>
                          <a:latin typeface="Arial"/>
                        </a:rPr>
                        <a:t>(4%)</a:t>
                      </a:r>
                      <a:endParaRPr lang="en-US" sz="1200" b="0" i="0" u="none" strike="noStrike" dirty="0">
                        <a:solidFill>
                          <a:srgbClr val="000000"/>
                        </a:solidFill>
                        <a:effectLst/>
                        <a:latin typeface="Arial"/>
                      </a:endParaRPr>
                    </a:p>
                  </a:txBody>
                  <a:tcPr marL="7620" marR="7620" marT="7620" marB="0" anchor="ctr"/>
                </a:tc>
                <a:tc>
                  <a:txBody>
                    <a:bodyPr/>
                    <a:lstStyle/>
                    <a:p>
                      <a:pPr algn="ctr" fontAlgn="b"/>
                      <a:r>
                        <a:rPr lang="en-US" sz="1200" b="0" i="0" u="none" strike="noStrike" dirty="0" smtClean="0">
                          <a:solidFill>
                            <a:srgbClr val="000000"/>
                          </a:solidFill>
                          <a:effectLst/>
                          <a:latin typeface="Arial"/>
                        </a:rPr>
                        <a:t>COPD, including Asthma</a:t>
                      </a:r>
                    </a:p>
                    <a:p>
                      <a:pPr algn="ctr" fontAlgn="b"/>
                      <a:r>
                        <a:rPr lang="en-US" sz="1200" b="0" i="0" u="none" strike="noStrike" dirty="0" smtClean="0">
                          <a:solidFill>
                            <a:srgbClr val="000000"/>
                          </a:solidFill>
                          <a:effectLst/>
                          <a:latin typeface="Arial"/>
                        </a:rPr>
                        <a:t>(4%)</a:t>
                      </a:r>
                      <a:endParaRPr lang="en-US" sz="1200" b="0" i="0" u="none" strike="noStrike" dirty="0">
                        <a:solidFill>
                          <a:srgbClr val="000000"/>
                        </a:solidFill>
                        <a:effectLst/>
                        <a:latin typeface="Arial"/>
                      </a:endParaRPr>
                    </a:p>
                  </a:txBody>
                  <a:tcPr marL="7620" marR="7620" marT="7620" marB="0" anchor="ctr"/>
                </a:tc>
                <a:tc>
                  <a:txBody>
                    <a:bodyPr/>
                    <a:lstStyle/>
                    <a:p>
                      <a:pPr algn="ctr" fontAlgn="b"/>
                      <a:r>
                        <a:rPr lang="en-US" sz="1200" b="0" i="0" u="none" strike="noStrike" dirty="0" smtClean="0">
                          <a:solidFill>
                            <a:srgbClr val="000000"/>
                          </a:solidFill>
                          <a:effectLst/>
                          <a:latin typeface="Arial"/>
                        </a:rPr>
                        <a:t>Disease</a:t>
                      </a:r>
                      <a:r>
                        <a:rPr lang="en-US" sz="1200" b="0" i="0" u="none" strike="noStrike" baseline="0" dirty="0" smtClean="0">
                          <a:solidFill>
                            <a:srgbClr val="000000"/>
                          </a:solidFill>
                          <a:effectLst/>
                          <a:latin typeface="Arial"/>
                        </a:rPr>
                        <a:t> of skin</a:t>
                      </a:r>
                    </a:p>
                    <a:p>
                      <a:pPr algn="ctr" fontAlgn="b"/>
                      <a:r>
                        <a:rPr lang="en-US" sz="1200" b="0" i="0" u="none" strike="noStrike" baseline="0" dirty="0" smtClean="0">
                          <a:solidFill>
                            <a:srgbClr val="000000"/>
                          </a:solidFill>
                          <a:effectLst/>
                          <a:latin typeface="Arial"/>
                        </a:rPr>
                        <a:t>(3%)</a:t>
                      </a:r>
                      <a:endParaRPr lang="en-US" sz="1200" b="0" i="0" u="none" strike="noStrike" dirty="0">
                        <a:solidFill>
                          <a:srgbClr val="000000"/>
                        </a:solidFill>
                        <a:effectLst/>
                        <a:latin typeface="Arial"/>
                      </a:endParaRPr>
                    </a:p>
                  </a:txBody>
                  <a:tcPr marL="7620" marR="7620" marT="7620" marB="0" anchor="ctr"/>
                </a:tc>
              </a:tr>
              <a:tr h="571500">
                <a:tc>
                  <a:txBody>
                    <a:bodyPr/>
                    <a:lstStyle/>
                    <a:p>
                      <a:r>
                        <a:rPr lang="en-US" dirty="0" smtClean="0"/>
                        <a:t>Top 5</a:t>
                      </a:r>
                      <a:endParaRPr lang="en-US" dirty="0"/>
                    </a:p>
                  </a:txBody>
                  <a:tcPr anchor="ctr"/>
                </a:tc>
                <a:tc>
                  <a:txBody>
                    <a:bodyPr/>
                    <a:lstStyle/>
                    <a:p>
                      <a:pPr algn="ctr" fontAlgn="b"/>
                      <a:r>
                        <a:rPr lang="en-US" sz="1200" b="0" i="0" u="none" strike="noStrike" dirty="0" smtClean="0">
                          <a:solidFill>
                            <a:srgbClr val="000000"/>
                          </a:solidFill>
                          <a:effectLst/>
                          <a:latin typeface="Arial"/>
                        </a:rPr>
                        <a:t>45% of visits</a:t>
                      </a:r>
                    </a:p>
                  </a:txBody>
                  <a:tcPr marL="7620" marR="7620" marT="7620" marB="0" anchor="ctr"/>
                </a:tc>
                <a:tc>
                  <a:txBody>
                    <a:bodyPr/>
                    <a:lstStyle/>
                    <a:p>
                      <a:pPr algn="ctr" fontAlgn="b"/>
                      <a:r>
                        <a:rPr lang="en-US" sz="1200" b="0" i="0" u="none" strike="noStrike" dirty="0" smtClean="0">
                          <a:solidFill>
                            <a:srgbClr val="000000"/>
                          </a:solidFill>
                          <a:effectLst/>
                          <a:latin typeface="Arial"/>
                        </a:rPr>
                        <a:t>44% of visits</a:t>
                      </a:r>
                      <a:endParaRPr lang="en-US" sz="1200" b="0" i="0" u="none" strike="noStrike" dirty="0">
                        <a:solidFill>
                          <a:srgbClr val="000000"/>
                        </a:solidFill>
                        <a:effectLst/>
                        <a:latin typeface="Arial"/>
                      </a:endParaRPr>
                    </a:p>
                  </a:txBody>
                  <a:tcPr marL="7620" marR="7620" marT="7620" marB="0" anchor="ctr"/>
                </a:tc>
                <a:tc>
                  <a:txBody>
                    <a:bodyPr/>
                    <a:lstStyle/>
                    <a:p>
                      <a:pPr algn="ctr" fontAlgn="b"/>
                      <a:r>
                        <a:rPr lang="en-US" sz="1200" b="0" i="0" u="none" strike="noStrike" dirty="0" smtClean="0">
                          <a:solidFill>
                            <a:srgbClr val="000000"/>
                          </a:solidFill>
                          <a:effectLst/>
                          <a:latin typeface="Arial"/>
                        </a:rPr>
                        <a:t>43% of visits</a:t>
                      </a:r>
                      <a:endParaRPr lang="en-US" sz="1200" b="0" i="0" u="none" strike="noStrike" dirty="0">
                        <a:solidFill>
                          <a:srgbClr val="000000"/>
                        </a:solidFill>
                        <a:effectLst/>
                        <a:latin typeface="Arial"/>
                      </a:endParaRPr>
                    </a:p>
                  </a:txBody>
                  <a:tcPr marL="7620" marR="7620" marT="7620" marB="0" anchor="ctr"/>
                </a:tc>
              </a:tr>
            </a:tbl>
          </a:graphicData>
        </a:graphic>
      </p:graphicFrame>
      <p:sp>
        <p:nvSpPr>
          <p:cNvPr id="8" name="Title 1"/>
          <p:cNvSpPr txBox="1">
            <a:spLocks/>
          </p:cNvSpPr>
          <p:nvPr/>
        </p:nvSpPr>
        <p:spPr bwMode="auto">
          <a:xfrm>
            <a:off x="3048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eaLnBrk="1" hangingPunct="1"/>
            <a:r>
              <a:rPr lang="en-US" dirty="0" smtClean="0"/>
              <a:t>TRENDS – ACCESS TO CARE </a:t>
            </a:r>
            <a:r>
              <a:rPr lang="en-US" sz="2000" i="1" dirty="0" smtClean="0"/>
              <a:t>cont’d</a:t>
            </a:r>
            <a:endParaRPr lang="en-US" dirty="0" smtClean="0"/>
          </a:p>
        </p:txBody>
      </p:sp>
      <p:sp>
        <p:nvSpPr>
          <p:cNvPr id="10" name="TextBox 9"/>
          <p:cNvSpPr txBox="1"/>
          <p:nvPr/>
        </p:nvSpPr>
        <p:spPr>
          <a:xfrm>
            <a:off x="1858407" y="1295400"/>
            <a:ext cx="5603586" cy="769441"/>
          </a:xfrm>
          <a:prstGeom prst="rect">
            <a:avLst/>
          </a:prstGeom>
          <a:noFill/>
        </p:spPr>
        <p:txBody>
          <a:bodyPr wrap="none" rtlCol="0">
            <a:spAutoFit/>
          </a:bodyPr>
          <a:lstStyle/>
          <a:p>
            <a:pPr algn="ctr"/>
            <a:r>
              <a:rPr lang="en-US" sz="2200" b="1" i="1" dirty="0" smtClean="0"/>
              <a:t>Top 5 Primary ER Diagnoses – Children</a:t>
            </a:r>
          </a:p>
          <a:p>
            <a:pPr algn="ctr"/>
            <a:r>
              <a:rPr lang="en-US" sz="2200" b="1" i="1" dirty="0" smtClean="0"/>
              <a:t>January 2012 – June 2013 </a:t>
            </a:r>
            <a:endParaRPr lang="en-US" sz="2200" b="1" i="1" dirty="0"/>
          </a:p>
        </p:txBody>
      </p:sp>
      <p:sp>
        <p:nvSpPr>
          <p:cNvPr id="13" name="TextBox 12"/>
          <p:cNvSpPr txBox="1"/>
          <p:nvPr/>
        </p:nvSpPr>
        <p:spPr>
          <a:xfrm>
            <a:off x="762000" y="6109156"/>
            <a:ext cx="8229600" cy="215444"/>
          </a:xfrm>
          <a:prstGeom prst="rect">
            <a:avLst/>
          </a:prstGeom>
          <a:noFill/>
        </p:spPr>
        <p:txBody>
          <a:bodyPr wrap="square" rtlCol="0">
            <a:spAutoFit/>
          </a:bodyPr>
          <a:lstStyle/>
          <a:p>
            <a:pPr>
              <a:spcAft>
                <a:spcPts val="600"/>
              </a:spcAft>
            </a:pPr>
            <a:r>
              <a:rPr lang="en-US" sz="800" dirty="0" smtClean="0"/>
              <a:t> Source: OHCA paid claims data</a:t>
            </a:r>
            <a:endParaRPr lang="en-US" sz="800" dirty="0"/>
          </a:p>
        </p:txBody>
      </p:sp>
    </p:spTree>
    <p:extLst>
      <p:ext uri="{BB962C8B-B14F-4D97-AF65-F5344CB8AC3E}">
        <p14:creationId xmlns:p14="http://schemas.microsoft.com/office/powerpoint/2010/main" val="807964128"/>
      </p:ext>
    </p:extLst>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45</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sz="3000" dirty="0" smtClean="0"/>
              <a:t> </a:t>
            </a:r>
            <a:r>
              <a:rPr lang="en-US" sz="2600" dirty="0" smtClean="0"/>
              <a:t>  </a:t>
            </a:r>
            <a:endParaRPr lang="en-US" sz="2000" dirty="0" smtClean="0"/>
          </a:p>
        </p:txBody>
      </p:sp>
      <p:sp>
        <p:nvSpPr>
          <p:cNvPr id="17412" name="Content Placeholder 2"/>
          <p:cNvSpPr>
            <a:spLocks noGrp="1"/>
          </p:cNvSpPr>
          <p:nvPr>
            <p:ph sz="quarter" idx="1"/>
          </p:nvPr>
        </p:nvSpPr>
        <p:spPr>
          <a:xfrm>
            <a:off x="457200" y="1295400"/>
            <a:ext cx="8458200" cy="533400"/>
          </a:xfrm>
        </p:spPr>
        <p:txBody>
          <a:bodyPr>
            <a:normAutofit/>
          </a:bodyPr>
          <a:lstStyle/>
          <a:p>
            <a:pPr eaLnBrk="1" hangingPunct="1">
              <a:spcBef>
                <a:spcPts val="1200"/>
              </a:spcBef>
            </a:pPr>
            <a:endParaRPr lang="en-US" sz="2400" dirty="0" smtClean="0"/>
          </a:p>
          <a:p>
            <a:pPr marL="0" indent="0" eaLnBrk="1" hangingPunct="1">
              <a:spcBef>
                <a:spcPts val="1200"/>
              </a:spcBef>
              <a:buNone/>
            </a:pPr>
            <a:endParaRPr lang="en-US" sz="3200" dirty="0" smtClean="0"/>
          </a:p>
          <a:p>
            <a:pPr lvl="1" eaLnBrk="1" hangingPunct="1">
              <a:spcBef>
                <a:spcPts val="1200"/>
              </a:spcBef>
            </a:pPr>
            <a:endParaRPr lang="en-US" sz="3200" dirty="0" smtClean="0"/>
          </a:p>
        </p:txBody>
      </p:sp>
      <p:sp>
        <p:nvSpPr>
          <p:cNvPr id="6" name="Rectangle 10"/>
          <p:cNvSpPr>
            <a:spLocks noGrp="1" noChangeArrowheads="1"/>
          </p:cNvSpPr>
          <p:nvPr>
            <p:ph type="ftr" sz="quarter" idx="11"/>
          </p:nvPr>
        </p:nvSpPr>
        <p:spPr>
          <a:xfrm>
            <a:off x="609600" y="6381750"/>
            <a:ext cx="4114800" cy="476250"/>
          </a:xfrm>
          <a:noFill/>
        </p:spPr>
        <p:txBody>
          <a:bodyPr/>
          <a:lstStyle/>
          <a:p>
            <a:pPr algn="l"/>
            <a:r>
              <a:rPr lang="en-US" b="1" i="1" dirty="0" smtClean="0"/>
              <a:t>PHPG - </a:t>
            </a:r>
            <a:r>
              <a:rPr lang="en-US" dirty="0" smtClean="0"/>
              <a:t>SoonerCare Choice Evaluation </a:t>
            </a:r>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2381946340"/>
              </p:ext>
            </p:extLst>
          </p:nvPr>
        </p:nvGraphicFramePr>
        <p:xfrm>
          <a:off x="533400" y="2064841"/>
          <a:ext cx="8001001" cy="4000500"/>
        </p:xfrm>
        <a:graphic>
          <a:graphicData uri="http://schemas.openxmlformats.org/drawingml/2006/table">
            <a:tbl>
              <a:tblPr firstRow="1" bandRow="1">
                <a:tableStyleId>{5C22544A-7EE6-4342-B048-85BDC9FD1C3A}</a:tableStyleId>
              </a:tblPr>
              <a:tblGrid>
                <a:gridCol w="659877"/>
                <a:gridCol w="1897144"/>
                <a:gridCol w="1814660"/>
                <a:gridCol w="1814660"/>
                <a:gridCol w="1814660"/>
              </a:tblGrid>
              <a:tr h="571500">
                <a:tc>
                  <a:txBody>
                    <a:bodyPr/>
                    <a:lstStyle/>
                    <a:p>
                      <a:endParaRPr lang="en-US" dirty="0"/>
                    </a:p>
                  </a:txBody>
                  <a:tcPr/>
                </a:tc>
                <a:tc>
                  <a:txBody>
                    <a:bodyPr/>
                    <a:lstStyle/>
                    <a:p>
                      <a:pPr algn="ctr"/>
                      <a:r>
                        <a:rPr lang="en-US" dirty="0" smtClean="0"/>
                        <a:t>18</a:t>
                      </a:r>
                      <a:r>
                        <a:rPr lang="en-US" baseline="0" dirty="0" smtClean="0"/>
                        <a:t> – 21</a:t>
                      </a:r>
                      <a:endParaRPr lang="en-US" dirty="0"/>
                    </a:p>
                  </a:txBody>
                  <a:tcPr anchor="ctr"/>
                </a:tc>
                <a:tc>
                  <a:txBody>
                    <a:bodyPr/>
                    <a:lstStyle/>
                    <a:p>
                      <a:pPr algn="ctr"/>
                      <a:r>
                        <a:rPr lang="en-US" dirty="0" smtClean="0"/>
                        <a:t>22 – 35</a:t>
                      </a:r>
                      <a:endParaRPr lang="en-US" dirty="0"/>
                    </a:p>
                  </a:txBody>
                  <a:tcPr anchor="ctr"/>
                </a:tc>
                <a:tc>
                  <a:txBody>
                    <a:bodyPr/>
                    <a:lstStyle/>
                    <a:p>
                      <a:pPr algn="ctr"/>
                      <a:r>
                        <a:rPr lang="en-US" dirty="0" smtClean="0"/>
                        <a:t>36 – 50</a:t>
                      </a:r>
                      <a:endParaRPr lang="en-US" dirty="0"/>
                    </a:p>
                  </a:txBody>
                  <a:tcPr anchor="ctr"/>
                </a:tc>
                <a:tc>
                  <a:txBody>
                    <a:bodyPr/>
                    <a:lstStyle/>
                    <a:p>
                      <a:pPr algn="ctr"/>
                      <a:r>
                        <a:rPr lang="en-US" dirty="0" smtClean="0"/>
                        <a:t>51 - 64</a:t>
                      </a:r>
                      <a:endParaRPr lang="en-US" dirty="0"/>
                    </a:p>
                  </a:txBody>
                  <a:tcPr anchor="ctr"/>
                </a:tc>
              </a:tr>
              <a:tr h="571500">
                <a:tc>
                  <a:txBody>
                    <a:bodyPr/>
                    <a:lstStyle/>
                    <a:p>
                      <a:r>
                        <a:rPr lang="en-US" dirty="0" smtClean="0"/>
                        <a:t>1</a:t>
                      </a:r>
                      <a:endParaRPr lang="en-US" dirty="0"/>
                    </a:p>
                  </a:txBody>
                  <a:tcPr anchor="ctr"/>
                </a:tc>
                <a:tc>
                  <a:txBody>
                    <a:bodyPr/>
                    <a:lstStyle/>
                    <a:p>
                      <a:pPr algn="ctr" fontAlgn="b"/>
                      <a:r>
                        <a:rPr lang="en-US" sz="1200" b="0" i="0" u="none" strike="noStrike" dirty="0" smtClean="0">
                          <a:solidFill>
                            <a:srgbClr val="000000"/>
                          </a:solidFill>
                          <a:effectLst/>
                          <a:latin typeface="Arial"/>
                        </a:rPr>
                        <a:t>Neurotic, personality, and other non-psychotic mental disorders (11%)</a:t>
                      </a:r>
                      <a:endParaRPr lang="en-US" sz="1200" b="0" i="0" u="none" strike="noStrike" dirty="0">
                        <a:solidFill>
                          <a:srgbClr val="000000"/>
                        </a:solidFill>
                        <a:effectLst/>
                        <a:latin typeface="Arial"/>
                      </a:endParaRPr>
                    </a:p>
                  </a:txBody>
                  <a:tcPr marL="7620" marR="7620" marT="7620" marB="0" anchor="ctr"/>
                </a:tc>
                <a:tc>
                  <a:txBody>
                    <a:bodyPr/>
                    <a:lstStyle/>
                    <a:p>
                      <a:pPr algn="ctr" fontAlgn="b"/>
                      <a:r>
                        <a:rPr lang="en-US" sz="1200" b="0" i="0" u="none" strike="noStrike" dirty="0" smtClean="0">
                          <a:solidFill>
                            <a:srgbClr val="000000"/>
                          </a:solidFill>
                          <a:effectLst/>
                          <a:latin typeface="Arial"/>
                        </a:rPr>
                        <a:t>Neurotic, personality, and other non-psychotic mental disorders (15%)</a:t>
                      </a:r>
                    </a:p>
                  </a:txBody>
                  <a:tcPr marL="7620" marR="7620" marT="762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a:rPr>
                        <a:t>Neurotic, personality, and other non-psychotic mental disorders (15%)</a:t>
                      </a:r>
                      <a:endParaRPr lang="en-US" sz="1200" b="0" i="0" u="none" strike="noStrike" dirty="0">
                        <a:solidFill>
                          <a:srgbClr val="000000"/>
                        </a:solidFill>
                        <a:effectLst/>
                        <a:latin typeface="Arial"/>
                      </a:endParaRPr>
                    </a:p>
                  </a:txBody>
                  <a:tcPr marL="7620" marR="7620" marT="7620" marB="0" anchor="ctr"/>
                </a:tc>
                <a:tc>
                  <a:txBody>
                    <a:bodyPr/>
                    <a:lstStyle/>
                    <a:p>
                      <a:pPr algn="ctr" fontAlgn="b"/>
                      <a:r>
                        <a:rPr lang="en-US" sz="1200" b="0" i="0" u="none" strike="noStrike" dirty="0" smtClean="0">
                          <a:solidFill>
                            <a:srgbClr val="000000"/>
                          </a:solidFill>
                          <a:effectLst/>
                          <a:latin typeface="Arial"/>
                        </a:rPr>
                        <a:t>Neurotic, personality, and other non-psychotic mental disorders (13%)</a:t>
                      </a:r>
                      <a:endParaRPr lang="en-US" sz="1200" b="0" i="0" u="none" strike="noStrike" dirty="0">
                        <a:solidFill>
                          <a:srgbClr val="000000"/>
                        </a:solidFill>
                        <a:effectLst/>
                        <a:latin typeface="Arial"/>
                      </a:endParaRPr>
                    </a:p>
                  </a:txBody>
                  <a:tcPr marL="7620" marR="7620" marT="7620" marB="0" anchor="ctr"/>
                </a:tc>
              </a:tr>
              <a:tr h="571500">
                <a:tc>
                  <a:txBody>
                    <a:bodyPr/>
                    <a:lstStyle/>
                    <a:p>
                      <a:r>
                        <a:rPr lang="en-US" dirty="0" smtClean="0"/>
                        <a:t>2</a:t>
                      </a:r>
                      <a:endParaRPr lang="en-US" dirty="0"/>
                    </a:p>
                  </a:txBody>
                  <a:tcPr anchor="ctr"/>
                </a:tc>
                <a:tc>
                  <a:txBody>
                    <a:bodyPr/>
                    <a:lstStyle/>
                    <a:p>
                      <a:pPr algn="ctr" fontAlgn="b"/>
                      <a:r>
                        <a:rPr lang="en-US" sz="1200" b="0" i="0" u="none" strike="noStrike" dirty="0" smtClean="0">
                          <a:solidFill>
                            <a:srgbClr val="000000"/>
                          </a:solidFill>
                          <a:effectLst/>
                          <a:latin typeface="Arial"/>
                        </a:rPr>
                        <a:t>Injury</a:t>
                      </a:r>
                    </a:p>
                    <a:p>
                      <a:pPr algn="ctr" fontAlgn="b"/>
                      <a:r>
                        <a:rPr lang="en-US" sz="1200" b="0" i="0" u="none" strike="noStrike" dirty="0" smtClean="0">
                          <a:solidFill>
                            <a:srgbClr val="000000"/>
                          </a:solidFill>
                          <a:effectLst/>
                          <a:latin typeface="Arial"/>
                        </a:rPr>
                        <a:t>(10%)</a:t>
                      </a:r>
                      <a:endParaRPr lang="en-US" sz="1200" b="0" i="0" u="none" strike="noStrike" dirty="0">
                        <a:solidFill>
                          <a:srgbClr val="000000"/>
                        </a:solidFill>
                        <a:effectLst/>
                        <a:latin typeface="Arial"/>
                      </a:endParaRPr>
                    </a:p>
                  </a:txBody>
                  <a:tcPr marL="7620" marR="7620" marT="7620" marB="0" anchor="ctr"/>
                </a:tc>
                <a:tc>
                  <a:txBody>
                    <a:bodyPr/>
                    <a:lstStyle/>
                    <a:p>
                      <a:pPr algn="ctr" fontAlgn="b"/>
                      <a:r>
                        <a:rPr lang="en-US" sz="1200" b="0" i="0" u="none" strike="noStrike" dirty="0" smtClean="0">
                          <a:solidFill>
                            <a:srgbClr val="000000"/>
                          </a:solidFill>
                          <a:effectLst/>
                          <a:latin typeface="Arial"/>
                        </a:rPr>
                        <a:t>Injury</a:t>
                      </a:r>
                    </a:p>
                    <a:p>
                      <a:pPr algn="ctr" fontAlgn="b"/>
                      <a:r>
                        <a:rPr lang="en-US" sz="1200" b="0" i="0" u="none" strike="noStrike" dirty="0" smtClean="0">
                          <a:solidFill>
                            <a:srgbClr val="000000"/>
                          </a:solidFill>
                          <a:effectLst/>
                          <a:latin typeface="Arial"/>
                        </a:rPr>
                        <a:t>(8%)</a:t>
                      </a:r>
                      <a:endParaRPr lang="en-US" sz="1200" b="0" i="0" u="none" strike="noStrike" dirty="0">
                        <a:solidFill>
                          <a:srgbClr val="000000"/>
                        </a:solidFill>
                        <a:effectLst/>
                        <a:latin typeface="Arial"/>
                      </a:endParaRPr>
                    </a:p>
                  </a:txBody>
                  <a:tcPr marL="7620" marR="7620" marT="7620" marB="0" anchor="ctr"/>
                </a:tc>
                <a:tc>
                  <a:txBody>
                    <a:bodyPr/>
                    <a:lstStyle/>
                    <a:p>
                      <a:pPr algn="ctr" fontAlgn="b"/>
                      <a:r>
                        <a:rPr lang="en-US" sz="1100" b="0" i="0" u="none" strike="noStrike" dirty="0" smtClean="0">
                          <a:solidFill>
                            <a:srgbClr val="000000"/>
                          </a:solidFill>
                          <a:effectLst/>
                          <a:latin typeface="Arial"/>
                        </a:rPr>
                        <a:t>Injury</a:t>
                      </a:r>
                    </a:p>
                    <a:p>
                      <a:pPr algn="ctr" fontAlgn="b"/>
                      <a:r>
                        <a:rPr lang="en-US" sz="1100" b="0" i="0" u="none" strike="noStrike" dirty="0" smtClean="0">
                          <a:solidFill>
                            <a:srgbClr val="000000"/>
                          </a:solidFill>
                          <a:effectLst/>
                          <a:latin typeface="Arial"/>
                        </a:rPr>
                        <a:t>(14%)</a:t>
                      </a:r>
                      <a:endParaRPr lang="en-US" sz="1100" b="0" i="0" u="none" strike="noStrike" dirty="0">
                        <a:solidFill>
                          <a:srgbClr val="000000"/>
                        </a:solidFill>
                        <a:effectLst/>
                        <a:latin typeface="Arial"/>
                      </a:endParaRPr>
                    </a:p>
                  </a:txBody>
                  <a:tcPr marL="7620" marR="7620" marT="7620" marB="0" anchor="ctr"/>
                </a:tc>
                <a:tc>
                  <a:txBody>
                    <a:bodyPr/>
                    <a:lstStyle/>
                    <a:p>
                      <a:pPr algn="ctr" fontAlgn="b"/>
                      <a:r>
                        <a:rPr lang="en-US" sz="1100" b="0" i="0" u="none" strike="noStrike" dirty="0" smtClean="0">
                          <a:solidFill>
                            <a:srgbClr val="000000"/>
                          </a:solidFill>
                          <a:effectLst/>
                          <a:latin typeface="Arial"/>
                        </a:rPr>
                        <a:t>Disease</a:t>
                      </a:r>
                      <a:r>
                        <a:rPr lang="en-US" sz="1100" b="0" i="0" u="none" strike="noStrike" baseline="0" dirty="0" smtClean="0">
                          <a:solidFill>
                            <a:srgbClr val="000000"/>
                          </a:solidFill>
                          <a:effectLst/>
                          <a:latin typeface="Arial"/>
                        </a:rPr>
                        <a:t> of musculoskeletal system (13%)</a:t>
                      </a:r>
                      <a:endParaRPr lang="en-US" sz="1100" b="0" i="0" u="none" strike="noStrike" dirty="0">
                        <a:solidFill>
                          <a:srgbClr val="000000"/>
                        </a:solidFill>
                        <a:effectLst/>
                        <a:latin typeface="Arial"/>
                      </a:endParaRPr>
                    </a:p>
                  </a:txBody>
                  <a:tcPr marL="7620" marR="7620" marT="7620" marB="0" anchor="ctr"/>
                </a:tc>
              </a:tr>
              <a:tr h="571500">
                <a:tc>
                  <a:txBody>
                    <a:bodyPr/>
                    <a:lstStyle/>
                    <a:p>
                      <a:r>
                        <a:rPr lang="en-US" dirty="0" smtClean="0"/>
                        <a:t>3</a:t>
                      </a:r>
                      <a:endParaRPr lang="en-US" dirty="0"/>
                    </a:p>
                  </a:txBody>
                  <a:tcPr anchor="ctr"/>
                </a:tc>
                <a:tc>
                  <a:txBody>
                    <a:bodyPr/>
                    <a:lstStyle/>
                    <a:p>
                      <a:pPr algn="ctr" fontAlgn="b"/>
                      <a:r>
                        <a:rPr lang="en-US" sz="1200" b="0" i="0" u="none" strike="noStrike" dirty="0" smtClean="0">
                          <a:solidFill>
                            <a:srgbClr val="000000"/>
                          </a:solidFill>
                          <a:effectLst/>
                          <a:latin typeface="Arial"/>
                        </a:rPr>
                        <a:t>Complications of  pregnancy </a:t>
                      </a:r>
                      <a:r>
                        <a:rPr lang="en-US" sz="1200" b="0" i="0" u="none" strike="noStrike" baseline="0" dirty="0" smtClean="0">
                          <a:solidFill>
                            <a:srgbClr val="000000"/>
                          </a:solidFill>
                          <a:effectLst/>
                          <a:latin typeface="Arial"/>
                        </a:rPr>
                        <a:t>(8%)</a:t>
                      </a:r>
                      <a:endParaRPr lang="en-US" sz="1200" b="0" i="0" u="none" strike="noStrike" dirty="0">
                        <a:solidFill>
                          <a:srgbClr val="000000"/>
                        </a:solidFill>
                        <a:effectLst/>
                        <a:latin typeface="Arial"/>
                      </a:endParaRPr>
                    </a:p>
                  </a:txBody>
                  <a:tcPr marL="7620" marR="7620" marT="7620" marB="0" anchor="ctr"/>
                </a:tc>
                <a:tc>
                  <a:txBody>
                    <a:bodyPr/>
                    <a:lstStyle/>
                    <a:p>
                      <a:pPr algn="ctr" fontAlgn="b"/>
                      <a:r>
                        <a:rPr lang="en-US" sz="1200" b="0" i="0" u="none" strike="noStrike" dirty="0" smtClean="0">
                          <a:solidFill>
                            <a:srgbClr val="000000"/>
                          </a:solidFill>
                          <a:effectLst/>
                          <a:latin typeface="Arial"/>
                        </a:rPr>
                        <a:t>Disease of musculoskeletal</a:t>
                      </a:r>
                      <a:r>
                        <a:rPr lang="en-US" sz="1200" b="0" i="0" u="none" strike="noStrike" baseline="0" dirty="0" smtClean="0">
                          <a:solidFill>
                            <a:srgbClr val="000000"/>
                          </a:solidFill>
                          <a:effectLst/>
                          <a:latin typeface="Arial"/>
                        </a:rPr>
                        <a:t> system (6%)</a:t>
                      </a:r>
                      <a:endParaRPr lang="en-US" sz="1200" b="0" i="0" u="none" strike="noStrike" dirty="0">
                        <a:solidFill>
                          <a:srgbClr val="000000"/>
                        </a:solidFill>
                        <a:effectLst/>
                        <a:latin typeface="Arial"/>
                      </a:endParaRPr>
                    </a:p>
                  </a:txBody>
                  <a:tcPr marL="7620" marR="7620" marT="762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a:rPr>
                        <a:t>Disease</a:t>
                      </a:r>
                      <a:r>
                        <a:rPr lang="en-US" sz="1200" b="0" i="0" u="none" strike="noStrike" baseline="0" dirty="0" smtClean="0">
                          <a:solidFill>
                            <a:srgbClr val="000000"/>
                          </a:solidFill>
                          <a:effectLst/>
                          <a:latin typeface="Arial"/>
                        </a:rPr>
                        <a:t> of musculoskeletal system (7%)</a:t>
                      </a:r>
                      <a:endParaRPr lang="en-US" sz="1200" b="0" i="0" u="none" strike="noStrike" dirty="0">
                        <a:solidFill>
                          <a:srgbClr val="000000"/>
                        </a:solidFill>
                        <a:effectLst/>
                        <a:latin typeface="Arial"/>
                      </a:endParaRPr>
                    </a:p>
                  </a:txBody>
                  <a:tcPr marL="7620" marR="7620" marT="7620" marB="0" anchor="ctr"/>
                </a:tc>
                <a:tc>
                  <a:txBody>
                    <a:bodyPr/>
                    <a:lstStyle/>
                    <a:p>
                      <a:pPr algn="ctr" fontAlgn="b"/>
                      <a:r>
                        <a:rPr lang="en-US" sz="1200" b="0" i="0" u="none" strike="noStrike" dirty="0" smtClean="0">
                          <a:solidFill>
                            <a:srgbClr val="000000"/>
                          </a:solidFill>
                          <a:effectLst/>
                          <a:latin typeface="Arial"/>
                        </a:rPr>
                        <a:t>Hypertension</a:t>
                      </a:r>
                      <a:r>
                        <a:rPr lang="en-US" sz="1200" b="0" i="0" u="none" strike="noStrike" baseline="0" dirty="0" smtClean="0">
                          <a:solidFill>
                            <a:srgbClr val="000000"/>
                          </a:solidFill>
                          <a:effectLst/>
                          <a:latin typeface="Arial"/>
                        </a:rPr>
                        <a:t> (7%)</a:t>
                      </a:r>
                      <a:endParaRPr lang="en-US" sz="1200" b="0" i="0" u="none" strike="noStrike" dirty="0">
                        <a:solidFill>
                          <a:srgbClr val="000000"/>
                        </a:solidFill>
                        <a:effectLst/>
                        <a:latin typeface="Arial"/>
                      </a:endParaRPr>
                    </a:p>
                  </a:txBody>
                  <a:tcPr marL="7620" marR="7620" marT="7620" marB="0" anchor="ctr"/>
                </a:tc>
              </a:tr>
              <a:tr h="571500">
                <a:tc>
                  <a:txBody>
                    <a:bodyPr/>
                    <a:lstStyle/>
                    <a:p>
                      <a:r>
                        <a:rPr lang="en-US" dirty="0" smtClean="0"/>
                        <a:t>4</a:t>
                      </a:r>
                      <a:endParaRPr lang="en-US" dirty="0"/>
                    </a:p>
                  </a:txBody>
                  <a:tcPr anchor="ctr"/>
                </a:tc>
                <a:tc>
                  <a:txBody>
                    <a:bodyPr/>
                    <a:lstStyle/>
                    <a:p>
                      <a:pPr algn="ctr" fontAlgn="b"/>
                      <a:r>
                        <a:rPr lang="en-US" sz="1200" b="0" i="0" u="none" strike="noStrike" dirty="0" smtClean="0">
                          <a:solidFill>
                            <a:srgbClr val="000000"/>
                          </a:solidFill>
                          <a:effectLst/>
                          <a:latin typeface="Arial"/>
                        </a:rPr>
                        <a:t>Respiratory</a:t>
                      </a:r>
                      <a:r>
                        <a:rPr lang="en-US" sz="1200" b="0" i="0" u="none" strike="noStrike" baseline="0" dirty="0" smtClean="0">
                          <a:solidFill>
                            <a:srgbClr val="000000"/>
                          </a:solidFill>
                          <a:effectLst/>
                          <a:latin typeface="Arial"/>
                        </a:rPr>
                        <a:t> disease</a:t>
                      </a:r>
                      <a:endParaRPr lang="en-US" sz="1200" b="0" i="0" u="none" strike="noStrike" dirty="0" smtClean="0">
                        <a:solidFill>
                          <a:srgbClr val="000000"/>
                        </a:solidFill>
                        <a:effectLst/>
                        <a:latin typeface="Arial"/>
                      </a:endParaRPr>
                    </a:p>
                    <a:p>
                      <a:pPr algn="ctr" fontAlgn="b"/>
                      <a:r>
                        <a:rPr lang="en-US" sz="1200" b="0" i="0" u="none" strike="noStrike" dirty="0" smtClean="0">
                          <a:solidFill>
                            <a:srgbClr val="000000"/>
                          </a:solidFill>
                          <a:effectLst/>
                          <a:latin typeface="Arial"/>
                        </a:rPr>
                        <a:t>(5%)</a:t>
                      </a:r>
                      <a:endParaRPr lang="en-US" sz="1200" b="0" i="0" u="none" strike="noStrike" dirty="0">
                        <a:solidFill>
                          <a:srgbClr val="000000"/>
                        </a:solidFill>
                        <a:effectLst/>
                        <a:latin typeface="Arial"/>
                      </a:endParaRPr>
                    </a:p>
                  </a:txBody>
                  <a:tcPr marL="7620" marR="7620" marT="7620" marB="0" anchor="ctr"/>
                </a:tc>
                <a:tc>
                  <a:txBody>
                    <a:bodyPr/>
                    <a:lstStyle/>
                    <a:p>
                      <a:pPr algn="ctr" fontAlgn="b"/>
                      <a:r>
                        <a:rPr lang="en-US" sz="1200" b="0" i="0" u="none" strike="noStrike" dirty="0" smtClean="0">
                          <a:solidFill>
                            <a:srgbClr val="000000"/>
                          </a:solidFill>
                          <a:effectLst/>
                          <a:latin typeface="Arial"/>
                        </a:rPr>
                        <a:t>Complications</a:t>
                      </a:r>
                      <a:r>
                        <a:rPr lang="en-US" sz="1200" b="0" i="0" u="none" strike="noStrike" baseline="0" dirty="0" smtClean="0">
                          <a:solidFill>
                            <a:srgbClr val="000000"/>
                          </a:solidFill>
                          <a:effectLst/>
                          <a:latin typeface="Arial"/>
                        </a:rPr>
                        <a:t> of pregnancy (5%)</a:t>
                      </a:r>
                      <a:endParaRPr lang="en-US" sz="1200" b="0" i="0" u="none" strike="noStrike" dirty="0">
                        <a:solidFill>
                          <a:srgbClr val="000000"/>
                        </a:solidFill>
                        <a:effectLst/>
                        <a:latin typeface="Arial"/>
                      </a:endParaRPr>
                    </a:p>
                  </a:txBody>
                  <a:tcPr marL="7620" marR="7620" marT="7620" marB="0" anchor="ctr"/>
                </a:tc>
                <a:tc>
                  <a:txBody>
                    <a:bodyPr/>
                    <a:lstStyle/>
                    <a:p>
                      <a:pPr algn="ctr" fontAlgn="b"/>
                      <a:r>
                        <a:rPr lang="en-US" sz="1200" b="0" i="0" u="none" strike="noStrike" dirty="0" smtClean="0">
                          <a:solidFill>
                            <a:srgbClr val="000000"/>
                          </a:solidFill>
                          <a:effectLst/>
                          <a:latin typeface="Arial"/>
                        </a:rPr>
                        <a:t>Hypertension</a:t>
                      </a:r>
                    </a:p>
                    <a:p>
                      <a:pPr algn="ctr" fontAlgn="b"/>
                      <a:r>
                        <a:rPr lang="en-US" sz="1200" b="0" i="0" u="none" strike="noStrike" dirty="0" smtClean="0">
                          <a:solidFill>
                            <a:srgbClr val="000000"/>
                          </a:solidFill>
                          <a:effectLst/>
                          <a:latin typeface="Arial"/>
                        </a:rPr>
                        <a:t>(7%)</a:t>
                      </a:r>
                      <a:endParaRPr lang="en-US" sz="1200" b="0" i="0" u="none" strike="noStrike" dirty="0">
                        <a:solidFill>
                          <a:srgbClr val="000000"/>
                        </a:solidFill>
                        <a:effectLst/>
                        <a:latin typeface="Arial"/>
                      </a:endParaRPr>
                    </a:p>
                  </a:txBody>
                  <a:tcPr marL="7620" marR="7620" marT="7620" marB="0" anchor="ctr"/>
                </a:tc>
                <a:tc>
                  <a:txBody>
                    <a:bodyPr/>
                    <a:lstStyle/>
                    <a:p>
                      <a:pPr algn="ctr" fontAlgn="b"/>
                      <a:r>
                        <a:rPr lang="en-US" sz="1200" b="0" i="0" u="none" strike="noStrike" dirty="0" smtClean="0">
                          <a:solidFill>
                            <a:srgbClr val="000000"/>
                          </a:solidFill>
                          <a:effectLst/>
                          <a:latin typeface="Arial"/>
                        </a:rPr>
                        <a:t>Injury</a:t>
                      </a:r>
                    </a:p>
                    <a:p>
                      <a:pPr algn="ctr" fontAlgn="b"/>
                      <a:r>
                        <a:rPr lang="en-US" sz="1200" b="0" i="0" u="none" strike="noStrike" dirty="0" smtClean="0">
                          <a:solidFill>
                            <a:srgbClr val="000000"/>
                          </a:solidFill>
                          <a:effectLst/>
                          <a:latin typeface="Arial"/>
                        </a:rPr>
                        <a:t>(7%)</a:t>
                      </a:r>
                      <a:endParaRPr lang="en-US" sz="1200" b="0" i="0" u="none" strike="noStrike" dirty="0">
                        <a:solidFill>
                          <a:srgbClr val="000000"/>
                        </a:solidFill>
                        <a:effectLst/>
                        <a:latin typeface="Arial"/>
                      </a:endParaRPr>
                    </a:p>
                  </a:txBody>
                  <a:tcPr marL="7620" marR="7620" marT="7620" marB="0" anchor="ctr"/>
                </a:tc>
              </a:tr>
              <a:tr h="571500">
                <a:tc>
                  <a:txBody>
                    <a:bodyPr/>
                    <a:lstStyle/>
                    <a:p>
                      <a:r>
                        <a:rPr lang="en-US" dirty="0" smtClean="0"/>
                        <a:t>5</a:t>
                      </a:r>
                      <a:endParaRPr lang="en-US" dirty="0"/>
                    </a:p>
                  </a:txBody>
                  <a:tcPr anchor="ctr"/>
                </a:tc>
                <a:tc>
                  <a:txBody>
                    <a:bodyPr/>
                    <a:lstStyle/>
                    <a:p>
                      <a:pPr algn="ctr" fontAlgn="b"/>
                      <a:r>
                        <a:rPr lang="en-US" sz="1200" b="0" i="0" u="none" strike="noStrike" dirty="0" smtClean="0">
                          <a:solidFill>
                            <a:srgbClr val="000000"/>
                          </a:solidFill>
                          <a:effectLst/>
                          <a:latin typeface="Arial"/>
                        </a:rPr>
                        <a:t>Disease of genital</a:t>
                      </a:r>
                      <a:r>
                        <a:rPr lang="en-US" sz="1200" b="0" i="0" u="none" strike="noStrike" baseline="0" dirty="0" smtClean="0">
                          <a:solidFill>
                            <a:srgbClr val="000000"/>
                          </a:solidFill>
                          <a:effectLst/>
                          <a:latin typeface="Arial"/>
                        </a:rPr>
                        <a:t> organs</a:t>
                      </a:r>
                      <a:endParaRPr lang="en-US" sz="1200" b="0" i="0" u="none" strike="noStrike" dirty="0" smtClean="0">
                        <a:solidFill>
                          <a:srgbClr val="000000"/>
                        </a:solidFill>
                        <a:effectLst/>
                        <a:latin typeface="Arial"/>
                      </a:endParaRPr>
                    </a:p>
                    <a:p>
                      <a:pPr algn="ctr" fontAlgn="b"/>
                      <a:r>
                        <a:rPr lang="en-US" sz="1200" b="0" i="0" u="none" strike="noStrike" dirty="0" smtClean="0">
                          <a:solidFill>
                            <a:srgbClr val="000000"/>
                          </a:solidFill>
                          <a:effectLst/>
                          <a:latin typeface="Arial"/>
                        </a:rPr>
                        <a:t>(4%)</a:t>
                      </a:r>
                      <a:endParaRPr lang="en-US" sz="1200" b="0" i="0" u="none" strike="noStrike" dirty="0">
                        <a:solidFill>
                          <a:srgbClr val="000000"/>
                        </a:solidFill>
                        <a:effectLst/>
                        <a:latin typeface="Arial"/>
                      </a:endParaRPr>
                    </a:p>
                  </a:txBody>
                  <a:tcPr marL="7620" marR="7620" marT="7620" marB="0" anchor="ctr"/>
                </a:tc>
                <a:tc>
                  <a:txBody>
                    <a:bodyPr/>
                    <a:lstStyle/>
                    <a:p>
                      <a:pPr algn="ctr" fontAlgn="b"/>
                      <a:r>
                        <a:rPr lang="en-US" sz="1200" b="0" i="0" u="none" strike="noStrike" dirty="0" smtClean="0">
                          <a:solidFill>
                            <a:srgbClr val="000000"/>
                          </a:solidFill>
                          <a:effectLst/>
                          <a:latin typeface="Arial"/>
                        </a:rPr>
                        <a:t>Respiratory disease</a:t>
                      </a:r>
                    </a:p>
                    <a:p>
                      <a:pPr algn="ctr" fontAlgn="b"/>
                      <a:r>
                        <a:rPr lang="en-US" sz="1200" b="0" i="0" u="none" strike="noStrike" dirty="0" smtClean="0">
                          <a:solidFill>
                            <a:srgbClr val="000000"/>
                          </a:solidFill>
                          <a:effectLst/>
                          <a:latin typeface="Arial"/>
                        </a:rPr>
                        <a:t>(3%)</a:t>
                      </a:r>
                      <a:endParaRPr lang="en-US" sz="1200" b="0" i="0" u="none" strike="noStrike" dirty="0">
                        <a:solidFill>
                          <a:srgbClr val="000000"/>
                        </a:solidFill>
                        <a:effectLst/>
                        <a:latin typeface="Arial"/>
                      </a:endParaRPr>
                    </a:p>
                  </a:txBody>
                  <a:tcPr marL="7620" marR="7620" marT="7620" marB="0" anchor="ctr"/>
                </a:tc>
                <a:tc>
                  <a:txBody>
                    <a:bodyPr/>
                    <a:lstStyle/>
                    <a:p>
                      <a:pPr algn="ctr" fontAlgn="b"/>
                      <a:r>
                        <a:rPr lang="en-US" sz="1200" b="0" i="0" u="none" strike="noStrike" dirty="0" smtClean="0">
                          <a:solidFill>
                            <a:srgbClr val="000000"/>
                          </a:solidFill>
                          <a:effectLst/>
                          <a:latin typeface="Arial"/>
                        </a:rPr>
                        <a:t>Nervous system disease</a:t>
                      </a:r>
                    </a:p>
                    <a:p>
                      <a:pPr algn="ctr" fontAlgn="b"/>
                      <a:r>
                        <a:rPr lang="en-US" sz="1200" b="0" i="0" u="none" strike="noStrike" dirty="0" smtClean="0">
                          <a:solidFill>
                            <a:srgbClr val="000000"/>
                          </a:solidFill>
                          <a:effectLst/>
                          <a:latin typeface="Arial"/>
                        </a:rPr>
                        <a:t>(5%)</a:t>
                      </a:r>
                      <a:endParaRPr lang="en-US" sz="1200" b="0" i="0" u="none" strike="noStrike" dirty="0">
                        <a:solidFill>
                          <a:srgbClr val="000000"/>
                        </a:solidFill>
                        <a:effectLst/>
                        <a:latin typeface="Arial"/>
                      </a:endParaRPr>
                    </a:p>
                  </a:txBody>
                  <a:tcPr marL="7620" marR="7620" marT="7620" marB="0" anchor="ctr"/>
                </a:tc>
                <a:tc>
                  <a:txBody>
                    <a:bodyPr/>
                    <a:lstStyle/>
                    <a:p>
                      <a:pPr algn="ctr" fontAlgn="b"/>
                      <a:r>
                        <a:rPr lang="en-US" sz="1200" b="0" i="0" u="none" strike="noStrike" dirty="0" smtClean="0">
                          <a:solidFill>
                            <a:srgbClr val="000000"/>
                          </a:solidFill>
                          <a:effectLst/>
                          <a:latin typeface="Arial"/>
                        </a:rPr>
                        <a:t>Heart disease</a:t>
                      </a:r>
                      <a:endParaRPr lang="en-US" sz="1200" b="0" i="0" u="none" strike="noStrike" baseline="0" dirty="0" smtClean="0">
                        <a:solidFill>
                          <a:srgbClr val="000000"/>
                        </a:solidFill>
                        <a:effectLst/>
                        <a:latin typeface="Arial"/>
                      </a:endParaRPr>
                    </a:p>
                    <a:p>
                      <a:pPr algn="ctr" fontAlgn="b"/>
                      <a:r>
                        <a:rPr lang="en-US" sz="1200" b="0" i="0" u="none" strike="noStrike" baseline="0" dirty="0" smtClean="0">
                          <a:solidFill>
                            <a:srgbClr val="000000"/>
                          </a:solidFill>
                          <a:effectLst/>
                          <a:latin typeface="Arial"/>
                        </a:rPr>
                        <a:t>(6%)</a:t>
                      </a:r>
                      <a:endParaRPr lang="en-US" sz="1200" b="0" i="0" u="none" strike="noStrike" dirty="0">
                        <a:solidFill>
                          <a:srgbClr val="000000"/>
                        </a:solidFill>
                        <a:effectLst/>
                        <a:latin typeface="Arial"/>
                      </a:endParaRPr>
                    </a:p>
                  </a:txBody>
                  <a:tcPr marL="7620" marR="7620" marT="7620" marB="0" anchor="ctr"/>
                </a:tc>
              </a:tr>
              <a:tr h="571500">
                <a:tc>
                  <a:txBody>
                    <a:bodyPr/>
                    <a:lstStyle/>
                    <a:p>
                      <a:r>
                        <a:rPr lang="en-US" sz="1400" dirty="0" smtClean="0"/>
                        <a:t>Top 5</a:t>
                      </a:r>
                      <a:endParaRPr lang="en-US" sz="1400" dirty="0"/>
                    </a:p>
                  </a:txBody>
                  <a:tcPr anchor="ctr"/>
                </a:tc>
                <a:tc>
                  <a:txBody>
                    <a:bodyPr/>
                    <a:lstStyle/>
                    <a:p>
                      <a:pPr algn="ctr" fontAlgn="b"/>
                      <a:r>
                        <a:rPr lang="en-US" sz="1200" b="0" i="0" u="none" strike="noStrike" dirty="0" smtClean="0">
                          <a:solidFill>
                            <a:srgbClr val="000000"/>
                          </a:solidFill>
                          <a:effectLst/>
                          <a:latin typeface="Arial"/>
                        </a:rPr>
                        <a:t>38% of visits</a:t>
                      </a:r>
                    </a:p>
                  </a:txBody>
                  <a:tcPr marL="7620" marR="7620" marT="7620" marB="0" anchor="ctr"/>
                </a:tc>
                <a:tc>
                  <a:txBody>
                    <a:bodyPr/>
                    <a:lstStyle/>
                    <a:p>
                      <a:pPr algn="ctr" fontAlgn="b"/>
                      <a:r>
                        <a:rPr lang="en-US" sz="1200" b="0" i="0" u="none" strike="noStrike" dirty="0" smtClean="0">
                          <a:solidFill>
                            <a:srgbClr val="000000"/>
                          </a:solidFill>
                          <a:effectLst/>
                          <a:latin typeface="Arial"/>
                        </a:rPr>
                        <a:t>37% of visits</a:t>
                      </a:r>
                      <a:endParaRPr lang="en-US" sz="1200" b="0" i="0" u="none" strike="noStrike" dirty="0">
                        <a:solidFill>
                          <a:srgbClr val="000000"/>
                        </a:solidFill>
                        <a:effectLst/>
                        <a:latin typeface="Arial"/>
                      </a:endParaRPr>
                    </a:p>
                  </a:txBody>
                  <a:tcPr marL="7620" marR="7620" marT="762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a:rPr>
                        <a:t>48% of visits</a:t>
                      </a:r>
                    </a:p>
                  </a:txBody>
                  <a:tcPr marL="7620" marR="7620" marT="7620" marB="0" anchor="ctr"/>
                </a:tc>
                <a:tc>
                  <a:txBody>
                    <a:bodyPr/>
                    <a:lstStyle/>
                    <a:p>
                      <a:pPr algn="ctr" fontAlgn="b"/>
                      <a:r>
                        <a:rPr lang="en-US" sz="1200" b="0" i="0" u="none" strike="noStrike" dirty="0" smtClean="0">
                          <a:solidFill>
                            <a:srgbClr val="000000"/>
                          </a:solidFill>
                          <a:effectLst/>
                          <a:latin typeface="Arial"/>
                        </a:rPr>
                        <a:t>46% of visits</a:t>
                      </a:r>
                      <a:endParaRPr lang="en-US" sz="1200" b="0" i="0" u="none" strike="noStrike" dirty="0">
                        <a:solidFill>
                          <a:srgbClr val="000000"/>
                        </a:solidFill>
                        <a:effectLst/>
                        <a:latin typeface="Arial"/>
                      </a:endParaRPr>
                    </a:p>
                  </a:txBody>
                  <a:tcPr marL="7620" marR="7620" marT="7620" marB="0" anchor="ctr"/>
                </a:tc>
              </a:tr>
            </a:tbl>
          </a:graphicData>
        </a:graphic>
      </p:graphicFrame>
      <p:sp>
        <p:nvSpPr>
          <p:cNvPr id="8" name="Title 1"/>
          <p:cNvSpPr txBox="1">
            <a:spLocks/>
          </p:cNvSpPr>
          <p:nvPr/>
        </p:nvSpPr>
        <p:spPr bwMode="auto">
          <a:xfrm>
            <a:off x="3048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eaLnBrk="1" hangingPunct="1"/>
            <a:r>
              <a:rPr lang="en-US" dirty="0" smtClean="0"/>
              <a:t>TRENDS – ACCESS TO CARE </a:t>
            </a:r>
            <a:r>
              <a:rPr lang="en-US" sz="2000" i="1" dirty="0" smtClean="0"/>
              <a:t>cont’d</a:t>
            </a:r>
            <a:endParaRPr lang="en-US" dirty="0" smtClean="0"/>
          </a:p>
        </p:txBody>
      </p:sp>
      <p:sp>
        <p:nvSpPr>
          <p:cNvPr id="10" name="TextBox 9"/>
          <p:cNvSpPr txBox="1"/>
          <p:nvPr/>
        </p:nvSpPr>
        <p:spPr>
          <a:xfrm>
            <a:off x="1996683" y="1219200"/>
            <a:ext cx="5327036" cy="769441"/>
          </a:xfrm>
          <a:prstGeom prst="rect">
            <a:avLst/>
          </a:prstGeom>
          <a:noFill/>
        </p:spPr>
        <p:txBody>
          <a:bodyPr wrap="none" rtlCol="0">
            <a:spAutoFit/>
          </a:bodyPr>
          <a:lstStyle/>
          <a:p>
            <a:pPr algn="ctr"/>
            <a:r>
              <a:rPr lang="en-US" sz="2200" b="1" i="1" dirty="0" smtClean="0"/>
              <a:t>Top 5 Primary ER Diagnoses – Adults</a:t>
            </a:r>
          </a:p>
          <a:p>
            <a:pPr algn="ctr"/>
            <a:r>
              <a:rPr lang="en-US" sz="2200" b="1" i="1" dirty="0" smtClean="0"/>
              <a:t>January 2012 – June 2013 </a:t>
            </a:r>
            <a:endParaRPr lang="en-US" sz="2200" b="1" i="1" dirty="0"/>
          </a:p>
        </p:txBody>
      </p:sp>
      <p:sp>
        <p:nvSpPr>
          <p:cNvPr id="9" name="TextBox 8"/>
          <p:cNvSpPr txBox="1"/>
          <p:nvPr/>
        </p:nvSpPr>
        <p:spPr>
          <a:xfrm>
            <a:off x="457200" y="6109156"/>
            <a:ext cx="8229600" cy="215444"/>
          </a:xfrm>
          <a:prstGeom prst="rect">
            <a:avLst/>
          </a:prstGeom>
          <a:noFill/>
        </p:spPr>
        <p:txBody>
          <a:bodyPr wrap="square" rtlCol="0">
            <a:spAutoFit/>
          </a:bodyPr>
          <a:lstStyle/>
          <a:p>
            <a:pPr>
              <a:spcAft>
                <a:spcPts val="600"/>
              </a:spcAft>
            </a:pPr>
            <a:r>
              <a:rPr lang="en-US" sz="800" dirty="0" smtClean="0"/>
              <a:t> Source: OHCA paid claims data</a:t>
            </a:r>
            <a:endParaRPr lang="en-US" sz="800" dirty="0"/>
          </a:p>
        </p:txBody>
      </p:sp>
    </p:spTree>
    <p:extLst>
      <p:ext uri="{BB962C8B-B14F-4D97-AF65-F5344CB8AC3E}">
        <p14:creationId xmlns:p14="http://schemas.microsoft.com/office/powerpoint/2010/main" val="1116465308"/>
      </p:ext>
    </p:extLst>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46</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sz="3000" dirty="0" smtClean="0"/>
              <a:t> </a:t>
            </a:r>
            <a:r>
              <a:rPr lang="en-US" sz="2600" dirty="0" smtClean="0"/>
              <a:t>  </a:t>
            </a:r>
            <a:endParaRPr lang="en-US" sz="2000" dirty="0" smtClean="0"/>
          </a:p>
        </p:txBody>
      </p:sp>
      <p:sp>
        <p:nvSpPr>
          <p:cNvPr id="17412" name="Content Placeholder 2"/>
          <p:cNvSpPr>
            <a:spLocks noGrp="1"/>
          </p:cNvSpPr>
          <p:nvPr>
            <p:ph sz="quarter" idx="1"/>
          </p:nvPr>
        </p:nvSpPr>
        <p:spPr>
          <a:xfrm>
            <a:off x="457200" y="1295400"/>
            <a:ext cx="8458200" cy="838200"/>
          </a:xfrm>
        </p:spPr>
        <p:txBody>
          <a:bodyPr>
            <a:normAutofit/>
          </a:bodyPr>
          <a:lstStyle/>
          <a:p>
            <a:pPr eaLnBrk="1" hangingPunct="1">
              <a:spcBef>
                <a:spcPts val="1200"/>
              </a:spcBef>
            </a:pPr>
            <a:endParaRPr lang="en-US" sz="2400" dirty="0" smtClean="0"/>
          </a:p>
          <a:p>
            <a:pPr marL="0" indent="0" eaLnBrk="1" hangingPunct="1">
              <a:spcBef>
                <a:spcPts val="1200"/>
              </a:spcBef>
              <a:buNone/>
            </a:pPr>
            <a:endParaRPr lang="en-US" sz="3200" dirty="0" smtClean="0"/>
          </a:p>
          <a:p>
            <a:pPr lvl="1" eaLnBrk="1" hangingPunct="1">
              <a:spcBef>
                <a:spcPts val="1200"/>
              </a:spcBef>
            </a:pPr>
            <a:endParaRPr lang="en-US" sz="3200" dirty="0" smtClean="0"/>
          </a:p>
        </p:txBody>
      </p:sp>
      <p:sp>
        <p:nvSpPr>
          <p:cNvPr id="6" name="Rectangle 10"/>
          <p:cNvSpPr>
            <a:spLocks noGrp="1" noChangeArrowheads="1"/>
          </p:cNvSpPr>
          <p:nvPr>
            <p:ph type="ftr" sz="quarter" idx="11"/>
          </p:nvPr>
        </p:nvSpPr>
        <p:spPr>
          <a:xfrm>
            <a:off x="609600" y="6381750"/>
            <a:ext cx="4114800" cy="476250"/>
          </a:xfrm>
          <a:noFill/>
        </p:spPr>
        <p:txBody>
          <a:bodyPr/>
          <a:lstStyle/>
          <a:p>
            <a:pPr algn="l"/>
            <a:r>
              <a:rPr lang="en-US" b="1" i="1" dirty="0" smtClean="0"/>
              <a:t>PHPG - </a:t>
            </a:r>
            <a:r>
              <a:rPr lang="en-US" dirty="0" smtClean="0"/>
              <a:t>SoonerCare Choice Evaluation </a:t>
            </a:r>
            <a:endParaRPr lang="en-US" dirty="0" smtClean="0"/>
          </a:p>
        </p:txBody>
      </p:sp>
      <p:sp>
        <p:nvSpPr>
          <p:cNvPr id="8" name="Title 1"/>
          <p:cNvSpPr txBox="1">
            <a:spLocks/>
          </p:cNvSpPr>
          <p:nvPr/>
        </p:nvSpPr>
        <p:spPr bwMode="auto">
          <a:xfrm>
            <a:off x="3048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eaLnBrk="1" hangingPunct="1"/>
            <a:r>
              <a:rPr lang="en-US" dirty="0" smtClean="0"/>
              <a:t>TRENDS – ACCESS TO CARE </a:t>
            </a:r>
            <a:r>
              <a:rPr lang="en-US" sz="2000" i="1" dirty="0" smtClean="0"/>
              <a:t>cont’d</a:t>
            </a:r>
            <a:endParaRPr lang="en-US" dirty="0" smtClean="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540" y="1524000"/>
            <a:ext cx="7274859" cy="468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049198" y="1165977"/>
            <a:ext cx="5222007" cy="769441"/>
          </a:xfrm>
          <a:prstGeom prst="rect">
            <a:avLst/>
          </a:prstGeom>
          <a:noFill/>
        </p:spPr>
        <p:txBody>
          <a:bodyPr wrap="none" rtlCol="0">
            <a:spAutoFit/>
          </a:bodyPr>
          <a:lstStyle/>
          <a:p>
            <a:pPr algn="ctr"/>
            <a:r>
              <a:rPr lang="en-US" sz="2200" b="1" i="1" dirty="0" smtClean="0"/>
              <a:t>Top Primary ER Diagnoses – All Ages</a:t>
            </a:r>
          </a:p>
          <a:p>
            <a:pPr algn="ctr"/>
            <a:r>
              <a:rPr lang="en-US" sz="2200" b="1" i="1" dirty="0" smtClean="0"/>
              <a:t>January 2012 – June 2013 </a:t>
            </a:r>
            <a:endParaRPr lang="en-US" sz="2200" b="1" i="1" dirty="0"/>
          </a:p>
        </p:txBody>
      </p:sp>
      <p:sp>
        <p:nvSpPr>
          <p:cNvPr id="11" name="TextBox 10"/>
          <p:cNvSpPr txBox="1"/>
          <p:nvPr/>
        </p:nvSpPr>
        <p:spPr>
          <a:xfrm>
            <a:off x="762000" y="6109156"/>
            <a:ext cx="8229600" cy="215444"/>
          </a:xfrm>
          <a:prstGeom prst="rect">
            <a:avLst/>
          </a:prstGeom>
          <a:noFill/>
        </p:spPr>
        <p:txBody>
          <a:bodyPr wrap="square" rtlCol="0">
            <a:spAutoFit/>
          </a:bodyPr>
          <a:lstStyle/>
          <a:p>
            <a:pPr>
              <a:spcAft>
                <a:spcPts val="600"/>
              </a:spcAft>
            </a:pPr>
            <a:r>
              <a:rPr lang="en-US" sz="800" dirty="0" smtClean="0"/>
              <a:t> Source: OHCA paid claims data</a:t>
            </a:r>
            <a:endParaRPr lang="en-US" sz="800" dirty="0"/>
          </a:p>
        </p:txBody>
      </p:sp>
    </p:spTree>
    <p:extLst>
      <p:ext uri="{BB962C8B-B14F-4D97-AF65-F5344CB8AC3E}">
        <p14:creationId xmlns:p14="http://schemas.microsoft.com/office/powerpoint/2010/main" val="3790990694"/>
      </p:ext>
    </p:extLst>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47</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sz="3000" dirty="0" smtClean="0"/>
              <a:t> </a:t>
            </a:r>
            <a:r>
              <a:rPr lang="en-US" sz="2600" dirty="0" smtClean="0"/>
              <a:t>  </a:t>
            </a:r>
            <a:endParaRPr lang="en-US" sz="2000" dirty="0" smtClean="0"/>
          </a:p>
        </p:txBody>
      </p:sp>
      <p:sp>
        <p:nvSpPr>
          <p:cNvPr id="17412" name="Content Placeholder 2"/>
          <p:cNvSpPr>
            <a:spLocks noGrp="1"/>
          </p:cNvSpPr>
          <p:nvPr>
            <p:ph sz="quarter" idx="1"/>
          </p:nvPr>
        </p:nvSpPr>
        <p:spPr>
          <a:xfrm>
            <a:off x="457200" y="1371600"/>
            <a:ext cx="8458200" cy="5105400"/>
          </a:xfrm>
        </p:spPr>
        <p:txBody>
          <a:bodyPr>
            <a:normAutofit fontScale="85000" lnSpcReduction="20000"/>
          </a:bodyPr>
          <a:lstStyle/>
          <a:p>
            <a:pPr eaLnBrk="1" hangingPunct="1">
              <a:spcBef>
                <a:spcPts val="1200"/>
              </a:spcBef>
            </a:pPr>
            <a:r>
              <a:rPr lang="en-US" sz="3200" dirty="0" smtClean="0"/>
              <a:t>The OHCA’s strategy has reduced ER utilization overall since 2009, although Oklahoma’s rate remains relatively high</a:t>
            </a:r>
          </a:p>
          <a:p>
            <a:pPr eaLnBrk="1" hangingPunct="1">
              <a:spcBef>
                <a:spcPts val="1200"/>
              </a:spcBef>
            </a:pPr>
            <a:r>
              <a:rPr lang="en-US" sz="3200" dirty="0" smtClean="0"/>
              <a:t>Adults and persons with disabilities (often the same people) represent the best opportunity for further reduction on a per member basis</a:t>
            </a:r>
          </a:p>
          <a:p>
            <a:pPr eaLnBrk="1" hangingPunct="1">
              <a:spcBef>
                <a:spcPts val="1200"/>
              </a:spcBef>
            </a:pPr>
            <a:r>
              <a:rPr lang="en-US" sz="3200" dirty="0" smtClean="0"/>
              <a:t>The OHCA’s most recent initiatives targeting persons with chronic/complex medical and behavioral health conditions should have a positive effect on ER use among adults</a:t>
            </a:r>
          </a:p>
          <a:p>
            <a:pPr eaLnBrk="1" hangingPunct="1">
              <a:spcBef>
                <a:spcPts val="1200"/>
              </a:spcBef>
            </a:pPr>
            <a:r>
              <a:rPr lang="en-US" sz="3200" dirty="0" smtClean="0"/>
              <a:t>Because of the prevalence of children in the program, parents also should continue to be a focus for education on proper use of the ER</a:t>
            </a:r>
          </a:p>
          <a:p>
            <a:pPr lvl="1" eaLnBrk="1" hangingPunct="1">
              <a:spcBef>
                <a:spcPts val="1200"/>
              </a:spcBef>
            </a:pPr>
            <a:endParaRPr lang="en-US" sz="3200" dirty="0" smtClean="0"/>
          </a:p>
        </p:txBody>
      </p:sp>
      <p:sp>
        <p:nvSpPr>
          <p:cNvPr id="6" name="Rectangle 10"/>
          <p:cNvSpPr>
            <a:spLocks noGrp="1" noChangeArrowheads="1"/>
          </p:cNvSpPr>
          <p:nvPr>
            <p:ph type="ftr" sz="quarter" idx="11"/>
          </p:nvPr>
        </p:nvSpPr>
        <p:spPr>
          <a:xfrm>
            <a:off x="609600" y="6381750"/>
            <a:ext cx="4114800" cy="476250"/>
          </a:xfrm>
          <a:noFill/>
        </p:spPr>
        <p:txBody>
          <a:bodyPr/>
          <a:lstStyle/>
          <a:p>
            <a:pPr algn="l"/>
            <a:r>
              <a:rPr lang="en-US" b="1" i="1" dirty="0" smtClean="0"/>
              <a:t>PHPG - </a:t>
            </a:r>
            <a:r>
              <a:rPr lang="en-US" dirty="0" smtClean="0"/>
              <a:t>SoonerCare Choice Evaluation </a:t>
            </a:r>
            <a:endParaRPr lang="en-US" dirty="0" smtClean="0"/>
          </a:p>
        </p:txBody>
      </p:sp>
      <p:sp>
        <p:nvSpPr>
          <p:cNvPr id="7" name="Title 1"/>
          <p:cNvSpPr txBox="1">
            <a:spLocks/>
          </p:cNvSpPr>
          <p:nvPr/>
        </p:nvSpPr>
        <p:spPr bwMode="auto">
          <a:xfrm>
            <a:off x="3048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eaLnBrk="1" hangingPunct="1"/>
            <a:r>
              <a:rPr lang="en-US" dirty="0" smtClean="0"/>
              <a:t>TRENDS – ACCESS TO CARE </a:t>
            </a:r>
            <a:r>
              <a:rPr lang="en-US" sz="2000" i="1" dirty="0" smtClean="0"/>
              <a:t>cont’d</a:t>
            </a:r>
            <a:endParaRPr lang="en-US" dirty="0" smtClean="0"/>
          </a:p>
        </p:txBody>
      </p:sp>
    </p:spTree>
    <p:extLst>
      <p:ext uri="{BB962C8B-B14F-4D97-AF65-F5344CB8AC3E}">
        <p14:creationId xmlns:p14="http://schemas.microsoft.com/office/powerpoint/2010/main" val="1708078866"/>
      </p:ext>
    </p:extLst>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48</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TRENDS – ACCESS TO CARE </a:t>
            </a:r>
            <a:r>
              <a:rPr lang="en-US" sz="2000" i="1" dirty="0" smtClean="0"/>
              <a:t>cont’d</a:t>
            </a:r>
            <a:endParaRPr lang="en-US" dirty="0" smtClean="0"/>
          </a:p>
        </p:txBody>
      </p:sp>
      <p:sp>
        <p:nvSpPr>
          <p:cNvPr id="17412" name="Content Placeholder 2"/>
          <p:cNvSpPr>
            <a:spLocks noGrp="1"/>
          </p:cNvSpPr>
          <p:nvPr>
            <p:ph sz="quarter" idx="1"/>
          </p:nvPr>
        </p:nvSpPr>
        <p:spPr>
          <a:xfrm>
            <a:off x="457200" y="1143000"/>
            <a:ext cx="8229600" cy="2286000"/>
          </a:xfrm>
        </p:spPr>
        <p:txBody>
          <a:bodyPr>
            <a:normAutofit fontScale="47500" lnSpcReduction="20000"/>
          </a:bodyPr>
          <a:lstStyle/>
          <a:p>
            <a:pPr marL="0" indent="0" eaLnBrk="1" hangingPunct="1">
              <a:spcBef>
                <a:spcPts val="0"/>
              </a:spcBef>
              <a:spcAft>
                <a:spcPts val="600"/>
              </a:spcAft>
              <a:buNone/>
            </a:pPr>
            <a:r>
              <a:rPr lang="en-US" sz="3500" b="1" dirty="0" smtClean="0"/>
              <a:t>Assistance to Members with Complex/Chronic Needs</a:t>
            </a:r>
          </a:p>
          <a:p>
            <a:pPr eaLnBrk="1" hangingPunct="1">
              <a:spcBef>
                <a:spcPts val="0"/>
              </a:spcBef>
              <a:spcAft>
                <a:spcPts val="1200"/>
              </a:spcAft>
            </a:pPr>
            <a:r>
              <a:rPr lang="en-US" sz="3200" dirty="0" smtClean="0"/>
              <a:t>The OHCA Population Care Management and BH Departments oversee an integrated, and needs-based (multi-tier) care management structure</a:t>
            </a:r>
          </a:p>
          <a:p>
            <a:pPr eaLnBrk="1" hangingPunct="1">
              <a:spcBef>
                <a:spcPts val="0"/>
              </a:spcBef>
              <a:spcAft>
                <a:spcPts val="1200"/>
              </a:spcAft>
            </a:pPr>
            <a:r>
              <a:rPr lang="en-US" sz="3200" dirty="0" smtClean="0"/>
              <a:t>The OHCA also contracts with Oklahoma University Health Sciences Center to operate a care management program for children and adolescents with diabetes</a:t>
            </a:r>
          </a:p>
          <a:p>
            <a:pPr eaLnBrk="1" hangingPunct="1">
              <a:spcBef>
                <a:spcPts val="0"/>
              </a:spcBef>
              <a:spcAft>
                <a:spcPts val="1200"/>
              </a:spcAft>
            </a:pPr>
            <a:r>
              <a:rPr lang="en-US" sz="3200" dirty="0" smtClean="0"/>
              <a:t>PHPG is conducting a targeted evaluation of OHCA’s Population Care Management Department and recently completed a five-year evaluation of the SoonerCare HMP (summary HMP findings presented on later slides)  </a:t>
            </a:r>
          </a:p>
        </p:txBody>
      </p:sp>
      <p:sp>
        <p:nvSpPr>
          <p:cNvPr id="6" name="Rectangle 10"/>
          <p:cNvSpPr>
            <a:spLocks noGrp="1" noChangeArrowheads="1"/>
          </p:cNvSpPr>
          <p:nvPr>
            <p:ph type="ftr" sz="quarter" idx="11"/>
          </p:nvPr>
        </p:nvSpPr>
        <p:spPr>
          <a:xfrm>
            <a:off x="609600" y="6381750"/>
            <a:ext cx="4267200" cy="476250"/>
          </a:xfrm>
          <a:noFill/>
        </p:spPr>
        <p:txBody>
          <a:bodyPr/>
          <a:lstStyle/>
          <a:p>
            <a:pPr algn="l"/>
            <a:r>
              <a:rPr lang="en-US" b="1" i="1" dirty="0" smtClean="0"/>
              <a:t>PHPG - </a:t>
            </a:r>
            <a:r>
              <a:rPr lang="en-US" dirty="0" smtClean="0"/>
              <a:t>SoonerCare Choice Evaluation </a:t>
            </a:r>
            <a:endParaRPr lang="en-US" dirty="0" smtClean="0"/>
          </a:p>
        </p:txBody>
      </p:sp>
      <p:graphicFrame>
        <p:nvGraphicFramePr>
          <p:cNvPr id="8" name="Diagram 7"/>
          <p:cNvGraphicFramePr/>
          <p:nvPr>
            <p:extLst>
              <p:ext uri="{D42A27DB-BD31-4B8C-83A1-F6EECF244321}">
                <p14:modId xmlns:p14="http://schemas.microsoft.com/office/powerpoint/2010/main" val="2159016024"/>
              </p:ext>
            </p:extLst>
          </p:nvPr>
        </p:nvGraphicFramePr>
        <p:xfrm>
          <a:off x="2362200" y="3429000"/>
          <a:ext cx="4876800" cy="281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0542588"/>
      </p:ext>
    </p:extLst>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49</a:t>
            </a:fld>
            <a:r>
              <a:rPr lang="en-US" dirty="0" smtClean="0">
                <a:solidFill>
                  <a:srgbClr val="140A90"/>
                </a:solidFill>
              </a:rPr>
              <a:t> </a:t>
            </a:r>
          </a:p>
        </p:txBody>
      </p:sp>
      <p:sp>
        <p:nvSpPr>
          <p:cNvPr id="17411" name="Title 1"/>
          <p:cNvSpPr>
            <a:spLocks noGrp="1"/>
          </p:cNvSpPr>
          <p:nvPr>
            <p:ph type="title"/>
          </p:nvPr>
        </p:nvSpPr>
        <p:spPr>
          <a:xfrm>
            <a:off x="457200" y="152400"/>
            <a:ext cx="8991600" cy="990600"/>
          </a:xfrm>
        </p:spPr>
        <p:txBody>
          <a:bodyPr/>
          <a:lstStyle/>
          <a:p>
            <a:pPr eaLnBrk="1" hangingPunct="1"/>
            <a:r>
              <a:rPr lang="en-US" dirty="0" smtClean="0"/>
              <a:t>SoonerCare Choice Evaluation - TRENDS</a:t>
            </a:r>
          </a:p>
        </p:txBody>
      </p:sp>
      <p:sp>
        <p:nvSpPr>
          <p:cNvPr id="6" name="Rectangle 10"/>
          <p:cNvSpPr>
            <a:spLocks noGrp="1" noChangeArrowheads="1"/>
          </p:cNvSpPr>
          <p:nvPr>
            <p:ph type="ftr" sz="quarter" idx="11"/>
          </p:nvPr>
        </p:nvSpPr>
        <p:spPr>
          <a:xfrm>
            <a:off x="609600" y="6381750"/>
            <a:ext cx="3505200" cy="476250"/>
          </a:xfrm>
          <a:noFill/>
        </p:spPr>
        <p:txBody>
          <a:bodyPr/>
          <a:lstStyle/>
          <a:p>
            <a:pPr algn="l"/>
            <a:r>
              <a:rPr lang="en-US" b="1" i="1" dirty="0" smtClean="0"/>
              <a:t>PHPG - </a:t>
            </a:r>
            <a:r>
              <a:rPr lang="en-US" dirty="0" smtClean="0"/>
              <a:t>SoonerCare Choice Evaluation </a:t>
            </a:r>
            <a:endParaRPr lang="en-US" dirty="0" smtClean="0"/>
          </a:p>
        </p:txBody>
      </p:sp>
      <p:graphicFrame>
        <p:nvGraphicFramePr>
          <p:cNvPr id="3" name="Diagram 2"/>
          <p:cNvGraphicFramePr/>
          <p:nvPr>
            <p:extLst>
              <p:ext uri="{D42A27DB-BD31-4B8C-83A1-F6EECF244321}">
                <p14:modId xmlns:p14="http://schemas.microsoft.com/office/powerpoint/2010/main" val="398632869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3094654"/>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5</a:t>
            </a:fld>
            <a:r>
              <a:rPr lang="en-US" dirty="0" smtClean="0">
                <a:solidFill>
                  <a:srgbClr val="140A90"/>
                </a:solidFill>
              </a:rPr>
              <a:t> </a:t>
            </a:r>
          </a:p>
        </p:txBody>
      </p:sp>
      <p:sp>
        <p:nvSpPr>
          <p:cNvPr id="17412" name="Content Placeholder 2"/>
          <p:cNvSpPr>
            <a:spLocks noGrp="1"/>
          </p:cNvSpPr>
          <p:nvPr>
            <p:ph sz="quarter" idx="1"/>
          </p:nvPr>
        </p:nvSpPr>
        <p:spPr>
          <a:xfrm>
            <a:off x="457200" y="1143000"/>
            <a:ext cx="8382000" cy="5334000"/>
          </a:xfrm>
        </p:spPr>
        <p:txBody>
          <a:bodyPr>
            <a:normAutofit lnSpcReduction="10000"/>
          </a:bodyPr>
          <a:lstStyle/>
          <a:p>
            <a:pPr marL="0" indent="0" eaLnBrk="1" hangingPunct="1">
              <a:spcBef>
                <a:spcPts val="1200"/>
              </a:spcBef>
              <a:buNone/>
            </a:pPr>
            <a:r>
              <a:rPr lang="en-US" sz="3100" b="1" dirty="0" smtClean="0"/>
              <a:t>Overview of SoonerCare Choice Enrollment </a:t>
            </a:r>
          </a:p>
          <a:p>
            <a:pPr eaLnBrk="1" hangingPunct="1">
              <a:spcBef>
                <a:spcPts val="1200"/>
              </a:spcBef>
            </a:pPr>
            <a:r>
              <a:rPr lang="en-US" dirty="0" smtClean="0"/>
              <a:t>The SoonerCare Program serves over 800,000 Oklahomans</a:t>
            </a:r>
          </a:p>
          <a:p>
            <a:pPr eaLnBrk="1" hangingPunct="1">
              <a:spcBef>
                <a:spcPts val="1200"/>
              </a:spcBef>
            </a:pPr>
            <a:r>
              <a:rPr lang="en-US" dirty="0" smtClean="0"/>
              <a:t>SoonerCare Choice is the managed care portion of the larger SoonerCare program</a:t>
            </a:r>
          </a:p>
          <a:p>
            <a:pPr eaLnBrk="1" hangingPunct="1">
              <a:spcBef>
                <a:spcPts val="1200"/>
              </a:spcBef>
            </a:pPr>
            <a:r>
              <a:rPr lang="en-US" dirty="0"/>
              <a:t>About 70 percent of SoonerCare members are enrolled in SoonerCare </a:t>
            </a:r>
            <a:r>
              <a:rPr lang="en-US" dirty="0" smtClean="0"/>
              <a:t>Choice</a:t>
            </a:r>
          </a:p>
          <a:p>
            <a:pPr eaLnBrk="1" hangingPunct="1">
              <a:spcBef>
                <a:spcPts val="1200"/>
              </a:spcBef>
            </a:pPr>
            <a:r>
              <a:rPr lang="en-US" dirty="0" smtClean="0"/>
              <a:t>About 80 percent of SoonerCare Choice members are children</a:t>
            </a:r>
          </a:p>
          <a:p>
            <a:pPr eaLnBrk="1" hangingPunct="1">
              <a:spcBef>
                <a:spcPts val="1200"/>
              </a:spcBef>
            </a:pPr>
            <a:r>
              <a:rPr lang="en-US" dirty="0" smtClean="0"/>
              <a:t>As part of their enrollment in managed care, SoonerCare Choice members are aligned with Patient Centered Medical Homes (PCMH model)</a:t>
            </a:r>
          </a:p>
          <a:p>
            <a:pPr marL="274638" lvl="1" indent="0" eaLnBrk="1" hangingPunct="1">
              <a:spcBef>
                <a:spcPts val="1200"/>
              </a:spcBef>
              <a:buNone/>
            </a:pPr>
            <a:endParaRPr lang="en-US" dirty="0" smtClean="0"/>
          </a:p>
          <a:p>
            <a:pPr eaLnBrk="1" hangingPunct="1"/>
            <a:endParaRPr lang="en-US" dirty="0" smtClean="0"/>
          </a:p>
        </p:txBody>
      </p:sp>
      <p:sp>
        <p:nvSpPr>
          <p:cNvPr id="6" name="Rectangle 10"/>
          <p:cNvSpPr>
            <a:spLocks noGrp="1" noChangeArrowheads="1"/>
          </p:cNvSpPr>
          <p:nvPr>
            <p:ph type="ftr" sz="quarter" idx="11"/>
          </p:nvPr>
        </p:nvSpPr>
        <p:spPr>
          <a:xfrm>
            <a:off x="609600" y="6381750"/>
            <a:ext cx="3810000" cy="476250"/>
          </a:xfrm>
          <a:noFill/>
        </p:spPr>
        <p:txBody>
          <a:bodyPr/>
          <a:lstStyle/>
          <a:p>
            <a:pPr algn="l"/>
            <a:r>
              <a:rPr lang="en-US" b="1" i="1" dirty="0" smtClean="0"/>
              <a:t>PHPG - </a:t>
            </a:r>
            <a:r>
              <a:rPr lang="en-US" dirty="0" smtClean="0"/>
              <a:t>SoonerCare Choice Evaluation </a:t>
            </a:r>
            <a:endParaRPr lang="en-US" dirty="0" smtClean="0"/>
          </a:p>
        </p:txBody>
      </p:sp>
      <p:sp>
        <p:nvSpPr>
          <p:cNvPr id="2" name="Title 1"/>
          <p:cNvSpPr>
            <a:spLocks noGrp="1"/>
          </p:cNvSpPr>
          <p:nvPr>
            <p:ph type="title"/>
          </p:nvPr>
        </p:nvSpPr>
        <p:spPr/>
        <p:txBody>
          <a:bodyPr/>
          <a:lstStyle/>
          <a:p>
            <a:r>
              <a:rPr lang="en-US" dirty="0" smtClean="0"/>
              <a:t>INTRODUCTION </a:t>
            </a:r>
            <a:r>
              <a:rPr lang="en-US" sz="2800" i="1" dirty="0" smtClean="0"/>
              <a:t>cont’d</a:t>
            </a:r>
            <a:endParaRPr lang="en-US" dirty="0"/>
          </a:p>
        </p:txBody>
      </p:sp>
    </p:spTree>
    <p:extLst>
      <p:ext uri="{BB962C8B-B14F-4D97-AF65-F5344CB8AC3E}">
        <p14:creationId xmlns:p14="http://schemas.microsoft.com/office/powerpoint/2010/main" val="851134937"/>
      </p:ext>
    </p:extLst>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50</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TRENDS – QUALITY OF CARE</a:t>
            </a:r>
          </a:p>
        </p:txBody>
      </p:sp>
      <p:sp>
        <p:nvSpPr>
          <p:cNvPr id="17412" name="Content Placeholder 2"/>
          <p:cNvSpPr>
            <a:spLocks noGrp="1"/>
          </p:cNvSpPr>
          <p:nvPr>
            <p:ph sz="quarter" idx="1"/>
          </p:nvPr>
        </p:nvSpPr>
        <p:spPr>
          <a:xfrm>
            <a:off x="457200" y="1219200"/>
            <a:ext cx="8229600" cy="4324261"/>
          </a:xfrm>
        </p:spPr>
        <p:txBody>
          <a:bodyPr>
            <a:spAutoFit/>
          </a:bodyPr>
          <a:lstStyle/>
          <a:p>
            <a:pPr marL="0" indent="0" eaLnBrk="1" hangingPunct="1">
              <a:spcBef>
                <a:spcPts val="0"/>
              </a:spcBef>
              <a:spcAft>
                <a:spcPts val="600"/>
              </a:spcAft>
              <a:buNone/>
            </a:pPr>
            <a:r>
              <a:rPr lang="en-US" sz="3200" b="1" dirty="0" smtClean="0"/>
              <a:t>Evaluation Questions</a:t>
            </a:r>
          </a:p>
          <a:p>
            <a:pPr eaLnBrk="1" hangingPunct="1">
              <a:spcBef>
                <a:spcPts val="0"/>
              </a:spcBef>
              <a:spcAft>
                <a:spcPts val="1200"/>
              </a:spcAft>
            </a:pPr>
            <a:r>
              <a:rPr lang="en-US" sz="2800" dirty="0" smtClean="0"/>
              <a:t>Does the program have mechanisms to measure and reward quality?</a:t>
            </a:r>
          </a:p>
          <a:p>
            <a:pPr eaLnBrk="1" hangingPunct="1">
              <a:spcBef>
                <a:spcPts val="0"/>
              </a:spcBef>
              <a:spcAft>
                <a:spcPts val="1200"/>
              </a:spcAft>
            </a:pPr>
            <a:r>
              <a:rPr lang="en-US" sz="2800" dirty="0" smtClean="0"/>
              <a:t>Are members receiving appropriate preventive and diagnostic services?</a:t>
            </a:r>
          </a:p>
          <a:p>
            <a:pPr eaLnBrk="1" hangingPunct="1">
              <a:spcBef>
                <a:spcPts val="0"/>
              </a:spcBef>
              <a:spcAft>
                <a:spcPts val="1200"/>
              </a:spcAft>
            </a:pPr>
            <a:r>
              <a:rPr lang="en-US" sz="2800" dirty="0" smtClean="0"/>
              <a:t>Are health outcomes improving?  </a:t>
            </a:r>
          </a:p>
          <a:p>
            <a:pPr eaLnBrk="1" hangingPunct="1"/>
            <a:endParaRPr lang="en-US" sz="3200" dirty="0" smtClean="0"/>
          </a:p>
          <a:p>
            <a:pPr eaLnBrk="1" hangingPunct="1"/>
            <a:endParaRPr lang="en-US" dirty="0" smtClean="0"/>
          </a:p>
        </p:txBody>
      </p:sp>
      <p:sp>
        <p:nvSpPr>
          <p:cNvPr id="6" name="Rectangle 10"/>
          <p:cNvSpPr>
            <a:spLocks noGrp="1" noChangeArrowheads="1"/>
          </p:cNvSpPr>
          <p:nvPr>
            <p:ph type="ftr" sz="quarter" idx="11"/>
          </p:nvPr>
        </p:nvSpPr>
        <p:spPr>
          <a:xfrm>
            <a:off x="609600" y="6381750"/>
            <a:ext cx="3505200" cy="476250"/>
          </a:xfrm>
          <a:noFill/>
        </p:spPr>
        <p:txBody>
          <a:bodyPr/>
          <a:lstStyle/>
          <a:p>
            <a:pPr algn="l"/>
            <a:r>
              <a:rPr lang="en-US" b="1" i="1" dirty="0" smtClean="0"/>
              <a:t>PHPG - </a:t>
            </a:r>
            <a:r>
              <a:rPr lang="en-US" dirty="0" smtClean="0"/>
              <a:t>SoonerCare Choice Evaluation </a:t>
            </a:r>
            <a:endParaRPr lang="en-US" dirty="0" smtClean="0"/>
          </a:p>
        </p:txBody>
      </p:sp>
    </p:spTree>
    <p:extLst>
      <p:ext uri="{BB962C8B-B14F-4D97-AF65-F5344CB8AC3E}">
        <p14:creationId xmlns:p14="http://schemas.microsoft.com/office/powerpoint/2010/main" val="4125572871"/>
      </p:ext>
    </p:extLst>
  </p:cSld>
  <p:clrMapOvr>
    <a:masterClrMapping/>
  </p:clrMapOvr>
  <p:transition>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51</a:t>
            </a:fld>
            <a:r>
              <a:rPr lang="en-US" dirty="0" smtClean="0">
                <a:solidFill>
                  <a:srgbClr val="140A90"/>
                </a:solidFill>
              </a:rPr>
              <a:t> </a:t>
            </a:r>
          </a:p>
        </p:txBody>
      </p:sp>
      <p:sp>
        <p:nvSpPr>
          <p:cNvPr id="17412" name="Content Placeholder 2"/>
          <p:cNvSpPr>
            <a:spLocks noGrp="1"/>
          </p:cNvSpPr>
          <p:nvPr>
            <p:ph sz="quarter" idx="1"/>
          </p:nvPr>
        </p:nvSpPr>
        <p:spPr>
          <a:xfrm>
            <a:off x="457200" y="1219200"/>
            <a:ext cx="8153400" cy="4648200"/>
          </a:xfrm>
        </p:spPr>
        <p:txBody>
          <a:bodyPr>
            <a:normAutofit fontScale="92500" lnSpcReduction="10000"/>
          </a:bodyPr>
          <a:lstStyle/>
          <a:p>
            <a:pPr marL="0" indent="0" eaLnBrk="1" hangingPunct="1">
              <a:spcBef>
                <a:spcPts val="0"/>
              </a:spcBef>
              <a:spcAft>
                <a:spcPts val="600"/>
              </a:spcAft>
              <a:buNone/>
            </a:pPr>
            <a:r>
              <a:rPr lang="en-US" sz="3800" b="1" dirty="0" smtClean="0"/>
              <a:t>Preventive and Diagnostic Services</a:t>
            </a:r>
          </a:p>
          <a:p>
            <a:pPr eaLnBrk="1" hangingPunct="1">
              <a:spcBef>
                <a:spcPts val="0"/>
              </a:spcBef>
              <a:spcAft>
                <a:spcPts val="1200"/>
              </a:spcAft>
            </a:pPr>
            <a:r>
              <a:rPr lang="en-US" sz="2800" dirty="0" smtClean="0"/>
              <a:t>The OHCA tracks preventive and diagnostic service delivery for SoonerCare Choice through “Healthcare Effectiveness Data and Information Set” (HEDIS</a:t>
            </a:r>
            <a:r>
              <a:rPr lang="en-US" sz="2800" baseline="30000" dirty="0" smtClean="0"/>
              <a:t>®</a:t>
            </a:r>
            <a:r>
              <a:rPr lang="en-US" sz="2800" dirty="0" smtClean="0"/>
              <a:t>)</a:t>
            </a:r>
            <a:r>
              <a:rPr lang="en-US" sz="2800" baseline="30000" dirty="0" smtClean="0"/>
              <a:t> </a:t>
            </a:r>
            <a:r>
              <a:rPr lang="en-US" sz="2800" dirty="0" smtClean="0"/>
              <a:t>measures</a:t>
            </a:r>
          </a:p>
          <a:p>
            <a:pPr eaLnBrk="1" hangingPunct="1">
              <a:spcBef>
                <a:spcPts val="0"/>
              </a:spcBef>
              <a:spcAft>
                <a:spcPts val="1200"/>
              </a:spcAft>
            </a:pPr>
            <a:r>
              <a:rPr lang="en-US" sz="2800" dirty="0" smtClean="0"/>
              <a:t>PHPG evaluated HEDIS results over time and in comparison to national HEDIS Medicaid MCO rates, where available (see listing on next slide).</a:t>
            </a:r>
          </a:p>
          <a:p>
            <a:pPr eaLnBrk="1" hangingPunct="1">
              <a:spcBef>
                <a:spcPts val="0"/>
              </a:spcBef>
              <a:spcAft>
                <a:spcPts val="1200"/>
              </a:spcAft>
            </a:pPr>
            <a:r>
              <a:rPr lang="en-US" sz="2800" dirty="0" smtClean="0"/>
              <a:t>PHPG also reviewed the impact of the OHCA’s campaign to reduce tobacco use among SoonerCare Choice members</a:t>
            </a:r>
          </a:p>
        </p:txBody>
      </p:sp>
      <p:sp>
        <p:nvSpPr>
          <p:cNvPr id="6" name="Rectangle 10"/>
          <p:cNvSpPr>
            <a:spLocks noGrp="1" noChangeArrowheads="1"/>
          </p:cNvSpPr>
          <p:nvPr>
            <p:ph type="ftr" sz="quarter" idx="11"/>
          </p:nvPr>
        </p:nvSpPr>
        <p:spPr>
          <a:xfrm>
            <a:off x="609600" y="6381750"/>
            <a:ext cx="3810000" cy="476250"/>
          </a:xfrm>
          <a:noFill/>
        </p:spPr>
        <p:txBody>
          <a:bodyPr/>
          <a:lstStyle/>
          <a:p>
            <a:pPr algn="l"/>
            <a:r>
              <a:rPr lang="en-US" b="1" i="1" dirty="0" smtClean="0"/>
              <a:t>PHPG - </a:t>
            </a:r>
            <a:r>
              <a:rPr lang="en-US" dirty="0" smtClean="0"/>
              <a:t>SoonerCare Choice Evaluation </a:t>
            </a:r>
            <a:endParaRPr lang="en-US" dirty="0" smtClean="0"/>
          </a:p>
        </p:txBody>
      </p:sp>
      <p:sp>
        <p:nvSpPr>
          <p:cNvPr id="2" name="Title 1"/>
          <p:cNvSpPr>
            <a:spLocks noGrp="1"/>
          </p:cNvSpPr>
          <p:nvPr>
            <p:ph type="title"/>
          </p:nvPr>
        </p:nvSpPr>
        <p:spPr/>
        <p:txBody>
          <a:bodyPr/>
          <a:lstStyle/>
          <a:p>
            <a:r>
              <a:rPr lang="en-US" dirty="0" smtClean="0"/>
              <a:t> </a:t>
            </a:r>
            <a:endParaRPr lang="en-US" dirty="0"/>
          </a:p>
        </p:txBody>
      </p:sp>
      <p:sp>
        <p:nvSpPr>
          <p:cNvPr id="8" name="Title 1"/>
          <p:cNvSpPr txBox="1">
            <a:spLocks/>
          </p:cNvSpPr>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eaLnBrk="1" hangingPunct="1"/>
            <a:r>
              <a:rPr lang="en-US" sz="3100" dirty="0" smtClean="0"/>
              <a:t>TRENDS – QUALITY OF CARE </a:t>
            </a:r>
            <a:r>
              <a:rPr lang="en-US" sz="2000" i="1" dirty="0" smtClean="0"/>
              <a:t>cont’d</a:t>
            </a:r>
            <a:endParaRPr lang="en-US" dirty="0" smtClean="0"/>
          </a:p>
        </p:txBody>
      </p:sp>
    </p:spTree>
    <p:extLst>
      <p:ext uri="{BB962C8B-B14F-4D97-AF65-F5344CB8AC3E}">
        <p14:creationId xmlns:p14="http://schemas.microsoft.com/office/powerpoint/2010/main" val="1258628663"/>
      </p:ext>
    </p:extLst>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52</a:t>
            </a:fld>
            <a:r>
              <a:rPr lang="en-US" dirty="0" smtClean="0">
                <a:solidFill>
                  <a:srgbClr val="140A90"/>
                </a:solidFill>
              </a:rPr>
              <a:t> </a:t>
            </a:r>
          </a:p>
        </p:txBody>
      </p:sp>
      <p:sp>
        <p:nvSpPr>
          <p:cNvPr id="17412" name="Content Placeholder 2"/>
          <p:cNvSpPr>
            <a:spLocks noGrp="1"/>
          </p:cNvSpPr>
          <p:nvPr>
            <p:ph sz="quarter" idx="1"/>
          </p:nvPr>
        </p:nvSpPr>
        <p:spPr>
          <a:xfrm>
            <a:off x="457200" y="1219200"/>
            <a:ext cx="8534400" cy="1676400"/>
          </a:xfrm>
        </p:spPr>
        <p:txBody>
          <a:bodyPr>
            <a:normAutofit/>
          </a:bodyPr>
          <a:lstStyle/>
          <a:p>
            <a:pPr marL="0" indent="0" algn="ctr" eaLnBrk="1" hangingPunct="1">
              <a:spcBef>
                <a:spcPts val="0"/>
              </a:spcBef>
              <a:spcAft>
                <a:spcPts val="600"/>
              </a:spcAft>
              <a:buNone/>
            </a:pPr>
            <a:r>
              <a:rPr lang="en-US" sz="2800" b="1" dirty="0" smtClean="0"/>
              <a:t>HEDIS Measures</a:t>
            </a:r>
          </a:p>
          <a:p>
            <a:pPr marL="0" indent="0" eaLnBrk="1" hangingPunct="1">
              <a:spcBef>
                <a:spcPts val="0"/>
              </a:spcBef>
              <a:spcAft>
                <a:spcPts val="1200"/>
              </a:spcAft>
              <a:buNone/>
            </a:pPr>
            <a:endParaRPr lang="en-US" sz="2800" dirty="0" smtClean="0"/>
          </a:p>
          <a:p>
            <a:pPr marL="0" indent="0" eaLnBrk="1" hangingPunct="1">
              <a:spcBef>
                <a:spcPts val="0"/>
              </a:spcBef>
              <a:spcAft>
                <a:spcPts val="1200"/>
              </a:spcAft>
              <a:buNone/>
            </a:pPr>
            <a:endParaRPr lang="en-US" dirty="0" smtClean="0"/>
          </a:p>
        </p:txBody>
      </p:sp>
      <p:sp>
        <p:nvSpPr>
          <p:cNvPr id="6" name="Rectangle 10"/>
          <p:cNvSpPr>
            <a:spLocks noGrp="1" noChangeArrowheads="1"/>
          </p:cNvSpPr>
          <p:nvPr>
            <p:ph type="ftr" sz="quarter" idx="11"/>
          </p:nvPr>
        </p:nvSpPr>
        <p:spPr>
          <a:xfrm>
            <a:off x="609600" y="6381750"/>
            <a:ext cx="3810000" cy="476250"/>
          </a:xfrm>
          <a:noFill/>
        </p:spPr>
        <p:txBody>
          <a:bodyPr/>
          <a:lstStyle/>
          <a:p>
            <a:pPr algn="l"/>
            <a:r>
              <a:rPr lang="en-US" b="1" i="1" dirty="0" smtClean="0"/>
              <a:t>PHPG - </a:t>
            </a:r>
            <a:r>
              <a:rPr lang="en-US" dirty="0" smtClean="0"/>
              <a:t>SoonerCare Choice Evaluation </a:t>
            </a:r>
            <a:endParaRPr lang="en-US" dirty="0" smtClean="0"/>
          </a:p>
        </p:txBody>
      </p:sp>
      <p:sp>
        <p:nvSpPr>
          <p:cNvPr id="2" name="Title 1"/>
          <p:cNvSpPr>
            <a:spLocks noGrp="1"/>
          </p:cNvSpPr>
          <p:nvPr>
            <p:ph type="title"/>
          </p:nvPr>
        </p:nvSpPr>
        <p:spPr/>
        <p:txBody>
          <a:bodyPr/>
          <a:lstStyle/>
          <a:p>
            <a:r>
              <a:rPr lang="en-US" dirty="0" smtClean="0"/>
              <a:t> </a:t>
            </a:r>
            <a:endParaRPr lang="en-US" dirty="0"/>
          </a:p>
        </p:txBody>
      </p:sp>
      <p:sp>
        <p:nvSpPr>
          <p:cNvPr id="8" name="Title 1"/>
          <p:cNvSpPr txBox="1">
            <a:spLocks/>
          </p:cNvSpPr>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eaLnBrk="1" hangingPunct="1"/>
            <a:r>
              <a:rPr lang="en-US" sz="3100" dirty="0" smtClean="0"/>
              <a:t>TRENDS – QUALITY OF CARE </a:t>
            </a:r>
            <a:r>
              <a:rPr lang="en-US" sz="2000" i="1" dirty="0" smtClean="0"/>
              <a:t>cont’d</a:t>
            </a:r>
            <a:endParaRPr lang="en-US" dirty="0" smtClean="0"/>
          </a:p>
        </p:txBody>
      </p:sp>
      <p:graphicFrame>
        <p:nvGraphicFramePr>
          <p:cNvPr id="3" name="Table 2"/>
          <p:cNvGraphicFramePr>
            <a:graphicFrameLocks noGrp="1"/>
          </p:cNvGraphicFramePr>
          <p:nvPr>
            <p:extLst>
              <p:ext uri="{D42A27DB-BD31-4B8C-83A1-F6EECF244321}">
                <p14:modId xmlns:p14="http://schemas.microsoft.com/office/powerpoint/2010/main" val="3257907033"/>
              </p:ext>
            </p:extLst>
          </p:nvPr>
        </p:nvGraphicFramePr>
        <p:xfrm>
          <a:off x="914400" y="1828800"/>
          <a:ext cx="7467600" cy="4552422"/>
        </p:xfrm>
        <a:graphic>
          <a:graphicData uri="http://schemas.openxmlformats.org/drawingml/2006/table">
            <a:tbl>
              <a:tblPr firstRow="1" bandRow="1">
                <a:tableStyleId>{5C22544A-7EE6-4342-B048-85BDC9FD1C3A}</a:tableStyleId>
              </a:tblPr>
              <a:tblGrid>
                <a:gridCol w="3733800"/>
                <a:gridCol w="3733800"/>
              </a:tblGrid>
              <a:tr h="487073">
                <a:tc>
                  <a:txBody>
                    <a:bodyPr/>
                    <a:lstStyle/>
                    <a:p>
                      <a:r>
                        <a:rPr lang="en-US" sz="1600" dirty="0" smtClean="0"/>
                        <a:t>Children/Adolescents</a:t>
                      </a:r>
                      <a:endParaRPr lang="en-US" sz="1600" dirty="0"/>
                    </a:p>
                  </a:txBody>
                  <a:tcPr/>
                </a:tc>
                <a:tc>
                  <a:txBody>
                    <a:bodyPr/>
                    <a:lstStyle/>
                    <a:p>
                      <a:r>
                        <a:rPr lang="en-US" sz="1600" dirty="0" smtClean="0"/>
                        <a:t>Adults</a:t>
                      </a:r>
                      <a:endParaRPr lang="en-US" sz="1600" dirty="0"/>
                    </a:p>
                  </a:txBody>
                  <a:tcPr/>
                </a:tc>
              </a:tr>
              <a:tr h="643917">
                <a:tc>
                  <a:txBody>
                    <a:bodyPr/>
                    <a:lstStyle/>
                    <a:p>
                      <a:r>
                        <a:rPr lang="en-US" sz="1600" dirty="0" smtClean="0"/>
                        <a:t>Access to PCP</a:t>
                      </a:r>
                      <a:endParaRPr lang="en-US" sz="1600" dirty="0"/>
                    </a:p>
                  </a:txBody>
                  <a:tcPr anchor="ctr"/>
                </a:tc>
                <a:tc>
                  <a:txBody>
                    <a:bodyPr/>
                    <a:lstStyle/>
                    <a:p>
                      <a:r>
                        <a:rPr lang="en-US" sz="1600" dirty="0" smtClean="0"/>
                        <a:t>Access to preventive/ambulatory health services </a:t>
                      </a:r>
                      <a:endParaRPr lang="en-US" sz="1600" dirty="0"/>
                    </a:p>
                  </a:txBody>
                  <a:tcPr anchor="ctr"/>
                </a:tc>
              </a:tr>
              <a:tr h="487073">
                <a:tc>
                  <a:txBody>
                    <a:bodyPr/>
                    <a:lstStyle/>
                    <a:p>
                      <a:r>
                        <a:rPr lang="en-US" sz="1600" dirty="0" smtClean="0"/>
                        <a:t>Annual dental visit</a:t>
                      </a:r>
                      <a:endParaRPr lang="en-US" sz="1600" dirty="0"/>
                    </a:p>
                  </a:txBody>
                  <a:tcPr anchor="ctr"/>
                </a:tc>
                <a:tc>
                  <a:txBody>
                    <a:bodyPr/>
                    <a:lstStyle/>
                    <a:p>
                      <a:r>
                        <a:rPr lang="en-US" sz="1600" dirty="0" smtClean="0"/>
                        <a:t>Breast cancer screening (ages 40 – 69)</a:t>
                      </a:r>
                      <a:endParaRPr lang="en-US" sz="1600" dirty="0"/>
                    </a:p>
                  </a:txBody>
                  <a:tcPr anchor="ctr"/>
                </a:tc>
              </a:tr>
              <a:tr h="487073">
                <a:tc>
                  <a:txBody>
                    <a:bodyPr/>
                    <a:lstStyle/>
                    <a:p>
                      <a:r>
                        <a:rPr lang="en-US" sz="1600" dirty="0" smtClean="0"/>
                        <a:t>Lead screening rate by two years of age</a:t>
                      </a:r>
                      <a:endParaRPr lang="en-US" sz="1600" dirty="0"/>
                    </a:p>
                  </a:txBody>
                  <a:tcPr anchor="ctr"/>
                </a:tc>
                <a:tc>
                  <a:txBody>
                    <a:bodyPr/>
                    <a:lstStyle/>
                    <a:p>
                      <a:r>
                        <a:rPr lang="en-US" sz="1600" dirty="0" smtClean="0"/>
                        <a:t>Cervical</a:t>
                      </a:r>
                      <a:r>
                        <a:rPr lang="en-US" sz="1600" baseline="0" dirty="0" smtClean="0"/>
                        <a:t> cancer screening (ages 21 – 64)</a:t>
                      </a:r>
                      <a:endParaRPr lang="en-US" sz="1600" dirty="0"/>
                    </a:p>
                  </a:txBody>
                  <a:tcPr anchor="ctr"/>
                </a:tc>
              </a:tr>
              <a:tr h="645632">
                <a:tc>
                  <a:txBody>
                    <a:bodyPr/>
                    <a:lstStyle/>
                    <a:p>
                      <a:r>
                        <a:rPr lang="en-US" sz="1600" dirty="0" smtClean="0"/>
                        <a:t>Appropriate treatment for</a:t>
                      </a:r>
                      <a:r>
                        <a:rPr lang="en-US" sz="1600" baseline="0" dirty="0" smtClean="0"/>
                        <a:t> urinary tract infection (ages 3 months to 1 year)</a:t>
                      </a:r>
                      <a:endParaRPr lang="en-US" sz="1600" dirty="0"/>
                    </a:p>
                  </a:txBody>
                  <a:tcPr anchor="ctr"/>
                </a:tc>
                <a:tc>
                  <a:txBody>
                    <a:bodyPr/>
                    <a:lstStyle/>
                    <a:p>
                      <a:r>
                        <a:rPr lang="en-US" sz="1600" dirty="0" smtClean="0"/>
                        <a:t>Cholesterol</a:t>
                      </a:r>
                      <a:r>
                        <a:rPr lang="en-US" sz="1600" baseline="0" dirty="0" smtClean="0"/>
                        <a:t> management for patients w/cardiovascular conditions (ages 18 – 75)</a:t>
                      </a:r>
                      <a:endParaRPr lang="en-US" sz="1600" dirty="0"/>
                    </a:p>
                  </a:txBody>
                  <a:tcPr anchor="ctr"/>
                </a:tc>
              </a:tr>
              <a:tr h="643917">
                <a:tc>
                  <a:txBody>
                    <a:bodyPr/>
                    <a:lstStyle/>
                    <a:p>
                      <a:r>
                        <a:rPr lang="en-US" sz="1600" dirty="0" smtClean="0"/>
                        <a:t>Appropriate testing</a:t>
                      </a:r>
                      <a:r>
                        <a:rPr lang="en-US" sz="1600" baseline="0" dirty="0" smtClean="0"/>
                        <a:t> for children with pharyngitis (ages 2 – 18)</a:t>
                      </a:r>
                      <a:endParaRPr lang="en-US" sz="1600" dirty="0"/>
                    </a:p>
                  </a:txBody>
                  <a:tcPr anchor="ctr"/>
                </a:tc>
                <a:tc>
                  <a:txBody>
                    <a:bodyPr/>
                    <a:lstStyle/>
                    <a:p>
                      <a:r>
                        <a:rPr lang="en-US" sz="1600" dirty="0" smtClean="0"/>
                        <a:t>Comprehensive</a:t>
                      </a:r>
                      <a:r>
                        <a:rPr lang="en-US" sz="1600" baseline="0" dirty="0" smtClean="0"/>
                        <a:t> diabetes care</a:t>
                      </a:r>
                      <a:endParaRPr lang="en-US" sz="1600" dirty="0"/>
                    </a:p>
                  </a:txBody>
                  <a:tcPr anchor="ctr"/>
                </a:tc>
              </a:tr>
              <a:tr h="796315">
                <a:tc>
                  <a:txBody>
                    <a:bodyPr/>
                    <a:lstStyle/>
                    <a:p>
                      <a:r>
                        <a:rPr lang="en-US" sz="1600" dirty="0" smtClean="0"/>
                        <a:t>Appropriate medications for treatment of asthma (children)</a:t>
                      </a:r>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Appropriate medications for treatment of asthma (adults)</a:t>
                      </a:r>
                    </a:p>
                  </a:txBody>
                  <a:tcPr anchor="ctr"/>
                </a:tc>
              </a:tr>
            </a:tbl>
          </a:graphicData>
        </a:graphic>
      </p:graphicFrame>
    </p:spTree>
    <p:extLst>
      <p:ext uri="{BB962C8B-B14F-4D97-AF65-F5344CB8AC3E}">
        <p14:creationId xmlns:p14="http://schemas.microsoft.com/office/powerpoint/2010/main" val="241047459"/>
      </p:ext>
    </p:extLst>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53</a:t>
            </a:fld>
            <a:r>
              <a:rPr lang="en-US" dirty="0" smtClean="0">
                <a:solidFill>
                  <a:srgbClr val="140A90"/>
                </a:solidFill>
              </a:rPr>
              <a:t> </a:t>
            </a:r>
          </a:p>
        </p:txBody>
      </p:sp>
      <p:sp>
        <p:nvSpPr>
          <p:cNvPr id="6" name="Rectangle 10"/>
          <p:cNvSpPr>
            <a:spLocks noGrp="1" noChangeArrowheads="1"/>
          </p:cNvSpPr>
          <p:nvPr>
            <p:ph type="ftr" sz="quarter" idx="11"/>
          </p:nvPr>
        </p:nvSpPr>
        <p:spPr>
          <a:xfrm>
            <a:off x="609600" y="6381750"/>
            <a:ext cx="3505200" cy="476250"/>
          </a:xfrm>
          <a:noFill/>
        </p:spPr>
        <p:txBody>
          <a:bodyPr/>
          <a:lstStyle/>
          <a:p>
            <a:pPr algn="l"/>
            <a:r>
              <a:rPr lang="en-US" b="1" i="1" dirty="0" smtClean="0"/>
              <a:t>PHPG - </a:t>
            </a:r>
            <a:r>
              <a:rPr lang="en-US" dirty="0" smtClean="0"/>
              <a:t>SoonerCare Choice Evaluation </a:t>
            </a:r>
            <a:endParaRPr lang="en-US" dirty="0" smtClean="0"/>
          </a:p>
        </p:txBody>
      </p:sp>
      <p:sp>
        <p:nvSpPr>
          <p:cNvPr id="2" name="Title 1"/>
          <p:cNvSpPr>
            <a:spLocks noGrp="1"/>
          </p:cNvSpPr>
          <p:nvPr>
            <p:ph type="title"/>
          </p:nvPr>
        </p:nvSpPr>
        <p:spPr/>
        <p:txBody>
          <a:bodyPr/>
          <a:lstStyle/>
          <a:p>
            <a:r>
              <a:rPr lang="en-US" dirty="0" smtClean="0"/>
              <a:t> </a:t>
            </a:r>
            <a:endParaRPr lang="en-US" dirty="0"/>
          </a:p>
        </p:txBody>
      </p:sp>
      <p:sp>
        <p:nvSpPr>
          <p:cNvPr id="8" name="Title 1"/>
          <p:cNvSpPr txBox="1">
            <a:spLocks/>
          </p:cNvSpPr>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eaLnBrk="1" hangingPunct="1"/>
            <a:r>
              <a:rPr lang="en-US" sz="3100" dirty="0" smtClean="0"/>
              <a:t>TRENDS – QUALITY OF CARE </a:t>
            </a:r>
            <a:r>
              <a:rPr lang="en-US" sz="2000" i="1" dirty="0" smtClean="0"/>
              <a:t>cont’d</a:t>
            </a:r>
            <a:endParaRPr lang="en-US" dirty="0" smtClean="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1799298483"/>
              </p:ext>
            </p:extLst>
          </p:nvPr>
        </p:nvGraphicFramePr>
        <p:xfrm>
          <a:off x="685800" y="2514600"/>
          <a:ext cx="7848598" cy="2847264"/>
        </p:xfrm>
        <a:graphic>
          <a:graphicData uri="http://schemas.openxmlformats.org/drawingml/2006/table">
            <a:tbl>
              <a:tblPr firstRow="1" bandRow="1">
                <a:tableStyleId>{5C22544A-7EE6-4342-B048-85BDC9FD1C3A}</a:tableStyleId>
              </a:tblPr>
              <a:tblGrid>
                <a:gridCol w="2125519"/>
                <a:gridCol w="708506"/>
                <a:gridCol w="708506"/>
                <a:gridCol w="708506"/>
                <a:gridCol w="708506"/>
                <a:gridCol w="708506"/>
                <a:gridCol w="763536"/>
                <a:gridCol w="763536"/>
                <a:gridCol w="653477"/>
              </a:tblGrid>
              <a:tr h="416987">
                <a:tc>
                  <a:txBody>
                    <a:bodyPr/>
                    <a:lstStyle/>
                    <a:p>
                      <a:r>
                        <a:rPr lang="en-US" dirty="0" smtClean="0"/>
                        <a:t>HEDIS</a:t>
                      </a:r>
                      <a:r>
                        <a:rPr lang="en-US" baseline="0" dirty="0" smtClean="0"/>
                        <a:t> Measure  </a:t>
                      </a:r>
                      <a:endParaRPr lang="en-US" dirty="0"/>
                    </a:p>
                  </a:txBody>
                  <a:tcPr/>
                </a:tc>
                <a:tc>
                  <a:txBody>
                    <a:bodyPr/>
                    <a:lstStyle/>
                    <a:p>
                      <a:pPr algn="ctr"/>
                      <a:r>
                        <a:rPr lang="en-US" dirty="0" smtClean="0"/>
                        <a:t>2008</a:t>
                      </a:r>
                      <a:endParaRPr lang="en-US" dirty="0"/>
                    </a:p>
                  </a:txBody>
                  <a:tcPr/>
                </a:tc>
                <a:tc>
                  <a:txBody>
                    <a:bodyPr/>
                    <a:lstStyle/>
                    <a:p>
                      <a:pPr algn="ctr"/>
                      <a:r>
                        <a:rPr lang="en-US" dirty="0" smtClean="0"/>
                        <a:t>2009</a:t>
                      </a:r>
                      <a:endParaRPr lang="en-US" dirty="0"/>
                    </a:p>
                  </a:txBody>
                  <a:tcPr/>
                </a:tc>
                <a:tc>
                  <a:txBody>
                    <a:bodyPr/>
                    <a:lstStyle/>
                    <a:p>
                      <a:pPr algn="ctr"/>
                      <a:r>
                        <a:rPr lang="en-US" dirty="0" smtClean="0"/>
                        <a:t>2010</a:t>
                      </a:r>
                      <a:endParaRPr lang="en-US" dirty="0"/>
                    </a:p>
                  </a:txBody>
                  <a:tcPr/>
                </a:tc>
                <a:tc>
                  <a:txBody>
                    <a:bodyPr/>
                    <a:lstStyle/>
                    <a:p>
                      <a:pPr algn="ctr"/>
                      <a:r>
                        <a:rPr lang="en-US" dirty="0" smtClean="0"/>
                        <a:t>2011</a:t>
                      </a:r>
                      <a:endParaRPr lang="en-US" dirty="0"/>
                    </a:p>
                  </a:txBody>
                  <a:tcPr/>
                </a:tc>
                <a:tc>
                  <a:txBody>
                    <a:bodyPr/>
                    <a:lstStyle/>
                    <a:p>
                      <a:pPr algn="ctr"/>
                      <a:r>
                        <a:rPr lang="en-US" dirty="0" smtClean="0"/>
                        <a:t>2012</a:t>
                      </a:r>
                      <a:endParaRPr lang="en-US" dirty="0"/>
                    </a:p>
                  </a:txBody>
                  <a:tcPr/>
                </a:tc>
                <a:tc>
                  <a:txBody>
                    <a:bodyPr/>
                    <a:lstStyle/>
                    <a:p>
                      <a:pPr algn="ctr"/>
                      <a:r>
                        <a:rPr lang="en-US" sz="1800" dirty="0" smtClean="0"/>
                        <a:t>2013</a:t>
                      </a:r>
                      <a:endParaRPr lang="en-US" sz="1800" dirty="0"/>
                    </a:p>
                  </a:txBody>
                  <a:tcPr anchor="ctr"/>
                </a:tc>
                <a:tc>
                  <a:txBody>
                    <a:bodyPr/>
                    <a:lstStyle/>
                    <a:p>
                      <a:pPr algn="ctr"/>
                      <a:r>
                        <a:rPr lang="en-US" sz="1100" dirty="0" smtClean="0"/>
                        <a:t>Change 2008 -13</a:t>
                      </a:r>
                      <a:endParaRPr lang="en-US" sz="1100" dirty="0"/>
                    </a:p>
                  </a:txBody>
                  <a:tcPr/>
                </a:tc>
                <a:tc>
                  <a:txBody>
                    <a:bodyPr/>
                    <a:lstStyle/>
                    <a:p>
                      <a:pPr algn="ctr"/>
                      <a:r>
                        <a:rPr lang="en-US" sz="900" dirty="0" smtClean="0"/>
                        <a:t>National Rate</a:t>
                      </a:r>
                      <a:endParaRPr lang="en-US" sz="900" dirty="0"/>
                    </a:p>
                  </a:txBody>
                  <a:tcPr anchor="ctr"/>
                </a:tc>
              </a:tr>
              <a:tr h="564794">
                <a:tc>
                  <a:txBody>
                    <a:bodyPr/>
                    <a:lstStyle/>
                    <a:p>
                      <a:r>
                        <a:rPr lang="en-US" sz="1300" dirty="0" smtClean="0"/>
                        <a:t>Child access to PCP, 12 -24 months</a:t>
                      </a:r>
                      <a:endParaRPr lang="en-US" sz="1300" dirty="0"/>
                    </a:p>
                  </a:txBody>
                  <a:tcPr/>
                </a:tc>
                <a:tc>
                  <a:txBody>
                    <a:bodyPr/>
                    <a:lstStyle/>
                    <a:p>
                      <a:pPr algn="ctr"/>
                      <a:r>
                        <a:rPr lang="en-US" sz="1300" dirty="0" smtClean="0">
                          <a:solidFill>
                            <a:schemeClr val="tx1"/>
                          </a:solidFill>
                        </a:rPr>
                        <a:t>94.1%</a:t>
                      </a:r>
                      <a:endParaRPr lang="en-US" sz="1300" dirty="0">
                        <a:solidFill>
                          <a:schemeClr val="tx1"/>
                        </a:solidFill>
                      </a:endParaRPr>
                    </a:p>
                  </a:txBody>
                  <a:tcPr anchor="ctr"/>
                </a:tc>
                <a:tc>
                  <a:txBody>
                    <a:bodyPr/>
                    <a:lstStyle/>
                    <a:p>
                      <a:pPr algn="ctr"/>
                      <a:r>
                        <a:rPr lang="en-US" sz="1300" dirty="0" smtClean="0">
                          <a:solidFill>
                            <a:schemeClr val="tx1"/>
                          </a:solidFill>
                        </a:rPr>
                        <a:t>96.2.%</a:t>
                      </a:r>
                      <a:endParaRPr lang="en-US" sz="1300" dirty="0">
                        <a:solidFill>
                          <a:schemeClr val="tx1"/>
                        </a:solidFill>
                      </a:endParaRPr>
                    </a:p>
                  </a:txBody>
                  <a:tcPr anchor="ctr"/>
                </a:tc>
                <a:tc>
                  <a:txBody>
                    <a:bodyPr/>
                    <a:lstStyle/>
                    <a:p>
                      <a:pPr algn="ctr"/>
                      <a:r>
                        <a:rPr lang="en-US" sz="1300" dirty="0" smtClean="0">
                          <a:solidFill>
                            <a:schemeClr val="tx1"/>
                          </a:solidFill>
                        </a:rPr>
                        <a:t>97.8%</a:t>
                      </a:r>
                      <a:endParaRPr lang="en-US" sz="1300" dirty="0">
                        <a:solidFill>
                          <a:schemeClr val="tx1"/>
                        </a:solidFill>
                      </a:endParaRPr>
                    </a:p>
                  </a:txBody>
                  <a:tcPr anchor="ctr"/>
                </a:tc>
                <a:tc>
                  <a:txBody>
                    <a:bodyPr/>
                    <a:lstStyle/>
                    <a:p>
                      <a:pPr algn="ctr"/>
                      <a:r>
                        <a:rPr lang="en-US" sz="1300" dirty="0" smtClean="0">
                          <a:solidFill>
                            <a:schemeClr val="tx1"/>
                          </a:solidFill>
                        </a:rPr>
                        <a:t>97.2%</a:t>
                      </a:r>
                      <a:endParaRPr lang="en-US" sz="1300" dirty="0">
                        <a:solidFill>
                          <a:schemeClr val="tx1"/>
                        </a:solidFill>
                      </a:endParaRPr>
                    </a:p>
                  </a:txBody>
                  <a:tcPr anchor="ctr"/>
                </a:tc>
                <a:tc>
                  <a:txBody>
                    <a:bodyPr/>
                    <a:lstStyle/>
                    <a:p>
                      <a:pPr algn="ctr"/>
                      <a:r>
                        <a:rPr lang="en-US" sz="1300" dirty="0" smtClean="0">
                          <a:solidFill>
                            <a:schemeClr val="tx1"/>
                          </a:solidFill>
                        </a:rPr>
                        <a:t>96.6%</a:t>
                      </a:r>
                      <a:endParaRPr lang="en-US" sz="1300" dirty="0">
                        <a:solidFill>
                          <a:schemeClr val="tx1"/>
                        </a:solidFill>
                      </a:endParaRPr>
                    </a:p>
                  </a:txBody>
                  <a:tcPr anchor="ctr"/>
                </a:tc>
                <a:tc>
                  <a:txBody>
                    <a:bodyPr/>
                    <a:lstStyle/>
                    <a:p>
                      <a:pPr algn="ctr"/>
                      <a:r>
                        <a:rPr lang="en-US" sz="1300" b="0" dirty="0" smtClean="0"/>
                        <a:t>97.0%</a:t>
                      </a:r>
                      <a:endParaRPr lang="en-US" sz="1300" b="0" dirty="0"/>
                    </a:p>
                  </a:txBody>
                  <a:tcPr anchor="ctr"/>
                </a:tc>
                <a:tc>
                  <a:txBody>
                    <a:bodyPr/>
                    <a:lstStyle/>
                    <a:p>
                      <a:pPr algn="ctr"/>
                      <a:r>
                        <a:rPr lang="en-US" sz="1300" b="1" dirty="0" smtClean="0">
                          <a:latin typeface="Wingdings 3" pitchFamily="18" charset="2"/>
                        </a:rPr>
                        <a:t>h</a:t>
                      </a:r>
                      <a:r>
                        <a:rPr lang="en-US" sz="1300" b="1" dirty="0" smtClean="0"/>
                        <a:t>2.9%</a:t>
                      </a:r>
                      <a:endParaRPr lang="en-US" sz="1300" b="1" dirty="0"/>
                    </a:p>
                  </a:txBody>
                  <a:tcPr anchor="ctr"/>
                </a:tc>
                <a:tc>
                  <a:txBody>
                    <a:bodyPr/>
                    <a:lstStyle/>
                    <a:p>
                      <a:pPr algn="ctr"/>
                      <a:r>
                        <a:rPr lang="en-US" sz="1300" dirty="0" smtClean="0"/>
                        <a:t>96.0%</a:t>
                      </a:r>
                      <a:endParaRPr lang="en-US" sz="1300" dirty="0"/>
                    </a:p>
                  </a:txBody>
                  <a:tcPr anchor="ctr"/>
                </a:tc>
              </a:tr>
              <a:tr h="564794">
                <a:tc>
                  <a:txBody>
                    <a:bodyPr/>
                    <a:lstStyle/>
                    <a:p>
                      <a:r>
                        <a:rPr lang="en-US" sz="1300" dirty="0" smtClean="0"/>
                        <a:t>Child</a:t>
                      </a:r>
                      <a:r>
                        <a:rPr lang="en-US" sz="1300" baseline="0" dirty="0" smtClean="0"/>
                        <a:t> access to PCP, 25 months - 6 years</a:t>
                      </a:r>
                      <a:endParaRPr lang="en-US" sz="1300" dirty="0"/>
                    </a:p>
                  </a:txBody>
                  <a:tcPr/>
                </a:tc>
                <a:tc>
                  <a:txBody>
                    <a:bodyPr/>
                    <a:lstStyle/>
                    <a:p>
                      <a:pPr algn="ctr"/>
                      <a:r>
                        <a:rPr lang="en-US" sz="1300" dirty="0" smtClean="0">
                          <a:solidFill>
                            <a:schemeClr val="tx1"/>
                          </a:solidFill>
                        </a:rPr>
                        <a:t>83.1%</a:t>
                      </a:r>
                      <a:endParaRPr lang="en-US" sz="1300" b="1" dirty="0">
                        <a:solidFill>
                          <a:schemeClr val="tx1"/>
                        </a:solidFill>
                      </a:endParaRPr>
                    </a:p>
                  </a:txBody>
                  <a:tcPr anchor="ctr"/>
                </a:tc>
                <a:tc>
                  <a:txBody>
                    <a:bodyPr/>
                    <a:lstStyle/>
                    <a:p>
                      <a:pPr algn="ctr"/>
                      <a:r>
                        <a:rPr lang="en-US" sz="1300" dirty="0" smtClean="0">
                          <a:solidFill>
                            <a:schemeClr val="tx1"/>
                          </a:solidFill>
                        </a:rPr>
                        <a:t>86.9%</a:t>
                      </a:r>
                      <a:endParaRPr lang="en-US" sz="1300" b="1" dirty="0">
                        <a:solidFill>
                          <a:schemeClr val="tx1"/>
                        </a:solidFill>
                      </a:endParaRPr>
                    </a:p>
                  </a:txBody>
                  <a:tcPr anchor="ctr"/>
                </a:tc>
                <a:tc>
                  <a:txBody>
                    <a:bodyPr/>
                    <a:lstStyle/>
                    <a:p>
                      <a:pPr algn="ctr"/>
                      <a:r>
                        <a:rPr lang="en-US" sz="1300" dirty="0" smtClean="0">
                          <a:solidFill>
                            <a:schemeClr val="tx1"/>
                          </a:solidFill>
                        </a:rPr>
                        <a:t>89.1%</a:t>
                      </a:r>
                      <a:endParaRPr lang="en-US" sz="1300" dirty="0">
                        <a:solidFill>
                          <a:schemeClr val="tx1"/>
                        </a:solidFill>
                      </a:endParaRPr>
                    </a:p>
                  </a:txBody>
                  <a:tcPr anchor="ctr"/>
                </a:tc>
                <a:tc>
                  <a:txBody>
                    <a:bodyPr/>
                    <a:lstStyle/>
                    <a:p>
                      <a:pPr algn="ctr"/>
                      <a:r>
                        <a:rPr lang="en-US" sz="1300" dirty="0" smtClean="0">
                          <a:solidFill>
                            <a:schemeClr val="tx1"/>
                          </a:solidFill>
                        </a:rPr>
                        <a:t>88.4%</a:t>
                      </a:r>
                      <a:endParaRPr lang="en-US" sz="1300" dirty="0">
                        <a:solidFill>
                          <a:schemeClr val="tx1"/>
                        </a:solidFill>
                      </a:endParaRPr>
                    </a:p>
                  </a:txBody>
                  <a:tcPr anchor="ctr"/>
                </a:tc>
                <a:tc>
                  <a:txBody>
                    <a:bodyPr/>
                    <a:lstStyle/>
                    <a:p>
                      <a:pPr algn="ctr"/>
                      <a:r>
                        <a:rPr lang="en-US" sz="1300" dirty="0" smtClean="0">
                          <a:solidFill>
                            <a:schemeClr val="tx1"/>
                          </a:solidFill>
                        </a:rPr>
                        <a:t>90.1%</a:t>
                      </a:r>
                      <a:endParaRPr lang="en-US" sz="1300" dirty="0">
                        <a:solidFill>
                          <a:schemeClr val="tx1"/>
                        </a:solidFill>
                      </a:endParaRPr>
                    </a:p>
                  </a:txBody>
                  <a:tcPr anchor="ctr"/>
                </a:tc>
                <a:tc>
                  <a:txBody>
                    <a:bodyPr/>
                    <a:lstStyle/>
                    <a:p>
                      <a:pPr algn="ctr"/>
                      <a:r>
                        <a:rPr lang="en-US" sz="1300" b="0" dirty="0" smtClean="0"/>
                        <a:t>90.6%</a:t>
                      </a:r>
                      <a:endParaRPr lang="en-US" sz="1300" b="0" dirty="0"/>
                    </a:p>
                  </a:txBody>
                  <a:tcPr anchor="ctr"/>
                </a:tc>
                <a:tc>
                  <a:txBody>
                    <a:bodyPr/>
                    <a:lstStyle/>
                    <a:p>
                      <a:pPr algn="ctr"/>
                      <a:r>
                        <a:rPr lang="en-US" sz="1300" b="1" dirty="0" smtClean="0">
                          <a:latin typeface="Wingdings 3" pitchFamily="18" charset="2"/>
                        </a:rPr>
                        <a:t>h</a:t>
                      </a:r>
                      <a:r>
                        <a:rPr lang="en-US" sz="1300" b="1" dirty="0" smtClean="0"/>
                        <a:t>7.5%</a:t>
                      </a:r>
                      <a:endParaRPr lang="en-US" sz="1300" b="1" dirty="0"/>
                    </a:p>
                  </a:txBody>
                  <a:tcPr anchor="ctr"/>
                </a:tc>
                <a:tc>
                  <a:txBody>
                    <a:bodyPr/>
                    <a:lstStyle/>
                    <a:p>
                      <a:pPr algn="ctr"/>
                      <a:r>
                        <a:rPr lang="en-US" sz="1300" dirty="0" smtClean="0"/>
                        <a:t>88.3%</a:t>
                      </a:r>
                      <a:endParaRPr lang="en-US" sz="1300" dirty="0"/>
                    </a:p>
                  </a:txBody>
                  <a:tcPr anchor="ctr"/>
                </a:tc>
              </a:tr>
              <a:tr h="645478">
                <a:tc>
                  <a:txBody>
                    <a:bodyPr/>
                    <a:lstStyle/>
                    <a:p>
                      <a:r>
                        <a:rPr lang="en-US" sz="1300" dirty="0" smtClean="0"/>
                        <a:t>Child</a:t>
                      </a:r>
                      <a:r>
                        <a:rPr lang="en-US" sz="1300" baseline="0" dirty="0" smtClean="0"/>
                        <a:t> access to PCP, 7 - 11 years</a:t>
                      </a:r>
                      <a:endParaRPr lang="en-US" sz="1300" dirty="0"/>
                    </a:p>
                  </a:txBody>
                  <a:tcPr/>
                </a:tc>
                <a:tc>
                  <a:txBody>
                    <a:bodyPr/>
                    <a:lstStyle/>
                    <a:p>
                      <a:pPr algn="ctr"/>
                      <a:r>
                        <a:rPr lang="en-US" sz="1300" dirty="0" smtClean="0">
                          <a:solidFill>
                            <a:schemeClr val="tx1"/>
                          </a:solidFill>
                        </a:rPr>
                        <a:t>82.7%</a:t>
                      </a:r>
                      <a:endParaRPr lang="en-US" sz="1300" dirty="0">
                        <a:solidFill>
                          <a:schemeClr val="tx1"/>
                        </a:solidFill>
                      </a:endParaRPr>
                    </a:p>
                  </a:txBody>
                  <a:tcPr anchor="ctr"/>
                </a:tc>
                <a:tc>
                  <a:txBody>
                    <a:bodyPr/>
                    <a:lstStyle/>
                    <a:p>
                      <a:pPr algn="ctr"/>
                      <a:r>
                        <a:rPr lang="en-US" sz="1300" dirty="0" smtClean="0">
                          <a:solidFill>
                            <a:schemeClr val="tx1"/>
                          </a:solidFill>
                        </a:rPr>
                        <a:t>87.6%</a:t>
                      </a:r>
                      <a:endParaRPr lang="en-US" sz="1300" dirty="0">
                        <a:solidFill>
                          <a:schemeClr val="tx1"/>
                        </a:solidFill>
                      </a:endParaRPr>
                    </a:p>
                  </a:txBody>
                  <a:tcPr anchor="ctr"/>
                </a:tc>
                <a:tc>
                  <a:txBody>
                    <a:bodyPr/>
                    <a:lstStyle/>
                    <a:p>
                      <a:pPr algn="ctr"/>
                      <a:r>
                        <a:rPr lang="en-US" sz="1300" dirty="0" smtClean="0">
                          <a:solidFill>
                            <a:schemeClr val="tx1"/>
                          </a:solidFill>
                        </a:rPr>
                        <a:t>89.9%</a:t>
                      </a:r>
                      <a:endParaRPr lang="en-US" sz="1300" dirty="0">
                        <a:solidFill>
                          <a:schemeClr val="tx1"/>
                        </a:solidFill>
                      </a:endParaRPr>
                    </a:p>
                  </a:txBody>
                  <a:tcPr anchor="ctr"/>
                </a:tc>
                <a:tc>
                  <a:txBody>
                    <a:bodyPr/>
                    <a:lstStyle/>
                    <a:p>
                      <a:pPr algn="ctr"/>
                      <a:r>
                        <a:rPr lang="en-US" sz="1300" dirty="0" smtClean="0">
                          <a:solidFill>
                            <a:schemeClr val="tx1"/>
                          </a:solidFill>
                        </a:rPr>
                        <a:t>90.9%</a:t>
                      </a:r>
                      <a:endParaRPr lang="en-US" sz="1300" dirty="0">
                        <a:solidFill>
                          <a:schemeClr val="tx1"/>
                        </a:solidFill>
                      </a:endParaRPr>
                    </a:p>
                  </a:txBody>
                  <a:tcPr anchor="ctr"/>
                </a:tc>
                <a:tc>
                  <a:txBody>
                    <a:bodyPr/>
                    <a:lstStyle/>
                    <a:p>
                      <a:pPr algn="ctr"/>
                      <a:r>
                        <a:rPr lang="en-US" sz="1300" dirty="0" smtClean="0">
                          <a:solidFill>
                            <a:schemeClr val="tx1"/>
                          </a:solidFill>
                        </a:rPr>
                        <a:t>91.7%</a:t>
                      </a:r>
                      <a:endParaRPr lang="en-US" sz="1300" dirty="0">
                        <a:solidFill>
                          <a:schemeClr val="tx1"/>
                        </a:solidFill>
                      </a:endParaRPr>
                    </a:p>
                  </a:txBody>
                  <a:tcPr anchor="ctr"/>
                </a:tc>
                <a:tc>
                  <a:txBody>
                    <a:bodyPr/>
                    <a:lstStyle/>
                    <a:p>
                      <a:pPr algn="ctr"/>
                      <a:r>
                        <a:rPr lang="en-US" sz="1300" b="0" dirty="0" smtClean="0"/>
                        <a:t>92.4%</a:t>
                      </a:r>
                      <a:endParaRPr lang="en-US" sz="1300" b="0" dirty="0"/>
                    </a:p>
                  </a:txBody>
                  <a:tcPr anchor="ctr"/>
                </a:tc>
                <a:tc>
                  <a:txBody>
                    <a:bodyPr/>
                    <a:lstStyle/>
                    <a:p>
                      <a:pPr algn="ctr"/>
                      <a:r>
                        <a:rPr lang="en-US" sz="1300" b="1" dirty="0" smtClean="0">
                          <a:latin typeface="Wingdings 3" pitchFamily="18" charset="2"/>
                        </a:rPr>
                        <a:t>h</a:t>
                      </a:r>
                      <a:r>
                        <a:rPr lang="en-US" sz="1300" b="1" dirty="0" smtClean="0"/>
                        <a:t>9.7%</a:t>
                      </a:r>
                      <a:endParaRPr lang="en-US" sz="1300" b="1" dirty="0"/>
                    </a:p>
                  </a:txBody>
                  <a:tcPr anchor="ctr"/>
                </a:tc>
                <a:tc>
                  <a:txBody>
                    <a:bodyPr/>
                    <a:lstStyle/>
                    <a:p>
                      <a:pPr algn="ctr"/>
                      <a:r>
                        <a:rPr lang="en-US" sz="1300" dirty="0" smtClean="0"/>
                        <a:t>89.9%</a:t>
                      </a:r>
                      <a:endParaRPr lang="en-US" sz="1300" dirty="0"/>
                    </a:p>
                  </a:txBody>
                  <a:tcPr anchor="ctr"/>
                </a:tc>
              </a:tr>
              <a:tr h="645478">
                <a:tc>
                  <a:txBody>
                    <a:bodyPr/>
                    <a:lstStyle/>
                    <a:p>
                      <a:r>
                        <a:rPr lang="en-US" sz="1300" dirty="0" smtClean="0"/>
                        <a:t>Adolescent </a:t>
                      </a:r>
                      <a:r>
                        <a:rPr lang="en-US" sz="1300" baseline="0" dirty="0" smtClean="0"/>
                        <a:t>access to PCP, 12 - 19 years</a:t>
                      </a:r>
                      <a:endParaRPr lang="en-US" sz="1300" dirty="0"/>
                    </a:p>
                  </a:txBody>
                  <a:tcPr/>
                </a:tc>
                <a:tc>
                  <a:txBody>
                    <a:bodyPr/>
                    <a:lstStyle/>
                    <a:p>
                      <a:pPr algn="ctr"/>
                      <a:r>
                        <a:rPr lang="en-US" sz="1300" dirty="0" smtClean="0">
                          <a:solidFill>
                            <a:schemeClr val="tx1"/>
                          </a:solidFill>
                        </a:rPr>
                        <a:t>81.4%</a:t>
                      </a:r>
                      <a:endParaRPr lang="en-US" sz="1300" b="1" dirty="0">
                        <a:solidFill>
                          <a:schemeClr val="tx1"/>
                        </a:solidFill>
                      </a:endParaRPr>
                    </a:p>
                  </a:txBody>
                  <a:tcPr anchor="ctr"/>
                </a:tc>
                <a:tc>
                  <a:txBody>
                    <a:bodyPr/>
                    <a:lstStyle/>
                    <a:p>
                      <a:pPr algn="ctr"/>
                      <a:r>
                        <a:rPr lang="en-US" sz="1300" dirty="0" smtClean="0">
                          <a:solidFill>
                            <a:schemeClr val="tx1"/>
                          </a:solidFill>
                        </a:rPr>
                        <a:t>85.8%</a:t>
                      </a:r>
                      <a:endParaRPr lang="en-US" sz="1300" b="1" dirty="0">
                        <a:solidFill>
                          <a:schemeClr val="tx1"/>
                        </a:solidFill>
                      </a:endParaRPr>
                    </a:p>
                  </a:txBody>
                  <a:tcPr anchor="ctr"/>
                </a:tc>
                <a:tc>
                  <a:txBody>
                    <a:bodyPr/>
                    <a:lstStyle/>
                    <a:p>
                      <a:pPr algn="ctr"/>
                      <a:r>
                        <a:rPr lang="en-US" sz="1300" dirty="0" smtClean="0">
                          <a:solidFill>
                            <a:schemeClr val="tx1"/>
                          </a:solidFill>
                        </a:rPr>
                        <a:t>88.8%</a:t>
                      </a:r>
                      <a:endParaRPr lang="en-US" sz="1300" dirty="0">
                        <a:solidFill>
                          <a:schemeClr val="tx1"/>
                        </a:solidFill>
                      </a:endParaRPr>
                    </a:p>
                  </a:txBody>
                  <a:tcPr anchor="ctr"/>
                </a:tc>
                <a:tc>
                  <a:txBody>
                    <a:bodyPr/>
                    <a:lstStyle/>
                    <a:p>
                      <a:pPr algn="ctr"/>
                      <a:r>
                        <a:rPr lang="en-US" sz="1300" dirty="0" smtClean="0">
                          <a:solidFill>
                            <a:schemeClr val="tx1"/>
                          </a:solidFill>
                        </a:rPr>
                        <a:t>89.9%</a:t>
                      </a:r>
                      <a:endParaRPr lang="en-US" sz="1300" dirty="0">
                        <a:solidFill>
                          <a:schemeClr val="tx1"/>
                        </a:solidFill>
                      </a:endParaRPr>
                    </a:p>
                  </a:txBody>
                  <a:tcPr anchor="ctr"/>
                </a:tc>
                <a:tc>
                  <a:txBody>
                    <a:bodyPr/>
                    <a:lstStyle/>
                    <a:p>
                      <a:pPr algn="ctr"/>
                      <a:r>
                        <a:rPr lang="en-US" sz="1300" dirty="0" smtClean="0">
                          <a:solidFill>
                            <a:schemeClr val="tx1"/>
                          </a:solidFill>
                        </a:rPr>
                        <a:t>91.6%</a:t>
                      </a:r>
                      <a:endParaRPr lang="en-US" sz="1300" dirty="0">
                        <a:solidFill>
                          <a:schemeClr val="tx1"/>
                        </a:solidFill>
                      </a:endParaRPr>
                    </a:p>
                  </a:txBody>
                  <a:tcPr anchor="ctr"/>
                </a:tc>
                <a:tc>
                  <a:txBody>
                    <a:bodyPr/>
                    <a:lstStyle/>
                    <a:p>
                      <a:pPr algn="ctr"/>
                      <a:r>
                        <a:rPr lang="en-US" sz="1300" b="0" dirty="0" smtClean="0"/>
                        <a:t>92.8%</a:t>
                      </a:r>
                      <a:endParaRPr lang="en-US" sz="1300" b="0" dirty="0"/>
                    </a:p>
                  </a:txBody>
                  <a:tcPr anchor="ctr"/>
                </a:tc>
                <a:tc>
                  <a:txBody>
                    <a:bodyPr/>
                    <a:lstStyle/>
                    <a:p>
                      <a:pPr algn="ctr"/>
                      <a:r>
                        <a:rPr lang="en-US" sz="1300" b="1" dirty="0" smtClean="0">
                          <a:latin typeface="Wingdings 3" pitchFamily="18" charset="2"/>
                        </a:rPr>
                        <a:t>h</a:t>
                      </a:r>
                      <a:r>
                        <a:rPr lang="en-US" sz="1300" b="1" dirty="0" smtClean="0"/>
                        <a:t>11.4%</a:t>
                      </a:r>
                      <a:endParaRPr lang="en-US" sz="1300" b="1" dirty="0"/>
                    </a:p>
                  </a:txBody>
                  <a:tcPr anchor="ctr"/>
                </a:tc>
                <a:tc>
                  <a:txBody>
                    <a:bodyPr/>
                    <a:lstStyle/>
                    <a:p>
                      <a:pPr algn="ctr"/>
                      <a:r>
                        <a:rPr lang="en-US" sz="1300" dirty="0" smtClean="0"/>
                        <a:t>88.4%</a:t>
                      </a:r>
                      <a:endParaRPr lang="en-US" sz="1300" dirty="0"/>
                    </a:p>
                  </a:txBody>
                  <a:tcPr anchor="ctr"/>
                </a:tc>
              </a:tr>
            </a:tbl>
          </a:graphicData>
        </a:graphic>
      </p:graphicFrame>
      <p:sp>
        <p:nvSpPr>
          <p:cNvPr id="10" name="TextBox 9"/>
          <p:cNvSpPr txBox="1"/>
          <p:nvPr/>
        </p:nvSpPr>
        <p:spPr>
          <a:xfrm>
            <a:off x="685800" y="5791200"/>
            <a:ext cx="7772400" cy="338554"/>
          </a:xfrm>
          <a:prstGeom prst="rect">
            <a:avLst/>
          </a:prstGeom>
          <a:noFill/>
        </p:spPr>
        <p:txBody>
          <a:bodyPr wrap="square" rtlCol="0">
            <a:spAutoFit/>
          </a:bodyPr>
          <a:lstStyle/>
          <a:p>
            <a:r>
              <a:rPr lang="en-US" sz="800" dirty="0" smtClean="0"/>
              <a:t>Source: Oklahoma Health Care Authority (OHCA) for Oklahoma HEDIS</a:t>
            </a:r>
            <a:r>
              <a:rPr lang="en-US" sz="800" baseline="30000" dirty="0" smtClean="0"/>
              <a:t>®</a:t>
            </a:r>
            <a:r>
              <a:rPr lang="en-US" sz="800" dirty="0" smtClean="0"/>
              <a:t> results and National Committee for Quality Assurance (NQCA) for national Medicaid HMO rates. Reporting years represent results for activity in the prior year</a:t>
            </a:r>
            <a:endParaRPr lang="en-US" sz="800" dirty="0"/>
          </a:p>
        </p:txBody>
      </p:sp>
      <p:sp>
        <p:nvSpPr>
          <p:cNvPr id="11" name="Content Placeholder 3"/>
          <p:cNvSpPr txBox="1">
            <a:spLocks/>
          </p:cNvSpPr>
          <p:nvPr/>
        </p:nvSpPr>
        <p:spPr bwMode="auto">
          <a:xfrm>
            <a:off x="457200" y="1234550"/>
            <a:ext cx="8229600" cy="14324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0000" lnSpcReduction="20000"/>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spcAft>
                <a:spcPts val="600"/>
              </a:spcAft>
              <a:buFont typeface="Wingdings 3" pitchFamily="18" charset="2"/>
              <a:buNone/>
            </a:pPr>
            <a:r>
              <a:rPr lang="en-US" b="1" dirty="0" smtClean="0"/>
              <a:t>HEDIS</a:t>
            </a:r>
            <a:r>
              <a:rPr lang="en-US" b="1" baseline="30000" dirty="0"/>
              <a:t>  </a:t>
            </a:r>
            <a:r>
              <a:rPr lang="en-US" b="1" dirty="0" smtClean="0"/>
              <a:t>Trends – Children/Adolescent Access to PCP</a:t>
            </a:r>
          </a:p>
          <a:p>
            <a:pPr eaLnBrk="1" hangingPunct="1">
              <a:spcBef>
                <a:spcPts val="0"/>
              </a:spcBef>
              <a:spcAft>
                <a:spcPts val="1200"/>
              </a:spcAft>
            </a:pPr>
            <a:r>
              <a:rPr lang="en-US" sz="2400" dirty="0"/>
              <a:t>SoonerCare </a:t>
            </a:r>
            <a:r>
              <a:rPr lang="en-US" sz="2400" dirty="0" smtClean="0"/>
              <a:t>Choice has </a:t>
            </a:r>
            <a:r>
              <a:rPr lang="en-US" sz="2400" dirty="0"/>
              <a:t>achieved </a:t>
            </a:r>
            <a:r>
              <a:rPr lang="en-US" sz="2400" dirty="0" smtClean="0"/>
              <a:t>improvement in child/adolescent access to PCPs since 2008</a:t>
            </a:r>
            <a:endParaRPr lang="en-US" sz="2400" dirty="0"/>
          </a:p>
          <a:p>
            <a:pPr eaLnBrk="1" hangingPunct="1">
              <a:spcBef>
                <a:spcPts val="0"/>
              </a:spcBef>
              <a:spcAft>
                <a:spcPts val="1200"/>
              </a:spcAft>
            </a:pPr>
            <a:r>
              <a:rPr lang="en-US" sz="2400" dirty="0" smtClean="0"/>
              <a:t>The SoonerCare Choice access rate is higher than the national rate for all groups</a:t>
            </a:r>
            <a:endParaRPr lang="en-US" sz="2400" dirty="0"/>
          </a:p>
        </p:txBody>
      </p:sp>
    </p:spTree>
    <p:extLst>
      <p:ext uri="{BB962C8B-B14F-4D97-AF65-F5344CB8AC3E}">
        <p14:creationId xmlns:p14="http://schemas.microsoft.com/office/powerpoint/2010/main" val="2922368148"/>
      </p:ext>
    </p:extLst>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54</a:t>
            </a:fld>
            <a:r>
              <a:rPr lang="en-US" dirty="0" smtClean="0">
                <a:solidFill>
                  <a:srgbClr val="140A90"/>
                </a:solidFill>
              </a:rPr>
              <a:t> </a:t>
            </a:r>
          </a:p>
        </p:txBody>
      </p:sp>
      <p:sp>
        <p:nvSpPr>
          <p:cNvPr id="6" name="Rectangle 10"/>
          <p:cNvSpPr>
            <a:spLocks noGrp="1" noChangeArrowheads="1"/>
          </p:cNvSpPr>
          <p:nvPr>
            <p:ph type="ftr" sz="quarter" idx="11"/>
          </p:nvPr>
        </p:nvSpPr>
        <p:spPr>
          <a:xfrm>
            <a:off x="609600" y="6381750"/>
            <a:ext cx="3581400" cy="476250"/>
          </a:xfrm>
          <a:noFill/>
        </p:spPr>
        <p:txBody>
          <a:bodyPr/>
          <a:lstStyle/>
          <a:p>
            <a:pPr algn="l"/>
            <a:r>
              <a:rPr lang="en-US" b="1" i="1" dirty="0" smtClean="0"/>
              <a:t>PHPG - </a:t>
            </a:r>
            <a:r>
              <a:rPr lang="en-US" dirty="0" smtClean="0"/>
              <a:t>SoonerCare Choice Evaluation </a:t>
            </a:r>
            <a:endParaRPr lang="en-US" dirty="0" smtClean="0"/>
          </a:p>
        </p:txBody>
      </p:sp>
      <p:sp>
        <p:nvSpPr>
          <p:cNvPr id="2" name="Title 1"/>
          <p:cNvSpPr>
            <a:spLocks noGrp="1"/>
          </p:cNvSpPr>
          <p:nvPr>
            <p:ph type="title"/>
          </p:nvPr>
        </p:nvSpPr>
        <p:spPr/>
        <p:txBody>
          <a:bodyPr/>
          <a:lstStyle/>
          <a:p>
            <a:r>
              <a:rPr lang="en-US" dirty="0" smtClean="0"/>
              <a:t> </a:t>
            </a:r>
            <a:endParaRPr lang="en-US" dirty="0"/>
          </a:p>
        </p:txBody>
      </p:sp>
      <p:sp>
        <p:nvSpPr>
          <p:cNvPr id="8" name="Title 1"/>
          <p:cNvSpPr txBox="1">
            <a:spLocks/>
          </p:cNvSpPr>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eaLnBrk="1" hangingPunct="1"/>
            <a:r>
              <a:rPr lang="en-US" sz="3100" dirty="0" smtClean="0"/>
              <a:t>TRENDS – QUALITY OF CARE </a:t>
            </a:r>
            <a:r>
              <a:rPr lang="en-US" sz="2000" i="1" dirty="0" smtClean="0"/>
              <a:t>cont’d</a:t>
            </a:r>
            <a:endParaRPr lang="en-US" dirty="0" smtClean="0"/>
          </a:p>
        </p:txBody>
      </p:sp>
      <p:sp>
        <p:nvSpPr>
          <p:cNvPr id="10" name="TextBox 9"/>
          <p:cNvSpPr txBox="1"/>
          <p:nvPr/>
        </p:nvSpPr>
        <p:spPr>
          <a:xfrm>
            <a:off x="685800" y="5715000"/>
            <a:ext cx="8001000" cy="538609"/>
          </a:xfrm>
          <a:prstGeom prst="rect">
            <a:avLst/>
          </a:prstGeom>
          <a:noFill/>
        </p:spPr>
        <p:txBody>
          <a:bodyPr wrap="square" rtlCol="0">
            <a:spAutoFit/>
          </a:bodyPr>
          <a:lstStyle/>
          <a:p>
            <a:pPr>
              <a:spcAft>
                <a:spcPts val="600"/>
              </a:spcAft>
            </a:pPr>
            <a:r>
              <a:rPr lang="en-US" sz="800" dirty="0" smtClean="0"/>
              <a:t>*Note: 2010 – 2013 for lead </a:t>
            </a:r>
            <a:r>
              <a:rPr lang="en-US" sz="800" dirty="0"/>
              <a:t>r</a:t>
            </a:r>
            <a:r>
              <a:rPr lang="en-US" sz="800" dirty="0" smtClean="0"/>
              <a:t>ate</a:t>
            </a:r>
          </a:p>
          <a:p>
            <a:r>
              <a:rPr lang="en-US" sz="800" dirty="0" smtClean="0"/>
              <a:t>Source: Oklahoma Health Care Authority (OHCA) for Oklahoma HEDIS</a:t>
            </a:r>
            <a:r>
              <a:rPr lang="en-US" sz="800" baseline="30000" dirty="0" smtClean="0"/>
              <a:t>®</a:t>
            </a:r>
            <a:r>
              <a:rPr lang="en-US" sz="800" dirty="0" smtClean="0"/>
              <a:t> results and National Committee for Quality Assurance (NQCA) for national Medicaid HMO rates. Reporting years represent results for activity in the prior year</a:t>
            </a:r>
            <a:endParaRPr lang="en-US" sz="800" dirty="0"/>
          </a:p>
        </p:txBody>
      </p:sp>
      <p:sp>
        <p:nvSpPr>
          <p:cNvPr id="11" name="Content Placeholder 3"/>
          <p:cNvSpPr txBox="1">
            <a:spLocks/>
          </p:cNvSpPr>
          <p:nvPr/>
        </p:nvSpPr>
        <p:spPr bwMode="auto">
          <a:xfrm>
            <a:off x="457200" y="1234550"/>
            <a:ext cx="8229600" cy="14324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0000" lnSpcReduction="20000"/>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spcAft>
                <a:spcPts val="600"/>
              </a:spcAft>
              <a:buFont typeface="Wingdings 3" pitchFamily="18" charset="2"/>
              <a:buNone/>
            </a:pPr>
            <a:r>
              <a:rPr lang="en-US" b="1" dirty="0" smtClean="0"/>
              <a:t>HEDIS</a:t>
            </a:r>
            <a:r>
              <a:rPr lang="en-US" b="1" baseline="30000" dirty="0"/>
              <a:t> </a:t>
            </a:r>
            <a:r>
              <a:rPr lang="en-US" b="1" baseline="30000" dirty="0" smtClean="0"/>
              <a:t> </a:t>
            </a:r>
            <a:r>
              <a:rPr lang="en-US" b="1" dirty="0" smtClean="0"/>
              <a:t>Trends – Children/Adolescents (Multiple)</a:t>
            </a:r>
          </a:p>
          <a:p>
            <a:pPr eaLnBrk="1" hangingPunct="1">
              <a:spcBef>
                <a:spcPts val="0"/>
              </a:spcBef>
              <a:spcAft>
                <a:spcPts val="1200"/>
              </a:spcAft>
            </a:pPr>
            <a:r>
              <a:rPr lang="en-US" sz="2400" dirty="0" smtClean="0"/>
              <a:t>Dental visit, lead screening, URI treatment and pharyngitis testing rates also have improved </a:t>
            </a:r>
            <a:endParaRPr lang="en-US" sz="2400" dirty="0"/>
          </a:p>
          <a:p>
            <a:pPr eaLnBrk="1" hangingPunct="1">
              <a:spcBef>
                <a:spcPts val="0"/>
              </a:spcBef>
              <a:spcAft>
                <a:spcPts val="1200"/>
              </a:spcAft>
            </a:pPr>
            <a:r>
              <a:rPr lang="en-US" sz="2400" dirty="0" smtClean="0"/>
              <a:t>Lead screening and urinary tract infection treatment rates are still below the national average</a:t>
            </a:r>
            <a:endParaRPr lang="en-US" sz="2400" dirty="0"/>
          </a:p>
        </p:txBody>
      </p:sp>
      <p:graphicFrame>
        <p:nvGraphicFramePr>
          <p:cNvPr id="12" name="Content Placeholder 6"/>
          <p:cNvGraphicFramePr>
            <a:graphicFrameLocks/>
          </p:cNvGraphicFramePr>
          <p:nvPr>
            <p:extLst>
              <p:ext uri="{D42A27DB-BD31-4B8C-83A1-F6EECF244321}">
                <p14:modId xmlns:p14="http://schemas.microsoft.com/office/powerpoint/2010/main" val="3688649659"/>
              </p:ext>
            </p:extLst>
          </p:nvPr>
        </p:nvGraphicFramePr>
        <p:xfrm>
          <a:off x="647700" y="2743200"/>
          <a:ext cx="7918912" cy="2877468"/>
        </p:xfrm>
        <a:graphic>
          <a:graphicData uri="http://schemas.openxmlformats.org/drawingml/2006/table">
            <a:tbl>
              <a:tblPr firstRow="1" bandRow="1">
                <a:tableStyleId>{5C22544A-7EE6-4342-B048-85BDC9FD1C3A}</a:tableStyleId>
              </a:tblPr>
              <a:tblGrid>
                <a:gridCol w="2125520"/>
                <a:gridCol w="708506"/>
                <a:gridCol w="716147"/>
                <a:gridCol w="708506"/>
                <a:gridCol w="771177"/>
                <a:gridCol w="708506"/>
                <a:gridCol w="763537"/>
                <a:gridCol w="763536"/>
                <a:gridCol w="653477"/>
              </a:tblGrid>
              <a:tr h="416987">
                <a:tc>
                  <a:txBody>
                    <a:bodyPr/>
                    <a:lstStyle/>
                    <a:p>
                      <a:r>
                        <a:rPr lang="en-US" dirty="0" smtClean="0"/>
                        <a:t>HEDIS</a:t>
                      </a:r>
                      <a:r>
                        <a:rPr lang="en-US" baseline="0" dirty="0" smtClean="0"/>
                        <a:t> Measure  </a:t>
                      </a:r>
                      <a:endParaRPr lang="en-US" dirty="0"/>
                    </a:p>
                  </a:txBody>
                  <a:tcPr anchor="ctr"/>
                </a:tc>
                <a:tc>
                  <a:txBody>
                    <a:bodyPr/>
                    <a:lstStyle/>
                    <a:p>
                      <a:pPr algn="ctr"/>
                      <a:r>
                        <a:rPr lang="en-US" dirty="0" smtClean="0"/>
                        <a:t>2008</a:t>
                      </a:r>
                      <a:endParaRPr lang="en-US" dirty="0"/>
                    </a:p>
                  </a:txBody>
                  <a:tcPr anchor="ctr"/>
                </a:tc>
                <a:tc>
                  <a:txBody>
                    <a:bodyPr/>
                    <a:lstStyle/>
                    <a:p>
                      <a:pPr algn="ctr"/>
                      <a:r>
                        <a:rPr lang="en-US" dirty="0" smtClean="0"/>
                        <a:t>2009</a:t>
                      </a:r>
                      <a:endParaRPr lang="en-US" dirty="0"/>
                    </a:p>
                  </a:txBody>
                  <a:tcPr anchor="ctr"/>
                </a:tc>
                <a:tc>
                  <a:txBody>
                    <a:bodyPr/>
                    <a:lstStyle/>
                    <a:p>
                      <a:pPr algn="ctr"/>
                      <a:r>
                        <a:rPr lang="en-US" dirty="0" smtClean="0"/>
                        <a:t>2010</a:t>
                      </a:r>
                      <a:endParaRPr lang="en-US" dirty="0"/>
                    </a:p>
                  </a:txBody>
                  <a:tcPr anchor="ctr"/>
                </a:tc>
                <a:tc>
                  <a:txBody>
                    <a:bodyPr/>
                    <a:lstStyle/>
                    <a:p>
                      <a:pPr algn="ctr"/>
                      <a:r>
                        <a:rPr lang="en-US" dirty="0" smtClean="0"/>
                        <a:t>2011</a:t>
                      </a:r>
                      <a:endParaRPr lang="en-US" dirty="0"/>
                    </a:p>
                  </a:txBody>
                  <a:tcPr anchor="ctr"/>
                </a:tc>
                <a:tc>
                  <a:txBody>
                    <a:bodyPr/>
                    <a:lstStyle/>
                    <a:p>
                      <a:pPr algn="ctr"/>
                      <a:r>
                        <a:rPr lang="en-US" dirty="0" smtClean="0"/>
                        <a:t>2012</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2013</a:t>
                      </a:r>
                      <a:endParaRPr lang="en-US" sz="1100" dirty="0"/>
                    </a:p>
                  </a:txBody>
                  <a:tcPr anchor="ctr"/>
                </a:tc>
                <a:tc>
                  <a:txBody>
                    <a:bodyPr/>
                    <a:lstStyle/>
                    <a:p>
                      <a:pPr algn="ctr"/>
                      <a:r>
                        <a:rPr lang="en-US" sz="1100" dirty="0" smtClean="0"/>
                        <a:t>Change 2008-13*</a:t>
                      </a:r>
                      <a:endParaRPr lang="en-US" sz="1100" dirty="0"/>
                    </a:p>
                  </a:txBody>
                  <a:tcPr anchor="ctr"/>
                </a:tc>
                <a:tc>
                  <a:txBody>
                    <a:bodyPr/>
                    <a:lstStyle/>
                    <a:p>
                      <a:pPr algn="ctr"/>
                      <a:r>
                        <a:rPr lang="en-US" sz="900" dirty="0" smtClean="0"/>
                        <a:t>National Rate</a:t>
                      </a:r>
                      <a:endParaRPr lang="en-US" sz="900" dirty="0"/>
                    </a:p>
                  </a:txBody>
                  <a:tcPr anchor="ctr"/>
                </a:tc>
              </a:tr>
              <a:tr h="564794">
                <a:tc>
                  <a:txBody>
                    <a:bodyPr/>
                    <a:lstStyle/>
                    <a:p>
                      <a:r>
                        <a:rPr lang="en-US" sz="1300" dirty="0" smtClean="0"/>
                        <a:t>Annual dental</a:t>
                      </a:r>
                      <a:r>
                        <a:rPr lang="en-US" sz="1300" baseline="0" dirty="0" smtClean="0"/>
                        <a:t> visit under 21 years</a:t>
                      </a:r>
                      <a:endParaRPr lang="en-US" sz="1300" dirty="0"/>
                    </a:p>
                  </a:txBody>
                  <a:tcPr/>
                </a:tc>
                <a:tc>
                  <a:txBody>
                    <a:bodyPr/>
                    <a:lstStyle/>
                    <a:p>
                      <a:pPr algn="ctr"/>
                      <a:r>
                        <a:rPr lang="en-US" sz="1300" dirty="0" smtClean="0"/>
                        <a:t>59.7%</a:t>
                      </a:r>
                      <a:endParaRPr lang="en-US" sz="1300" dirty="0"/>
                    </a:p>
                  </a:txBody>
                  <a:tcPr anchor="ctr"/>
                </a:tc>
                <a:tc>
                  <a:txBody>
                    <a:bodyPr/>
                    <a:lstStyle/>
                    <a:p>
                      <a:pPr algn="ctr"/>
                      <a:r>
                        <a:rPr lang="en-US" sz="1300" dirty="0" smtClean="0"/>
                        <a:t>62.1%</a:t>
                      </a:r>
                      <a:endParaRPr lang="en-US" sz="1300" dirty="0"/>
                    </a:p>
                  </a:txBody>
                  <a:tcPr anchor="ctr"/>
                </a:tc>
                <a:tc>
                  <a:txBody>
                    <a:bodyPr/>
                    <a:lstStyle/>
                    <a:p>
                      <a:pPr algn="ctr"/>
                      <a:r>
                        <a:rPr lang="en-US" sz="1300" dirty="0" smtClean="0"/>
                        <a:t>60.2%</a:t>
                      </a:r>
                      <a:endParaRPr lang="en-US" sz="1300" dirty="0"/>
                    </a:p>
                  </a:txBody>
                  <a:tcPr anchor="ctr"/>
                </a:tc>
                <a:tc>
                  <a:txBody>
                    <a:bodyPr/>
                    <a:lstStyle/>
                    <a:p>
                      <a:pPr algn="ctr"/>
                      <a:r>
                        <a:rPr lang="en-US" sz="1300" dirty="0" smtClean="0"/>
                        <a:t>62.0%</a:t>
                      </a:r>
                      <a:endParaRPr lang="en-US" sz="1300" dirty="0"/>
                    </a:p>
                  </a:txBody>
                  <a:tcPr anchor="ctr"/>
                </a:tc>
                <a:tc>
                  <a:txBody>
                    <a:bodyPr/>
                    <a:lstStyle/>
                    <a:p>
                      <a:pPr algn="ctr"/>
                      <a:r>
                        <a:rPr lang="en-US" sz="1300" dirty="0" smtClean="0"/>
                        <a:t>64.0%</a:t>
                      </a:r>
                      <a:endParaRPr lang="en-US" sz="1300" dirty="0"/>
                    </a:p>
                  </a:txBody>
                  <a:tcPr anchor="ctr"/>
                </a:tc>
                <a:tc>
                  <a:txBody>
                    <a:bodyPr/>
                    <a:lstStyle/>
                    <a:p>
                      <a:pPr algn="ctr"/>
                      <a:r>
                        <a:rPr lang="en-US" sz="1300" b="0" dirty="0" smtClean="0"/>
                        <a:t>64.1%</a:t>
                      </a:r>
                      <a:endParaRPr lang="en-US" sz="1300" b="0" dirty="0"/>
                    </a:p>
                  </a:txBody>
                  <a:tcPr anchor="ctr"/>
                </a:tc>
                <a:tc>
                  <a:txBody>
                    <a:bodyPr/>
                    <a:lstStyle/>
                    <a:p>
                      <a:pPr algn="ctr"/>
                      <a:r>
                        <a:rPr lang="en-US" sz="1300" b="1" dirty="0" smtClean="0">
                          <a:latin typeface="Wingdings 3" pitchFamily="18" charset="2"/>
                        </a:rPr>
                        <a:t>h</a:t>
                      </a:r>
                      <a:r>
                        <a:rPr lang="en-US" sz="1300" b="1" dirty="0" smtClean="0"/>
                        <a:t>4.4%</a:t>
                      </a:r>
                      <a:endParaRPr lang="en-US" sz="1300" b="1" dirty="0"/>
                    </a:p>
                  </a:txBody>
                  <a:tcPr anchor="ctr"/>
                </a:tc>
                <a:tc>
                  <a:txBody>
                    <a:bodyPr/>
                    <a:lstStyle/>
                    <a:p>
                      <a:pPr algn="ctr"/>
                      <a:r>
                        <a:rPr lang="en-US" sz="1300" dirty="0" smtClean="0"/>
                        <a:t>49.2%</a:t>
                      </a:r>
                      <a:endParaRPr lang="en-US" sz="1300" dirty="0"/>
                    </a:p>
                  </a:txBody>
                  <a:tcPr anchor="ctr"/>
                </a:tc>
              </a:tr>
              <a:tr h="456286">
                <a:tc>
                  <a:txBody>
                    <a:bodyPr/>
                    <a:lstStyle/>
                    <a:p>
                      <a:r>
                        <a:rPr lang="en-US" sz="1300" dirty="0" smtClean="0"/>
                        <a:t>Lead screening rate</a:t>
                      </a:r>
                      <a:endParaRPr lang="en-US" sz="1300" dirty="0"/>
                    </a:p>
                  </a:txBody>
                  <a:tcPr anchor="ctr"/>
                </a:tc>
                <a:tc>
                  <a:txBody>
                    <a:bodyPr/>
                    <a:lstStyle/>
                    <a:p>
                      <a:pPr algn="ctr"/>
                      <a:endParaRPr lang="en-US" sz="1300" dirty="0"/>
                    </a:p>
                  </a:txBody>
                  <a:tcPr anchor="ctr"/>
                </a:tc>
                <a:tc>
                  <a:txBody>
                    <a:bodyPr/>
                    <a:lstStyle/>
                    <a:p>
                      <a:pPr algn="ctr"/>
                      <a:endParaRPr lang="en-US" sz="1300" dirty="0" smtClean="0"/>
                    </a:p>
                  </a:txBody>
                  <a:tcPr anchor="ctr"/>
                </a:tc>
                <a:tc>
                  <a:txBody>
                    <a:bodyPr/>
                    <a:lstStyle/>
                    <a:p>
                      <a:pPr algn="ctr"/>
                      <a:r>
                        <a:rPr lang="en-US" sz="1300" dirty="0" smtClean="0"/>
                        <a:t>43.5%</a:t>
                      </a:r>
                      <a:endParaRPr lang="en-US" sz="1300" dirty="0"/>
                    </a:p>
                  </a:txBody>
                  <a:tcPr anchor="ctr"/>
                </a:tc>
                <a:tc>
                  <a:txBody>
                    <a:bodyPr/>
                    <a:lstStyle/>
                    <a:p>
                      <a:pPr algn="ctr"/>
                      <a:r>
                        <a:rPr lang="en-US" sz="1300" dirty="0" smtClean="0"/>
                        <a:t>44.5%</a:t>
                      </a:r>
                      <a:endParaRPr lang="en-US" sz="1300" dirty="0"/>
                    </a:p>
                  </a:txBody>
                  <a:tcPr anchor="ctr"/>
                </a:tc>
                <a:tc>
                  <a:txBody>
                    <a:bodyPr/>
                    <a:lstStyle/>
                    <a:p>
                      <a:pPr algn="ctr"/>
                      <a:r>
                        <a:rPr lang="en-US" sz="1300" dirty="0" smtClean="0"/>
                        <a:t>44.7%</a:t>
                      </a:r>
                      <a:endParaRPr lang="en-US" sz="1300" dirty="0"/>
                    </a:p>
                  </a:txBody>
                  <a:tcPr anchor="ctr"/>
                </a:tc>
                <a:tc>
                  <a:txBody>
                    <a:bodyPr/>
                    <a:lstStyle/>
                    <a:p>
                      <a:pPr algn="ctr"/>
                      <a:r>
                        <a:rPr lang="en-US" sz="1300" dirty="0" smtClean="0"/>
                        <a:t>48.2%</a:t>
                      </a:r>
                      <a:endParaRPr lang="en-US" sz="13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Wingdings 3" pitchFamily="18" charset="2"/>
                        </a:rPr>
                        <a:t>h</a:t>
                      </a:r>
                      <a:r>
                        <a:rPr lang="en-US" sz="1300" b="1" dirty="0" smtClean="0"/>
                        <a:t>4.7%</a:t>
                      </a:r>
                      <a:endParaRPr lang="en-US" sz="1300" b="1" dirty="0"/>
                    </a:p>
                  </a:txBody>
                  <a:tcPr anchor="ctr"/>
                </a:tc>
                <a:tc>
                  <a:txBody>
                    <a:bodyPr/>
                    <a:lstStyle/>
                    <a:p>
                      <a:pPr algn="ctr"/>
                      <a:r>
                        <a:rPr lang="en-US" sz="1300" dirty="0" smtClean="0"/>
                        <a:t>67.5%</a:t>
                      </a:r>
                      <a:endParaRPr lang="en-US" sz="1300" dirty="0"/>
                    </a:p>
                  </a:txBody>
                  <a:tcPr anchor="ctr"/>
                </a:tc>
              </a:tr>
              <a:tr h="714834">
                <a:tc>
                  <a:txBody>
                    <a:bodyPr/>
                    <a:lstStyle/>
                    <a:p>
                      <a:r>
                        <a:rPr lang="en-US" sz="1300" dirty="0" smtClean="0"/>
                        <a:t>Appropriate treatment for urinary</a:t>
                      </a:r>
                      <a:r>
                        <a:rPr lang="en-US" sz="1300" baseline="0" dirty="0" smtClean="0"/>
                        <a:t> tract infection</a:t>
                      </a:r>
                      <a:endParaRPr lang="en-US" sz="1300" dirty="0"/>
                    </a:p>
                  </a:txBody>
                  <a:tcPr anchor="ctr"/>
                </a:tc>
                <a:tc>
                  <a:txBody>
                    <a:bodyPr/>
                    <a:lstStyle/>
                    <a:p>
                      <a:pPr algn="ctr"/>
                      <a:r>
                        <a:rPr lang="en-US" sz="1300" dirty="0" smtClean="0"/>
                        <a:t> </a:t>
                      </a:r>
                      <a:endParaRPr lang="en-US" sz="1300" dirty="0"/>
                    </a:p>
                  </a:txBody>
                  <a:tcPr anchor="ctr"/>
                </a:tc>
                <a:tc>
                  <a:txBody>
                    <a:bodyPr/>
                    <a:lstStyle/>
                    <a:p>
                      <a:pPr algn="ctr"/>
                      <a:r>
                        <a:rPr lang="en-US" sz="1300" dirty="0" smtClean="0"/>
                        <a:t> </a:t>
                      </a:r>
                    </a:p>
                  </a:txBody>
                  <a:tcPr anchor="ctr"/>
                </a:tc>
                <a:tc>
                  <a:txBody>
                    <a:bodyPr/>
                    <a:lstStyle/>
                    <a:p>
                      <a:pPr algn="ctr"/>
                      <a:r>
                        <a:rPr lang="en-US" sz="1300" dirty="0" smtClean="0"/>
                        <a:t>67.7%</a:t>
                      </a:r>
                      <a:endParaRPr lang="en-US" sz="1300" dirty="0"/>
                    </a:p>
                  </a:txBody>
                  <a:tcPr anchor="ctr"/>
                </a:tc>
                <a:tc>
                  <a:txBody>
                    <a:bodyPr/>
                    <a:lstStyle/>
                    <a:p>
                      <a:pPr algn="ctr"/>
                      <a:r>
                        <a:rPr lang="en-US" sz="1300" dirty="0" smtClean="0"/>
                        <a:t>69.5%</a:t>
                      </a:r>
                      <a:endParaRPr lang="en-US" sz="1300" dirty="0"/>
                    </a:p>
                  </a:txBody>
                  <a:tcPr anchor="ctr"/>
                </a:tc>
                <a:tc>
                  <a:txBody>
                    <a:bodyPr/>
                    <a:lstStyle/>
                    <a:p>
                      <a:pPr algn="ctr"/>
                      <a:r>
                        <a:rPr lang="en-US" sz="1300" dirty="0" smtClean="0"/>
                        <a:t>66.8%</a:t>
                      </a:r>
                      <a:endParaRPr lang="en-US" sz="1300" dirty="0"/>
                    </a:p>
                  </a:txBody>
                  <a:tcPr anchor="ctr"/>
                </a:tc>
                <a:tc>
                  <a:txBody>
                    <a:bodyPr/>
                    <a:lstStyle/>
                    <a:p>
                      <a:pPr algn="ctr"/>
                      <a:r>
                        <a:rPr lang="en-US" sz="1300" b="0" dirty="0" smtClean="0"/>
                        <a:t>73.1%</a:t>
                      </a:r>
                      <a:endParaRPr lang="en-US" sz="1300" b="0" dirty="0"/>
                    </a:p>
                  </a:txBody>
                  <a:tcPr anchor="ctr"/>
                </a:tc>
                <a:tc>
                  <a:txBody>
                    <a:bodyPr/>
                    <a:lstStyle/>
                    <a:p>
                      <a:pPr algn="ctr"/>
                      <a:r>
                        <a:rPr lang="en-US" sz="1300" b="1" dirty="0" smtClean="0">
                          <a:latin typeface="Wingdings 3" pitchFamily="18" charset="2"/>
                        </a:rPr>
                        <a:t>h</a:t>
                      </a:r>
                      <a:r>
                        <a:rPr lang="en-US" sz="1300" b="1" dirty="0" smtClean="0">
                          <a:latin typeface="+mn-lt"/>
                        </a:rPr>
                        <a:t>5</a:t>
                      </a:r>
                      <a:r>
                        <a:rPr lang="en-US" sz="1300" b="1" dirty="0" smtClean="0"/>
                        <a:t>.4%</a:t>
                      </a:r>
                      <a:endParaRPr lang="en-US" sz="1300" b="1" dirty="0"/>
                    </a:p>
                  </a:txBody>
                  <a:tcPr anchor="ctr"/>
                </a:tc>
                <a:tc>
                  <a:txBody>
                    <a:bodyPr/>
                    <a:lstStyle/>
                    <a:p>
                      <a:pPr algn="ctr"/>
                      <a:r>
                        <a:rPr lang="en-US" sz="1300" dirty="0" smtClean="0"/>
                        <a:t>85.1%</a:t>
                      </a:r>
                      <a:endParaRPr lang="en-US" sz="1300" dirty="0"/>
                    </a:p>
                  </a:txBody>
                  <a:tcPr anchor="ctr"/>
                </a:tc>
              </a:tr>
              <a:tr h="7148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Appropriate testing for children with pharyngitis</a:t>
                      </a:r>
                    </a:p>
                  </a:txBody>
                  <a:tcPr anchor="ctr"/>
                </a:tc>
                <a:tc>
                  <a:txBody>
                    <a:bodyPr/>
                    <a:lstStyle/>
                    <a:p>
                      <a:pPr algn="ctr"/>
                      <a:r>
                        <a:rPr lang="en-US" sz="1300" dirty="0" smtClean="0"/>
                        <a:t> </a:t>
                      </a:r>
                      <a:endParaRPr lang="en-US" sz="1300" dirty="0"/>
                    </a:p>
                  </a:txBody>
                  <a:tcPr anchor="ctr"/>
                </a:tc>
                <a:tc>
                  <a:txBody>
                    <a:bodyPr/>
                    <a:lstStyle/>
                    <a:p>
                      <a:pPr algn="ctr"/>
                      <a:r>
                        <a:rPr lang="en-US" sz="1300" dirty="0" smtClean="0"/>
                        <a:t> </a:t>
                      </a:r>
                      <a:endParaRPr lang="en-US" sz="1300" dirty="0"/>
                    </a:p>
                  </a:txBody>
                  <a:tcPr anchor="ctr"/>
                </a:tc>
                <a:tc>
                  <a:txBody>
                    <a:bodyPr/>
                    <a:lstStyle/>
                    <a:p>
                      <a:pPr algn="ctr"/>
                      <a:r>
                        <a:rPr lang="en-US" sz="1300" dirty="0" smtClean="0"/>
                        <a:t>38.8%</a:t>
                      </a:r>
                      <a:endParaRPr lang="en-US" sz="1300" dirty="0"/>
                    </a:p>
                  </a:txBody>
                  <a:tcPr anchor="ctr"/>
                </a:tc>
                <a:tc>
                  <a:txBody>
                    <a:bodyPr/>
                    <a:lstStyle/>
                    <a:p>
                      <a:pPr algn="ctr"/>
                      <a:r>
                        <a:rPr lang="en-US" sz="1300" dirty="0" smtClean="0"/>
                        <a:t>44.8%</a:t>
                      </a:r>
                      <a:endParaRPr lang="en-US" sz="1300" dirty="0"/>
                    </a:p>
                  </a:txBody>
                  <a:tcPr anchor="ctr"/>
                </a:tc>
                <a:tc>
                  <a:txBody>
                    <a:bodyPr/>
                    <a:lstStyle/>
                    <a:p>
                      <a:pPr algn="ctr"/>
                      <a:r>
                        <a:rPr lang="en-US" sz="1300" dirty="0" smtClean="0"/>
                        <a:t>49.1%</a:t>
                      </a:r>
                      <a:endParaRPr lang="en-US" sz="1300" dirty="0"/>
                    </a:p>
                  </a:txBody>
                  <a:tcPr anchor="ctr"/>
                </a:tc>
                <a:tc>
                  <a:txBody>
                    <a:bodyPr/>
                    <a:lstStyle/>
                    <a:p>
                      <a:pPr algn="ctr"/>
                      <a:r>
                        <a:rPr lang="en-US" sz="1300" b="0" dirty="0" smtClean="0"/>
                        <a:t>53.2%</a:t>
                      </a:r>
                      <a:endParaRPr lang="en-US" sz="1300" b="0" dirty="0"/>
                    </a:p>
                  </a:txBody>
                  <a:tcPr anchor="ctr"/>
                </a:tc>
                <a:tc>
                  <a:txBody>
                    <a:bodyPr/>
                    <a:lstStyle/>
                    <a:p>
                      <a:pPr algn="ctr"/>
                      <a:r>
                        <a:rPr lang="en-US" sz="1300" b="1" dirty="0" smtClean="0">
                          <a:latin typeface="Wingdings 3" pitchFamily="18" charset="2"/>
                        </a:rPr>
                        <a:t>h</a:t>
                      </a:r>
                      <a:r>
                        <a:rPr lang="en-US" sz="1300" b="1" dirty="0" smtClean="0">
                          <a:latin typeface="+mn-lt"/>
                        </a:rPr>
                        <a:t>14</a:t>
                      </a:r>
                      <a:r>
                        <a:rPr lang="en-US" sz="1300" b="1" dirty="0" smtClean="0"/>
                        <a:t>.4%</a:t>
                      </a:r>
                      <a:endParaRPr lang="en-US" sz="1300" b="1" dirty="0"/>
                    </a:p>
                  </a:txBody>
                  <a:tcPr anchor="ctr"/>
                </a:tc>
                <a:tc>
                  <a:txBody>
                    <a:bodyPr/>
                    <a:lstStyle/>
                    <a:p>
                      <a:pPr algn="ctr"/>
                      <a:r>
                        <a:rPr lang="en-US" sz="1300" dirty="0" smtClean="0"/>
                        <a:t>--</a:t>
                      </a:r>
                      <a:endParaRPr lang="en-US" sz="1300" dirty="0"/>
                    </a:p>
                  </a:txBody>
                  <a:tcPr anchor="ctr"/>
                </a:tc>
              </a:tr>
            </a:tbl>
          </a:graphicData>
        </a:graphic>
      </p:graphicFrame>
      <p:sp>
        <p:nvSpPr>
          <p:cNvPr id="4" name="Content Placeholder 3"/>
          <p:cNvSpPr>
            <a:spLocks noGrp="1"/>
          </p:cNvSpPr>
          <p:nvPr>
            <p:ph sz="quarter" idx="1"/>
          </p:nvPr>
        </p:nvSpPr>
        <p:spPr>
          <a:xfrm>
            <a:off x="533400" y="5943600"/>
            <a:ext cx="8153400" cy="213360"/>
          </a:xfrm>
        </p:spPr>
        <p:txBody>
          <a:bodyPr/>
          <a:lstStyle/>
          <a:p>
            <a:pPr marL="0" indent="0">
              <a:buNone/>
            </a:pPr>
            <a:r>
              <a:rPr lang="en-US" dirty="0"/>
              <a:t> </a:t>
            </a:r>
          </a:p>
        </p:txBody>
      </p:sp>
      <p:cxnSp>
        <p:nvCxnSpPr>
          <p:cNvPr id="13" name="Straight Connector 12"/>
          <p:cNvCxnSpPr/>
          <p:nvPr/>
        </p:nvCxnSpPr>
        <p:spPr>
          <a:xfrm>
            <a:off x="750920" y="5715000"/>
            <a:ext cx="990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6893206"/>
      </p:ext>
    </p:extLst>
  </p:cSld>
  <p:clrMapOvr>
    <a:masterClrMapping/>
  </p:clrMapOvr>
  <p:transition>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55</a:t>
            </a:fld>
            <a:r>
              <a:rPr lang="en-US" dirty="0" smtClean="0">
                <a:solidFill>
                  <a:srgbClr val="140A90"/>
                </a:solidFill>
              </a:rPr>
              <a:t> </a:t>
            </a:r>
          </a:p>
        </p:txBody>
      </p:sp>
      <p:sp>
        <p:nvSpPr>
          <p:cNvPr id="6" name="Rectangle 10"/>
          <p:cNvSpPr>
            <a:spLocks noGrp="1" noChangeArrowheads="1"/>
          </p:cNvSpPr>
          <p:nvPr>
            <p:ph type="ftr" sz="quarter" idx="11"/>
          </p:nvPr>
        </p:nvSpPr>
        <p:spPr>
          <a:xfrm>
            <a:off x="609600" y="6381750"/>
            <a:ext cx="3581400" cy="476250"/>
          </a:xfrm>
          <a:noFill/>
        </p:spPr>
        <p:txBody>
          <a:bodyPr/>
          <a:lstStyle/>
          <a:p>
            <a:pPr algn="l"/>
            <a:r>
              <a:rPr lang="en-US" b="1" i="1" dirty="0" smtClean="0"/>
              <a:t>PHPG - </a:t>
            </a:r>
            <a:r>
              <a:rPr lang="en-US" dirty="0" smtClean="0"/>
              <a:t>SoonerCare Choice Evaluation </a:t>
            </a:r>
            <a:endParaRPr lang="en-US" dirty="0" smtClean="0"/>
          </a:p>
        </p:txBody>
      </p:sp>
      <p:sp>
        <p:nvSpPr>
          <p:cNvPr id="2" name="Title 1"/>
          <p:cNvSpPr>
            <a:spLocks noGrp="1"/>
          </p:cNvSpPr>
          <p:nvPr>
            <p:ph type="title"/>
          </p:nvPr>
        </p:nvSpPr>
        <p:spPr/>
        <p:txBody>
          <a:bodyPr/>
          <a:lstStyle/>
          <a:p>
            <a:r>
              <a:rPr lang="en-US" dirty="0" smtClean="0"/>
              <a:t> </a:t>
            </a:r>
            <a:endParaRPr lang="en-US" dirty="0"/>
          </a:p>
        </p:txBody>
      </p:sp>
      <p:sp>
        <p:nvSpPr>
          <p:cNvPr id="8" name="Title 1"/>
          <p:cNvSpPr txBox="1">
            <a:spLocks/>
          </p:cNvSpPr>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eaLnBrk="1" hangingPunct="1"/>
            <a:r>
              <a:rPr lang="en-US" sz="3100" dirty="0" smtClean="0"/>
              <a:t>TRENDS – QUALITY OF CARE </a:t>
            </a:r>
            <a:r>
              <a:rPr lang="en-US" sz="2000" i="1" dirty="0" smtClean="0"/>
              <a:t>cont’d</a:t>
            </a:r>
            <a:endParaRPr lang="en-US" dirty="0" smtClean="0"/>
          </a:p>
        </p:txBody>
      </p:sp>
      <p:sp>
        <p:nvSpPr>
          <p:cNvPr id="10" name="TextBox 9"/>
          <p:cNvSpPr txBox="1"/>
          <p:nvPr/>
        </p:nvSpPr>
        <p:spPr>
          <a:xfrm>
            <a:off x="685800" y="4800600"/>
            <a:ext cx="7772400" cy="338554"/>
          </a:xfrm>
          <a:prstGeom prst="rect">
            <a:avLst/>
          </a:prstGeom>
          <a:noFill/>
        </p:spPr>
        <p:txBody>
          <a:bodyPr wrap="square" rtlCol="0">
            <a:spAutoFit/>
          </a:bodyPr>
          <a:lstStyle/>
          <a:p>
            <a:r>
              <a:rPr lang="en-US" sz="800" dirty="0" smtClean="0"/>
              <a:t>Source: Oklahoma Health Care Authority (OHCA) for Oklahoma HEDIS</a:t>
            </a:r>
            <a:r>
              <a:rPr lang="en-US" sz="800" baseline="30000" dirty="0" smtClean="0"/>
              <a:t>®</a:t>
            </a:r>
            <a:r>
              <a:rPr lang="en-US" sz="800" dirty="0" smtClean="0"/>
              <a:t> results and National Committee for Quality Assurance (NQCA) for national Medicaid HMO rates. Reporting years represent results for activity in the prior year</a:t>
            </a:r>
            <a:endParaRPr lang="en-US" sz="800" dirty="0"/>
          </a:p>
        </p:txBody>
      </p:sp>
      <p:sp>
        <p:nvSpPr>
          <p:cNvPr id="11" name="Content Placeholder 3"/>
          <p:cNvSpPr txBox="1">
            <a:spLocks/>
          </p:cNvSpPr>
          <p:nvPr/>
        </p:nvSpPr>
        <p:spPr bwMode="auto">
          <a:xfrm>
            <a:off x="457200" y="1234550"/>
            <a:ext cx="8229600" cy="14324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0000" lnSpcReduction="20000"/>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spcAft>
                <a:spcPts val="600"/>
              </a:spcAft>
              <a:buFont typeface="Wingdings 3" pitchFamily="18" charset="2"/>
              <a:buNone/>
            </a:pPr>
            <a:r>
              <a:rPr lang="en-US" b="1" dirty="0" smtClean="0"/>
              <a:t>HEDIS</a:t>
            </a:r>
            <a:r>
              <a:rPr lang="en-US" b="1" baseline="30000" dirty="0"/>
              <a:t> </a:t>
            </a:r>
            <a:r>
              <a:rPr lang="en-US" b="1" baseline="30000" dirty="0" smtClean="0"/>
              <a:t> </a:t>
            </a:r>
            <a:r>
              <a:rPr lang="en-US" b="1" dirty="0" smtClean="0"/>
              <a:t>Trends – Adult Access to Preventive Services</a:t>
            </a:r>
          </a:p>
          <a:p>
            <a:pPr eaLnBrk="1" hangingPunct="1">
              <a:spcBef>
                <a:spcPts val="0"/>
              </a:spcBef>
              <a:spcAft>
                <a:spcPts val="1200"/>
              </a:spcAft>
            </a:pPr>
            <a:r>
              <a:rPr lang="en-US" sz="2400" dirty="0" smtClean="0"/>
              <a:t>Adult access to preventive/ambulatory services has improved and is over 80 percent for members 20 – 44 and over 90 percent for members 45 – 64</a:t>
            </a:r>
          </a:p>
          <a:p>
            <a:pPr eaLnBrk="1" hangingPunct="1">
              <a:spcBef>
                <a:spcPts val="0"/>
              </a:spcBef>
              <a:spcAft>
                <a:spcPts val="1200"/>
              </a:spcAft>
            </a:pPr>
            <a:r>
              <a:rPr lang="en-US" sz="2400" dirty="0" smtClean="0"/>
              <a:t>Both rates exceed the national benchmarks</a:t>
            </a:r>
            <a:endParaRPr lang="en-US" sz="2400" dirty="0"/>
          </a:p>
        </p:txBody>
      </p:sp>
      <p:graphicFrame>
        <p:nvGraphicFramePr>
          <p:cNvPr id="12" name="Content Placeholder 6"/>
          <p:cNvGraphicFramePr>
            <a:graphicFrameLocks/>
          </p:cNvGraphicFramePr>
          <p:nvPr>
            <p:extLst>
              <p:ext uri="{D42A27DB-BD31-4B8C-83A1-F6EECF244321}">
                <p14:modId xmlns:p14="http://schemas.microsoft.com/office/powerpoint/2010/main" val="4010575244"/>
              </p:ext>
            </p:extLst>
          </p:nvPr>
        </p:nvGraphicFramePr>
        <p:xfrm>
          <a:off x="647700" y="2743200"/>
          <a:ext cx="7848598" cy="1798320"/>
        </p:xfrm>
        <a:graphic>
          <a:graphicData uri="http://schemas.openxmlformats.org/drawingml/2006/table">
            <a:tbl>
              <a:tblPr firstRow="1" bandRow="1">
                <a:tableStyleId>{5C22544A-7EE6-4342-B048-85BDC9FD1C3A}</a:tableStyleId>
              </a:tblPr>
              <a:tblGrid>
                <a:gridCol w="2125519"/>
                <a:gridCol w="708506"/>
                <a:gridCol w="708506"/>
                <a:gridCol w="708506"/>
                <a:gridCol w="708506"/>
                <a:gridCol w="708506"/>
                <a:gridCol w="763536"/>
                <a:gridCol w="763536"/>
                <a:gridCol w="653477"/>
              </a:tblGrid>
              <a:tr h="416987">
                <a:tc>
                  <a:txBody>
                    <a:bodyPr/>
                    <a:lstStyle/>
                    <a:p>
                      <a:r>
                        <a:rPr lang="en-US" dirty="0" smtClean="0"/>
                        <a:t>HEDIS</a:t>
                      </a:r>
                      <a:r>
                        <a:rPr lang="en-US" baseline="0" dirty="0" smtClean="0"/>
                        <a:t> Measure  </a:t>
                      </a:r>
                      <a:endParaRPr lang="en-US" dirty="0"/>
                    </a:p>
                  </a:txBody>
                  <a:tcPr anchor="ctr"/>
                </a:tc>
                <a:tc>
                  <a:txBody>
                    <a:bodyPr/>
                    <a:lstStyle/>
                    <a:p>
                      <a:pPr algn="ctr"/>
                      <a:r>
                        <a:rPr lang="en-US" dirty="0" smtClean="0"/>
                        <a:t>2008</a:t>
                      </a:r>
                      <a:endParaRPr lang="en-US" dirty="0"/>
                    </a:p>
                  </a:txBody>
                  <a:tcPr anchor="ctr"/>
                </a:tc>
                <a:tc>
                  <a:txBody>
                    <a:bodyPr/>
                    <a:lstStyle/>
                    <a:p>
                      <a:pPr algn="ctr"/>
                      <a:r>
                        <a:rPr lang="en-US" dirty="0" smtClean="0"/>
                        <a:t>2009</a:t>
                      </a:r>
                      <a:endParaRPr lang="en-US" dirty="0"/>
                    </a:p>
                  </a:txBody>
                  <a:tcPr anchor="ctr"/>
                </a:tc>
                <a:tc>
                  <a:txBody>
                    <a:bodyPr/>
                    <a:lstStyle/>
                    <a:p>
                      <a:pPr algn="ctr"/>
                      <a:r>
                        <a:rPr lang="en-US" dirty="0" smtClean="0"/>
                        <a:t>2010</a:t>
                      </a:r>
                      <a:endParaRPr lang="en-US" dirty="0"/>
                    </a:p>
                  </a:txBody>
                  <a:tcPr anchor="ctr"/>
                </a:tc>
                <a:tc>
                  <a:txBody>
                    <a:bodyPr/>
                    <a:lstStyle/>
                    <a:p>
                      <a:pPr algn="ctr"/>
                      <a:r>
                        <a:rPr lang="en-US" dirty="0" smtClean="0"/>
                        <a:t>2011</a:t>
                      </a:r>
                      <a:endParaRPr lang="en-US" dirty="0"/>
                    </a:p>
                  </a:txBody>
                  <a:tcPr anchor="ctr"/>
                </a:tc>
                <a:tc>
                  <a:txBody>
                    <a:bodyPr/>
                    <a:lstStyle/>
                    <a:p>
                      <a:pPr algn="ctr"/>
                      <a:r>
                        <a:rPr lang="en-US" dirty="0" smtClean="0"/>
                        <a:t>2012</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2013</a:t>
                      </a:r>
                      <a:endParaRPr lang="en-US" sz="1100" dirty="0"/>
                    </a:p>
                  </a:txBody>
                  <a:tcPr anchor="ctr"/>
                </a:tc>
                <a:tc>
                  <a:txBody>
                    <a:bodyPr/>
                    <a:lstStyle/>
                    <a:p>
                      <a:pPr algn="ctr"/>
                      <a:r>
                        <a:rPr lang="en-US" sz="1100" dirty="0" smtClean="0"/>
                        <a:t>Change 2008 -13</a:t>
                      </a:r>
                      <a:endParaRPr lang="en-US" sz="1100" dirty="0"/>
                    </a:p>
                  </a:txBody>
                  <a:tcPr anchor="ctr"/>
                </a:tc>
                <a:tc>
                  <a:txBody>
                    <a:bodyPr/>
                    <a:lstStyle/>
                    <a:p>
                      <a:pPr algn="ctr"/>
                      <a:r>
                        <a:rPr lang="en-US" sz="900" dirty="0" smtClean="0"/>
                        <a:t>National Rate</a:t>
                      </a:r>
                      <a:endParaRPr lang="en-US" sz="900" dirty="0"/>
                    </a:p>
                  </a:txBody>
                  <a:tcPr anchor="ctr"/>
                </a:tc>
              </a:tr>
              <a:tr h="564794">
                <a:tc>
                  <a:txBody>
                    <a:bodyPr/>
                    <a:lstStyle/>
                    <a:p>
                      <a:r>
                        <a:rPr lang="en-US" sz="1300" dirty="0" smtClean="0"/>
                        <a:t>Adult access to preventive/ </a:t>
                      </a:r>
                      <a:r>
                        <a:rPr lang="en-US" sz="1300" baseline="0" dirty="0" smtClean="0"/>
                        <a:t>ambulatory services, 20 – 44 years</a:t>
                      </a:r>
                      <a:endParaRPr lang="en-US" sz="1300" dirty="0"/>
                    </a:p>
                  </a:txBody>
                  <a:tcPr/>
                </a:tc>
                <a:tc>
                  <a:txBody>
                    <a:bodyPr/>
                    <a:lstStyle/>
                    <a:p>
                      <a:pPr algn="ctr"/>
                      <a:r>
                        <a:rPr lang="en-US" sz="1300" dirty="0" smtClean="0"/>
                        <a:t>78.4%</a:t>
                      </a:r>
                      <a:endParaRPr lang="en-US" sz="1300" dirty="0"/>
                    </a:p>
                  </a:txBody>
                  <a:tcPr anchor="ctr"/>
                </a:tc>
                <a:tc>
                  <a:txBody>
                    <a:bodyPr/>
                    <a:lstStyle/>
                    <a:p>
                      <a:pPr algn="ctr"/>
                      <a:r>
                        <a:rPr lang="en-US" sz="1300" dirty="0" smtClean="0"/>
                        <a:t>83.3%</a:t>
                      </a:r>
                    </a:p>
                  </a:txBody>
                  <a:tcPr anchor="ctr"/>
                </a:tc>
                <a:tc>
                  <a:txBody>
                    <a:bodyPr/>
                    <a:lstStyle/>
                    <a:p>
                      <a:pPr algn="ctr"/>
                      <a:r>
                        <a:rPr lang="en-US" sz="1300" dirty="0" smtClean="0"/>
                        <a:t>83.6%</a:t>
                      </a:r>
                      <a:endParaRPr lang="en-US" sz="1300" dirty="0"/>
                    </a:p>
                  </a:txBody>
                  <a:tcPr anchor="ctr"/>
                </a:tc>
                <a:tc>
                  <a:txBody>
                    <a:bodyPr/>
                    <a:lstStyle/>
                    <a:p>
                      <a:pPr algn="ctr"/>
                      <a:r>
                        <a:rPr lang="en-US" sz="1300" dirty="0" smtClean="0"/>
                        <a:t>84.2%</a:t>
                      </a:r>
                      <a:endParaRPr lang="en-US" sz="1300" dirty="0"/>
                    </a:p>
                  </a:txBody>
                  <a:tcPr anchor="ctr"/>
                </a:tc>
                <a:tc>
                  <a:txBody>
                    <a:bodyPr/>
                    <a:lstStyle/>
                    <a:p>
                      <a:pPr algn="ctr"/>
                      <a:r>
                        <a:rPr lang="en-US" sz="1300" dirty="0" smtClean="0"/>
                        <a:t>83.1%</a:t>
                      </a:r>
                      <a:endParaRPr lang="en-US" sz="1300" dirty="0"/>
                    </a:p>
                  </a:txBody>
                  <a:tcPr anchor="ctr"/>
                </a:tc>
                <a:tc>
                  <a:txBody>
                    <a:bodyPr/>
                    <a:lstStyle/>
                    <a:p>
                      <a:pPr algn="ctr"/>
                      <a:r>
                        <a:rPr lang="en-US" sz="1300" b="0" dirty="0" smtClean="0"/>
                        <a:t>82.8%</a:t>
                      </a:r>
                      <a:endParaRPr lang="en-US" sz="1300" b="0" dirty="0"/>
                    </a:p>
                  </a:txBody>
                  <a:tcPr anchor="ctr"/>
                </a:tc>
                <a:tc>
                  <a:txBody>
                    <a:bodyPr/>
                    <a:lstStyle/>
                    <a:p>
                      <a:pPr algn="ctr"/>
                      <a:r>
                        <a:rPr lang="en-US" sz="1300" b="1" dirty="0" smtClean="0">
                          <a:latin typeface="Wingdings 3" pitchFamily="18" charset="2"/>
                        </a:rPr>
                        <a:t>h</a:t>
                      </a:r>
                      <a:r>
                        <a:rPr lang="en-US" sz="1300" b="1" dirty="0" smtClean="0"/>
                        <a:t>4.4%</a:t>
                      </a:r>
                      <a:endParaRPr lang="en-US" sz="1300" b="1" dirty="0"/>
                    </a:p>
                  </a:txBody>
                  <a:tcPr anchor="ctr"/>
                </a:tc>
                <a:tc>
                  <a:txBody>
                    <a:bodyPr/>
                    <a:lstStyle/>
                    <a:p>
                      <a:pPr algn="ctr"/>
                      <a:r>
                        <a:rPr lang="en-US" sz="1300" dirty="0" smtClean="0"/>
                        <a:t>80.0%</a:t>
                      </a:r>
                      <a:endParaRPr lang="en-US" sz="1300" dirty="0"/>
                    </a:p>
                  </a:txBody>
                  <a:tcPr anchor="ctr"/>
                </a:tc>
              </a:tr>
              <a:tr h="3038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Adult access to preventive/ ambulatory </a:t>
                      </a:r>
                      <a:r>
                        <a:rPr lang="en-US" sz="1300" baseline="0" dirty="0" smtClean="0"/>
                        <a:t>services, 45 – 64 years</a:t>
                      </a:r>
                      <a:endParaRPr lang="en-US" sz="1300" dirty="0" smtClean="0"/>
                    </a:p>
                  </a:txBody>
                  <a:tcPr/>
                </a:tc>
                <a:tc>
                  <a:txBody>
                    <a:bodyPr/>
                    <a:lstStyle/>
                    <a:p>
                      <a:pPr algn="ctr"/>
                      <a:r>
                        <a:rPr lang="en-US" sz="1300" dirty="0" smtClean="0"/>
                        <a:t>86.8%</a:t>
                      </a:r>
                      <a:endParaRPr lang="en-US" sz="1300" dirty="0"/>
                    </a:p>
                  </a:txBody>
                  <a:tcPr anchor="ctr"/>
                </a:tc>
                <a:tc>
                  <a:txBody>
                    <a:bodyPr/>
                    <a:lstStyle/>
                    <a:p>
                      <a:pPr algn="ctr"/>
                      <a:r>
                        <a:rPr lang="en-US" sz="1300" dirty="0" smtClean="0"/>
                        <a:t>89.7%</a:t>
                      </a:r>
                      <a:endParaRPr lang="en-US" sz="1300" dirty="0"/>
                    </a:p>
                  </a:txBody>
                  <a:tcPr anchor="ctr"/>
                </a:tc>
                <a:tc>
                  <a:txBody>
                    <a:bodyPr/>
                    <a:lstStyle/>
                    <a:p>
                      <a:pPr algn="ctr"/>
                      <a:r>
                        <a:rPr lang="en-US" sz="1300" dirty="0" smtClean="0"/>
                        <a:t>90.9%</a:t>
                      </a:r>
                      <a:endParaRPr lang="en-US" sz="1300" dirty="0"/>
                    </a:p>
                  </a:txBody>
                  <a:tcPr anchor="ctr"/>
                </a:tc>
                <a:tc>
                  <a:txBody>
                    <a:bodyPr/>
                    <a:lstStyle/>
                    <a:p>
                      <a:pPr algn="ctr"/>
                      <a:r>
                        <a:rPr lang="en-US" sz="1300" dirty="0" smtClean="0"/>
                        <a:t>91.1%</a:t>
                      </a:r>
                      <a:endParaRPr lang="en-US" sz="1300" dirty="0"/>
                    </a:p>
                  </a:txBody>
                  <a:tcPr anchor="ctr"/>
                </a:tc>
                <a:tc>
                  <a:txBody>
                    <a:bodyPr/>
                    <a:lstStyle/>
                    <a:p>
                      <a:pPr algn="ctr"/>
                      <a:r>
                        <a:rPr lang="en-US" sz="1300" dirty="0" smtClean="0"/>
                        <a:t>91.0%</a:t>
                      </a:r>
                      <a:endParaRPr lang="en-US" sz="1300" dirty="0"/>
                    </a:p>
                  </a:txBody>
                  <a:tcPr anchor="ctr"/>
                </a:tc>
                <a:tc>
                  <a:txBody>
                    <a:bodyPr/>
                    <a:lstStyle/>
                    <a:p>
                      <a:pPr algn="ctr"/>
                      <a:r>
                        <a:rPr lang="en-US" sz="1300" b="0" dirty="0" smtClean="0"/>
                        <a:t>90.8%</a:t>
                      </a:r>
                      <a:endParaRPr lang="en-US" sz="1300" b="0" dirty="0"/>
                    </a:p>
                  </a:txBody>
                  <a:tcPr anchor="ctr"/>
                </a:tc>
                <a:tc>
                  <a:txBody>
                    <a:bodyPr/>
                    <a:lstStyle/>
                    <a:p>
                      <a:pPr algn="ctr"/>
                      <a:r>
                        <a:rPr lang="en-US" sz="1300" b="1" dirty="0" smtClean="0">
                          <a:latin typeface="Wingdings 3" pitchFamily="18" charset="2"/>
                        </a:rPr>
                        <a:t>h</a:t>
                      </a:r>
                      <a:r>
                        <a:rPr lang="en-US" sz="1300" b="1" dirty="0" smtClean="0"/>
                        <a:t>4.0%</a:t>
                      </a:r>
                      <a:endParaRPr lang="en-US" sz="1300" b="1" dirty="0"/>
                    </a:p>
                  </a:txBody>
                  <a:tcPr anchor="ctr"/>
                </a:tc>
                <a:tc>
                  <a:txBody>
                    <a:bodyPr/>
                    <a:lstStyle/>
                    <a:p>
                      <a:pPr algn="ctr"/>
                      <a:r>
                        <a:rPr lang="en-US" sz="1300" dirty="0" smtClean="0"/>
                        <a:t>86.1%</a:t>
                      </a:r>
                      <a:endParaRPr lang="en-US" sz="1300" dirty="0"/>
                    </a:p>
                  </a:txBody>
                  <a:tcPr anchor="ctr"/>
                </a:tc>
              </a:tr>
            </a:tbl>
          </a:graphicData>
        </a:graphic>
      </p:graphicFrame>
      <p:sp>
        <p:nvSpPr>
          <p:cNvPr id="4" name="Content Placeholder 3"/>
          <p:cNvSpPr>
            <a:spLocks noGrp="1"/>
          </p:cNvSpPr>
          <p:nvPr>
            <p:ph sz="quarter" idx="1"/>
          </p:nvPr>
        </p:nvSpPr>
        <p:spPr>
          <a:xfrm>
            <a:off x="533400" y="5943600"/>
            <a:ext cx="8153400" cy="213360"/>
          </a:xfrm>
        </p:spPr>
        <p:txBody>
          <a:bodyPr/>
          <a:lstStyle/>
          <a:p>
            <a:pPr marL="0" indent="0">
              <a:buNone/>
            </a:pPr>
            <a:r>
              <a:rPr lang="en-US" dirty="0"/>
              <a:t> </a:t>
            </a:r>
          </a:p>
        </p:txBody>
      </p:sp>
    </p:spTree>
    <p:extLst>
      <p:ext uri="{BB962C8B-B14F-4D97-AF65-F5344CB8AC3E}">
        <p14:creationId xmlns:p14="http://schemas.microsoft.com/office/powerpoint/2010/main" val="2689678899"/>
      </p:ext>
    </p:extLst>
  </p:cSld>
  <p:clrMapOvr>
    <a:masterClrMapping/>
  </p:clrMapOvr>
  <p:transition>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56</a:t>
            </a:fld>
            <a:r>
              <a:rPr lang="en-US" dirty="0" smtClean="0">
                <a:solidFill>
                  <a:srgbClr val="140A90"/>
                </a:solidFill>
              </a:rPr>
              <a:t> </a:t>
            </a:r>
          </a:p>
        </p:txBody>
      </p:sp>
      <p:sp>
        <p:nvSpPr>
          <p:cNvPr id="6" name="Rectangle 10"/>
          <p:cNvSpPr>
            <a:spLocks noGrp="1" noChangeArrowheads="1"/>
          </p:cNvSpPr>
          <p:nvPr>
            <p:ph type="ftr" sz="quarter" idx="11"/>
          </p:nvPr>
        </p:nvSpPr>
        <p:spPr>
          <a:xfrm>
            <a:off x="609600" y="6381750"/>
            <a:ext cx="3886200" cy="476250"/>
          </a:xfrm>
          <a:noFill/>
        </p:spPr>
        <p:txBody>
          <a:bodyPr/>
          <a:lstStyle/>
          <a:p>
            <a:pPr algn="l"/>
            <a:r>
              <a:rPr lang="en-US" b="1" i="1" dirty="0" smtClean="0"/>
              <a:t>PHPG - </a:t>
            </a:r>
            <a:r>
              <a:rPr lang="en-US" dirty="0" smtClean="0"/>
              <a:t>SoonerCare Choice Evaluation </a:t>
            </a:r>
            <a:endParaRPr lang="en-US" dirty="0" smtClean="0"/>
          </a:p>
        </p:txBody>
      </p:sp>
      <p:sp>
        <p:nvSpPr>
          <p:cNvPr id="2" name="Title 1"/>
          <p:cNvSpPr>
            <a:spLocks noGrp="1"/>
          </p:cNvSpPr>
          <p:nvPr>
            <p:ph type="title"/>
          </p:nvPr>
        </p:nvSpPr>
        <p:spPr/>
        <p:txBody>
          <a:bodyPr/>
          <a:lstStyle/>
          <a:p>
            <a:r>
              <a:rPr lang="en-US" dirty="0" smtClean="0"/>
              <a:t> </a:t>
            </a:r>
            <a:endParaRPr lang="en-US" dirty="0"/>
          </a:p>
        </p:txBody>
      </p:sp>
      <p:sp>
        <p:nvSpPr>
          <p:cNvPr id="8" name="Title 1"/>
          <p:cNvSpPr txBox="1">
            <a:spLocks/>
          </p:cNvSpPr>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eaLnBrk="1" hangingPunct="1"/>
            <a:r>
              <a:rPr lang="en-US" sz="3100" dirty="0" smtClean="0"/>
              <a:t>TRENDS – QUALITY OF CARE </a:t>
            </a:r>
            <a:r>
              <a:rPr lang="en-US" sz="2000" i="1" dirty="0" smtClean="0"/>
              <a:t>cont’d</a:t>
            </a:r>
            <a:endParaRPr lang="en-US" dirty="0" smtClean="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3319519821"/>
              </p:ext>
            </p:extLst>
          </p:nvPr>
        </p:nvGraphicFramePr>
        <p:xfrm>
          <a:off x="685800" y="3249771"/>
          <a:ext cx="7848599" cy="2312829"/>
        </p:xfrm>
        <a:graphic>
          <a:graphicData uri="http://schemas.openxmlformats.org/drawingml/2006/table">
            <a:tbl>
              <a:tblPr firstRow="1" bandRow="1">
                <a:tableStyleId>{5C22544A-7EE6-4342-B048-85BDC9FD1C3A}</a:tableStyleId>
              </a:tblPr>
              <a:tblGrid>
                <a:gridCol w="2140527"/>
                <a:gridCol w="713509"/>
                <a:gridCol w="713509"/>
                <a:gridCol w="713509"/>
                <a:gridCol w="713509"/>
                <a:gridCol w="713509"/>
                <a:gridCol w="713509"/>
                <a:gridCol w="713509"/>
                <a:gridCol w="713509"/>
              </a:tblGrid>
              <a:tr h="406757">
                <a:tc>
                  <a:txBody>
                    <a:bodyPr/>
                    <a:lstStyle/>
                    <a:p>
                      <a:r>
                        <a:rPr lang="en-US" dirty="0" smtClean="0"/>
                        <a:t>HEDIS</a:t>
                      </a:r>
                      <a:r>
                        <a:rPr lang="en-US" baseline="0" dirty="0" smtClean="0"/>
                        <a:t> Measure</a:t>
                      </a:r>
                      <a:endParaRPr lang="en-US" dirty="0"/>
                    </a:p>
                  </a:txBody>
                  <a:tcPr/>
                </a:tc>
                <a:tc>
                  <a:txBody>
                    <a:bodyPr/>
                    <a:lstStyle/>
                    <a:p>
                      <a:pPr algn="ctr"/>
                      <a:r>
                        <a:rPr lang="en-US" dirty="0" smtClean="0"/>
                        <a:t>2008</a:t>
                      </a:r>
                      <a:endParaRPr lang="en-US" dirty="0"/>
                    </a:p>
                  </a:txBody>
                  <a:tcPr/>
                </a:tc>
                <a:tc>
                  <a:txBody>
                    <a:bodyPr/>
                    <a:lstStyle/>
                    <a:p>
                      <a:pPr algn="ctr"/>
                      <a:r>
                        <a:rPr lang="en-US" dirty="0" smtClean="0"/>
                        <a:t>2009</a:t>
                      </a:r>
                      <a:endParaRPr lang="en-US" dirty="0"/>
                    </a:p>
                  </a:txBody>
                  <a:tcPr/>
                </a:tc>
                <a:tc>
                  <a:txBody>
                    <a:bodyPr/>
                    <a:lstStyle/>
                    <a:p>
                      <a:pPr algn="ctr"/>
                      <a:r>
                        <a:rPr lang="en-US" dirty="0" smtClean="0"/>
                        <a:t>2010</a:t>
                      </a:r>
                      <a:endParaRPr lang="en-US" dirty="0"/>
                    </a:p>
                  </a:txBody>
                  <a:tcPr/>
                </a:tc>
                <a:tc>
                  <a:txBody>
                    <a:bodyPr/>
                    <a:lstStyle/>
                    <a:p>
                      <a:pPr algn="ctr"/>
                      <a:r>
                        <a:rPr lang="en-US" dirty="0" smtClean="0"/>
                        <a:t>2011</a:t>
                      </a:r>
                      <a:endParaRPr lang="en-US" dirty="0"/>
                    </a:p>
                  </a:txBody>
                  <a:tcPr/>
                </a:tc>
                <a:tc>
                  <a:txBody>
                    <a:bodyPr/>
                    <a:lstStyle/>
                    <a:p>
                      <a:pPr algn="ctr"/>
                      <a:r>
                        <a:rPr lang="en-US" dirty="0" smtClean="0"/>
                        <a:t>2012</a:t>
                      </a:r>
                      <a:endParaRPr lang="en-US" dirty="0"/>
                    </a:p>
                  </a:txBody>
                  <a:tcPr/>
                </a:tc>
                <a:tc>
                  <a:txBody>
                    <a:bodyPr/>
                    <a:lstStyle/>
                    <a:p>
                      <a:pPr algn="ctr"/>
                      <a:r>
                        <a:rPr lang="en-US" sz="1800" dirty="0" smtClean="0"/>
                        <a:t>2013</a:t>
                      </a:r>
                      <a:endParaRPr lang="en-US" sz="1800" dirty="0"/>
                    </a:p>
                  </a:txBody>
                  <a:tcPr/>
                </a:tc>
                <a:tc>
                  <a:txBody>
                    <a:bodyPr/>
                    <a:lstStyle/>
                    <a:p>
                      <a:pPr algn="ctr"/>
                      <a:r>
                        <a:rPr lang="en-US" sz="1000" dirty="0" smtClean="0"/>
                        <a:t>Change 2008-13*</a:t>
                      </a:r>
                      <a:endParaRPr lang="en-US" sz="1000" dirty="0"/>
                    </a:p>
                  </a:txBody>
                  <a:tcPr/>
                </a:tc>
                <a:tc>
                  <a:txBody>
                    <a:bodyPr/>
                    <a:lstStyle/>
                    <a:p>
                      <a:pPr algn="ctr"/>
                      <a:r>
                        <a:rPr lang="en-US" sz="900" dirty="0" smtClean="0"/>
                        <a:t>National Rate</a:t>
                      </a:r>
                      <a:endParaRPr lang="en-US" sz="900" dirty="0"/>
                    </a:p>
                  </a:txBody>
                  <a:tcPr/>
                </a:tc>
              </a:tr>
              <a:tr h="610136">
                <a:tc>
                  <a:txBody>
                    <a:bodyPr/>
                    <a:lstStyle/>
                    <a:p>
                      <a:r>
                        <a:rPr lang="en-US" sz="1300" dirty="0" smtClean="0"/>
                        <a:t>Breast</a:t>
                      </a:r>
                      <a:r>
                        <a:rPr lang="en-US" sz="1300" baseline="0" dirty="0" smtClean="0"/>
                        <a:t> cancer screening rate</a:t>
                      </a:r>
                      <a:endParaRPr lang="en-US" sz="1300" dirty="0"/>
                    </a:p>
                  </a:txBody>
                  <a:tcPr/>
                </a:tc>
                <a:tc>
                  <a:txBody>
                    <a:bodyPr/>
                    <a:lstStyle/>
                    <a:p>
                      <a:pPr algn="ctr"/>
                      <a:r>
                        <a:rPr lang="en-US" sz="1300" dirty="0" smtClean="0"/>
                        <a:t>38.3%</a:t>
                      </a:r>
                      <a:endParaRPr lang="en-US" sz="1300" dirty="0"/>
                    </a:p>
                  </a:txBody>
                  <a:tcPr anchor="ctr"/>
                </a:tc>
                <a:tc>
                  <a:txBody>
                    <a:bodyPr/>
                    <a:lstStyle/>
                    <a:p>
                      <a:pPr algn="ctr"/>
                      <a:r>
                        <a:rPr lang="en-US" sz="1300" dirty="0" smtClean="0"/>
                        <a:t>43.0%</a:t>
                      </a:r>
                      <a:endParaRPr lang="en-US" sz="1300" dirty="0"/>
                    </a:p>
                  </a:txBody>
                  <a:tcPr anchor="ctr"/>
                </a:tc>
                <a:tc>
                  <a:txBody>
                    <a:bodyPr/>
                    <a:lstStyle/>
                    <a:p>
                      <a:pPr algn="ctr"/>
                      <a:r>
                        <a:rPr lang="en-US" sz="1300" dirty="0" smtClean="0"/>
                        <a:t>41.1%</a:t>
                      </a:r>
                      <a:endParaRPr lang="en-US" sz="1300" dirty="0"/>
                    </a:p>
                  </a:txBody>
                  <a:tcPr anchor="ctr"/>
                </a:tc>
                <a:tc>
                  <a:txBody>
                    <a:bodyPr/>
                    <a:lstStyle/>
                    <a:p>
                      <a:pPr algn="ctr"/>
                      <a:r>
                        <a:rPr lang="en-US" sz="1300" dirty="0" smtClean="0"/>
                        <a:t>41.3%</a:t>
                      </a:r>
                      <a:endParaRPr lang="en-US" sz="1300" dirty="0"/>
                    </a:p>
                  </a:txBody>
                  <a:tcPr anchor="ctr"/>
                </a:tc>
                <a:tc>
                  <a:txBody>
                    <a:bodyPr/>
                    <a:lstStyle/>
                    <a:p>
                      <a:pPr algn="ctr"/>
                      <a:r>
                        <a:rPr lang="en-US" sz="1300" dirty="0" smtClean="0"/>
                        <a:t>36.9%</a:t>
                      </a:r>
                      <a:endParaRPr lang="en-US" sz="1300" dirty="0"/>
                    </a:p>
                  </a:txBody>
                  <a:tcPr anchor="ctr"/>
                </a:tc>
                <a:tc>
                  <a:txBody>
                    <a:bodyPr/>
                    <a:lstStyle/>
                    <a:p>
                      <a:pPr algn="ctr"/>
                      <a:r>
                        <a:rPr lang="en-US" sz="1300" dirty="0" smtClean="0"/>
                        <a:t>36.5%</a:t>
                      </a:r>
                      <a:endParaRPr lang="en-US" sz="1300" dirty="0"/>
                    </a:p>
                  </a:txBody>
                  <a:tcPr anchor="ctr"/>
                </a:tc>
                <a:tc>
                  <a:txBody>
                    <a:bodyPr/>
                    <a:lstStyle/>
                    <a:p>
                      <a:pPr algn="ctr"/>
                      <a:r>
                        <a:rPr lang="en-US" sz="1300" b="1" dirty="0" smtClean="0">
                          <a:solidFill>
                            <a:srgbClr val="FF0000"/>
                          </a:solidFill>
                          <a:latin typeface="Wingdings 3" pitchFamily="18" charset="2"/>
                        </a:rPr>
                        <a:t>i</a:t>
                      </a:r>
                      <a:r>
                        <a:rPr lang="en-US" sz="1300" b="1" dirty="0" smtClean="0">
                          <a:solidFill>
                            <a:srgbClr val="FF0000"/>
                          </a:solidFill>
                        </a:rPr>
                        <a:t>1.8%</a:t>
                      </a:r>
                      <a:endParaRPr lang="en-US" sz="1300" b="1" dirty="0">
                        <a:solidFill>
                          <a:srgbClr val="FF0000"/>
                        </a:solidFill>
                      </a:endParaRPr>
                    </a:p>
                  </a:txBody>
                  <a:tcPr anchor="ctr"/>
                </a:tc>
                <a:tc>
                  <a:txBody>
                    <a:bodyPr/>
                    <a:lstStyle/>
                    <a:p>
                      <a:pPr algn="ctr"/>
                      <a:r>
                        <a:rPr lang="en-US" sz="1300" dirty="0" smtClean="0"/>
                        <a:t>51.9%</a:t>
                      </a:r>
                      <a:endParaRPr lang="en-US" sz="1300" dirty="0"/>
                    </a:p>
                  </a:txBody>
                  <a:tcPr anchor="ctr"/>
                </a:tc>
              </a:tr>
              <a:tr h="610136">
                <a:tc>
                  <a:txBody>
                    <a:bodyPr/>
                    <a:lstStyle/>
                    <a:p>
                      <a:r>
                        <a:rPr lang="en-US" sz="1300" dirty="0" smtClean="0"/>
                        <a:t>Cervical cancer screening rate</a:t>
                      </a:r>
                      <a:endParaRPr lang="en-US" sz="1300" dirty="0"/>
                    </a:p>
                  </a:txBody>
                  <a:tcPr/>
                </a:tc>
                <a:tc>
                  <a:txBody>
                    <a:bodyPr/>
                    <a:lstStyle/>
                    <a:p>
                      <a:pPr algn="ctr"/>
                      <a:r>
                        <a:rPr lang="en-US" sz="1300" dirty="0" smtClean="0"/>
                        <a:t>44.4%</a:t>
                      </a:r>
                      <a:endParaRPr lang="en-US" sz="1300" dirty="0"/>
                    </a:p>
                  </a:txBody>
                  <a:tcPr anchor="ctr"/>
                </a:tc>
                <a:tc>
                  <a:txBody>
                    <a:bodyPr/>
                    <a:lstStyle/>
                    <a:p>
                      <a:pPr algn="ctr"/>
                      <a:r>
                        <a:rPr lang="en-US" sz="1300" dirty="0" smtClean="0"/>
                        <a:t>46.6%</a:t>
                      </a:r>
                      <a:endParaRPr lang="en-US" sz="1300" dirty="0"/>
                    </a:p>
                  </a:txBody>
                  <a:tcPr anchor="ctr"/>
                </a:tc>
                <a:tc>
                  <a:txBody>
                    <a:bodyPr/>
                    <a:lstStyle/>
                    <a:p>
                      <a:pPr algn="ctr"/>
                      <a:r>
                        <a:rPr lang="en-US" sz="1300" dirty="0" smtClean="0"/>
                        <a:t>44.2%</a:t>
                      </a:r>
                      <a:endParaRPr lang="en-US" sz="1300" dirty="0"/>
                    </a:p>
                  </a:txBody>
                  <a:tcPr anchor="ctr"/>
                </a:tc>
                <a:tc>
                  <a:txBody>
                    <a:bodyPr/>
                    <a:lstStyle/>
                    <a:p>
                      <a:pPr algn="ctr"/>
                      <a:r>
                        <a:rPr lang="en-US" sz="1300" dirty="0" smtClean="0"/>
                        <a:t>47.2%</a:t>
                      </a:r>
                      <a:endParaRPr lang="en-US" sz="1300" dirty="0"/>
                    </a:p>
                  </a:txBody>
                  <a:tcPr anchor="ctr"/>
                </a:tc>
                <a:tc>
                  <a:txBody>
                    <a:bodyPr/>
                    <a:lstStyle/>
                    <a:p>
                      <a:pPr algn="ctr"/>
                      <a:r>
                        <a:rPr lang="en-US" sz="1300" dirty="0" smtClean="0"/>
                        <a:t>42.5%</a:t>
                      </a:r>
                      <a:endParaRPr lang="en-US" sz="1300" dirty="0"/>
                    </a:p>
                  </a:txBody>
                  <a:tcPr anchor="ctr"/>
                </a:tc>
                <a:tc>
                  <a:txBody>
                    <a:bodyPr/>
                    <a:lstStyle/>
                    <a:p>
                      <a:pPr algn="ctr"/>
                      <a:r>
                        <a:rPr lang="en-US" sz="1300" dirty="0" smtClean="0"/>
                        <a:t>41.0%</a:t>
                      </a:r>
                      <a:endParaRPr lang="en-US" sz="1300" dirty="0"/>
                    </a:p>
                  </a:txBody>
                  <a:tcPr anchor="ctr"/>
                </a:tc>
                <a:tc>
                  <a:txBody>
                    <a:bodyPr/>
                    <a:lstStyle/>
                    <a:p>
                      <a:pPr algn="ctr"/>
                      <a:r>
                        <a:rPr lang="en-US" sz="1300" b="1" dirty="0" smtClean="0">
                          <a:solidFill>
                            <a:srgbClr val="FF0000"/>
                          </a:solidFill>
                          <a:latin typeface="Wingdings 3" pitchFamily="18" charset="2"/>
                        </a:rPr>
                        <a:t>i</a:t>
                      </a:r>
                      <a:r>
                        <a:rPr lang="en-US" sz="1300" b="1" dirty="0" smtClean="0">
                          <a:solidFill>
                            <a:srgbClr val="FF0000"/>
                          </a:solidFill>
                          <a:latin typeface="+mn-lt"/>
                        </a:rPr>
                        <a:t>3.4</a:t>
                      </a:r>
                      <a:r>
                        <a:rPr lang="en-US" sz="1300" b="1" dirty="0" smtClean="0">
                          <a:solidFill>
                            <a:srgbClr val="FF0000"/>
                          </a:solidFill>
                        </a:rPr>
                        <a:t>%</a:t>
                      </a:r>
                      <a:endParaRPr lang="en-US" sz="1300" b="1" dirty="0">
                        <a:solidFill>
                          <a:srgbClr val="FF0000"/>
                        </a:solidFill>
                      </a:endParaRPr>
                    </a:p>
                  </a:txBody>
                  <a:tcPr anchor="ctr"/>
                </a:tc>
                <a:tc>
                  <a:txBody>
                    <a:bodyPr/>
                    <a:lstStyle/>
                    <a:p>
                      <a:pPr algn="ctr"/>
                      <a:r>
                        <a:rPr lang="en-US" sz="1300" dirty="0" smtClean="0"/>
                        <a:t>64.5%</a:t>
                      </a:r>
                      <a:endParaRPr lang="en-US" sz="1300" dirty="0"/>
                    </a:p>
                  </a:txBody>
                  <a:tcPr anchor="ctr"/>
                </a:tc>
              </a:tr>
              <a:tr h="610136">
                <a:tc>
                  <a:txBody>
                    <a:bodyPr/>
                    <a:lstStyle/>
                    <a:p>
                      <a:r>
                        <a:rPr lang="en-US" sz="1300" dirty="0" smtClean="0"/>
                        <a:t>Cholesterol management</a:t>
                      </a:r>
                      <a:r>
                        <a:rPr lang="en-US" sz="1300" baseline="0" dirty="0" smtClean="0"/>
                        <a:t> for patients with cardiovascular conditions</a:t>
                      </a:r>
                      <a:endParaRPr lang="en-US" sz="1300" dirty="0"/>
                    </a:p>
                  </a:txBody>
                  <a:tcPr anchor="ctr"/>
                </a:tc>
                <a:tc>
                  <a:txBody>
                    <a:bodyPr/>
                    <a:lstStyle/>
                    <a:p>
                      <a:pPr algn="ctr"/>
                      <a:endParaRPr lang="en-US" sz="1300" dirty="0"/>
                    </a:p>
                  </a:txBody>
                  <a:tcPr anchor="ctr"/>
                </a:tc>
                <a:tc>
                  <a:txBody>
                    <a:bodyPr/>
                    <a:lstStyle/>
                    <a:p>
                      <a:pPr algn="ctr"/>
                      <a:endParaRPr lang="en-US" sz="1300" dirty="0"/>
                    </a:p>
                  </a:txBody>
                  <a:tcPr anchor="ctr"/>
                </a:tc>
                <a:tc>
                  <a:txBody>
                    <a:bodyPr/>
                    <a:lstStyle/>
                    <a:p>
                      <a:pPr algn="ctr"/>
                      <a:r>
                        <a:rPr lang="en-US" sz="1300" dirty="0" smtClean="0"/>
                        <a:t>69.5%</a:t>
                      </a:r>
                      <a:endParaRPr lang="en-US" sz="1300" dirty="0"/>
                    </a:p>
                  </a:txBody>
                  <a:tcPr anchor="ctr"/>
                </a:tc>
                <a:tc>
                  <a:txBody>
                    <a:bodyPr/>
                    <a:lstStyle/>
                    <a:p>
                      <a:pPr algn="ctr"/>
                      <a:r>
                        <a:rPr lang="en-US" sz="1300" dirty="0" smtClean="0"/>
                        <a:t>69.9%</a:t>
                      </a:r>
                      <a:endParaRPr lang="en-US" sz="1300" dirty="0"/>
                    </a:p>
                  </a:txBody>
                  <a:tcPr anchor="ctr"/>
                </a:tc>
                <a:tc>
                  <a:txBody>
                    <a:bodyPr/>
                    <a:lstStyle/>
                    <a:p>
                      <a:pPr algn="ctr"/>
                      <a:r>
                        <a:rPr lang="en-US" sz="1300" dirty="0" smtClean="0"/>
                        <a:t>68.6%</a:t>
                      </a:r>
                      <a:endParaRPr lang="en-US" sz="1300" dirty="0"/>
                    </a:p>
                  </a:txBody>
                  <a:tcPr anchor="ctr"/>
                </a:tc>
                <a:tc>
                  <a:txBody>
                    <a:bodyPr/>
                    <a:lstStyle/>
                    <a:p>
                      <a:pPr algn="ctr"/>
                      <a:r>
                        <a:rPr lang="en-US" sz="1300" dirty="0" smtClean="0"/>
                        <a:t>68.2%</a:t>
                      </a:r>
                      <a:endParaRPr lang="en-US" sz="13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solidFill>
                            <a:srgbClr val="FF0000"/>
                          </a:solidFill>
                          <a:latin typeface="Wingdings 3" pitchFamily="18" charset="2"/>
                        </a:rPr>
                        <a:t>i</a:t>
                      </a:r>
                      <a:r>
                        <a:rPr lang="en-US" sz="1300" b="1" dirty="0" smtClean="0">
                          <a:solidFill>
                            <a:srgbClr val="FF0000"/>
                          </a:solidFill>
                          <a:latin typeface="+mn-lt"/>
                        </a:rPr>
                        <a:t>1.3</a:t>
                      </a:r>
                      <a:r>
                        <a:rPr lang="en-US" sz="1300" b="1" dirty="0" smtClean="0">
                          <a:solidFill>
                            <a:srgbClr val="FF0000"/>
                          </a:solidFill>
                        </a:rPr>
                        <a:t>%</a:t>
                      </a:r>
                      <a:endParaRPr lang="en-US" sz="1300" b="1" dirty="0">
                        <a:solidFill>
                          <a:srgbClr val="FF0000"/>
                        </a:solidFill>
                      </a:endParaRPr>
                    </a:p>
                  </a:txBody>
                  <a:tcPr anchor="ctr"/>
                </a:tc>
                <a:tc>
                  <a:txBody>
                    <a:bodyPr/>
                    <a:lstStyle/>
                    <a:p>
                      <a:pPr algn="ctr"/>
                      <a:r>
                        <a:rPr lang="en-US" sz="1300" dirty="0" smtClean="0"/>
                        <a:t>81.5%</a:t>
                      </a:r>
                      <a:endParaRPr lang="en-US" sz="1300" dirty="0"/>
                    </a:p>
                  </a:txBody>
                  <a:tcPr anchor="ctr"/>
                </a:tc>
              </a:tr>
            </a:tbl>
          </a:graphicData>
        </a:graphic>
      </p:graphicFrame>
      <p:sp>
        <p:nvSpPr>
          <p:cNvPr id="11" name="Content Placeholder 3"/>
          <p:cNvSpPr txBox="1">
            <a:spLocks/>
          </p:cNvSpPr>
          <p:nvPr/>
        </p:nvSpPr>
        <p:spPr bwMode="auto">
          <a:xfrm>
            <a:off x="457200" y="1234551"/>
            <a:ext cx="8229600" cy="18896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0000" lnSpcReduction="20000"/>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spcAft>
                <a:spcPts val="600"/>
              </a:spcAft>
              <a:buFont typeface="Wingdings 3" pitchFamily="18" charset="2"/>
              <a:buNone/>
            </a:pPr>
            <a:r>
              <a:rPr lang="en-US" b="1" dirty="0" smtClean="0"/>
              <a:t>HEDIS</a:t>
            </a:r>
            <a:r>
              <a:rPr lang="en-US" b="1" baseline="30000" dirty="0"/>
              <a:t> </a:t>
            </a:r>
            <a:r>
              <a:rPr lang="en-US" b="1" baseline="30000" dirty="0" smtClean="0"/>
              <a:t> </a:t>
            </a:r>
            <a:r>
              <a:rPr lang="en-US" b="1" dirty="0" smtClean="0"/>
              <a:t>Trends – Adults (Multiple)</a:t>
            </a:r>
          </a:p>
          <a:p>
            <a:pPr eaLnBrk="1" hangingPunct="1">
              <a:spcBef>
                <a:spcPts val="0"/>
              </a:spcBef>
              <a:spcAft>
                <a:spcPts val="1200"/>
              </a:spcAft>
            </a:pPr>
            <a:r>
              <a:rPr lang="en-US" sz="2400" dirty="0" smtClean="0"/>
              <a:t>Breast/cervical cancer screening rates and cholesterol management rate for patients with cardiovascular conditions have declined slightly since 2008 </a:t>
            </a:r>
          </a:p>
          <a:p>
            <a:pPr eaLnBrk="1" hangingPunct="1">
              <a:spcBef>
                <a:spcPts val="0"/>
              </a:spcBef>
              <a:spcAft>
                <a:spcPts val="1200"/>
              </a:spcAft>
            </a:pPr>
            <a:r>
              <a:rPr lang="en-US" sz="2400" dirty="0" smtClean="0"/>
              <a:t>All three rates also are below the national rate </a:t>
            </a:r>
          </a:p>
          <a:p>
            <a:pPr eaLnBrk="1" hangingPunct="1">
              <a:spcBef>
                <a:spcPts val="0"/>
              </a:spcBef>
              <a:spcAft>
                <a:spcPts val="1200"/>
              </a:spcAft>
            </a:pPr>
            <a:r>
              <a:rPr lang="en-US" sz="2400" dirty="0" smtClean="0"/>
              <a:t>These represent opportunities for targeted education and incentives to improve provider adherence to care guidelines</a:t>
            </a:r>
            <a:endParaRPr lang="en-US" sz="2400" dirty="0"/>
          </a:p>
        </p:txBody>
      </p:sp>
      <p:sp>
        <p:nvSpPr>
          <p:cNvPr id="12" name="TextBox 11"/>
          <p:cNvSpPr txBox="1"/>
          <p:nvPr/>
        </p:nvSpPr>
        <p:spPr>
          <a:xfrm>
            <a:off x="685800" y="5709791"/>
            <a:ext cx="7848600" cy="538609"/>
          </a:xfrm>
          <a:prstGeom prst="rect">
            <a:avLst/>
          </a:prstGeom>
          <a:noFill/>
        </p:spPr>
        <p:txBody>
          <a:bodyPr wrap="square" rtlCol="0">
            <a:spAutoFit/>
          </a:bodyPr>
          <a:lstStyle/>
          <a:p>
            <a:pPr>
              <a:spcAft>
                <a:spcPts val="600"/>
              </a:spcAft>
            </a:pPr>
            <a:r>
              <a:rPr lang="en-US" sz="800" dirty="0" smtClean="0"/>
              <a:t>*Note: 2010 – 2013 for cholesterol rate</a:t>
            </a:r>
          </a:p>
          <a:p>
            <a:r>
              <a:rPr lang="en-US" sz="800" dirty="0" smtClean="0"/>
              <a:t>Source: Oklahoma Health Care Authority (OHCA) for Oklahoma HEDIS</a:t>
            </a:r>
            <a:r>
              <a:rPr lang="en-US" sz="800" baseline="30000" dirty="0" smtClean="0"/>
              <a:t>®</a:t>
            </a:r>
            <a:r>
              <a:rPr lang="en-US" sz="800" dirty="0" smtClean="0"/>
              <a:t> results and National Committee for Quality Assurance (NQCA) for national Medicaid HMO rates. Reporting years represent results for activity in the prior year</a:t>
            </a:r>
            <a:endParaRPr lang="en-US" sz="800" dirty="0"/>
          </a:p>
        </p:txBody>
      </p:sp>
      <p:cxnSp>
        <p:nvCxnSpPr>
          <p:cNvPr id="9" name="Straight Connector 8"/>
          <p:cNvCxnSpPr/>
          <p:nvPr/>
        </p:nvCxnSpPr>
        <p:spPr>
          <a:xfrm>
            <a:off x="750920" y="5709791"/>
            <a:ext cx="990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9282648"/>
      </p:ext>
    </p:extLst>
  </p:cSld>
  <p:clrMapOvr>
    <a:masterClrMapping/>
  </p:clrMapOvr>
  <p:transition>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57</a:t>
            </a:fld>
            <a:r>
              <a:rPr lang="en-US" dirty="0" smtClean="0">
                <a:solidFill>
                  <a:srgbClr val="140A90"/>
                </a:solidFill>
              </a:rPr>
              <a:t> </a:t>
            </a:r>
          </a:p>
        </p:txBody>
      </p:sp>
      <p:sp>
        <p:nvSpPr>
          <p:cNvPr id="6" name="Rectangle 10"/>
          <p:cNvSpPr>
            <a:spLocks noGrp="1" noChangeArrowheads="1"/>
          </p:cNvSpPr>
          <p:nvPr>
            <p:ph type="ftr" sz="quarter" idx="11"/>
          </p:nvPr>
        </p:nvSpPr>
        <p:spPr>
          <a:xfrm>
            <a:off x="609600" y="6381750"/>
            <a:ext cx="3581400" cy="476250"/>
          </a:xfrm>
          <a:noFill/>
        </p:spPr>
        <p:txBody>
          <a:bodyPr/>
          <a:lstStyle/>
          <a:p>
            <a:pPr algn="l"/>
            <a:r>
              <a:rPr lang="en-US" b="1" i="1" dirty="0" smtClean="0"/>
              <a:t>PHPG - </a:t>
            </a:r>
            <a:r>
              <a:rPr lang="en-US" dirty="0" smtClean="0"/>
              <a:t>SoonerCare Choice Evaluation </a:t>
            </a:r>
            <a:endParaRPr lang="en-US" dirty="0" smtClean="0"/>
          </a:p>
        </p:txBody>
      </p:sp>
      <p:sp>
        <p:nvSpPr>
          <p:cNvPr id="2" name="Title 1"/>
          <p:cNvSpPr>
            <a:spLocks noGrp="1"/>
          </p:cNvSpPr>
          <p:nvPr>
            <p:ph type="title"/>
          </p:nvPr>
        </p:nvSpPr>
        <p:spPr/>
        <p:txBody>
          <a:bodyPr/>
          <a:lstStyle/>
          <a:p>
            <a:r>
              <a:rPr lang="en-US" dirty="0" smtClean="0"/>
              <a:t> </a:t>
            </a:r>
            <a:endParaRPr lang="en-US" dirty="0"/>
          </a:p>
        </p:txBody>
      </p:sp>
      <p:sp>
        <p:nvSpPr>
          <p:cNvPr id="8" name="Title 1"/>
          <p:cNvSpPr txBox="1">
            <a:spLocks/>
          </p:cNvSpPr>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eaLnBrk="1" hangingPunct="1"/>
            <a:r>
              <a:rPr lang="en-US" sz="3100" dirty="0" smtClean="0"/>
              <a:t>TRENDS – QUALITY OF CARE </a:t>
            </a:r>
            <a:r>
              <a:rPr lang="en-US" sz="2000" i="1" dirty="0" smtClean="0"/>
              <a:t>cont’d</a:t>
            </a:r>
            <a:endParaRPr lang="en-US" dirty="0" smtClean="0"/>
          </a:p>
        </p:txBody>
      </p:sp>
      <p:sp>
        <p:nvSpPr>
          <p:cNvPr id="10" name="TextBox 9"/>
          <p:cNvSpPr txBox="1"/>
          <p:nvPr/>
        </p:nvSpPr>
        <p:spPr>
          <a:xfrm>
            <a:off x="685800" y="5715000"/>
            <a:ext cx="7391400" cy="538609"/>
          </a:xfrm>
          <a:prstGeom prst="rect">
            <a:avLst/>
          </a:prstGeom>
          <a:noFill/>
        </p:spPr>
        <p:txBody>
          <a:bodyPr wrap="square" rtlCol="0">
            <a:spAutoFit/>
          </a:bodyPr>
          <a:lstStyle/>
          <a:p>
            <a:pPr>
              <a:spcAft>
                <a:spcPts val="600"/>
              </a:spcAft>
            </a:pPr>
            <a:r>
              <a:rPr lang="en-US" sz="800" dirty="0" smtClean="0"/>
              <a:t>*Note: 2010 – 2013 for lead </a:t>
            </a:r>
            <a:r>
              <a:rPr lang="en-US" sz="800" dirty="0"/>
              <a:t>r</a:t>
            </a:r>
            <a:r>
              <a:rPr lang="en-US" sz="800" dirty="0" smtClean="0"/>
              <a:t>ate</a:t>
            </a:r>
          </a:p>
          <a:p>
            <a:r>
              <a:rPr lang="en-US" sz="800" dirty="0" smtClean="0"/>
              <a:t>Source: Oklahoma Health Care Authority (OHCA) for Oklahoma HEDIS</a:t>
            </a:r>
            <a:r>
              <a:rPr lang="en-US" sz="800" baseline="30000" dirty="0" smtClean="0"/>
              <a:t>®</a:t>
            </a:r>
            <a:r>
              <a:rPr lang="en-US" sz="800" dirty="0" smtClean="0"/>
              <a:t> results and National Committee for Quality Assurance (NQCA) for national Medicaid HMO rates. Reporting years represent results for activity in the prior year</a:t>
            </a:r>
            <a:endParaRPr lang="en-US" sz="800" dirty="0"/>
          </a:p>
        </p:txBody>
      </p:sp>
      <p:sp>
        <p:nvSpPr>
          <p:cNvPr id="11" name="Content Placeholder 3"/>
          <p:cNvSpPr txBox="1">
            <a:spLocks/>
          </p:cNvSpPr>
          <p:nvPr/>
        </p:nvSpPr>
        <p:spPr bwMode="auto">
          <a:xfrm>
            <a:off x="457200" y="1234550"/>
            <a:ext cx="8229600" cy="14324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Font typeface="Wingdings 3" pitchFamily="18" charset="2"/>
              <a:buNone/>
            </a:pPr>
            <a:r>
              <a:rPr lang="en-US" sz="2100" b="1" dirty="0" smtClean="0"/>
              <a:t>HEDIS</a:t>
            </a:r>
            <a:r>
              <a:rPr lang="en-US" sz="2100" b="1" baseline="30000" dirty="0"/>
              <a:t> </a:t>
            </a:r>
            <a:r>
              <a:rPr lang="en-US" sz="2100" b="1" baseline="30000" dirty="0" smtClean="0"/>
              <a:t> </a:t>
            </a:r>
            <a:r>
              <a:rPr lang="en-US" sz="2100" b="1" dirty="0" smtClean="0"/>
              <a:t>Trends – Adult Comprehensive Diabetes Care</a:t>
            </a:r>
          </a:p>
          <a:p>
            <a:pPr eaLnBrk="1" hangingPunct="1">
              <a:spcBef>
                <a:spcPts val="0"/>
              </a:spcBef>
              <a:spcAft>
                <a:spcPts val="1200"/>
              </a:spcAft>
            </a:pPr>
            <a:r>
              <a:rPr lang="en-US" sz="1700" dirty="0" smtClean="0"/>
              <a:t>Trends for comprehensive diabetes care measures are mixed but SoonerCare Choice rates are consistently below the national rate</a:t>
            </a:r>
          </a:p>
          <a:p>
            <a:pPr eaLnBrk="1" hangingPunct="1">
              <a:spcBef>
                <a:spcPts val="0"/>
              </a:spcBef>
              <a:spcAft>
                <a:spcPts val="1200"/>
              </a:spcAft>
            </a:pPr>
            <a:r>
              <a:rPr lang="en-US" sz="1700" dirty="0" smtClean="0"/>
              <a:t>This represents another opportunity for targeted improvement</a:t>
            </a:r>
            <a:endParaRPr lang="en-US" sz="1700" dirty="0"/>
          </a:p>
        </p:txBody>
      </p:sp>
      <p:graphicFrame>
        <p:nvGraphicFramePr>
          <p:cNvPr id="12" name="Content Placeholder 6"/>
          <p:cNvGraphicFramePr>
            <a:graphicFrameLocks/>
          </p:cNvGraphicFramePr>
          <p:nvPr>
            <p:extLst>
              <p:ext uri="{D42A27DB-BD31-4B8C-83A1-F6EECF244321}">
                <p14:modId xmlns:p14="http://schemas.microsoft.com/office/powerpoint/2010/main" val="391026998"/>
              </p:ext>
            </p:extLst>
          </p:nvPr>
        </p:nvGraphicFramePr>
        <p:xfrm>
          <a:off x="685800" y="2608932"/>
          <a:ext cx="7429500" cy="2877468"/>
        </p:xfrm>
        <a:graphic>
          <a:graphicData uri="http://schemas.openxmlformats.org/drawingml/2006/table">
            <a:tbl>
              <a:tblPr firstRow="1" bandRow="1">
                <a:tableStyleId>{5C22544A-7EE6-4342-B048-85BDC9FD1C3A}</a:tableStyleId>
              </a:tblPr>
              <a:tblGrid>
                <a:gridCol w="2431617"/>
                <a:gridCol w="810538"/>
                <a:gridCol w="882235"/>
                <a:gridCol w="810538"/>
                <a:gridCol w="873494"/>
                <a:gridCol w="873493"/>
                <a:gridCol w="747585"/>
              </a:tblGrid>
              <a:tr h="416987">
                <a:tc>
                  <a:txBody>
                    <a:bodyPr/>
                    <a:lstStyle/>
                    <a:p>
                      <a:r>
                        <a:rPr lang="en-US" dirty="0" smtClean="0"/>
                        <a:t>HEDIS</a:t>
                      </a:r>
                      <a:r>
                        <a:rPr lang="en-US" baseline="0" dirty="0" smtClean="0"/>
                        <a:t> Measure  </a:t>
                      </a:r>
                      <a:endParaRPr lang="en-US" dirty="0"/>
                    </a:p>
                  </a:txBody>
                  <a:tcPr anchor="ctr"/>
                </a:tc>
                <a:tc>
                  <a:txBody>
                    <a:bodyPr/>
                    <a:lstStyle/>
                    <a:p>
                      <a:pPr algn="ctr"/>
                      <a:r>
                        <a:rPr lang="en-US" dirty="0" smtClean="0"/>
                        <a:t>2010</a:t>
                      </a:r>
                      <a:endParaRPr lang="en-US" dirty="0"/>
                    </a:p>
                  </a:txBody>
                  <a:tcPr anchor="ctr"/>
                </a:tc>
                <a:tc>
                  <a:txBody>
                    <a:bodyPr/>
                    <a:lstStyle/>
                    <a:p>
                      <a:pPr algn="ctr"/>
                      <a:r>
                        <a:rPr lang="en-US" dirty="0" smtClean="0"/>
                        <a:t>2011</a:t>
                      </a:r>
                      <a:endParaRPr lang="en-US" dirty="0"/>
                    </a:p>
                  </a:txBody>
                  <a:tcPr anchor="ctr"/>
                </a:tc>
                <a:tc>
                  <a:txBody>
                    <a:bodyPr/>
                    <a:lstStyle/>
                    <a:p>
                      <a:pPr algn="ctr"/>
                      <a:r>
                        <a:rPr lang="en-US" dirty="0" smtClean="0"/>
                        <a:t>2012</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2013</a:t>
                      </a:r>
                      <a:endParaRPr lang="en-US" sz="1100" dirty="0"/>
                    </a:p>
                  </a:txBody>
                  <a:tcPr anchor="ctr"/>
                </a:tc>
                <a:tc>
                  <a:txBody>
                    <a:bodyPr/>
                    <a:lstStyle/>
                    <a:p>
                      <a:pPr algn="ctr"/>
                      <a:r>
                        <a:rPr lang="en-US" sz="1100" dirty="0" smtClean="0"/>
                        <a:t>Change 2010-13</a:t>
                      </a:r>
                      <a:endParaRPr lang="en-US" sz="1100" dirty="0"/>
                    </a:p>
                  </a:txBody>
                  <a:tcPr anchor="ctr"/>
                </a:tc>
                <a:tc>
                  <a:txBody>
                    <a:bodyPr/>
                    <a:lstStyle/>
                    <a:p>
                      <a:pPr algn="ctr"/>
                      <a:r>
                        <a:rPr lang="en-US" sz="900" dirty="0" smtClean="0"/>
                        <a:t>National Rate</a:t>
                      </a:r>
                      <a:endParaRPr lang="en-US" sz="900" dirty="0"/>
                    </a:p>
                  </a:txBody>
                  <a:tcPr anchor="ctr"/>
                </a:tc>
              </a:tr>
              <a:tr h="564794">
                <a:tc>
                  <a:txBody>
                    <a:bodyPr/>
                    <a:lstStyle/>
                    <a:p>
                      <a:r>
                        <a:rPr lang="en-US" sz="1300" dirty="0" smtClean="0"/>
                        <a:t>Hemoglobin A1C testing</a:t>
                      </a:r>
                      <a:endParaRPr lang="en-US" sz="1300" dirty="0"/>
                    </a:p>
                  </a:txBody>
                  <a:tcPr anchor="ctr"/>
                </a:tc>
                <a:tc>
                  <a:txBody>
                    <a:bodyPr/>
                    <a:lstStyle/>
                    <a:p>
                      <a:pPr algn="ctr"/>
                      <a:r>
                        <a:rPr lang="en-US" sz="1300" dirty="0" smtClean="0"/>
                        <a:t>71.0%</a:t>
                      </a:r>
                      <a:endParaRPr lang="en-US" sz="1300" dirty="0"/>
                    </a:p>
                  </a:txBody>
                  <a:tcPr anchor="ctr"/>
                </a:tc>
                <a:tc>
                  <a:txBody>
                    <a:bodyPr/>
                    <a:lstStyle/>
                    <a:p>
                      <a:pPr algn="ctr"/>
                      <a:r>
                        <a:rPr lang="en-US" sz="1300" dirty="0" smtClean="0"/>
                        <a:t>71.1%</a:t>
                      </a:r>
                      <a:endParaRPr lang="en-US" sz="1300" dirty="0"/>
                    </a:p>
                  </a:txBody>
                  <a:tcPr anchor="ctr"/>
                </a:tc>
                <a:tc>
                  <a:txBody>
                    <a:bodyPr/>
                    <a:lstStyle/>
                    <a:p>
                      <a:pPr algn="ctr"/>
                      <a:r>
                        <a:rPr lang="en-US" sz="1300" dirty="0" smtClean="0"/>
                        <a:t>70.5%</a:t>
                      </a:r>
                      <a:endParaRPr lang="en-US" sz="1300" dirty="0"/>
                    </a:p>
                  </a:txBody>
                  <a:tcPr anchor="ctr"/>
                </a:tc>
                <a:tc>
                  <a:txBody>
                    <a:bodyPr/>
                    <a:lstStyle/>
                    <a:p>
                      <a:pPr algn="ctr"/>
                      <a:r>
                        <a:rPr lang="en-US" sz="1300" b="0" dirty="0" smtClean="0"/>
                        <a:t>71.5%</a:t>
                      </a:r>
                      <a:endParaRPr lang="en-US" sz="1300" b="0" dirty="0"/>
                    </a:p>
                  </a:txBody>
                  <a:tcPr anchor="ctr"/>
                </a:tc>
                <a:tc>
                  <a:txBody>
                    <a:bodyPr/>
                    <a:lstStyle/>
                    <a:p>
                      <a:pPr algn="ctr"/>
                      <a:r>
                        <a:rPr lang="en-US" sz="1300" b="1" dirty="0" smtClean="0">
                          <a:latin typeface="Wingdings 3" pitchFamily="18" charset="2"/>
                        </a:rPr>
                        <a:t>h</a:t>
                      </a:r>
                      <a:r>
                        <a:rPr lang="en-US" sz="1300" b="1" dirty="0" smtClean="0">
                          <a:latin typeface="+mn-lt"/>
                        </a:rPr>
                        <a:t>0</a:t>
                      </a:r>
                      <a:r>
                        <a:rPr lang="en-US" sz="1300" b="1" dirty="0" smtClean="0"/>
                        <a:t>.5%</a:t>
                      </a:r>
                      <a:endParaRPr lang="en-US" sz="1300" b="1" dirty="0"/>
                    </a:p>
                  </a:txBody>
                  <a:tcPr anchor="ctr"/>
                </a:tc>
                <a:tc>
                  <a:txBody>
                    <a:bodyPr/>
                    <a:lstStyle/>
                    <a:p>
                      <a:pPr algn="ctr"/>
                      <a:r>
                        <a:rPr lang="en-US" sz="1300" dirty="0" smtClean="0"/>
                        <a:t>83.0%</a:t>
                      </a:r>
                      <a:endParaRPr lang="en-US" sz="1300" dirty="0"/>
                    </a:p>
                  </a:txBody>
                  <a:tcPr anchor="ctr"/>
                </a:tc>
              </a:tr>
              <a:tr h="456286">
                <a:tc>
                  <a:txBody>
                    <a:bodyPr/>
                    <a:lstStyle/>
                    <a:p>
                      <a:r>
                        <a:rPr lang="en-US" sz="1300" dirty="0" smtClean="0"/>
                        <a:t>Eye exam (retinal)</a:t>
                      </a:r>
                      <a:endParaRPr lang="en-US" sz="1300" dirty="0"/>
                    </a:p>
                  </a:txBody>
                  <a:tcPr anchor="ctr"/>
                </a:tc>
                <a:tc>
                  <a:txBody>
                    <a:bodyPr/>
                    <a:lstStyle/>
                    <a:p>
                      <a:pPr algn="ctr"/>
                      <a:r>
                        <a:rPr lang="en-US" sz="1300" dirty="0" smtClean="0"/>
                        <a:t>32.8%</a:t>
                      </a:r>
                      <a:endParaRPr lang="en-US" sz="1300" dirty="0"/>
                    </a:p>
                  </a:txBody>
                  <a:tcPr anchor="ctr"/>
                </a:tc>
                <a:tc>
                  <a:txBody>
                    <a:bodyPr/>
                    <a:lstStyle/>
                    <a:p>
                      <a:pPr algn="ctr"/>
                      <a:r>
                        <a:rPr lang="en-US" sz="1300" dirty="0" smtClean="0"/>
                        <a:t>31.8%</a:t>
                      </a:r>
                      <a:endParaRPr lang="en-US" sz="1300" dirty="0"/>
                    </a:p>
                  </a:txBody>
                  <a:tcPr anchor="ctr"/>
                </a:tc>
                <a:tc>
                  <a:txBody>
                    <a:bodyPr/>
                    <a:lstStyle/>
                    <a:p>
                      <a:pPr algn="ctr"/>
                      <a:r>
                        <a:rPr lang="en-US" sz="1300" dirty="0" smtClean="0"/>
                        <a:t>31.8%</a:t>
                      </a:r>
                      <a:endParaRPr lang="en-US" sz="1300" dirty="0"/>
                    </a:p>
                  </a:txBody>
                  <a:tcPr anchor="ctr"/>
                </a:tc>
                <a:tc>
                  <a:txBody>
                    <a:bodyPr/>
                    <a:lstStyle/>
                    <a:p>
                      <a:pPr algn="ctr"/>
                      <a:r>
                        <a:rPr lang="en-US" sz="1300" dirty="0" smtClean="0"/>
                        <a:t>32.0%</a:t>
                      </a:r>
                      <a:endParaRPr lang="en-US" sz="1300" dirty="0"/>
                    </a:p>
                  </a:txBody>
                  <a:tcPr anchor="ctr"/>
                </a:tc>
                <a:tc>
                  <a:txBody>
                    <a:bodyPr/>
                    <a:lstStyle/>
                    <a:p>
                      <a:pPr algn="ctr"/>
                      <a:r>
                        <a:rPr lang="en-US" sz="1300" b="1" dirty="0" smtClean="0">
                          <a:solidFill>
                            <a:srgbClr val="FF0000"/>
                          </a:solidFill>
                          <a:latin typeface="Wingdings 3" pitchFamily="18" charset="2"/>
                        </a:rPr>
                        <a:t>i</a:t>
                      </a:r>
                      <a:r>
                        <a:rPr lang="en-US" sz="1300" b="1" dirty="0" smtClean="0">
                          <a:solidFill>
                            <a:srgbClr val="FF0000"/>
                          </a:solidFill>
                          <a:latin typeface="+mn-lt"/>
                        </a:rPr>
                        <a:t>0</a:t>
                      </a:r>
                      <a:r>
                        <a:rPr lang="en-US" sz="1300" b="1" dirty="0" smtClean="0">
                          <a:solidFill>
                            <a:srgbClr val="FF0000"/>
                          </a:solidFill>
                        </a:rPr>
                        <a:t>.8%</a:t>
                      </a:r>
                      <a:endParaRPr lang="en-US" sz="1300" b="1" dirty="0">
                        <a:solidFill>
                          <a:srgbClr val="FF0000"/>
                        </a:solidFill>
                      </a:endParaRPr>
                    </a:p>
                  </a:txBody>
                  <a:tcPr anchor="ctr"/>
                </a:tc>
                <a:tc>
                  <a:txBody>
                    <a:bodyPr/>
                    <a:lstStyle/>
                    <a:p>
                      <a:pPr algn="ctr"/>
                      <a:r>
                        <a:rPr lang="en-US" sz="1300" dirty="0" smtClean="0"/>
                        <a:t>53.2%</a:t>
                      </a:r>
                      <a:endParaRPr lang="en-US" sz="1300" dirty="0"/>
                    </a:p>
                  </a:txBody>
                  <a:tcPr anchor="ctr"/>
                </a:tc>
              </a:tr>
              <a:tr h="714834">
                <a:tc>
                  <a:txBody>
                    <a:bodyPr/>
                    <a:lstStyle/>
                    <a:p>
                      <a:r>
                        <a:rPr lang="en-US" sz="1300" dirty="0" smtClean="0"/>
                        <a:t>LDL-C screening</a:t>
                      </a:r>
                      <a:endParaRPr lang="en-US" sz="1300" dirty="0"/>
                    </a:p>
                  </a:txBody>
                  <a:tcPr anchor="ctr"/>
                </a:tc>
                <a:tc>
                  <a:txBody>
                    <a:bodyPr/>
                    <a:lstStyle/>
                    <a:p>
                      <a:pPr algn="ctr"/>
                      <a:r>
                        <a:rPr lang="en-US" sz="1300" dirty="0" smtClean="0"/>
                        <a:t>63.6%</a:t>
                      </a:r>
                      <a:endParaRPr lang="en-US" sz="1300" dirty="0"/>
                    </a:p>
                  </a:txBody>
                  <a:tcPr anchor="ctr"/>
                </a:tc>
                <a:tc>
                  <a:txBody>
                    <a:bodyPr/>
                    <a:lstStyle/>
                    <a:p>
                      <a:pPr algn="ctr"/>
                      <a:r>
                        <a:rPr lang="en-US" sz="1300" dirty="0" smtClean="0"/>
                        <a:t>62.9%</a:t>
                      </a:r>
                      <a:endParaRPr lang="en-US" sz="1300" dirty="0"/>
                    </a:p>
                  </a:txBody>
                  <a:tcPr anchor="ctr"/>
                </a:tc>
                <a:tc>
                  <a:txBody>
                    <a:bodyPr/>
                    <a:lstStyle/>
                    <a:p>
                      <a:pPr algn="ctr"/>
                      <a:r>
                        <a:rPr lang="en-US" sz="1300" dirty="0" smtClean="0"/>
                        <a:t>62.0%</a:t>
                      </a:r>
                      <a:endParaRPr lang="en-US" sz="1300" dirty="0"/>
                    </a:p>
                  </a:txBody>
                  <a:tcPr anchor="ctr"/>
                </a:tc>
                <a:tc>
                  <a:txBody>
                    <a:bodyPr/>
                    <a:lstStyle/>
                    <a:p>
                      <a:pPr algn="ctr"/>
                      <a:r>
                        <a:rPr lang="en-US" sz="1300" b="0" dirty="0" smtClean="0"/>
                        <a:t>63.1%</a:t>
                      </a:r>
                      <a:endParaRPr lang="en-US" sz="1300" b="0" dirty="0"/>
                    </a:p>
                  </a:txBody>
                  <a:tcPr anchor="ctr"/>
                </a:tc>
                <a:tc>
                  <a:txBody>
                    <a:bodyPr/>
                    <a:lstStyle/>
                    <a:p>
                      <a:pPr algn="ctr"/>
                      <a:r>
                        <a:rPr lang="en-US" sz="1300" b="1" dirty="0" smtClean="0">
                          <a:solidFill>
                            <a:srgbClr val="FF0000"/>
                          </a:solidFill>
                          <a:latin typeface="Wingdings 3" pitchFamily="18" charset="2"/>
                        </a:rPr>
                        <a:t>i</a:t>
                      </a:r>
                      <a:r>
                        <a:rPr lang="en-US" sz="1300" b="1" dirty="0" smtClean="0">
                          <a:solidFill>
                            <a:srgbClr val="FF0000"/>
                          </a:solidFill>
                          <a:latin typeface="+mn-lt"/>
                        </a:rPr>
                        <a:t>0</a:t>
                      </a:r>
                      <a:r>
                        <a:rPr lang="en-US" sz="1300" b="1" dirty="0" smtClean="0">
                          <a:solidFill>
                            <a:srgbClr val="FF0000"/>
                          </a:solidFill>
                        </a:rPr>
                        <a:t>.5%</a:t>
                      </a:r>
                      <a:endParaRPr lang="en-US" sz="1300" b="1" dirty="0">
                        <a:solidFill>
                          <a:srgbClr val="FF0000"/>
                        </a:solidFill>
                      </a:endParaRPr>
                    </a:p>
                  </a:txBody>
                  <a:tcPr anchor="ctr"/>
                </a:tc>
                <a:tc>
                  <a:txBody>
                    <a:bodyPr/>
                    <a:lstStyle/>
                    <a:p>
                      <a:pPr algn="ctr"/>
                      <a:r>
                        <a:rPr lang="en-US" sz="1300" dirty="0" smtClean="0"/>
                        <a:t>75.5%</a:t>
                      </a:r>
                      <a:endParaRPr lang="en-US" sz="1300" dirty="0"/>
                    </a:p>
                  </a:txBody>
                  <a:tcPr anchor="ctr"/>
                </a:tc>
              </a:tr>
              <a:tr h="7148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Medical attention for nephropathy</a:t>
                      </a:r>
                    </a:p>
                  </a:txBody>
                  <a:tcPr anchor="ctr"/>
                </a:tc>
                <a:tc>
                  <a:txBody>
                    <a:bodyPr/>
                    <a:lstStyle/>
                    <a:p>
                      <a:pPr algn="ctr"/>
                      <a:r>
                        <a:rPr lang="en-US" sz="1300" dirty="0" smtClean="0"/>
                        <a:t>54.4%</a:t>
                      </a:r>
                      <a:endParaRPr lang="en-US" sz="1300" dirty="0"/>
                    </a:p>
                  </a:txBody>
                  <a:tcPr anchor="ctr"/>
                </a:tc>
                <a:tc>
                  <a:txBody>
                    <a:bodyPr/>
                    <a:lstStyle/>
                    <a:p>
                      <a:pPr algn="ctr"/>
                      <a:r>
                        <a:rPr lang="en-US" sz="1300" dirty="0" smtClean="0"/>
                        <a:t>55.9%</a:t>
                      </a:r>
                      <a:endParaRPr lang="en-US" sz="1300" dirty="0"/>
                    </a:p>
                  </a:txBody>
                  <a:tcPr anchor="ctr"/>
                </a:tc>
                <a:tc>
                  <a:txBody>
                    <a:bodyPr/>
                    <a:lstStyle/>
                    <a:p>
                      <a:pPr algn="ctr"/>
                      <a:r>
                        <a:rPr lang="en-US" sz="1300" dirty="0" smtClean="0"/>
                        <a:t>56.8%</a:t>
                      </a:r>
                      <a:endParaRPr lang="en-US" sz="1300" dirty="0"/>
                    </a:p>
                  </a:txBody>
                  <a:tcPr anchor="ctr"/>
                </a:tc>
                <a:tc>
                  <a:txBody>
                    <a:bodyPr/>
                    <a:lstStyle/>
                    <a:p>
                      <a:pPr algn="ctr"/>
                      <a:r>
                        <a:rPr lang="en-US" sz="1300" b="0" dirty="0" smtClean="0"/>
                        <a:t>58.7%</a:t>
                      </a:r>
                      <a:endParaRPr lang="en-US" sz="1300" b="0" dirty="0"/>
                    </a:p>
                  </a:txBody>
                  <a:tcPr anchor="ctr"/>
                </a:tc>
                <a:tc>
                  <a:txBody>
                    <a:bodyPr/>
                    <a:lstStyle/>
                    <a:p>
                      <a:pPr algn="ctr"/>
                      <a:r>
                        <a:rPr lang="en-US" sz="1300" b="1" dirty="0" smtClean="0">
                          <a:latin typeface="Wingdings 3" pitchFamily="18" charset="2"/>
                        </a:rPr>
                        <a:t>h</a:t>
                      </a:r>
                      <a:r>
                        <a:rPr lang="en-US" sz="1300" b="1" dirty="0" smtClean="0">
                          <a:latin typeface="+mn-lt"/>
                        </a:rPr>
                        <a:t>4.3</a:t>
                      </a:r>
                      <a:r>
                        <a:rPr lang="en-US" sz="1300" b="1" dirty="0" smtClean="0"/>
                        <a:t>%</a:t>
                      </a:r>
                      <a:endParaRPr lang="en-US" sz="1300" b="1" dirty="0"/>
                    </a:p>
                  </a:txBody>
                  <a:tcPr anchor="ctr"/>
                </a:tc>
                <a:tc>
                  <a:txBody>
                    <a:bodyPr/>
                    <a:lstStyle/>
                    <a:p>
                      <a:pPr algn="ctr"/>
                      <a:r>
                        <a:rPr lang="en-US" sz="1300" dirty="0" smtClean="0"/>
                        <a:t>78.4%</a:t>
                      </a:r>
                      <a:endParaRPr lang="en-US" sz="1300" dirty="0"/>
                    </a:p>
                  </a:txBody>
                  <a:tcPr anchor="ctr"/>
                </a:tc>
              </a:tr>
            </a:tbl>
          </a:graphicData>
        </a:graphic>
      </p:graphicFrame>
      <p:sp>
        <p:nvSpPr>
          <p:cNvPr id="4" name="Content Placeholder 3"/>
          <p:cNvSpPr>
            <a:spLocks noGrp="1"/>
          </p:cNvSpPr>
          <p:nvPr>
            <p:ph sz="quarter" idx="1"/>
          </p:nvPr>
        </p:nvSpPr>
        <p:spPr>
          <a:xfrm>
            <a:off x="533400" y="5943600"/>
            <a:ext cx="8153400" cy="213360"/>
          </a:xfrm>
        </p:spPr>
        <p:txBody>
          <a:bodyPr/>
          <a:lstStyle/>
          <a:p>
            <a:pPr marL="0" indent="0">
              <a:buNone/>
            </a:pPr>
            <a:r>
              <a:rPr lang="en-US" dirty="0"/>
              <a:t> </a:t>
            </a:r>
          </a:p>
        </p:txBody>
      </p:sp>
      <p:cxnSp>
        <p:nvCxnSpPr>
          <p:cNvPr id="13" name="Straight Connector 12"/>
          <p:cNvCxnSpPr/>
          <p:nvPr/>
        </p:nvCxnSpPr>
        <p:spPr>
          <a:xfrm>
            <a:off x="750920" y="5715000"/>
            <a:ext cx="990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024635"/>
      </p:ext>
    </p:extLst>
  </p:cSld>
  <p:clrMapOvr>
    <a:masterClrMapping/>
  </p:clrMapOvr>
  <p:transition>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58</a:t>
            </a:fld>
            <a:r>
              <a:rPr lang="en-US" dirty="0" smtClean="0">
                <a:solidFill>
                  <a:srgbClr val="140A90"/>
                </a:solidFill>
              </a:rPr>
              <a:t> </a:t>
            </a:r>
          </a:p>
        </p:txBody>
      </p:sp>
      <p:sp>
        <p:nvSpPr>
          <p:cNvPr id="6" name="Rectangle 10"/>
          <p:cNvSpPr>
            <a:spLocks noGrp="1" noChangeArrowheads="1"/>
          </p:cNvSpPr>
          <p:nvPr>
            <p:ph type="ftr" sz="quarter" idx="11"/>
          </p:nvPr>
        </p:nvSpPr>
        <p:spPr>
          <a:xfrm>
            <a:off x="609600" y="6381750"/>
            <a:ext cx="3581400" cy="476250"/>
          </a:xfrm>
          <a:noFill/>
        </p:spPr>
        <p:txBody>
          <a:bodyPr/>
          <a:lstStyle/>
          <a:p>
            <a:pPr algn="l"/>
            <a:r>
              <a:rPr lang="en-US" b="1" i="1" dirty="0" smtClean="0"/>
              <a:t>PHPG - </a:t>
            </a:r>
            <a:r>
              <a:rPr lang="en-US" dirty="0" smtClean="0"/>
              <a:t>SoonerCare Choice Evaluation </a:t>
            </a:r>
            <a:endParaRPr lang="en-US" dirty="0" smtClean="0"/>
          </a:p>
        </p:txBody>
      </p:sp>
      <p:sp>
        <p:nvSpPr>
          <p:cNvPr id="2" name="Title 1"/>
          <p:cNvSpPr>
            <a:spLocks noGrp="1"/>
          </p:cNvSpPr>
          <p:nvPr>
            <p:ph type="title"/>
          </p:nvPr>
        </p:nvSpPr>
        <p:spPr/>
        <p:txBody>
          <a:bodyPr/>
          <a:lstStyle/>
          <a:p>
            <a:r>
              <a:rPr lang="en-US" dirty="0" smtClean="0"/>
              <a:t> </a:t>
            </a:r>
            <a:endParaRPr lang="en-US" dirty="0"/>
          </a:p>
        </p:txBody>
      </p:sp>
      <p:sp>
        <p:nvSpPr>
          <p:cNvPr id="8" name="Title 1"/>
          <p:cNvSpPr txBox="1">
            <a:spLocks/>
          </p:cNvSpPr>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eaLnBrk="1" hangingPunct="1"/>
            <a:r>
              <a:rPr lang="en-US" sz="3100" dirty="0" smtClean="0"/>
              <a:t>TRENDS – QUALITY OF CARE </a:t>
            </a:r>
            <a:r>
              <a:rPr lang="en-US" sz="2000" i="1" dirty="0" smtClean="0"/>
              <a:t>cont’d</a:t>
            </a:r>
            <a:endParaRPr lang="en-US" dirty="0" smtClean="0"/>
          </a:p>
        </p:txBody>
      </p:sp>
      <p:sp>
        <p:nvSpPr>
          <p:cNvPr id="10" name="TextBox 9"/>
          <p:cNvSpPr txBox="1"/>
          <p:nvPr/>
        </p:nvSpPr>
        <p:spPr>
          <a:xfrm>
            <a:off x="685800" y="5638800"/>
            <a:ext cx="7467600" cy="661720"/>
          </a:xfrm>
          <a:prstGeom prst="rect">
            <a:avLst/>
          </a:prstGeom>
          <a:noFill/>
        </p:spPr>
        <p:txBody>
          <a:bodyPr wrap="square" rtlCol="0">
            <a:spAutoFit/>
          </a:bodyPr>
          <a:lstStyle/>
          <a:p>
            <a:pPr>
              <a:spcAft>
                <a:spcPts val="600"/>
              </a:spcAft>
            </a:pPr>
            <a:r>
              <a:rPr lang="en-US" sz="800" dirty="0" smtClean="0"/>
              <a:t>*Note: 201-2013 for three older age groups. Age bands for persons 12 and older revised in 2012. Prior to 2012 persons 12 – 50 were grouped together; rate for persons 51 – 64 was not reported</a:t>
            </a:r>
          </a:p>
          <a:p>
            <a:r>
              <a:rPr lang="en-US" sz="800" dirty="0" smtClean="0"/>
              <a:t>Source: Oklahoma Health Care Authority (OHCA) for Oklahoma HEDIS</a:t>
            </a:r>
            <a:r>
              <a:rPr lang="en-US" sz="800" baseline="30000" dirty="0" smtClean="0"/>
              <a:t>®</a:t>
            </a:r>
            <a:r>
              <a:rPr lang="en-US" sz="800" dirty="0" smtClean="0"/>
              <a:t> results and National Committee for Quality Assurance (NQCA) for national Medicaid HMO rates. Reporting years represent results for activity in the prior year</a:t>
            </a:r>
            <a:endParaRPr lang="en-US" sz="800" dirty="0"/>
          </a:p>
        </p:txBody>
      </p:sp>
      <p:sp>
        <p:nvSpPr>
          <p:cNvPr id="11" name="Content Placeholder 3"/>
          <p:cNvSpPr txBox="1">
            <a:spLocks/>
          </p:cNvSpPr>
          <p:nvPr/>
        </p:nvSpPr>
        <p:spPr bwMode="auto">
          <a:xfrm>
            <a:off x="457200" y="1235116"/>
            <a:ext cx="8229600" cy="14324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85000" lnSpcReduction="20000"/>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Font typeface="Wingdings 3" pitchFamily="18" charset="2"/>
              <a:buNone/>
            </a:pPr>
            <a:r>
              <a:rPr lang="en-US" sz="2300" b="1" dirty="0" smtClean="0"/>
              <a:t>HEDIS</a:t>
            </a:r>
            <a:r>
              <a:rPr lang="en-US" sz="2300" b="1" baseline="30000" dirty="0"/>
              <a:t> </a:t>
            </a:r>
            <a:r>
              <a:rPr lang="en-US" sz="2300" b="1" baseline="30000" dirty="0" smtClean="0"/>
              <a:t> </a:t>
            </a:r>
            <a:r>
              <a:rPr lang="en-US" sz="2300" b="1" dirty="0" smtClean="0"/>
              <a:t>Trends – Asthma (Children/Adolescents &amp; Adults)</a:t>
            </a:r>
          </a:p>
          <a:p>
            <a:pPr eaLnBrk="1" hangingPunct="1">
              <a:spcBef>
                <a:spcPts val="0"/>
              </a:spcBef>
              <a:spcAft>
                <a:spcPts val="1200"/>
              </a:spcAft>
            </a:pPr>
            <a:r>
              <a:rPr lang="en-US" sz="2000" dirty="0" smtClean="0"/>
              <a:t>SoonerCare Choice rate for appropriate medications for the treatment of asthma exceeds the national rate among children and older adults</a:t>
            </a:r>
            <a:endParaRPr lang="en-US" sz="2000" dirty="0"/>
          </a:p>
          <a:p>
            <a:pPr eaLnBrk="1" hangingPunct="1">
              <a:spcBef>
                <a:spcPts val="0"/>
              </a:spcBef>
              <a:spcAft>
                <a:spcPts val="1200"/>
              </a:spcAft>
            </a:pPr>
            <a:r>
              <a:rPr lang="en-US" sz="2000" dirty="0" smtClean="0"/>
              <a:t>Rate is slightly below the national average for younger adults but increased from 2012 to 2013</a:t>
            </a:r>
            <a:endParaRPr lang="en-US" sz="2000" dirty="0"/>
          </a:p>
        </p:txBody>
      </p:sp>
      <p:graphicFrame>
        <p:nvGraphicFramePr>
          <p:cNvPr id="12" name="Content Placeholder 6"/>
          <p:cNvGraphicFramePr>
            <a:graphicFrameLocks/>
          </p:cNvGraphicFramePr>
          <p:nvPr>
            <p:extLst>
              <p:ext uri="{D42A27DB-BD31-4B8C-83A1-F6EECF244321}">
                <p14:modId xmlns:p14="http://schemas.microsoft.com/office/powerpoint/2010/main" val="2596420539"/>
              </p:ext>
            </p:extLst>
          </p:nvPr>
        </p:nvGraphicFramePr>
        <p:xfrm>
          <a:off x="685800" y="2590800"/>
          <a:ext cx="7505701" cy="2908862"/>
        </p:xfrm>
        <a:graphic>
          <a:graphicData uri="http://schemas.openxmlformats.org/drawingml/2006/table">
            <a:tbl>
              <a:tblPr firstRow="1" bandRow="1">
                <a:tableStyleId>{5C22544A-7EE6-4342-B048-85BDC9FD1C3A}</a:tableStyleId>
              </a:tblPr>
              <a:tblGrid>
                <a:gridCol w="2743201"/>
                <a:gridCol w="762000"/>
                <a:gridCol w="762000"/>
                <a:gridCol w="762000"/>
                <a:gridCol w="838795"/>
                <a:gridCol w="882452"/>
                <a:gridCol w="755253"/>
              </a:tblGrid>
              <a:tr h="416987">
                <a:tc>
                  <a:txBody>
                    <a:bodyPr/>
                    <a:lstStyle/>
                    <a:p>
                      <a:r>
                        <a:rPr lang="en-US" dirty="0" smtClean="0"/>
                        <a:t>HEDIS</a:t>
                      </a:r>
                      <a:r>
                        <a:rPr lang="en-US" baseline="0" dirty="0" smtClean="0"/>
                        <a:t> Measure  </a:t>
                      </a:r>
                      <a:endParaRPr lang="en-US" dirty="0"/>
                    </a:p>
                  </a:txBody>
                  <a:tcPr anchor="ctr"/>
                </a:tc>
                <a:tc>
                  <a:txBody>
                    <a:bodyPr/>
                    <a:lstStyle/>
                    <a:p>
                      <a:pPr algn="ctr"/>
                      <a:r>
                        <a:rPr lang="en-US" dirty="0" smtClean="0"/>
                        <a:t>2010</a:t>
                      </a:r>
                      <a:endParaRPr lang="en-US" dirty="0"/>
                    </a:p>
                  </a:txBody>
                  <a:tcPr anchor="ctr"/>
                </a:tc>
                <a:tc>
                  <a:txBody>
                    <a:bodyPr/>
                    <a:lstStyle/>
                    <a:p>
                      <a:pPr algn="ctr"/>
                      <a:r>
                        <a:rPr lang="en-US" dirty="0" smtClean="0"/>
                        <a:t>2011</a:t>
                      </a:r>
                      <a:endParaRPr lang="en-US" dirty="0"/>
                    </a:p>
                  </a:txBody>
                  <a:tcPr anchor="ctr"/>
                </a:tc>
                <a:tc>
                  <a:txBody>
                    <a:bodyPr/>
                    <a:lstStyle/>
                    <a:p>
                      <a:pPr algn="ctr"/>
                      <a:r>
                        <a:rPr lang="en-US" dirty="0" smtClean="0"/>
                        <a:t>2012</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2013</a:t>
                      </a:r>
                      <a:endParaRPr lang="en-US" sz="1100" dirty="0"/>
                    </a:p>
                  </a:txBody>
                  <a:tcPr anchor="ctr"/>
                </a:tc>
                <a:tc>
                  <a:txBody>
                    <a:bodyPr/>
                    <a:lstStyle/>
                    <a:p>
                      <a:pPr algn="ctr"/>
                      <a:r>
                        <a:rPr lang="en-US" sz="1100" dirty="0" smtClean="0"/>
                        <a:t>Change 2010-13*</a:t>
                      </a:r>
                      <a:endParaRPr lang="en-US" sz="1100" dirty="0"/>
                    </a:p>
                  </a:txBody>
                  <a:tcPr anchor="ctr"/>
                </a:tc>
                <a:tc>
                  <a:txBody>
                    <a:bodyPr/>
                    <a:lstStyle/>
                    <a:p>
                      <a:pPr algn="ctr"/>
                      <a:r>
                        <a:rPr lang="en-US" sz="900" dirty="0" smtClean="0"/>
                        <a:t>National Rate</a:t>
                      </a:r>
                      <a:endParaRPr lang="en-US" sz="900" dirty="0"/>
                    </a:p>
                  </a:txBody>
                  <a:tcPr anchor="ctr"/>
                </a:tc>
              </a:tr>
              <a:tr h="564794">
                <a:tc>
                  <a:txBody>
                    <a:bodyPr/>
                    <a:lstStyle/>
                    <a:p>
                      <a:r>
                        <a:rPr lang="en-US" sz="1300" dirty="0" smtClean="0"/>
                        <a:t>Appropriate medications for treatment of asthma,</a:t>
                      </a:r>
                      <a:r>
                        <a:rPr lang="en-US" sz="1300" baseline="0" dirty="0" smtClean="0"/>
                        <a:t> ages 5- 11</a:t>
                      </a:r>
                      <a:endParaRPr lang="en-US" sz="1300" dirty="0"/>
                    </a:p>
                  </a:txBody>
                  <a:tcPr anchor="ctr"/>
                </a:tc>
                <a:tc>
                  <a:txBody>
                    <a:bodyPr/>
                    <a:lstStyle/>
                    <a:p>
                      <a:pPr algn="ctr"/>
                      <a:r>
                        <a:rPr lang="en-US" sz="1300" dirty="0" smtClean="0"/>
                        <a:t>90.9%</a:t>
                      </a:r>
                      <a:endParaRPr lang="en-US" sz="1300" dirty="0"/>
                    </a:p>
                  </a:txBody>
                  <a:tcPr anchor="ctr"/>
                </a:tc>
                <a:tc>
                  <a:txBody>
                    <a:bodyPr/>
                    <a:lstStyle/>
                    <a:p>
                      <a:pPr algn="ctr"/>
                      <a:r>
                        <a:rPr lang="en-US" sz="1300" dirty="0" smtClean="0"/>
                        <a:t>90.6%</a:t>
                      </a:r>
                      <a:endParaRPr lang="en-US" sz="1300" dirty="0"/>
                    </a:p>
                  </a:txBody>
                  <a:tcPr anchor="ctr"/>
                </a:tc>
                <a:tc>
                  <a:txBody>
                    <a:bodyPr/>
                    <a:lstStyle/>
                    <a:p>
                      <a:pPr algn="ctr"/>
                      <a:r>
                        <a:rPr lang="en-US" sz="1300" dirty="0" smtClean="0"/>
                        <a:t>90.3%</a:t>
                      </a:r>
                      <a:endParaRPr lang="en-US" sz="1300" dirty="0"/>
                    </a:p>
                  </a:txBody>
                  <a:tcPr anchor="ctr"/>
                </a:tc>
                <a:tc>
                  <a:txBody>
                    <a:bodyPr/>
                    <a:lstStyle/>
                    <a:p>
                      <a:pPr algn="ctr"/>
                      <a:r>
                        <a:rPr lang="en-US" sz="1300" b="0" dirty="0" smtClean="0"/>
                        <a:t>94.0%</a:t>
                      </a:r>
                      <a:endParaRPr lang="en-US" sz="1300" b="0" dirty="0"/>
                    </a:p>
                  </a:txBody>
                  <a:tcPr anchor="ctr"/>
                </a:tc>
                <a:tc>
                  <a:txBody>
                    <a:bodyPr/>
                    <a:lstStyle/>
                    <a:p>
                      <a:pPr algn="ctr"/>
                      <a:r>
                        <a:rPr lang="en-US" sz="1300" b="1" dirty="0" smtClean="0">
                          <a:latin typeface="Wingdings 3" pitchFamily="18" charset="2"/>
                        </a:rPr>
                        <a:t>h</a:t>
                      </a:r>
                      <a:r>
                        <a:rPr lang="en-US" sz="1300" b="1" dirty="0" smtClean="0">
                          <a:latin typeface="+mn-lt"/>
                        </a:rPr>
                        <a:t>3</a:t>
                      </a:r>
                      <a:r>
                        <a:rPr lang="en-US" sz="1300" b="1" dirty="0" smtClean="0"/>
                        <a:t>.1%</a:t>
                      </a:r>
                      <a:endParaRPr lang="en-US" sz="1300" b="1" dirty="0"/>
                    </a:p>
                  </a:txBody>
                  <a:tcPr anchor="ctr"/>
                </a:tc>
                <a:tc>
                  <a:txBody>
                    <a:bodyPr/>
                    <a:lstStyle/>
                    <a:p>
                      <a:pPr algn="ctr"/>
                      <a:r>
                        <a:rPr lang="en-US" sz="1300" dirty="0" smtClean="0"/>
                        <a:t>89.6%</a:t>
                      </a:r>
                      <a:endParaRPr lang="en-US" sz="1300" dirty="0"/>
                    </a:p>
                  </a:txBody>
                  <a:tcPr anchor="ctr"/>
                </a:tc>
              </a:tr>
              <a:tr h="456286">
                <a:tc>
                  <a:txBody>
                    <a:bodyPr/>
                    <a:lstStyle/>
                    <a:p>
                      <a:r>
                        <a:rPr lang="en-US" sz="1300" dirty="0" smtClean="0"/>
                        <a:t>Appropriate medications for treatment of asthma,</a:t>
                      </a:r>
                      <a:r>
                        <a:rPr lang="en-US" sz="1300" baseline="0" dirty="0" smtClean="0"/>
                        <a:t> ages 12 - 18</a:t>
                      </a:r>
                      <a:endParaRPr lang="en-US" sz="1300" dirty="0"/>
                    </a:p>
                  </a:txBody>
                  <a:tcPr anchor="ctr"/>
                </a:tc>
                <a:tc>
                  <a:txBody>
                    <a:bodyPr/>
                    <a:lstStyle/>
                    <a:p>
                      <a:pPr algn="ctr"/>
                      <a:endParaRPr lang="en-US" sz="1300" dirty="0"/>
                    </a:p>
                  </a:txBody>
                  <a:tcPr anchor="ctr"/>
                </a:tc>
                <a:tc>
                  <a:txBody>
                    <a:bodyPr/>
                    <a:lstStyle/>
                    <a:p>
                      <a:pPr algn="ctr"/>
                      <a:endParaRPr lang="en-US" sz="1300" dirty="0"/>
                    </a:p>
                  </a:txBody>
                  <a:tcPr anchor="ctr"/>
                </a:tc>
                <a:tc>
                  <a:txBody>
                    <a:bodyPr/>
                    <a:lstStyle/>
                    <a:p>
                      <a:pPr algn="ctr"/>
                      <a:r>
                        <a:rPr lang="en-US" sz="1300" dirty="0" smtClean="0"/>
                        <a:t>85.2%</a:t>
                      </a:r>
                      <a:endParaRPr lang="en-US" sz="1300" dirty="0"/>
                    </a:p>
                  </a:txBody>
                  <a:tcPr anchor="ctr"/>
                </a:tc>
                <a:tc>
                  <a:txBody>
                    <a:bodyPr/>
                    <a:lstStyle/>
                    <a:p>
                      <a:pPr algn="ctr"/>
                      <a:r>
                        <a:rPr lang="en-US" sz="1300" dirty="0" smtClean="0"/>
                        <a:t>95.2%</a:t>
                      </a:r>
                      <a:endParaRPr lang="en-US" sz="1300" dirty="0"/>
                    </a:p>
                  </a:txBody>
                  <a:tcPr anchor="ctr"/>
                </a:tc>
                <a:tc>
                  <a:txBody>
                    <a:bodyPr/>
                    <a:lstStyle/>
                    <a:p>
                      <a:pPr algn="ctr"/>
                      <a:r>
                        <a:rPr lang="en-US" sz="1300" b="1" dirty="0" smtClean="0">
                          <a:latin typeface="Wingdings 3" pitchFamily="18" charset="2"/>
                        </a:rPr>
                        <a:t>h</a:t>
                      </a:r>
                      <a:r>
                        <a:rPr lang="en-US" sz="1300" b="1" dirty="0" smtClean="0">
                          <a:latin typeface="+mn-lt"/>
                        </a:rPr>
                        <a:t>10</a:t>
                      </a:r>
                      <a:r>
                        <a:rPr lang="en-US" sz="1300" b="1" dirty="0" smtClean="0"/>
                        <a:t>.0%</a:t>
                      </a:r>
                      <a:endParaRPr lang="en-US" sz="1300" b="1" dirty="0"/>
                    </a:p>
                  </a:txBody>
                  <a:tcPr anchor="ctr"/>
                </a:tc>
                <a:tc>
                  <a:txBody>
                    <a:bodyPr/>
                    <a:lstStyle/>
                    <a:p>
                      <a:pPr algn="ctr"/>
                      <a:r>
                        <a:rPr lang="en-US" sz="1300" dirty="0" smtClean="0"/>
                        <a:t>85.6%</a:t>
                      </a:r>
                      <a:endParaRPr lang="en-US" sz="1300" dirty="0"/>
                    </a:p>
                  </a:txBody>
                  <a:tcPr anchor="ctr"/>
                </a:tc>
              </a:tr>
              <a:tr h="714834">
                <a:tc>
                  <a:txBody>
                    <a:bodyPr/>
                    <a:lstStyle/>
                    <a:p>
                      <a:r>
                        <a:rPr lang="en-US" sz="1300" dirty="0" smtClean="0"/>
                        <a:t>Appropriate medications for treatment of asthma,</a:t>
                      </a:r>
                      <a:r>
                        <a:rPr lang="en-US" sz="1300" baseline="0" dirty="0" smtClean="0"/>
                        <a:t> ages 19 - 50</a:t>
                      </a:r>
                      <a:endParaRPr lang="en-US" sz="1300" dirty="0"/>
                    </a:p>
                  </a:txBody>
                  <a:tcPr anchor="ctr"/>
                </a:tc>
                <a:tc>
                  <a:txBody>
                    <a:bodyPr/>
                    <a:lstStyle/>
                    <a:p>
                      <a:pPr algn="ctr"/>
                      <a:r>
                        <a:rPr lang="en-US" sz="1300" dirty="0" smtClean="0"/>
                        <a:t> </a:t>
                      </a:r>
                      <a:endParaRPr lang="en-US" sz="1300" dirty="0"/>
                    </a:p>
                  </a:txBody>
                  <a:tcPr anchor="ctr"/>
                </a:tc>
                <a:tc>
                  <a:txBody>
                    <a:bodyPr/>
                    <a:lstStyle/>
                    <a:p>
                      <a:pPr algn="ctr"/>
                      <a:r>
                        <a:rPr lang="en-US" sz="1300" dirty="0" smtClean="0"/>
                        <a:t> </a:t>
                      </a:r>
                      <a:endParaRPr lang="en-US" sz="1300" dirty="0"/>
                    </a:p>
                  </a:txBody>
                  <a:tcPr anchor="ctr"/>
                </a:tc>
                <a:tc>
                  <a:txBody>
                    <a:bodyPr/>
                    <a:lstStyle/>
                    <a:p>
                      <a:pPr algn="ctr"/>
                      <a:r>
                        <a:rPr lang="en-US" sz="1300" dirty="0" smtClean="0"/>
                        <a:t>60.4%</a:t>
                      </a:r>
                      <a:endParaRPr lang="en-US" sz="1300" dirty="0"/>
                    </a:p>
                  </a:txBody>
                  <a:tcPr anchor="ctr"/>
                </a:tc>
                <a:tc>
                  <a:txBody>
                    <a:bodyPr/>
                    <a:lstStyle/>
                    <a:p>
                      <a:pPr algn="ctr"/>
                      <a:r>
                        <a:rPr lang="en-US" sz="1300" b="0" dirty="0" smtClean="0"/>
                        <a:t>68.9%</a:t>
                      </a:r>
                      <a:endParaRPr lang="en-US" sz="1300" b="0" dirty="0"/>
                    </a:p>
                  </a:txBody>
                  <a:tcPr anchor="ctr"/>
                </a:tc>
                <a:tc>
                  <a:txBody>
                    <a:bodyPr/>
                    <a:lstStyle/>
                    <a:p>
                      <a:pPr algn="ctr"/>
                      <a:r>
                        <a:rPr lang="en-US" sz="1300" b="1" dirty="0" smtClean="0">
                          <a:latin typeface="Wingdings 3" pitchFamily="18" charset="2"/>
                        </a:rPr>
                        <a:t>h</a:t>
                      </a:r>
                      <a:r>
                        <a:rPr lang="en-US" sz="1300" b="1" dirty="0" smtClean="0">
                          <a:latin typeface="+mn-lt"/>
                        </a:rPr>
                        <a:t>8</a:t>
                      </a:r>
                      <a:r>
                        <a:rPr lang="en-US" sz="1300" b="1" dirty="0" smtClean="0"/>
                        <a:t>.5%</a:t>
                      </a:r>
                      <a:endParaRPr lang="en-US" sz="1300" b="1" dirty="0"/>
                    </a:p>
                  </a:txBody>
                  <a:tcPr anchor="ctr"/>
                </a:tc>
                <a:tc>
                  <a:txBody>
                    <a:bodyPr/>
                    <a:lstStyle/>
                    <a:p>
                      <a:pPr algn="ctr"/>
                      <a:r>
                        <a:rPr lang="en-US" sz="1300" dirty="0" smtClean="0"/>
                        <a:t>73.9%</a:t>
                      </a:r>
                      <a:endParaRPr lang="en-US" sz="1300" dirty="0"/>
                    </a:p>
                  </a:txBody>
                  <a:tcPr anchor="ctr"/>
                </a:tc>
              </a:tr>
              <a:tr h="714834">
                <a:tc>
                  <a:txBody>
                    <a:bodyPr/>
                    <a:lstStyle/>
                    <a:p>
                      <a:r>
                        <a:rPr lang="en-US" sz="1300" dirty="0" smtClean="0"/>
                        <a:t>Appropriate medications for treatment of asthma,</a:t>
                      </a:r>
                      <a:r>
                        <a:rPr lang="en-US" sz="1300" baseline="0" dirty="0" smtClean="0"/>
                        <a:t> ages 51- 64</a:t>
                      </a:r>
                      <a:endParaRPr lang="en-US" sz="1300" dirty="0"/>
                    </a:p>
                  </a:txBody>
                  <a:tcPr anchor="ctr"/>
                </a:tc>
                <a:tc>
                  <a:txBody>
                    <a:bodyPr/>
                    <a:lstStyle/>
                    <a:p>
                      <a:pPr algn="ctr"/>
                      <a:r>
                        <a:rPr lang="en-US" sz="1300" dirty="0" smtClean="0"/>
                        <a:t> </a:t>
                      </a:r>
                      <a:endParaRPr lang="en-US" sz="1300" dirty="0"/>
                    </a:p>
                  </a:txBody>
                  <a:tcPr anchor="ctr"/>
                </a:tc>
                <a:tc>
                  <a:txBody>
                    <a:bodyPr/>
                    <a:lstStyle/>
                    <a:p>
                      <a:pPr algn="ctr"/>
                      <a:r>
                        <a:rPr lang="en-US" sz="1300" dirty="0" smtClean="0"/>
                        <a:t> </a:t>
                      </a:r>
                      <a:endParaRPr lang="en-US" sz="1300" dirty="0"/>
                    </a:p>
                  </a:txBody>
                  <a:tcPr anchor="ctr"/>
                </a:tc>
                <a:tc>
                  <a:txBody>
                    <a:bodyPr/>
                    <a:lstStyle/>
                    <a:p>
                      <a:pPr algn="ctr"/>
                      <a:r>
                        <a:rPr lang="en-US" sz="1300" dirty="0" smtClean="0"/>
                        <a:t>56.9%</a:t>
                      </a:r>
                      <a:endParaRPr lang="en-US" sz="1300" dirty="0"/>
                    </a:p>
                  </a:txBody>
                  <a:tcPr anchor="ctr"/>
                </a:tc>
                <a:tc>
                  <a:txBody>
                    <a:bodyPr/>
                    <a:lstStyle/>
                    <a:p>
                      <a:pPr algn="ctr"/>
                      <a:r>
                        <a:rPr lang="en-US" sz="1300" b="0" dirty="0" smtClean="0"/>
                        <a:t>74.1%</a:t>
                      </a:r>
                      <a:endParaRPr lang="en-US" sz="1300" b="0" dirty="0"/>
                    </a:p>
                  </a:txBody>
                  <a:tcPr anchor="ctr"/>
                </a:tc>
                <a:tc>
                  <a:txBody>
                    <a:bodyPr/>
                    <a:lstStyle/>
                    <a:p>
                      <a:pPr algn="ctr"/>
                      <a:r>
                        <a:rPr lang="en-US" sz="1300" b="1" dirty="0" smtClean="0">
                          <a:latin typeface="Wingdings 3" pitchFamily="18" charset="2"/>
                        </a:rPr>
                        <a:t>h</a:t>
                      </a:r>
                      <a:r>
                        <a:rPr lang="en-US" sz="1300" b="1" dirty="0" smtClean="0">
                          <a:latin typeface="+mn-lt"/>
                        </a:rPr>
                        <a:t>17.2</a:t>
                      </a:r>
                      <a:r>
                        <a:rPr lang="en-US" sz="1300" b="1" dirty="0" smtClean="0"/>
                        <a:t>%</a:t>
                      </a:r>
                      <a:endParaRPr lang="en-US" sz="1300" b="1" dirty="0"/>
                    </a:p>
                  </a:txBody>
                  <a:tcPr anchor="ctr"/>
                </a:tc>
                <a:tc>
                  <a:txBody>
                    <a:bodyPr/>
                    <a:lstStyle/>
                    <a:p>
                      <a:pPr algn="ctr"/>
                      <a:r>
                        <a:rPr lang="en-US" sz="1300" dirty="0" smtClean="0"/>
                        <a:t>71.4%</a:t>
                      </a:r>
                      <a:endParaRPr lang="en-US" sz="1300" dirty="0"/>
                    </a:p>
                  </a:txBody>
                  <a:tcPr anchor="ctr"/>
                </a:tc>
              </a:tr>
            </a:tbl>
          </a:graphicData>
        </a:graphic>
      </p:graphicFrame>
      <p:sp>
        <p:nvSpPr>
          <p:cNvPr id="4" name="Content Placeholder 3"/>
          <p:cNvSpPr>
            <a:spLocks noGrp="1"/>
          </p:cNvSpPr>
          <p:nvPr>
            <p:ph sz="quarter" idx="1"/>
          </p:nvPr>
        </p:nvSpPr>
        <p:spPr>
          <a:xfrm>
            <a:off x="533400" y="5943600"/>
            <a:ext cx="8153400" cy="213360"/>
          </a:xfrm>
        </p:spPr>
        <p:txBody>
          <a:bodyPr/>
          <a:lstStyle/>
          <a:p>
            <a:pPr marL="0" indent="0">
              <a:buNone/>
            </a:pPr>
            <a:r>
              <a:rPr lang="en-US" dirty="0"/>
              <a:t> </a:t>
            </a:r>
          </a:p>
        </p:txBody>
      </p:sp>
      <p:cxnSp>
        <p:nvCxnSpPr>
          <p:cNvPr id="13" name="Straight Connector 12"/>
          <p:cNvCxnSpPr/>
          <p:nvPr/>
        </p:nvCxnSpPr>
        <p:spPr>
          <a:xfrm>
            <a:off x="762000" y="5638800"/>
            <a:ext cx="990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552161"/>
      </p:ext>
    </p:extLst>
  </p:cSld>
  <p:clrMapOvr>
    <a:masterClrMapping/>
  </p:clrMapOvr>
  <p:transition>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59</a:t>
            </a:fld>
            <a:r>
              <a:rPr lang="en-US" dirty="0" smtClean="0">
                <a:solidFill>
                  <a:srgbClr val="140A90"/>
                </a:solidFill>
              </a:rPr>
              <a:t> </a:t>
            </a:r>
          </a:p>
        </p:txBody>
      </p:sp>
      <p:sp>
        <p:nvSpPr>
          <p:cNvPr id="17412" name="Content Placeholder 2"/>
          <p:cNvSpPr>
            <a:spLocks noGrp="1"/>
          </p:cNvSpPr>
          <p:nvPr>
            <p:ph sz="quarter" idx="1"/>
          </p:nvPr>
        </p:nvSpPr>
        <p:spPr>
          <a:xfrm>
            <a:off x="457200" y="1219200"/>
            <a:ext cx="8305800" cy="5105400"/>
          </a:xfrm>
          <a:noFill/>
        </p:spPr>
        <p:txBody>
          <a:bodyPr>
            <a:normAutofit fontScale="92500" lnSpcReduction="20000"/>
          </a:bodyPr>
          <a:lstStyle/>
          <a:p>
            <a:pPr marL="0" indent="0" eaLnBrk="1" hangingPunct="1">
              <a:spcBef>
                <a:spcPts val="0"/>
              </a:spcBef>
              <a:spcAft>
                <a:spcPts val="600"/>
              </a:spcAft>
              <a:buNone/>
            </a:pPr>
            <a:r>
              <a:rPr lang="en-US" sz="2800" b="1" dirty="0" smtClean="0"/>
              <a:t>SoonerQuit</a:t>
            </a:r>
            <a:r>
              <a:rPr lang="en-US" sz="2800" b="1" dirty="0"/>
              <a:t> </a:t>
            </a:r>
            <a:r>
              <a:rPr lang="en-US" sz="2800" b="1" dirty="0" smtClean="0"/>
              <a:t>Tobacco Cessation Activities</a:t>
            </a:r>
          </a:p>
          <a:p>
            <a:pPr eaLnBrk="1" hangingPunct="1">
              <a:spcBef>
                <a:spcPts val="0"/>
              </a:spcBef>
              <a:spcAft>
                <a:spcPts val="1200"/>
              </a:spcAft>
            </a:pPr>
            <a:r>
              <a:rPr lang="en-US" sz="2000" dirty="0" smtClean="0"/>
              <a:t>Tobacco use is the single most preventable cause of death in the U.S.</a:t>
            </a:r>
          </a:p>
          <a:p>
            <a:pPr eaLnBrk="1" hangingPunct="1">
              <a:spcBef>
                <a:spcPts val="0"/>
              </a:spcBef>
              <a:spcAft>
                <a:spcPts val="1200"/>
              </a:spcAft>
            </a:pPr>
            <a:r>
              <a:rPr lang="en-US" sz="2000" dirty="0" smtClean="0"/>
              <a:t>Oklahoma historically has had one of the nation’s highest tobacco use rates and tobacco use among SoonerCare members has exceeded the State average</a:t>
            </a:r>
          </a:p>
          <a:p>
            <a:pPr lvl="1" eaLnBrk="1" hangingPunct="1">
              <a:spcBef>
                <a:spcPts val="0"/>
              </a:spcBef>
              <a:spcAft>
                <a:spcPts val="1200"/>
              </a:spcAft>
            </a:pPr>
            <a:r>
              <a:rPr lang="en-US" sz="1700" dirty="0" smtClean="0"/>
              <a:t>In 2008, 48 percent of SoonerCare Choice adults in the CAHPS survey reported using tobacco products</a:t>
            </a:r>
          </a:p>
          <a:p>
            <a:pPr lvl="1" eaLnBrk="1" hangingPunct="1">
              <a:spcBef>
                <a:spcPts val="0"/>
              </a:spcBef>
              <a:spcAft>
                <a:spcPts val="1200"/>
              </a:spcAft>
            </a:pPr>
            <a:r>
              <a:rPr lang="en-US" sz="1700" dirty="0" smtClean="0"/>
              <a:t>Twenty-five percent of pregnant SoonerCare Choice members report using tobacco products</a:t>
            </a:r>
          </a:p>
          <a:p>
            <a:pPr eaLnBrk="1" hangingPunct="1">
              <a:spcBef>
                <a:spcPts val="0"/>
              </a:spcBef>
              <a:spcAft>
                <a:spcPts val="1200"/>
              </a:spcAft>
            </a:pPr>
            <a:r>
              <a:rPr lang="en-US" sz="1900" dirty="0"/>
              <a:t>T</a:t>
            </a:r>
            <a:r>
              <a:rPr lang="en-US" sz="1900" dirty="0" smtClean="0"/>
              <a:t>he OHCA’s SoonerQuit initiative was launched with the goal of reducing tobacco use among SoonerCare Choice members through:</a:t>
            </a:r>
          </a:p>
          <a:p>
            <a:pPr lvl="1" eaLnBrk="1" hangingPunct="1">
              <a:spcBef>
                <a:spcPts val="0"/>
              </a:spcBef>
              <a:spcAft>
                <a:spcPts val="1200"/>
              </a:spcAft>
            </a:pPr>
            <a:r>
              <a:rPr lang="en-US" sz="1700" dirty="0" smtClean="0"/>
              <a:t>Tobacco cessation counseling and products (e.g., educational materials and prescription/OTC aids)</a:t>
            </a:r>
          </a:p>
          <a:p>
            <a:pPr lvl="1" eaLnBrk="1" hangingPunct="1">
              <a:spcBef>
                <a:spcPts val="0"/>
              </a:spcBef>
              <a:spcAft>
                <a:spcPts val="1200"/>
              </a:spcAft>
            </a:pPr>
            <a:r>
              <a:rPr lang="en-US" sz="1700" dirty="0" smtClean="0"/>
              <a:t>Assistance to prenatal care providers in performing the “5 A’s” of tobacco cessation (ask, advise, assess, assist arrange) through practice facilitation </a:t>
            </a:r>
          </a:p>
          <a:p>
            <a:pPr eaLnBrk="1" hangingPunct="1">
              <a:spcBef>
                <a:spcPts val="0"/>
              </a:spcBef>
              <a:spcAft>
                <a:spcPts val="1200"/>
              </a:spcAft>
            </a:pPr>
            <a:r>
              <a:rPr lang="en-US" sz="2000" dirty="0" smtClean="0"/>
              <a:t>The OHCA continues to work in coordination with other initiatives, including the Oklahoma Tobacco Helpline</a:t>
            </a:r>
          </a:p>
          <a:p>
            <a:pPr lvl="1" eaLnBrk="1" hangingPunct="1">
              <a:spcBef>
                <a:spcPts val="0"/>
              </a:spcBef>
              <a:spcAft>
                <a:spcPts val="1200"/>
              </a:spcAft>
            </a:pPr>
            <a:endParaRPr lang="en-US" sz="1700" dirty="0" smtClean="0"/>
          </a:p>
        </p:txBody>
      </p:sp>
      <p:sp>
        <p:nvSpPr>
          <p:cNvPr id="6" name="Rectangle 10"/>
          <p:cNvSpPr>
            <a:spLocks noGrp="1" noChangeArrowheads="1"/>
          </p:cNvSpPr>
          <p:nvPr>
            <p:ph type="ftr" sz="quarter" idx="11"/>
          </p:nvPr>
        </p:nvSpPr>
        <p:spPr>
          <a:xfrm>
            <a:off x="609600" y="6381750"/>
            <a:ext cx="3810000" cy="476250"/>
          </a:xfrm>
          <a:noFill/>
        </p:spPr>
        <p:txBody>
          <a:bodyPr/>
          <a:lstStyle/>
          <a:p>
            <a:pPr algn="l"/>
            <a:r>
              <a:rPr lang="en-US" b="1" i="1" dirty="0" smtClean="0"/>
              <a:t>PHPG - </a:t>
            </a:r>
            <a:r>
              <a:rPr lang="en-US" dirty="0" smtClean="0"/>
              <a:t>SoonerCare Choice Evaluation </a:t>
            </a:r>
            <a:endParaRPr lang="en-US" dirty="0" smtClean="0"/>
          </a:p>
        </p:txBody>
      </p:sp>
      <p:sp>
        <p:nvSpPr>
          <p:cNvPr id="2" name="Title 1"/>
          <p:cNvSpPr>
            <a:spLocks noGrp="1"/>
          </p:cNvSpPr>
          <p:nvPr>
            <p:ph type="title"/>
          </p:nvPr>
        </p:nvSpPr>
        <p:spPr/>
        <p:txBody>
          <a:bodyPr/>
          <a:lstStyle/>
          <a:p>
            <a:r>
              <a:rPr lang="en-US" dirty="0" smtClean="0"/>
              <a:t> </a:t>
            </a:r>
            <a:endParaRPr lang="en-US" dirty="0"/>
          </a:p>
        </p:txBody>
      </p:sp>
      <p:sp>
        <p:nvSpPr>
          <p:cNvPr id="8" name="Title 1"/>
          <p:cNvSpPr txBox="1">
            <a:spLocks/>
          </p:cNvSpPr>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eaLnBrk="1" hangingPunct="1"/>
            <a:r>
              <a:rPr lang="en-US" sz="3100" dirty="0" smtClean="0"/>
              <a:t>TRENDS – QUALITY OF CARE </a:t>
            </a:r>
            <a:r>
              <a:rPr lang="en-US" sz="2000" i="1" dirty="0" smtClean="0"/>
              <a:t>cont’d</a:t>
            </a:r>
            <a:endParaRPr lang="en-US" dirty="0" smtClean="0"/>
          </a:p>
        </p:txBody>
      </p:sp>
    </p:spTree>
    <p:extLst>
      <p:ext uri="{BB962C8B-B14F-4D97-AF65-F5344CB8AC3E}">
        <p14:creationId xmlns:p14="http://schemas.microsoft.com/office/powerpoint/2010/main" val="3944750765"/>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0432" y="1752600"/>
            <a:ext cx="7022968" cy="435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6</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INTRODUCTION </a:t>
            </a:r>
            <a:r>
              <a:rPr lang="en-US" sz="2800" i="1" dirty="0" smtClean="0"/>
              <a:t>cont’d</a:t>
            </a:r>
            <a:endParaRPr lang="en-US" sz="2800" dirty="0" smtClean="0"/>
          </a:p>
        </p:txBody>
      </p:sp>
      <p:sp>
        <p:nvSpPr>
          <p:cNvPr id="6" name="Rectangle 10"/>
          <p:cNvSpPr>
            <a:spLocks noGrp="1" noChangeArrowheads="1"/>
          </p:cNvSpPr>
          <p:nvPr>
            <p:ph type="ftr" sz="quarter" idx="11"/>
          </p:nvPr>
        </p:nvSpPr>
        <p:spPr>
          <a:xfrm>
            <a:off x="609600" y="6381750"/>
            <a:ext cx="3810000" cy="476250"/>
          </a:xfrm>
          <a:noFill/>
        </p:spPr>
        <p:txBody>
          <a:bodyPr/>
          <a:lstStyle/>
          <a:p>
            <a:pPr algn="l"/>
            <a:r>
              <a:rPr lang="en-US" b="1" i="1" dirty="0" smtClean="0"/>
              <a:t>PHPG - </a:t>
            </a:r>
            <a:r>
              <a:rPr lang="en-US" dirty="0" smtClean="0"/>
              <a:t>SoonerCare Choice Evaluation </a:t>
            </a:r>
            <a:endParaRPr lang="en-US" dirty="0" smtClean="0"/>
          </a:p>
        </p:txBody>
      </p:sp>
      <p:sp>
        <p:nvSpPr>
          <p:cNvPr id="9" name="TextBox 8"/>
          <p:cNvSpPr txBox="1"/>
          <p:nvPr/>
        </p:nvSpPr>
        <p:spPr>
          <a:xfrm>
            <a:off x="1281521" y="1219200"/>
            <a:ext cx="6567079" cy="830997"/>
          </a:xfrm>
          <a:prstGeom prst="rect">
            <a:avLst/>
          </a:prstGeom>
          <a:noFill/>
        </p:spPr>
        <p:txBody>
          <a:bodyPr wrap="square" rtlCol="0">
            <a:spAutoFit/>
          </a:bodyPr>
          <a:lstStyle/>
          <a:p>
            <a:pPr algn="ctr"/>
            <a:r>
              <a:rPr lang="en-US" sz="2800" b="1" i="1" dirty="0" smtClean="0">
                <a:latin typeface="+mn-lt"/>
              </a:rPr>
              <a:t>SoonerCare – May 2014</a:t>
            </a:r>
          </a:p>
          <a:p>
            <a:pPr algn="ctr"/>
            <a:r>
              <a:rPr lang="en-US" sz="2000" b="1" i="1" dirty="0" smtClean="0">
                <a:latin typeface="+mn-lt"/>
              </a:rPr>
              <a:t>Total Enrollment – 803,534</a:t>
            </a:r>
            <a:endParaRPr lang="en-US" sz="2000" b="1" i="1" dirty="0">
              <a:latin typeface="+mn-lt"/>
            </a:endParaRPr>
          </a:p>
        </p:txBody>
      </p:sp>
      <p:sp>
        <p:nvSpPr>
          <p:cNvPr id="2" name="TextBox 1"/>
          <p:cNvSpPr txBox="1"/>
          <p:nvPr/>
        </p:nvSpPr>
        <p:spPr>
          <a:xfrm>
            <a:off x="2285999" y="2252246"/>
            <a:ext cx="1345240" cy="338554"/>
          </a:xfrm>
          <a:prstGeom prst="rect">
            <a:avLst/>
          </a:prstGeom>
          <a:noFill/>
        </p:spPr>
        <p:txBody>
          <a:bodyPr wrap="none" rtlCol="0">
            <a:spAutoFit/>
          </a:bodyPr>
          <a:lstStyle/>
          <a:p>
            <a:pPr algn="ctr"/>
            <a:r>
              <a:rPr lang="en-US" sz="1600" b="1" i="1" dirty="0" smtClean="0"/>
              <a:t>SoonerCare</a:t>
            </a:r>
            <a:endParaRPr lang="en-US" sz="1600" b="1" i="1" dirty="0"/>
          </a:p>
        </p:txBody>
      </p:sp>
      <p:sp>
        <p:nvSpPr>
          <p:cNvPr id="12" name="TextBox 11"/>
          <p:cNvSpPr txBox="1"/>
          <p:nvPr/>
        </p:nvSpPr>
        <p:spPr>
          <a:xfrm>
            <a:off x="4952999" y="2189202"/>
            <a:ext cx="2711916" cy="553998"/>
          </a:xfrm>
          <a:prstGeom prst="rect">
            <a:avLst/>
          </a:prstGeom>
          <a:noFill/>
        </p:spPr>
        <p:txBody>
          <a:bodyPr wrap="square" rtlCol="0">
            <a:spAutoFit/>
          </a:bodyPr>
          <a:lstStyle/>
          <a:p>
            <a:pPr algn="ctr"/>
            <a:r>
              <a:rPr lang="en-US" sz="1600" b="1" i="1" dirty="0" smtClean="0"/>
              <a:t>SoonerCare Choice </a:t>
            </a:r>
          </a:p>
          <a:p>
            <a:pPr algn="ctr"/>
            <a:r>
              <a:rPr lang="en-US" sz="1400" b="1" i="1" dirty="0" smtClean="0"/>
              <a:t>(70% of total)</a:t>
            </a:r>
            <a:endParaRPr lang="en-US" sz="1400" b="1" i="1" dirty="0"/>
          </a:p>
        </p:txBody>
      </p:sp>
      <p:sp>
        <p:nvSpPr>
          <p:cNvPr id="13" name="Rectangle 12"/>
          <p:cNvSpPr/>
          <p:nvPr/>
        </p:nvSpPr>
        <p:spPr>
          <a:xfrm>
            <a:off x="844952" y="5933354"/>
            <a:ext cx="7010400" cy="338554"/>
          </a:xfrm>
          <a:prstGeom prst="rect">
            <a:avLst/>
          </a:prstGeom>
        </p:spPr>
        <p:txBody>
          <a:bodyPr wrap="square">
            <a:spAutoFit/>
          </a:bodyPr>
          <a:lstStyle/>
          <a:p>
            <a:pPr>
              <a:spcAft>
                <a:spcPts val="0"/>
              </a:spcAft>
            </a:pPr>
            <a:r>
              <a:rPr lang="en-US" sz="800" dirty="0" smtClean="0"/>
              <a:t> </a:t>
            </a:r>
          </a:p>
          <a:p>
            <a:pPr>
              <a:spcAft>
                <a:spcPts val="0"/>
              </a:spcAft>
            </a:pPr>
            <a:r>
              <a:rPr lang="en-US" sz="800" dirty="0" smtClean="0"/>
              <a:t>Source: OHCA Fast Facts</a:t>
            </a:r>
            <a:endParaRPr lang="en-US" sz="800" dirty="0"/>
          </a:p>
        </p:txBody>
      </p:sp>
    </p:spTree>
    <p:extLst>
      <p:ext uri="{BB962C8B-B14F-4D97-AF65-F5344CB8AC3E}">
        <p14:creationId xmlns:p14="http://schemas.microsoft.com/office/powerpoint/2010/main" val="2264922604"/>
      </p:ext>
    </p:extLst>
  </p:cSld>
  <p:clrMapOvr>
    <a:masterClrMapping/>
  </p:clrMapOvr>
  <p:transition>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60</a:t>
            </a:fld>
            <a:r>
              <a:rPr lang="en-US" dirty="0" smtClean="0">
                <a:solidFill>
                  <a:srgbClr val="140A90"/>
                </a:solidFill>
              </a:rPr>
              <a:t> </a:t>
            </a:r>
          </a:p>
        </p:txBody>
      </p:sp>
      <p:sp>
        <p:nvSpPr>
          <p:cNvPr id="17412" name="Content Placeholder 2"/>
          <p:cNvSpPr>
            <a:spLocks noGrp="1"/>
          </p:cNvSpPr>
          <p:nvPr>
            <p:ph sz="quarter" idx="1"/>
          </p:nvPr>
        </p:nvSpPr>
        <p:spPr>
          <a:xfrm>
            <a:off x="457200" y="1295400"/>
            <a:ext cx="8305800" cy="5162550"/>
          </a:xfrm>
          <a:noFill/>
        </p:spPr>
        <p:txBody>
          <a:bodyPr>
            <a:normAutofit fontScale="85000" lnSpcReduction="20000"/>
          </a:bodyPr>
          <a:lstStyle/>
          <a:p>
            <a:pPr marL="0" indent="0" eaLnBrk="1" hangingPunct="1">
              <a:spcBef>
                <a:spcPts val="0"/>
              </a:spcBef>
              <a:spcAft>
                <a:spcPts val="600"/>
              </a:spcAft>
              <a:buNone/>
            </a:pPr>
            <a:r>
              <a:rPr lang="en-US" b="1" dirty="0" smtClean="0"/>
              <a:t>SoonerQuit</a:t>
            </a:r>
            <a:r>
              <a:rPr lang="en-US" b="1" dirty="0"/>
              <a:t> </a:t>
            </a:r>
            <a:r>
              <a:rPr lang="en-US" b="1" dirty="0" smtClean="0"/>
              <a:t>Tobacco Cessation Activities</a:t>
            </a:r>
          </a:p>
          <a:p>
            <a:pPr eaLnBrk="1" hangingPunct="1">
              <a:spcBef>
                <a:spcPts val="0"/>
              </a:spcBef>
              <a:spcAft>
                <a:spcPts val="1200"/>
              </a:spcAft>
            </a:pPr>
            <a:r>
              <a:rPr lang="en-US" sz="2200" dirty="0" smtClean="0"/>
              <a:t>Members and providers have responded to the SoonerQuit and related initiatives and tobacco use rates are on the decline </a:t>
            </a:r>
          </a:p>
          <a:p>
            <a:pPr eaLnBrk="1" hangingPunct="1">
              <a:spcBef>
                <a:spcPts val="0"/>
              </a:spcBef>
              <a:spcAft>
                <a:spcPts val="1200"/>
              </a:spcAft>
            </a:pPr>
            <a:r>
              <a:rPr lang="en-US" sz="2200" dirty="0" smtClean="0"/>
              <a:t>Tobacco Helpline call volume increased 82 percent from 2009 to 2012</a:t>
            </a:r>
          </a:p>
          <a:p>
            <a:pPr eaLnBrk="1" hangingPunct="1">
              <a:spcBef>
                <a:spcPts val="0"/>
              </a:spcBef>
              <a:spcAft>
                <a:spcPts val="1200"/>
              </a:spcAft>
            </a:pPr>
            <a:r>
              <a:rPr lang="en-US" sz="2200" dirty="0" smtClean="0"/>
              <a:t>Among SoonerCare Choice prenatal care providers who participated in practice facilitation, the portion offering onsite tobacco cessation counseling increased from 29 percent to 68 percent</a:t>
            </a:r>
          </a:p>
          <a:p>
            <a:pPr eaLnBrk="1" hangingPunct="1">
              <a:spcBef>
                <a:spcPts val="0"/>
              </a:spcBef>
              <a:spcAft>
                <a:spcPts val="1200"/>
              </a:spcAft>
            </a:pPr>
            <a:r>
              <a:rPr lang="en-US" sz="2200" dirty="0" smtClean="0"/>
              <a:t>The tobacco use </a:t>
            </a:r>
            <a:r>
              <a:rPr lang="en-US" sz="2200" dirty="0"/>
              <a:t>rate among SoonerCare Choice adults, as reported in CAHPS survey data, </a:t>
            </a:r>
            <a:r>
              <a:rPr lang="en-US" sz="2200" b="1" dirty="0" smtClean="0">
                <a:solidFill>
                  <a:schemeClr val="accent2">
                    <a:lumMod val="50000"/>
                  </a:schemeClr>
                </a:solidFill>
              </a:rPr>
              <a:t>declined </a:t>
            </a:r>
            <a:r>
              <a:rPr lang="en-US" sz="2200" b="1" dirty="0">
                <a:solidFill>
                  <a:schemeClr val="accent2">
                    <a:lumMod val="50000"/>
                  </a:schemeClr>
                </a:solidFill>
              </a:rPr>
              <a:t>from 48 percent in </a:t>
            </a:r>
            <a:r>
              <a:rPr lang="en-US" sz="2200" b="1" dirty="0" smtClean="0">
                <a:solidFill>
                  <a:schemeClr val="accent2">
                    <a:lumMod val="50000"/>
                  </a:schemeClr>
                </a:solidFill>
              </a:rPr>
              <a:t>2008 </a:t>
            </a:r>
            <a:r>
              <a:rPr lang="en-US" sz="2200" b="1" dirty="0">
                <a:solidFill>
                  <a:schemeClr val="accent2">
                    <a:lumMod val="50000"/>
                  </a:schemeClr>
                </a:solidFill>
              </a:rPr>
              <a:t>to 43 percent in </a:t>
            </a:r>
            <a:r>
              <a:rPr lang="en-US" sz="2200" b="1" dirty="0" smtClean="0">
                <a:solidFill>
                  <a:schemeClr val="accent2">
                    <a:lumMod val="50000"/>
                  </a:schemeClr>
                </a:solidFill>
              </a:rPr>
              <a:t> 2013</a:t>
            </a:r>
          </a:p>
          <a:p>
            <a:pPr eaLnBrk="1" hangingPunct="1">
              <a:spcBef>
                <a:spcPts val="0"/>
              </a:spcBef>
              <a:spcAft>
                <a:spcPts val="1200"/>
              </a:spcAft>
            </a:pPr>
            <a:r>
              <a:rPr lang="en-US" sz="2200" dirty="0" smtClean="0"/>
              <a:t>The potential health benefits of this decline are substantial. For every dollar spent on tobacco cessation activities, there is an estimated $3.12 saved in the form of reduced cardiovascular-related hospital admissions </a:t>
            </a:r>
          </a:p>
          <a:p>
            <a:pPr marL="0" indent="0" eaLnBrk="1" hangingPunct="1">
              <a:spcBef>
                <a:spcPts val="0"/>
              </a:spcBef>
              <a:spcAft>
                <a:spcPts val="1200"/>
              </a:spcAft>
              <a:buNone/>
            </a:pPr>
            <a:endParaRPr lang="en-US" sz="1900" dirty="0" smtClean="0"/>
          </a:p>
          <a:p>
            <a:pPr marL="290513" indent="-290513" eaLnBrk="1" hangingPunct="1">
              <a:spcBef>
                <a:spcPts val="0"/>
              </a:spcBef>
              <a:spcAft>
                <a:spcPts val="1200"/>
              </a:spcAft>
              <a:buNone/>
            </a:pPr>
            <a:r>
              <a:rPr lang="en-US" sz="1400" dirty="0" smtClean="0"/>
              <a:t>	</a:t>
            </a:r>
            <a:r>
              <a:rPr lang="en-US" sz="1300" dirty="0" smtClean="0"/>
              <a:t>Sources: Oklahoma use rate data provided by the OHCA; provider activity data taken from independent evaluation of SoonerQuit initiative conducted by PHPG; hospitalization data provided by OU Health Sciences Center</a:t>
            </a:r>
            <a:endParaRPr lang="en-US" sz="1700" dirty="0" smtClean="0"/>
          </a:p>
          <a:p>
            <a:pPr lvl="1" eaLnBrk="1" hangingPunct="1">
              <a:spcBef>
                <a:spcPts val="0"/>
              </a:spcBef>
              <a:spcAft>
                <a:spcPts val="1200"/>
              </a:spcAft>
            </a:pPr>
            <a:endParaRPr lang="en-US" sz="1700" dirty="0" smtClean="0"/>
          </a:p>
        </p:txBody>
      </p:sp>
      <p:sp>
        <p:nvSpPr>
          <p:cNvPr id="6" name="Rectangle 10"/>
          <p:cNvSpPr>
            <a:spLocks noGrp="1" noChangeArrowheads="1"/>
          </p:cNvSpPr>
          <p:nvPr>
            <p:ph type="ftr" sz="quarter" idx="11"/>
          </p:nvPr>
        </p:nvSpPr>
        <p:spPr>
          <a:xfrm>
            <a:off x="609600" y="6381750"/>
            <a:ext cx="3810000" cy="476250"/>
          </a:xfrm>
          <a:noFill/>
        </p:spPr>
        <p:txBody>
          <a:bodyPr/>
          <a:lstStyle/>
          <a:p>
            <a:pPr algn="l"/>
            <a:r>
              <a:rPr lang="en-US" b="1" i="1" dirty="0" smtClean="0"/>
              <a:t>PHPG - </a:t>
            </a:r>
            <a:r>
              <a:rPr lang="en-US" dirty="0" smtClean="0"/>
              <a:t>SoonerCare Choice Evaluation </a:t>
            </a:r>
            <a:endParaRPr lang="en-US" dirty="0" smtClean="0"/>
          </a:p>
        </p:txBody>
      </p:sp>
      <p:sp>
        <p:nvSpPr>
          <p:cNvPr id="2" name="Title 1"/>
          <p:cNvSpPr>
            <a:spLocks noGrp="1"/>
          </p:cNvSpPr>
          <p:nvPr>
            <p:ph type="title"/>
          </p:nvPr>
        </p:nvSpPr>
        <p:spPr/>
        <p:txBody>
          <a:bodyPr/>
          <a:lstStyle/>
          <a:p>
            <a:r>
              <a:rPr lang="en-US" dirty="0" smtClean="0"/>
              <a:t> </a:t>
            </a:r>
            <a:endParaRPr lang="en-US" dirty="0"/>
          </a:p>
        </p:txBody>
      </p:sp>
      <p:sp>
        <p:nvSpPr>
          <p:cNvPr id="8" name="Title 1"/>
          <p:cNvSpPr txBox="1">
            <a:spLocks/>
          </p:cNvSpPr>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eaLnBrk="1" hangingPunct="1"/>
            <a:r>
              <a:rPr lang="en-US" sz="3100" dirty="0" smtClean="0"/>
              <a:t>TRENDS – QUALITY OF CARE </a:t>
            </a:r>
            <a:r>
              <a:rPr lang="en-US" sz="2000" i="1" dirty="0" smtClean="0"/>
              <a:t>cont’d</a:t>
            </a:r>
            <a:endParaRPr lang="en-US" dirty="0" smtClean="0"/>
          </a:p>
        </p:txBody>
      </p:sp>
      <p:cxnSp>
        <p:nvCxnSpPr>
          <p:cNvPr id="9" name="Straight Connector 8"/>
          <p:cNvCxnSpPr/>
          <p:nvPr/>
        </p:nvCxnSpPr>
        <p:spPr>
          <a:xfrm>
            <a:off x="838200" y="5562600"/>
            <a:ext cx="990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2981159"/>
      </p:ext>
    </p:extLst>
  </p:cSld>
  <p:clrMapOvr>
    <a:masterClrMapping/>
  </p:clrMapOvr>
  <p:transition>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61</a:t>
            </a:fld>
            <a:r>
              <a:rPr lang="en-US" dirty="0" smtClean="0">
                <a:solidFill>
                  <a:srgbClr val="140A90"/>
                </a:solidFill>
              </a:rPr>
              <a:t> </a:t>
            </a:r>
          </a:p>
        </p:txBody>
      </p:sp>
      <p:sp>
        <p:nvSpPr>
          <p:cNvPr id="17412" name="Content Placeholder 2"/>
          <p:cNvSpPr>
            <a:spLocks noGrp="1"/>
          </p:cNvSpPr>
          <p:nvPr>
            <p:ph sz="quarter" idx="1"/>
          </p:nvPr>
        </p:nvSpPr>
        <p:spPr>
          <a:xfrm>
            <a:off x="457200" y="1143000"/>
            <a:ext cx="8229600" cy="5410200"/>
          </a:xfrm>
        </p:spPr>
        <p:txBody>
          <a:bodyPr>
            <a:normAutofit fontScale="77500" lnSpcReduction="20000"/>
          </a:bodyPr>
          <a:lstStyle/>
          <a:p>
            <a:pPr marL="0" indent="0" eaLnBrk="1" hangingPunct="1">
              <a:spcBef>
                <a:spcPts val="0"/>
              </a:spcBef>
              <a:spcAft>
                <a:spcPts val="600"/>
              </a:spcAft>
              <a:buNone/>
            </a:pPr>
            <a:r>
              <a:rPr lang="en-US" sz="3100" b="1" dirty="0" smtClean="0"/>
              <a:t>Avoidable (Ambulatory Care Sensitive) Hospitalizations</a:t>
            </a:r>
          </a:p>
          <a:p>
            <a:pPr eaLnBrk="1" hangingPunct="1">
              <a:spcBef>
                <a:spcPts val="0"/>
              </a:spcBef>
              <a:spcAft>
                <a:spcPts val="1200"/>
              </a:spcAft>
            </a:pPr>
            <a:r>
              <a:rPr lang="en-US" sz="2800" dirty="0" smtClean="0"/>
              <a:t>Avoidable (ambulatory care sensitive) conditions are those for which appropriate ambulatory care prevents or reduces the need for admission to the hospital. The hospitalization rate for these conditions  is an effective indicator of the quality of ambulatory health care  </a:t>
            </a:r>
          </a:p>
          <a:p>
            <a:pPr eaLnBrk="1" hangingPunct="1">
              <a:spcBef>
                <a:spcPts val="0"/>
              </a:spcBef>
              <a:spcAft>
                <a:spcPts val="1200"/>
              </a:spcAft>
            </a:pPr>
            <a:r>
              <a:rPr lang="en-US" sz="2800" dirty="0" smtClean="0"/>
              <a:t>PCMH and SoonerCare Choice care management activities are both directed in part to ensuring access to the right care in the right setting </a:t>
            </a:r>
          </a:p>
          <a:p>
            <a:pPr eaLnBrk="1" hangingPunct="1">
              <a:spcBef>
                <a:spcPts val="0"/>
              </a:spcBef>
              <a:spcAft>
                <a:spcPts val="1200"/>
              </a:spcAft>
            </a:pPr>
            <a:r>
              <a:rPr lang="en-US" sz="2800" dirty="0" smtClean="0"/>
              <a:t>PHPG used paid claims data to evaluate the ambulatory sensitive condition hospitalization rate among SoonerCare Choice members with asthma, CHF, COPD and pneumonia (based on admitting diagnosis)</a:t>
            </a:r>
          </a:p>
          <a:p>
            <a:pPr eaLnBrk="1" hangingPunct="1">
              <a:spcBef>
                <a:spcPts val="0"/>
              </a:spcBef>
              <a:spcAft>
                <a:spcPts val="1200"/>
              </a:spcAft>
            </a:pPr>
            <a:r>
              <a:rPr lang="en-US" sz="2800" dirty="0" smtClean="0"/>
              <a:t>The </a:t>
            </a:r>
            <a:r>
              <a:rPr lang="en-US" sz="2800" b="1" dirty="0" smtClean="0">
                <a:solidFill>
                  <a:schemeClr val="accent2">
                    <a:lumMod val="50000"/>
                  </a:schemeClr>
                </a:solidFill>
              </a:rPr>
              <a:t>rate fell for three of four conditions </a:t>
            </a:r>
            <a:r>
              <a:rPr lang="en-US" sz="2800" dirty="0" smtClean="0"/>
              <a:t>from 2009 to 2013</a:t>
            </a:r>
          </a:p>
          <a:p>
            <a:pPr eaLnBrk="1" hangingPunct="1">
              <a:spcBef>
                <a:spcPts val="0"/>
              </a:spcBef>
              <a:spcAft>
                <a:spcPts val="1200"/>
              </a:spcAft>
            </a:pPr>
            <a:r>
              <a:rPr lang="en-US" sz="2800" dirty="0" smtClean="0"/>
              <a:t>The rate for asthma fell from its peak in 2011 but remained slightly above the 2009 rate in 2013</a:t>
            </a:r>
          </a:p>
          <a:p>
            <a:pPr lvl="1" eaLnBrk="1" hangingPunct="1">
              <a:spcBef>
                <a:spcPts val="0"/>
              </a:spcBef>
              <a:spcAft>
                <a:spcPts val="1200"/>
              </a:spcAft>
            </a:pPr>
            <a:endParaRPr lang="en-US" dirty="0" smtClean="0"/>
          </a:p>
        </p:txBody>
      </p:sp>
      <p:sp>
        <p:nvSpPr>
          <p:cNvPr id="6" name="Rectangle 10"/>
          <p:cNvSpPr>
            <a:spLocks noGrp="1" noChangeArrowheads="1"/>
          </p:cNvSpPr>
          <p:nvPr>
            <p:ph type="ftr" sz="quarter" idx="11"/>
          </p:nvPr>
        </p:nvSpPr>
        <p:spPr>
          <a:xfrm>
            <a:off x="609600" y="6381750"/>
            <a:ext cx="3581400" cy="476250"/>
          </a:xfrm>
          <a:noFill/>
        </p:spPr>
        <p:txBody>
          <a:bodyPr/>
          <a:lstStyle/>
          <a:p>
            <a:pPr algn="l"/>
            <a:r>
              <a:rPr lang="en-US" b="1" i="1" dirty="0" smtClean="0"/>
              <a:t>PHPG - </a:t>
            </a:r>
            <a:r>
              <a:rPr lang="en-US" dirty="0" smtClean="0"/>
              <a:t>SoonerCare Choice Evaluation </a:t>
            </a:r>
            <a:endParaRPr lang="en-US" dirty="0" smtClean="0"/>
          </a:p>
        </p:txBody>
      </p:sp>
      <p:sp>
        <p:nvSpPr>
          <p:cNvPr id="2" name="Title 1"/>
          <p:cNvSpPr>
            <a:spLocks noGrp="1"/>
          </p:cNvSpPr>
          <p:nvPr>
            <p:ph type="title"/>
          </p:nvPr>
        </p:nvSpPr>
        <p:spPr/>
        <p:txBody>
          <a:bodyPr/>
          <a:lstStyle/>
          <a:p>
            <a:r>
              <a:rPr lang="en-US" dirty="0" smtClean="0"/>
              <a:t> </a:t>
            </a:r>
            <a:endParaRPr lang="en-US" dirty="0"/>
          </a:p>
        </p:txBody>
      </p:sp>
      <p:sp>
        <p:nvSpPr>
          <p:cNvPr id="8" name="Title 1"/>
          <p:cNvSpPr txBox="1">
            <a:spLocks/>
          </p:cNvSpPr>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eaLnBrk="1" hangingPunct="1"/>
            <a:r>
              <a:rPr lang="en-US" sz="3100" dirty="0" smtClean="0"/>
              <a:t>TRENDS – QUALITY OF CARE </a:t>
            </a:r>
            <a:r>
              <a:rPr lang="en-US" sz="2000" i="1" dirty="0" smtClean="0"/>
              <a:t>cont’d</a:t>
            </a:r>
            <a:endParaRPr lang="en-US" dirty="0" smtClean="0"/>
          </a:p>
        </p:txBody>
      </p:sp>
    </p:spTree>
    <p:extLst>
      <p:ext uri="{BB962C8B-B14F-4D97-AF65-F5344CB8AC3E}">
        <p14:creationId xmlns:p14="http://schemas.microsoft.com/office/powerpoint/2010/main" val="3506900602"/>
      </p:ext>
    </p:extLst>
  </p:cSld>
  <p:clrMapOvr>
    <a:masterClrMapping/>
  </p:clrMapOvr>
  <p:transition>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62</a:t>
            </a:fld>
            <a:r>
              <a:rPr lang="en-US" dirty="0" smtClean="0">
                <a:solidFill>
                  <a:srgbClr val="140A90"/>
                </a:solidFill>
              </a:rPr>
              <a:t> </a:t>
            </a:r>
          </a:p>
        </p:txBody>
      </p:sp>
      <p:sp>
        <p:nvSpPr>
          <p:cNvPr id="6" name="Rectangle 10"/>
          <p:cNvSpPr>
            <a:spLocks noGrp="1" noChangeArrowheads="1"/>
          </p:cNvSpPr>
          <p:nvPr>
            <p:ph type="ftr" sz="quarter" idx="11"/>
          </p:nvPr>
        </p:nvSpPr>
        <p:spPr>
          <a:xfrm>
            <a:off x="609600" y="6381750"/>
            <a:ext cx="3885268" cy="476250"/>
          </a:xfrm>
          <a:noFill/>
        </p:spPr>
        <p:txBody>
          <a:bodyPr/>
          <a:lstStyle/>
          <a:p>
            <a:pPr algn="l"/>
            <a:r>
              <a:rPr lang="en-US" b="1" i="1" dirty="0" smtClean="0"/>
              <a:t>PHPG - </a:t>
            </a:r>
            <a:r>
              <a:rPr lang="en-US" dirty="0" smtClean="0"/>
              <a:t>SoonerCare Choice Evaluation </a:t>
            </a:r>
            <a:endParaRPr lang="en-US" dirty="0" smtClean="0"/>
          </a:p>
        </p:txBody>
      </p:sp>
      <p:sp>
        <p:nvSpPr>
          <p:cNvPr id="2" name="Title 1"/>
          <p:cNvSpPr>
            <a:spLocks noGrp="1"/>
          </p:cNvSpPr>
          <p:nvPr>
            <p:ph type="title"/>
          </p:nvPr>
        </p:nvSpPr>
        <p:spPr/>
        <p:txBody>
          <a:bodyPr/>
          <a:lstStyle/>
          <a:p>
            <a:r>
              <a:rPr lang="en-US" dirty="0" smtClean="0"/>
              <a:t> </a:t>
            </a:r>
            <a:endParaRPr lang="en-US" dirty="0"/>
          </a:p>
        </p:txBody>
      </p:sp>
      <p:sp>
        <p:nvSpPr>
          <p:cNvPr id="8" name="Title 1"/>
          <p:cNvSpPr txBox="1">
            <a:spLocks/>
          </p:cNvSpPr>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eaLnBrk="1" hangingPunct="1"/>
            <a:r>
              <a:rPr lang="en-US" sz="3100" dirty="0" smtClean="0"/>
              <a:t>TRENDS – QUALITY OF CARE </a:t>
            </a:r>
            <a:r>
              <a:rPr lang="en-US" sz="2000" i="1" dirty="0" smtClean="0"/>
              <a:t>cont’d</a:t>
            </a:r>
            <a:endParaRPr lang="en-US" dirty="0" smtClean="0"/>
          </a:p>
        </p:txBody>
      </p:sp>
      <p:sp>
        <p:nvSpPr>
          <p:cNvPr id="7" name="TextBox 6"/>
          <p:cNvSpPr txBox="1"/>
          <p:nvPr/>
        </p:nvSpPr>
        <p:spPr>
          <a:xfrm>
            <a:off x="612557" y="1295400"/>
            <a:ext cx="7899085" cy="430887"/>
          </a:xfrm>
          <a:prstGeom prst="rect">
            <a:avLst/>
          </a:prstGeom>
          <a:noFill/>
        </p:spPr>
        <p:txBody>
          <a:bodyPr wrap="none" rtlCol="0">
            <a:spAutoFit/>
          </a:bodyPr>
          <a:lstStyle/>
          <a:p>
            <a:pPr algn="ctr"/>
            <a:r>
              <a:rPr lang="en-US" sz="2200" b="1" i="1" dirty="0" smtClean="0"/>
              <a:t>Ambulatory Care Sensitive Hospitalization Rate – Asthma</a:t>
            </a:r>
            <a:endParaRPr lang="en-US" sz="2200" b="1" i="1" dirty="0">
              <a:solidFill>
                <a:srgbClr val="FF0000"/>
              </a:solidFill>
            </a:endParaRPr>
          </a:p>
        </p:txBody>
      </p:sp>
      <p:sp>
        <p:nvSpPr>
          <p:cNvPr id="11" name="TextBox 10"/>
          <p:cNvSpPr txBox="1"/>
          <p:nvPr/>
        </p:nvSpPr>
        <p:spPr>
          <a:xfrm>
            <a:off x="697103" y="6011450"/>
            <a:ext cx="1588897" cy="230832"/>
          </a:xfrm>
          <a:prstGeom prst="rect">
            <a:avLst/>
          </a:prstGeom>
          <a:noFill/>
        </p:spPr>
        <p:txBody>
          <a:bodyPr wrap="none" rtlCol="0">
            <a:spAutoFit/>
          </a:bodyPr>
          <a:lstStyle/>
          <a:p>
            <a:r>
              <a:rPr lang="en-US" sz="900" dirty="0" smtClean="0"/>
              <a:t>Source: OHCA paid claims </a:t>
            </a:r>
            <a:endParaRPr lang="en-US" sz="900" dirty="0"/>
          </a:p>
        </p:txBody>
      </p:sp>
      <p:pic>
        <p:nvPicPr>
          <p:cNvPr id="3" name="Picture 2"/>
          <p:cNvPicPr>
            <a:picLocks noChangeAspect="1"/>
          </p:cNvPicPr>
          <p:nvPr/>
        </p:nvPicPr>
        <p:blipFill>
          <a:blip r:embed="rId2" cstate="print"/>
          <a:stretch>
            <a:fillRect/>
          </a:stretch>
        </p:blipFill>
        <p:spPr>
          <a:xfrm>
            <a:off x="990600" y="1757066"/>
            <a:ext cx="7084351" cy="4254384"/>
          </a:xfrm>
          <a:prstGeom prst="rect">
            <a:avLst/>
          </a:prstGeom>
        </p:spPr>
      </p:pic>
    </p:spTree>
    <p:extLst>
      <p:ext uri="{BB962C8B-B14F-4D97-AF65-F5344CB8AC3E}">
        <p14:creationId xmlns:p14="http://schemas.microsoft.com/office/powerpoint/2010/main" val="2685692303"/>
      </p:ext>
    </p:extLst>
  </p:cSld>
  <p:clrMapOvr>
    <a:masterClrMapping/>
  </p:clrMapOvr>
  <p:transition>
    <p:dissolv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63</a:t>
            </a:fld>
            <a:r>
              <a:rPr lang="en-US" dirty="0" smtClean="0">
                <a:solidFill>
                  <a:srgbClr val="140A90"/>
                </a:solidFill>
              </a:rPr>
              <a:t> </a:t>
            </a:r>
          </a:p>
        </p:txBody>
      </p:sp>
      <p:sp>
        <p:nvSpPr>
          <p:cNvPr id="6" name="Rectangle 10"/>
          <p:cNvSpPr>
            <a:spLocks noGrp="1" noChangeArrowheads="1"/>
          </p:cNvSpPr>
          <p:nvPr>
            <p:ph type="ftr" sz="quarter" idx="11"/>
          </p:nvPr>
        </p:nvSpPr>
        <p:spPr>
          <a:xfrm>
            <a:off x="609600" y="6381750"/>
            <a:ext cx="3885268" cy="476250"/>
          </a:xfrm>
          <a:noFill/>
        </p:spPr>
        <p:txBody>
          <a:bodyPr/>
          <a:lstStyle/>
          <a:p>
            <a:pPr algn="l"/>
            <a:r>
              <a:rPr lang="en-US" b="1" i="1" dirty="0" smtClean="0"/>
              <a:t>PHPG - </a:t>
            </a:r>
            <a:r>
              <a:rPr lang="en-US" dirty="0" smtClean="0"/>
              <a:t>SoonerCare Choice Evaluation </a:t>
            </a:r>
            <a:endParaRPr lang="en-US" dirty="0" smtClean="0"/>
          </a:p>
        </p:txBody>
      </p:sp>
      <p:sp>
        <p:nvSpPr>
          <p:cNvPr id="2" name="Title 1"/>
          <p:cNvSpPr>
            <a:spLocks noGrp="1"/>
          </p:cNvSpPr>
          <p:nvPr>
            <p:ph type="title"/>
          </p:nvPr>
        </p:nvSpPr>
        <p:spPr/>
        <p:txBody>
          <a:bodyPr/>
          <a:lstStyle/>
          <a:p>
            <a:r>
              <a:rPr lang="en-US" dirty="0" smtClean="0"/>
              <a:t> </a:t>
            </a:r>
            <a:endParaRPr lang="en-US" dirty="0"/>
          </a:p>
        </p:txBody>
      </p:sp>
      <p:sp>
        <p:nvSpPr>
          <p:cNvPr id="8" name="Title 1"/>
          <p:cNvSpPr txBox="1">
            <a:spLocks/>
          </p:cNvSpPr>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eaLnBrk="1" hangingPunct="1"/>
            <a:r>
              <a:rPr lang="en-US" sz="3100" dirty="0" smtClean="0"/>
              <a:t>TRENDS – QUALITY OF CARE </a:t>
            </a:r>
            <a:r>
              <a:rPr lang="en-US" sz="2000" i="1" dirty="0" smtClean="0"/>
              <a:t>cont’d</a:t>
            </a:r>
            <a:endParaRPr lang="en-US" dirty="0" smtClean="0"/>
          </a:p>
        </p:txBody>
      </p:sp>
      <p:sp>
        <p:nvSpPr>
          <p:cNvPr id="7" name="TextBox 6"/>
          <p:cNvSpPr txBox="1"/>
          <p:nvPr/>
        </p:nvSpPr>
        <p:spPr>
          <a:xfrm>
            <a:off x="834955" y="1295400"/>
            <a:ext cx="7454285" cy="430887"/>
          </a:xfrm>
          <a:prstGeom prst="rect">
            <a:avLst/>
          </a:prstGeom>
          <a:noFill/>
        </p:spPr>
        <p:txBody>
          <a:bodyPr wrap="none" rtlCol="0">
            <a:spAutoFit/>
          </a:bodyPr>
          <a:lstStyle/>
          <a:p>
            <a:pPr algn="ctr"/>
            <a:r>
              <a:rPr lang="en-US" sz="2200" b="1" i="1" dirty="0" smtClean="0"/>
              <a:t>Ambulatory Care Sensitive Hospitalization Rate – CHF</a:t>
            </a:r>
            <a:endParaRPr lang="en-US" sz="2200" b="1" i="1" dirty="0">
              <a:solidFill>
                <a:srgbClr val="FF0000"/>
              </a:solidFill>
            </a:endParaRPr>
          </a:p>
        </p:txBody>
      </p:sp>
      <p:sp>
        <p:nvSpPr>
          <p:cNvPr id="11" name="TextBox 10"/>
          <p:cNvSpPr txBox="1"/>
          <p:nvPr/>
        </p:nvSpPr>
        <p:spPr>
          <a:xfrm>
            <a:off x="697103" y="5980584"/>
            <a:ext cx="1588897" cy="230832"/>
          </a:xfrm>
          <a:prstGeom prst="rect">
            <a:avLst/>
          </a:prstGeom>
          <a:noFill/>
        </p:spPr>
        <p:txBody>
          <a:bodyPr wrap="none" rtlCol="0">
            <a:spAutoFit/>
          </a:bodyPr>
          <a:lstStyle/>
          <a:p>
            <a:r>
              <a:rPr lang="en-US" sz="900" dirty="0" smtClean="0"/>
              <a:t>Source: OHCA paid claims </a:t>
            </a:r>
            <a:endParaRPr lang="en-US" sz="900" dirty="0"/>
          </a:p>
        </p:txBody>
      </p:sp>
      <p:pic>
        <p:nvPicPr>
          <p:cNvPr id="4" name="Picture 3"/>
          <p:cNvPicPr>
            <a:picLocks noChangeAspect="1"/>
          </p:cNvPicPr>
          <p:nvPr/>
        </p:nvPicPr>
        <p:blipFill>
          <a:blip r:embed="rId2" cstate="print"/>
          <a:stretch>
            <a:fillRect/>
          </a:stretch>
        </p:blipFill>
        <p:spPr>
          <a:xfrm>
            <a:off x="935097" y="1828800"/>
            <a:ext cx="6913503" cy="4151784"/>
          </a:xfrm>
          <a:prstGeom prst="rect">
            <a:avLst/>
          </a:prstGeom>
        </p:spPr>
      </p:pic>
    </p:spTree>
    <p:extLst>
      <p:ext uri="{BB962C8B-B14F-4D97-AF65-F5344CB8AC3E}">
        <p14:creationId xmlns:p14="http://schemas.microsoft.com/office/powerpoint/2010/main" val="3641457850"/>
      </p:ext>
    </p:extLst>
  </p:cSld>
  <p:clrMapOvr>
    <a:masterClrMapping/>
  </p:clrMapOvr>
  <p:transition>
    <p:dissolv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914400" y="1752600"/>
            <a:ext cx="7162800" cy="4301494"/>
          </a:xfrm>
          <a:prstGeom prst="rect">
            <a:avLst/>
          </a:prstGeom>
        </p:spPr>
      </p:pic>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64</a:t>
            </a:fld>
            <a:r>
              <a:rPr lang="en-US" dirty="0" smtClean="0">
                <a:solidFill>
                  <a:srgbClr val="140A90"/>
                </a:solidFill>
              </a:rPr>
              <a:t> </a:t>
            </a:r>
          </a:p>
        </p:txBody>
      </p:sp>
      <p:sp>
        <p:nvSpPr>
          <p:cNvPr id="6" name="Rectangle 10"/>
          <p:cNvSpPr>
            <a:spLocks noGrp="1" noChangeArrowheads="1"/>
          </p:cNvSpPr>
          <p:nvPr>
            <p:ph type="ftr" sz="quarter" idx="11"/>
          </p:nvPr>
        </p:nvSpPr>
        <p:spPr>
          <a:xfrm>
            <a:off x="609600" y="6381750"/>
            <a:ext cx="3885268" cy="476250"/>
          </a:xfrm>
          <a:noFill/>
        </p:spPr>
        <p:txBody>
          <a:bodyPr/>
          <a:lstStyle/>
          <a:p>
            <a:pPr algn="l"/>
            <a:r>
              <a:rPr lang="en-US" b="1" i="1" dirty="0" smtClean="0"/>
              <a:t>PHPG - </a:t>
            </a:r>
            <a:r>
              <a:rPr lang="en-US" dirty="0" smtClean="0"/>
              <a:t>SoonerCare Choice Evaluation </a:t>
            </a:r>
            <a:endParaRPr lang="en-US" dirty="0" smtClean="0"/>
          </a:p>
        </p:txBody>
      </p:sp>
      <p:sp>
        <p:nvSpPr>
          <p:cNvPr id="2" name="Title 1"/>
          <p:cNvSpPr>
            <a:spLocks noGrp="1"/>
          </p:cNvSpPr>
          <p:nvPr>
            <p:ph type="title"/>
          </p:nvPr>
        </p:nvSpPr>
        <p:spPr/>
        <p:txBody>
          <a:bodyPr/>
          <a:lstStyle/>
          <a:p>
            <a:r>
              <a:rPr lang="en-US" dirty="0" smtClean="0"/>
              <a:t> </a:t>
            </a:r>
            <a:endParaRPr lang="en-US" dirty="0"/>
          </a:p>
        </p:txBody>
      </p:sp>
      <p:sp>
        <p:nvSpPr>
          <p:cNvPr id="8" name="Title 1"/>
          <p:cNvSpPr txBox="1">
            <a:spLocks/>
          </p:cNvSpPr>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eaLnBrk="1" hangingPunct="1"/>
            <a:r>
              <a:rPr lang="en-US" sz="3100" dirty="0" smtClean="0"/>
              <a:t>TRENDS – QUALITY OF CARE </a:t>
            </a:r>
            <a:r>
              <a:rPr lang="en-US" sz="2000" i="1" dirty="0" smtClean="0"/>
              <a:t>cont’d</a:t>
            </a:r>
            <a:endParaRPr lang="en-US" dirty="0" smtClean="0"/>
          </a:p>
        </p:txBody>
      </p:sp>
      <p:sp>
        <p:nvSpPr>
          <p:cNvPr id="7" name="TextBox 6"/>
          <p:cNvSpPr txBox="1"/>
          <p:nvPr/>
        </p:nvSpPr>
        <p:spPr>
          <a:xfrm>
            <a:off x="717938" y="1295400"/>
            <a:ext cx="7688323" cy="430887"/>
          </a:xfrm>
          <a:prstGeom prst="rect">
            <a:avLst/>
          </a:prstGeom>
          <a:noFill/>
        </p:spPr>
        <p:txBody>
          <a:bodyPr wrap="none" rtlCol="0">
            <a:spAutoFit/>
          </a:bodyPr>
          <a:lstStyle/>
          <a:p>
            <a:pPr algn="ctr"/>
            <a:r>
              <a:rPr lang="en-US" sz="2200" b="1" i="1" dirty="0" smtClean="0"/>
              <a:t>Ambulatory Care Sensitive Hospitalization Rate – COPD</a:t>
            </a:r>
            <a:endParaRPr lang="en-US" sz="2200" b="1" i="1" dirty="0">
              <a:solidFill>
                <a:srgbClr val="FF0000"/>
              </a:solidFill>
            </a:endParaRPr>
          </a:p>
        </p:txBody>
      </p:sp>
      <p:sp>
        <p:nvSpPr>
          <p:cNvPr id="11" name="TextBox 10"/>
          <p:cNvSpPr txBox="1"/>
          <p:nvPr/>
        </p:nvSpPr>
        <p:spPr>
          <a:xfrm>
            <a:off x="697103" y="5976726"/>
            <a:ext cx="1588897" cy="230832"/>
          </a:xfrm>
          <a:prstGeom prst="rect">
            <a:avLst/>
          </a:prstGeom>
          <a:noFill/>
        </p:spPr>
        <p:txBody>
          <a:bodyPr wrap="none" rtlCol="0">
            <a:spAutoFit/>
          </a:bodyPr>
          <a:lstStyle/>
          <a:p>
            <a:r>
              <a:rPr lang="en-US" sz="900" dirty="0" smtClean="0"/>
              <a:t>Source: OHCA paid claims </a:t>
            </a:r>
            <a:endParaRPr lang="en-US" sz="900" dirty="0"/>
          </a:p>
        </p:txBody>
      </p:sp>
    </p:spTree>
    <p:extLst>
      <p:ext uri="{BB962C8B-B14F-4D97-AF65-F5344CB8AC3E}">
        <p14:creationId xmlns:p14="http://schemas.microsoft.com/office/powerpoint/2010/main" val="3070965807"/>
      </p:ext>
    </p:extLst>
  </p:cSld>
  <p:clrMapOvr>
    <a:masterClrMapping/>
  </p:clrMapOvr>
  <p:transition>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65</a:t>
            </a:fld>
            <a:r>
              <a:rPr lang="en-US" dirty="0" smtClean="0">
                <a:solidFill>
                  <a:srgbClr val="140A90"/>
                </a:solidFill>
              </a:rPr>
              <a:t> </a:t>
            </a:r>
          </a:p>
        </p:txBody>
      </p:sp>
      <p:sp>
        <p:nvSpPr>
          <p:cNvPr id="6" name="Rectangle 10"/>
          <p:cNvSpPr>
            <a:spLocks noGrp="1" noChangeArrowheads="1"/>
          </p:cNvSpPr>
          <p:nvPr>
            <p:ph type="ftr" sz="quarter" idx="11"/>
          </p:nvPr>
        </p:nvSpPr>
        <p:spPr>
          <a:xfrm>
            <a:off x="609600" y="6381750"/>
            <a:ext cx="3885268" cy="476250"/>
          </a:xfrm>
          <a:noFill/>
        </p:spPr>
        <p:txBody>
          <a:bodyPr/>
          <a:lstStyle/>
          <a:p>
            <a:pPr algn="l"/>
            <a:r>
              <a:rPr lang="en-US" b="1" i="1" dirty="0" smtClean="0"/>
              <a:t>PHPG - </a:t>
            </a:r>
            <a:r>
              <a:rPr lang="en-US" dirty="0" smtClean="0"/>
              <a:t>SoonerCare Choice Evaluation </a:t>
            </a:r>
            <a:endParaRPr lang="en-US" dirty="0" smtClean="0"/>
          </a:p>
        </p:txBody>
      </p:sp>
      <p:sp>
        <p:nvSpPr>
          <p:cNvPr id="2" name="Title 1"/>
          <p:cNvSpPr>
            <a:spLocks noGrp="1"/>
          </p:cNvSpPr>
          <p:nvPr>
            <p:ph type="title"/>
          </p:nvPr>
        </p:nvSpPr>
        <p:spPr/>
        <p:txBody>
          <a:bodyPr/>
          <a:lstStyle/>
          <a:p>
            <a:r>
              <a:rPr lang="en-US" dirty="0" smtClean="0"/>
              <a:t> </a:t>
            </a:r>
            <a:endParaRPr lang="en-US" dirty="0"/>
          </a:p>
        </p:txBody>
      </p:sp>
      <p:sp>
        <p:nvSpPr>
          <p:cNvPr id="8" name="Title 1"/>
          <p:cNvSpPr txBox="1">
            <a:spLocks/>
          </p:cNvSpPr>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eaLnBrk="1" hangingPunct="1"/>
            <a:r>
              <a:rPr lang="en-US" sz="3100" dirty="0" smtClean="0"/>
              <a:t>TRENDS – QUALITY OF CARE </a:t>
            </a:r>
            <a:r>
              <a:rPr lang="en-US" sz="2000" i="1" dirty="0" smtClean="0"/>
              <a:t>cont’d</a:t>
            </a:r>
            <a:endParaRPr lang="en-US" dirty="0" smtClean="0"/>
          </a:p>
        </p:txBody>
      </p:sp>
      <p:sp>
        <p:nvSpPr>
          <p:cNvPr id="7" name="TextBox 6"/>
          <p:cNvSpPr txBox="1"/>
          <p:nvPr/>
        </p:nvSpPr>
        <p:spPr>
          <a:xfrm>
            <a:off x="363674" y="1295400"/>
            <a:ext cx="8396849" cy="430887"/>
          </a:xfrm>
          <a:prstGeom prst="rect">
            <a:avLst/>
          </a:prstGeom>
          <a:noFill/>
        </p:spPr>
        <p:txBody>
          <a:bodyPr wrap="none" rtlCol="0">
            <a:spAutoFit/>
          </a:bodyPr>
          <a:lstStyle/>
          <a:p>
            <a:pPr algn="ctr"/>
            <a:r>
              <a:rPr lang="en-US" sz="2200" b="1" i="1" dirty="0" smtClean="0"/>
              <a:t>Ambulatory Care Sensitive Hospitalization Rate – Pneumonia</a:t>
            </a:r>
            <a:endParaRPr lang="en-US" sz="2200" b="1" i="1" dirty="0">
              <a:solidFill>
                <a:srgbClr val="FF0000"/>
              </a:solidFill>
            </a:endParaRPr>
          </a:p>
        </p:txBody>
      </p:sp>
      <p:sp>
        <p:nvSpPr>
          <p:cNvPr id="11" name="TextBox 10"/>
          <p:cNvSpPr txBox="1"/>
          <p:nvPr/>
        </p:nvSpPr>
        <p:spPr>
          <a:xfrm>
            <a:off x="697103" y="5953576"/>
            <a:ext cx="1588897" cy="230832"/>
          </a:xfrm>
          <a:prstGeom prst="rect">
            <a:avLst/>
          </a:prstGeom>
          <a:noFill/>
        </p:spPr>
        <p:txBody>
          <a:bodyPr wrap="none" rtlCol="0">
            <a:spAutoFit/>
          </a:bodyPr>
          <a:lstStyle/>
          <a:p>
            <a:r>
              <a:rPr lang="en-US" sz="900" dirty="0" smtClean="0"/>
              <a:t>Source: OHCA paid claims </a:t>
            </a:r>
            <a:endParaRPr lang="en-US" sz="900" dirty="0"/>
          </a:p>
        </p:txBody>
      </p:sp>
      <p:pic>
        <p:nvPicPr>
          <p:cNvPr id="4" name="Picture 3"/>
          <p:cNvPicPr>
            <a:picLocks noChangeAspect="1"/>
          </p:cNvPicPr>
          <p:nvPr/>
        </p:nvPicPr>
        <p:blipFill>
          <a:blip r:embed="rId2" cstate="print"/>
          <a:stretch>
            <a:fillRect/>
          </a:stretch>
        </p:blipFill>
        <p:spPr>
          <a:xfrm>
            <a:off x="1053786" y="1873070"/>
            <a:ext cx="6794814" cy="4080506"/>
          </a:xfrm>
          <a:prstGeom prst="rect">
            <a:avLst/>
          </a:prstGeom>
        </p:spPr>
      </p:pic>
    </p:spTree>
    <p:extLst>
      <p:ext uri="{BB962C8B-B14F-4D97-AF65-F5344CB8AC3E}">
        <p14:creationId xmlns:p14="http://schemas.microsoft.com/office/powerpoint/2010/main" val="1255957262"/>
      </p:ext>
    </p:extLst>
  </p:cSld>
  <p:clrMapOvr>
    <a:masterClrMapping/>
  </p:clrMapOvr>
  <p:transition>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66</a:t>
            </a:fld>
            <a:r>
              <a:rPr lang="en-US" dirty="0" smtClean="0">
                <a:solidFill>
                  <a:srgbClr val="140A90"/>
                </a:solidFill>
              </a:rPr>
              <a:t> </a:t>
            </a:r>
          </a:p>
        </p:txBody>
      </p:sp>
      <p:sp>
        <p:nvSpPr>
          <p:cNvPr id="17412" name="Content Placeholder 2"/>
          <p:cNvSpPr>
            <a:spLocks noGrp="1"/>
          </p:cNvSpPr>
          <p:nvPr>
            <p:ph sz="quarter" idx="1"/>
          </p:nvPr>
        </p:nvSpPr>
        <p:spPr>
          <a:xfrm>
            <a:off x="457200" y="1219200"/>
            <a:ext cx="8382000" cy="4953000"/>
          </a:xfrm>
        </p:spPr>
        <p:txBody>
          <a:bodyPr>
            <a:normAutofit fontScale="85000" lnSpcReduction="10000"/>
          </a:bodyPr>
          <a:lstStyle/>
          <a:p>
            <a:pPr marL="0" indent="0" eaLnBrk="1" hangingPunct="1">
              <a:spcBef>
                <a:spcPts val="0"/>
              </a:spcBef>
              <a:spcAft>
                <a:spcPts val="600"/>
              </a:spcAft>
              <a:buNone/>
            </a:pPr>
            <a:r>
              <a:rPr lang="en-US" sz="3000" b="1" dirty="0" smtClean="0"/>
              <a:t>Hospital Readmissions</a:t>
            </a:r>
          </a:p>
          <a:p>
            <a:pPr eaLnBrk="1" hangingPunct="1">
              <a:spcBef>
                <a:spcPts val="0"/>
              </a:spcBef>
              <a:spcAft>
                <a:spcPts val="1200"/>
              </a:spcAft>
            </a:pPr>
            <a:r>
              <a:rPr lang="en-US" sz="3000" dirty="0" smtClean="0"/>
              <a:t>The hospital 30-day readmission rate is an effective indicator of discharge planning activities, PCP post-discharge care and SoonerCare Choice case management </a:t>
            </a:r>
          </a:p>
          <a:p>
            <a:pPr eaLnBrk="1" hangingPunct="1">
              <a:spcBef>
                <a:spcPts val="0"/>
              </a:spcBef>
              <a:spcAft>
                <a:spcPts val="1200"/>
              </a:spcAft>
            </a:pPr>
            <a:r>
              <a:rPr lang="en-US" sz="3000" dirty="0" smtClean="0"/>
              <a:t>PHPG used paid claims data to evaluate the 30-day readmission rate for 2009 – 2013</a:t>
            </a:r>
          </a:p>
          <a:p>
            <a:pPr eaLnBrk="1" hangingPunct="1">
              <a:spcBef>
                <a:spcPts val="0"/>
              </a:spcBef>
              <a:spcAft>
                <a:spcPts val="1200"/>
              </a:spcAft>
            </a:pPr>
            <a:r>
              <a:rPr lang="en-US" sz="3000" dirty="0" smtClean="0"/>
              <a:t>The rate </a:t>
            </a:r>
            <a:r>
              <a:rPr lang="en-US" sz="3000" b="1" dirty="0" smtClean="0">
                <a:solidFill>
                  <a:schemeClr val="accent2">
                    <a:lumMod val="50000"/>
                  </a:schemeClr>
                </a:solidFill>
              </a:rPr>
              <a:t>remained relatively low over the evaluation period</a:t>
            </a:r>
            <a:r>
              <a:rPr lang="en-US" sz="3000" dirty="0" smtClean="0"/>
              <a:t> and has declined from its (modest) peak in 2011 </a:t>
            </a:r>
            <a:endParaRPr lang="en-US" sz="3000" dirty="0"/>
          </a:p>
          <a:p>
            <a:pPr eaLnBrk="1" hangingPunct="1">
              <a:spcBef>
                <a:spcPts val="0"/>
              </a:spcBef>
              <a:spcAft>
                <a:spcPts val="1200"/>
              </a:spcAft>
            </a:pPr>
            <a:r>
              <a:rPr lang="en-US" sz="3000" dirty="0" smtClean="0"/>
              <a:t>Members who are readmitted return to the hospital an average of 2 – 3 times after their initial admission</a:t>
            </a:r>
          </a:p>
        </p:txBody>
      </p:sp>
      <p:sp>
        <p:nvSpPr>
          <p:cNvPr id="6" name="Rectangle 10"/>
          <p:cNvSpPr>
            <a:spLocks noGrp="1" noChangeArrowheads="1"/>
          </p:cNvSpPr>
          <p:nvPr>
            <p:ph type="ftr" sz="quarter" idx="11"/>
          </p:nvPr>
        </p:nvSpPr>
        <p:spPr>
          <a:xfrm>
            <a:off x="609600" y="6381750"/>
            <a:ext cx="3581400" cy="476250"/>
          </a:xfrm>
          <a:noFill/>
        </p:spPr>
        <p:txBody>
          <a:bodyPr/>
          <a:lstStyle/>
          <a:p>
            <a:pPr algn="l"/>
            <a:r>
              <a:rPr lang="en-US" b="1" i="1" dirty="0" smtClean="0"/>
              <a:t>PHPG - </a:t>
            </a:r>
            <a:r>
              <a:rPr lang="en-US" dirty="0" smtClean="0"/>
              <a:t>SoonerCare Choice Evaluation </a:t>
            </a:r>
            <a:endParaRPr lang="en-US" dirty="0" smtClean="0"/>
          </a:p>
        </p:txBody>
      </p:sp>
      <p:sp>
        <p:nvSpPr>
          <p:cNvPr id="2" name="Title 1"/>
          <p:cNvSpPr>
            <a:spLocks noGrp="1"/>
          </p:cNvSpPr>
          <p:nvPr>
            <p:ph type="title"/>
          </p:nvPr>
        </p:nvSpPr>
        <p:spPr/>
        <p:txBody>
          <a:bodyPr/>
          <a:lstStyle/>
          <a:p>
            <a:r>
              <a:rPr lang="en-US" dirty="0" smtClean="0"/>
              <a:t> </a:t>
            </a:r>
            <a:endParaRPr lang="en-US" dirty="0"/>
          </a:p>
        </p:txBody>
      </p:sp>
      <p:sp>
        <p:nvSpPr>
          <p:cNvPr id="8" name="Title 1"/>
          <p:cNvSpPr txBox="1">
            <a:spLocks/>
          </p:cNvSpPr>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eaLnBrk="1" hangingPunct="1"/>
            <a:r>
              <a:rPr lang="en-US" sz="3100" dirty="0" smtClean="0"/>
              <a:t>TRENDS – QUALITY OF CARE </a:t>
            </a:r>
            <a:r>
              <a:rPr lang="en-US" sz="2000" i="1" dirty="0" smtClean="0"/>
              <a:t>cont’d</a:t>
            </a:r>
            <a:endParaRPr lang="en-US" dirty="0" smtClean="0"/>
          </a:p>
        </p:txBody>
      </p:sp>
    </p:spTree>
    <p:extLst>
      <p:ext uri="{BB962C8B-B14F-4D97-AF65-F5344CB8AC3E}">
        <p14:creationId xmlns:p14="http://schemas.microsoft.com/office/powerpoint/2010/main" val="906470542"/>
      </p:ext>
    </p:extLst>
  </p:cSld>
  <p:clrMapOvr>
    <a:masterClrMapping/>
  </p:clrMapOvr>
  <p:transition>
    <p:dissolv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6645" y="1852479"/>
            <a:ext cx="6834355" cy="4091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67</a:t>
            </a:fld>
            <a:r>
              <a:rPr lang="en-US" dirty="0" smtClean="0">
                <a:solidFill>
                  <a:srgbClr val="140A90"/>
                </a:solidFill>
              </a:rPr>
              <a:t> </a:t>
            </a:r>
          </a:p>
        </p:txBody>
      </p:sp>
      <p:sp>
        <p:nvSpPr>
          <p:cNvPr id="17412" name="Content Placeholder 2"/>
          <p:cNvSpPr>
            <a:spLocks noGrp="1"/>
          </p:cNvSpPr>
          <p:nvPr>
            <p:ph sz="quarter" idx="1"/>
          </p:nvPr>
        </p:nvSpPr>
        <p:spPr>
          <a:xfrm>
            <a:off x="446314" y="1200090"/>
            <a:ext cx="8229600" cy="4743510"/>
          </a:xfrm>
        </p:spPr>
        <p:txBody>
          <a:bodyPr>
            <a:normAutofit/>
          </a:bodyPr>
          <a:lstStyle/>
          <a:p>
            <a:pPr marL="0" indent="0" eaLnBrk="1" hangingPunct="1">
              <a:spcBef>
                <a:spcPts val="0"/>
              </a:spcBef>
              <a:spcAft>
                <a:spcPts val="600"/>
              </a:spcAft>
              <a:buNone/>
            </a:pPr>
            <a:endParaRPr lang="en-US" sz="2900" dirty="0" smtClean="0"/>
          </a:p>
          <a:p>
            <a:pPr lvl="1" eaLnBrk="1" hangingPunct="1">
              <a:spcBef>
                <a:spcPts val="0"/>
              </a:spcBef>
              <a:spcAft>
                <a:spcPts val="1200"/>
              </a:spcAft>
            </a:pPr>
            <a:endParaRPr lang="en-US" dirty="0" smtClean="0"/>
          </a:p>
        </p:txBody>
      </p:sp>
      <p:sp>
        <p:nvSpPr>
          <p:cNvPr id="6" name="Rectangle 10"/>
          <p:cNvSpPr>
            <a:spLocks noGrp="1" noChangeArrowheads="1"/>
          </p:cNvSpPr>
          <p:nvPr>
            <p:ph type="ftr" sz="quarter" idx="11"/>
          </p:nvPr>
        </p:nvSpPr>
        <p:spPr>
          <a:xfrm>
            <a:off x="609600" y="6381750"/>
            <a:ext cx="3657600" cy="476250"/>
          </a:xfrm>
          <a:noFill/>
        </p:spPr>
        <p:txBody>
          <a:bodyPr/>
          <a:lstStyle/>
          <a:p>
            <a:pPr algn="l"/>
            <a:r>
              <a:rPr lang="en-US" b="1" i="1" dirty="0" smtClean="0"/>
              <a:t>PHPG - </a:t>
            </a:r>
            <a:r>
              <a:rPr lang="en-US" dirty="0" smtClean="0"/>
              <a:t>SoonerCare Choice Evaluation </a:t>
            </a:r>
            <a:endParaRPr lang="en-US" dirty="0" smtClean="0"/>
          </a:p>
        </p:txBody>
      </p:sp>
      <p:sp>
        <p:nvSpPr>
          <p:cNvPr id="2" name="Title 1"/>
          <p:cNvSpPr>
            <a:spLocks noGrp="1"/>
          </p:cNvSpPr>
          <p:nvPr>
            <p:ph type="title"/>
          </p:nvPr>
        </p:nvSpPr>
        <p:spPr/>
        <p:txBody>
          <a:bodyPr/>
          <a:lstStyle/>
          <a:p>
            <a:r>
              <a:rPr lang="en-US" dirty="0" smtClean="0"/>
              <a:t> </a:t>
            </a:r>
            <a:endParaRPr lang="en-US" dirty="0"/>
          </a:p>
        </p:txBody>
      </p:sp>
      <p:sp>
        <p:nvSpPr>
          <p:cNvPr id="8" name="Title 1"/>
          <p:cNvSpPr txBox="1">
            <a:spLocks/>
          </p:cNvSpPr>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eaLnBrk="1" hangingPunct="1"/>
            <a:r>
              <a:rPr lang="en-US" sz="3100" dirty="0" smtClean="0"/>
              <a:t>TRENDS – QUALITY OF CARE </a:t>
            </a:r>
            <a:r>
              <a:rPr lang="en-US" sz="2000" i="1" dirty="0" smtClean="0"/>
              <a:t>cont’d</a:t>
            </a:r>
            <a:endParaRPr lang="en-US" dirty="0" smtClean="0"/>
          </a:p>
        </p:txBody>
      </p:sp>
      <p:sp>
        <p:nvSpPr>
          <p:cNvPr id="7" name="TextBox 6"/>
          <p:cNvSpPr txBox="1"/>
          <p:nvPr/>
        </p:nvSpPr>
        <p:spPr>
          <a:xfrm>
            <a:off x="1861463" y="1295400"/>
            <a:ext cx="5453737" cy="461665"/>
          </a:xfrm>
          <a:prstGeom prst="rect">
            <a:avLst/>
          </a:prstGeom>
          <a:noFill/>
        </p:spPr>
        <p:txBody>
          <a:bodyPr wrap="none" rtlCol="0">
            <a:spAutoFit/>
          </a:bodyPr>
          <a:lstStyle/>
          <a:p>
            <a:pPr algn="ctr"/>
            <a:r>
              <a:rPr lang="en-US" sz="2400" b="1" i="1" dirty="0" smtClean="0"/>
              <a:t>Hospital 30-Day Readmission Rate*</a:t>
            </a:r>
            <a:r>
              <a:rPr lang="en-US" sz="2400" b="1" i="1" dirty="0" smtClean="0">
                <a:solidFill>
                  <a:srgbClr val="FF0000"/>
                </a:solidFill>
              </a:rPr>
              <a:t> </a:t>
            </a:r>
            <a:endParaRPr lang="en-US" sz="2400" b="1" i="1" dirty="0">
              <a:solidFill>
                <a:srgbClr val="FF0000"/>
              </a:solidFill>
            </a:endParaRPr>
          </a:p>
        </p:txBody>
      </p:sp>
      <p:sp>
        <p:nvSpPr>
          <p:cNvPr id="11" name="TextBox 10"/>
          <p:cNvSpPr txBox="1"/>
          <p:nvPr/>
        </p:nvSpPr>
        <p:spPr>
          <a:xfrm>
            <a:off x="1450406" y="5943600"/>
            <a:ext cx="3945311" cy="338554"/>
          </a:xfrm>
          <a:prstGeom prst="rect">
            <a:avLst/>
          </a:prstGeom>
          <a:noFill/>
        </p:spPr>
        <p:txBody>
          <a:bodyPr wrap="none" rtlCol="0">
            <a:spAutoFit/>
          </a:bodyPr>
          <a:lstStyle/>
          <a:p>
            <a:r>
              <a:rPr lang="en-US" sz="800" dirty="0" smtClean="0"/>
              <a:t>*Note: SoonerCare </a:t>
            </a:r>
            <a:r>
              <a:rPr lang="en-US" sz="800" dirty="0"/>
              <a:t>Choice members enrolled in a Patient Centered Medical </a:t>
            </a:r>
            <a:r>
              <a:rPr lang="en-US" sz="800" dirty="0" smtClean="0"/>
              <a:t>Home</a:t>
            </a:r>
          </a:p>
          <a:p>
            <a:r>
              <a:rPr lang="en-US" sz="800" dirty="0" smtClean="0"/>
              <a:t>Source: OHCA paid claims </a:t>
            </a:r>
            <a:endParaRPr lang="en-US" sz="800" dirty="0"/>
          </a:p>
        </p:txBody>
      </p:sp>
      <p:cxnSp>
        <p:nvCxnSpPr>
          <p:cNvPr id="12" name="Straight Connector 11"/>
          <p:cNvCxnSpPr/>
          <p:nvPr/>
        </p:nvCxnSpPr>
        <p:spPr>
          <a:xfrm>
            <a:off x="1526606" y="5867400"/>
            <a:ext cx="990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952170"/>
      </p:ext>
    </p:extLst>
  </p:cSld>
  <p:clrMapOvr>
    <a:masterClrMapping/>
  </p:clrMapOvr>
  <p:transition>
    <p:dissolv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68</a:t>
            </a:fld>
            <a:r>
              <a:rPr lang="en-US" dirty="0" smtClean="0">
                <a:solidFill>
                  <a:srgbClr val="140A90"/>
                </a:solidFill>
              </a:rPr>
              <a:t> </a:t>
            </a:r>
          </a:p>
        </p:txBody>
      </p:sp>
      <p:sp>
        <p:nvSpPr>
          <p:cNvPr id="17412" name="Content Placeholder 2"/>
          <p:cNvSpPr>
            <a:spLocks noGrp="1"/>
          </p:cNvSpPr>
          <p:nvPr>
            <p:ph sz="quarter" idx="1"/>
          </p:nvPr>
        </p:nvSpPr>
        <p:spPr>
          <a:xfrm>
            <a:off x="457200" y="1219200"/>
            <a:ext cx="8229600" cy="4953000"/>
          </a:xfrm>
        </p:spPr>
        <p:txBody>
          <a:bodyPr>
            <a:normAutofit fontScale="92500" lnSpcReduction="10000"/>
          </a:bodyPr>
          <a:lstStyle/>
          <a:p>
            <a:pPr marL="0" indent="0" eaLnBrk="1" hangingPunct="1">
              <a:spcBef>
                <a:spcPts val="0"/>
              </a:spcBef>
              <a:spcAft>
                <a:spcPts val="600"/>
              </a:spcAft>
              <a:buNone/>
            </a:pPr>
            <a:r>
              <a:rPr lang="en-US" sz="3200" b="1" dirty="0" smtClean="0"/>
              <a:t>Post-Discharge Visit to PCMH  </a:t>
            </a:r>
          </a:p>
          <a:p>
            <a:pPr eaLnBrk="1" hangingPunct="1">
              <a:spcBef>
                <a:spcPts val="0"/>
              </a:spcBef>
              <a:spcAft>
                <a:spcPts val="1200"/>
              </a:spcAft>
            </a:pPr>
            <a:r>
              <a:rPr lang="en-US" sz="2800" dirty="0" smtClean="0"/>
              <a:t>The post-discharge visit rate to the PCMH is an indicator of PCMH care management activity</a:t>
            </a:r>
          </a:p>
          <a:p>
            <a:pPr eaLnBrk="1" hangingPunct="1">
              <a:spcBef>
                <a:spcPts val="0"/>
              </a:spcBef>
              <a:spcAft>
                <a:spcPts val="1200"/>
              </a:spcAft>
            </a:pPr>
            <a:r>
              <a:rPr lang="en-US" sz="2800" dirty="0" smtClean="0"/>
              <a:t>PHPG used paid claims data to evaluate the 14- and 30-day visit rates for all inpatient stays and for the four ambulatory sensitive conditions</a:t>
            </a:r>
          </a:p>
          <a:p>
            <a:pPr eaLnBrk="1" hangingPunct="1">
              <a:spcBef>
                <a:spcPts val="0"/>
              </a:spcBef>
              <a:spcAft>
                <a:spcPts val="1200"/>
              </a:spcAft>
            </a:pPr>
            <a:r>
              <a:rPr lang="en-US" sz="2800" dirty="0" smtClean="0"/>
              <a:t>The post discharge PCMH visit rate was </a:t>
            </a:r>
            <a:r>
              <a:rPr lang="en-US" sz="2800" b="1" dirty="0" smtClean="0">
                <a:solidFill>
                  <a:schemeClr val="accent2">
                    <a:lumMod val="50000"/>
                  </a:schemeClr>
                </a:solidFill>
              </a:rPr>
              <a:t>consistently at or slightly above 50 percent</a:t>
            </a:r>
          </a:p>
          <a:p>
            <a:pPr eaLnBrk="1" hangingPunct="1">
              <a:spcBef>
                <a:spcPts val="0"/>
              </a:spcBef>
              <a:spcAft>
                <a:spcPts val="1200"/>
              </a:spcAft>
            </a:pPr>
            <a:r>
              <a:rPr lang="en-US" sz="2800" dirty="0" smtClean="0"/>
              <a:t>The rate for ambulatory sensitive conditions was </a:t>
            </a:r>
            <a:r>
              <a:rPr lang="en-US" sz="2800" b="1" dirty="0" smtClean="0">
                <a:solidFill>
                  <a:schemeClr val="accent2">
                    <a:lumMod val="50000"/>
                  </a:schemeClr>
                </a:solidFill>
              </a:rPr>
              <a:t>consistently above 60 percent</a:t>
            </a:r>
          </a:p>
          <a:p>
            <a:pPr eaLnBrk="1" hangingPunct="1">
              <a:spcBef>
                <a:spcPts val="0"/>
              </a:spcBef>
              <a:spcAft>
                <a:spcPts val="1200"/>
              </a:spcAft>
            </a:pPr>
            <a:r>
              <a:rPr lang="en-US" sz="2800" dirty="0"/>
              <a:t>M</a:t>
            </a:r>
            <a:r>
              <a:rPr lang="en-US" sz="2800" dirty="0" smtClean="0"/>
              <a:t>ost follow-up occurs in the first 14 days</a:t>
            </a:r>
            <a:endParaRPr lang="en-US" u="sng" dirty="0" smtClean="0"/>
          </a:p>
        </p:txBody>
      </p:sp>
      <p:sp>
        <p:nvSpPr>
          <p:cNvPr id="6" name="Rectangle 10"/>
          <p:cNvSpPr>
            <a:spLocks noGrp="1" noChangeArrowheads="1"/>
          </p:cNvSpPr>
          <p:nvPr>
            <p:ph type="ftr" sz="quarter" idx="11"/>
          </p:nvPr>
        </p:nvSpPr>
        <p:spPr>
          <a:xfrm>
            <a:off x="609600" y="6381750"/>
            <a:ext cx="3581400" cy="476250"/>
          </a:xfrm>
          <a:noFill/>
        </p:spPr>
        <p:txBody>
          <a:bodyPr/>
          <a:lstStyle/>
          <a:p>
            <a:pPr algn="l"/>
            <a:r>
              <a:rPr lang="en-US" b="1" i="1" dirty="0" smtClean="0"/>
              <a:t>PHPG - </a:t>
            </a:r>
            <a:r>
              <a:rPr lang="en-US" dirty="0" smtClean="0"/>
              <a:t>SoonerCare Choice Evaluation </a:t>
            </a:r>
            <a:endParaRPr lang="en-US" dirty="0" smtClean="0"/>
          </a:p>
        </p:txBody>
      </p:sp>
      <p:sp>
        <p:nvSpPr>
          <p:cNvPr id="2" name="Title 1"/>
          <p:cNvSpPr>
            <a:spLocks noGrp="1"/>
          </p:cNvSpPr>
          <p:nvPr>
            <p:ph type="title"/>
          </p:nvPr>
        </p:nvSpPr>
        <p:spPr/>
        <p:txBody>
          <a:bodyPr/>
          <a:lstStyle/>
          <a:p>
            <a:r>
              <a:rPr lang="en-US" dirty="0" smtClean="0"/>
              <a:t> </a:t>
            </a:r>
            <a:endParaRPr lang="en-US" dirty="0"/>
          </a:p>
        </p:txBody>
      </p:sp>
      <p:sp>
        <p:nvSpPr>
          <p:cNvPr id="8" name="Title 1"/>
          <p:cNvSpPr txBox="1">
            <a:spLocks/>
          </p:cNvSpPr>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eaLnBrk="1" hangingPunct="1"/>
            <a:r>
              <a:rPr lang="en-US" sz="3100" dirty="0" smtClean="0"/>
              <a:t>TRENDS – QUALITY OF CARE </a:t>
            </a:r>
            <a:r>
              <a:rPr lang="en-US" sz="2000" i="1" dirty="0" smtClean="0"/>
              <a:t>cont’d</a:t>
            </a:r>
            <a:endParaRPr lang="en-US" dirty="0" smtClean="0"/>
          </a:p>
        </p:txBody>
      </p:sp>
    </p:spTree>
    <p:extLst>
      <p:ext uri="{BB962C8B-B14F-4D97-AF65-F5344CB8AC3E}">
        <p14:creationId xmlns:p14="http://schemas.microsoft.com/office/powerpoint/2010/main" val="3696358135"/>
      </p:ext>
    </p:extLst>
  </p:cSld>
  <p:clrMapOvr>
    <a:masterClrMapping/>
  </p:clrMapOvr>
  <p:transition>
    <p:dissolv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1954" y="1905000"/>
            <a:ext cx="6845246" cy="4097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69</a:t>
            </a:fld>
            <a:r>
              <a:rPr lang="en-US" dirty="0" smtClean="0">
                <a:solidFill>
                  <a:srgbClr val="140A90"/>
                </a:solidFill>
              </a:rPr>
              <a:t> </a:t>
            </a:r>
          </a:p>
        </p:txBody>
      </p:sp>
      <p:sp>
        <p:nvSpPr>
          <p:cNvPr id="17412" name="Content Placeholder 2"/>
          <p:cNvSpPr>
            <a:spLocks noGrp="1"/>
          </p:cNvSpPr>
          <p:nvPr>
            <p:ph sz="quarter" idx="1"/>
          </p:nvPr>
        </p:nvSpPr>
        <p:spPr>
          <a:xfrm>
            <a:off x="457200" y="1219200"/>
            <a:ext cx="8229600" cy="4743510"/>
          </a:xfrm>
        </p:spPr>
        <p:txBody>
          <a:bodyPr>
            <a:normAutofit/>
          </a:bodyPr>
          <a:lstStyle/>
          <a:p>
            <a:pPr marL="0" indent="0" eaLnBrk="1" hangingPunct="1">
              <a:spcBef>
                <a:spcPts val="0"/>
              </a:spcBef>
              <a:spcAft>
                <a:spcPts val="600"/>
              </a:spcAft>
              <a:buNone/>
            </a:pPr>
            <a:endParaRPr lang="en-US" sz="2900" dirty="0" smtClean="0"/>
          </a:p>
          <a:p>
            <a:pPr lvl="1" eaLnBrk="1" hangingPunct="1">
              <a:spcBef>
                <a:spcPts val="0"/>
              </a:spcBef>
              <a:spcAft>
                <a:spcPts val="1200"/>
              </a:spcAft>
            </a:pPr>
            <a:endParaRPr lang="en-US" dirty="0" smtClean="0"/>
          </a:p>
        </p:txBody>
      </p:sp>
      <p:sp>
        <p:nvSpPr>
          <p:cNvPr id="6" name="Rectangle 10"/>
          <p:cNvSpPr>
            <a:spLocks noGrp="1" noChangeArrowheads="1"/>
          </p:cNvSpPr>
          <p:nvPr>
            <p:ph type="ftr" sz="quarter" idx="11"/>
          </p:nvPr>
        </p:nvSpPr>
        <p:spPr>
          <a:xfrm>
            <a:off x="609600" y="6381750"/>
            <a:ext cx="3657600" cy="476250"/>
          </a:xfrm>
          <a:noFill/>
        </p:spPr>
        <p:txBody>
          <a:bodyPr/>
          <a:lstStyle/>
          <a:p>
            <a:pPr algn="l"/>
            <a:r>
              <a:rPr lang="en-US" b="1" i="1" dirty="0" smtClean="0"/>
              <a:t>PHPG - </a:t>
            </a:r>
            <a:r>
              <a:rPr lang="en-US" dirty="0" smtClean="0"/>
              <a:t>SoonerCare Choice Evaluation </a:t>
            </a:r>
            <a:endParaRPr lang="en-US" dirty="0" smtClean="0"/>
          </a:p>
        </p:txBody>
      </p:sp>
      <p:sp>
        <p:nvSpPr>
          <p:cNvPr id="2" name="Title 1"/>
          <p:cNvSpPr>
            <a:spLocks noGrp="1"/>
          </p:cNvSpPr>
          <p:nvPr>
            <p:ph type="title"/>
          </p:nvPr>
        </p:nvSpPr>
        <p:spPr/>
        <p:txBody>
          <a:bodyPr/>
          <a:lstStyle/>
          <a:p>
            <a:r>
              <a:rPr lang="en-US" dirty="0" smtClean="0"/>
              <a:t> </a:t>
            </a:r>
            <a:endParaRPr lang="en-US" dirty="0"/>
          </a:p>
        </p:txBody>
      </p:sp>
      <p:sp>
        <p:nvSpPr>
          <p:cNvPr id="8" name="Title 1"/>
          <p:cNvSpPr txBox="1">
            <a:spLocks/>
          </p:cNvSpPr>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eaLnBrk="1" hangingPunct="1"/>
            <a:r>
              <a:rPr lang="en-US" sz="3100" dirty="0" smtClean="0"/>
              <a:t>TRENDS – QUALITY OF CARE </a:t>
            </a:r>
            <a:r>
              <a:rPr lang="en-US" sz="2000" i="1" dirty="0" smtClean="0"/>
              <a:t>cont’d</a:t>
            </a:r>
            <a:endParaRPr lang="en-US" dirty="0" smtClean="0"/>
          </a:p>
        </p:txBody>
      </p:sp>
      <p:sp>
        <p:nvSpPr>
          <p:cNvPr id="7" name="TextBox 6"/>
          <p:cNvSpPr txBox="1"/>
          <p:nvPr/>
        </p:nvSpPr>
        <p:spPr>
          <a:xfrm>
            <a:off x="1221683" y="1371600"/>
            <a:ext cx="6578468" cy="461665"/>
          </a:xfrm>
          <a:prstGeom prst="rect">
            <a:avLst/>
          </a:prstGeom>
          <a:noFill/>
        </p:spPr>
        <p:txBody>
          <a:bodyPr wrap="none" rtlCol="0">
            <a:spAutoFit/>
          </a:bodyPr>
          <a:lstStyle/>
          <a:p>
            <a:pPr algn="ctr"/>
            <a:r>
              <a:rPr lang="en-US" sz="2400" b="1" i="1" dirty="0" smtClean="0"/>
              <a:t>Visit to PCMH Post-Discharge – All Admits*</a:t>
            </a:r>
            <a:r>
              <a:rPr lang="en-US" sz="2400" b="1" i="1" dirty="0" smtClean="0">
                <a:solidFill>
                  <a:srgbClr val="FF0000"/>
                </a:solidFill>
              </a:rPr>
              <a:t> </a:t>
            </a:r>
            <a:endParaRPr lang="en-US" sz="2400" b="1" i="1" dirty="0">
              <a:solidFill>
                <a:srgbClr val="FF0000"/>
              </a:solidFill>
            </a:endParaRPr>
          </a:p>
        </p:txBody>
      </p:sp>
      <p:sp>
        <p:nvSpPr>
          <p:cNvPr id="11" name="TextBox 10"/>
          <p:cNvSpPr txBox="1"/>
          <p:nvPr/>
        </p:nvSpPr>
        <p:spPr>
          <a:xfrm>
            <a:off x="1450406" y="5986046"/>
            <a:ext cx="3945311" cy="338554"/>
          </a:xfrm>
          <a:prstGeom prst="rect">
            <a:avLst/>
          </a:prstGeom>
          <a:noFill/>
        </p:spPr>
        <p:txBody>
          <a:bodyPr wrap="none" rtlCol="0">
            <a:spAutoFit/>
          </a:bodyPr>
          <a:lstStyle/>
          <a:p>
            <a:r>
              <a:rPr lang="en-US" sz="800" dirty="0" smtClean="0"/>
              <a:t>*Note: SoonerCare </a:t>
            </a:r>
            <a:r>
              <a:rPr lang="en-US" sz="800" dirty="0"/>
              <a:t>Choice members enrolled in a Patient Centered Medical </a:t>
            </a:r>
            <a:r>
              <a:rPr lang="en-US" sz="800" dirty="0" smtClean="0"/>
              <a:t>Home</a:t>
            </a:r>
          </a:p>
          <a:p>
            <a:r>
              <a:rPr lang="en-US" sz="800" dirty="0" smtClean="0"/>
              <a:t>Source: OHCA paid claims </a:t>
            </a:r>
            <a:endParaRPr lang="en-US" sz="800" dirty="0"/>
          </a:p>
        </p:txBody>
      </p:sp>
      <p:cxnSp>
        <p:nvCxnSpPr>
          <p:cNvPr id="12" name="Straight Connector 11"/>
          <p:cNvCxnSpPr/>
          <p:nvPr/>
        </p:nvCxnSpPr>
        <p:spPr>
          <a:xfrm>
            <a:off x="1526606" y="5943600"/>
            <a:ext cx="9906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176160" y="2694801"/>
            <a:ext cx="490840" cy="276999"/>
          </a:xfrm>
          <a:prstGeom prst="rect">
            <a:avLst/>
          </a:prstGeom>
          <a:noFill/>
        </p:spPr>
        <p:txBody>
          <a:bodyPr wrap="none" rtlCol="0">
            <a:spAutoFit/>
          </a:bodyPr>
          <a:lstStyle/>
          <a:p>
            <a:pPr algn="ctr"/>
            <a:r>
              <a:rPr lang="en-US" sz="1200" b="1" dirty="0" smtClean="0"/>
              <a:t>53%</a:t>
            </a:r>
            <a:endParaRPr lang="en-US" sz="1200" b="1" dirty="0"/>
          </a:p>
        </p:txBody>
      </p:sp>
      <p:sp>
        <p:nvSpPr>
          <p:cNvPr id="15" name="TextBox 14"/>
          <p:cNvSpPr txBox="1"/>
          <p:nvPr/>
        </p:nvSpPr>
        <p:spPr>
          <a:xfrm>
            <a:off x="3429000" y="2646402"/>
            <a:ext cx="490840" cy="276999"/>
          </a:xfrm>
          <a:prstGeom prst="rect">
            <a:avLst/>
          </a:prstGeom>
          <a:noFill/>
        </p:spPr>
        <p:txBody>
          <a:bodyPr wrap="none" rtlCol="0">
            <a:spAutoFit/>
          </a:bodyPr>
          <a:lstStyle/>
          <a:p>
            <a:pPr algn="ctr"/>
            <a:r>
              <a:rPr lang="en-US" sz="1200" b="1" dirty="0" smtClean="0"/>
              <a:t>56%</a:t>
            </a:r>
            <a:endParaRPr lang="en-US" sz="1200" b="1" dirty="0"/>
          </a:p>
        </p:txBody>
      </p:sp>
      <p:sp>
        <p:nvSpPr>
          <p:cNvPr id="16" name="TextBox 15"/>
          <p:cNvSpPr txBox="1"/>
          <p:nvPr/>
        </p:nvSpPr>
        <p:spPr>
          <a:xfrm>
            <a:off x="4614560" y="2743200"/>
            <a:ext cx="490840" cy="276999"/>
          </a:xfrm>
          <a:prstGeom prst="rect">
            <a:avLst/>
          </a:prstGeom>
          <a:noFill/>
        </p:spPr>
        <p:txBody>
          <a:bodyPr wrap="none" rtlCol="0">
            <a:spAutoFit/>
          </a:bodyPr>
          <a:lstStyle/>
          <a:p>
            <a:pPr algn="ctr"/>
            <a:r>
              <a:rPr lang="en-US" sz="1200" b="1" dirty="0" smtClean="0"/>
              <a:t>53%</a:t>
            </a:r>
            <a:endParaRPr lang="en-US" sz="1200" b="1" dirty="0"/>
          </a:p>
        </p:txBody>
      </p:sp>
      <p:sp>
        <p:nvSpPr>
          <p:cNvPr id="17" name="TextBox 16"/>
          <p:cNvSpPr txBox="1"/>
          <p:nvPr/>
        </p:nvSpPr>
        <p:spPr>
          <a:xfrm>
            <a:off x="5833760" y="2819400"/>
            <a:ext cx="490840" cy="276999"/>
          </a:xfrm>
          <a:prstGeom prst="rect">
            <a:avLst/>
          </a:prstGeom>
          <a:noFill/>
        </p:spPr>
        <p:txBody>
          <a:bodyPr wrap="none" rtlCol="0">
            <a:spAutoFit/>
          </a:bodyPr>
          <a:lstStyle/>
          <a:p>
            <a:pPr algn="ctr"/>
            <a:r>
              <a:rPr lang="en-US" sz="1200" b="1" dirty="0" smtClean="0"/>
              <a:t>50%</a:t>
            </a:r>
            <a:endParaRPr lang="en-US" sz="1200" b="1" dirty="0"/>
          </a:p>
        </p:txBody>
      </p:sp>
      <p:sp>
        <p:nvSpPr>
          <p:cNvPr id="18" name="TextBox 17"/>
          <p:cNvSpPr txBox="1"/>
          <p:nvPr/>
        </p:nvSpPr>
        <p:spPr>
          <a:xfrm>
            <a:off x="7052960" y="2771001"/>
            <a:ext cx="490840" cy="276999"/>
          </a:xfrm>
          <a:prstGeom prst="rect">
            <a:avLst/>
          </a:prstGeom>
          <a:noFill/>
        </p:spPr>
        <p:txBody>
          <a:bodyPr wrap="none" rtlCol="0">
            <a:spAutoFit/>
          </a:bodyPr>
          <a:lstStyle/>
          <a:p>
            <a:pPr algn="ctr"/>
            <a:r>
              <a:rPr lang="en-US" sz="1200" b="1" dirty="0" smtClean="0"/>
              <a:t>51%</a:t>
            </a:r>
            <a:endParaRPr lang="en-US" sz="1200" b="1" dirty="0"/>
          </a:p>
        </p:txBody>
      </p:sp>
    </p:spTree>
    <p:extLst>
      <p:ext uri="{BB962C8B-B14F-4D97-AF65-F5344CB8AC3E}">
        <p14:creationId xmlns:p14="http://schemas.microsoft.com/office/powerpoint/2010/main" val="3949686883"/>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7</a:t>
            </a:fld>
            <a:r>
              <a:rPr lang="en-US" dirty="0" smtClean="0">
                <a:solidFill>
                  <a:srgbClr val="140A90"/>
                </a:solidFill>
              </a:rPr>
              <a:t> </a:t>
            </a:r>
          </a:p>
        </p:txBody>
      </p:sp>
      <p:sp>
        <p:nvSpPr>
          <p:cNvPr id="17412" name="Content Placeholder 2"/>
          <p:cNvSpPr>
            <a:spLocks noGrp="1"/>
          </p:cNvSpPr>
          <p:nvPr>
            <p:ph sz="quarter" idx="1"/>
          </p:nvPr>
        </p:nvSpPr>
        <p:spPr>
          <a:xfrm>
            <a:off x="457200" y="1143000"/>
            <a:ext cx="8382000" cy="5334000"/>
          </a:xfrm>
        </p:spPr>
        <p:txBody>
          <a:bodyPr>
            <a:normAutofit fontScale="92500" lnSpcReduction="20000"/>
          </a:bodyPr>
          <a:lstStyle/>
          <a:p>
            <a:pPr marL="0" indent="0" eaLnBrk="1" hangingPunct="1">
              <a:spcBef>
                <a:spcPts val="1200"/>
              </a:spcBef>
              <a:buNone/>
            </a:pPr>
            <a:r>
              <a:rPr lang="en-US" sz="3100" b="1" dirty="0" smtClean="0"/>
              <a:t>Overview of Patient Centered Medical Homes</a:t>
            </a:r>
          </a:p>
          <a:p>
            <a:pPr eaLnBrk="1" hangingPunct="1">
              <a:spcBef>
                <a:spcPts val="1200"/>
              </a:spcBef>
            </a:pPr>
            <a:r>
              <a:rPr lang="en-US" dirty="0" smtClean="0"/>
              <a:t>PCMH model was created at the recommendation of a 2007 OHCA Medical Advisory Task Force </a:t>
            </a:r>
          </a:p>
          <a:p>
            <a:pPr eaLnBrk="1" hangingPunct="1">
              <a:spcBef>
                <a:spcPts val="1200"/>
              </a:spcBef>
            </a:pPr>
            <a:r>
              <a:rPr lang="en-US" dirty="0" smtClean="0"/>
              <a:t>Oklahoma’s PCMH initiative is part of a broader national movement to improve primary care for Medicaid members</a:t>
            </a:r>
          </a:p>
          <a:p>
            <a:pPr eaLnBrk="1" hangingPunct="1">
              <a:spcBef>
                <a:spcPts val="1200"/>
              </a:spcBef>
            </a:pPr>
            <a:r>
              <a:rPr lang="en-US" dirty="0" smtClean="0"/>
              <a:t>PCMH seeks to transform the delivery of primary care through:</a:t>
            </a:r>
            <a:endParaRPr lang="en-US" dirty="0"/>
          </a:p>
          <a:p>
            <a:pPr lvl="1" eaLnBrk="1" hangingPunct="1">
              <a:spcBef>
                <a:spcPts val="1200"/>
              </a:spcBef>
            </a:pPr>
            <a:r>
              <a:rPr lang="en-US" dirty="0" smtClean="0"/>
              <a:t>Interdisciplinary team approach to care coordination</a:t>
            </a:r>
          </a:p>
          <a:p>
            <a:pPr lvl="1" eaLnBrk="1" hangingPunct="1">
              <a:spcBef>
                <a:spcPts val="1200"/>
              </a:spcBef>
            </a:pPr>
            <a:r>
              <a:rPr lang="en-US" dirty="0" smtClean="0"/>
              <a:t>Standardization of care in accordance with evidence-based guidelines</a:t>
            </a:r>
          </a:p>
          <a:p>
            <a:pPr lvl="1" eaLnBrk="1" hangingPunct="1">
              <a:spcBef>
                <a:spcPts val="1200"/>
              </a:spcBef>
            </a:pPr>
            <a:r>
              <a:rPr lang="en-US" dirty="0" smtClean="0"/>
              <a:t>Tracking of tests and consultations and follow-up after ER visits/hospitalizations</a:t>
            </a:r>
          </a:p>
          <a:p>
            <a:pPr lvl="1" eaLnBrk="1" hangingPunct="1">
              <a:spcBef>
                <a:spcPts val="1200"/>
              </a:spcBef>
            </a:pPr>
            <a:r>
              <a:rPr lang="en-US" dirty="0" smtClean="0"/>
              <a:t>Active measurement of quality and adoption of Quality Improvement strategies </a:t>
            </a:r>
          </a:p>
          <a:p>
            <a:pPr marL="274638" lvl="1" indent="0" eaLnBrk="1" hangingPunct="1">
              <a:spcBef>
                <a:spcPts val="1200"/>
              </a:spcBef>
              <a:buNone/>
            </a:pPr>
            <a:endParaRPr lang="en-US" dirty="0" smtClean="0"/>
          </a:p>
          <a:p>
            <a:pPr eaLnBrk="1" hangingPunct="1"/>
            <a:endParaRPr lang="en-US" dirty="0" smtClean="0"/>
          </a:p>
        </p:txBody>
      </p:sp>
      <p:sp>
        <p:nvSpPr>
          <p:cNvPr id="6" name="Rectangle 10"/>
          <p:cNvSpPr>
            <a:spLocks noGrp="1" noChangeArrowheads="1"/>
          </p:cNvSpPr>
          <p:nvPr>
            <p:ph type="ftr" sz="quarter" idx="11"/>
          </p:nvPr>
        </p:nvSpPr>
        <p:spPr>
          <a:xfrm>
            <a:off x="609600" y="6381750"/>
            <a:ext cx="3810000" cy="476250"/>
          </a:xfrm>
          <a:noFill/>
        </p:spPr>
        <p:txBody>
          <a:bodyPr/>
          <a:lstStyle/>
          <a:p>
            <a:pPr algn="l"/>
            <a:r>
              <a:rPr lang="en-US" b="1" i="1" dirty="0" smtClean="0"/>
              <a:t>PHPG - </a:t>
            </a:r>
            <a:r>
              <a:rPr lang="en-US" dirty="0" smtClean="0"/>
              <a:t>SoonerCare Choice Evaluation </a:t>
            </a:r>
            <a:endParaRPr lang="en-US" dirty="0" smtClean="0"/>
          </a:p>
        </p:txBody>
      </p:sp>
      <p:sp>
        <p:nvSpPr>
          <p:cNvPr id="2" name="Title 1"/>
          <p:cNvSpPr>
            <a:spLocks noGrp="1"/>
          </p:cNvSpPr>
          <p:nvPr>
            <p:ph type="title"/>
          </p:nvPr>
        </p:nvSpPr>
        <p:spPr/>
        <p:txBody>
          <a:bodyPr/>
          <a:lstStyle/>
          <a:p>
            <a:r>
              <a:rPr lang="en-US" dirty="0" smtClean="0"/>
              <a:t>INTRODUCTION </a:t>
            </a:r>
            <a:r>
              <a:rPr lang="en-US" sz="2800" i="1" dirty="0" smtClean="0"/>
              <a:t>cont’d</a:t>
            </a:r>
            <a:endParaRPr lang="en-US" dirty="0"/>
          </a:p>
        </p:txBody>
      </p:sp>
    </p:spTree>
    <p:extLst>
      <p:ext uri="{BB962C8B-B14F-4D97-AF65-F5344CB8AC3E}">
        <p14:creationId xmlns:p14="http://schemas.microsoft.com/office/powerpoint/2010/main" val="1294033049"/>
      </p:ext>
    </p:extLst>
  </p:cSld>
  <p:clrMapOvr>
    <a:masterClrMapping/>
  </p:clrMapOvr>
  <p:transition>
    <p:dissolv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2109106"/>
            <a:ext cx="6939454" cy="3876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70</a:t>
            </a:fld>
            <a:r>
              <a:rPr lang="en-US" dirty="0" smtClean="0">
                <a:solidFill>
                  <a:srgbClr val="140A90"/>
                </a:solidFill>
              </a:rPr>
              <a:t> </a:t>
            </a:r>
          </a:p>
        </p:txBody>
      </p:sp>
      <p:sp>
        <p:nvSpPr>
          <p:cNvPr id="17412" name="Content Placeholder 2"/>
          <p:cNvSpPr>
            <a:spLocks noGrp="1"/>
          </p:cNvSpPr>
          <p:nvPr>
            <p:ph sz="quarter" idx="1"/>
          </p:nvPr>
        </p:nvSpPr>
        <p:spPr>
          <a:xfrm>
            <a:off x="457200" y="1219200"/>
            <a:ext cx="8229600" cy="4743510"/>
          </a:xfrm>
        </p:spPr>
        <p:txBody>
          <a:bodyPr>
            <a:normAutofit/>
          </a:bodyPr>
          <a:lstStyle/>
          <a:p>
            <a:pPr marL="0" indent="0" eaLnBrk="1" hangingPunct="1">
              <a:spcBef>
                <a:spcPts val="0"/>
              </a:spcBef>
              <a:spcAft>
                <a:spcPts val="600"/>
              </a:spcAft>
              <a:buNone/>
            </a:pPr>
            <a:endParaRPr lang="en-US" sz="2900" dirty="0" smtClean="0"/>
          </a:p>
          <a:p>
            <a:pPr lvl="1" eaLnBrk="1" hangingPunct="1">
              <a:spcBef>
                <a:spcPts val="0"/>
              </a:spcBef>
              <a:spcAft>
                <a:spcPts val="1200"/>
              </a:spcAft>
            </a:pPr>
            <a:endParaRPr lang="en-US" dirty="0" smtClean="0"/>
          </a:p>
        </p:txBody>
      </p:sp>
      <p:sp>
        <p:nvSpPr>
          <p:cNvPr id="6" name="Rectangle 10"/>
          <p:cNvSpPr>
            <a:spLocks noGrp="1" noChangeArrowheads="1"/>
          </p:cNvSpPr>
          <p:nvPr>
            <p:ph type="ftr" sz="quarter" idx="11"/>
          </p:nvPr>
        </p:nvSpPr>
        <p:spPr>
          <a:xfrm>
            <a:off x="609600" y="6381750"/>
            <a:ext cx="3657600" cy="476250"/>
          </a:xfrm>
          <a:noFill/>
        </p:spPr>
        <p:txBody>
          <a:bodyPr/>
          <a:lstStyle/>
          <a:p>
            <a:pPr algn="l"/>
            <a:r>
              <a:rPr lang="en-US" b="1" i="1" dirty="0" smtClean="0"/>
              <a:t>PHPG - </a:t>
            </a:r>
            <a:r>
              <a:rPr lang="en-US" dirty="0" smtClean="0"/>
              <a:t>SoonerCare Choice Evaluation </a:t>
            </a:r>
            <a:endParaRPr lang="en-US" dirty="0" smtClean="0"/>
          </a:p>
        </p:txBody>
      </p:sp>
      <p:sp>
        <p:nvSpPr>
          <p:cNvPr id="2" name="Title 1"/>
          <p:cNvSpPr>
            <a:spLocks noGrp="1"/>
          </p:cNvSpPr>
          <p:nvPr>
            <p:ph type="title"/>
          </p:nvPr>
        </p:nvSpPr>
        <p:spPr/>
        <p:txBody>
          <a:bodyPr/>
          <a:lstStyle/>
          <a:p>
            <a:r>
              <a:rPr lang="en-US" dirty="0" smtClean="0"/>
              <a:t> </a:t>
            </a:r>
            <a:endParaRPr lang="en-US" dirty="0"/>
          </a:p>
        </p:txBody>
      </p:sp>
      <p:sp>
        <p:nvSpPr>
          <p:cNvPr id="8" name="Title 1"/>
          <p:cNvSpPr txBox="1">
            <a:spLocks/>
          </p:cNvSpPr>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eaLnBrk="1" hangingPunct="1"/>
            <a:r>
              <a:rPr lang="en-US" sz="3100" dirty="0" smtClean="0"/>
              <a:t>TRENDS – QUALITY OF CARE </a:t>
            </a:r>
            <a:r>
              <a:rPr lang="en-US" sz="2000" i="1" dirty="0" smtClean="0"/>
              <a:t>cont’d</a:t>
            </a:r>
            <a:endParaRPr lang="en-US" dirty="0" smtClean="0"/>
          </a:p>
        </p:txBody>
      </p:sp>
      <p:sp>
        <p:nvSpPr>
          <p:cNvPr id="7" name="TextBox 6"/>
          <p:cNvSpPr txBox="1"/>
          <p:nvPr/>
        </p:nvSpPr>
        <p:spPr>
          <a:xfrm>
            <a:off x="403260" y="1371600"/>
            <a:ext cx="8215326" cy="461665"/>
          </a:xfrm>
          <a:prstGeom prst="rect">
            <a:avLst/>
          </a:prstGeom>
          <a:noFill/>
        </p:spPr>
        <p:txBody>
          <a:bodyPr wrap="none" rtlCol="0">
            <a:spAutoFit/>
          </a:bodyPr>
          <a:lstStyle/>
          <a:p>
            <a:pPr algn="ctr"/>
            <a:r>
              <a:rPr lang="en-US" sz="2400" b="1" i="1" dirty="0" smtClean="0"/>
              <a:t>Visit to PCMH Post-Discharge – Ambulatory Sensitive*</a:t>
            </a:r>
            <a:r>
              <a:rPr lang="en-US" sz="2400" b="1" i="1" dirty="0" smtClean="0">
                <a:solidFill>
                  <a:srgbClr val="FF0000"/>
                </a:solidFill>
              </a:rPr>
              <a:t> </a:t>
            </a:r>
            <a:endParaRPr lang="en-US" sz="2400" b="1" i="1" dirty="0">
              <a:solidFill>
                <a:srgbClr val="FF0000"/>
              </a:solidFill>
            </a:endParaRPr>
          </a:p>
        </p:txBody>
      </p:sp>
      <p:sp>
        <p:nvSpPr>
          <p:cNvPr id="11" name="TextBox 10"/>
          <p:cNvSpPr txBox="1"/>
          <p:nvPr/>
        </p:nvSpPr>
        <p:spPr>
          <a:xfrm>
            <a:off x="1450406" y="5986046"/>
            <a:ext cx="6399509" cy="338554"/>
          </a:xfrm>
          <a:prstGeom prst="rect">
            <a:avLst/>
          </a:prstGeom>
          <a:noFill/>
        </p:spPr>
        <p:txBody>
          <a:bodyPr wrap="none" rtlCol="0">
            <a:spAutoFit/>
          </a:bodyPr>
          <a:lstStyle/>
          <a:p>
            <a:r>
              <a:rPr lang="en-US" sz="800" dirty="0" smtClean="0"/>
              <a:t>*Note: SoonerCare </a:t>
            </a:r>
            <a:r>
              <a:rPr lang="en-US" sz="800" dirty="0"/>
              <a:t>Choice members enrolled in a Patient Centered Medical </a:t>
            </a:r>
            <a:r>
              <a:rPr lang="en-US" sz="800" dirty="0" smtClean="0"/>
              <a:t>Home; conditions are Asthma, CHF, COPD and Pneumonia</a:t>
            </a:r>
          </a:p>
          <a:p>
            <a:r>
              <a:rPr lang="en-US" sz="800" dirty="0" smtClean="0"/>
              <a:t>Source: OHCA paid claims </a:t>
            </a:r>
            <a:endParaRPr lang="en-US" sz="800" dirty="0"/>
          </a:p>
        </p:txBody>
      </p:sp>
      <p:cxnSp>
        <p:nvCxnSpPr>
          <p:cNvPr id="12" name="Straight Connector 11"/>
          <p:cNvCxnSpPr/>
          <p:nvPr/>
        </p:nvCxnSpPr>
        <p:spPr>
          <a:xfrm>
            <a:off x="1526606" y="5943600"/>
            <a:ext cx="9906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133600" y="2362200"/>
            <a:ext cx="490840" cy="276999"/>
          </a:xfrm>
          <a:prstGeom prst="rect">
            <a:avLst/>
          </a:prstGeom>
          <a:noFill/>
        </p:spPr>
        <p:txBody>
          <a:bodyPr wrap="none" rtlCol="0">
            <a:spAutoFit/>
          </a:bodyPr>
          <a:lstStyle/>
          <a:p>
            <a:pPr algn="ctr"/>
            <a:r>
              <a:rPr lang="en-US" sz="1200" b="1" dirty="0" smtClean="0"/>
              <a:t>70%</a:t>
            </a:r>
            <a:endParaRPr lang="en-US" sz="1200" b="1" dirty="0"/>
          </a:p>
        </p:txBody>
      </p:sp>
      <p:sp>
        <p:nvSpPr>
          <p:cNvPr id="15" name="TextBox 14"/>
          <p:cNvSpPr txBox="1"/>
          <p:nvPr/>
        </p:nvSpPr>
        <p:spPr>
          <a:xfrm>
            <a:off x="3352800" y="2313801"/>
            <a:ext cx="490840" cy="276999"/>
          </a:xfrm>
          <a:prstGeom prst="rect">
            <a:avLst/>
          </a:prstGeom>
          <a:noFill/>
        </p:spPr>
        <p:txBody>
          <a:bodyPr wrap="none" rtlCol="0">
            <a:spAutoFit/>
          </a:bodyPr>
          <a:lstStyle/>
          <a:p>
            <a:pPr algn="ctr"/>
            <a:r>
              <a:rPr lang="en-US" sz="1200" b="1" dirty="0" smtClean="0"/>
              <a:t>70%</a:t>
            </a:r>
            <a:endParaRPr lang="en-US" sz="1200" b="1" dirty="0"/>
          </a:p>
        </p:txBody>
      </p:sp>
      <p:sp>
        <p:nvSpPr>
          <p:cNvPr id="16" name="TextBox 15"/>
          <p:cNvSpPr txBox="1"/>
          <p:nvPr/>
        </p:nvSpPr>
        <p:spPr>
          <a:xfrm>
            <a:off x="4572000" y="2362200"/>
            <a:ext cx="490840" cy="276999"/>
          </a:xfrm>
          <a:prstGeom prst="rect">
            <a:avLst/>
          </a:prstGeom>
          <a:noFill/>
        </p:spPr>
        <p:txBody>
          <a:bodyPr wrap="none" rtlCol="0">
            <a:spAutoFit/>
          </a:bodyPr>
          <a:lstStyle/>
          <a:p>
            <a:pPr algn="ctr"/>
            <a:r>
              <a:rPr lang="en-US" sz="1200" b="1" dirty="0" smtClean="0"/>
              <a:t>69%</a:t>
            </a:r>
            <a:endParaRPr lang="en-US" sz="1200" b="1" dirty="0"/>
          </a:p>
        </p:txBody>
      </p:sp>
      <p:sp>
        <p:nvSpPr>
          <p:cNvPr id="17" name="TextBox 16"/>
          <p:cNvSpPr txBox="1"/>
          <p:nvPr/>
        </p:nvSpPr>
        <p:spPr>
          <a:xfrm>
            <a:off x="5791200" y="2438400"/>
            <a:ext cx="490840" cy="276999"/>
          </a:xfrm>
          <a:prstGeom prst="rect">
            <a:avLst/>
          </a:prstGeom>
          <a:noFill/>
        </p:spPr>
        <p:txBody>
          <a:bodyPr wrap="none" rtlCol="0">
            <a:spAutoFit/>
          </a:bodyPr>
          <a:lstStyle/>
          <a:p>
            <a:pPr algn="ctr"/>
            <a:r>
              <a:rPr lang="en-US" sz="1200" b="1" dirty="0" smtClean="0"/>
              <a:t>67%</a:t>
            </a:r>
            <a:endParaRPr lang="en-US" sz="1200" b="1" dirty="0"/>
          </a:p>
        </p:txBody>
      </p:sp>
      <p:sp>
        <p:nvSpPr>
          <p:cNvPr id="18" name="TextBox 17"/>
          <p:cNvSpPr txBox="1"/>
          <p:nvPr/>
        </p:nvSpPr>
        <p:spPr>
          <a:xfrm>
            <a:off x="7052960" y="2514600"/>
            <a:ext cx="490840" cy="276999"/>
          </a:xfrm>
          <a:prstGeom prst="rect">
            <a:avLst/>
          </a:prstGeom>
          <a:noFill/>
        </p:spPr>
        <p:txBody>
          <a:bodyPr wrap="none" rtlCol="0">
            <a:spAutoFit/>
          </a:bodyPr>
          <a:lstStyle/>
          <a:p>
            <a:pPr algn="ctr"/>
            <a:r>
              <a:rPr lang="en-US" sz="1200" b="1" dirty="0" smtClean="0"/>
              <a:t>64%</a:t>
            </a:r>
            <a:endParaRPr lang="en-US" sz="1200" b="1" dirty="0"/>
          </a:p>
        </p:txBody>
      </p:sp>
    </p:spTree>
    <p:extLst>
      <p:ext uri="{BB962C8B-B14F-4D97-AF65-F5344CB8AC3E}">
        <p14:creationId xmlns:p14="http://schemas.microsoft.com/office/powerpoint/2010/main" val="2932338437"/>
      </p:ext>
    </p:extLst>
  </p:cSld>
  <p:clrMapOvr>
    <a:masterClrMapping/>
  </p:clrMapOvr>
  <p:transition>
    <p:dissolv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71</a:t>
            </a:fld>
            <a:r>
              <a:rPr lang="en-US" dirty="0" smtClean="0">
                <a:solidFill>
                  <a:srgbClr val="140A90"/>
                </a:solidFill>
              </a:rPr>
              <a:t> </a:t>
            </a:r>
          </a:p>
        </p:txBody>
      </p:sp>
      <p:sp>
        <p:nvSpPr>
          <p:cNvPr id="17412" name="Content Placeholder 2"/>
          <p:cNvSpPr>
            <a:spLocks noGrp="1"/>
          </p:cNvSpPr>
          <p:nvPr>
            <p:ph sz="quarter" idx="1"/>
          </p:nvPr>
        </p:nvSpPr>
        <p:spPr>
          <a:xfrm>
            <a:off x="457200" y="1219200"/>
            <a:ext cx="8229600" cy="4743510"/>
          </a:xfrm>
        </p:spPr>
        <p:txBody>
          <a:bodyPr>
            <a:normAutofit/>
          </a:bodyPr>
          <a:lstStyle/>
          <a:p>
            <a:pPr marL="0" indent="0" eaLnBrk="1" hangingPunct="1">
              <a:spcBef>
                <a:spcPts val="0"/>
              </a:spcBef>
              <a:spcAft>
                <a:spcPts val="600"/>
              </a:spcAft>
              <a:buNone/>
            </a:pPr>
            <a:r>
              <a:rPr lang="en-US" sz="3200" b="1" dirty="0" smtClean="0"/>
              <a:t>Post-Discharge Visit to BH Provider</a:t>
            </a:r>
          </a:p>
          <a:p>
            <a:pPr eaLnBrk="1" hangingPunct="1">
              <a:spcBef>
                <a:spcPts val="0"/>
              </a:spcBef>
              <a:spcAft>
                <a:spcPts val="1200"/>
              </a:spcAft>
            </a:pPr>
            <a:r>
              <a:rPr lang="en-US" sz="2800" dirty="0" smtClean="0"/>
              <a:t>PHPG also evaluated the post-discharge visit rate to an outpatient behavioral health provider, following a behavioral health inpatient stay</a:t>
            </a:r>
          </a:p>
          <a:p>
            <a:pPr eaLnBrk="1" hangingPunct="1">
              <a:spcBef>
                <a:spcPts val="0"/>
              </a:spcBef>
              <a:spcAft>
                <a:spcPts val="1200"/>
              </a:spcAft>
            </a:pPr>
            <a:r>
              <a:rPr lang="en-US" sz="2800" dirty="0" smtClean="0"/>
              <a:t>The post-discharge visit rate was lower than the PCMH rate but </a:t>
            </a:r>
            <a:r>
              <a:rPr lang="en-US" sz="2800" b="1" dirty="0" smtClean="0">
                <a:solidFill>
                  <a:schemeClr val="accent2">
                    <a:lumMod val="50000"/>
                  </a:schemeClr>
                </a:solidFill>
              </a:rPr>
              <a:t>increased significantly </a:t>
            </a:r>
            <a:r>
              <a:rPr lang="en-US" sz="2800" dirty="0" smtClean="0"/>
              <a:t>from 2009 to 2013</a:t>
            </a:r>
          </a:p>
          <a:p>
            <a:pPr eaLnBrk="1" hangingPunct="1">
              <a:spcBef>
                <a:spcPts val="0"/>
              </a:spcBef>
              <a:spcAft>
                <a:spcPts val="1200"/>
              </a:spcAft>
            </a:pPr>
            <a:r>
              <a:rPr lang="en-US" sz="2800" dirty="0" smtClean="0"/>
              <a:t>Again, most follow-up occurs in the first 14 days</a:t>
            </a:r>
          </a:p>
        </p:txBody>
      </p:sp>
      <p:sp>
        <p:nvSpPr>
          <p:cNvPr id="6" name="Rectangle 10"/>
          <p:cNvSpPr>
            <a:spLocks noGrp="1" noChangeArrowheads="1"/>
          </p:cNvSpPr>
          <p:nvPr>
            <p:ph type="ftr" sz="quarter" idx="11"/>
          </p:nvPr>
        </p:nvSpPr>
        <p:spPr>
          <a:xfrm>
            <a:off x="609600" y="6381750"/>
            <a:ext cx="3581400" cy="476250"/>
          </a:xfrm>
          <a:noFill/>
        </p:spPr>
        <p:txBody>
          <a:bodyPr/>
          <a:lstStyle/>
          <a:p>
            <a:pPr algn="l"/>
            <a:r>
              <a:rPr lang="en-US" b="1" i="1" dirty="0" smtClean="0"/>
              <a:t>PHPG - </a:t>
            </a:r>
            <a:r>
              <a:rPr lang="en-US" dirty="0" smtClean="0"/>
              <a:t>SoonerCare Choice Evaluation </a:t>
            </a:r>
            <a:endParaRPr lang="en-US" dirty="0" smtClean="0"/>
          </a:p>
        </p:txBody>
      </p:sp>
      <p:sp>
        <p:nvSpPr>
          <p:cNvPr id="2" name="Title 1"/>
          <p:cNvSpPr>
            <a:spLocks noGrp="1"/>
          </p:cNvSpPr>
          <p:nvPr>
            <p:ph type="title"/>
          </p:nvPr>
        </p:nvSpPr>
        <p:spPr/>
        <p:txBody>
          <a:bodyPr/>
          <a:lstStyle/>
          <a:p>
            <a:r>
              <a:rPr lang="en-US" dirty="0" smtClean="0"/>
              <a:t> </a:t>
            </a:r>
            <a:endParaRPr lang="en-US" dirty="0"/>
          </a:p>
        </p:txBody>
      </p:sp>
      <p:sp>
        <p:nvSpPr>
          <p:cNvPr id="8" name="Title 1"/>
          <p:cNvSpPr txBox="1">
            <a:spLocks/>
          </p:cNvSpPr>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eaLnBrk="1" hangingPunct="1"/>
            <a:r>
              <a:rPr lang="en-US" sz="3100" dirty="0" smtClean="0"/>
              <a:t>TRENDS – QUALITY OF CARE </a:t>
            </a:r>
            <a:r>
              <a:rPr lang="en-US" sz="2000" i="1" dirty="0" smtClean="0"/>
              <a:t>cont’d</a:t>
            </a:r>
            <a:endParaRPr lang="en-US" dirty="0" smtClean="0"/>
          </a:p>
        </p:txBody>
      </p:sp>
    </p:spTree>
    <p:extLst>
      <p:ext uri="{BB962C8B-B14F-4D97-AF65-F5344CB8AC3E}">
        <p14:creationId xmlns:p14="http://schemas.microsoft.com/office/powerpoint/2010/main" val="3979152238"/>
      </p:ext>
    </p:extLst>
  </p:cSld>
  <p:clrMapOvr>
    <a:masterClrMapping/>
  </p:clrMapOvr>
  <p:transition>
    <p:dissolv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7099" y="1968917"/>
            <a:ext cx="7250805" cy="4050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72</a:t>
            </a:fld>
            <a:r>
              <a:rPr lang="en-US" dirty="0" smtClean="0">
                <a:solidFill>
                  <a:srgbClr val="140A90"/>
                </a:solidFill>
              </a:rPr>
              <a:t> </a:t>
            </a:r>
          </a:p>
        </p:txBody>
      </p:sp>
      <p:sp>
        <p:nvSpPr>
          <p:cNvPr id="17412" name="Content Placeholder 2"/>
          <p:cNvSpPr>
            <a:spLocks noGrp="1"/>
          </p:cNvSpPr>
          <p:nvPr>
            <p:ph sz="quarter" idx="1"/>
          </p:nvPr>
        </p:nvSpPr>
        <p:spPr>
          <a:xfrm>
            <a:off x="457200" y="1219200"/>
            <a:ext cx="8229600" cy="4743510"/>
          </a:xfrm>
        </p:spPr>
        <p:txBody>
          <a:bodyPr>
            <a:normAutofit/>
          </a:bodyPr>
          <a:lstStyle/>
          <a:p>
            <a:pPr marL="0" indent="0" eaLnBrk="1" hangingPunct="1">
              <a:spcBef>
                <a:spcPts val="0"/>
              </a:spcBef>
              <a:spcAft>
                <a:spcPts val="600"/>
              </a:spcAft>
              <a:buNone/>
            </a:pPr>
            <a:endParaRPr lang="en-US" sz="2900" dirty="0" smtClean="0"/>
          </a:p>
          <a:p>
            <a:pPr lvl="1" eaLnBrk="1" hangingPunct="1">
              <a:spcBef>
                <a:spcPts val="0"/>
              </a:spcBef>
              <a:spcAft>
                <a:spcPts val="1200"/>
              </a:spcAft>
            </a:pPr>
            <a:endParaRPr lang="en-US" dirty="0" smtClean="0"/>
          </a:p>
        </p:txBody>
      </p:sp>
      <p:sp>
        <p:nvSpPr>
          <p:cNvPr id="6" name="Rectangle 10"/>
          <p:cNvSpPr>
            <a:spLocks noGrp="1" noChangeArrowheads="1"/>
          </p:cNvSpPr>
          <p:nvPr>
            <p:ph type="ftr" sz="quarter" idx="11"/>
          </p:nvPr>
        </p:nvSpPr>
        <p:spPr>
          <a:xfrm>
            <a:off x="609600" y="6381750"/>
            <a:ext cx="3657600" cy="476250"/>
          </a:xfrm>
          <a:noFill/>
        </p:spPr>
        <p:txBody>
          <a:bodyPr/>
          <a:lstStyle/>
          <a:p>
            <a:pPr algn="l"/>
            <a:r>
              <a:rPr lang="en-US" b="1" i="1" dirty="0" smtClean="0"/>
              <a:t>PHPG - </a:t>
            </a:r>
            <a:r>
              <a:rPr lang="en-US" dirty="0" smtClean="0"/>
              <a:t>SoonerCare Choice Evaluation </a:t>
            </a:r>
            <a:endParaRPr lang="en-US" dirty="0" smtClean="0"/>
          </a:p>
        </p:txBody>
      </p:sp>
      <p:sp>
        <p:nvSpPr>
          <p:cNvPr id="2" name="Title 1"/>
          <p:cNvSpPr>
            <a:spLocks noGrp="1"/>
          </p:cNvSpPr>
          <p:nvPr>
            <p:ph type="title"/>
          </p:nvPr>
        </p:nvSpPr>
        <p:spPr/>
        <p:txBody>
          <a:bodyPr/>
          <a:lstStyle/>
          <a:p>
            <a:r>
              <a:rPr lang="en-US" dirty="0" smtClean="0"/>
              <a:t> </a:t>
            </a:r>
            <a:endParaRPr lang="en-US" dirty="0"/>
          </a:p>
        </p:txBody>
      </p:sp>
      <p:sp>
        <p:nvSpPr>
          <p:cNvPr id="8" name="Title 1"/>
          <p:cNvSpPr txBox="1">
            <a:spLocks/>
          </p:cNvSpPr>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eaLnBrk="1" hangingPunct="1"/>
            <a:r>
              <a:rPr lang="en-US" sz="3100" dirty="0" smtClean="0"/>
              <a:t>TRENDS – QUALITY OF CARE </a:t>
            </a:r>
            <a:r>
              <a:rPr lang="en-US" sz="2000" i="1" dirty="0" smtClean="0"/>
              <a:t>cont’d</a:t>
            </a:r>
            <a:endParaRPr lang="en-US" dirty="0" smtClean="0"/>
          </a:p>
        </p:txBody>
      </p:sp>
      <p:sp>
        <p:nvSpPr>
          <p:cNvPr id="7" name="TextBox 6"/>
          <p:cNvSpPr txBox="1"/>
          <p:nvPr/>
        </p:nvSpPr>
        <p:spPr>
          <a:xfrm>
            <a:off x="1705595" y="1371600"/>
            <a:ext cx="5610638" cy="461665"/>
          </a:xfrm>
          <a:prstGeom prst="rect">
            <a:avLst/>
          </a:prstGeom>
          <a:noFill/>
        </p:spPr>
        <p:txBody>
          <a:bodyPr wrap="none" rtlCol="0">
            <a:spAutoFit/>
          </a:bodyPr>
          <a:lstStyle/>
          <a:p>
            <a:pPr algn="ctr"/>
            <a:r>
              <a:rPr lang="en-US" sz="2400" b="1" i="1" dirty="0" smtClean="0"/>
              <a:t>Visit to BH Provider Post-Discharge*</a:t>
            </a:r>
            <a:r>
              <a:rPr lang="en-US" sz="2400" b="1" i="1" dirty="0" smtClean="0">
                <a:solidFill>
                  <a:srgbClr val="FF0000"/>
                </a:solidFill>
              </a:rPr>
              <a:t> </a:t>
            </a:r>
            <a:endParaRPr lang="en-US" sz="2400" b="1" i="1" dirty="0">
              <a:solidFill>
                <a:srgbClr val="FF0000"/>
              </a:solidFill>
            </a:endParaRPr>
          </a:p>
        </p:txBody>
      </p:sp>
      <p:sp>
        <p:nvSpPr>
          <p:cNvPr id="11" name="TextBox 10"/>
          <p:cNvSpPr txBox="1"/>
          <p:nvPr/>
        </p:nvSpPr>
        <p:spPr>
          <a:xfrm>
            <a:off x="1450406" y="5986046"/>
            <a:ext cx="4471096" cy="338554"/>
          </a:xfrm>
          <a:prstGeom prst="rect">
            <a:avLst/>
          </a:prstGeom>
          <a:noFill/>
        </p:spPr>
        <p:txBody>
          <a:bodyPr wrap="none" rtlCol="0">
            <a:spAutoFit/>
          </a:bodyPr>
          <a:lstStyle/>
          <a:p>
            <a:r>
              <a:rPr lang="en-US" sz="800" dirty="0" smtClean="0"/>
              <a:t>*Note: For admissions with a BH primary diagnosis. Equated to 12,000 – 14,000 visits per year</a:t>
            </a:r>
          </a:p>
          <a:p>
            <a:r>
              <a:rPr lang="en-US" sz="800" dirty="0" smtClean="0"/>
              <a:t>Source: OHCA paid claims </a:t>
            </a:r>
            <a:endParaRPr lang="en-US" sz="800" dirty="0"/>
          </a:p>
        </p:txBody>
      </p:sp>
      <p:cxnSp>
        <p:nvCxnSpPr>
          <p:cNvPr id="12" name="Straight Connector 11"/>
          <p:cNvCxnSpPr/>
          <p:nvPr/>
        </p:nvCxnSpPr>
        <p:spPr>
          <a:xfrm>
            <a:off x="1526606" y="5943600"/>
            <a:ext cx="99060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057400" y="3311099"/>
            <a:ext cx="490840" cy="276999"/>
          </a:xfrm>
          <a:prstGeom prst="rect">
            <a:avLst/>
          </a:prstGeom>
          <a:noFill/>
        </p:spPr>
        <p:txBody>
          <a:bodyPr wrap="none" rtlCol="0">
            <a:spAutoFit/>
          </a:bodyPr>
          <a:lstStyle/>
          <a:p>
            <a:pPr algn="ctr"/>
            <a:r>
              <a:rPr lang="en-US" sz="1200" b="1" dirty="0" smtClean="0"/>
              <a:t>29%</a:t>
            </a:r>
            <a:endParaRPr lang="en-US" sz="1200" b="1" dirty="0"/>
          </a:p>
        </p:txBody>
      </p:sp>
      <p:sp>
        <p:nvSpPr>
          <p:cNvPr id="22" name="TextBox 21"/>
          <p:cNvSpPr txBox="1"/>
          <p:nvPr/>
        </p:nvSpPr>
        <p:spPr>
          <a:xfrm>
            <a:off x="3319160" y="3283298"/>
            <a:ext cx="490840" cy="276999"/>
          </a:xfrm>
          <a:prstGeom prst="rect">
            <a:avLst/>
          </a:prstGeom>
          <a:noFill/>
        </p:spPr>
        <p:txBody>
          <a:bodyPr wrap="none" rtlCol="0">
            <a:spAutoFit/>
          </a:bodyPr>
          <a:lstStyle/>
          <a:p>
            <a:pPr algn="ctr"/>
            <a:r>
              <a:rPr lang="en-US" sz="1200" b="1" dirty="0" smtClean="0"/>
              <a:t>31%</a:t>
            </a:r>
            <a:endParaRPr lang="en-US" sz="1200" b="1" dirty="0"/>
          </a:p>
        </p:txBody>
      </p:sp>
      <p:sp>
        <p:nvSpPr>
          <p:cNvPr id="23" name="TextBox 22"/>
          <p:cNvSpPr txBox="1"/>
          <p:nvPr/>
        </p:nvSpPr>
        <p:spPr>
          <a:xfrm>
            <a:off x="4572000" y="3234899"/>
            <a:ext cx="490840" cy="276999"/>
          </a:xfrm>
          <a:prstGeom prst="rect">
            <a:avLst/>
          </a:prstGeom>
          <a:noFill/>
        </p:spPr>
        <p:txBody>
          <a:bodyPr wrap="none" rtlCol="0">
            <a:spAutoFit/>
          </a:bodyPr>
          <a:lstStyle/>
          <a:p>
            <a:pPr algn="ctr"/>
            <a:r>
              <a:rPr lang="en-US" sz="1200" b="1" dirty="0" smtClean="0"/>
              <a:t>33%</a:t>
            </a:r>
            <a:endParaRPr lang="en-US" sz="1200" b="1" dirty="0"/>
          </a:p>
        </p:txBody>
      </p:sp>
      <p:sp>
        <p:nvSpPr>
          <p:cNvPr id="24" name="TextBox 23"/>
          <p:cNvSpPr txBox="1"/>
          <p:nvPr/>
        </p:nvSpPr>
        <p:spPr>
          <a:xfrm>
            <a:off x="5943600" y="2999601"/>
            <a:ext cx="490840" cy="276999"/>
          </a:xfrm>
          <a:prstGeom prst="rect">
            <a:avLst/>
          </a:prstGeom>
          <a:noFill/>
        </p:spPr>
        <p:txBody>
          <a:bodyPr wrap="none" rtlCol="0">
            <a:spAutoFit/>
          </a:bodyPr>
          <a:lstStyle/>
          <a:p>
            <a:pPr algn="ctr"/>
            <a:r>
              <a:rPr lang="en-US" sz="1200" b="1" dirty="0" smtClean="0"/>
              <a:t>40%</a:t>
            </a:r>
            <a:endParaRPr lang="en-US" sz="1200" b="1" dirty="0"/>
          </a:p>
        </p:txBody>
      </p:sp>
      <p:sp>
        <p:nvSpPr>
          <p:cNvPr id="25" name="TextBox 24"/>
          <p:cNvSpPr txBox="1"/>
          <p:nvPr/>
        </p:nvSpPr>
        <p:spPr>
          <a:xfrm>
            <a:off x="7239000" y="2971800"/>
            <a:ext cx="490840" cy="276999"/>
          </a:xfrm>
          <a:prstGeom prst="rect">
            <a:avLst/>
          </a:prstGeom>
          <a:noFill/>
        </p:spPr>
        <p:txBody>
          <a:bodyPr wrap="none" rtlCol="0">
            <a:spAutoFit/>
          </a:bodyPr>
          <a:lstStyle/>
          <a:p>
            <a:pPr algn="ctr"/>
            <a:r>
              <a:rPr lang="en-US" sz="1200" b="1" dirty="0" smtClean="0"/>
              <a:t>41%</a:t>
            </a:r>
            <a:endParaRPr lang="en-US" sz="1200" b="1" dirty="0"/>
          </a:p>
        </p:txBody>
      </p:sp>
    </p:spTree>
    <p:extLst>
      <p:ext uri="{BB962C8B-B14F-4D97-AF65-F5344CB8AC3E}">
        <p14:creationId xmlns:p14="http://schemas.microsoft.com/office/powerpoint/2010/main" val="305730262"/>
      </p:ext>
    </p:extLst>
  </p:cSld>
  <p:clrMapOvr>
    <a:masterClrMapping/>
  </p:clrMapOvr>
  <p:transition>
    <p:dissolv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73</a:t>
            </a:fld>
            <a:r>
              <a:rPr lang="en-US" dirty="0" smtClean="0">
                <a:solidFill>
                  <a:srgbClr val="140A90"/>
                </a:solidFill>
              </a:rPr>
              <a:t> </a:t>
            </a:r>
          </a:p>
        </p:txBody>
      </p:sp>
      <p:sp>
        <p:nvSpPr>
          <p:cNvPr id="17411" name="Title 1"/>
          <p:cNvSpPr>
            <a:spLocks noGrp="1"/>
          </p:cNvSpPr>
          <p:nvPr>
            <p:ph type="title"/>
          </p:nvPr>
        </p:nvSpPr>
        <p:spPr>
          <a:xfrm>
            <a:off x="457200" y="152400"/>
            <a:ext cx="8458200" cy="990600"/>
          </a:xfrm>
        </p:spPr>
        <p:txBody>
          <a:bodyPr/>
          <a:lstStyle/>
          <a:p>
            <a:pPr eaLnBrk="1" hangingPunct="1"/>
            <a:r>
              <a:rPr lang="en-US" dirty="0" smtClean="0"/>
              <a:t>SoonerCare Choice Evaluation - TRENDS</a:t>
            </a:r>
          </a:p>
        </p:txBody>
      </p:sp>
      <p:sp>
        <p:nvSpPr>
          <p:cNvPr id="6" name="Rectangle 10"/>
          <p:cNvSpPr>
            <a:spLocks noGrp="1" noChangeArrowheads="1"/>
          </p:cNvSpPr>
          <p:nvPr>
            <p:ph type="ftr" sz="quarter" idx="11"/>
          </p:nvPr>
        </p:nvSpPr>
        <p:spPr>
          <a:xfrm>
            <a:off x="609600" y="6381750"/>
            <a:ext cx="4114800" cy="476250"/>
          </a:xfrm>
          <a:noFill/>
        </p:spPr>
        <p:txBody>
          <a:bodyPr/>
          <a:lstStyle/>
          <a:p>
            <a:pPr algn="l"/>
            <a:r>
              <a:rPr lang="en-US" b="1" i="1" dirty="0" smtClean="0"/>
              <a:t>PHPG - </a:t>
            </a:r>
            <a:r>
              <a:rPr lang="en-US" dirty="0" smtClean="0"/>
              <a:t>SoonerCare Choice Evaluation </a:t>
            </a:r>
            <a:endParaRPr lang="en-US" dirty="0" smtClean="0"/>
          </a:p>
        </p:txBody>
      </p:sp>
      <p:graphicFrame>
        <p:nvGraphicFramePr>
          <p:cNvPr id="3" name="Diagram 2"/>
          <p:cNvGraphicFramePr/>
          <p:nvPr>
            <p:extLst>
              <p:ext uri="{D42A27DB-BD31-4B8C-83A1-F6EECF244321}">
                <p14:modId xmlns:p14="http://schemas.microsoft.com/office/powerpoint/2010/main" val="230523407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2255707"/>
      </p:ext>
    </p:extLst>
  </p:cSld>
  <p:clrMapOvr>
    <a:masterClrMapping/>
  </p:clrMapOvr>
  <p:transition>
    <p:dissolv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74</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TRENDS – </a:t>
            </a:r>
            <a:r>
              <a:rPr lang="en-US" sz="3000" dirty="0" smtClean="0"/>
              <a:t>COST EFFECTIVENESS</a:t>
            </a:r>
          </a:p>
        </p:txBody>
      </p:sp>
      <p:sp>
        <p:nvSpPr>
          <p:cNvPr id="17412" name="Content Placeholder 2"/>
          <p:cNvSpPr>
            <a:spLocks noGrp="1"/>
          </p:cNvSpPr>
          <p:nvPr>
            <p:ph sz="quarter" idx="1"/>
          </p:nvPr>
        </p:nvSpPr>
        <p:spPr>
          <a:xfrm>
            <a:off x="457200" y="1219200"/>
            <a:ext cx="8229600" cy="3739485"/>
          </a:xfrm>
        </p:spPr>
        <p:txBody>
          <a:bodyPr>
            <a:spAutoFit/>
          </a:bodyPr>
          <a:lstStyle/>
          <a:p>
            <a:pPr marL="0" indent="0" eaLnBrk="1" hangingPunct="1">
              <a:spcBef>
                <a:spcPts val="0"/>
              </a:spcBef>
              <a:spcAft>
                <a:spcPts val="600"/>
              </a:spcAft>
              <a:buNone/>
            </a:pPr>
            <a:r>
              <a:rPr lang="en-US" sz="3200" b="1" dirty="0" smtClean="0"/>
              <a:t>Evaluation Questions</a:t>
            </a:r>
            <a:endParaRPr lang="en-US" sz="2800" dirty="0" smtClean="0"/>
          </a:p>
          <a:p>
            <a:pPr eaLnBrk="1" hangingPunct="1">
              <a:spcBef>
                <a:spcPts val="0"/>
              </a:spcBef>
              <a:spcAft>
                <a:spcPts val="1200"/>
              </a:spcAft>
            </a:pPr>
            <a:r>
              <a:rPr lang="en-US" sz="2800" dirty="0" smtClean="0"/>
              <a:t>Is the SoonerCare program cost effective in terms of health care expenditures?</a:t>
            </a:r>
          </a:p>
          <a:p>
            <a:pPr eaLnBrk="1" hangingPunct="1">
              <a:spcBef>
                <a:spcPts val="0"/>
              </a:spcBef>
              <a:spcAft>
                <a:spcPts val="1200"/>
              </a:spcAft>
            </a:pPr>
            <a:r>
              <a:rPr lang="en-US" sz="2800" dirty="0" smtClean="0"/>
              <a:t>Is the SoonerCare program cost effective in terms of administrative expenses?</a:t>
            </a:r>
          </a:p>
          <a:p>
            <a:pPr eaLnBrk="1" hangingPunct="1"/>
            <a:endParaRPr lang="en-US" sz="3200" dirty="0" smtClean="0"/>
          </a:p>
          <a:p>
            <a:pPr eaLnBrk="1" hangingPunct="1"/>
            <a:endParaRPr lang="en-US" dirty="0" smtClean="0"/>
          </a:p>
        </p:txBody>
      </p:sp>
      <p:sp>
        <p:nvSpPr>
          <p:cNvPr id="6" name="Rectangle 10"/>
          <p:cNvSpPr>
            <a:spLocks noGrp="1" noChangeArrowheads="1"/>
          </p:cNvSpPr>
          <p:nvPr>
            <p:ph type="ftr" sz="quarter" idx="11"/>
          </p:nvPr>
        </p:nvSpPr>
        <p:spPr>
          <a:xfrm>
            <a:off x="609600" y="6381750"/>
            <a:ext cx="3886200" cy="476250"/>
          </a:xfrm>
          <a:noFill/>
        </p:spPr>
        <p:txBody>
          <a:bodyPr/>
          <a:lstStyle/>
          <a:p>
            <a:pPr algn="l"/>
            <a:r>
              <a:rPr lang="en-US" b="1" i="1" dirty="0" smtClean="0"/>
              <a:t>PHPG - </a:t>
            </a:r>
            <a:r>
              <a:rPr lang="en-US" dirty="0" smtClean="0"/>
              <a:t>SoonerCare Choice Evaluation </a:t>
            </a:r>
            <a:endParaRPr lang="en-US" dirty="0" smtClean="0"/>
          </a:p>
        </p:txBody>
      </p:sp>
    </p:spTree>
    <p:extLst>
      <p:ext uri="{BB962C8B-B14F-4D97-AF65-F5344CB8AC3E}">
        <p14:creationId xmlns:p14="http://schemas.microsoft.com/office/powerpoint/2010/main" val="1279611824"/>
      </p:ext>
    </p:extLst>
  </p:cSld>
  <p:clrMapOvr>
    <a:masterClrMapping/>
  </p:clrMapOvr>
  <p:transition>
    <p:dissolv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75</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sz="2800" dirty="0" smtClean="0"/>
              <a:t>TRENDS – COST EFFECTIVENESS </a:t>
            </a:r>
            <a:r>
              <a:rPr lang="en-US" sz="1800" i="1" dirty="0" smtClean="0"/>
              <a:t>cont’d</a:t>
            </a:r>
            <a:endParaRPr lang="en-US" sz="2800" dirty="0" smtClean="0"/>
          </a:p>
        </p:txBody>
      </p:sp>
      <p:sp>
        <p:nvSpPr>
          <p:cNvPr id="17412" name="Content Placeholder 2"/>
          <p:cNvSpPr>
            <a:spLocks noGrp="1"/>
          </p:cNvSpPr>
          <p:nvPr>
            <p:ph sz="quarter" idx="1"/>
          </p:nvPr>
        </p:nvSpPr>
        <p:spPr>
          <a:xfrm>
            <a:off x="457200" y="1219200"/>
            <a:ext cx="8229600" cy="5029200"/>
          </a:xfrm>
        </p:spPr>
        <p:txBody>
          <a:bodyPr wrap="square">
            <a:normAutofit/>
          </a:bodyPr>
          <a:lstStyle/>
          <a:p>
            <a:pPr marL="0" indent="0" eaLnBrk="1" hangingPunct="1">
              <a:spcBef>
                <a:spcPts val="0"/>
              </a:spcBef>
              <a:spcAft>
                <a:spcPts val="600"/>
              </a:spcAft>
              <a:buNone/>
            </a:pPr>
            <a:r>
              <a:rPr lang="en-US" sz="3200" b="1" dirty="0" smtClean="0"/>
              <a:t>Health Expenditures</a:t>
            </a:r>
            <a:endParaRPr lang="en-US" sz="2800" dirty="0" smtClean="0"/>
          </a:p>
          <a:p>
            <a:pPr eaLnBrk="1" hangingPunct="1">
              <a:spcBef>
                <a:spcPts val="0"/>
              </a:spcBef>
              <a:spcAft>
                <a:spcPts val="1200"/>
              </a:spcAft>
            </a:pPr>
            <a:r>
              <a:rPr lang="en-US" sz="2800" dirty="0" smtClean="0"/>
              <a:t>Improved program performance must be cost effective to be sustainable </a:t>
            </a:r>
          </a:p>
          <a:p>
            <a:pPr eaLnBrk="1" hangingPunct="1">
              <a:spcBef>
                <a:spcPts val="0"/>
              </a:spcBef>
              <a:spcAft>
                <a:spcPts val="1200"/>
              </a:spcAft>
            </a:pPr>
            <a:r>
              <a:rPr lang="en-US" sz="2800" dirty="0" smtClean="0"/>
              <a:t>PHPG used paid claims data to calculate per member per month expenditures for SoonerCare Choice members for SFY 2009 through SFY 2013</a:t>
            </a:r>
          </a:p>
          <a:p>
            <a:pPr eaLnBrk="1" hangingPunct="1">
              <a:spcBef>
                <a:spcPts val="0"/>
              </a:spcBef>
              <a:spcAft>
                <a:spcPts val="1200"/>
              </a:spcAft>
            </a:pPr>
            <a:r>
              <a:rPr lang="en-US" sz="2800" dirty="0" smtClean="0"/>
              <a:t>PHPG also evaluated SoonerCare Choice expenditures against the national health care inflation rate </a:t>
            </a:r>
            <a:endParaRPr lang="en-US" sz="2800" i="1" dirty="0" smtClean="0">
              <a:solidFill>
                <a:srgbClr val="FF0000"/>
              </a:solidFill>
            </a:endParaRPr>
          </a:p>
          <a:p>
            <a:pPr marL="0" indent="0" eaLnBrk="1" hangingPunct="1">
              <a:spcBef>
                <a:spcPts val="0"/>
              </a:spcBef>
              <a:spcAft>
                <a:spcPts val="1200"/>
              </a:spcAft>
              <a:buNone/>
            </a:pPr>
            <a:endParaRPr lang="en-US" dirty="0" smtClean="0"/>
          </a:p>
        </p:txBody>
      </p:sp>
      <p:sp>
        <p:nvSpPr>
          <p:cNvPr id="6" name="Rectangle 10"/>
          <p:cNvSpPr>
            <a:spLocks noGrp="1" noChangeArrowheads="1"/>
          </p:cNvSpPr>
          <p:nvPr>
            <p:ph type="ftr" sz="quarter" idx="11"/>
          </p:nvPr>
        </p:nvSpPr>
        <p:spPr>
          <a:xfrm>
            <a:off x="609600" y="6381750"/>
            <a:ext cx="3962400" cy="476250"/>
          </a:xfrm>
          <a:noFill/>
        </p:spPr>
        <p:txBody>
          <a:bodyPr/>
          <a:lstStyle/>
          <a:p>
            <a:pPr algn="l"/>
            <a:r>
              <a:rPr lang="en-US" b="1" i="1" dirty="0" smtClean="0"/>
              <a:t>PHPG - </a:t>
            </a:r>
            <a:r>
              <a:rPr lang="en-US" dirty="0" smtClean="0"/>
              <a:t>SoonerCare Choice Evaluation </a:t>
            </a:r>
            <a:endParaRPr lang="en-US" dirty="0" smtClean="0"/>
          </a:p>
        </p:txBody>
      </p:sp>
    </p:spTree>
    <p:extLst>
      <p:ext uri="{BB962C8B-B14F-4D97-AF65-F5344CB8AC3E}">
        <p14:creationId xmlns:p14="http://schemas.microsoft.com/office/powerpoint/2010/main" val="957823682"/>
      </p:ext>
    </p:extLst>
  </p:cSld>
  <p:clrMapOvr>
    <a:masterClrMapping/>
  </p:clrMapOvr>
  <p:transition>
    <p:dissolv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76</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sz="2800" dirty="0" smtClean="0"/>
              <a:t>TRENDS – COST EFFECTIVENESS </a:t>
            </a:r>
            <a:r>
              <a:rPr lang="en-US" sz="1800" i="1" dirty="0" smtClean="0"/>
              <a:t>cont’d</a:t>
            </a:r>
            <a:endParaRPr lang="en-US" sz="2800" dirty="0" smtClean="0"/>
          </a:p>
        </p:txBody>
      </p:sp>
      <p:sp>
        <p:nvSpPr>
          <p:cNvPr id="17412" name="Content Placeholder 2"/>
          <p:cNvSpPr>
            <a:spLocks noGrp="1"/>
          </p:cNvSpPr>
          <p:nvPr>
            <p:ph sz="quarter" idx="1"/>
          </p:nvPr>
        </p:nvSpPr>
        <p:spPr>
          <a:xfrm>
            <a:off x="457200" y="1219200"/>
            <a:ext cx="8229600" cy="1764268"/>
          </a:xfrm>
        </p:spPr>
        <p:txBody>
          <a:bodyPr wrap="square">
            <a:normAutofit fontScale="70000" lnSpcReduction="20000"/>
          </a:bodyPr>
          <a:lstStyle/>
          <a:p>
            <a:pPr marL="0" indent="0" eaLnBrk="1" hangingPunct="1">
              <a:spcBef>
                <a:spcPts val="0"/>
              </a:spcBef>
              <a:spcAft>
                <a:spcPts val="600"/>
              </a:spcAft>
              <a:buNone/>
            </a:pPr>
            <a:r>
              <a:rPr lang="en-US" sz="3200" b="1" dirty="0" smtClean="0"/>
              <a:t>Health Expenditures</a:t>
            </a:r>
            <a:endParaRPr lang="en-US" sz="2800" dirty="0" smtClean="0"/>
          </a:p>
          <a:p>
            <a:pPr eaLnBrk="1" hangingPunct="1">
              <a:spcBef>
                <a:spcPts val="0"/>
              </a:spcBef>
              <a:spcAft>
                <a:spcPts val="1200"/>
              </a:spcAft>
            </a:pPr>
            <a:r>
              <a:rPr lang="en-US" dirty="0" smtClean="0"/>
              <a:t>PMPM health expenditures for SoonerCare Choice members</a:t>
            </a:r>
            <a:r>
              <a:rPr lang="en-US" sz="2000" dirty="0" smtClean="0"/>
              <a:t>*</a:t>
            </a:r>
            <a:r>
              <a:rPr lang="en-US" dirty="0" smtClean="0"/>
              <a:t> rose modestly from SFY 2009 – SFY 2013, increasing an average of 1.5 percent per year</a:t>
            </a:r>
          </a:p>
          <a:p>
            <a:pPr eaLnBrk="1" hangingPunct="1">
              <a:spcBef>
                <a:spcPts val="0"/>
              </a:spcBef>
              <a:spcAft>
                <a:spcPts val="1200"/>
              </a:spcAft>
            </a:pPr>
            <a:r>
              <a:rPr lang="en-US" dirty="0" smtClean="0"/>
              <a:t>During the period 2009 - 2012, per capita national health expenditures increased by an average of 3.0 percent per year</a:t>
            </a:r>
            <a:r>
              <a:rPr lang="en-US" sz="2000" dirty="0" smtClean="0"/>
              <a:t>**</a:t>
            </a:r>
          </a:p>
        </p:txBody>
      </p:sp>
      <p:sp>
        <p:nvSpPr>
          <p:cNvPr id="6" name="Rectangle 10"/>
          <p:cNvSpPr>
            <a:spLocks noGrp="1" noChangeArrowheads="1"/>
          </p:cNvSpPr>
          <p:nvPr>
            <p:ph type="ftr" sz="quarter" idx="11"/>
          </p:nvPr>
        </p:nvSpPr>
        <p:spPr>
          <a:xfrm>
            <a:off x="609599" y="6381750"/>
            <a:ext cx="3929221" cy="476250"/>
          </a:xfrm>
          <a:noFill/>
        </p:spPr>
        <p:txBody>
          <a:bodyPr/>
          <a:lstStyle/>
          <a:p>
            <a:pPr algn="l"/>
            <a:r>
              <a:rPr lang="en-US" b="1" i="1" dirty="0" smtClean="0"/>
              <a:t>PHPG - </a:t>
            </a:r>
            <a:r>
              <a:rPr lang="en-US" dirty="0" smtClean="0"/>
              <a:t>SoonerCare Choice Evaluation </a:t>
            </a:r>
            <a:endParaRPr lang="en-US" dirty="0" smtClean="0"/>
          </a:p>
        </p:txBody>
      </p:sp>
      <p:graphicFrame>
        <p:nvGraphicFramePr>
          <p:cNvPr id="8" name="Content Placeholder 3"/>
          <p:cNvGraphicFramePr>
            <a:graphicFrameLocks/>
          </p:cNvGraphicFramePr>
          <p:nvPr>
            <p:extLst>
              <p:ext uri="{D42A27DB-BD31-4B8C-83A1-F6EECF244321}">
                <p14:modId xmlns:p14="http://schemas.microsoft.com/office/powerpoint/2010/main" val="1854219809"/>
              </p:ext>
            </p:extLst>
          </p:nvPr>
        </p:nvGraphicFramePr>
        <p:xfrm>
          <a:off x="457200" y="3197973"/>
          <a:ext cx="8229600" cy="2593227"/>
        </p:xfrm>
        <a:graphic>
          <a:graphicData uri="http://schemas.openxmlformats.org/drawingml/2006/table">
            <a:tbl>
              <a:tblPr firstRow="1" bandRow="1">
                <a:tableStyleId>{5C22544A-7EE6-4342-B048-85BDC9FD1C3A}</a:tableStyleId>
              </a:tblPr>
              <a:tblGrid>
                <a:gridCol w="2057400"/>
                <a:gridCol w="1028700"/>
                <a:gridCol w="1028700"/>
                <a:gridCol w="1028700"/>
                <a:gridCol w="1028700"/>
                <a:gridCol w="1028700"/>
                <a:gridCol w="1028700"/>
              </a:tblGrid>
              <a:tr h="790053">
                <a:tc>
                  <a:txBody>
                    <a:bodyPr/>
                    <a:lstStyle/>
                    <a:p>
                      <a:r>
                        <a:rPr lang="en-US" sz="1700" dirty="0" smtClean="0"/>
                        <a:t>Admitting Diagnosis</a:t>
                      </a:r>
                      <a:endParaRPr lang="en-US" sz="1700" dirty="0"/>
                    </a:p>
                  </a:txBody>
                  <a:tcPr anchor="ctr"/>
                </a:tc>
                <a:tc>
                  <a:txBody>
                    <a:bodyPr/>
                    <a:lstStyle/>
                    <a:p>
                      <a:pPr algn="ctr"/>
                      <a:r>
                        <a:rPr lang="en-US" dirty="0" smtClean="0"/>
                        <a:t>2009</a:t>
                      </a:r>
                      <a:endParaRPr lang="en-US" dirty="0"/>
                    </a:p>
                  </a:txBody>
                  <a:tcPr anchor="ctr"/>
                </a:tc>
                <a:tc>
                  <a:txBody>
                    <a:bodyPr/>
                    <a:lstStyle/>
                    <a:p>
                      <a:pPr algn="ctr"/>
                      <a:r>
                        <a:rPr lang="en-US" dirty="0" smtClean="0"/>
                        <a:t>2010</a:t>
                      </a:r>
                      <a:endParaRPr lang="en-US" dirty="0"/>
                    </a:p>
                  </a:txBody>
                  <a:tcPr anchor="ctr"/>
                </a:tc>
                <a:tc>
                  <a:txBody>
                    <a:bodyPr/>
                    <a:lstStyle/>
                    <a:p>
                      <a:pPr algn="ctr"/>
                      <a:r>
                        <a:rPr lang="en-US" dirty="0" smtClean="0"/>
                        <a:t>2011</a:t>
                      </a:r>
                      <a:endParaRPr lang="en-US" dirty="0"/>
                    </a:p>
                  </a:txBody>
                  <a:tcPr anchor="ctr"/>
                </a:tc>
                <a:tc>
                  <a:txBody>
                    <a:bodyPr/>
                    <a:lstStyle/>
                    <a:p>
                      <a:pPr algn="ctr"/>
                      <a:r>
                        <a:rPr lang="en-US" dirty="0" smtClean="0"/>
                        <a:t>2012</a:t>
                      </a:r>
                      <a:endParaRPr lang="en-US" dirty="0"/>
                    </a:p>
                  </a:txBody>
                  <a:tcPr anchor="ctr"/>
                </a:tc>
                <a:tc>
                  <a:txBody>
                    <a:bodyPr/>
                    <a:lstStyle/>
                    <a:p>
                      <a:pPr algn="ctr"/>
                      <a:r>
                        <a:rPr lang="en-US" dirty="0" smtClean="0"/>
                        <a:t>2013</a:t>
                      </a:r>
                      <a:endParaRPr lang="en-US" sz="1200" dirty="0"/>
                    </a:p>
                  </a:txBody>
                  <a:tcPr anchor="ctr"/>
                </a:tc>
                <a:tc>
                  <a:txBody>
                    <a:bodyPr/>
                    <a:lstStyle/>
                    <a:p>
                      <a:pPr algn="ctr"/>
                      <a:r>
                        <a:rPr lang="en-US" sz="1600" dirty="0" smtClean="0"/>
                        <a:t>Avg. Annual Change</a:t>
                      </a:r>
                      <a:endParaRPr lang="en-US" sz="1600" dirty="0"/>
                    </a:p>
                  </a:txBody>
                  <a:tcPr anchor="ctr"/>
                </a:tc>
              </a:tr>
              <a:tr h="590089">
                <a:tc>
                  <a:txBody>
                    <a:bodyPr/>
                    <a:lstStyle/>
                    <a:p>
                      <a:r>
                        <a:rPr lang="en-US" dirty="0" smtClean="0"/>
                        <a:t>ABD (non-duals)</a:t>
                      </a:r>
                      <a:endParaRPr lang="en-US" dirty="0"/>
                    </a:p>
                  </a:txBody>
                  <a:tcPr anchor="ctr"/>
                </a:tc>
                <a:tc>
                  <a:txBody>
                    <a:bodyPr/>
                    <a:lstStyle/>
                    <a:p>
                      <a:pPr algn="ctr" fontAlgn="b"/>
                      <a:r>
                        <a:rPr lang="en-US" sz="1800" b="0" i="0" u="none" strike="noStrike" dirty="0" smtClean="0">
                          <a:solidFill>
                            <a:srgbClr val="000000"/>
                          </a:solidFill>
                          <a:effectLst/>
                          <a:latin typeface="Gill Sans MT" pitchFamily="34" charset="0"/>
                        </a:rPr>
                        <a:t>$779</a:t>
                      </a:r>
                      <a:endParaRPr lang="en-US" sz="1800" b="0" i="0" u="none" strike="noStrike" dirty="0">
                        <a:solidFill>
                          <a:srgbClr val="000000"/>
                        </a:solidFill>
                        <a:effectLst/>
                        <a:latin typeface="Gill Sans MT" pitchFamily="34" charset="0"/>
                      </a:endParaRPr>
                    </a:p>
                  </a:txBody>
                  <a:tcPr marL="7620" marR="7620" marT="7620" marB="0" anchor="ctr"/>
                </a:tc>
                <a:tc>
                  <a:txBody>
                    <a:bodyPr/>
                    <a:lstStyle/>
                    <a:p>
                      <a:pPr algn="ctr" fontAlgn="b"/>
                      <a:r>
                        <a:rPr lang="en-US" sz="1800" b="0" i="0" u="none" strike="noStrike" dirty="0" smtClean="0">
                          <a:solidFill>
                            <a:srgbClr val="000000"/>
                          </a:solidFill>
                          <a:effectLst/>
                          <a:latin typeface="Gill Sans MT" pitchFamily="34" charset="0"/>
                        </a:rPr>
                        <a:t>$815</a:t>
                      </a:r>
                      <a:endParaRPr lang="en-US" sz="1800" b="0" i="0" u="none" strike="noStrike" dirty="0">
                        <a:solidFill>
                          <a:srgbClr val="000000"/>
                        </a:solidFill>
                        <a:effectLst/>
                        <a:latin typeface="Gill Sans MT" pitchFamily="34" charset="0"/>
                      </a:endParaRPr>
                    </a:p>
                  </a:txBody>
                  <a:tcPr marL="7620" marR="7620" marT="7620" marB="0" anchor="ctr"/>
                </a:tc>
                <a:tc>
                  <a:txBody>
                    <a:bodyPr/>
                    <a:lstStyle/>
                    <a:p>
                      <a:pPr algn="ctr" fontAlgn="b"/>
                      <a:r>
                        <a:rPr lang="en-US" sz="1800" b="0" i="0" u="none" strike="noStrike" dirty="0" smtClean="0">
                          <a:solidFill>
                            <a:srgbClr val="000000"/>
                          </a:solidFill>
                          <a:effectLst/>
                          <a:latin typeface="Gill Sans MT" pitchFamily="34" charset="0"/>
                        </a:rPr>
                        <a:t>$806</a:t>
                      </a:r>
                      <a:endParaRPr lang="en-US" sz="1800" b="0" i="0" u="none" strike="noStrike" dirty="0">
                        <a:solidFill>
                          <a:srgbClr val="000000"/>
                        </a:solidFill>
                        <a:effectLst/>
                        <a:latin typeface="Gill Sans MT" pitchFamily="34" charset="0"/>
                      </a:endParaRPr>
                    </a:p>
                  </a:txBody>
                  <a:tcPr marL="7620" marR="7620" marT="7620" marB="0" anchor="ctr"/>
                </a:tc>
                <a:tc>
                  <a:txBody>
                    <a:bodyPr/>
                    <a:lstStyle/>
                    <a:p>
                      <a:pPr algn="ctr" fontAlgn="b"/>
                      <a:r>
                        <a:rPr lang="en-US" sz="1800" b="0" i="0" u="none" strike="noStrike" dirty="0" smtClean="0">
                          <a:solidFill>
                            <a:srgbClr val="000000"/>
                          </a:solidFill>
                          <a:effectLst/>
                          <a:latin typeface="Gill Sans MT" pitchFamily="34" charset="0"/>
                        </a:rPr>
                        <a:t>$806</a:t>
                      </a:r>
                      <a:endParaRPr lang="en-US" sz="1800" b="0" i="0" u="none" strike="noStrike" dirty="0">
                        <a:solidFill>
                          <a:srgbClr val="000000"/>
                        </a:solidFill>
                        <a:effectLst/>
                        <a:latin typeface="Gill Sans MT" pitchFamily="34" charset="0"/>
                      </a:endParaRPr>
                    </a:p>
                  </a:txBody>
                  <a:tcPr marL="7620" marR="7620" marT="7620" marB="0" anchor="ctr"/>
                </a:tc>
                <a:tc>
                  <a:txBody>
                    <a:bodyPr/>
                    <a:lstStyle/>
                    <a:p>
                      <a:pPr algn="ctr"/>
                      <a:r>
                        <a:rPr lang="en-US" dirty="0" smtClean="0"/>
                        <a:t>$836</a:t>
                      </a:r>
                      <a:endParaRPr lang="en-US" dirty="0"/>
                    </a:p>
                  </a:txBody>
                  <a:tcPr anchor="ctr"/>
                </a:tc>
                <a:tc>
                  <a:txBody>
                    <a:bodyPr/>
                    <a:lstStyle/>
                    <a:p>
                      <a:pPr algn="ctr"/>
                      <a:r>
                        <a:rPr lang="en-US" sz="1800" b="1" dirty="0" smtClean="0">
                          <a:solidFill>
                            <a:schemeClr val="tx1"/>
                          </a:solidFill>
                          <a:latin typeface="Wingdings 3" pitchFamily="18" charset="2"/>
                        </a:rPr>
                        <a:t>h</a:t>
                      </a:r>
                      <a:r>
                        <a:rPr lang="en-US" sz="1800" b="1" dirty="0" smtClean="0">
                          <a:solidFill>
                            <a:schemeClr val="tx1"/>
                          </a:solidFill>
                          <a:latin typeface="+mn-lt"/>
                        </a:rPr>
                        <a:t>1.8</a:t>
                      </a:r>
                      <a:r>
                        <a:rPr lang="en-US" sz="1800" b="1" dirty="0" smtClean="0">
                          <a:solidFill>
                            <a:schemeClr val="tx1"/>
                          </a:solidFill>
                        </a:rPr>
                        <a:t>%</a:t>
                      </a:r>
                      <a:endParaRPr lang="en-US" sz="1800" b="1" dirty="0">
                        <a:solidFill>
                          <a:schemeClr val="tx1"/>
                        </a:solidFill>
                      </a:endParaRPr>
                    </a:p>
                  </a:txBody>
                  <a:tcPr anchor="ctr"/>
                </a:tc>
              </a:tr>
              <a:tr h="590089">
                <a:tc>
                  <a:txBody>
                    <a:bodyPr/>
                    <a:lstStyle/>
                    <a:p>
                      <a:r>
                        <a:rPr lang="en-US" dirty="0" smtClean="0"/>
                        <a:t>TANF/Other</a:t>
                      </a:r>
                      <a:endParaRPr lang="en-US" dirty="0"/>
                    </a:p>
                  </a:txBody>
                  <a:tcPr anchor="ctr"/>
                </a:tc>
                <a:tc>
                  <a:txBody>
                    <a:bodyPr/>
                    <a:lstStyle/>
                    <a:p>
                      <a:pPr algn="ctr" fontAlgn="b"/>
                      <a:r>
                        <a:rPr lang="en-US" sz="1800" b="0" i="0" u="none" strike="noStrike" dirty="0" smtClean="0">
                          <a:solidFill>
                            <a:srgbClr val="000000"/>
                          </a:solidFill>
                          <a:effectLst/>
                          <a:latin typeface="Gill Sans MT" pitchFamily="34" charset="0"/>
                        </a:rPr>
                        <a:t>$216</a:t>
                      </a:r>
                      <a:endParaRPr lang="en-US" sz="1800" b="0" i="0" u="none" strike="noStrike" dirty="0">
                        <a:solidFill>
                          <a:srgbClr val="000000"/>
                        </a:solidFill>
                        <a:effectLst/>
                        <a:latin typeface="Gill Sans MT" pitchFamily="34" charset="0"/>
                      </a:endParaRPr>
                    </a:p>
                  </a:txBody>
                  <a:tcPr marL="7620" marR="7620" marT="7620" marB="0" anchor="ctr"/>
                </a:tc>
                <a:tc>
                  <a:txBody>
                    <a:bodyPr/>
                    <a:lstStyle/>
                    <a:p>
                      <a:pPr algn="ctr" fontAlgn="b"/>
                      <a:r>
                        <a:rPr lang="en-US" sz="1800" b="0" i="0" u="none" strike="noStrike" dirty="0" smtClean="0">
                          <a:solidFill>
                            <a:srgbClr val="000000"/>
                          </a:solidFill>
                          <a:effectLst/>
                          <a:latin typeface="Gill Sans MT" pitchFamily="34" charset="0"/>
                        </a:rPr>
                        <a:t>$215</a:t>
                      </a:r>
                      <a:endParaRPr lang="en-US" sz="1800" b="0" i="0" u="none" strike="noStrike" dirty="0">
                        <a:solidFill>
                          <a:srgbClr val="000000"/>
                        </a:solidFill>
                        <a:effectLst/>
                        <a:latin typeface="Gill Sans MT" pitchFamily="34" charset="0"/>
                      </a:endParaRPr>
                    </a:p>
                  </a:txBody>
                  <a:tcPr marL="7620" marR="7620" marT="7620" marB="0" anchor="ctr"/>
                </a:tc>
                <a:tc>
                  <a:txBody>
                    <a:bodyPr/>
                    <a:lstStyle/>
                    <a:p>
                      <a:pPr algn="ctr" fontAlgn="b"/>
                      <a:r>
                        <a:rPr lang="en-US" sz="1800" b="0" i="0" u="none" strike="noStrike" dirty="0" smtClean="0">
                          <a:solidFill>
                            <a:srgbClr val="000000"/>
                          </a:solidFill>
                          <a:effectLst/>
                          <a:latin typeface="Gill Sans MT" pitchFamily="34" charset="0"/>
                        </a:rPr>
                        <a:t>$217</a:t>
                      </a:r>
                      <a:endParaRPr lang="en-US" sz="1800" b="0" i="0" u="none" strike="noStrike" dirty="0">
                        <a:solidFill>
                          <a:srgbClr val="000000"/>
                        </a:solidFill>
                        <a:effectLst/>
                        <a:latin typeface="Gill Sans MT" pitchFamily="34" charset="0"/>
                      </a:endParaRPr>
                    </a:p>
                  </a:txBody>
                  <a:tcPr marL="7620" marR="7620" marT="7620" marB="0" anchor="ctr"/>
                </a:tc>
                <a:tc>
                  <a:txBody>
                    <a:bodyPr/>
                    <a:lstStyle/>
                    <a:p>
                      <a:pPr algn="ctr" fontAlgn="b"/>
                      <a:r>
                        <a:rPr lang="en-US" sz="1800" b="0" i="0" u="none" strike="noStrike" dirty="0" smtClean="0">
                          <a:solidFill>
                            <a:srgbClr val="000000"/>
                          </a:solidFill>
                          <a:effectLst/>
                          <a:latin typeface="Gill Sans MT" pitchFamily="34" charset="0"/>
                        </a:rPr>
                        <a:t>$228</a:t>
                      </a:r>
                      <a:endParaRPr lang="en-US" sz="1800" b="0" i="0" u="none" strike="noStrike" dirty="0">
                        <a:solidFill>
                          <a:srgbClr val="000000"/>
                        </a:solidFill>
                        <a:effectLst/>
                        <a:latin typeface="Gill Sans MT" pitchFamily="34" charset="0"/>
                      </a:endParaRPr>
                    </a:p>
                  </a:txBody>
                  <a:tcPr marL="7620" marR="7620" marT="7620" marB="0" anchor="ctr"/>
                </a:tc>
                <a:tc>
                  <a:txBody>
                    <a:bodyPr/>
                    <a:lstStyle/>
                    <a:p>
                      <a:pPr algn="ctr"/>
                      <a:r>
                        <a:rPr lang="en-US" dirty="0" smtClean="0"/>
                        <a:t>$236</a:t>
                      </a:r>
                      <a:endParaRPr lang="en-US" dirty="0"/>
                    </a:p>
                  </a:txBody>
                  <a:tcPr anchor="ctr"/>
                </a:tc>
                <a:tc>
                  <a:txBody>
                    <a:bodyPr/>
                    <a:lstStyle/>
                    <a:p>
                      <a:pPr algn="ctr"/>
                      <a:r>
                        <a:rPr lang="en-US" sz="1800" b="1" dirty="0" smtClean="0">
                          <a:solidFill>
                            <a:schemeClr val="tx1"/>
                          </a:solidFill>
                          <a:latin typeface="Wingdings 3" pitchFamily="18" charset="2"/>
                        </a:rPr>
                        <a:t>h</a:t>
                      </a:r>
                      <a:r>
                        <a:rPr lang="en-US" sz="1800" b="1" dirty="0" smtClean="0">
                          <a:solidFill>
                            <a:schemeClr val="tx1"/>
                          </a:solidFill>
                          <a:latin typeface="+mn-lt"/>
                        </a:rPr>
                        <a:t>2</a:t>
                      </a:r>
                      <a:r>
                        <a:rPr lang="en-US" sz="1800" b="1" dirty="0" smtClean="0">
                          <a:solidFill>
                            <a:schemeClr val="tx1"/>
                          </a:solidFill>
                        </a:rPr>
                        <a:t>.3%</a:t>
                      </a:r>
                      <a:endParaRPr lang="en-US" sz="1800" b="1" dirty="0">
                        <a:solidFill>
                          <a:schemeClr val="tx1"/>
                        </a:solidFill>
                      </a:endParaRPr>
                    </a:p>
                  </a:txBody>
                  <a:tcPr anchor="ctr"/>
                </a:tc>
              </a:tr>
              <a:tr h="590089">
                <a:tc>
                  <a:txBody>
                    <a:bodyPr/>
                    <a:lstStyle/>
                    <a:p>
                      <a:r>
                        <a:rPr lang="en-US" dirty="0" smtClean="0"/>
                        <a:t>TOTAL</a:t>
                      </a:r>
                      <a:endParaRPr lang="en-US" dirty="0"/>
                    </a:p>
                  </a:txBody>
                  <a:tcPr anchor="ctr"/>
                </a:tc>
                <a:tc>
                  <a:txBody>
                    <a:bodyPr/>
                    <a:lstStyle/>
                    <a:p>
                      <a:pPr algn="ctr" fontAlgn="b"/>
                      <a:r>
                        <a:rPr lang="en-US" sz="1800" b="0" i="0" u="none" strike="noStrike" dirty="0" smtClean="0">
                          <a:solidFill>
                            <a:srgbClr val="000000"/>
                          </a:solidFill>
                          <a:effectLst/>
                          <a:latin typeface="Gill Sans MT" pitchFamily="34" charset="0"/>
                        </a:rPr>
                        <a:t>$274</a:t>
                      </a:r>
                      <a:endParaRPr lang="en-US" sz="1800" b="0" i="0" u="none" strike="noStrike" dirty="0">
                        <a:solidFill>
                          <a:srgbClr val="000000"/>
                        </a:solidFill>
                        <a:effectLst/>
                        <a:latin typeface="Gill Sans MT" pitchFamily="34" charset="0"/>
                      </a:endParaRPr>
                    </a:p>
                  </a:txBody>
                  <a:tcPr marL="7620" marR="7620" marT="7620" marB="0" anchor="ctr"/>
                </a:tc>
                <a:tc>
                  <a:txBody>
                    <a:bodyPr/>
                    <a:lstStyle/>
                    <a:p>
                      <a:pPr algn="ctr" fontAlgn="b"/>
                      <a:r>
                        <a:rPr lang="en-US" sz="1800" b="0" i="0" u="none" strike="noStrike" dirty="0" smtClean="0">
                          <a:solidFill>
                            <a:srgbClr val="000000"/>
                          </a:solidFill>
                          <a:effectLst/>
                          <a:latin typeface="Gill Sans MT" pitchFamily="34" charset="0"/>
                        </a:rPr>
                        <a:t>$275</a:t>
                      </a:r>
                      <a:endParaRPr lang="en-US" sz="1800" b="0" i="0" u="none" strike="noStrike" dirty="0">
                        <a:solidFill>
                          <a:srgbClr val="000000"/>
                        </a:solidFill>
                        <a:effectLst/>
                        <a:latin typeface="Gill Sans MT" pitchFamily="34" charset="0"/>
                      </a:endParaRPr>
                    </a:p>
                  </a:txBody>
                  <a:tcPr marL="7620" marR="7620" marT="7620" marB="0" anchor="ctr"/>
                </a:tc>
                <a:tc>
                  <a:txBody>
                    <a:bodyPr/>
                    <a:lstStyle/>
                    <a:p>
                      <a:pPr algn="ctr" fontAlgn="b"/>
                      <a:r>
                        <a:rPr lang="en-US" sz="1800" b="0" i="0" u="none" strike="noStrike" dirty="0" smtClean="0">
                          <a:solidFill>
                            <a:srgbClr val="000000"/>
                          </a:solidFill>
                          <a:effectLst/>
                          <a:latin typeface="Gill Sans MT" pitchFamily="34" charset="0"/>
                        </a:rPr>
                        <a:t>$276</a:t>
                      </a:r>
                      <a:endParaRPr lang="en-US" sz="1800" b="0" i="0" u="none" strike="noStrike" dirty="0">
                        <a:solidFill>
                          <a:srgbClr val="000000"/>
                        </a:solidFill>
                        <a:effectLst/>
                        <a:latin typeface="Gill Sans MT" pitchFamily="34" charset="0"/>
                      </a:endParaRPr>
                    </a:p>
                  </a:txBody>
                  <a:tcPr marL="7620" marR="7620" marT="7620" marB="0" anchor="ctr"/>
                </a:tc>
                <a:tc>
                  <a:txBody>
                    <a:bodyPr/>
                    <a:lstStyle/>
                    <a:p>
                      <a:pPr algn="ctr" fontAlgn="b"/>
                      <a:r>
                        <a:rPr lang="en-US" sz="1800" b="0" i="0" u="none" strike="noStrike" dirty="0" smtClean="0">
                          <a:solidFill>
                            <a:srgbClr val="000000"/>
                          </a:solidFill>
                          <a:effectLst/>
                          <a:latin typeface="Gill Sans MT" pitchFamily="34" charset="0"/>
                        </a:rPr>
                        <a:t>$280</a:t>
                      </a:r>
                      <a:endParaRPr lang="en-US" sz="1800" b="0" i="0" u="none" strike="noStrike" dirty="0">
                        <a:solidFill>
                          <a:srgbClr val="000000"/>
                        </a:solidFill>
                        <a:effectLst/>
                        <a:latin typeface="Gill Sans MT" pitchFamily="34" charset="0"/>
                      </a:endParaRPr>
                    </a:p>
                  </a:txBody>
                  <a:tcPr marL="7620" marR="7620" marT="7620" marB="0" anchor="ctr"/>
                </a:tc>
                <a:tc>
                  <a:txBody>
                    <a:bodyPr/>
                    <a:lstStyle/>
                    <a:p>
                      <a:pPr algn="ctr"/>
                      <a:r>
                        <a:rPr lang="en-US" dirty="0" smtClean="0"/>
                        <a:t>$291</a:t>
                      </a:r>
                      <a:endParaRPr lang="en-US" dirty="0"/>
                    </a:p>
                  </a:txBody>
                  <a:tcPr anchor="ctr"/>
                </a:tc>
                <a:tc>
                  <a:txBody>
                    <a:bodyPr/>
                    <a:lstStyle/>
                    <a:p>
                      <a:pPr algn="ctr"/>
                      <a:r>
                        <a:rPr lang="en-US" sz="1800" b="1" dirty="0" smtClean="0">
                          <a:solidFill>
                            <a:schemeClr val="tx1"/>
                          </a:solidFill>
                          <a:latin typeface="Wingdings 3" pitchFamily="18" charset="2"/>
                        </a:rPr>
                        <a:t>h</a:t>
                      </a:r>
                      <a:r>
                        <a:rPr lang="en-US" sz="1800" b="1" dirty="0" smtClean="0">
                          <a:solidFill>
                            <a:schemeClr val="tx1"/>
                          </a:solidFill>
                          <a:latin typeface="+mn-lt"/>
                        </a:rPr>
                        <a:t>1.5</a:t>
                      </a:r>
                      <a:r>
                        <a:rPr lang="en-US" sz="1800" b="1" dirty="0" smtClean="0">
                          <a:solidFill>
                            <a:schemeClr val="tx1"/>
                          </a:solidFill>
                        </a:rPr>
                        <a:t>%</a:t>
                      </a:r>
                      <a:endParaRPr lang="en-US" sz="1800" b="1" dirty="0">
                        <a:solidFill>
                          <a:schemeClr val="tx1"/>
                        </a:solidFill>
                      </a:endParaRPr>
                    </a:p>
                  </a:txBody>
                  <a:tcPr anchor="ctr"/>
                </a:tc>
              </a:tr>
            </a:tbl>
          </a:graphicData>
        </a:graphic>
      </p:graphicFrame>
      <p:sp>
        <p:nvSpPr>
          <p:cNvPr id="9" name="TextBox 8"/>
          <p:cNvSpPr txBox="1"/>
          <p:nvPr/>
        </p:nvSpPr>
        <p:spPr>
          <a:xfrm>
            <a:off x="1426431" y="2798160"/>
            <a:ext cx="6224782" cy="369332"/>
          </a:xfrm>
          <a:prstGeom prst="rect">
            <a:avLst/>
          </a:prstGeom>
          <a:noFill/>
        </p:spPr>
        <p:txBody>
          <a:bodyPr wrap="none" rtlCol="0">
            <a:spAutoFit/>
          </a:bodyPr>
          <a:lstStyle/>
          <a:p>
            <a:pPr algn="ctr"/>
            <a:r>
              <a:rPr lang="en-US" b="1" i="1" dirty="0" smtClean="0"/>
              <a:t>SoonerCare Choice Member PMPM Expenditures (SFY)</a:t>
            </a:r>
            <a:endParaRPr lang="en-US" b="1" i="1" dirty="0"/>
          </a:p>
        </p:txBody>
      </p:sp>
      <p:sp>
        <p:nvSpPr>
          <p:cNvPr id="10" name="TextBox 9"/>
          <p:cNvSpPr txBox="1"/>
          <p:nvPr/>
        </p:nvSpPr>
        <p:spPr>
          <a:xfrm>
            <a:off x="609600" y="5867400"/>
            <a:ext cx="7239000" cy="461665"/>
          </a:xfrm>
          <a:prstGeom prst="rect">
            <a:avLst/>
          </a:prstGeom>
          <a:noFill/>
        </p:spPr>
        <p:txBody>
          <a:bodyPr wrap="square" rtlCol="0">
            <a:spAutoFit/>
          </a:bodyPr>
          <a:lstStyle/>
          <a:p>
            <a:r>
              <a:rPr lang="en-US" sz="800" dirty="0" smtClean="0"/>
              <a:t>*Note 1 – Data is for members assigned to a PCMH. Total SCC trend is lower than ABD and TANF/Other rates due to changes in member mix. </a:t>
            </a:r>
          </a:p>
          <a:p>
            <a:r>
              <a:rPr lang="en-US" sz="800" dirty="0" smtClean="0"/>
              <a:t>**Note 2 – 2013 national data not yet available</a:t>
            </a:r>
          </a:p>
          <a:p>
            <a:r>
              <a:rPr lang="en-US" sz="800" dirty="0" smtClean="0"/>
              <a:t>Sources: OHCA paid claims data; Henry J Kaiser Foundation (national per capita) </a:t>
            </a:r>
            <a:endParaRPr lang="en-US" sz="800" dirty="0"/>
          </a:p>
        </p:txBody>
      </p:sp>
      <p:cxnSp>
        <p:nvCxnSpPr>
          <p:cNvPr id="3" name="Straight Connector 2"/>
          <p:cNvCxnSpPr/>
          <p:nvPr/>
        </p:nvCxnSpPr>
        <p:spPr>
          <a:xfrm>
            <a:off x="685800" y="5867400"/>
            <a:ext cx="609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2154030"/>
      </p:ext>
    </p:extLst>
  </p:cSld>
  <p:clrMapOvr>
    <a:masterClrMapping/>
  </p:clrMapOvr>
  <p:transition>
    <p:dissolv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77</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sz="2800" dirty="0" smtClean="0"/>
              <a:t>TRENDS – COST EFFECTIVENESS </a:t>
            </a:r>
            <a:r>
              <a:rPr lang="en-US" sz="1800" i="1" dirty="0" smtClean="0"/>
              <a:t>cont’d</a:t>
            </a:r>
            <a:endParaRPr lang="en-US" sz="2800" dirty="0" smtClean="0"/>
          </a:p>
        </p:txBody>
      </p:sp>
      <p:sp>
        <p:nvSpPr>
          <p:cNvPr id="6" name="Rectangle 10"/>
          <p:cNvSpPr>
            <a:spLocks noGrp="1" noChangeArrowheads="1"/>
          </p:cNvSpPr>
          <p:nvPr>
            <p:ph type="ftr" sz="quarter" idx="11"/>
          </p:nvPr>
        </p:nvSpPr>
        <p:spPr>
          <a:xfrm>
            <a:off x="609599" y="6381750"/>
            <a:ext cx="3929221" cy="476250"/>
          </a:xfrm>
          <a:noFill/>
        </p:spPr>
        <p:txBody>
          <a:bodyPr/>
          <a:lstStyle/>
          <a:p>
            <a:pPr algn="l"/>
            <a:r>
              <a:rPr lang="en-US" b="1" i="1" dirty="0" smtClean="0"/>
              <a:t>PHPG - </a:t>
            </a:r>
            <a:r>
              <a:rPr lang="en-US" dirty="0" smtClean="0"/>
              <a:t>SoonerCare Choice Evaluation </a:t>
            </a:r>
            <a:endParaRPr lang="en-US" dirty="0" smtClean="0"/>
          </a:p>
        </p:txBody>
      </p:sp>
      <p:sp>
        <p:nvSpPr>
          <p:cNvPr id="9" name="TextBox 8"/>
          <p:cNvSpPr txBox="1"/>
          <p:nvPr/>
        </p:nvSpPr>
        <p:spPr>
          <a:xfrm>
            <a:off x="478294" y="1371600"/>
            <a:ext cx="7859011" cy="353943"/>
          </a:xfrm>
          <a:prstGeom prst="rect">
            <a:avLst/>
          </a:prstGeom>
          <a:noFill/>
        </p:spPr>
        <p:txBody>
          <a:bodyPr wrap="none" rtlCol="0">
            <a:spAutoFit/>
          </a:bodyPr>
          <a:lstStyle/>
          <a:p>
            <a:pPr algn="ctr"/>
            <a:r>
              <a:rPr lang="en-US" sz="1700" b="1" i="1" dirty="0" smtClean="0"/>
              <a:t>PMPM Expenditure Growth - SFY 2009 – 2013 (Based on Average Annual)*</a:t>
            </a:r>
            <a:endParaRPr lang="en-US" sz="1700" b="1" i="1" dirty="0"/>
          </a:p>
        </p:txBody>
      </p:sp>
      <p:sp>
        <p:nvSpPr>
          <p:cNvPr id="10" name="TextBox 9"/>
          <p:cNvSpPr txBox="1"/>
          <p:nvPr/>
        </p:nvSpPr>
        <p:spPr>
          <a:xfrm>
            <a:off x="609600" y="5867400"/>
            <a:ext cx="6934200" cy="461665"/>
          </a:xfrm>
          <a:prstGeom prst="rect">
            <a:avLst/>
          </a:prstGeom>
          <a:noFill/>
        </p:spPr>
        <p:txBody>
          <a:bodyPr wrap="square" rtlCol="0">
            <a:spAutoFit/>
          </a:bodyPr>
          <a:lstStyle/>
          <a:p>
            <a:r>
              <a:rPr lang="en-US" sz="800" dirty="0" smtClean="0"/>
              <a:t>*Note 1 – Data is for members assigned to a </a:t>
            </a:r>
            <a:r>
              <a:rPr lang="en-US" sz="800" dirty="0"/>
              <a:t>PCMH. Total SCC trend is lower than ABD and TANF/Other rates due to changes in member mix. </a:t>
            </a:r>
            <a:endParaRPr lang="en-US" sz="800" dirty="0" smtClean="0"/>
          </a:p>
          <a:p>
            <a:r>
              <a:rPr lang="en-US" sz="800" dirty="0" smtClean="0"/>
              <a:t>**Note 2 – National rate is actual for 2009 – 2012; 2013 is projected based on average annual growth rate for 2009 – 2012 period </a:t>
            </a:r>
          </a:p>
          <a:p>
            <a:r>
              <a:rPr lang="en-US" sz="800" dirty="0" smtClean="0"/>
              <a:t>Sources: OHCA paid claims data; Henry J Kaiser Foundation (national per capita) </a:t>
            </a:r>
            <a:endParaRPr lang="en-US" sz="800" dirty="0"/>
          </a:p>
        </p:txBody>
      </p:sp>
      <p:cxnSp>
        <p:nvCxnSpPr>
          <p:cNvPr id="3" name="Straight Connector 2"/>
          <p:cNvCxnSpPr/>
          <p:nvPr/>
        </p:nvCxnSpPr>
        <p:spPr>
          <a:xfrm>
            <a:off x="685800" y="5867400"/>
            <a:ext cx="609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cstate="print"/>
          <a:stretch>
            <a:fillRect/>
          </a:stretch>
        </p:blipFill>
        <p:spPr>
          <a:xfrm>
            <a:off x="1232349" y="1793617"/>
            <a:ext cx="6686971" cy="4021098"/>
          </a:xfrm>
          <a:prstGeom prst="rect">
            <a:avLst/>
          </a:prstGeom>
        </p:spPr>
      </p:pic>
    </p:spTree>
    <p:extLst>
      <p:ext uri="{BB962C8B-B14F-4D97-AF65-F5344CB8AC3E}">
        <p14:creationId xmlns:p14="http://schemas.microsoft.com/office/powerpoint/2010/main" val="3581282010"/>
      </p:ext>
    </p:extLst>
  </p:cSld>
  <p:clrMapOvr>
    <a:masterClrMapping/>
  </p:clrMapOvr>
  <p:transition>
    <p:dissolv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78</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sz="2800" dirty="0" smtClean="0"/>
              <a:t>TRENDS – COST EFFECTIVENESS </a:t>
            </a:r>
            <a:r>
              <a:rPr lang="en-US" sz="1800" i="1" dirty="0" smtClean="0"/>
              <a:t>cont’d</a:t>
            </a:r>
            <a:endParaRPr lang="en-US" sz="2800" dirty="0" smtClean="0"/>
          </a:p>
        </p:txBody>
      </p:sp>
      <p:sp>
        <p:nvSpPr>
          <p:cNvPr id="17412" name="Content Placeholder 2"/>
          <p:cNvSpPr>
            <a:spLocks noGrp="1"/>
          </p:cNvSpPr>
          <p:nvPr>
            <p:ph sz="quarter" idx="1"/>
          </p:nvPr>
        </p:nvSpPr>
        <p:spPr>
          <a:xfrm>
            <a:off x="457200" y="1326923"/>
            <a:ext cx="8229600" cy="4921477"/>
          </a:xfrm>
          <a:ln>
            <a:noFill/>
          </a:ln>
        </p:spPr>
        <p:txBody>
          <a:bodyPr wrap="square">
            <a:normAutofit fontScale="77500" lnSpcReduction="20000"/>
          </a:bodyPr>
          <a:lstStyle/>
          <a:p>
            <a:pPr marL="0" indent="0" eaLnBrk="1" hangingPunct="1">
              <a:spcBef>
                <a:spcPts val="0"/>
              </a:spcBef>
              <a:spcAft>
                <a:spcPts val="600"/>
              </a:spcAft>
              <a:buNone/>
            </a:pPr>
            <a:r>
              <a:rPr lang="en-US" sz="3200" b="1" dirty="0" smtClean="0"/>
              <a:t>Administrative Expenditures</a:t>
            </a:r>
            <a:endParaRPr lang="en-US" sz="2800" dirty="0" smtClean="0"/>
          </a:p>
          <a:p>
            <a:pPr eaLnBrk="1" hangingPunct="1">
              <a:spcBef>
                <a:spcPts val="0"/>
              </a:spcBef>
              <a:spcAft>
                <a:spcPts val="1200"/>
              </a:spcAft>
            </a:pPr>
            <a:r>
              <a:rPr lang="en-US" sz="2900" dirty="0" smtClean="0"/>
              <a:t>The OHCA contracts for some care management activities (e.g., SoonerCare HMP) but otherwise operates as a state managed care plan</a:t>
            </a:r>
          </a:p>
          <a:p>
            <a:pPr eaLnBrk="1" hangingPunct="1">
              <a:spcBef>
                <a:spcPts val="0"/>
              </a:spcBef>
              <a:spcAft>
                <a:spcPts val="1200"/>
              </a:spcAft>
            </a:pPr>
            <a:r>
              <a:rPr lang="en-US" sz="2900" dirty="0" smtClean="0"/>
              <a:t>This structure enables the agency to devote a larger share of expenditures to the delivery of care </a:t>
            </a:r>
          </a:p>
          <a:p>
            <a:pPr eaLnBrk="1" hangingPunct="1">
              <a:spcBef>
                <a:spcPts val="0"/>
              </a:spcBef>
              <a:spcAft>
                <a:spcPts val="1200"/>
              </a:spcAft>
            </a:pPr>
            <a:r>
              <a:rPr lang="en-US" sz="2900" dirty="0" smtClean="0"/>
              <a:t>States with MCO contracts can have slightly lower agency costs </a:t>
            </a:r>
          </a:p>
          <a:p>
            <a:pPr eaLnBrk="1" hangingPunct="1">
              <a:spcBef>
                <a:spcPts val="0"/>
              </a:spcBef>
              <a:spcAft>
                <a:spcPts val="1200"/>
              </a:spcAft>
            </a:pPr>
            <a:r>
              <a:rPr lang="en-US" sz="2900" dirty="0" smtClean="0"/>
              <a:t>However, the difference is typically offset by administrative costs incurred by the managed care organizations, each of which must replicate the administrative functions otherwise performed by the state, as well as MCO funding requirements for risk reserves and profits</a:t>
            </a:r>
          </a:p>
          <a:p>
            <a:pPr marL="0" indent="0" eaLnBrk="1" hangingPunct="1">
              <a:spcBef>
                <a:spcPts val="0"/>
              </a:spcBef>
              <a:spcAft>
                <a:spcPts val="1200"/>
              </a:spcAft>
              <a:buNone/>
            </a:pPr>
            <a:endParaRPr lang="en-US" sz="2700" dirty="0" smtClean="0"/>
          </a:p>
        </p:txBody>
      </p:sp>
      <p:sp>
        <p:nvSpPr>
          <p:cNvPr id="6" name="Rectangle 10"/>
          <p:cNvSpPr>
            <a:spLocks noGrp="1" noChangeArrowheads="1"/>
          </p:cNvSpPr>
          <p:nvPr>
            <p:ph type="ftr" sz="quarter" idx="11"/>
          </p:nvPr>
        </p:nvSpPr>
        <p:spPr>
          <a:xfrm>
            <a:off x="609600" y="6381750"/>
            <a:ext cx="3733800" cy="476250"/>
          </a:xfrm>
          <a:noFill/>
        </p:spPr>
        <p:txBody>
          <a:bodyPr/>
          <a:lstStyle/>
          <a:p>
            <a:pPr algn="l"/>
            <a:r>
              <a:rPr lang="en-US" b="1" i="1" dirty="0"/>
              <a:t>PHPG - </a:t>
            </a:r>
            <a:r>
              <a:rPr lang="en-US" dirty="0"/>
              <a:t>SoonerCare Program Administration </a:t>
            </a:r>
          </a:p>
          <a:p>
            <a:pPr algn="l"/>
            <a:endParaRPr lang="en-US" dirty="0"/>
          </a:p>
          <a:p>
            <a:pPr algn="l"/>
            <a:endParaRPr lang="en-US" dirty="0" smtClean="0"/>
          </a:p>
        </p:txBody>
      </p:sp>
    </p:spTree>
    <p:extLst>
      <p:ext uri="{BB962C8B-B14F-4D97-AF65-F5344CB8AC3E}">
        <p14:creationId xmlns:p14="http://schemas.microsoft.com/office/powerpoint/2010/main" val="1279611824"/>
      </p:ext>
    </p:extLst>
  </p:cSld>
  <p:clrMapOvr>
    <a:masterClrMapping/>
  </p:clrMapOvr>
  <p:transition>
    <p:dissolv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79</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sz="2800" dirty="0" smtClean="0"/>
              <a:t>TRENDS – COST EFFECTIVENESS </a:t>
            </a:r>
            <a:r>
              <a:rPr lang="en-US" sz="1800" i="1" dirty="0"/>
              <a:t>cont’d</a:t>
            </a:r>
            <a:r>
              <a:rPr lang="en-US" sz="1800" dirty="0" smtClean="0"/>
              <a:t> </a:t>
            </a:r>
            <a:r>
              <a:rPr lang="en-US" dirty="0" smtClean="0"/>
              <a:t> </a:t>
            </a:r>
            <a:endParaRPr lang="en-US" i="1" dirty="0" smtClean="0"/>
          </a:p>
        </p:txBody>
      </p:sp>
      <p:sp>
        <p:nvSpPr>
          <p:cNvPr id="6" name="Rectangle 10"/>
          <p:cNvSpPr>
            <a:spLocks noGrp="1" noChangeArrowheads="1"/>
          </p:cNvSpPr>
          <p:nvPr>
            <p:ph type="ftr" sz="quarter" idx="11"/>
          </p:nvPr>
        </p:nvSpPr>
        <p:spPr>
          <a:xfrm>
            <a:off x="609600" y="6381750"/>
            <a:ext cx="4038600" cy="476250"/>
          </a:xfrm>
          <a:noFill/>
        </p:spPr>
        <p:txBody>
          <a:bodyPr/>
          <a:lstStyle/>
          <a:p>
            <a:pPr algn="l"/>
            <a:r>
              <a:rPr lang="en-US" b="1" i="1" dirty="0"/>
              <a:t>PHPG - </a:t>
            </a:r>
            <a:r>
              <a:rPr lang="en-US" dirty="0"/>
              <a:t>SoonerCare Program Administration </a:t>
            </a:r>
          </a:p>
          <a:p>
            <a:pPr algn="l"/>
            <a:endParaRPr lang="en-US" dirty="0" smtClean="0"/>
          </a:p>
        </p:txBody>
      </p:sp>
      <p:graphicFrame>
        <p:nvGraphicFramePr>
          <p:cNvPr id="3" name="Content Placeholder 2"/>
          <p:cNvGraphicFramePr>
            <a:graphicFrameLocks noGrp="1"/>
          </p:cNvGraphicFramePr>
          <p:nvPr>
            <p:ph sz="quarter" idx="1"/>
            <p:extLst>
              <p:ext uri="{D42A27DB-BD31-4B8C-83A1-F6EECF244321}">
                <p14:modId xmlns:p14="http://schemas.microsoft.com/office/powerpoint/2010/main" val="3202573921"/>
              </p:ext>
            </p:extLst>
          </p:nvPr>
        </p:nvGraphicFramePr>
        <p:xfrm>
          <a:off x="457200" y="1676399"/>
          <a:ext cx="8153400" cy="4784014"/>
        </p:xfrm>
        <a:graphic>
          <a:graphicData uri="http://schemas.openxmlformats.org/drawingml/2006/table">
            <a:tbl>
              <a:tblPr firstRow="1" bandRow="1">
                <a:tableStyleId>{5C22544A-7EE6-4342-B048-85BDC9FD1C3A}</a:tableStyleId>
              </a:tblPr>
              <a:tblGrid>
                <a:gridCol w="3699228"/>
                <a:gridCol w="2189339"/>
                <a:gridCol w="2264833"/>
              </a:tblGrid>
              <a:tr h="756616">
                <a:tc>
                  <a:txBody>
                    <a:bodyPr/>
                    <a:lstStyle/>
                    <a:p>
                      <a:r>
                        <a:rPr lang="en-US" dirty="0" smtClean="0"/>
                        <a:t>Component</a:t>
                      </a:r>
                      <a:endParaRPr lang="en-US" dirty="0"/>
                    </a:p>
                  </a:txBody>
                  <a:tcPr anchor="ctr"/>
                </a:tc>
                <a:tc>
                  <a:txBody>
                    <a:bodyPr/>
                    <a:lstStyle/>
                    <a:p>
                      <a:pPr algn="ctr"/>
                      <a:r>
                        <a:rPr lang="en-US" dirty="0" smtClean="0"/>
                        <a:t>SoonerCare OHCA MCO</a:t>
                      </a:r>
                      <a:endParaRPr lang="en-US" dirty="0"/>
                    </a:p>
                  </a:txBody>
                  <a:tcPr anchor="ctr"/>
                </a:tc>
                <a:tc>
                  <a:txBody>
                    <a:bodyPr/>
                    <a:lstStyle/>
                    <a:p>
                      <a:pPr algn="ctr"/>
                      <a:r>
                        <a:rPr lang="en-US" dirty="0" smtClean="0"/>
                        <a:t>Private MCO Model</a:t>
                      </a:r>
                      <a:endParaRPr lang="en-US" dirty="0"/>
                    </a:p>
                  </a:txBody>
                  <a:tcPr anchor="ctr"/>
                </a:tc>
              </a:tr>
              <a:tr h="457873">
                <a:tc>
                  <a:txBody>
                    <a:bodyPr/>
                    <a:lstStyle/>
                    <a:p>
                      <a:r>
                        <a:rPr lang="en-US" dirty="0" smtClean="0"/>
                        <a:t>Member</a:t>
                      </a:r>
                      <a:r>
                        <a:rPr lang="en-US" baseline="0" dirty="0" smtClean="0"/>
                        <a:t> Eligibility Standards</a:t>
                      </a:r>
                      <a:endParaRPr lang="en-US" dirty="0"/>
                    </a:p>
                  </a:txBody>
                  <a:tcPr/>
                </a:tc>
                <a:tc gridSpan="2">
                  <a:txBody>
                    <a:bodyPr/>
                    <a:lstStyle/>
                    <a:p>
                      <a:pPr algn="ctr"/>
                      <a:r>
                        <a:rPr lang="en-US" i="1" dirty="0" smtClean="0"/>
                        <a:t>Same for both models</a:t>
                      </a:r>
                      <a:endParaRPr lang="en-US" i="1" dirty="0"/>
                    </a:p>
                  </a:txBody>
                  <a:tcPr/>
                </a:tc>
                <a:tc hMerge="1">
                  <a:txBody>
                    <a:bodyPr/>
                    <a:lstStyle/>
                    <a:p>
                      <a:pPr algn="ctr"/>
                      <a:endParaRPr lang="en-US" i="1" dirty="0"/>
                    </a:p>
                  </a:txBody>
                  <a:tcPr/>
                </a:tc>
              </a:tr>
              <a:tr h="457873">
                <a:tc>
                  <a:txBody>
                    <a:bodyPr/>
                    <a:lstStyle/>
                    <a:p>
                      <a:r>
                        <a:rPr lang="en-US" dirty="0" smtClean="0"/>
                        <a:t>Covered Benefits</a:t>
                      </a:r>
                      <a:endParaRPr lang="en-US" dirty="0"/>
                    </a:p>
                  </a:txBody>
                  <a:tcPr/>
                </a:tc>
                <a:tc gridSpan="2">
                  <a:txBody>
                    <a:bodyPr/>
                    <a:lstStyle/>
                    <a:p>
                      <a:pPr algn="ctr"/>
                      <a:r>
                        <a:rPr lang="en-US" i="1" dirty="0" smtClean="0"/>
                        <a:t>Same for both models</a:t>
                      </a:r>
                      <a:r>
                        <a:rPr lang="en-US" i="1" baseline="0" dirty="0" smtClean="0"/>
                        <a:t> </a:t>
                      </a:r>
                      <a:endParaRPr lang="en-US" i="1" dirty="0"/>
                    </a:p>
                  </a:txBody>
                  <a:tcPr/>
                </a:tc>
                <a:tc hMerge="1">
                  <a:txBody>
                    <a:bodyPr/>
                    <a:lstStyle/>
                    <a:p>
                      <a:pPr algn="ctr"/>
                      <a:endParaRPr lang="en-US" i="1" dirty="0"/>
                    </a:p>
                  </a:txBody>
                  <a:tcPr/>
                </a:tc>
              </a:tr>
              <a:tr h="457873">
                <a:tc>
                  <a:txBody>
                    <a:bodyPr/>
                    <a:lstStyle/>
                    <a:p>
                      <a:r>
                        <a:rPr lang="en-US" dirty="0" smtClean="0"/>
                        <a:t>Contracted</a:t>
                      </a:r>
                      <a:r>
                        <a:rPr lang="en-US" baseline="0" dirty="0" smtClean="0"/>
                        <a:t> Network/Medical Homes</a:t>
                      </a:r>
                      <a:endParaRPr lang="en-US" dirty="0"/>
                    </a:p>
                  </a:txBody>
                  <a:tcPr/>
                </a:tc>
                <a:tc>
                  <a:txBody>
                    <a:bodyPr/>
                    <a:lstStyle/>
                    <a:p>
                      <a:pPr algn="ctr"/>
                      <a:r>
                        <a:rPr lang="en-US" i="1" dirty="0" smtClean="0"/>
                        <a:t>Yes</a:t>
                      </a:r>
                      <a:endParaRPr lang="en-US" i="1" dirty="0"/>
                    </a:p>
                  </a:txBody>
                  <a:tcPr/>
                </a:tc>
                <a:tc>
                  <a:txBody>
                    <a:bodyPr/>
                    <a:lstStyle/>
                    <a:p>
                      <a:pPr algn="ctr"/>
                      <a:r>
                        <a:rPr lang="en-US" i="1" dirty="0" smtClean="0"/>
                        <a:t>Yes</a:t>
                      </a:r>
                      <a:endParaRPr lang="en-US" i="1" dirty="0"/>
                    </a:p>
                  </a:txBody>
                  <a:tcPr/>
                </a:tc>
              </a:tr>
              <a:tr h="457873">
                <a:tc>
                  <a:txBody>
                    <a:bodyPr/>
                    <a:lstStyle/>
                    <a:p>
                      <a:r>
                        <a:rPr lang="en-US" dirty="0" smtClean="0"/>
                        <a:t>Member Education</a:t>
                      </a:r>
                      <a:endParaRPr lang="en-US" dirty="0"/>
                    </a:p>
                  </a:txBody>
                  <a:tcPr/>
                </a:tc>
                <a:tc>
                  <a:txBody>
                    <a:bodyPr/>
                    <a:lstStyle/>
                    <a:p>
                      <a:pPr algn="ctr"/>
                      <a:r>
                        <a:rPr lang="en-US" i="1" dirty="0" smtClean="0"/>
                        <a:t>Yes</a:t>
                      </a:r>
                      <a:endParaRPr lang="en-US" i="1" dirty="0"/>
                    </a:p>
                  </a:txBody>
                  <a:tcPr/>
                </a:tc>
                <a:tc>
                  <a:txBody>
                    <a:bodyPr/>
                    <a:lstStyle/>
                    <a:p>
                      <a:pPr algn="ctr"/>
                      <a:r>
                        <a:rPr lang="en-US" i="1" dirty="0" smtClean="0"/>
                        <a:t>Yes</a:t>
                      </a:r>
                      <a:endParaRPr lang="en-US" i="1" dirty="0"/>
                    </a:p>
                  </a:txBody>
                  <a:tcPr/>
                </a:tc>
              </a:tr>
              <a:tr h="457873">
                <a:tc>
                  <a:txBody>
                    <a:bodyPr/>
                    <a:lstStyle/>
                    <a:p>
                      <a:r>
                        <a:rPr lang="en-US" dirty="0" smtClean="0"/>
                        <a:t>Medical/Case</a:t>
                      </a:r>
                      <a:r>
                        <a:rPr lang="en-US" baseline="0" dirty="0" smtClean="0"/>
                        <a:t> Management</a:t>
                      </a:r>
                      <a:endParaRPr lang="en-US" dirty="0"/>
                    </a:p>
                  </a:txBody>
                  <a:tcPr/>
                </a:tc>
                <a:tc>
                  <a:txBody>
                    <a:bodyPr/>
                    <a:lstStyle/>
                    <a:p>
                      <a:pPr algn="ctr"/>
                      <a:r>
                        <a:rPr lang="en-US" i="1" dirty="0" smtClean="0"/>
                        <a:t>Yes</a:t>
                      </a:r>
                      <a:endParaRPr lang="en-US" i="1" dirty="0"/>
                    </a:p>
                  </a:txBody>
                  <a:tcPr/>
                </a:tc>
                <a:tc>
                  <a:txBody>
                    <a:bodyPr/>
                    <a:lstStyle/>
                    <a:p>
                      <a:pPr algn="ctr"/>
                      <a:r>
                        <a:rPr lang="en-US" i="1" dirty="0" smtClean="0"/>
                        <a:t>Yes</a:t>
                      </a:r>
                      <a:endParaRPr lang="en-US" i="1" dirty="0"/>
                    </a:p>
                  </a:txBody>
                  <a:tcPr/>
                </a:tc>
              </a:tr>
              <a:tr h="457873">
                <a:tc>
                  <a:txBody>
                    <a:bodyPr/>
                    <a:lstStyle/>
                    <a:p>
                      <a:r>
                        <a:rPr lang="en-US" dirty="0" smtClean="0"/>
                        <a:t>Chronic Care/Health Management</a:t>
                      </a:r>
                      <a:endParaRPr lang="en-US" dirty="0"/>
                    </a:p>
                  </a:txBody>
                  <a:tcPr/>
                </a:tc>
                <a:tc>
                  <a:txBody>
                    <a:bodyPr/>
                    <a:lstStyle/>
                    <a:p>
                      <a:pPr algn="ctr"/>
                      <a:r>
                        <a:rPr lang="en-US" i="1" dirty="0" smtClean="0"/>
                        <a:t>Yes</a:t>
                      </a:r>
                      <a:endParaRPr lang="en-US" i="1" dirty="0"/>
                    </a:p>
                  </a:txBody>
                  <a:tcPr/>
                </a:tc>
                <a:tc>
                  <a:txBody>
                    <a:bodyPr/>
                    <a:lstStyle/>
                    <a:p>
                      <a:pPr algn="ctr"/>
                      <a:r>
                        <a:rPr lang="en-US" i="1" dirty="0" smtClean="0"/>
                        <a:t>Yes</a:t>
                      </a:r>
                      <a:endParaRPr lang="en-US" i="1" dirty="0"/>
                    </a:p>
                  </a:txBody>
                  <a:tcPr/>
                </a:tc>
              </a:tr>
              <a:tr h="457873">
                <a:tc>
                  <a:txBody>
                    <a:bodyPr/>
                    <a:lstStyle/>
                    <a:p>
                      <a:r>
                        <a:rPr lang="en-US" dirty="0" smtClean="0"/>
                        <a:t>Quality Improvement Initiatives </a:t>
                      </a:r>
                      <a:endParaRPr lang="en-US" dirty="0"/>
                    </a:p>
                  </a:txBody>
                  <a:tcPr/>
                </a:tc>
                <a:tc>
                  <a:txBody>
                    <a:bodyPr/>
                    <a:lstStyle/>
                    <a:p>
                      <a:pPr algn="ctr"/>
                      <a:r>
                        <a:rPr lang="en-US" i="1" dirty="0" smtClean="0"/>
                        <a:t>Yes</a:t>
                      </a:r>
                      <a:endParaRPr lang="en-US" i="1" dirty="0"/>
                    </a:p>
                  </a:txBody>
                  <a:tcPr/>
                </a:tc>
                <a:tc>
                  <a:txBody>
                    <a:bodyPr/>
                    <a:lstStyle/>
                    <a:p>
                      <a:pPr algn="ctr"/>
                      <a:r>
                        <a:rPr lang="en-US" i="1" dirty="0" smtClean="0"/>
                        <a:t>Yes</a:t>
                      </a:r>
                      <a:endParaRPr lang="en-US" i="1" dirty="0"/>
                    </a:p>
                  </a:txBody>
                  <a:tcPr/>
                </a:tc>
              </a:tr>
              <a:tr h="457873">
                <a:tc>
                  <a:txBody>
                    <a:bodyPr/>
                    <a:lstStyle/>
                    <a:p>
                      <a:r>
                        <a:rPr lang="en-US" dirty="0" smtClean="0"/>
                        <a:t>Program Oversight/Administration</a:t>
                      </a:r>
                      <a:endParaRPr lang="en-US" dirty="0"/>
                    </a:p>
                  </a:txBody>
                  <a:tcPr/>
                </a:tc>
                <a:tc>
                  <a:txBody>
                    <a:bodyPr/>
                    <a:lstStyle/>
                    <a:p>
                      <a:pPr algn="ctr"/>
                      <a:r>
                        <a:rPr lang="en-US" i="1" dirty="0" smtClean="0"/>
                        <a:t>State</a:t>
                      </a:r>
                      <a:endParaRPr lang="en-US" i="1" dirty="0"/>
                    </a:p>
                  </a:txBody>
                  <a:tcPr/>
                </a:tc>
                <a:tc>
                  <a:txBody>
                    <a:bodyPr/>
                    <a:lstStyle/>
                    <a:p>
                      <a:pPr algn="ctr"/>
                      <a:r>
                        <a:rPr lang="en-US" i="1" dirty="0" smtClean="0"/>
                        <a:t>State</a:t>
                      </a:r>
                      <a:r>
                        <a:rPr lang="en-US" i="1" baseline="0" dirty="0" smtClean="0"/>
                        <a:t> + MCO (shared)</a:t>
                      </a:r>
                      <a:endParaRPr lang="en-US" i="1" dirty="0"/>
                    </a:p>
                  </a:txBody>
                  <a:tcPr/>
                </a:tc>
              </a:tr>
            </a:tbl>
          </a:graphicData>
        </a:graphic>
      </p:graphicFrame>
      <p:sp>
        <p:nvSpPr>
          <p:cNvPr id="4" name="TextBox 3"/>
          <p:cNvSpPr txBox="1"/>
          <p:nvPr/>
        </p:nvSpPr>
        <p:spPr>
          <a:xfrm>
            <a:off x="1774330" y="1186934"/>
            <a:ext cx="5495672" cy="461665"/>
          </a:xfrm>
          <a:prstGeom prst="rect">
            <a:avLst/>
          </a:prstGeom>
          <a:noFill/>
        </p:spPr>
        <p:txBody>
          <a:bodyPr wrap="none" rtlCol="0">
            <a:spAutoFit/>
          </a:bodyPr>
          <a:lstStyle/>
          <a:p>
            <a:pPr algn="ctr"/>
            <a:r>
              <a:rPr lang="en-US" sz="2400" b="1" i="1" dirty="0" smtClean="0">
                <a:latin typeface="+mn-lt"/>
              </a:rPr>
              <a:t>Both Models Provide the Same Services</a:t>
            </a:r>
            <a:endParaRPr lang="en-US" sz="2400" b="1" i="1" dirty="0">
              <a:latin typeface="+mn-lt"/>
            </a:endParaRPr>
          </a:p>
        </p:txBody>
      </p:sp>
    </p:spTree>
    <p:extLst>
      <p:ext uri="{BB962C8B-B14F-4D97-AF65-F5344CB8AC3E}">
        <p14:creationId xmlns:p14="http://schemas.microsoft.com/office/powerpoint/2010/main" val="4064167766"/>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8</a:t>
            </a:fld>
            <a:r>
              <a:rPr lang="en-US" dirty="0" smtClean="0">
                <a:solidFill>
                  <a:srgbClr val="140A90"/>
                </a:solidFill>
              </a:rPr>
              <a:t> </a:t>
            </a:r>
          </a:p>
        </p:txBody>
      </p:sp>
      <p:sp>
        <p:nvSpPr>
          <p:cNvPr id="17412" name="Content Placeholder 2"/>
          <p:cNvSpPr>
            <a:spLocks noGrp="1"/>
          </p:cNvSpPr>
          <p:nvPr>
            <p:ph sz="quarter" idx="1"/>
          </p:nvPr>
        </p:nvSpPr>
        <p:spPr>
          <a:xfrm>
            <a:off x="457200" y="1143000"/>
            <a:ext cx="8382000" cy="5029200"/>
          </a:xfrm>
        </p:spPr>
        <p:txBody>
          <a:bodyPr>
            <a:normAutofit fontScale="92500" lnSpcReduction="20000"/>
          </a:bodyPr>
          <a:lstStyle/>
          <a:p>
            <a:pPr marL="0" indent="0" eaLnBrk="1" hangingPunct="1">
              <a:spcBef>
                <a:spcPts val="1200"/>
              </a:spcBef>
              <a:buNone/>
            </a:pPr>
            <a:r>
              <a:rPr lang="en-US" sz="3100" b="1" dirty="0" smtClean="0"/>
              <a:t>Overview of Patient Centered Medical Homes</a:t>
            </a:r>
          </a:p>
          <a:p>
            <a:pPr eaLnBrk="1" hangingPunct="1">
              <a:spcBef>
                <a:spcPts val="1200"/>
              </a:spcBef>
            </a:pPr>
            <a:r>
              <a:rPr lang="en-US" dirty="0" smtClean="0"/>
              <a:t>There is early evidence from state-level and national studies that patient centered medical homes can improve access and quality, while helping to control costs</a:t>
            </a:r>
          </a:p>
          <a:p>
            <a:pPr eaLnBrk="1" hangingPunct="1">
              <a:spcBef>
                <a:spcPts val="1200"/>
              </a:spcBef>
            </a:pPr>
            <a:r>
              <a:rPr lang="en-US" dirty="0" smtClean="0"/>
              <a:t>A three-year study by Independence Blue Cross of Pennsylvania found that high risk members enrolled in a PCMH experienced fewer hospital admissions and lower total costs than members in a control group </a:t>
            </a:r>
            <a:r>
              <a:rPr lang="en-US" sz="2200" i="1" dirty="0" smtClean="0"/>
              <a:t>(American Journal of Managed Care, March 2014)</a:t>
            </a:r>
          </a:p>
          <a:p>
            <a:pPr eaLnBrk="1" hangingPunct="1">
              <a:spcBef>
                <a:spcPts val="1200"/>
              </a:spcBef>
            </a:pPr>
            <a:r>
              <a:rPr lang="en-US" dirty="0" smtClean="0"/>
              <a:t>A national study of patients with access to weekend and extended office hours (component of many PCMH programs) found they experienced lower total health care expenditures and equal health outcomes than patients without such access </a:t>
            </a:r>
            <a:r>
              <a:rPr lang="en-US" sz="2200" i="1" dirty="0" smtClean="0"/>
              <a:t>(Annuals of Family Medicine, 2012) </a:t>
            </a:r>
          </a:p>
          <a:p>
            <a:pPr eaLnBrk="1" hangingPunct="1">
              <a:spcBef>
                <a:spcPts val="1200"/>
              </a:spcBef>
            </a:pPr>
            <a:endParaRPr lang="en-US" dirty="0" smtClean="0"/>
          </a:p>
          <a:p>
            <a:pPr marL="274638" lvl="1" indent="0" eaLnBrk="1" hangingPunct="1">
              <a:spcBef>
                <a:spcPts val="1200"/>
              </a:spcBef>
              <a:buNone/>
            </a:pPr>
            <a:endParaRPr lang="en-US" dirty="0" smtClean="0"/>
          </a:p>
          <a:p>
            <a:pPr eaLnBrk="1" hangingPunct="1"/>
            <a:endParaRPr lang="en-US" dirty="0" smtClean="0"/>
          </a:p>
        </p:txBody>
      </p:sp>
      <p:sp>
        <p:nvSpPr>
          <p:cNvPr id="6" name="Rectangle 10"/>
          <p:cNvSpPr>
            <a:spLocks noGrp="1" noChangeArrowheads="1"/>
          </p:cNvSpPr>
          <p:nvPr>
            <p:ph type="ftr" sz="quarter" idx="11"/>
          </p:nvPr>
        </p:nvSpPr>
        <p:spPr>
          <a:xfrm>
            <a:off x="609600" y="6381750"/>
            <a:ext cx="3810000" cy="476250"/>
          </a:xfrm>
          <a:noFill/>
        </p:spPr>
        <p:txBody>
          <a:bodyPr/>
          <a:lstStyle/>
          <a:p>
            <a:pPr algn="l"/>
            <a:r>
              <a:rPr lang="en-US" b="1" i="1" dirty="0" smtClean="0"/>
              <a:t>PHPG - </a:t>
            </a:r>
            <a:r>
              <a:rPr lang="en-US" dirty="0" smtClean="0"/>
              <a:t>SoonerCare Choice Evaluation </a:t>
            </a:r>
            <a:endParaRPr lang="en-US" dirty="0" smtClean="0"/>
          </a:p>
        </p:txBody>
      </p:sp>
      <p:sp>
        <p:nvSpPr>
          <p:cNvPr id="2" name="Title 1"/>
          <p:cNvSpPr>
            <a:spLocks noGrp="1"/>
          </p:cNvSpPr>
          <p:nvPr>
            <p:ph type="title"/>
          </p:nvPr>
        </p:nvSpPr>
        <p:spPr/>
        <p:txBody>
          <a:bodyPr/>
          <a:lstStyle/>
          <a:p>
            <a:r>
              <a:rPr lang="en-US" dirty="0" smtClean="0"/>
              <a:t>INTRODUCTION </a:t>
            </a:r>
            <a:r>
              <a:rPr lang="en-US" sz="2800" i="1" dirty="0" smtClean="0"/>
              <a:t>cont’d</a:t>
            </a:r>
            <a:endParaRPr lang="en-US" dirty="0"/>
          </a:p>
        </p:txBody>
      </p:sp>
    </p:spTree>
    <p:extLst>
      <p:ext uri="{BB962C8B-B14F-4D97-AF65-F5344CB8AC3E}">
        <p14:creationId xmlns:p14="http://schemas.microsoft.com/office/powerpoint/2010/main" val="1275985795"/>
      </p:ext>
    </p:extLst>
  </p:cSld>
  <p:clrMapOvr>
    <a:masterClrMapping/>
  </p:clrMapOvr>
  <p:transition>
    <p:dissolv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80</a:t>
            </a:fld>
            <a:r>
              <a:rPr lang="en-US" dirty="0" smtClean="0">
                <a:solidFill>
                  <a:srgbClr val="140A90"/>
                </a:solidFill>
              </a:rPr>
              <a:t> </a:t>
            </a:r>
          </a:p>
        </p:txBody>
      </p:sp>
      <p:sp>
        <p:nvSpPr>
          <p:cNvPr id="17412" name="Content Placeholder 2"/>
          <p:cNvSpPr>
            <a:spLocks noGrp="1"/>
          </p:cNvSpPr>
          <p:nvPr>
            <p:ph sz="quarter" idx="1"/>
          </p:nvPr>
        </p:nvSpPr>
        <p:spPr>
          <a:xfrm>
            <a:off x="457200" y="1270000"/>
            <a:ext cx="8382000" cy="1143000"/>
          </a:xfrm>
        </p:spPr>
        <p:txBody>
          <a:bodyPr>
            <a:normAutofit fontScale="92500" lnSpcReduction="20000"/>
          </a:bodyPr>
          <a:lstStyle/>
          <a:p>
            <a:pPr marL="0" indent="0" eaLnBrk="1" hangingPunct="1">
              <a:spcBef>
                <a:spcPts val="1200"/>
              </a:spcBef>
              <a:buNone/>
            </a:pPr>
            <a:r>
              <a:rPr lang="en-US" sz="3000" b="1" dirty="0" smtClean="0"/>
              <a:t>Public (OHCA) Managed Care Model</a:t>
            </a:r>
            <a:endParaRPr lang="en-US" sz="3000" b="1" dirty="0"/>
          </a:p>
          <a:p>
            <a:pPr eaLnBrk="1" hangingPunct="1">
              <a:spcBef>
                <a:spcPts val="1200"/>
              </a:spcBef>
            </a:pPr>
            <a:r>
              <a:rPr lang="en-US" sz="2400" dirty="0" smtClean="0"/>
              <a:t>Under the public model, the OHCA contracts directly with providers and Health Access Networks</a:t>
            </a:r>
          </a:p>
          <a:p>
            <a:pPr marL="0" indent="0" eaLnBrk="1" hangingPunct="1">
              <a:spcBef>
                <a:spcPts val="1200"/>
              </a:spcBef>
              <a:spcAft>
                <a:spcPts val="1200"/>
              </a:spcAft>
              <a:buNone/>
            </a:pPr>
            <a:endParaRPr lang="en-US" dirty="0" smtClean="0"/>
          </a:p>
          <a:p>
            <a:pPr marL="0" indent="0" eaLnBrk="1" hangingPunct="1">
              <a:spcBef>
                <a:spcPts val="1200"/>
              </a:spcBef>
              <a:buNone/>
            </a:pPr>
            <a:endParaRPr lang="en-US" dirty="0" smtClean="0"/>
          </a:p>
        </p:txBody>
      </p:sp>
      <p:sp>
        <p:nvSpPr>
          <p:cNvPr id="6" name="Rectangle 10"/>
          <p:cNvSpPr>
            <a:spLocks noGrp="1" noChangeArrowheads="1"/>
          </p:cNvSpPr>
          <p:nvPr>
            <p:ph type="ftr" sz="quarter" idx="11"/>
          </p:nvPr>
        </p:nvSpPr>
        <p:spPr>
          <a:xfrm>
            <a:off x="609600" y="6381750"/>
            <a:ext cx="3810000" cy="476250"/>
          </a:xfrm>
          <a:noFill/>
        </p:spPr>
        <p:txBody>
          <a:bodyPr/>
          <a:lstStyle/>
          <a:p>
            <a:pPr algn="l"/>
            <a:r>
              <a:rPr lang="en-US" b="1" i="1" dirty="0" smtClean="0"/>
              <a:t>PHPG - </a:t>
            </a:r>
            <a:r>
              <a:rPr lang="en-US" dirty="0" smtClean="0"/>
              <a:t>SoonerCare Program Administration </a:t>
            </a:r>
          </a:p>
        </p:txBody>
      </p:sp>
      <p:sp>
        <p:nvSpPr>
          <p:cNvPr id="2" name="Title 1"/>
          <p:cNvSpPr>
            <a:spLocks noGrp="1"/>
          </p:cNvSpPr>
          <p:nvPr>
            <p:ph type="title"/>
          </p:nvPr>
        </p:nvSpPr>
        <p:spPr/>
        <p:txBody>
          <a:bodyPr/>
          <a:lstStyle/>
          <a:p>
            <a:r>
              <a:rPr lang="en-US" sz="2800" dirty="0" smtClean="0"/>
              <a:t>TRENDS – COST EFFECTIVENESS </a:t>
            </a:r>
            <a:r>
              <a:rPr lang="en-US" sz="1800" i="1" dirty="0" smtClean="0"/>
              <a:t>cont’d</a:t>
            </a:r>
            <a:r>
              <a:rPr lang="en-US" dirty="0" smtClean="0"/>
              <a:t> </a:t>
            </a:r>
            <a:r>
              <a:rPr lang="en-US" sz="2800" i="1" dirty="0" smtClean="0"/>
              <a:t> </a:t>
            </a:r>
            <a:endParaRPr lang="en-US" dirty="0"/>
          </a:p>
        </p:txBody>
      </p:sp>
      <p:graphicFrame>
        <p:nvGraphicFramePr>
          <p:cNvPr id="10" name="Diagram 9"/>
          <p:cNvGraphicFramePr/>
          <p:nvPr>
            <p:extLst>
              <p:ext uri="{D42A27DB-BD31-4B8C-83A1-F6EECF244321}">
                <p14:modId xmlns:p14="http://schemas.microsoft.com/office/powerpoint/2010/main" val="2422457193"/>
              </p:ext>
            </p:extLst>
          </p:nvPr>
        </p:nvGraphicFramePr>
        <p:xfrm>
          <a:off x="1752600" y="1803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7673716"/>
      </p:ext>
    </p:extLst>
  </p:cSld>
  <p:clrMapOvr>
    <a:masterClrMapping/>
  </p:clrMapOvr>
  <p:transition>
    <p:dissolv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81</a:t>
            </a:fld>
            <a:r>
              <a:rPr lang="en-US" dirty="0" smtClean="0">
                <a:solidFill>
                  <a:srgbClr val="140A90"/>
                </a:solidFill>
              </a:rPr>
              <a:t> </a:t>
            </a:r>
          </a:p>
        </p:txBody>
      </p:sp>
      <p:sp>
        <p:nvSpPr>
          <p:cNvPr id="17412" name="Content Placeholder 2"/>
          <p:cNvSpPr>
            <a:spLocks noGrp="1"/>
          </p:cNvSpPr>
          <p:nvPr>
            <p:ph sz="quarter" idx="1"/>
          </p:nvPr>
        </p:nvSpPr>
        <p:spPr>
          <a:xfrm>
            <a:off x="457200" y="1295400"/>
            <a:ext cx="8382000" cy="1066800"/>
          </a:xfrm>
        </p:spPr>
        <p:txBody>
          <a:bodyPr>
            <a:normAutofit fontScale="85000" lnSpcReduction="20000"/>
          </a:bodyPr>
          <a:lstStyle/>
          <a:p>
            <a:pPr marL="0" indent="0" eaLnBrk="1" hangingPunct="1">
              <a:spcBef>
                <a:spcPts val="1200"/>
              </a:spcBef>
              <a:buNone/>
            </a:pPr>
            <a:r>
              <a:rPr lang="en-US" sz="3000" b="1" dirty="0" smtClean="0"/>
              <a:t>Private Managed Care Model</a:t>
            </a:r>
            <a:endParaRPr lang="en-US" sz="3000" b="1" dirty="0"/>
          </a:p>
          <a:p>
            <a:pPr eaLnBrk="1" hangingPunct="1">
              <a:spcBef>
                <a:spcPts val="1200"/>
              </a:spcBef>
            </a:pPr>
            <a:r>
              <a:rPr lang="en-US" sz="2200" dirty="0" smtClean="0"/>
              <a:t>Under </a:t>
            </a:r>
            <a:r>
              <a:rPr lang="en-US" sz="2200" dirty="0"/>
              <a:t>the private model, the OHCA contracts with MCOs, which in turn construct </a:t>
            </a:r>
            <a:r>
              <a:rPr lang="en-US" sz="2200" dirty="0" smtClean="0"/>
              <a:t>provider </a:t>
            </a:r>
            <a:r>
              <a:rPr lang="en-US" sz="2200" dirty="0"/>
              <a:t>networks</a:t>
            </a:r>
          </a:p>
          <a:p>
            <a:pPr eaLnBrk="1" hangingPunct="1">
              <a:spcBef>
                <a:spcPts val="1200"/>
              </a:spcBef>
            </a:pPr>
            <a:endParaRPr lang="en-US" sz="2400" dirty="0" smtClean="0"/>
          </a:p>
          <a:p>
            <a:pPr marL="0" indent="0" eaLnBrk="1" hangingPunct="1">
              <a:spcBef>
                <a:spcPts val="1200"/>
              </a:spcBef>
              <a:spcAft>
                <a:spcPts val="1200"/>
              </a:spcAft>
              <a:buNone/>
            </a:pPr>
            <a:endParaRPr lang="en-US" dirty="0" smtClean="0"/>
          </a:p>
          <a:p>
            <a:pPr marL="0" indent="0" eaLnBrk="1" hangingPunct="1">
              <a:spcBef>
                <a:spcPts val="1200"/>
              </a:spcBef>
              <a:buNone/>
            </a:pPr>
            <a:endParaRPr lang="en-US" dirty="0" smtClean="0"/>
          </a:p>
        </p:txBody>
      </p:sp>
      <p:sp>
        <p:nvSpPr>
          <p:cNvPr id="6" name="Rectangle 10"/>
          <p:cNvSpPr>
            <a:spLocks noGrp="1" noChangeArrowheads="1"/>
          </p:cNvSpPr>
          <p:nvPr>
            <p:ph type="ftr" sz="quarter" idx="11"/>
          </p:nvPr>
        </p:nvSpPr>
        <p:spPr>
          <a:xfrm>
            <a:off x="609600" y="6381750"/>
            <a:ext cx="3810000" cy="476250"/>
          </a:xfrm>
          <a:noFill/>
        </p:spPr>
        <p:txBody>
          <a:bodyPr/>
          <a:lstStyle/>
          <a:p>
            <a:pPr algn="l"/>
            <a:r>
              <a:rPr lang="en-US" b="1" i="1" dirty="0" smtClean="0"/>
              <a:t>PHPG - </a:t>
            </a:r>
            <a:r>
              <a:rPr lang="en-US" dirty="0" smtClean="0"/>
              <a:t>SoonerCare Program Administration </a:t>
            </a:r>
          </a:p>
        </p:txBody>
      </p:sp>
      <p:sp>
        <p:nvSpPr>
          <p:cNvPr id="2" name="Title 1"/>
          <p:cNvSpPr>
            <a:spLocks noGrp="1"/>
          </p:cNvSpPr>
          <p:nvPr>
            <p:ph type="title"/>
          </p:nvPr>
        </p:nvSpPr>
        <p:spPr/>
        <p:txBody>
          <a:bodyPr/>
          <a:lstStyle/>
          <a:p>
            <a:r>
              <a:rPr lang="en-US" sz="2800" dirty="0" smtClean="0"/>
              <a:t>TRENDS – COST EFFECTIVENESS </a:t>
            </a:r>
            <a:r>
              <a:rPr lang="en-US" sz="1800" i="1" dirty="0" smtClean="0"/>
              <a:t>cont’d</a:t>
            </a:r>
            <a:r>
              <a:rPr lang="en-US" dirty="0" smtClean="0"/>
              <a:t> </a:t>
            </a:r>
            <a:r>
              <a:rPr lang="en-US" sz="2800" i="1" dirty="0" smtClean="0"/>
              <a:t> </a:t>
            </a:r>
            <a:endParaRPr lang="en-US" dirty="0"/>
          </a:p>
        </p:txBody>
      </p:sp>
      <p:graphicFrame>
        <p:nvGraphicFramePr>
          <p:cNvPr id="7" name="Diagram 6"/>
          <p:cNvGraphicFramePr/>
          <p:nvPr>
            <p:extLst/>
          </p:nvPr>
        </p:nvGraphicFramePr>
        <p:xfrm>
          <a:off x="1905000" y="2133600"/>
          <a:ext cx="57912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2"/>
          <p:cNvSpPr txBox="1">
            <a:spLocks/>
          </p:cNvSpPr>
          <p:nvPr/>
        </p:nvSpPr>
        <p:spPr bwMode="auto">
          <a:xfrm>
            <a:off x="838200" y="4495800"/>
            <a:ext cx="1752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r" eaLnBrk="1" hangingPunct="1">
              <a:spcBef>
                <a:spcPts val="1200"/>
              </a:spcBef>
              <a:buFont typeface="Wingdings 3" pitchFamily="18" charset="2"/>
              <a:buNone/>
            </a:pPr>
            <a:r>
              <a:rPr lang="en-US" sz="1400" b="1" i="1" dirty="0" smtClean="0"/>
              <a:t>Networks typically contain overlap across MCOs</a:t>
            </a:r>
          </a:p>
          <a:p>
            <a:pPr marL="274638" lvl="1" indent="0" algn="r" eaLnBrk="1" hangingPunct="1">
              <a:spcBef>
                <a:spcPts val="1200"/>
              </a:spcBef>
              <a:buFont typeface="Wingdings 3" pitchFamily="18" charset="2"/>
              <a:buNone/>
            </a:pPr>
            <a:endParaRPr lang="en-US" sz="1400" b="1" i="1" dirty="0" smtClean="0"/>
          </a:p>
          <a:p>
            <a:pPr algn="r" eaLnBrk="1" hangingPunct="1"/>
            <a:endParaRPr lang="en-US" sz="1400" b="1" i="1" dirty="0" smtClean="0"/>
          </a:p>
        </p:txBody>
      </p:sp>
    </p:spTree>
    <p:extLst>
      <p:ext uri="{BB962C8B-B14F-4D97-AF65-F5344CB8AC3E}">
        <p14:creationId xmlns:p14="http://schemas.microsoft.com/office/powerpoint/2010/main" val="2198492330"/>
      </p:ext>
    </p:extLst>
  </p:cSld>
  <p:clrMapOvr>
    <a:masterClrMapping/>
  </p:clrMapOvr>
  <p:transition>
    <p:dissolv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82</a:t>
            </a:fld>
            <a:r>
              <a:rPr lang="en-US" dirty="0" smtClean="0">
                <a:solidFill>
                  <a:srgbClr val="140A90"/>
                </a:solidFill>
              </a:rPr>
              <a:t> </a:t>
            </a:r>
          </a:p>
        </p:txBody>
      </p:sp>
      <p:sp>
        <p:nvSpPr>
          <p:cNvPr id="17412" name="Content Placeholder 2"/>
          <p:cNvSpPr>
            <a:spLocks noGrp="1"/>
          </p:cNvSpPr>
          <p:nvPr>
            <p:ph sz="quarter" idx="1"/>
          </p:nvPr>
        </p:nvSpPr>
        <p:spPr>
          <a:xfrm>
            <a:off x="457200" y="1143000"/>
            <a:ext cx="8458200" cy="5334000"/>
          </a:xfrm>
        </p:spPr>
        <p:txBody>
          <a:bodyPr>
            <a:normAutofit/>
          </a:bodyPr>
          <a:lstStyle/>
          <a:p>
            <a:pPr marL="0" indent="0" eaLnBrk="1" hangingPunct="1">
              <a:spcBef>
                <a:spcPts val="1200"/>
              </a:spcBef>
              <a:buNone/>
            </a:pPr>
            <a:r>
              <a:rPr lang="en-US" sz="3100" b="1" dirty="0" smtClean="0"/>
              <a:t>MCO Administrative Resource Needs</a:t>
            </a:r>
            <a:endParaRPr lang="en-US" dirty="0" smtClean="0"/>
          </a:p>
          <a:p>
            <a:pPr eaLnBrk="1" hangingPunct="1">
              <a:spcBef>
                <a:spcPts val="1200"/>
              </a:spcBef>
            </a:pPr>
            <a:r>
              <a:rPr lang="en-US" sz="2300" dirty="0" smtClean="0"/>
              <a:t>Under both models, OHCA resources must be devoted to oversight functions</a:t>
            </a:r>
          </a:p>
          <a:p>
            <a:pPr eaLnBrk="1" hangingPunct="1">
              <a:spcBef>
                <a:spcPts val="1200"/>
              </a:spcBef>
            </a:pPr>
            <a:r>
              <a:rPr lang="en-US" sz="2300" dirty="0" smtClean="0"/>
              <a:t>Under the private model, funds also must be allocated for MCO risk and profit</a:t>
            </a:r>
          </a:p>
          <a:p>
            <a:pPr marL="274638" lvl="1" indent="0" eaLnBrk="1" hangingPunct="1">
              <a:spcBef>
                <a:spcPts val="1200"/>
              </a:spcBef>
              <a:buNone/>
            </a:pPr>
            <a:endParaRPr lang="en-US" dirty="0" smtClean="0"/>
          </a:p>
          <a:p>
            <a:pPr eaLnBrk="1" hangingPunct="1"/>
            <a:endParaRPr lang="en-US" dirty="0" smtClean="0"/>
          </a:p>
        </p:txBody>
      </p:sp>
      <p:sp>
        <p:nvSpPr>
          <p:cNvPr id="6" name="Rectangle 10"/>
          <p:cNvSpPr>
            <a:spLocks noGrp="1" noChangeArrowheads="1"/>
          </p:cNvSpPr>
          <p:nvPr>
            <p:ph type="ftr" sz="quarter" idx="11"/>
          </p:nvPr>
        </p:nvSpPr>
        <p:spPr>
          <a:xfrm>
            <a:off x="609600" y="6381750"/>
            <a:ext cx="3810000" cy="476250"/>
          </a:xfrm>
          <a:noFill/>
        </p:spPr>
        <p:txBody>
          <a:bodyPr/>
          <a:lstStyle/>
          <a:p>
            <a:pPr algn="l"/>
            <a:r>
              <a:rPr lang="en-US" b="1" i="1" dirty="0" smtClean="0"/>
              <a:t>PHPG - </a:t>
            </a:r>
            <a:r>
              <a:rPr lang="en-US" dirty="0" smtClean="0"/>
              <a:t>SoonerCare Program Administration </a:t>
            </a:r>
          </a:p>
        </p:txBody>
      </p:sp>
      <p:sp>
        <p:nvSpPr>
          <p:cNvPr id="2" name="Title 1"/>
          <p:cNvSpPr>
            <a:spLocks noGrp="1"/>
          </p:cNvSpPr>
          <p:nvPr>
            <p:ph type="title"/>
          </p:nvPr>
        </p:nvSpPr>
        <p:spPr/>
        <p:txBody>
          <a:bodyPr/>
          <a:lstStyle/>
          <a:p>
            <a:r>
              <a:rPr lang="en-US" sz="2800" dirty="0" smtClean="0"/>
              <a:t>TRENDS – COST EFFECTIVENESS </a:t>
            </a:r>
            <a:r>
              <a:rPr lang="en-US" sz="1800" i="1" dirty="0" smtClean="0"/>
              <a:t>cont’d</a:t>
            </a:r>
            <a:endParaRPr lang="en-US" sz="1800" dirty="0"/>
          </a:p>
        </p:txBody>
      </p:sp>
      <p:sp>
        <p:nvSpPr>
          <p:cNvPr id="7" name="Content Placeholder 2"/>
          <p:cNvSpPr txBox="1">
            <a:spLocks/>
          </p:cNvSpPr>
          <p:nvPr/>
        </p:nvSpPr>
        <p:spPr bwMode="auto">
          <a:xfrm>
            <a:off x="1295400" y="3418114"/>
            <a:ext cx="2286000" cy="3918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eaLnBrk="1" hangingPunct="1">
              <a:spcBef>
                <a:spcPts val="1200"/>
              </a:spcBef>
              <a:buFont typeface="Wingdings 3" pitchFamily="18" charset="2"/>
              <a:buNone/>
            </a:pPr>
            <a:r>
              <a:rPr lang="en-US" sz="1800" b="1" dirty="0" smtClean="0"/>
              <a:t>Public MCO Model</a:t>
            </a:r>
            <a:endParaRPr lang="en-US" sz="1800" dirty="0" smtClean="0"/>
          </a:p>
          <a:p>
            <a:pPr eaLnBrk="1" hangingPunct="1"/>
            <a:endParaRPr lang="en-US" sz="1800" dirty="0" smtClean="0"/>
          </a:p>
        </p:txBody>
      </p:sp>
      <p:grpSp>
        <p:nvGrpSpPr>
          <p:cNvPr id="8" name="Group 7"/>
          <p:cNvGrpSpPr/>
          <p:nvPr/>
        </p:nvGrpSpPr>
        <p:grpSpPr>
          <a:xfrm>
            <a:off x="1752600" y="3886200"/>
            <a:ext cx="1447800" cy="2286000"/>
            <a:chOff x="1295400" y="2286000"/>
            <a:chExt cx="1143000" cy="1524000"/>
          </a:xfrm>
        </p:grpSpPr>
        <p:sp>
          <p:nvSpPr>
            <p:cNvPr id="9" name="Rectangle 8"/>
            <p:cNvSpPr/>
            <p:nvPr/>
          </p:nvSpPr>
          <p:spPr>
            <a:xfrm>
              <a:off x="1295400" y="2286000"/>
              <a:ext cx="1143000" cy="762000"/>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solidFill>
                    <a:schemeClr val="tx1"/>
                  </a:solidFill>
                </a:rPr>
                <a:t>OHCA MCO operations</a:t>
              </a:r>
              <a:endParaRPr lang="en-US" sz="1400" dirty="0">
                <a:solidFill>
                  <a:schemeClr val="tx1"/>
                </a:solidFill>
              </a:endParaRPr>
            </a:p>
          </p:txBody>
        </p:sp>
        <p:sp>
          <p:nvSpPr>
            <p:cNvPr id="10" name="Rectangle 9"/>
            <p:cNvSpPr/>
            <p:nvPr/>
          </p:nvSpPr>
          <p:spPr>
            <a:xfrm>
              <a:off x="1295400" y="3048000"/>
              <a:ext cx="1143000" cy="762000"/>
            </a:xfrm>
            <a:prstGeom prst="rect">
              <a:avLst/>
            </a:prstGeom>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smtClean="0"/>
                <a:t>OHCA oversight of providers</a:t>
              </a:r>
              <a:endParaRPr lang="en-US" sz="1400" dirty="0"/>
            </a:p>
          </p:txBody>
        </p:sp>
      </p:grpSp>
      <p:sp>
        <p:nvSpPr>
          <p:cNvPr id="11" name="Content Placeholder 2"/>
          <p:cNvSpPr txBox="1">
            <a:spLocks/>
          </p:cNvSpPr>
          <p:nvPr/>
        </p:nvSpPr>
        <p:spPr bwMode="auto">
          <a:xfrm>
            <a:off x="5029200" y="3429000"/>
            <a:ext cx="2286000" cy="3918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eaLnBrk="1" hangingPunct="1">
              <a:spcBef>
                <a:spcPts val="1200"/>
              </a:spcBef>
              <a:buFont typeface="Wingdings 3" pitchFamily="18" charset="2"/>
              <a:buNone/>
            </a:pPr>
            <a:r>
              <a:rPr lang="en-US" sz="1800" b="1" dirty="0" smtClean="0"/>
              <a:t>Private MCO Model</a:t>
            </a:r>
            <a:endParaRPr lang="en-US" sz="1800" dirty="0" smtClean="0"/>
          </a:p>
          <a:p>
            <a:pPr eaLnBrk="1" hangingPunct="1"/>
            <a:endParaRPr lang="en-US" sz="1800" dirty="0" smtClean="0"/>
          </a:p>
        </p:txBody>
      </p:sp>
      <p:grpSp>
        <p:nvGrpSpPr>
          <p:cNvPr id="12" name="Group 11"/>
          <p:cNvGrpSpPr/>
          <p:nvPr/>
        </p:nvGrpSpPr>
        <p:grpSpPr>
          <a:xfrm>
            <a:off x="4724400" y="3886200"/>
            <a:ext cx="2895600" cy="2286000"/>
            <a:chOff x="4724400" y="2286000"/>
            <a:chExt cx="2286000" cy="1524000"/>
          </a:xfrm>
        </p:grpSpPr>
        <p:sp>
          <p:nvSpPr>
            <p:cNvPr id="13" name="Rectangle 12"/>
            <p:cNvSpPr/>
            <p:nvPr/>
          </p:nvSpPr>
          <p:spPr>
            <a:xfrm>
              <a:off x="4724400" y="2286000"/>
              <a:ext cx="1143000" cy="762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solidFill>
                    <a:schemeClr val="tx1"/>
                  </a:solidFill>
                </a:rPr>
                <a:t>Private MCO operations</a:t>
              </a:r>
              <a:endParaRPr lang="en-US" sz="1400" dirty="0">
                <a:solidFill>
                  <a:schemeClr val="tx1"/>
                </a:solidFill>
              </a:endParaRPr>
            </a:p>
          </p:txBody>
        </p:sp>
        <p:sp>
          <p:nvSpPr>
            <p:cNvPr id="14" name="Rectangle 13"/>
            <p:cNvSpPr/>
            <p:nvPr/>
          </p:nvSpPr>
          <p:spPr>
            <a:xfrm>
              <a:off x="4724400" y="3048000"/>
              <a:ext cx="1143000" cy="762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smtClean="0"/>
                <a:t>OHCA oversight of MCOs</a:t>
              </a:r>
              <a:endParaRPr lang="en-US" sz="1400" dirty="0"/>
            </a:p>
          </p:txBody>
        </p:sp>
        <p:sp>
          <p:nvSpPr>
            <p:cNvPr id="15" name="Rectangle 14"/>
            <p:cNvSpPr/>
            <p:nvPr/>
          </p:nvSpPr>
          <p:spPr>
            <a:xfrm>
              <a:off x="5867400" y="2286000"/>
              <a:ext cx="1143000" cy="762000"/>
            </a:xfrm>
            <a:prstGeom prst="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smtClean="0">
                  <a:solidFill>
                    <a:schemeClr val="tx1"/>
                  </a:solidFill>
                </a:rPr>
                <a:t>Reserve for risk</a:t>
              </a:r>
              <a:endParaRPr lang="en-US" sz="1400" dirty="0">
                <a:solidFill>
                  <a:schemeClr val="tx1"/>
                </a:solidFill>
              </a:endParaRPr>
            </a:p>
          </p:txBody>
        </p:sp>
        <p:sp>
          <p:nvSpPr>
            <p:cNvPr id="16" name="Rectangle 15"/>
            <p:cNvSpPr/>
            <p:nvPr/>
          </p:nvSpPr>
          <p:spPr>
            <a:xfrm>
              <a:off x="5867400" y="3048000"/>
              <a:ext cx="1143000" cy="762000"/>
            </a:xfrm>
            <a:prstGeom prst="rect">
              <a:avLst/>
            </a:prstGeom>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smtClean="0"/>
                <a:t>Profit</a:t>
              </a:r>
              <a:endParaRPr lang="en-US" sz="1400" dirty="0"/>
            </a:p>
          </p:txBody>
        </p:sp>
      </p:grpSp>
    </p:spTree>
    <p:extLst>
      <p:ext uri="{BB962C8B-B14F-4D97-AF65-F5344CB8AC3E}">
        <p14:creationId xmlns:p14="http://schemas.microsoft.com/office/powerpoint/2010/main" val="3264497127"/>
      </p:ext>
    </p:extLst>
  </p:cSld>
  <p:clrMapOvr>
    <a:masterClrMapping/>
  </p:clrMapOvr>
  <p:transition>
    <p:dissolv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83</a:t>
            </a:fld>
            <a:r>
              <a:rPr lang="en-US" dirty="0" smtClean="0">
                <a:solidFill>
                  <a:srgbClr val="140A90"/>
                </a:solidFill>
              </a:rPr>
              <a:t> </a:t>
            </a:r>
          </a:p>
        </p:txBody>
      </p:sp>
      <p:sp>
        <p:nvSpPr>
          <p:cNvPr id="17412" name="Content Placeholder 2"/>
          <p:cNvSpPr>
            <a:spLocks noGrp="1"/>
          </p:cNvSpPr>
          <p:nvPr>
            <p:ph sz="quarter" idx="1"/>
          </p:nvPr>
        </p:nvSpPr>
        <p:spPr>
          <a:xfrm>
            <a:off x="457200" y="1143000"/>
            <a:ext cx="8382000" cy="4648200"/>
          </a:xfrm>
        </p:spPr>
        <p:txBody>
          <a:bodyPr>
            <a:normAutofit fontScale="92500"/>
          </a:bodyPr>
          <a:lstStyle/>
          <a:p>
            <a:pPr marL="0" indent="0" eaLnBrk="1" hangingPunct="1">
              <a:spcBef>
                <a:spcPts val="1200"/>
              </a:spcBef>
              <a:buNone/>
            </a:pPr>
            <a:r>
              <a:rPr lang="en-US" sz="3100" b="1" dirty="0" smtClean="0"/>
              <a:t>Private </a:t>
            </a:r>
            <a:r>
              <a:rPr lang="en-US" sz="3100" b="1" dirty="0" smtClean="0"/>
              <a:t>MCO Administrative Cost</a:t>
            </a:r>
            <a:endParaRPr lang="en-US" dirty="0" smtClean="0"/>
          </a:p>
          <a:p>
            <a:pPr eaLnBrk="1" hangingPunct="1">
              <a:spcBef>
                <a:spcPts val="1200"/>
              </a:spcBef>
            </a:pPr>
            <a:r>
              <a:rPr lang="en-US" sz="2800" dirty="0" smtClean="0"/>
              <a:t>PHPG analyzed administrative costs, as a percentage of total costs, </a:t>
            </a:r>
            <a:r>
              <a:rPr lang="en-US" sz="2800" dirty="0"/>
              <a:t>in AZ, CO, FL, KS, LA, NM &amp; </a:t>
            </a:r>
            <a:r>
              <a:rPr lang="en-US" sz="2800" dirty="0" smtClean="0"/>
              <a:t>TX</a:t>
            </a:r>
            <a:endParaRPr lang="en-US" sz="2800" dirty="0"/>
          </a:p>
          <a:p>
            <a:pPr eaLnBrk="1" hangingPunct="1">
              <a:spcBef>
                <a:spcPts val="1200"/>
              </a:spcBef>
            </a:pPr>
            <a:r>
              <a:rPr lang="en-US" sz="2800" dirty="0" smtClean="0"/>
              <a:t>KS and TX are especially useful benchmarks, as they border OK and enroll the populations covered under SoonerCare Choice (TANF and ABD)</a:t>
            </a:r>
          </a:p>
          <a:p>
            <a:pPr eaLnBrk="1" hangingPunct="1">
              <a:spcBef>
                <a:spcPts val="1200"/>
              </a:spcBef>
            </a:pPr>
            <a:r>
              <a:rPr lang="en-US" sz="2800" dirty="0" smtClean="0"/>
              <a:t>Private </a:t>
            </a:r>
            <a:r>
              <a:rPr lang="en-US" sz="2800" dirty="0" smtClean="0"/>
              <a:t>MCO administrative costs </a:t>
            </a:r>
            <a:r>
              <a:rPr lang="en-US" sz="2800" dirty="0" smtClean="0"/>
              <a:t>in the comparison states vary </a:t>
            </a:r>
            <a:r>
              <a:rPr lang="en-US" sz="2800" dirty="0" smtClean="0"/>
              <a:t>by eligibility type, but average just under 10.9 </a:t>
            </a:r>
            <a:r>
              <a:rPr lang="en-US" sz="2800" dirty="0" smtClean="0"/>
              <a:t>percent</a:t>
            </a:r>
            <a:endParaRPr lang="en-US" sz="2800" dirty="0" smtClean="0"/>
          </a:p>
          <a:p>
            <a:pPr marL="274638" lvl="1" indent="0" eaLnBrk="1" hangingPunct="1">
              <a:spcBef>
                <a:spcPts val="1200"/>
              </a:spcBef>
              <a:buNone/>
            </a:pPr>
            <a:endParaRPr lang="en-US" sz="2800" dirty="0" smtClean="0"/>
          </a:p>
          <a:p>
            <a:pPr eaLnBrk="1" hangingPunct="1"/>
            <a:endParaRPr lang="en-US" sz="2800" dirty="0" smtClean="0"/>
          </a:p>
        </p:txBody>
      </p:sp>
      <p:sp>
        <p:nvSpPr>
          <p:cNvPr id="6" name="Rectangle 10"/>
          <p:cNvSpPr>
            <a:spLocks noGrp="1" noChangeArrowheads="1"/>
          </p:cNvSpPr>
          <p:nvPr>
            <p:ph type="ftr" sz="quarter" idx="11"/>
          </p:nvPr>
        </p:nvSpPr>
        <p:spPr>
          <a:xfrm>
            <a:off x="609600" y="6381750"/>
            <a:ext cx="3810000" cy="476250"/>
          </a:xfrm>
          <a:noFill/>
        </p:spPr>
        <p:txBody>
          <a:bodyPr/>
          <a:lstStyle/>
          <a:p>
            <a:pPr algn="l"/>
            <a:r>
              <a:rPr lang="en-US" b="1" i="1" dirty="0" smtClean="0"/>
              <a:t>PHPG - </a:t>
            </a:r>
            <a:r>
              <a:rPr lang="en-US" dirty="0" smtClean="0"/>
              <a:t>SoonerCare Program Administration </a:t>
            </a:r>
          </a:p>
        </p:txBody>
      </p:sp>
      <p:sp>
        <p:nvSpPr>
          <p:cNvPr id="2" name="Title 1"/>
          <p:cNvSpPr>
            <a:spLocks noGrp="1"/>
          </p:cNvSpPr>
          <p:nvPr>
            <p:ph type="title"/>
          </p:nvPr>
        </p:nvSpPr>
        <p:spPr/>
        <p:txBody>
          <a:bodyPr/>
          <a:lstStyle/>
          <a:p>
            <a:r>
              <a:rPr lang="en-US" sz="2800" dirty="0" smtClean="0"/>
              <a:t>TRENDS – COST EFFECTIVENESS </a:t>
            </a:r>
            <a:r>
              <a:rPr lang="en-US" sz="1800" i="1" dirty="0" smtClean="0"/>
              <a:t>cont’d</a:t>
            </a:r>
            <a:endParaRPr lang="en-US" sz="1800" dirty="0"/>
          </a:p>
        </p:txBody>
      </p:sp>
    </p:spTree>
    <p:extLst>
      <p:ext uri="{BB962C8B-B14F-4D97-AF65-F5344CB8AC3E}">
        <p14:creationId xmlns:p14="http://schemas.microsoft.com/office/powerpoint/2010/main" val="1090701064"/>
      </p:ext>
    </p:extLst>
  </p:cSld>
  <p:clrMapOvr>
    <a:masterClrMapping/>
  </p:clrMapOvr>
  <p:transition>
    <p:dissolv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solidFill>
                  <a:srgbClr val="727CA3"/>
                </a:solidFill>
              </a:rPr>
              <a:pPr/>
              <a:t>84</a:t>
            </a:fld>
            <a:r>
              <a:rPr lang="en-US" dirty="0" smtClean="0">
                <a:solidFill>
                  <a:srgbClr val="140A90"/>
                </a:solidFill>
              </a:rPr>
              <a:t> </a:t>
            </a:r>
          </a:p>
        </p:txBody>
      </p:sp>
      <p:sp>
        <p:nvSpPr>
          <p:cNvPr id="17412" name="Content Placeholder 2"/>
          <p:cNvSpPr>
            <a:spLocks noGrp="1"/>
          </p:cNvSpPr>
          <p:nvPr>
            <p:ph sz="quarter" idx="1"/>
          </p:nvPr>
        </p:nvSpPr>
        <p:spPr>
          <a:xfrm>
            <a:off x="457200" y="1143000"/>
            <a:ext cx="8382000" cy="1295400"/>
          </a:xfrm>
        </p:spPr>
        <p:txBody>
          <a:bodyPr>
            <a:normAutofit fontScale="62500" lnSpcReduction="20000"/>
          </a:bodyPr>
          <a:lstStyle/>
          <a:p>
            <a:pPr marL="0" indent="0" eaLnBrk="1" hangingPunct="1">
              <a:spcBef>
                <a:spcPts val="1200"/>
              </a:spcBef>
              <a:buNone/>
            </a:pPr>
            <a:r>
              <a:rPr lang="en-US" sz="3100" b="1" dirty="0" smtClean="0"/>
              <a:t>Private MCO Administrative Costs </a:t>
            </a:r>
          </a:p>
          <a:p>
            <a:pPr eaLnBrk="1" hangingPunct="1">
              <a:spcBef>
                <a:spcPts val="1200"/>
              </a:spcBef>
            </a:pPr>
            <a:r>
              <a:rPr lang="en-US" dirty="0" smtClean="0"/>
              <a:t>Private MCO administrative costs average 10.9 percent of total spending in Medicaid programs examined by PHPG</a:t>
            </a:r>
          </a:p>
          <a:p>
            <a:pPr eaLnBrk="1" hangingPunct="1">
              <a:spcBef>
                <a:spcPts val="1200"/>
              </a:spcBef>
            </a:pPr>
            <a:r>
              <a:rPr lang="en-US" dirty="0" smtClean="0"/>
              <a:t>This includes dollars for operations, risk reserves and profits</a:t>
            </a:r>
          </a:p>
          <a:p>
            <a:pPr marL="274638" lvl="1" indent="0" eaLnBrk="1" hangingPunct="1">
              <a:spcBef>
                <a:spcPts val="1200"/>
              </a:spcBef>
              <a:buNone/>
            </a:pPr>
            <a:endParaRPr lang="en-US" dirty="0" smtClean="0"/>
          </a:p>
          <a:p>
            <a:pPr marL="0" indent="0" eaLnBrk="1" hangingPunct="1">
              <a:buNone/>
            </a:pPr>
            <a:endParaRPr lang="en-US" dirty="0" smtClean="0"/>
          </a:p>
        </p:txBody>
      </p:sp>
      <p:sp>
        <p:nvSpPr>
          <p:cNvPr id="6" name="Rectangle 10"/>
          <p:cNvSpPr>
            <a:spLocks noGrp="1" noChangeArrowheads="1"/>
          </p:cNvSpPr>
          <p:nvPr>
            <p:ph type="ftr" sz="quarter" idx="11"/>
          </p:nvPr>
        </p:nvSpPr>
        <p:spPr>
          <a:xfrm>
            <a:off x="609600" y="6381750"/>
            <a:ext cx="3810000" cy="476250"/>
          </a:xfrm>
          <a:noFill/>
        </p:spPr>
        <p:txBody>
          <a:bodyPr/>
          <a:lstStyle/>
          <a:p>
            <a:pPr algn="l"/>
            <a:r>
              <a:rPr lang="en-US" b="1" i="1" dirty="0"/>
              <a:t>PHPG - </a:t>
            </a:r>
            <a:r>
              <a:rPr lang="en-US" dirty="0"/>
              <a:t>SoonerCare Program Administration </a:t>
            </a:r>
          </a:p>
          <a:p>
            <a:pPr algn="l"/>
            <a:endParaRPr lang="en-US" dirty="0" smtClean="0">
              <a:solidFill>
                <a:srgbClr val="727CA3"/>
              </a:solidFill>
            </a:endParaRPr>
          </a:p>
        </p:txBody>
      </p:sp>
      <p:sp>
        <p:nvSpPr>
          <p:cNvPr id="2" name="Title 1"/>
          <p:cNvSpPr>
            <a:spLocks noGrp="1"/>
          </p:cNvSpPr>
          <p:nvPr>
            <p:ph type="title"/>
          </p:nvPr>
        </p:nvSpPr>
        <p:spPr/>
        <p:txBody>
          <a:bodyPr/>
          <a:lstStyle/>
          <a:p>
            <a:r>
              <a:rPr lang="en-US" dirty="0"/>
              <a:t>TRENDS – COST EFFECTIVENESS </a:t>
            </a:r>
            <a:r>
              <a:rPr lang="en-US" sz="2000" i="1" dirty="0"/>
              <a:t>cont’d</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14642036"/>
              </p:ext>
            </p:extLst>
          </p:nvPr>
        </p:nvGraphicFramePr>
        <p:xfrm>
          <a:off x="838200" y="2438400"/>
          <a:ext cx="7467593" cy="3708400"/>
        </p:xfrm>
        <a:graphic>
          <a:graphicData uri="http://schemas.openxmlformats.org/drawingml/2006/table">
            <a:tbl>
              <a:tblPr firstRow="1" bandRow="1">
                <a:tableStyleId>{5C22544A-7EE6-4342-B048-85BDC9FD1C3A}</a:tableStyleId>
              </a:tblPr>
              <a:tblGrid>
                <a:gridCol w="1357745"/>
                <a:gridCol w="775853"/>
                <a:gridCol w="1066799"/>
                <a:gridCol w="1066799"/>
                <a:gridCol w="1066799"/>
                <a:gridCol w="1066799"/>
                <a:gridCol w="1066799"/>
              </a:tblGrid>
              <a:tr h="370840">
                <a:tc>
                  <a:txBody>
                    <a:bodyPr/>
                    <a:lstStyle/>
                    <a:p>
                      <a:r>
                        <a:rPr lang="en-US" sz="1200" dirty="0" smtClean="0"/>
                        <a:t>STATE</a:t>
                      </a:r>
                      <a:endParaRPr lang="en-US" sz="1200" dirty="0"/>
                    </a:p>
                  </a:txBody>
                  <a:tcPr anchor="ctr"/>
                </a:tc>
                <a:tc>
                  <a:txBody>
                    <a:bodyPr/>
                    <a:lstStyle/>
                    <a:p>
                      <a:pPr algn="ctr"/>
                      <a:r>
                        <a:rPr lang="en-US" sz="1200" dirty="0" smtClean="0"/>
                        <a:t>YEAR</a:t>
                      </a:r>
                      <a:endParaRPr lang="en-US" sz="1200" dirty="0"/>
                    </a:p>
                  </a:txBody>
                  <a:tcPr anchor="ctr"/>
                </a:tc>
                <a:tc>
                  <a:txBody>
                    <a:bodyPr/>
                    <a:lstStyle/>
                    <a:p>
                      <a:pPr algn="ctr"/>
                      <a:r>
                        <a:rPr lang="en-US" sz="1200" dirty="0" smtClean="0"/>
                        <a:t>ALL</a:t>
                      </a:r>
                      <a:endParaRPr lang="en-US" sz="1200" dirty="0"/>
                    </a:p>
                  </a:txBody>
                  <a:tcPr anchor="ctr"/>
                </a:tc>
                <a:tc>
                  <a:txBody>
                    <a:bodyPr/>
                    <a:lstStyle/>
                    <a:p>
                      <a:pPr algn="ctr"/>
                      <a:r>
                        <a:rPr lang="en-US" sz="1200" dirty="0" smtClean="0"/>
                        <a:t>TANF</a:t>
                      </a:r>
                      <a:endParaRPr lang="en-US" sz="1200" dirty="0"/>
                    </a:p>
                  </a:txBody>
                  <a:tcPr anchor="ctr"/>
                </a:tc>
                <a:tc>
                  <a:txBody>
                    <a:bodyPr/>
                    <a:lstStyle/>
                    <a:p>
                      <a:pPr algn="ctr"/>
                      <a:r>
                        <a:rPr lang="en-US" sz="1200" dirty="0" smtClean="0"/>
                        <a:t>ABD</a:t>
                      </a:r>
                      <a:endParaRPr lang="en-US" sz="1200" dirty="0"/>
                    </a:p>
                  </a:txBody>
                  <a:tcPr anchor="ctr"/>
                </a:tc>
                <a:tc>
                  <a:txBody>
                    <a:bodyPr/>
                    <a:lstStyle/>
                    <a:p>
                      <a:pPr algn="ctr"/>
                      <a:r>
                        <a:rPr lang="en-US" sz="1200" dirty="0" smtClean="0"/>
                        <a:t>LTC-HCBS</a:t>
                      </a:r>
                      <a:endParaRPr lang="en-US" sz="1200" dirty="0"/>
                    </a:p>
                  </a:txBody>
                  <a:tcPr anchor="ctr"/>
                </a:tc>
                <a:tc>
                  <a:txBody>
                    <a:bodyPr/>
                    <a:lstStyle/>
                    <a:p>
                      <a:pPr algn="ctr"/>
                      <a:r>
                        <a:rPr lang="en-US" sz="900" dirty="0" smtClean="0"/>
                        <a:t>LTC-FACILITY</a:t>
                      </a:r>
                      <a:endParaRPr lang="en-US" sz="900" dirty="0"/>
                    </a:p>
                  </a:txBody>
                  <a:tcPr anchor="ctr"/>
                </a:tc>
              </a:tr>
              <a:tr h="370840">
                <a:tc>
                  <a:txBody>
                    <a:bodyPr/>
                    <a:lstStyle/>
                    <a:p>
                      <a:r>
                        <a:rPr lang="en-US" sz="1300" dirty="0" smtClean="0"/>
                        <a:t>Arizona</a:t>
                      </a:r>
                      <a:endParaRPr lang="en-US" sz="1300" dirty="0"/>
                    </a:p>
                  </a:txBody>
                  <a:tcPr anchor="ctr"/>
                </a:tc>
                <a:tc>
                  <a:txBody>
                    <a:bodyPr/>
                    <a:lstStyle/>
                    <a:p>
                      <a:pPr algn="ctr"/>
                      <a:r>
                        <a:rPr lang="en-US" sz="1300" dirty="0" smtClean="0"/>
                        <a:t>2014</a:t>
                      </a:r>
                      <a:endParaRPr lang="en-US" sz="1300" dirty="0"/>
                    </a:p>
                  </a:txBody>
                  <a:tcPr anchor="ctr"/>
                </a:tc>
                <a:tc>
                  <a:txBody>
                    <a:bodyPr/>
                    <a:lstStyle/>
                    <a:p>
                      <a:pPr algn="ctr"/>
                      <a:r>
                        <a:rPr lang="en-US" sz="1300" dirty="0" smtClean="0"/>
                        <a:t>8.00%</a:t>
                      </a:r>
                      <a:endParaRPr lang="en-US" sz="1300" dirty="0"/>
                    </a:p>
                  </a:txBody>
                  <a:tcPr anchor="ctr"/>
                </a:tc>
                <a:tc>
                  <a:txBody>
                    <a:bodyPr/>
                    <a:lstStyle/>
                    <a:p>
                      <a:pPr algn="ctr"/>
                      <a:r>
                        <a:rPr lang="en-US" sz="1300" dirty="0" smtClean="0"/>
                        <a:t>n/a</a:t>
                      </a:r>
                      <a:endParaRPr lang="en-US" sz="1300" dirty="0"/>
                    </a:p>
                  </a:txBody>
                  <a:tcPr anchor="ctr"/>
                </a:tc>
                <a:tc>
                  <a:txBody>
                    <a:bodyPr/>
                    <a:lstStyle/>
                    <a:p>
                      <a:pPr algn="ctr"/>
                      <a:r>
                        <a:rPr lang="en-US" sz="1300" dirty="0" smtClean="0"/>
                        <a:t>n/a</a:t>
                      </a:r>
                      <a:endParaRPr lang="en-US" sz="1300" dirty="0"/>
                    </a:p>
                  </a:txBody>
                  <a:tcPr anchor="ctr"/>
                </a:tc>
                <a:tc>
                  <a:txBody>
                    <a:bodyPr/>
                    <a:lstStyle/>
                    <a:p>
                      <a:pPr algn="ctr"/>
                      <a:r>
                        <a:rPr lang="en-US" sz="1300" dirty="0" smtClean="0"/>
                        <a:t>n/a</a:t>
                      </a:r>
                      <a:endParaRPr lang="en-US" sz="1300" dirty="0"/>
                    </a:p>
                  </a:txBody>
                  <a:tcPr anchor="ctr"/>
                </a:tc>
                <a:tc>
                  <a:txBody>
                    <a:bodyPr/>
                    <a:lstStyle/>
                    <a:p>
                      <a:pPr algn="ctr"/>
                      <a:r>
                        <a:rPr lang="en-US" sz="1300" dirty="0" smtClean="0"/>
                        <a:t>n/a</a:t>
                      </a:r>
                      <a:endParaRPr lang="en-US" sz="1300" dirty="0"/>
                    </a:p>
                  </a:txBody>
                  <a:tcPr anchor="ctr"/>
                </a:tc>
              </a:tr>
              <a:tr h="370840">
                <a:tc>
                  <a:txBody>
                    <a:bodyPr/>
                    <a:lstStyle/>
                    <a:p>
                      <a:r>
                        <a:rPr lang="en-US" sz="1300" dirty="0" smtClean="0"/>
                        <a:t>Colorado</a:t>
                      </a:r>
                      <a:endParaRPr lang="en-US" sz="1300" dirty="0"/>
                    </a:p>
                  </a:txBody>
                  <a:tcPr anchor="ctr"/>
                </a:tc>
                <a:tc>
                  <a:txBody>
                    <a:bodyPr/>
                    <a:lstStyle/>
                    <a:p>
                      <a:pPr algn="ctr"/>
                      <a:r>
                        <a:rPr lang="en-US" sz="1300" dirty="0" smtClean="0"/>
                        <a:t>2011</a:t>
                      </a:r>
                      <a:endParaRPr lang="en-US" sz="1300" dirty="0"/>
                    </a:p>
                  </a:txBody>
                  <a:tcPr anchor="ctr"/>
                </a:tc>
                <a:tc>
                  <a:txBody>
                    <a:bodyPr/>
                    <a:lstStyle/>
                    <a:p>
                      <a:pPr algn="ctr"/>
                      <a:r>
                        <a:rPr lang="en-US" sz="1300" dirty="0" smtClean="0"/>
                        <a:t>9.00%</a:t>
                      </a:r>
                      <a:endParaRPr lang="en-US" sz="1300" dirty="0"/>
                    </a:p>
                  </a:txBody>
                  <a:tcPr anchor="ctr"/>
                </a:tc>
                <a:tc>
                  <a:txBody>
                    <a:bodyPr/>
                    <a:lstStyle/>
                    <a:p>
                      <a:pPr algn="ctr"/>
                      <a:r>
                        <a:rPr lang="en-US" sz="1300" dirty="0" smtClean="0"/>
                        <a:t>n/a</a:t>
                      </a:r>
                      <a:endParaRPr lang="en-US" sz="1300" dirty="0"/>
                    </a:p>
                  </a:txBody>
                  <a:tcPr anchor="ctr"/>
                </a:tc>
                <a:tc>
                  <a:txBody>
                    <a:bodyPr/>
                    <a:lstStyle/>
                    <a:p>
                      <a:pPr algn="ctr"/>
                      <a:r>
                        <a:rPr lang="en-US" sz="1300" dirty="0" smtClean="0"/>
                        <a:t>n/a</a:t>
                      </a:r>
                      <a:endParaRPr lang="en-US" sz="1300" dirty="0"/>
                    </a:p>
                  </a:txBody>
                  <a:tcPr anchor="ctr"/>
                </a:tc>
                <a:tc>
                  <a:txBody>
                    <a:bodyPr/>
                    <a:lstStyle/>
                    <a:p>
                      <a:pPr algn="ctr"/>
                      <a:r>
                        <a:rPr lang="en-US" sz="1300" dirty="0" smtClean="0"/>
                        <a:t>n/a</a:t>
                      </a:r>
                      <a:endParaRPr lang="en-US" sz="1300" dirty="0"/>
                    </a:p>
                  </a:txBody>
                  <a:tcPr anchor="ctr"/>
                </a:tc>
                <a:tc>
                  <a:txBody>
                    <a:bodyPr/>
                    <a:lstStyle/>
                    <a:p>
                      <a:pPr algn="ctr"/>
                      <a:r>
                        <a:rPr lang="en-US" sz="1300" dirty="0" smtClean="0"/>
                        <a:t>n/a</a:t>
                      </a:r>
                      <a:endParaRPr lang="en-US" sz="1300" dirty="0"/>
                    </a:p>
                  </a:txBody>
                  <a:tcPr anchor="ctr"/>
                </a:tc>
              </a:tr>
              <a:tr h="370840">
                <a:tc>
                  <a:txBody>
                    <a:bodyPr/>
                    <a:lstStyle/>
                    <a:p>
                      <a:r>
                        <a:rPr lang="en-US" sz="1300" dirty="0" smtClean="0"/>
                        <a:t>Florida</a:t>
                      </a:r>
                      <a:endParaRPr lang="en-US" sz="1300" dirty="0"/>
                    </a:p>
                  </a:txBody>
                  <a:tcPr anchor="ctr"/>
                </a:tc>
                <a:tc>
                  <a:txBody>
                    <a:bodyPr/>
                    <a:lstStyle/>
                    <a:p>
                      <a:pPr algn="ctr"/>
                      <a:r>
                        <a:rPr lang="en-US" sz="1300" dirty="0" smtClean="0"/>
                        <a:t>2012</a:t>
                      </a:r>
                      <a:endParaRPr lang="en-US" sz="1300" dirty="0"/>
                    </a:p>
                  </a:txBody>
                  <a:tcPr anchor="ctr"/>
                </a:tc>
                <a:tc>
                  <a:txBody>
                    <a:bodyPr/>
                    <a:lstStyle/>
                    <a:p>
                      <a:pPr algn="ctr"/>
                      <a:r>
                        <a:rPr lang="en-US" sz="1300" dirty="0" smtClean="0"/>
                        <a:t>12.00%</a:t>
                      </a:r>
                      <a:endParaRPr lang="en-US" sz="1300" dirty="0"/>
                    </a:p>
                  </a:txBody>
                  <a:tcPr anchor="ctr"/>
                </a:tc>
                <a:tc>
                  <a:txBody>
                    <a:bodyPr/>
                    <a:lstStyle/>
                    <a:p>
                      <a:pPr algn="ctr"/>
                      <a:r>
                        <a:rPr lang="en-US" sz="1300" dirty="0" smtClean="0"/>
                        <a:t>n/a</a:t>
                      </a:r>
                      <a:endParaRPr lang="en-US" sz="1300" dirty="0"/>
                    </a:p>
                  </a:txBody>
                  <a:tcPr anchor="ctr"/>
                </a:tc>
                <a:tc>
                  <a:txBody>
                    <a:bodyPr/>
                    <a:lstStyle/>
                    <a:p>
                      <a:pPr algn="ctr"/>
                      <a:r>
                        <a:rPr lang="en-US" sz="1300" dirty="0" smtClean="0"/>
                        <a:t>n/a</a:t>
                      </a:r>
                      <a:endParaRPr lang="en-US" sz="1300" dirty="0"/>
                    </a:p>
                  </a:txBody>
                  <a:tcPr anchor="ctr"/>
                </a:tc>
                <a:tc>
                  <a:txBody>
                    <a:bodyPr/>
                    <a:lstStyle/>
                    <a:p>
                      <a:pPr algn="ctr"/>
                      <a:r>
                        <a:rPr lang="en-US" sz="1300" dirty="0" smtClean="0"/>
                        <a:t>n/a</a:t>
                      </a:r>
                      <a:endParaRPr lang="en-US" sz="1300" dirty="0"/>
                    </a:p>
                  </a:txBody>
                  <a:tcPr anchor="ctr"/>
                </a:tc>
                <a:tc>
                  <a:txBody>
                    <a:bodyPr/>
                    <a:lstStyle/>
                    <a:p>
                      <a:pPr algn="ctr"/>
                      <a:r>
                        <a:rPr lang="en-US" sz="1300" dirty="0" smtClean="0"/>
                        <a:t>n/a</a:t>
                      </a:r>
                      <a:endParaRPr lang="en-US" sz="1300" dirty="0"/>
                    </a:p>
                  </a:txBody>
                  <a:tcPr anchor="ctr"/>
                </a:tc>
              </a:tr>
              <a:tr h="370840">
                <a:tc>
                  <a:txBody>
                    <a:bodyPr/>
                    <a:lstStyle/>
                    <a:p>
                      <a:r>
                        <a:rPr lang="en-US" sz="1300" dirty="0" smtClean="0"/>
                        <a:t>Kansas</a:t>
                      </a:r>
                      <a:endParaRPr lang="en-US" sz="1300" dirty="0"/>
                    </a:p>
                  </a:txBody>
                  <a:tcPr anchor="ctr"/>
                </a:tc>
                <a:tc>
                  <a:txBody>
                    <a:bodyPr/>
                    <a:lstStyle/>
                    <a:p>
                      <a:pPr algn="ctr"/>
                      <a:r>
                        <a:rPr lang="en-US" sz="1300" dirty="0" smtClean="0"/>
                        <a:t>2013</a:t>
                      </a:r>
                      <a:endParaRPr lang="en-US" sz="1300" dirty="0"/>
                    </a:p>
                  </a:txBody>
                  <a:tcPr anchor="ctr"/>
                </a:tc>
                <a:tc>
                  <a:txBody>
                    <a:bodyPr/>
                    <a:lstStyle/>
                    <a:p>
                      <a:pPr algn="ctr"/>
                      <a:r>
                        <a:rPr lang="en-US" sz="1300" dirty="0" smtClean="0"/>
                        <a:t>n/a</a:t>
                      </a:r>
                      <a:endParaRPr lang="en-US" sz="1300" dirty="0"/>
                    </a:p>
                  </a:txBody>
                  <a:tcPr anchor="ctr"/>
                </a:tc>
                <a:tc>
                  <a:txBody>
                    <a:bodyPr/>
                    <a:lstStyle/>
                    <a:p>
                      <a:pPr algn="ctr"/>
                      <a:r>
                        <a:rPr lang="en-US" sz="1300" dirty="0" smtClean="0">
                          <a:solidFill>
                            <a:srgbClr val="FF0000"/>
                          </a:solidFill>
                        </a:rPr>
                        <a:t>10.00%</a:t>
                      </a:r>
                      <a:endParaRPr lang="en-US" sz="1300" dirty="0">
                        <a:solidFill>
                          <a:srgbClr val="FF0000"/>
                        </a:solidFill>
                      </a:endParaRPr>
                    </a:p>
                  </a:txBody>
                  <a:tcPr anchor="ctr"/>
                </a:tc>
                <a:tc>
                  <a:txBody>
                    <a:bodyPr/>
                    <a:lstStyle/>
                    <a:p>
                      <a:pPr algn="ctr"/>
                      <a:r>
                        <a:rPr lang="en-US" sz="1300" dirty="0" smtClean="0">
                          <a:solidFill>
                            <a:srgbClr val="FF0000"/>
                          </a:solidFill>
                        </a:rPr>
                        <a:t>7.50%</a:t>
                      </a:r>
                      <a:endParaRPr lang="en-US" sz="1300" dirty="0">
                        <a:solidFill>
                          <a:srgbClr val="FF0000"/>
                        </a:solidFill>
                      </a:endParaRPr>
                    </a:p>
                  </a:txBody>
                  <a:tcPr anchor="ctr"/>
                </a:tc>
                <a:tc>
                  <a:txBody>
                    <a:bodyPr/>
                    <a:lstStyle/>
                    <a:p>
                      <a:pPr algn="ctr"/>
                      <a:r>
                        <a:rPr lang="en-US" sz="1300" dirty="0" smtClean="0"/>
                        <a:t>9.00%</a:t>
                      </a:r>
                      <a:endParaRPr lang="en-US" sz="1300" dirty="0"/>
                    </a:p>
                  </a:txBody>
                  <a:tcPr anchor="ctr"/>
                </a:tc>
                <a:tc>
                  <a:txBody>
                    <a:bodyPr/>
                    <a:lstStyle/>
                    <a:p>
                      <a:pPr algn="ctr"/>
                      <a:r>
                        <a:rPr lang="en-US" sz="1300" dirty="0" smtClean="0"/>
                        <a:t>6.00%</a:t>
                      </a:r>
                      <a:endParaRPr lang="en-US" sz="1300" dirty="0"/>
                    </a:p>
                  </a:txBody>
                  <a:tcPr anchor="ctr"/>
                </a:tc>
              </a:tr>
              <a:tr h="370840">
                <a:tc>
                  <a:txBody>
                    <a:bodyPr/>
                    <a:lstStyle/>
                    <a:p>
                      <a:r>
                        <a:rPr lang="en-US" sz="1300" dirty="0" smtClean="0"/>
                        <a:t>Louisiana</a:t>
                      </a:r>
                      <a:endParaRPr lang="en-US" sz="1300" dirty="0"/>
                    </a:p>
                  </a:txBody>
                  <a:tcPr anchor="ctr"/>
                </a:tc>
                <a:tc>
                  <a:txBody>
                    <a:bodyPr/>
                    <a:lstStyle/>
                    <a:p>
                      <a:pPr algn="ctr"/>
                      <a:r>
                        <a:rPr lang="en-US" sz="1300" dirty="0" smtClean="0"/>
                        <a:t>2012</a:t>
                      </a:r>
                      <a:endParaRPr lang="en-US" sz="1300" dirty="0"/>
                    </a:p>
                  </a:txBody>
                  <a:tcPr anchor="ctr"/>
                </a:tc>
                <a:tc>
                  <a:txBody>
                    <a:bodyPr/>
                    <a:lstStyle/>
                    <a:p>
                      <a:pPr algn="ctr"/>
                      <a:r>
                        <a:rPr lang="en-US" sz="1300" dirty="0" smtClean="0"/>
                        <a:t>11.50%</a:t>
                      </a:r>
                      <a:endParaRPr lang="en-US" sz="1300" dirty="0"/>
                    </a:p>
                  </a:txBody>
                  <a:tcPr anchor="ctr"/>
                </a:tc>
                <a:tc>
                  <a:txBody>
                    <a:bodyPr/>
                    <a:lstStyle/>
                    <a:p>
                      <a:pPr algn="ctr"/>
                      <a:r>
                        <a:rPr lang="en-US" sz="1300" dirty="0" smtClean="0"/>
                        <a:t>n/a</a:t>
                      </a:r>
                      <a:endParaRPr lang="en-US" sz="1300" dirty="0"/>
                    </a:p>
                  </a:txBody>
                  <a:tcPr anchor="ctr"/>
                </a:tc>
                <a:tc>
                  <a:txBody>
                    <a:bodyPr/>
                    <a:lstStyle/>
                    <a:p>
                      <a:pPr algn="ctr"/>
                      <a:r>
                        <a:rPr lang="en-US" sz="1300" dirty="0" smtClean="0"/>
                        <a:t>n/a</a:t>
                      </a:r>
                      <a:endParaRPr lang="en-US" sz="1300" dirty="0"/>
                    </a:p>
                  </a:txBody>
                  <a:tcPr anchor="ctr"/>
                </a:tc>
                <a:tc>
                  <a:txBody>
                    <a:bodyPr/>
                    <a:lstStyle/>
                    <a:p>
                      <a:pPr algn="ctr"/>
                      <a:r>
                        <a:rPr lang="en-US" sz="1300" dirty="0" smtClean="0"/>
                        <a:t>n/a</a:t>
                      </a:r>
                      <a:endParaRPr lang="en-US" sz="1300" dirty="0"/>
                    </a:p>
                  </a:txBody>
                  <a:tcPr anchor="ctr"/>
                </a:tc>
                <a:tc>
                  <a:txBody>
                    <a:bodyPr/>
                    <a:lstStyle/>
                    <a:p>
                      <a:pPr algn="ctr"/>
                      <a:r>
                        <a:rPr lang="en-US" sz="1300" dirty="0" smtClean="0"/>
                        <a:t>n/a</a:t>
                      </a:r>
                      <a:endParaRPr lang="en-US" sz="1300" dirty="0"/>
                    </a:p>
                  </a:txBody>
                  <a:tcPr anchor="ctr"/>
                </a:tc>
              </a:tr>
              <a:tr h="370840">
                <a:tc>
                  <a:txBody>
                    <a:bodyPr/>
                    <a:lstStyle/>
                    <a:p>
                      <a:r>
                        <a:rPr lang="en-US" sz="1300" dirty="0" smtClean="0"/>
                        <a:t>New Mexico</a:t>
                      </a:r>
                      <a:endParaRPr lang="en-US" sz="1300" dirty="0"/>
                    </a:p>
                  </a:txBody>
                  <a:tcPr anchor="ctr"/>
                </a:tc>
                <a:tc>
                  <a:txBody>
                    <a:bodyPr/>
                    <a:lstStyle/>
                    <a:p>
                      <a:pPr algn="ctr"/>
                      <a:r>
                        <a:rPr lang="en-US" sz="1300" dirty="0" smtClean="0"/>
                        <a:t>2012</a:t>
                      </a:r>
                      <a:endParaRPr lang="en-US" sz="1300" dirty="0"/>
                    </a:p>
                  </a:txBody>
                  <a:tcPr anchor="ctr"/>
                </a:tc>
                <a:tc>
                  <a:txBody>
                    <a:bodyPr/>
                    <a:lstStyle/>
                    <a:p>
                      <a:pPr algn="ctr"/>
                      <a:r>
                        <a:rPr lang="en-US" sz="1300" dirty="0" smtClean="0"/>
                        <a:t>12.00%</a:t>
                      </a:r>
                      <a:endParaRPr lang="en-US" sz="1300" dirty="0"/>
                    </a:p>
                  </a:txBody>
                  <a:tcPr anchor="ctr"/>
                </a:tc>
                <a:tc>
                  <a:txBody>
                    <a:bodyPr/>
                    <a:lstStyle/>
                    <a:p>
                      <a:pPr algn="ctr"/>
                      <a:r>
                        <a:rPr lang="en-US" sz="1300" dirty="0" smtClean="0"/>
                        <a:t>n/a</a:t>
                      </a:r>
                      <a:endParaRPr lang="en-US" sz="1300" dirty="0"/>
                    </a:p>
                  </a:txBody>
                  <a:tcPr anchor="ctr"/>
                </a:tc>
                <a:tc>
                  <a:txBody>
                    <a:bodyPr/>
                    <a:lstStyle/>
                    <a:p>
                      <a:pPr algn="ctr"/>
                      <a:r>
                        <a:rPr lang="en-US" sz="1300" dirty="0" smtClean="0"/>
                        <a:t>n/a</a:t>
                      </a:r>
                      <a:endParaRPr lang="en-US" sz="1300" dirty="0"/>
                    </a:p>
                  </a:txBody>
                  <a:tcPr anchor="ctr"/>
                </a:tc>
                <a:tc>
                  <a:txBody>
                    <a:bodyPr/>
                    <a:lstStyle/>
                    <a:p>
                      <a:pPr algn="ctr"/>
                      <a:r>
                        <a:rPr lang="en-US" sz="1300" dirty="0" smtClean="0"/>
                        <a:t>n/a</a:t>
                      </a:r>
                      <a:endParaRPr lang="en-US" sz="1300" dirty="0"/>
                    </a:p>
                  </a:txBody>
                  <a:tcPr anchor="ctr"/>
                </a:tc>
                <a:tc>
                  <a:txBody>
                    <a:bodyPr/>
                    <a:lstStyle/>
                    <a:p>
                      <a:pPr algn="ctr"/>
                      <a:r>
                        <a:rPr lang="en-US" sz="1300" dirty="0" smtClean="0"/>
                        <a:t>n/a</a:t>
                      </a:r>
                      <a:endParaRPr lang="en-US" sz="1300" dirty="0"/>
                    </a:p>
                  </a:txBody>
                  <a:tcPr anchor="ctr"/>
                </a:tc>
              </a:tr>
              <a:tr h="370840">
                <a:tc>
                  <a:txBody>
                    <a:bodyPr/>
                    <a:lstStyle/>
                    <a:p>
                      <a:r>
                        <a:rPr lang="en-US" sz="1300" dirty="0" smtClean="0"/>
                        <a:t>Texas</a:t>
                      </a:r>
                      <a:endParaRPr lang="en-US" sz="1300" dirty="0"/>
                    </a:p>
                  </a:txBody>
                  <a:tcPr anchor="ctr"/>
                </a:tc>
                <a:tc>
                  <a:txBody>
                    <a:bodyPr/>
                    <a:lstStyle/>
                    <a:p>
                      <a:pPr algn="ctr"/>
                      <a:r>
                        <a:rPr lang="en-US" sz="1300" dirty="0" smtClean="0"/>
                        <a:t>2012</a:t>
                      </a:r>
                      <a:endParaRPr lang="en-US" sz="1300" dirty="0"/>
                    </a:p>
                  </a:txBody>
                  <a:tcPr anchor="ctr"/>
                </a:tc>
                <a:tc>
                  <a:txBody>
                    <a:bodyPr/>
                    <a:lstStyle/>
                    <a:p>
                      <a:pPr algn="ctr"/>
                      <a:r>
                        <a:rPr lang="en-US" sz="1300" dirty="0" smtClean="0"/>
                        <a:t>n/a</a:t>
                      </a:r>
                      <a:endParaRPr lang="en-US" sz="1300" dirty="0"/>
                    </a:p>
                  </a:txBody>
                  <a:tcPr anchor="ctr"/>
                </a:tc>
                <a:tc>
                  <a:txBody>
                    <a:bodyPr/>
                    <a:lstStyle/>
                    <a:p>
                      <a:pPr algn="ctr"/>
                      <a:r>
                        <a:rPr lang="en-US" sz="1300" dirty="0" smtClean="0">
                          <a:solidFill>
                            <a:srgbClr val="FF0000"/>
                          </a:solidFill>
                        </a:rPr>
                        <a:t>13.75%</a:t>
                      </a:r>
                      <a:endParaRPr lang="en-US" sz="1300" dirty="0">
                        <a:solidFill>
                          <a:srgbClr val="FF0000"/>
                        </a:solidFill>
                      </a:endParaRPr>
                    </a:p>
                  </a:txBody>
                  <a:tcPr anchor="ctr"/>
                </a:tc>
                <a:tc>
                  <a:txBody>
                    <a:bodyPr/>
                    <a:lstStyle/>
                    <a:p>
                      <a:pPr algn="ctr"/>
                      <a:r>
                        <a:rPr lang="en-US" sz="1300" dirty="0" smtClean="0">
                          <a:solidFill>
                            <a:srgbClr val="FF0000"/>
                          </a:solidFill>
                        </a:rPr>
                        <a:t>9.70%</a:t>
                      </a:r>
                      <a:endParaRPr lang="en-US" sz="1300" dirty="0">
                        <a:solidFill>
                          <a:srgbClr val="FF0000"/>
                        </a:solidFill>
                      </a:endParaRPr>
                    </a:p>
                  </a:txBody>
                  <a:tcPr anchor="ctr"/>
                </a:tc>
                <a:tc>
                  <a:txBody>
                    <a:bodyPr/>
                    <a:lstStyle/>
                    <a:p>
                      <a:pPr algn="ctr"/>
                      <a:r>
                        <a:rPr lang="en-US" sz="1300" dirty="0" smtClean="0"/>
                        <a:t>9.00%</a:t>
                      </a:r>
                      <a:endParaRPr lang="en-US" sz="1300" dirty="0"/>
                    </a:p>
                  </a:txBody>
                  <a:tcPr anchor="ctr"/>
                </a:tc>
                <a:tc>
                  <a:txBody>
                    <a:bodyPr/>
                    <a:lstStyle/>
                    <a:p>
                      <a:pPr algn="ctr"/>
                      <a:r>
                        <a:rPr lang="en-US" sz="1300" dirty="0" smtClean="0"/>
                        <a:t>n/a</a:t>
                      </a:r>
                      <a:endParaRPr lang="en-US" sz="1300" dirty="0"/>
                    </a:p>
                  </a:txBody>
                  <a:tcPr anchor="ctr"/>
                </a:tc>
              </a:tr>
              <a:tr h="370840">
                <a:tc gridSpan="2">
                  <a:txBody>
                    <a:bodyPr/>
                    <a:lstStyle/>
                    <a:p>
                      <a:r>
                        <a:rPr lang="en-US" sz="1300" b="1" i="1" dirty="0" smtClean="0"/>
                        <a:t>Average</a:t>
                      </a:r>
                      <a:r>
                        <a:rPr lang="en-US" sz="1300" b="1" i="1" baseline="0" dirty="0" smtClean="0"/>
                        <a:t> (unweighted)</a:t>
                      </a:r>
                      <a:endParaRPr lang="en-US" sz="1300" b="1" i="1" dirty="0"/>
                    </a:p>
                  </a:txBody>
                  <a:tcPr anchor="ctr"/>
                </a:tc>
                <a:tc hMerge="1">
                  <a:txBody>
                    <a:bodyPr/>
                    <a:lstStyle/>
                    <a:p>
                      <a:pPr algn="ctr"/>
                      <a:endParaRPr lang="en-US" sz="1200" dirty="0"/>
                    </a:p>
                  </a:txBody>
                  <a:tcPr anchor="ctr"/>
                </a:tc>
                <a:tc>
                  <a:txBody>
                    <a:bodyPr/>
                    <a:lstStyle/>
                    <a:p>
                      <a:pPr algn="ctr"/>
                      <a:r>
                        <a:rPr lang="en-US" sz="1300" dirty="0" smtClean="0"/>
                        <a:t>10.50%</a:t>
                      </a:r>
                      <a:endParaRPr lang="en-US" sz="1300" dirty="0"/>
                    </a:p>
                  </a:txBody>
                  <a:tcPr anchor="ctr"/>
                </a:tc>
                <a:tc>
                  <a:txBody>
                    <a:bodyPr/>
                    <a:lstStyle/>
                    <a:p>
                      <a:pPr algn="ctr"/>
                      <a:r>
                        <a:rPr lang="en-US" sz="1300" dirty="0" smtClean="0"/>
                        <a:t>11.88%</a:t>
                      </a:r>
                      <a:endParaRPr lang="en-US" sz="1300" dirty="0"/>
                    </a:p>
                  </a:txBody>
                  <a:tcPr anchor="ctr"/>
                </a:tc>
                <a:tc>
                  <a:txBody>
                    <a:bodyPr/>
                    <a:lstStyle/>
                    <a:p>
                      <a:pPr algn="ctr"/>
                      <a:r>
                        <a:rPr lang="en-US" sz="1300" dirty="0" smtClean="0"/>
                        <a:t>8.60%</a:t>
                      </a:r>
                      <a:endParaRPr lang="en-US" sz="1300" dirty="0"/>
                    </a:p>
                  </a:txBody>
                  <a:tcPr anchor="ctr"/>
                </a:tc>
                <a:tc>
                  <a:txBody>
                    <a:bodyPr/>
                    <a:lstStyle/>
                    <a:p>
                      <a:pPr algn="ctr"/>
                      <a:r>
                        <a:rPr lang="en-US" sz="1300" dirty="0" smtClean="0"/>
                        <a:t>9.00%</a:t>
                      </a:r>
                      <a:endParaRPr lang="en-US" sz="1300" dirty="0"/>
                    </a:p>
                  </a:txBody>
                  <a:tcPr anchor="ctr"/>
                </a:tc>
                <a:tc>
                  <a:txBody>
                    <a:bodyPr/>
                    <a:lstStyle/>
                    <a:p>
                      <a:pPr algn="ctr"/>
                      <a:r>
                        <a:rPr lang="en-US" sz="1300" dirty="0" smtClean="0"/>
                        <a:t>6.00%</a:t>
                      </a:r>
                      <a:endParaRPr lang="en-US" sz="1300" dirty="0"/>
                    </a:p>
                  </a:txBody>
                  <a:tcPr anchor="ctr"/>
                </a:tc>
              </a:tr>
              <a:tr h="370840">
                <a:tc gridSpan="2">
                  <a:txBody>
                    <a:bodyPr/>
                    <a:lstStyle/>
                    <a:p>
                      <a:r>
                        <a:rPr lang="en-US" sz="1500" b="1" i="1" dirty="0" smtClean="0"/>
                        <a:t>Average (weighted)</a:t>
                      </a:r>
                      <a:endParaRPr lang="en-US" sz="1500" b="1" i="1" dirty="0"/>
                    </a:p>
                  </a:txBody>
                  <a:tcPr anchor="ctr"/>
                </a:tc>
                <a:tc hMerge="1">
                  <a:txBody>
                    <a:bodyPr/>
                    <a:lstStyle/>
                    <a:p>
                      <a:pPr algn="ctr"/>
                      <a:endParaRPr lang="en-US" sz="1200" dirty="0"/>
                    </a:p>
                  </a:txBody>
                  <a:tcPr anchor="ctr"/>
                </a:tc>
                <a:tc>
                  <a:txBody>
                    <a:bodyPr/>
                    <a:lstStyle/>
                    <a:p>
                      <a:pPr algn="ctr"/>
                      <a:r>
                        <a:rPr lang="en-US" sz="1500" b="1" dirty="0" smtClean="0"/>
                        <a:t>10.87%</a:t>
                      </a:r>
                      <a:endParaRPr lang="en-US" sz="1500" b="1" dirty="0"/>
                    </a:p>
                  </a:txBody>
                  <a:tcPr anchor="ctr"/>
                </a:tc>
                <a:tc gridSpan="4">
                  <a:txBody>
                    <a:bodyPr/>
                    <a:lstStyle/>
                    <a:p>
                      <a:pPr algn="ctr"/>
                      <a:endParaRPr lang="en-US" sz="1200" dirty="0"/>
                    </a:p>
                  </a:txBody>
                  <a:tcPr anchor="ctr"/>
                </a:tc>
                <a:tc hMerge="1">
                  <a:txBody>
                    <a:bodyPr/>
                    <a:lstStyle/>
                    <a:p>
                      <a:pPr algn="ctr"/>
                      <a:endParaRPr lang="en-US" sz="1200" dirty="0"/>
                    </a:p>
                  </a:txBody>
                  <a:tcPr anchor="ctr"/>
                </a:tc>
                <a:tc hMerge="1">
                  <a:txBody>
                    <a:bodyPr/>
                    <a:lstStyle/>
                    <a:p>
                      <a:pPr algn="ctr"/>
                      <a:endParaRPr lang="en-US" sz="1200" dirty="0"/>
                    </a:p>
                  </a:txBody>
                  <a:tcPr anchor="ctr"/>
                </a:tc>
                <a:tc hMerge="1">
                  <a:txBody>
                    <a:bodyPr/>
                    <a:lstStyle/>
                    <a:p>
                      <a:pPr algn="ctr"/>
                      <a:endParaRPr lang="en-US" sz="1200" dirty="0"/>
                    </a:p>
                  </a:txBody>
                  <a:tcPr anchor="ctr"/>
                </a:tc>
              </a:tr>
            </a:tbl>
          </a:graphicData>
        </a:graphic>
      </p:graphicFrame>
    </p:spTree>
    <p:extLst>
      <p:ext uri="{BB962C8B-B14F-4D97-AF65-F5344CB8AC3E}">
        <p14:creationId xmlns:p14="http://schemas.microsoft.com/office/powerpoint/2010/main" val="1739732738"/>
      </p:ext>
    </p:extLst>
  </p:cSld>
  <p:clrMapOvr>
    <a:masterClrMapping/>
  </p:clrMapOvr>
  <p:transition>
    <p:dissolv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1371599" y="3179996"/>
            <a:ext cx="6486361" cy="3144604"/>
          </a:xfrm>
          <a:prstGeom prst="rect">
            <a:avLst/>
          </a:prstGeom>
        </p:spPr>
      </p:pic>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85</a:t>
            </a:fld>
            <a:r>
              <a:rPr lang="en-US" dirty="0" smtClean="0">
                <a:solidFill>
                  <a:srgbClr val="140A90"/>
                </a:solidFill>
              </a:rPr>
              <a:t> </a:t>
            </a:r>
          </a:p>
        </p:txBody>
      </p:sp>
      <p:sp>
        <p:nvSpPr>
          <p:cNvPr id="17412" name="Content Placeholder 2"/>
          <p:cNvSpPr>
            <a:spLocks noGrp="1"/>
          </p:cNvSpPr>
          <p:nvPr>
            <p:ph sz="quarter" idx="1"/>
          </p:nvPr>
        </p:nvSpPr>
        <p:spPr>
          <a:xfrm>
            <a:off x="457200" y="1295400"/>
            <a:ext cx="8382000" cy="1981200"/>
          </a:xfrm>
        </p:spPr>
        <p:txBody>
          <a:bodyPr>
            <a:normAutofit fontScale="77500" lnSpcReduction="20000"/>
          </a:bodyPr>
          <a:lstStyle/>
          <a:p>
            <a:pPr marL="0" indent="0" eaLnBrk="1" hangingPunct="1">
              <a:spcBef>
                <a:spcPts val="1200"/>
              </a:spcBef>
              <a:buNone/>
            </a:pPr>
            <a:r>
              <a:rPr lang="en-US" sz="3100" b="1" dirty="0" smtClean="0"/>
              <a:t>MCO Administrative Cost Comparison</a:t>
            </a:r>
          </a:p>
          <a:p>
            <a:pPr eaLnBrk="1" hangingPunct="1">
              <a:spcBef>
                <a:spcPts val="1200"/>
              </a:spcBef>
            </a:pPr>
            <a:r>
              <a:rPr lang="en-US" sz="2300" dirty="0" smtClean="0"/>
              <a:t>OHCA MCO administrative cost is approximately 4.2 percent of total program expenditures (includes relevant partner agency activities)</a:t>
            </a:r>
          </a:p>
          <a:p>
            <a:pPr eaLnBrk="1" hangingPunct="1">
              <a:spcBef>
                <a:spcPts val="1200"/>
              </a:spcBef>
            </a:pPr>
            <a:r>
              <a:rPr lang="en-US" sz="2300" dirty="0" smtClean="0"/>
              <a:t>Private MCO administrative cost is approximately 10.9 percent</a:t>
            </a:r>
          </a:p>
          <a:p>
            <a:pPr eaLnBrk="1" hangingPunct="1">
              <a:spcBef>
                <a:spcPts val="1200"/>
              </a:spcBef>
            </a:pPr>
            <a:r>
              <a:rPr lang="en-US" sz="2300" dirty="0" smtClean="0"/>
              <a:t>Private MCO model also would require resources for OHCA oversight (not reflected in chart)</a:t>
            </a:r>
          </a:p>
          <a:p>
            <a:pPr marL="274638" lvl="1" indent="0" eaLnBrk="1" hangingPunct="1">
              <a:spcBef>
                <a:spcPts val="1200"/>
              </a:spcBef>
              <a:buNone/>
            </a:pPr>
            <a:endParaRPr lang="en-US" dirty="0" smtClean="0"/>
          </a:p>
          <a:p>
            <a:pPr eaLnBrk="1" hangingPunct="1"/>
            <a:endParaRPr lang="en-US" dirty="0" smtClean="0"/>
          </a:p>
        </p:txBody>
      </p:sp>
      <p:sp>
        <p:nvSpPr>
          <p:cNvPr id="6" name="Rectangle 10"/>
          <p:cNvSpPr>
            <a:spLocks noGrp="1" noChangeArrowheads="1"/>
          </p:cNvSpPr>
          <p:nvPr>
            <p:ph type="ftr" sz="quarter" idx="11"/>
          </p:nvPr>
        </p:nvSpPr>
        <p:spPr>
          <a:xfrm>
            <a:off x="609600" y="6381750"/>
            <a:ext cx="3810000" cy="476250"/>
          </a:xfrm>
          <a:noFill/>
        </p:spPr>
        <p:txBody>
          <a:bodyPr/>
          <a:lstStyle/>
          <a:p>
            <a:pPr algn="l"/>
            <a:r>
              <a:rPr lang="en-US" b="1" i="1" dirty="0" smtClean="0"/>
              <a:t>PHPG - </a:t>
            </a:r>
            <a:r>
              <a:rPr lang="en-US" dirty="0" smtClean="0"/>
              <a:t>SoonerCare Program Administration </a:t>
            </a:r>
          </a:p>
        </p:txBody>
      </p:sp>
      <p:sp>
        <p:nvSpPr>
          <p:cNvPr id="2" name="Title 1"/>
          <p:cNvSpPr>
            <a:spLocks noGrp="1"/>
          </p:cNvSpPr>
          <p:nvPr>
            <p:ph type="title"/>
          </p:nvPr>
        </p:nvSpPr>
        <p:spPr/>
        <p:txBody>
          <a:bodyPr/>
          <a:lstStyle/>
          <a:p>
            <a:r>
              <a:rPr lang="en-US" sz="2800" dirty="0" smtClean="0"/>
              <a:t>TRENDS – COST EFFECTIVENESS </a:t>
            </a:r>
            <a:r>
              <a:rPr lang="en-US" sz="1800" i="1" dirty="0" smtClean="0"/>
              <a:t>cont’d</a:t>
            </a:r>
            <a:endParaRPr lang="en-US" sz="1800" dirty="0"/>
          </a:p>
        </p:txBody>
      </p:sp>
    </p:spTree>
    <p:extLst>
      <p:ext uri="{BB962C8B-B14F-4D97-AF65-F5344CB8AC3E}">
        <p14:creationId xmlns:p14="http://schemas.microsoft.com/office/powerpoint/2010/main" val="3820083691"/>
      </p:ext>
    </p:extLst>
  </p:cSld>
  <p:clrMapOvr>
    <a:masterClrMapping/>
  </p:clrMapOvr>
  <p:transition>
    <p:dissolv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86</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SoonerCare Choice Evaluation – NEW</a:t>
            </a:r>
          </a:p>
        </p:txBody>
      </p:sp>
      <p:sp>
        <p:nvSpPr>
          <p:cNvPr id="6" name="Rectangle 10"/>
          <p:cNvSpPr>
            <a:spLocks noGrp="1" noChangeArrowheads="1"/>
          </p:cNvSpPr>
          <p:nvPr>
            <p:ph type="ftr" sz="quarter" idx="11"/>
          </p:nvPr>
        </p:nvSpPr>
        <p:spPr>
          <a:xfrm>
            <a:off x="609600" y="6381750"/>
            <a:ext cx="3810000" cy="476250"/>
          </a:xfrm>
          <a:noFill/>
        </p:spPr>
        <p:txBody>
          <a:bodyPr/>
          <a:lstStyle/>
          <a:p>
            <a:pPr algn="l"/>
            <a:r>
              <a:rPr lang="en-US" b="1" i="1" dirty="0" smtClean="0"/>
              <a:t>PHPG - </a:t>
            </a:r>
            <a:r>
              <a:rPr lang="en-US" dirty="0" smtClean="0"/>
              <a:t>SoonerCare Choice Evaluation </a:t>
            </a:r>
            <a:endParaRPr lang="en-US" dirty="0" smtClean="0"/>
          </a:p>
        </p:txBody>
      </p:sp>
      <p:graphicFrame>
        <p:nvGraphicFramePr>
          <p:cNvPr id="3" name="Diagram 2"/>
          <p:cNvGraphicFramePr/>
          <p:nvPr>
            <p:extLst>
              <p:ext uri="{D42A27DB-BD31-4B8C-83A1-F6EECF244321}">
                <p14:modId xmlns:p14="http://schemas.microsoft.com/office/powerpoint/2010/main" val="188961802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3394317"/>
      </p:ext>
    </p:extLst>
  </p:cSld>
  <p:clrMapOvr>
    <a:masterClrMapping/>
  </p:clrMapOvr>
  <p:transition>
    <p:dissolv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87</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TARGETED EVALUATION - HMP</a:t>
            </a:r>
          </a:p>
        </p:txBody>
      </p:sp>
      <p:sp>
        <p:nvSpPr>
          <p:cNvPr id="17412" name="Content Placeholder 2"/>
          <p:cNvSpPr>
            <a:spLocks noGrp="1"/>
          </p:cNvSpPr>
          <p:nvPr>
            <p:ph sz="quarter" idx="1"/>
          </p:nvPr>
        </p:nvSpPr>
        <p:spPr>
          <a:xfrm>
            <a:off x="457200" y="1219200"/>
            <a:ext cx="8229600" cy="5105400"/>
          </a:xfrm>
        </p:spPr>
        <p:txBody>
          <a:bodyPr>
            <a:normAutofit fontScale="77500" lnSpcReduction="20000"/>
          </a:bodyPr>
          <a:lstStyle/>
          <a:p>
            <a:pPr marL="0" indent="0" eaLnBrk="1" hangingPunct="1">
              <a:spcBef>
                <a:spcPts val="1200"/>
              </a:spcBef>
              <a:buNone/>
            </a:pPr>
            <a:r>
              <a:rPr lang="en-US" sz="4000" b="1" dirty="0" smtClean="0"/>
              <a:t>Overview</a:t>
            </a:r>
            <a:r>
              <a:rPr lang="en-US" sz="3100" b="1" dirty="0" smtClean="0"/>
              <a:t> </a:t>
            </a:r>
          </a:p>
          <a:p>
            <a:pPr eaLnBrk="1" hangingPunct="1">
              <a:spcBef>
                <a:spcPts val="1200"/>
              </a:spcBef>
            </a:pPr>
            <a:r>
              <a:rPr lang="en-US" dirty="0" smtClean="0"/>
              <a:t>The SoonerCare Health Management Program (HMP) was mandated by the Oklahoma Medicaid Reform Act of 2006 and implemented in 2008 to: </a:t>
            </a:r>
            <a:endParaRPr lang="en-US" dirty="0"/>
          </a:p>
          <a:p>
            <a:pPr lvl="1" eaLnBrk="1" hangingPunct="1">
              <a:spcBef>
                <a:spcPts val="1200"/>
              </a:spcBef>
            </a:pPr>
            <a:r>
              <a:rPr lang="en-US" dirty="0" smtClean="0"/>
              <a:t>Better manage the needs of members with complex/chronic conditions through a holistic model of care (focus on the person, not the disease)  </a:t>
            </a:r>
          </a:p>
          <a:p>
            <a:pPr lvl="1" eaLnBrk="1" hangingPunct="1">
              <a:spcBef>
                <a:spcPts val="1200"/>
              </a:spcBef>
            </a:pPr>
            <a:r>
              <a:rPr lang="en-US" dirty="0" smtClean="0"/>
              <a:t>Prepare members to self-manage their conditions (and transition out of program)</a:t>
            </a:r>
          </a:p>
          <a:p>
            <a:pPr lvl="1" eaLnBrk="1" hangingPunct="1">
              <a:spcBef>
                <a:spcPts val="1200"/>
              </a:spcBef>
            </a:pPr>
            <a:r>
              <a:rPr lang="en-US" dirty="0" smtClean="0"/>
              <a:t>Enhance the ability of primary care providers to manage the needs of patients with complex/chronic conditions  </a:t>
            </a:r>
          </a:p>
          <a:p>
            <a:pPr eaLnBrk="1" hangingPunct="1">
              <a:spcBef>
                <a:spcPts val="1200"/>
              </a:spcBef>
            </a:pPr>
            <a:r>
              <a:rPr lang="en-US" dirty="0" smtClean="0"/>
              <a:t>Common conditions include: Asthma, Congestive Heart Failure, COPD, Coronary Artery Disease, Diabetes and Hypertension</a:t>
            </a:r>
          </a:p>
          <a:p>
            <a:pPr eaLnBrk="1" hangingPunct="1">
              <a:spcBef>
                <a:spcPts val="1200"/>
              </a:spcBef>
            </a:pPr>
            <a:r>
              <a:rPr lang="en-US" dirty="0" smtClean="0"/>
              <a:t>Many participants have multiple physical conditions, as well as behavioral health needs</a:t>
            </a:r>
          </a:p>
          <a:p>
            <a:pPr eaLnBrk="1" hangingPunct="1">
              <a:spcBef>
                <a:spcPts val="1200"/>
              </a:spcBef>
            </a:pPr>
            <a:endParaRPr lang="en-US" dirty="0" smtClean="0"/>
          </a:p>
          <a:p>
            <a:pPr eaLnBrk="1" hangingPunct="1"/>
            <a:endParaRPr lang="en-US" dirty="0" smtClean="0"/>
          </a:p>
        </p:txBody>
      </p:sp>
      <p:sp>
        <p:nvSpPr>
          <p:cNvPr id="6" name="Rectangle 10"/>
          <p:cNvSpPr>
            <a:spLocks noGrp="1" noChangeArrowheads="1"/>
          </p:cNvSpPr>
          <p:nvPr>
            <p:ph type="ftr" sz="quarter" idx="11"/>
          </p:nvPr>
        </p:nvSpPr>
        <p:spPr>
          <a:xfrm>
            <a:off x="609600" y="6381750"/>
            <a:ext cx="2895600" cy="476250"/>
          </a:xfrm>
          <a:noFill/>
        </p:spPr>
        <p:txBody>
          <a:bodyPr/>
          <a:lstStyle/>
          <a:p>
            <a:pPr algn="l"/>
            <a:r>
              <a:rPr lang="en-US" b="1" i="1" dirty="0" smtClean="0"/>
              <a:t>PHPG - </a:t>
            </a:r>
            <a:r>
              <a:rPr lang="en-US" dirty="0" smtClean="0"/>
              <a:t>SoonerCare Evaluation </a:t>
            </a:r>
          </a:p>
        </p:txBody>
      </p:sp>
    </p:spTree>
    <p:extLst>
      <p:ext uri="{BB962C8B-B14F-4D97-AF65-F5344CB8AC3E}">
        <p14:creationId xmlns:p14="http://schemas.microsoft.com/office/powerpoint/2010/main" val="2167213240"/>
      </p:ext>
    </p:extLst>
  </p:cSld>
  <p:clrMapOvr>
    <a:masterClrMapping/>
  </p:clrMapOvr>
  <p:transition>
    <p:dissolv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88</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TARGETED EVALUATION - HMP</a:t>
            </a:r>
          </a:p>
        </p:txBody>
      </p:sp>
      <p:sp>
        <p:nvSpPr>
          <p:cNvPr id="17412" name="Content Placeholder 2"/>
          <p:cNvSpPr>
            <a:spLocks noGrp="1"/>
          </p:cNvSpPr>
          <p:nvPr>
            <p:ph sz="quarter" idx="1"/>
          </p:nvPr>
        </p:nvSpPr>
        <p:spPr>
          <a:xfrm>
            <a:off x="457200" y="1219200"/>
            <a:ext cx="8229600" cy="5105400"/>
          </a:xfrm>
        </p:spPr>
        <p:txBody>
          <a:bodyPr>
            <a:normAutofit fontScale="92500" lnSpcReduction="20000"/>
          </a:bodyPr>
          <a:lstStyle/>
          <a:p>
            <a:pPr marL="0" indent="0" eaLnBrk="1" hangingPunct="1">
              <a:spcBef>
                <a:spcPts val="1200"/>
              </a:spcBef>
              <a:buNone/>
            </a:pPr>
            <a:r>
              <a:rPr lang="en-US" sz="4000" b="1" dirty="0" smtClean="0"/>
              <a:t>Overview</a:t>
            </a:r>
            <a:r>
              <a:rPr lang="en-US" sz="3100" b="1" dirty="0" smtClean="0"/>
              <a:t> </a:t>
            </a:r>
            <a:endParaRPr lang="en-US" dirty="0" smtClean="0"/>
          </a:p>
          <a:p>
            <a:pPr eaLnBrk="1" hangingPunct="1">
              <a:spcBef>
                <a:spcPts val="1200"/>
              </a:spcBef>
            </a:pPr>
            <a:r>
              <a:rPr lang="en-US" dirty="0"/>
              <a:t>The OHCA uses predictive modeling software as a tool to identify members for the program and contracts with an outside vendor (Telligen) to administer program components</a:t>
            </a:r>
          </a:p>
          <a:p>
            <a:pPr eaLnBrk="1" hangingPunct="1">
              <a:spcBef>
                <a:spcPts val="1200"/>
              </a:spcBef>
            </a:pPr>
            <a:r>
              <a:rPr lang="en-US" dirty="0" smtClean="0"/>
              <a:t>The program, under its original design, had two components: </a:t>
            </a:r>
          </a:p>
          <a:p>
            <a:pPr lvl="1" eaLnBrk="1" hangingPunct="1">
              <a:spcBef>
                <a:spcPts val="1200"/>
              </a:spcBef>
            </a:pPr>
            <a:r>
              <a:rPr lang="en-US" dirty="0" smtClean="0"/>
              <a:t>Nurse Care Management - 5,000 members at any given time, selected based on projected risk of adverse health outcomes and high healthcare expenditures using MEDai predictive modeler – originally in two tiers: Tier 1 (face-to-face) and Tier 2 (telephonic)</a:t>
            </a:r>
          </a:p>
          <a:p>
            <a:pPr lvl="1" eaLnBrk="1" hangingPunct="1">
              <a:spcBef>
                <a:spcPts val="1200"/>
              </a:spcBef>
            </a:pPr>
            <a:r>
              <a:rPr lang="en-US" dirty="0" smtClean="0"/>
              <a:t>Practice Facilitation (96 practices since 2008; 50 active practices in SFY 2013)</a:t>
            </a:r>
          </a:p>
        </p:txBody>
      </p:sp>
      <p:sp>
        <p:nvSpPr>
          <p:cNvPr id="6" name="Rectangle 10"/>
          <p:cNvSpPr>
            <a:spLocks noGrp="1" noChangeArrowheads="1"/>
          </p:cNvSpPr>
          <p:nvPr>
            <p:ph type="ftr" sz="quarter" idx="11"/>
          </p:nvPr>
        </p:nvSpPr>
        <p:spPr>
          <a:xfrm>
            <a:off x="609600" y="6381750"/>
            <a:ext cx="2895600" cy="476250"/>
          </a:xfrm>
          <a:noFill/>
        </p:spPr>
        <p:txBody>
          <a:bodyPr/>
          <a:lstStyle/>
          <a:p>
            <a:pPr algn="l"/>
            <a:r>
              <a:rPr lang="en-US" b="1" i="1" dirty="0" smtClean="0"/>
              <a:t>PHPG - </a:t>
            </a:r>
            <a:r>
              <a:rPr lang="en-US" dirty="0" smtClean="0"/>
              <a:t>SoonerCare Evaluation </a:t>
            </a:r>
          </a:p>
        </p:txBody>
      </p:sp>
    </p:spTree>
    <p:extLst>
      <p:ext uri="{BB962C8B-B14F-4D97-AF65-F5344CB8AC3E}">
        <p14:creationId xmlns:p14="http://schemas.microsoft.com/office/powerpoint/2010/main" val="1893674250"/>
      </p:ext>
    </p:extLst>
  </p:cSld>
  <p:clrMapOvr>
    <a:masterClrMapping/>
  </p:clrMapOvr>
  <p:transition>
    <p:dissolv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89</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TARGETED EVALUATION – HMP </a:t>
            </a:r>
            <a:r>
              <a:rPr lang="en-US" sz="2000" i="1" dirty="0" smtClean="0"/>
              <a:t>cont’d</a:t>
            </a:r>
            <a:endParaRPr lang="en-US" dirty="0" smtClean="0"/>
          </a:p>
        </p:txBody>
      </p:sp>
      <p:sp>
        <p:nvSpPr>
          <p:cNvPr id="17412" name="Content Placeholder 2"/>
          <p:cNvSpPr>
            <a:spLocks noGrp="1"/>
          </p:cNvSpPr>
          <p:nvPr>
            <p:ph sz="quarter" idx="1"/>
          </p:nvPr>
        </p:nvSpPr>
        <p:spPr>
          <a:xfrm>
            <a:off x="457200" y="1219200"/>
            <a:ext cx="8229600" cy="4937125"/>
          </a:xfrm>
        </p:spPr>
        <p:txBody>
          <a:bodyPr>
            <a:normAutofit fontScale="77500" lnSpcReduction="20000"/>
          </a:bodyPr>
          <a:lstStyle/>
          <a:p>
            <a:pPr marL="0" indent="0" eaLnBrk="1" hangingPunct="1">
              <a:spcBef>
                <a:spcPts val="1200"/>
              </a:spcBef>
              <a:buNone/>
            </a:pPr>
            <a:r>
              <a:rPr lang="en-US" sz="3600" b="1" dirty="0" smtClean="0"/>
              <a:t>Overview </a:t>
            </a:r>
            <a:r>
              <a:rPr lang="en-US" sz="3600" b="1" i="1" dirty="0" smtClean="0"/>
              <a:t>cont’d</a:t>
            </a:r>
            <a:endParaRPr lang="en-US" sz="3600" b="1" dirty="0" smtClean="0"/>
          </a:p>
          <a:p>
            <a:pPr eaLnBrk="1" hangingPunct="1">
              <a:spcBef>
                <a:spcPts val="1200"/>
              </a:spcBef>
            </a:pPr>
            <a:r>
              <a:rPr lang="en-US" dirty="0"/>
              <a:t>The OHCA is seeking to further strengthen the program by undertaking two significant changes, </a:t>
            </a:r>
            <a:r>
              <a:rPr lang="en-US" dirty="0" smtClean="0"/>
              <a:t>effective in SFY </a:t>
            </a:r>
            <a:r>
              <a:rPr lang="en-US" dirty="0"/>
              <a:t>2014</a:t>
            </a:r>
          </a:p>
          <a:p>
            <a:pPr lvl="1" eaLnBrk="1" hangingPunct="1">
              <a:spcBef>
                <a:spcPts val="1200"/>
              </a:spcBef>
            </a:pPr>
            <a:r>
              <a:rPr lang="en-US" dirty="0"/>
              <a:t>Introduction of Health Coaches in provider offices, to replace field- and telephonic nurse care management (chronic care unit will absorb some of this activity)</a:t>
            </a:r>
          </a:p>
          <a:p>
            <a:pPr lvl="1" eaLnBrk="1" hangingPunct="1">
              <a:spcBef>
                <a:spcPts val="1200"/>
              </a:spcBef>
            </a:pPr>
            <a:r>
              <a:rPr lang="en-US" dirty="0"/>
              <a:t>Integration of Health Coaching and Practice Facilitation through placement of Health Coaches in Practice Facilitation offices</a:t>
            </a:r>
          </a:p>
          <a:p>
            <a:pPr eaLnBrk="1" hangingPunct="1">
              <a:spcBef>
                <a:spcPts val="1200"/>
              </a:spcBef>
            </a:pPr>
            <a:r>
              <a:rPr lang="en-US" dirty="0" smtClean="0"/>
              <a:t>PHPG has served as an independent evaluator of the HMP over its first five years</a:t>
            </a:r>
            <a:endParaRPr lang="en-US" dirty="0"/>
          </a:p>
          <a:p>
            <a:pPr lvl="1" eaLnBrk="1" hangingPunct="1">
              <a:spcBef>
                <a:spcPts val="1200"/>
              </a:spcBef>
            </a:pPr>
            <a:r>
              <a:rPr lang="en-US" dirty="0" smtClean="0"/>
              <a:t>The program was evaluated with respect to member/provider satisfaction, quality of care and impact on utilization and health expenditures</a:t>
            </a:r>
          </a:p>
          <a:p>
            <a:pPr lvl="1" eaLnBrk="1" hangingPunct="1">
              <a:spcBef>
                <a:spcPts val="1200"/>
              </a:spcBef>
            </a:pPr>
            <a:r>
              <a:rPr lang="en-US" dirty="0" smtClean="0"/>
              <a:t>The program’s impact intensified over time as care management practices took hold</a:t>
            </a:r>
          </a:p>
          <a:p>
            <a:pPr lvl="1" eaLnBrk="1" hangingPunct="1">
              <a:spcBef>
                <a:spcPts val="1200"/>
              </a:spcBef>
            </a:pPr>
            <a:r>
              <a:rPr lang="en-US" dirty="0" smtClean="0"/>
              <a:t>Although the program’s effect on member health status was ambiguous, the results in other evaluation areas were uniformly positive</a:t>
            </a:r>
          </a:p>
          <a:p>
            <a:pPr eaLnBrk="1" hangingPunct="1"/>
            <a:endParaRPr lang="en-US" dirty="0" smtClean="0"/>
          </a:p>
        </p:txBody>
      </p:sp>
      <p:sp>
        <p:nvSpPr>
          <p:cNvPr id="6" name="Rectangle 10"/>
          <p:cNvSpPr>
            <a:spLocks noGrp="1" noChangeArrowheads="1"/>
          </p:cNvSpPr>
          <p:nvPr>
            <p:ph type="ftr" sz="quarter" idx="11"/>
          </p:nvPr>
        </p:nvSpPr>
        <p:spPr>
          <a:xfrm>
            <a:off x="609600" y="6381750"/>
            <a:ext cx="2895600" cy="476250"/>
          </a:xfrm>
          <a:noFill/>
        </p:spPr>
        <p:txBody>
          <a:bodyPr/>
          <a:lstStyle/>
          <a:p>
            <a:pPr algn="l"/>
            <a:r>
              <a:rPr lang="en-US" b="1" i="1" dirty="0" smtClean="0"/>
              <a:t>PHPG - </a:t>
            </a:r>
            <a:r>
              <a:rPr lang="en-US" dirty="0" smtClean="0"/>
              <a:t>SoonerCare Evaluation </a:t>
            </a:r>
          </a:p>
        </p:txBody>
      </p:sp>
    </p:spTree>
    <p:extLst>
      <p:ext uri="{BB962C8B-B14F-4D97-AF65-F5344CB8AC3E}">
        <p14:creationId xmlns:p14="http://schemas.microsoft.com/office/powerpoint/2010/main" val="640282172"/>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9</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a:t>INTRODUCTION </a:t>
            </a:r>
            <a:r>
              <a:rPr lang="en-US" sz="2800" i="1" dirty="0"/>
              <a:t>cont’d</a:t>
            </a:r>
            <a:endParaRPr lang="en-US" dirty="0" smtClean="0"/>
          </a:p>
        </p:txBody>
      </p:sp>
      <p:sp>
        <p:nvSpPr>
          <p:cNvPr id="17412" name="Content Placeholder 2"/>
          <p:cNvSpPr>
            <a:spLocks noGrp="1"/>
          </p:cNvSpPr>
          <p:nvPr>
            <p:ph sz="quarter" idx="1"/>
          </p:nvPr>
        </p:nvSpPr>
        <p:spPr>
          <a:xfrm>
            <a:off x="457200" y="1219200"/>
            <a:ext cx="7162800" cy="2047964"/>
          </a:xfrm>
        </p:spPr>
        <p:txBody>
          <a:bodyPr>
            <a:normAutofit fontScale="62500" lnSpcReduction="20000"/>
          </a:bodyPr>
          <a:lstStyle/>
          <a:p>
            <a:pPr marL="0" indent="0" eaLnBrk="1" hangingPunct="1">
              <a:spcBef>
                <a:spcPts val="1200"/>
              </a:spcBef>
              <a:buNone/>
            </a:pPr>
            <a:r>
              <a:rPr lang="en-US" sz="4200" b="1" dirty="0" smtClean="0"/>
              <a:t>SoonerCare Choice PCMH Tiers – SFY 2013</a:t>
            </a:r>
          </a:p>
          <a:p>
            <a:pPr eaLnBrk="1" hangingPunct="1">
              <a:spcBef>
                <a:spcPts val="1200"/>
              </a:spcBef>
            </a:pPr>
            <a:r>
              <a:rPr lang="en-US" dirty="0" smtClean="0"/>
              <a:t>PCMH includes three tiers with escalating responsibilities and associated per member per month care coordination fees</a:t>
            </a:r>
          </a:p>
          <a:p>
            <a:pPr eaLnBrk="1" hangingPunct="1">
              <a:spcBef>
                <a:spcPts val="1200"/>
              </a:spcBef>
            </a:pPr>
            <a:r>
              <a:rPr lang="en-US" dirty="0" smtClean="0"/>
              <a:t>Providers also can earn “SoonerExcel” quality incentives for meeting performance targets, such as for preventive care, member use of the                ER and prescribing of generic drugs</a:t>
            </a:r>
          </a:p>
          <a:p>
            <a:pPr marL="274638" lvl="1" indent="0" eaLnBrk="1" hangingPunct="1">
              <a:spcBef>
                <a:spcPts val="1200"/>
              </a:spcBef>
              <a:buNone/>
            </a:pPr>
            <a:endParaRPr lang="en-US" dirty="0" smtClean="0"/>
          </a:p>
          <a:p>
            <a:pPr eaLnBrk="1" hangingPunct="1"/>
            <a:endParaRPr lang="en-US" dirty="0" smtClean="0"/>
          </a:p>
        </p:txBody>
      </p:sp>
      <p:sp>
        <p:nvSpPr>
          <p:cNvPr id="6" name="Rectangle 10"/>
          <p:cNvSpPr>
            <a:spLocks noGrp="1" noChangeArrowheads="1"/>
          </p:cNvSpPr>
          <p:nvPr>
            <p:ph type="ftr" sz="quarter" idx="11"/>
          </p:nvPr>
        </p:nvSpPr>
        <p:spPr>
          <a:xfrm>
            <a:off x="609600" y="6381750"/>
            <a:ext cx="3810000" cy="476250"/>
          </a:xfrm>
          <a:noFill/>
        </p:spPr>
        <p:txBody>
          <a:bodyPr/>
          <a:lstStyle/>
          <a:p>
            <a:pPr algn="l"/>
            <a:r>
              <a:rPr lang="en-US" b="1" i="1" dirty="0" smtClean="0"/>
              <a:t>PHPG - </a:t>
            </a:r>
            <a:r>
              <a:rPr lang="en-US" dirty="0" smtClean="0"/>
              <a:t>SoonerCare Choice Evaluation </a:t>
            </a:r>
            <a:endParaRPr lang="en-US" dirty="0" smtClean="0"/>
          </a:p>
        </p:txBody>
      </p:sp>
      <p:graphicFrame>
        <p:nvGraphicFramePr>
          <p:cNvPr id="2" name="Diagram 1"/>
          <p:cNvGraphicFramePr/>
          <p:nvPr>
            <p:extLst>
              <p:ext uri="{D42A27DB-BD31-4B8C-83A1-F6EECF244321}">
                <p14:modId xmlns:p14="http://schemas.microsoft.com/office/powerpoint/2010/main" val="3335223839"/>
              </p:ext>
            </p:extLst>
          </p:nvPr>
        </p:nvGraphicFramePr>
        <p:xfrm>
          <a:off x="630674" y="2667000"/>
          <a:ext cx="7696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421254" y="4026932"/>
            <a:ext cx="999825" cy="461665"/>
          </a:xfrm>
          <a:prstGeom prst="rect">
            <a:avLst/>
          </a:prstGeom>
          <a:noFill/>
        </p:spPr>
        <p:txBody>
          <a:bodyPr wrap="none" rtlCol="0">
            <a:spAutoFit/>
          </a:bodyPr>
          <a:lstStyle/>
          <a:p>
            <a:pPr algn="ctr"/>
            <a:r>
              <a:rPr lang="en-US" sz="2400" b="1" i="1" dirty="0" smtClean="0"/>
              <a:t>Tier 1</a:t>
            </a:r>
            <a:endParaRPr lang="en-US" sz="2400" b="1" i="1" dirty="0"/>
          </a:p>
        </p:txBody>
      </p:sp>
      <p:sp>
        <p:nvSpPr>
          <p:cNvPr id="9" name="TextBox 8"/>
          <p:cNvSpPr txBox="1"/>
          <p:nvPr/>
        </p:nvSpPr>
        <p:spPr>
          <a:xfrm>
            <a:off x="3978862" y="3036332"/>
            <a:ext cx="999825" cy="461665"/>
          </a:xfrm>
          <a:prstGeom prst="rect">
            <a:avLst/>
          </a:prstGeom>
          <a:noFill/>
        </p:spPr>
        <p:txBody>
          <a:bodyPr wrap="none" rtlCol="0">
            <a:spAutoFit/>
          </a:bodyPr>
          <a:lstStyle/>
          <a:p>
            <a:pPr algn="ctr"/>
            <a:r>
              <a:rPr lang="en-US" sz="2400" b="1" i="1" dirty="0" smtClean="0"/>
              <a:t>Tier 2</a:t>
            </a:r>
            <a:endParaRPr lang="en-US" sz="2400" b="1" i="1" dirty="0"/>
          </a:p>
        </p:txBody>
      </p:sp>
      <p:sp>
        <p:nvSpPr>
          <p:cNvPr id="10" name="TextBox 9"/>
          <p:cNvSpPr txBox="1"/>
          <p:nvPr/>
        </p:nvSpPr>
        <p:spPr>
          <a:xfrm>
            <a:off x="6722062" y="2362200"/>
            <a:ext cx="999825" cy="461665"/>
          </a:xfrm>
          <a:prstGeom prst="rect">
            <a:avLst/>
          </a:prstGeom>
          <a:noFill/>
        </p:spPr>
        <p:txBody>
          <a:bodyPr wrap="none" rtlCol="0">
            <a:spAutoFit/>
          </a:bodyPr>
          <a:lstStyle/>
          <a:p>
            <a:pPr algn="ctr"/>
            <a:r>
              <a:rPr lang="en-US" sz="2400" b="1" i="1" dirty="0" smtClean="0"/>
              <a:t>Tier 3</a:t>
            </a:r>
            <a:endParaRPr lang="en-US" sz="2400" b="1" i="1" dirty="0"/>
          </a:p>
        </p:txBody>
      </p:sp>
    </p:spTree>
    <p:extLst>
      <p:ext uri="{BB962C8B-B14F-4D97-AF65-F5344CB8AC3E}">
        <p14:creationId xmlns:p14="http://schemas.microsoft.com/office/powerpoint/2010/main" val="132868777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Effect transition="in" filter="wipe(down)">
                                      <p:cBhvr>
                                        <p:cTn id="7" dur="500"/>
                                        <p:tgtEl>
                                          <p:spTgt spid="174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412">
                                            <p:txEl>
                                              <p:pRg st="1" end="1"/>
                                            </p:txEl>
                                          </p:spTgt>
                                        </p:tgtEl>
                                        <p:attrNameLst>
                                          <p:attrName>style.visibility</p:attrName>
                                        </p:attrNameLst>
                                      </p:cBhvr>
                                      <p:to>
                                        <p:strVal val="visible"/>
                                      </p:to>
                                    </p:set>
                                    <p:animEffect transition="in" filter="wipe(down)">
                                      <p:cBhvr>
                                        <p:cTn id="12" dur="500"/>
                                        <p:tgtEl>
                                          <p:spTgt spid="174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412">
                                            <p:txEl>
                                              <p:pRg st="2" end="2"/>
                                            </p:txEl>
                                          </p:spTgt>
                                        </p:tgtEl>
                                        <p:attrNameLst>
                                          <p:attrName>style.visibility</p:attrName>
                                        </p:attrNameLst>
                                      </p:cBhvr>
                                      <p:to>
                                        <p:strVal val="visible"/>
                                      </p:to>
                                    </p:set>
                                    <p:animEffect transition="in" filter="wipe(down)">
                                      <p:cBhvr>
                                        <p:cTn id="17" dur="500"/>
                                        <p:tgtEl>
                                          <p:spTgt spid="174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uiExpand="1"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824" y="2578100"/>
            <a:ext cx="8100976" cy="338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90</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TARGETED EVALUATION – HMP </a:t>
            </a:r>
            <a:r>
              <a:rPr lang="en-US" sz="2000" i="1" dirty="0" smtClean="0"/>
              <a:t>cont’d</a:t>
            </a:r>
            <a:endParaRPr lang="en-US" dirty="0" smtClean="0"/>
          </a:p>
        </p:txBody>
      </p:sp>
      <p:sp>
        <p:nvSpPr>
          <p:cNvPr id="17412" name="Content Placeholder 2"/>
          <p:cNvSpPr>
            <a:spLocks noGrp="1"/>
          </p:cNvSpPr>
          <p:nvPr>
            <p:ph sz="quarter" idx="1"/>
          </p:nvPr>
        </p:nvSpPr>
        <p:spPr>
          <a:xfrm>
            <a:off x="457200" y="1219200"/>
            <a:ext cx="8229600" cy="1219200"/>
          </a:xfrm>
        </p:spPr>
        <p:txBody>
          <a:bodyPr>
            <a:normAutofit fontScale="85000" lnSpcReduction="20000"/>
          </a:bodyPr>
          <a:lstStyle/>
          <a:p>
            <a:pPr marL="0" indent="0" eaLnBrk="1" hangingPunct="1">
              <a:spcBef>
                <a:spcPts val="1200"/>
              </a:spcBef>
              <a:buNone/>
            </a:pPr>
            <a:r>
              <a:rPr lang="en-US" sz="3800" b="1" dirty="0" smtClean="0"/>
              <a:t>Satisfaction</a:t>
            </a:r>
          </a:p>
          <a:p>
            <a:pPr eaLnBrk="1" hangingPunct="1">
              <a:spcBef>
                <a:spcPts val="1200"/>
              </a:spcBef>
            </a:pPr>
            <a:r>
              <a:rPr lang="en-US" dirty="0" smtClean="0"/>
              <a:t>Both members and providers have expressed high levels of satisfaction with the program</a:t>
            </a:r>
          </a:p>
          <a:p>
            <a:pPr marL="0" indent="0" eaLnBrk="1" hangingPunct="1">
              <a:spcBef>
                <a:spcPts val="1200"/>
              </a:spcBef>
              <a:buNone/>
            </a:pPr>
            <a:endParaRPr lang="en-US" dirty="0" smtClean="0"/>
          </a:p>
          <a:p>
            <a:pPr eaLnBrk="1" hangingPunct="1"/>
            <a:endParaRPr lang="en-US" dirty="0" smtClean="0"/>
          </a:p>
        </p:txBody>
      </p:sp>
      <p:sp>
        <p:nvSpPr>
          <p:cNvPr id="6" name="Rectangle 10"/>
          <p:cNvSpPr>
            <a:spLocks noGrp="1" noChangeArrowheads="1"/>
          </p:cNvSpPr>
          <p:nvPr>
            <p:ph type="ftr" sz="quarter" idx="11"/>
          </p:nvPr>
        </p:nvSpPr>
        <p:spPr>
          <a:xfrm>
            <a:off x="609600" y="6381750"/>
            <a:ext cx="2895600" cy="476250"/>
          </a:xfrm>
          <a:noFill/>
        </p:spPr>
        <p:txBody>
          <a:bodyPr/>
          <a:lstStyle/>
          <a:p>
            <a:pPr algn="l"/>
            <a:r>
              <a:rPr lang="en-US" b="1" i="1" dirty="0" smtClean="0"/>
              <a:t>PHPG - </a:t>
            </a:r>
            <a:r>
              <a:rPr lang="en-US" dirty="0" smtClean="0"/>
              <a:t>SoonerCare Evaluation </a:t>
            </a:r>
          </a:p>
        </p:txBody>
      </p:sp>
      <p:sp>
        <p:nvSpPr>
          <p:cNvPr id="13" name="Rectangle 12"/>
          <p:cNvSpPr/>
          <p:nvPr/>
        </p:nvSpPr>
        <p:spPr>
          <a:xfrm>
            <a:off x="894608" y="6093768"/>
            <a:ext cx="5125192" cy="215444"/>
          </a:xfrm>
          <a:prstGeom prst="rect">
            <a:avLst/>
          </a:prstGeom>
        </p:spPr>
        <p:txBody>
          <a:bodyPr wrap="square">
            <a:spAutoFit/>
          </a:bodyPr>
          <a:lstStyle/>
          <a:p>
            <a:pPr>
              <a:spcAft>
                <a:spcPts val="600"/>
              </a:spcAft>
            </a:pPr>
            <a:r>
              <a:rPr lang="en-US" sz="800" dirty="0"/>
              <a:t>Source: </a:t>
            </a:r>
            <a:r>
              <a:rPr lang="en-US" sz="800" dirty="0" smtClean="0"/>
              <a:t>SoonerCare HMP Fifth Annual Evaluation Report</a:t>
            </a:r>
            <a:endParaRPr lang="en-US" sz="800" dirty="0"/>
          </a:p>
        </p:txBody>
      </p:sp>
    </p:spTree>
    <p:extLst>
      <p:ext uri="{BB962C8B-B14F-4D97-AF65-F5344CB8AC3E}">
        <p14:creationId xmlns:p14="http://schemas.microsoft.com/office/powerpoint/2010/main" val="1216455279"/>
      </p:ext>
    </p:extLst>
  </p:cSld>
  <p:clrMapOvr>
    <a:masterClrMapping/>
  </p:clrMapOvr>
  <p:transition>
    <p:dissolv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1" y="2377440"/>
            <a:ext cx="5943600" cy="3566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91</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TARGETED EVALUATION – HMP </a:t>
            </a:r>
            <a:r>
              <a:rPr lang="en-US" sz="2000" i="1" dirty="0" smtClean="0"/>
              <a:t>cont’d</a:t>
            </a:r>
            <a:endParaRPr lang="en-US" dirty="0" smtClean="0"/>
          </a:p>
        </p:txBody>
      </p:sp>
      <p:sp>
        <p:nvSpPr>
          <p:cNvPr id="17412" name="Content Placeholder 2"/>
          <p:cNvSpPr>
            <a:spLocks noGrp="1"/>
          </p:cNvSpPr>
          <p:nvPr>
            <p:ph sz="quarter" idx="1"/>
          </p:nvPr>
        </p:nvSpPr>
        <p:spPr>
          <a:xfrm>
            <a:off x="468735" y="1219200"/>
            <a:ext cx="8229600" cy="990600"/>
          </a:xfrm>
        </p:spPr>
        <p:txBody>
          <a:bodyPr>
            <a:normAutofit fontScale="62500" lnSpcReduction="20000"/>
          </a:bodyPr>
          <a:lstStyle/>
          <a:p>
            <a:pPr marL="0" indent="0" eaLnBrk="1" hangingPunct="1">
              <a:spcBef>
                <a:spcPts val="1200"/>
              </a:spcBef>
              <a:buNone/>
            </a:pPr>
            <a:r>
              <a:rPr lang="en-US" sz="4200" b="1" dirty="0" smtClean="0"/>
              <a:t>Lifestyle Changes</a:t>
            </a:r>
          </a:p>
          <a:p>
            <a:pPr eaLnBrk="1" hangingPunct="1">
              <a:spcBef>
                <a:spcPts val="1200"/>
              </a:spcBef>
            </a:pPr>
            <a:r>
              <a:rPr lang="en-US" dirty="0" smtClean="0"/>
              <a:t>Participants enrolled for at least six months have reported making important lifestyle changes to improve their health</a:t>
            </a:r>
          </a:p>
          <a:p>
            <a:pPr marL="0" indent="0" eaLnBrk="1" hangingPunct="1">
              <a:spcBef>
                <a:spcPts val="1200"/>
              </a:spcBef>
              <a:buNone/>
            </a:pPr>
            <a:endParaRPr lang="en-US" dirty="0" smtClean="0"/>
          </a:p>
          <a:p>
            <a:pPr eaLnBrk="1" hangingPunct="1"/>
            <a:endParaRPr lang="en-US" dirty="0" smtClean="0"/>
          </a:p>
        </p:txBody>
      </p:sp>
      <p:sp>
        <p:nvSpPr>
          <p:cNvPr id="6" name="Rectangle 10"/>
          <p:cNvSpPr>
            <a:spLocks noGrp="1" noChangeArrowheads="1"/>
          </p:cNvSpPr>
          <p:nvPr>
            <p:ph type="ftr" sz="quarter" idx="11"/>
          </p:nvPr>
        </p:nvSpPr>
        <p:spPr>
          <a:xfrm>
            <a:off x="609600" y="6381750"/>
            <a:ext cx="2895600" cy="476250"/>
          </a:xfrm>
          <a:noFill/>
        </p:spPr>
        <p:txBody>
          <a:bodyPr/>
          <a:lstStyle/>
          <a:p>
            <a:pPr algn="l"/>
            <a:r>
              <a:rPr lang="en-US" b="1" i="1" dirty="0" smtClean="0"/>
              <a:t>PHPG - </a:t>
            </a:r>
            <a:r>
              <a:rPr lang="en-US" dirty="0" smtClean="0"/>
              <a:t>SoonerCare Evaluation </a:t>
            </a:r>
          </a:p>
        </p:txBody>
      </p:sp>
      <p:sp>
        <p:nvSpPr>
          <p:cNvPr id="8" name="TextBox 7"/>
          <p:cNvSpPr txBox="1"/>
          <p:nvPr/>
        </p:nvSpPr>
        <p:spPr>
          <a:xfrm>
            <a:off x="2115920" y="2133600"/>
            <a:ext cx="4927118" cy="307777"/>
          </a:xfrm>
          <a:prstGeom prst="rect">
            <a:avLst/>
          </a:prstGeom>
          <a:noFill/>
        </p:spPr>
        <p:txBody>
          <a:bodyPr wrap="none" rtlCol="0">
            <a:spAutoFit/>
          </a:bodyPr>
          <a:lstStyle/>
          <a:p>
            <a:pPr algn="ctr"/>
            <a:r>
              <a:rPr lang="en-US" sz="1400" b="1" i="1" dirty="0" smtClean="0">
                <a:latin typeface="+mn-lt"/>
              </a:rPr>
              <a:t>Lifestyle Changes – Percent that Reported Making Changes*</a:t>
            </a:r>
            <a:endParaRPr lang="en-US" sz="1400" b="1" i="1" dirty="0">
              <a:latin typeface="+mn-lt"/>
            </a:endParaRPr>
          </a:p>
        </p:txBody>
      </p:sp>
      <p:sp>
        <p:nvSpPr>
          <p:cNvPr id="12" name="Rectangle 11"/>
          <p:cNvSpPr/>
          <p:nvPr/>
        </p:nvSpPr>
        <p:spPr>
          <a:xfrm>
            <a:off x="894608" y="5954524"/>
            <a:ext cx="6496792" cy="415498"/>
          </a:xfrm>
          <a:prstGeom prst="rect">
            <a:avLst/>
          </a:prstGeom>
        </p:spPr>
        <p:txBody>
          <a:bodyPr wrap="square">
            <a:spAutoFit/>
          </a:bodyPr>
          <a:lstStyle/>
          <a:p>
            <a:pPr>
              <a:spcAft>
                <a:spcPts val="600"/>
              </a:spcAft>
            </a:pPr>
            <a:r>
              <a:rPr lang="en-US" sz="800" dirty="0" smtClean="0"/>
              <a:t>*Note: </a:t>
            </a:r>
            <a:r>
              <a:rPr lang="en-US" sz="800" dirty="0"/>
              <a:t>R</a:t>
            </a:r>
            <a:r>
              <a:rPr lang="en-US" sz="800" dirty="0" smtClean="0"/>
              <a:t>espondents enrolled six months or longer who were counseled to make a change and reported continuing to do so </a:t>
            </a:r>
          </a:p>
          <a:p>
            <a:pPr>
              <a:spcAft>
                <a:spcPts val="600"/>
              </a:spcAft>
            </a:pPr>
            <a:r>
              <a:rPr lang="en-US" sz="800" dirty="0" smtClean="0"/>
              <a:t>Source</a:t>
            </a:r>
            <a:r>
              <a:rPr lang="en-US" sz="800" dirty="0"/>
              <a:t>: </a:t>
            </a:r>
            <a:r>
              <a:rPr lang="en-US" sz="800" dirty="0" smtClean="0"/>
              <a:t>SoonerCare HMP Fifth Annual Evaluation Report</a:t>
            </a:r>
            <a:endParaRPr lang="en-US" sz="800" dirty="0"/>
          </a:p>
        </p:txBody>
      </p:sp>
      <p:cxnSp>
        <p:nvCxnSpPr>
          <p:cNvPr id="13" name="Straight Connector 12"/>
          <p:cNvCxnSpPr/>
          <p:nvPr/>
        </p:nvCxnSpPr>
        <p:spPr>
          <a:xfrm>
            <a:off x="990600" y="5943600"/>
            <a:ext cx="102380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559004"/>
      </p:ext>
    </p:extLst>
  </p:cSld>
  <p:clrMapOvr>
    <a:masterClrMapping/>
  </p:clrMapOvr>
  <p:transition>
    <p:dissolv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92</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TARGETED EVALUATION – HMP </a:t>
            </a:r>
            <a:r>
              <a:rPr lang="en-US" sz="2000" i="1" dirty="0" smtClean="0"/>
              <a:t>cont’d</a:t>
            </a:r>
            <a:endParaRPr lang="en-US" dirty="0" smtClean="0"/>
          </a:p>
        </p:txBody>
      </p:sp>
      <p:sp>
        <p:nvSpPr>
          <p:cNvPr id="17412" name="Content Placeholder 2"/>
          <p:cNvSpPr>
            <a:spLocks noGrp="1"/>
          </p:cNvSpPr>
          <p:nvPr>
            <p:ph sz="quarter" idx="1"/>
          </p:nvPr>
        </p:nvSpPr>
        <p:spPr>
          <a:xfrm>
            <a:off x="457200" y="1219199"/>
            <a:ext cx="8229600" cy="4829889"/>
          </a:xfrm>
        </p:spPr>
        <p:txBody>
          <a:bodyPr>
            <a:normAutofit fontScale="77500" lnSpcReduction="20000"/>
          </a:bodyPr>
          <a:lstStyle/>
          <a:p>
            <a:pPr marL="0" indent="0" eaLnBrk="1" hangingPunct="1">
              <a:spcBef>
                <a:spcPts val="0"/>
              </a:spcBef>
              <a:spcAft>
                <a:spcPts val="600"/>
              </a:spcAft>
              <a:buNone/>
            </a:pPr>
            <a:r>
              <a:rPr lang="en-US" sz="3600" b="1" dirty="0" smtClean="0"/>
              <a:t>SoonerCare HMP Participant Interviews</a:t>
            </a:r>
          </a:p>
          <a:p>
            <a:pPr>
              <a:lnSpc>
                <a:spcPct val="120000"/>
              </a:lnSpc>
              <a:spcBef>
                <a:spcPts val="1200"/>
              </a:spcBef>
            </a:pPr>
            <a:r>
              <a:rPr lang="en-US" sz="2300" i="1" dirty="0" smtClean="0"/>
              <a:t>“</a:t>
            </a:r>
            <a:r>
              <a:rPr lang="en-US" sz="2300" i="1" dirty="0"/>
              <a:t>Well, I mean, health-wise, I feel like I’m better.  I lost, like, 92 pounds.  I started that prior to my hip surgery because I’d recover faster.  But after my hip surgery, I had to go on the ADvantage program.  I’m exercising three times a week...and when it’s warm I try to walk as much as I can outside.  When it’s cold I walk inside my apartment building in the hall.  There’s other things going on too, but my nurse also helped me to come up with a plan to lose weight.” </a:t>
            </a:r>
            <a:endParaRPr lang="en-US" sz="2300" i="1" dirty="0" smtClean="0"/>
          </a:p>
          <a:p>
            <a:pPr>
              <a:lnSpc>
                <a:spcPct val="120000"/>
              </a:lnSpc>
              <a:spcBef>
                <a:spcPts val="1200"/>
              </a:spcBef>
            </a:pPr>
            <a:r>
              <a:rPr lang="en-US" sz="2300" i="1" dirty="0"/>
              <a:t>“She keeps my health and my mind together.  Exercising and eating right and taking my medication, my blood sugar and my blood pressure.”  </a:t>
            </a:r>
            <a:r>
              <a:rPr lang="en-US" sz="2300" i="1" dirty="0" smtClean="0"/>
              <a:t> </a:t>
            </a:r>
          </a:p>
          <a:p>
            <a:pPr>
              <a:lnSpc>
                <a:spcPct val="120000"/>
              </a:lnSpc>
              <a:spcBef>
                <a:spcPts val="1200"/>
              </a:spcBef>
            </a:pPr>
            <a:r>
              <a:rPr lang="en-US" sz="2300" i="1" dirty="0"/>
              <a:t>“I love it that someone’s checking up on me and making sure that I’m OK every month.  I can’t say that anybody I’ve given birth to would do that</a:t>
            </a:r>
            <a:r>
              <a:rPr lang="en-US" sz="2300" i="1" dirty="0" smtClean="0"/>
              <a:t>!” </a:t>
            </a:r>
            <a:endParaRPr lang="en-US" sz="2400" i="1" dirty="0" smtClean="0"/>
          </a:p>
          <a:p>
            <a:pPr>
              <a:lnSpc>
                <a:spcPct val="120000"/>
              </a:lnSpc>
            </a:pPr>
            <a:endParaRPr lang="en-US" sz="2800" dirty="0"/>
          </a:p>
          <a:p>
            <a:pPr lvl="1" eaLnBrk="1" hangingPunct="1">
              <a:spcBef>
                <a:spcPts val="0"/>
              </a:spcBef>
              <a:spcAft>
                <a:spcPts val="1200"/>
              </a:spcAft>
            </a:pPr>
            <a:endParaRPr lang="en-US" dirty="0" smtClean="0"/>
          </a:p>
        </p:txBody>
      </p:sp>
      <p:sp>
        <p:nvSpPr>
          <p:cNvPr id="6" name="Rectangle 10"/>
          <p:cNvSpPr>
            <a:spLocks noGrp="1" noChangeArrowheads="1"/>
          </p:cNvSpPr>
          <p:nvPr>
            <p:ph type="ftr" sz="quarter" idx="11"/>
          </p:nvPr>
        </p:nvSpPr>
        <p:spPr>
          <a:xfrm>
            <a:off x="609600" y="6381750"/>
            <a:ext cx="2895600" cy="476250"/>
          </a:xfrm>
          <a:noFill/>
        </p:spPr>
        <p:txBody>
          <a:bodyPr/>
          <a:lstStyle/>
          <a:p>
            <a:pPr algn="l"/>
            <a:r>
              <a:rPr lang="en-US" b="1" i="1" dirty="0" smtClean="0"/>
              <a:t>PHPG - </a:t>
            </a:r>
            <a:r>
              <a:rPr lang="en-US" dirty="0" smtClean="0"/>
              <a:t>SoonerCare Evaluation </a:t>
            </a:r>
          </a:p>
        </p:txBody>
      </p:sp>
      <p:sp>
        <p:nvSpPr>
          <p:cNvPr id="7" name="Rectangle 6"/>
          <p:cNvSpPr/>
          <p:nvPr/>
        </p:nvSpPr>
        <p:spPr>
          <a:xfrm>
            <a:off x="762000" y="6049089"/>
            <a:ext cx="5125192" cy="215444"/>
          </a:xfrm>
          <a:prstGeom prst="rect">
            <a:avLst/>
          </a:prstGeom>
        </p:spPr>
        <p:txBody>
          <a:bodyPr wrap="square">
            <a:spAutoFit/>
          </a:bodyPr>
          <a:lstStyle/>
          <a:p>
            <a:pPr>
              <a:spcAft>
                <a:spcPts val="600"/>
              </a:spcAft>
            </a:pPr>
            <a:r>
              <a:rPr lang="en-US" sz="800" dirty="0"/>
              <a:t>Source: </a:t>
            </a:r>
            <a:r>
              <a:rPr lang="en-US" sz="800" dirty="0" smtClean="0"/>
              <a:t>2013 SoonerCare HMP Satisfaction &amp; Self-Management Impact Report</a:t>
            </a:r>
            <a:endParaRPr lang="en-US" sz="800" dirty="0"/>
          </a:p>
        </p:txBody>
      </p:sp>
    </p:spTree>
    <p:extLst>
      <p:ext uri="{BB962C8B-B14F-4D97-AF65-F5344CB8AC3E}">
        <p14:creationId xmlns:p14="http://schemas.microsoft.com/office/powerpoint/2010/main" val="1223525412"/>
      </p:ext>
    </p:extLst>
  </p:cSld>
  <p:clrMapOvr>
    <a:masterClrMapping/>
  </p:clrMapOvr>
  <p:transition>
    <p:dissolv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2667000"/>
            <a:ext cx="6000131" cy="348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93</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TARGETED EVALUATION – HMP </a:t>
            </a:r>
            <a:r>
              <a:rPr lang="en-US" sz="2000" i="1" dirty="0" smtClean="0"/>
              <a:t>cont’d</a:t>
            </a:r>
            <a:endParaRPr lang="en-US" dirty="0" smtClean="0"/>
          </a:p>
        </p:txBody>
      </p:sp>
      <p:sp>
        <p:nvSpPr>
          <p:cNvPr id="17412" name="Content Placeholder 2"/>
          <p:cNvSpPr>
            <a:spLocks noGrp="1"/>
          </p:cNvSpPr>
          <p:nvPr>
            <p:ph sz="quarter" idx="1"/>
          </p:nvPr>
        </p:nvSpPr>
        <p:spPr>
          <a:xfrm>
            <a:off x="468735" y="1219200"/>
            <a:ext cx="8229600" cy="1525488"/>
          </a:xfrm>
        </p:spPr>
        <p:txBody>
          <a:bodyPr>
            <a:normAutofit fontScale="55000" lnSpcReduction="20000"/>
          </a:bodyPr>
          <a:lstStyle/>
          <a:p>
            <a:pPr marL="0" indent="0" eaLnBrk="1" hangingPunct="1">
              <a:spcBef>
                <a:spcPts val="1200"/>
              </a:spcBef>
              <a:buNone/>
            </a:pPr>
            <a:r>
              <a:rPr lang="en-US" sz="4200" b="1" dirty="0" smtClean="0"/>
              <a:t>Quality of Care</a:t>
            </a:r>
          </a:p>
          <a:p>
            <a:pPr eaLnBrk="1" hangingPunct="1">
              <a:spcBef>
                <a:spcPts val="1200"/>
              </a:spcBef>
            </a:pPr>
            <a:r>
              <a:rPr lang="en-US" dirty="0" smtClean="0"/>
              <a:t>Quality of care, as measured by member and provider adherence to HEDIS</a:t>
            </a:r>
            <a:r>
              <a:rPr lang="en-US" baseline="30000" dirty="0" smtClean="0"/>
              <a:t>®</a:t>
            </a:r>
            <a:r>
              <a:rPr lang="en-US" dirty="0" smtClean="0"/>
              <a:t> standards, was tracked by disease state and has improved for all conditions over time</a:t>
            </a:r>
          </a:p>
          <a:p>
            <a:pPr eaLnBrk="1" hangingPunct="1">
              <a:spcBef>
                <a:spcPts val="1200"/>
              </a:spcBef>
            </a:pPr>
            <a:r>
              <a:rPr lang="en-US" dirty="0" smtClean="0"/>
              <a:t>SoonerCare HMP participants also have demonstrated greater adherence to recommended care guidelines than a “comparison group” of persons eligible for, but not enrolled in the HMP</a:t>
            </a:r>
          </a:p>
          <a:p>
            <a:pPr eaLnBrk="1" hangingPunct="1"/>
            <a:endParaRPr lang="en-US" dirty="0" smtClean="0"/>
          </a:p>
        </p:txBody>
      </p:sp>
      <p:sp>
        <p:nvSpPr>
          <p:cNvPr id="6" name="Rectangle 10"/>
          <p:cNvSpPr>
            <a:spLocks noGrp="1" noChangeArrowheads="1"/>
          </p:cNvSpPr>
          <p:nvPr>
            <p:ph type="ftr" sz="quarter" idx="11"/>
          </p:nvPr>
        </p:nvSpPr>
        <p:spPr>
          <a:xfrm>
            <a:off x="609600" y="6381750"/>
            <a:ext cx="2895600" cy="476250"/>
          </a:xfrm>
          <a:noFill/>
        </p:spPr>
        <p:txBody>
          <a:bodyPr/>
          <a:lstStyle/>
          <a:p>
            <a:pPr algn="l"/>
            <a:r>
              <a:rPr lang="en-US" b="1" i="1" dirty="0" smtClean="0"/>
              <a:t>PHPG - </a:t>
            </a:r>
            <a:r>
              <a:rPr lang="en-US" dirty="0" smtClean="0"/>
              <a:t>SoonerCare Evaluation </a:t>
            </a:r>
          </a:p>
        </p:txBody>
      </p:sp>
      <p:sp>
        <p:nvSpPr>
          <p:cNvPr id="8" name="TextBox 7"/>
          <p:cNvSpPr txBox="1"/>
          <p:nvPr/>
        </p:nvSpPr>
        <p:spPr>
          <a:xfrm>
            <a:off x="1996129" y="2816423"/>
            <a:ext cx="5166671" cy="307777"/>
          </a:xfrm>
          <a:prstGeom prst="rect">
            <a:avLst/>
          </a:prstGeom>
          <a:noFill/>
        </p:spPr>
        <p:txBody>
          <a:bodyPr wrap="none" rtlCol="0">
            <a:spAutoFit/>
          </a:bodyPr>
          <a:lstStyle/>
          <a:p>
            <a:pPr algn="ctr"/>
            <a:r>
              <a:rPr lang="en-US" sz="1400" b="1" i="1" dirty="0" smtClean="0">
                <a:latin typeface="+mn-lt"/>
              </a:rPr>
              <a:t>Quality of Care Evaluation Example – Coronary Artery Disease</a:t>
            </a:r>
            <a:endParaRPr lang="en-US" sz="1400" b="1" i="1" dirty="0">
              <a:latin typeface="+mn-lt"/>
            </a:endParaRPr>
          </a:p>
        </p:txBody>
      </p:sp>
      <p:sp>
        <p:nvSpPr>
          <p:cNvPr id="12" name="Rectangle 11"/>
          <p:cNvSpPr/>
          <p:nvPr/>
        </p:nvSpPr>
        <p:spPr>
          <a:xfrm>
            <a:off x="685800" y="6185356"/>
            <a:ext cx="5125192" cy="215444"/>
          </a:xfrm>
          <a:prstGeom prst="rect">
            <a:avLst/>
          </a:prstGeom>
        </p:spPr>
        <p:txBody>
          <a:bodyPr wrap="square">
            <a:spAutoFit/>
          </a:bodyPr>
          <a:lstStyle/>
          <a:p>
            <a:pPr>
              <a:spcAft>
                <a:spcPts val="600"/>
              </a:spcAft>
            </a:pPr>
            <a:r>
              <a:rPr lang="en-US" sz="800" dirty="0"/>
              <a:t>Source: </a:t>
            </a:r>
            <a:r>
              <a:rPr lang="en-US" sz="800" dirty="0" smtClean="0"/>
              <a:t>SoonerCare HMP Fifth Annual Evaluation Report</a:t>
            </a:r>
            <a:endParaRPr lang="en-US" sz="800" dirty="0"/>
          </a:p>
        </p:txBody>
      </p:sp>
    </p:spTree>
    <p:extLst>
      <p:ext uri="{BB962C8B-B14F-4D97-AF65-F5344CB8AC3E}">
        <p14:creationId xmlns:p14="http://schemas.microsoft.com/office/powerpoint/2010/main" val="1323396455"/>
      </p:ext>
    </p:extLst>
  </p:cSld>
  <p:clrMapOvr>
    <a:masterClrMapping/>
  </p:clrMapOvr>
  <p:transition>
    <p:dissolv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94</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TARGETED EVALUATION – HMP </a:t>
            </a:r>
            <a:r>
              <a:rPr lang="en-US" sz="2000" i="1" dirty="0" smtClean="0"/>
              <a:t>cont’d</a:t>
            </a:r>
            <a:endParaRPr lang="en-US" dirty="0" smtClean="0"/>
          </a:p>
        </p:txBody>
      </p:sp>
      <p:sp>
        <p:nvSpPr>
          <p:cNvPr id="17412" name="Content Placeholder 2"/>
          <p:cNvSpPr>
            <a:spLocks noGrp="1"/>
          </p:cNvSpPr>
          <p:nvPr>
            <p:ph sz="quarter" idx="1"/>
          </p:nvPr>
        </p:nvSpPr>
        <p:spPr>
          <a:xfrm>
            <a:off x="457200" y="1219200"/>
            <a:ext cx="8229600" cy="4937125"/>
          </a:xfrm>
        </p:spPr>
        <p:txBody>
          <a:bodyPr>
            <a:normAutofit lnSpcReduction="10000"/>
          </a:bodyPr>
          <a:lstStyle/>
          <a:p>
            <a:pPr marL="0" indent="0" eaLnBrk="1" hangingPunct="1">
              <a:spcBef>
                <a:spcPts val="1200"/>
              </a:spcBef>
              <a:buNone/>
            </a:pPr>
            <a:r>
              <a:rPr lang="en-US" b="1" dirty="0" smtClean="0"/>
              <a:t>Utilization and Expenditures</a:t>
            </a:r>
          </a:p>
          <a:p>
            <a:pPr eaLnBrk="1" hangingPunct="1">
              <a:spcBef>
                <a:spcPts val="1200"/>
              </a:spcBef>
            </a:pPr>
            <a:r>
              <a:rPr lang="en-US" sz="2400" dirty="0" smtClean="0"/>
              <a:t>Service utilization and PMPM medical expenditures were evaluated against what would have occurred absent participation in the program:</a:t>
            </a:r>
          </a:p>
          <a:p>
            <a:pPr lvl="1" eaLnBrk="1" hangingPunct="1">
              <a:spcBef>
                <a:spcPts val="1200"/>
              </a:spcBef>
            </a:pPr>
            <a:r>
              <a:rPr lang="en-US" sz="2200" dirty="0" smtClean="0"/>
              <a:t>For members – against projected expenditures as calculated by MEDai predictive modeler</a:t>
            </a:r>
          </a:p>
          <a:p>
            <a:pPr lvl="1" eaLnBrk="1" hangingPunct="1">
              <a:spcBef>
                <a:spcPts val="1200"/>
              </a:spcBef>
            </a:pPr>
            <a:r>
              <a:rPr lang="en-US" sz="2200" dirty="0" smtClean="0"/>
              <a:t>For providers in Practice Facilitation – expenditures for their patients against patients of providers not participating in the HMP  </a:t>
            </a:r>
            <a:endParaRPr lang="en-US" sz="2400" dirty="0" smtClean="0"/>
          </a:p>
          <a:p>
            <a:pPr eaLnBrk="1" hangingPunct="1">
              <a:spcBef>
                <a:spcPts val="1200"/>
              </a:spcBef>
            </a:pPr>
            <a:r>
              <a:rPr lang="en-US" sz="2400" dirty="0" smtClean="0"/>
              <a:t>The impact on utilization (e.g., inpatient days and ER visits) has improved significantly over time, as member and provider behaviors have changed</a:t>
            </a:r>
          </a:p>
          <a:p>
            <a:pPr marL="0" indent="0" eaLnBrk="1" hangingPunct="1">
              <a:spcBef>
                <a:spcPts val="1200"/>
              </a:spcBef>
              <a:buNone/>
            </a:pPr>
            <a:endParaRPr lang="en-US" sz="2200" dirty="0" smtClean="0"/>
          </a:p>
          <a:p>
            <a:pPr lvl="1" eaLnBrk="1" hangingPunct="1">
              <a:spcBef>
                <a:spcPts val="1200"/>
              </a:spcBef>
              <a:buNone/>
            </a:pPr>
            <a:endParaRPr lang="en-US" dirty="0" smtClean="0"/>
          </a:p>
          <a:p>
            <a:pPr eaLnBrk="1" hangingPunct="1"/>
            <a:endParaRPr lang="en-US" dirty="0" smtClean="0"/>
          </a:p>
        </p:txBody>
      </p:sp>
      <p:sp>
        <p:nvSpPr>
          <p:cNvPr id="6" name="Rectangle 10"/>
          <p:cNvSpPr>
            <a:spLocks noGrp="1" noChangeArrowheads="1"/>
          </p:cNvSpPr>
          <p:nvPr>
            <p:ph type="ftr" sz="quarter" idx="11"/>
          </p:nvPr>
        </p:nvSpPr>
        <p:spPr>
          <a:xfrm>
            <a:off x="609600" y="6381750"/>
            <a:ext cx="2895600" cy="476250"/>
          </a:xfrm>
          <a:noFill/>
        </p:spPr>
        <p:txBody>
          <a:bodyPr/>
          <a:lstStyle/>
          <a:p>
            <a:pPr algn="l"/>
            <a:r>
              <a:rPr lang="en-US" b="1" i="1" dirty="0" smtClean="0"/>
              <a:t>PHPG - </a:t>
            </a:r>
            <a:r>
              <a:rPr lang="en-US" dirty="0" smtClean="0"/>
              <a:t>SoonerCare Evaluation </a:t>
            </a:r>
          </a:p>
        </p:txBody>
      </p:sp>
    </p:spTree>
    <p:extLst>
      <p:ext uri="{BB962C8B-B14F-4D97-AF65-F5344CB8AC3E}">
        <p14:creationId xmlns:p14="http://schemas.microsoft.com/office/powerpoint/2010/main" val="3481845992"/>
      </p:ext>
    </p:extLst>
  </p:cSld>
  <p:clrMapOvr>
    <a:masterClrMapping/>
  </p:clrMapOvr>
  <p:transition>
    <p:dissolv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568" y="2992438"/>
            <a:ext cx="7912832" cy="295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95</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TARGETED EVALUATION – HMP </a:t>
            </a:r>
            <a:r>
              <a:rPr lang="en-US" sz="1800" i="1" dirty="0" smtClean="0"/>
              <a:t>cont’d</a:t>
            </a:r>
            <a:endParaRPr lang="en-US" sz="2800" dirty="0" smtClean="0"/>
          </a:p>
        </p:txBody>
      </p:sp>
      <p:sp>
        <p:nvSpPr>
          <p:cNvPr id="6" name="Rectangle 10"/>
          <p:cNvSpPr>
            <a:spLocks noGrp="1" noChangeArrowheads="1"/>
          </p:cNvSpPr>
          <p:nvPr>
            <p:ph type="ftr" sz="quarter" idx="11"/>
          </p:nvPr>
        </p:nvSpPr>
        <p:spPr>
          <a:xfrm>
            <a:off x="609600" y="6381750"/>
            <a:ext cx="2895600" cy="476250"/>
          </a:xfrm>
          <a:noFill/>
        </p:spPr>
        <p:txBody>
          <a:bodyPr/>
          <a:lstStyle/>
          <a:p>
            <a:pPr algn="l"/>
            <a:r>
              <a:rPr lang="en-US" b="1" i="1" dirty="0" smtClean="0"/>
              <a:t>PHPG - </a:t>
            </a:r>
            <a:r>
              <a:rPr lang="en-US" dirty="0" smtClean="0"/>
              <a:t>SoonerCare Evaluation </a:t>
            </a:r>
          </a:p>
        </p:txBody>
      </p:sp>
      <p:sp>
        <p:nvSpPr>
          <p:cNvPr id="9" name="TextBox 8"/>
          <p:cNvSpPr txBox="1"/>
          <p:nvPr/>
        </p:nvSpPr>
        <p:spPr>
          <a:xfrm>
            <a:off x="1802342" y="2590800"/>
            <a:ext cx="5472973" cy="338554"/>
          </a:xfrm>
          <a:prstGeom prst="rect">
            <a:avLst/>
          </a:prstGeom>
          <a:noFill/>
        </p:spPr>
        <p:txBody>
          <a:bodyPr wrap="none" rtlCol="0">
            <a:spAutoFit/>
          </a:bodyPr>
          <a:lstStyle/>
          <a:p>
            <a:pPr algn="ctr"/>
            <a:r>
              <a:rPr lang="en-US" sz="1600" b="1" i="1" dirty="0" smtClean="0">
                <a:latin typeface="+mn-lt"/>
              </a:rPr>
              <a:t>Inpatient Utilization Impact  - Inpatient Days per Member</a:t>
            </a:r>
            <a:endParaRPr lang="en-US" sz="1600" b="1" i="1" dirty="0">
              <a:latin typeface="+mn-lt"/>
            </a:endParaRPr>
          </a:p>
        </p:txBody>
      </p:sp>
      <p:sp>
        <p:nvSpPr>
          <p:cNvPr id="10" name="Content Placeholder 2"/>
          <p:cNvSpPr>
            <a:spLocks noGrp="1"/>
          </p:cNvSpPr>
          <p:nvPr>
            <p:ph sz="quarter" idx="1"/>
          </p:nvPr>
        </p:nvSpPr>
        <p:spPr>
          <a:xfrm>
            <a:off x="468735" y="1219200"/>
            <a:ext cx="8229600" cy="1219200"/>
          </a:xfrm>
        </p:spPr>
        <p:txBody>
          <a:bodyPr>
            <a:normAutofit fontScale="85000" lnSpcReduction="20000"/>
          </a:bodyPr>
          <a:lstStyle/>
          <a:p>
            <a:pPr marL="0" indent="0" eaLnBrk="1" hangingPunct="1">
              <a:spcBef>
                <a:spcPts val="1200"/>
              </a:spcBef>
              <a:buNone/>
            </a:pPr>
            <a:r>
              <a:rPr lang="en-US" sz="4200" b="1" dirty="0" smtClean="0"/>
              <a:t>Utilization</a:t>
            </a:r>
          </a:p>
          <a:p>
            <a:pPr eaLnBrk="1" hangingPunct="1">
              <a:spcBef>
                <a:spcPts val="1200"/>
              </a:spcBef>
            </a:pPr>
            <a:r>
              <a:rPr lang="en-US" dirty="0" smtClean="0"/>
              <a:t>Inpatient days are significantly below MEDai projections for both Tier 1 and Tier 2 participants</a:t>
            </a:r>
          </a:p>
          <a:p>
            <a:pPr eaLnBrk="1" hangingPunct="1"/>
            <a:endParaRPr lang="en-US" dirty="0" smtClean="0"/>
          </a:p>
        </p:txBody>
      </p:sp>
      <p:sp>
        <p:nvSpPr>
          <p:cNvPr id="16" name="Rectangle 15"/>
          <p:cNvSpPr/>
          <p:nvPr/>
        </p:nvSpPr>
        <p:spPr>
          <a:xfrm>
            <a:off x="894608" y="6093768"/>
            <a:ext cx="5125192" cy="215444"/>
          </a:xfrm>
          <a:prstGeom prst="rect">
            <a:avLst/>
          </a:prstGeom>
        </p:spPr>
        <p:txBody>
          <a:bodyPr wrap="square">
            <a:spAutoFit/>
          </a:bodyPr>
          <a:lstStyle/>
          <a:p>
            <a:pPr>
              <a:spcAft>
                <a:spcPts val="600"/>
              </a:spcAft>
            </a:pPr>
            <a:r>
              <a:rPr lang="en-US" sz="800" dirty="0"/>
              <a:t>Source: </a:t>
            </a:r>
            <a:r>
              <a:rPr lang="en-US" sz="800" dirty="0" smtClean="0"/>
              <a:t>SoonerCare HMP Fifth Annual Evaluation Report</a:t>
            </a:r>
            <a:endParaRPr lang="en-US" sz="800" dirty="0"/>
          </a:p>
        </p:txBody>
      </p:sp>
    </p:spTree>
    <p:extLst>
      <p:ext uri="{BB962C8B-B14F-4D97-AF65-F5344CB8AC3E}">
        <p14:creationId xmlns:p14="http://schemas.microsoft.com/office/powerpoint/2010/main" val="864842531"/>
      </p:ext>
    </p:extLst>
  </p:cSld>
  <p:clrMapOvr>
    <a:masterClrMapping/>
  </p:clrMapOvr>
  <p:transition>
    <p:dissolv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6390" y="2916238"/>
            <a:ext cx="7495610" cy="279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96</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TARGETED EVALUATION – HMP </a:t>
            </a:r>
            <a:r>
              <a:rPr lang="en-US" sz="1800" i="1" dirty="0" smtClean="0"/>
              <a:t>cont’d</a:t>
            </a:r>
            <a:endParaRPr lang="en-US" sz="2800" dirty="0" smtClean="0"/>
          </a:p>
        </p:txBody>
      </p:sp>
      <p:sp>
        <p:nvSpPr>
          <p:cNvPr id="6" name="Rectangle 10"/>
          <p:cNvSpPr>
            <a:spLocks noGrp="1" noChangeArrowheads="1"/>
          </p:cNvSpPr>
          <p:nvPr>
            <p:ph type="ftr" sz="quarter" idx="11"/>
          </p:nvPr>
        </p:nvSpPr>
        <p:spPr>
          <a:xfrm>
            <a:off x="609600" y="6381750"/>
            <a:ext cx="2895600" cy="476250"/>
          </a:xfrm>
          <a:noFill/>
        </p:spPr>
        <p:txBody>
          <a:bodyPr/>
          <a:lstStyle/>
          <a:p>
            <a:pPr algn="l"/>
            <a:r>
              <a:rPr lang="en-US" b="1" i="1" dirty="0" smtClean="0"/>
              <a:t>PHPG - </a:t>
            </a:r>
            <a:r>
              <a:rPr lang="en-US" dirty="0" smtClean="0"/>
              <a:t>SoonerCare Evaluation </a:t>
            </a:r>
          </a:p>
        </p:txBody>
      </p:sp>
      <p:sp>
        <p:nvSpPr>
          <p:cNvPr id="9" name="TextBox 8"/>
          <p:cNvSpPr txBox="1"/>
          <p:nvPr/>
        </p:nvSpPr>
        <p:spPr>
          <a:xfrm>
            <a:off x="1898361" y="2404646"/>
            <a:ext cx="5280934" cy="338554"/>
          </a:xfrm>
          <a:prstGeom prst="rect">
            <a:avLst/>
          </a:prstGeom>
          <a:noFill/>
        </p:spPr>
        <p:txBody>
          <a:bodyPr wrap="none" rtlCol="0">
            <a:spAutoFit/>
          </a:bodyPr>
          <a:lstStyle/>
          <a:p>
            <a:pPr algn="ctr"/>
            <a:r>
              <a:rPr lang="en-US" sz="1600" b="1" i="1" dirty="0" smtClean="0">
                <a:latin typeface="+mn-lt"/>
              </a:rPr>
              <a:t>ER Utilization Impact  - Visits per 1,000 Member Months</a:t>
            </a:r>
            <a:endParaRPr lang="en-US" sz="1600" b="1" i="1" dirty="0">
              <a:latin typeface="+mn-lt"/>
            </a:endParaRPr>
          </a:p>
        </p:txBody>
      </p:sp>
      <p:sp>
        <p:nvSpPr>
          <p:cNvPr id="10" name="Content Placeholder 2"/>
          <p:cNvSpPr>
            <a:spLocks noGrp="1"/>
          </p:cNvSpPr>
          <p:nvPr>
            <p:ph sz="quarter" idx="1"/>
          </p:nvPr>
        </p:nvSpPr>
        <p:spPr>
          <a:xfrm>
            <a:off x="519395" y="1219200"/>
            <a:ext cx="8229600" cy="990600"/>
          </a:xfrm>
        </p:spPr>
        <p:txBody>
          <a:bodyPr>
            <a:normAutofit fontScale="85000" lnSpcReduction="20000"/>
          </a:bodyPr>
          <a:lstStyle/>
          <a:p>
            <a:pPr marL="0" indent="0" eaLnBrk="1" hangingPunct="1">
              <a:spcBef>
                <a:spcPts val="1200"/>
              </a:spcBef>
              <a:buNone/>
            </a:pPr>
            <a:r>
              <a:rPr lang="en-US" sz="4200" b="1" dirty="0" smtClean="0"/>
              <a:t>Utilization</a:t>
            </a:r>
          </a:p>
          <a:p>
            <a:pPr eaLnBrk="1" hangingPunct="1">
              <a:spcBef>
                <a:spcPts val="1200"/>
              </a:spcBef>
            </a:pPr>
            <a:r>
              <a:rPr lang="en-US" dirty="0" smtClean="0"/>
              <a:t>ER visits are similarly well below MEDai projections </a:t>
            </a:r>
          </a:p>
          <a:p>
            <a:pPr eaLnBrk="1" hangingPunct="1"/>
            <a:endParaRPr lang="en-US" dirty="0" smtClean="0"/>
          </a:p>
        </p:txBody>
      </p:sp>
      <p:sp>
        <p:nvSpPr>
          <p:cNvPr id="12" name="Rectangle 11"/>
          <p:cNvSpPr/>
          <p:nvPr/>
        </p:nvSpPr>
        <p:spPr>
          <a:xfrm>
            <a:off x="894608" y="6019800"/>
            <a:ext cx="5125192" cy="215444"/>
          </a:xfrm>
          <a:prstGeom prst="rect">
            <a:avLst/>
          </a:prstGeom>
        </p:spPr>
        <p:txBody>
          <a:bodyPr wrap="square">
            <a:spAutoFit/>
          </a:bodyPr>
          <a:lstStyle/>
          <a:p>
            <a:pPr>
              <a:spcAft>
                <a:spcPts val="600"/>
              </a:spcAft>
            </a:pPr>
            <a:r>
              <a:rPr lang="en-US" sz="800" dirty="0"/>
              <a:t>Source: </a:t>
            </a:r>
            <a:r>
              <a:rPr lang="en-US" sz="800" dirty="0" smtClean="0"/>
              <a:t>SoonerCare HMP Fifth Annual Evaluation Report</a:t>
            </a:r>
            <a:endParaRPr lang="en-US" sz="800" dirty="0"/>
          </a:p>
        </p:txBody>
      </p:sp>
    </p:spTree>
    <p:extLst>
      <p:ext uri="{BB962C8B-B14F-4D97-AF65-F5344CB8AC3E}">
        <p14:creationId xmlns:p14="http://schemas.microsoft.com/office/powerpoint/2010/main" val="925738824"/>
      </p:ext>
    </p:extLst>
  </p:cSld>
  <p:clrMapOvr>
    <a:masterClrMapping/>
  </p:clrMapOvr>
  <p:transition>
    <p:dissolv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97</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TARGETED EVALUATION – HMP </a:t>
            </a:r>
            <a:r>
              <a:rPr lang="en-US" sz="2000" i="1" dirty="0" smtClean="0"/>
              <a:t>cont’d</a:t>
            </a:r>
            <a:endParaRPr lang="en-US" dirty="0" smtClean="0"/>
          </a:p>
        </p:txBody>
      </p:sp>
      <p:sp>
        <p:nvSpPr>
          <p:cNvPr id="17412" name="Content Placeholder 2"/>
          <p:cNvSpPr>
            <a:spLocks noGrp="1"/>
          </p:cNvSpPr>
          <p:nvPr>
            <p:ph sz="quarter" idx="1"/>
          </p:nvPr>
        </p:nvSpPr>
        <p:spPr>
          <a:xfrm>
            <a:off x="457200" y="1219200"/>
            <a:ext cx="8229600" cy="4937125"/>
          </a:xfrm>
        </p:spPr>
        <p:txBody>
          <a:bodyPr>
            <a:normAutofit lnSpcReduction="10000"/>
          </a:bodyPr>
          <a:lstStyle/>
          <a:p>
            <a:pPr marL="0" indent="0" eaLnBrk="1" hangingPunct="1">
              <a:spcBef>
                <a:spcPts val="1200"/>
              </a:spcBef>
              <a:buNone/>
            </a:pPr>
            <a:r>
              <a:rPr lang="en-US" b="1" dirty="0" smtClean="0"/>
              <a:t>Utilization and Expenditures</a:t>
            </a:r>
            <a:endParaRPr lang="en-US" sz="2200" dirty="0" smtClean="0"/>
          </a:p>
          <a:p>
            <a:pPr eaLnBrk="1" hangingPunct="1">
              <a:spcBef>
                <a:spcPts val="1200"/>
              </a:spcBef>
            </a:pPr>
            <a:r>
              <a:rPr lang="en-US" sz="2400" dirty="0" smtClean="0"/>
              <a:t>Overall cost effectiveness was measured taking into consideration program administrative costs (OHCA and Telligen)</a:t>
            </a:r>
          </a:p>
          <a:p>
            <a:pPr eaLnBrk="1" hangingPunct="1">
              <a:spcBef>
                <a:spcPts val="1200"/>
              </a:spcBef>
            </a:pPr>
            <a:r>
              <a:rPr lang="en-US" sz="2400" dirty="0" smtClean="0"/>
              <a:t>The program’s net cost effectiveness (accounting for administrative expenses), and associated return-on-investment have increased each year, with </a:t>
            </a:r>
            <a:r>
              <a:rPr lang="en-US" sz="2400" b="1" dirty="0" smtClean="0">
                <a:solidFill>
                  <a:schemeClr val="accent2">
                    <a:lumMod val="50000"/>
                  </a:schemeClr>
                </a:solidFill>
              </a:rPr>
              <a:t>total savings through SFY 2013 exceeding $180 million</a:t>
            </a:r>
            <a:r>
              <a:rPr lang="en-US" sz="2400" dirty="0" smtClean="0"/>
              <a:t> (state and federal dollars)</a:t>
            </a:r>
          </a:p>
          <a:p>
            <a:pPr eaLnBrk="1" hangingPunct="1">
              <a:spcBef>
                <a:spcPts val="1200"/>
              </a:spcBef>
            </a:pPr>
            <a:r>
              <a:rPr lang="en-US" sz="2400" dirty="0" smtClean="0"/>
              <a:t>From a return-on-investment perspective, the program has generated over </a:t>
            </a:r>
            <a:r>
              <a:rPr lang="en-US" sz="2400" b="1" dirty="0" smtClean="0">
                <a:solidFill>
                  <a:schemeClr val="accent2">
                    <a:lumMod val="50000"/>
                  </a:schemeClr>
                </a:solidFill>
              </a:rPr>
              <a:t>six dollars in medical savings for every dollar in administrative expenditures</a:t>
            </a:r>
          </a:p>
          <a:p>
            <a:pPr eaLnBrk="1" hangingPunct="1">
              <a:spcBef>
                <a:spcPts val="1200"/>
              </a:spcBef>
            </a:pPr>
            <a:endParaRPr lang="en-US" sz="2200" dirty="0" smtClean="0"/>
          </a:p>
          <a:p>
            <a:pPr lvl="1" eaLnBrk="1" hangingPunct="1">
              <a:spcBef>
                <a:spcPts val="1200"/>
              </a:spcBef>
              <a:buNone/>
            </a:pPr>
            <a:endParaRPr lang="en-US" dirty="0" smtClean="0"/>
          </a:p>
          <a:p>
            <a:pPr eaLnBrk="1" hangingPunct="1"/>
            <a:endParaRPr lang="en-US" dirty="0" smtClean="0"/>
          </a:p>
        </p:txBody>
      </p:sp>
      <p:sp>
        <p:nvSpPr>
          <p:cNvPr id="6" name="Rectangle 10"/>
          <p:cNvSpPr>
            <a:spLocks noGrp="1" noChangeArrowheads="1"/>
          </p:cNvSpPr>
          <p:nvPr>
            <p:ph type="ftr" sz="quarter" idx="11"/>
          </p:nvPr>
        </p:nvSpPr>
        <p:spPr>
          <a:xfrm>
            <a:off x="609600" y="6381750"/>
            <a:ext cx="2895600" cy="476250"/>
          </a:xfrm>
          <a:noFill/>
        </p:spPr>
        <p:txBody>
          <a:bodyPr/>
          <a:lstStyle/>
          <a:p>
            <a:pPr algn="l"/>
            <a:r>
              <a:rPr lang="en-US" b="1" i="1" dirty="0" smtClean="0"/>
              <a:t>PHPG - </a:t>
            </a:r>
            <a:r>
              <a:rPr lang="en-US" dirty="0" smtClean="0"/>
              <a:t>SoonerCare Evaluation </a:t>
            </a:r>
          </a:p>
        </p:txBody>
      </p:sp>
    </p:spTree>
    <p:extLst>
      <p:ext uri="{BB962C8B-B14F-4D97-AF65-F5344CB8AC3E}">
        <p14:creationId xmlns:p14="http://schemas.microsoft.com/office/powerpoint/2010/main" val="32057341"/>
      </p:ext>
    </p:extLst>
  </p:cSld>
  <p:clrMapOvr>
    <a:masterClrMapping/>
  </p:clrMapOvr>
  <p:transition>
    <p:dissolv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98</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TARGETED EVALUATION – HMP </a:t>
            </a:r>
            <a:r>
              <a:rPr lang="en-US" sz="1800" i="1" dirty="0" smtClean="0"/>
              <a:t>cont’d</a:t>
            </a:r>
            <a:endParaRPr lang="en-US" sz="2800" dirty="0" smtClean="0"/>
          </a:p>
        </p:txBody>
      </p:sp>
      <p:sp>
        <p:nvSpPr>
          <p:cNvPr id="6" name="Rectangle 10"/>
          <p:cNvSpPr>
            <a:spLocks noGrp="1" noChangeArrowheads="1"/>
          </p:cNvSpPr>
          <p:nvPr>
            <p:ph type="ftr" sz="quarter" idx="11"/>
          </p:nvPr>
        </p:nvSpPr>
        <p:spPr>
          <a:xfrm>
            <a:off x="609600" y="6381750"/>
            <a:ext cx="2895600" cy="476250"/>
          </a:xfrm>
          <a:noFill/>
        </p:spPr>
        <p:txBody>
          <a:bodyPr/>
          <a:lstStyle/>
          <a:p>
            <a:pPr algn="l"/>
            <a:r>
              <a:rPr lang="en-US" b="1" i="1" dirty="0" smtClean="0"/>
              <a:t>PHPG - </a:t>
            </a:r>
            <a:r>
              <a:rPr lang="en-US" dirty="0" smtClean="0"/>
              <a:t>SoonerCare Evaluation </a:t>
            </a:r>
          </a:p>
        </p:txBody>
      </p:sp>
      <p:sp>
        <p:nvSpPr>
          <p:cNvPr id="9" name="TextBox 8"/>
          <p:cNvSpPr txBox="1"/>
          <p:nvPr/>
        </p:nvSpPr>
        <p:spPr>
          <a:xfrm>
            <a:off x="690775" y="2133600"/>
            <a:ext cx="7414467" cy="338554"/>
          </a:xfrm>
          <a:prstGeom prst="rect">
            <a:avLst/>
          </a:prstGeom>
          <a:noFill/>
        </p:spPr>
        <p:txBody>
          <a:bodyPr wrap="none" rtlCol="0">
            <a:spAutoFit/>
          </a:bodyPr>
          <a:lstStyle/>
          <a:p>
            <a:pPr algn="ctr"/>
            <a:r>
              <a:rPr lang="en-US" sz="1600" b="1" i="1" dirty="0" smtClean="0"/>
              <a:t>SoonerCare HMP – Net Savings (Deficit) by State Fiscal Year (in millions)*</a:t>
            </a:r>
            <a:r>
              <a:rPr lang="en-US" sz="1600" b="1" i="1" dirty="0" smtClean="0">
                <a:solidFill>
                  <a:srgbClr val="FF0000"/>
                </a:solidFill>
              </a:rPr>
              <a:t> </a:t>
            </a:r>
            <a:endParaRPr lang="en-US" sz="1600" b="1" i="1" dirty="0">
              <a:solidFill>
                <a:srgbClr val="FF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638944381"/>
              </p:ext>
            </p:extLst>
          </p:nvPr>
        </p:nvGraphicFramePr>
        <p:xfrm>
          <a:off x="761998" y="2521684"/>
          <a:ext cx="7315201" cy="2465070"/>
        </p:xfrm>
        <a:graphic>
          <a:graphicData uri="http://schemas.openxmlformats.org/drawingml/2006/table">
            <a:tbl>
              <a:tblPr firstRow="1" bandRow="1">
                <a:tableStyleId>{5C22544A-7EE6-4342-B048-85BDC9FD1C3A}</a:tableStyleId>
              </a:tblPr>
              <a:tblGrid>
                <a:gridCol w="1828801"/>
                <a:gridCol w="914400"/>
                <a:gridCol w="914400"/>
                <a:gridCol w="914400"/>
                <a:gridCol w="914400"/>
                <a:gridCol w="914400"/>
                <a:gridCol w="914400"/>
              </a:tblGrid>
              <a:tr h="438150">
                <a:tc>
                  <a:txBody>
                    <a:bodyPr/>
                    <a:lstStyle/>
                    <a:p>
                      <a:pPr algn="l"/>
                      <a:r>
                        <a:rPr lang="en-US" sz="1600" dirty="0" smtClean="0"/>
                        <a:t>Program</a:t>
                      </a:r>
                      <a:r>
                        <a:rPr lang="en-US" sz="1600" baseline="0" dirty="0" smtClean="0"/>
                        <a:t> Component</a:t>
                      </a:r>
                      <a:endParaRPr lang="en-US" sz="1600" dirty="0"/>
                    </a:p>
                  </a:txBody>
                  <a:tcPr anchor="ctr"/>
                </a:tc>
                <a:tc>
                  <a:txBody>
                    <a:bodyPr/>
                    <a:lstStyle/>
                    <a:p>
                      <a:pPr algn="ctr"/>
                      <a:r>
                        <a:rPr lang="en-US" sz="1600" dirty="0" smtClean="0"/>
                        <a:t>2009</a:t>
                      </a:r>
                      <a:endParaRPr lang="en-US" sz="1600" dirty="0"/>
                    </a:p>
                  </a:txBody>
                  <a:tcPr anchor="ctr"/>
                </a:tc>
                <a:tc>
                  <a:txBody>
                    <a:bodyPr/>
                    <a:lstStyle/>
                    <a:p>
                      <a:pPr algn="ctr"/>
                      <a:r>
                        <a:rPr lang="en-US" sz="1600" dirty="0" smtClean="0"/>
                        <a:t>2010</a:t>
                      </a:r>
                      <a:endParaRPr lang="en-US" sz="1600" dirty="0"/>
                    </a:p>
                  </a:txBody>
                  <a:tcPr anchor="ctr"/>
                </a:tc>
                <a:tc>
                  <a:txBody>
                    <a:bodyPr/>
                    <a:lstStyle/>
                    <a:p>
                      <a:pPr algn="ctr"/>
                      <a:r>
                        <a:rPr lang="en-US" sz="1600" dirty="0" smtClean="0"/>
                        <a:t>2011</a:t>
                      </a:r>
                      <a:endParaRPr lang="en-US" sz="1600" dirty="0"/>
                    </a:p>
                  </a:txBody>
                  <a:tcPr anchor="ctr"/>
                </a:tc>
                <a:tc>
                  <a:txBody>
                    <a:bodyPr/>
                    <a:lstStyle/>
                    <a:p>
                      <a:pPr algn="ctr"/>
                      <a:r>
                        <a:rPr lang="en-US" sz="1600" dirty="0" smtClean="0"/>
                        <a:t>2012</a:t>
                      </a:r>
                      <a:endParaRPr lang="en-US" sz="1600" dirty="0"/>
                    </a:p>
                  </a:txBody>
                  <a:tcPr anchor="ctr"/>
                </a:tc>
                <a:tc>
                  <a:txBody>
                    <a:bodyPr/>
                    <a:lstStyle/>
                    <a:p>
                      <a:pPr algn="ctr"/>
                      <a:r>
                        <a:rPr lang="en-US" sz="1600" dirty="0" smtClean="0"/>
                        <a:t>2013</a:t>
                      </a:r>
                      <a:endParaRPr lang="en-US" sz="1600" dirty="0"/>
                    </a:p>
                  </a:txBody>
                  <a:tcPr anchor="ctr"/>
                </a:tc>
                <a:tc>
                  <a:txBody>
                    <a:bodyPr/>
                    <a:lstStyle/>
                    <a:p>
                      <a:pPr algn="ctr"/>
                      <a:r>
                        <a:rPr lang="en-US" sz="1600" dirty="0" smtClean="0"/>
                        <a:t>Total</a:t>
                      </a:r>
                      <a:endParaRPr lang="en-US" sz="1600" dirty="0"/>
                    </a:p>
                  </a:txBody>
                  <a:tcPr anchor="ctr"/>
                </a:tc>
              </a:tr>
              <a:tr h="590550">
                <a:tc>
                  <a:txBody>
                    <a:bodyPr/>
                    <a:lstStyle/>
                    <a:p>
                      <a:pPr algn="l"/>
                      <a:r>
                        <a:rPr lang="en-US" dirty="0" smtClean="0"/>
                        <a:t>Total</a:t>
                      </a:r>
                      <a:r>
                        <a:rPr lang="en-US" baseline="0" dirty="0" smtClean="0"/>
                        <a:t> NCM </a:t>
                      </a:r>
                      <a:endParaRPr lang="en-US" dirty="0"/>
                    </a:p>
                  </a:txBody>
                  <a:tcPr anchor="ctr"/>
                </a:tc>
                <a:tc>
                  <a:txBody>
                    <a:bodyPr/>
                    <a:lstStyle/>
                    <a:p>
                      <a:pPr algn="ctr" fontAlgn="b"/>
                      <a:r>
                        <a:rPr lang="en-US" sz="1400" b="1" i="0" u="none" strike="noStrike" dirty="0">
                          <a:solidFill>
                            <a:srgbClr val="000000"/>
                          </a:solidFill>
                          <a:effectLst/>
                          <a:latin typeface="Calibri"/>
                        </a:rPr>
                        <a:t>$5.6 </a:t>
                      </a:r>
                    </a:p>
                  </a:txBody>
                  <a:tcPr marL="7620" marR="7620" marT="7620" marB="0" anchor="ctr"/>
                </a:tc>
                <a:tc>
                  <a:txBody>
                    <a:bodyPr/>
                    <a:lstStyle/>
                    <a:p>
                      <a:pPr algn="ctr" fontAlgn="b"/>
                      <a:r>
                        <a:rPr lang="en-US" sz="1400" b="1" i="0" u="none" strike="noStrike" dirty="0">
                          <a:solidFill>
                            <a:srgbClr val="000000"/>
                          </a:solidFill>
                          <a:effectLst/>
                          <a:latin typeface="Calibri"/>
                        </a:rPr>
                        <a:t>$14.9 </a:t>
                      </a:r>
                    </a:p>
                  </a:txBody>
                  <a:tcPr marL="7620" marR="7620" marT="7620" marB="0" anchor="ctr"/>
                </a:tc>
                <a:tc>
                  <a:txBody>
                    <a:bodyPr/>
                    <a:lstStyle/>
                    <a:p>
                      <a:pPr algn="ctr" fontAlgn="b"/>
                      <a:r>
                        <a:rPr lang="en-US" sz="1400" b="1" i="0" u="none" strike="noStrike" dirty="0">
                          <a:solidFill>
                            <a:srgbClr val="000000"/>
                          </a:solidFill>
                          <a:effectLst/>
                          <a:latin typeface="Calibri"/>
                        </a:rPr>
                        <a:t>$27.9 </a:t>
                      </a:r>
                    </a:p>
                  </a:txBody>
                  <a:tcPr marL="7620" marR="7620" marT="7620" marB="0" anchor="ctr"/>
                </a:tc>
                <a:tc>
                  <a:txBody>
                    <a:bodyPr/>
                    <a:lstStyle/>
                    <a:p>
                      <a:pPr algn="ctr" fontAlgn="b"/>
                      <a:r>
                        <a:rPr lang="en-US" sz="1400" b="1" i="0" u="none" strike="noStrike" dirty="0">
                          <a:solidFill>
                            <a:srgbClr val="000000"/>
                          </a:solidFill>
                          <a:effectLst/>
                          <a:latin typeface="Calibri"/>
                        </a:rPr>
                        <a:t>$38.1 </a:t>
                      </a:r>
                    </a:p>
                  </a:txBody>
                  <a:tcPr marL="7620" marR="7620" marT="7620" marB="0" anchor="ctr"/>
                </a:tc>
                <a:tc>
                  <a:txBody>
                    <a:bodyPr/>
                    <a:lstStyle/>
                    <a:p>
                      <a:pPr algn="ctr" fontAlgn="b"/>
                      <a:r>
                        <a:rPr lang="en-US" sz="1400" b="1" i="0" u="none" strike="noStrike" dirty="0">
                          <a:solidFill>
                            <a:srgbClr val="000000"/>
                          </a:solidFill>
                          <a:effectLst/>
                          <a:latin typeface="Calibri"/>
                        </a:rPr>
                        <a:t>$37.4 </a:t>
                      </a:r>
                    </a:p>
                  </a:txBody>
                  <a:tcPr marL="7620" marR="7620" marT="7620" marB="0" anchor="ctr"/>
                </a:tc>
                <a:tc>
                  <a:txBody>
                    <a:bodyPr/>
                    <a:lstStyle/>
                    <a:p>
                      <a:pPr algn="ctr" fontAlgn="b"/>
                      <a:r>
                        <a:rPr lang="en-US" sz="1400" b="1" i="0" u="none" strike="noStrike" dirty="0">
                          <a:solidFill>
                            <a:srgbClr val="000000"/>
                          </a:solidFill>
                          <a:effectLst/>
                          <a:latin typeface="Calibri"/>
                        </a:rPr>
                        <a:t>$123.9 </a:t>
                      </a:r>
                    </a:p>
                  </a:txBody>
                  <a:tcPr marL="7620" marR="7620" marT="7620" marB="0" anchor="ctr"/>
                </a:tc>
              </a:tr>
              <a:tr h="438150">
                <a:tc>
                  <a:txBody>
                    <a:bodyPr/>
                    <a:lstStyle/>
                    <a:p>
                      <a:pPr algn="l"/>
                      <a:r>
                        <a:rPr lang="en-US" dirty="0" smtClean="0"/>
                        <a:t>Practice Facilitation</a:t>
                      </a:r>
                      <a:endParaRPr lang="en-US" dirty="0"/>
                    </a:p>
                  </a:txBody>
                  <a:tcPr anchor="ctr"/>
                </a:tc>
                <a:tc>
                  <a:txBody>
                    <a:bodyPr/>
                    <a:lstStyle/>
                    <a:p>
                      <a:pPr algn="ctr" fontAlgn="b"/>
                      <a:r>
                        <a:rPr lang="en-US" sz="1400" b="1" i="0" u="none" strike="noStrike" dirty="0">
                          <a:solidFill>
                            <a:srgbClr val="FF0000"/>
                          </a:solidFill>
                          <a:effectLst/>
                          <a:latin typeface="Calibri"/>
                        </a:rPr>
                        <a:t>($0.6)</a:t>
                      </a:r>
                    </a:p>
                  </a:txBody>
                  <a:tcPr marL="7620" marR="7620" marT="7620" marB="0" anchor="ctr"/>
                </a:tc>
                <a:tc>
                  <a:txBody>
                    <a:bodyPr/>
                    <a:lstStyle/>
                    <a:p>
                      <a:pPr algn="ctr" fontAlgn="b"/>
                      <a:r>
                        <a:rPr lang="en-US" sz="1400" b="1" i="0" u="none" strike="noStrike" dirty="0">
                          <a:solidFill>
                            <a:srgbClr val="000000"/>
                          </a:solidFill>
                          <a:effectLst/>
                          <a:latin typeface="Calibri"/>
                        </a:rPr>
                        <a:t>$4.3 </a:t>
                      </a:r>
                    </a:p>
                  </a:txBody>
                  <a:tcPr marL="7620" marR="7620" marT="7620" marB="0" anchor="ctr"/>
                </a:tc>
                <a:tc>
                  <a:txBody>
                    <a:bodyPr/>
                    <a:lstStyle/>
                    <a:p>
                      <a:pPr algn="ctr" fontAlgn="b"/>
                      <a:r>
                        <a:rPr lang="en-US" sz="1400" b="1" i="0" u="none" strike="noStrike" dirty="0">
                          <a:solidFill>
                            <a:srgbClr val="000000"/>
                          </a:solidFill>
                          <a:effectLst/>
                          <a:latin typeface="Calibri"/>
                        </a:rPr>
                        <a:t>$15.4 </a:t>
                      </a:r>
                    </a:p>
                  </a:txBody>
                  <a:tcPr marL="7620" marR="7620" marT="7620" marB="0" anchor="ctr"/>
                </a:tc>
                <a:tc>
                  <a:txBody>
                    <a:bodyPr/>
                    <a:lstStyle/>
                    <a:p>
                      <a:pPr algn="ctr" fontAlgn="b"/>
                      <a:r>
                        <a:rPr lang="en-US" sz="1400" b="1" i="0" u="none" strike="noStrike" dirty="0">
                          <a:solidFill>
                            <a:srgbClr val="000000"/>
                          </a:solidFill>
                          <a:effectLst/>
                          <a:latin typeface="Calibri"/>
                        </a:rPr>
                        <a:t>$19.6 </a:t>
                      </a:r>
                    </a:p>
                  </a:txBody>
                  <a:tcPr marL="7620" marR="7620" marT="7620" marB="0" anchor="ctr"/>
                </a:tc>
                <a:tc>
                  <a:txBody>
                    <a:bodyPr/>
                    <a:lstStyle/>
                    <a:p>
                      <a:pPr algn="ctr" fontAlgn="b"/>
                      <a:r>
                        <a:rPr lang="en-US" sz="1400" b="1" i="0" u="none" strike="noStrike" dirty="0">
                          <a:solidFill>
                            <a:srgbClr val="000000"/>
                          </a:solidFill>
                          <a:effectLst/>
                          <a:latin typeface="Calibri"/>
                        </a:rPr>
                        <a:t>$19.2 </a:t>
                      </a:r>
                    </a:p>
                  </a:txBody>
                  <a:tcPr marL="7620" marR="7620" marT="7620" marB="0" anchor="ctr"/>
                </a:tc>
                <a:tc>
                  <a:txBody>
                    <a:bodyPr/>
                    <a:lstStyle/>
                    <a:p>
                      <a:pPr algn="ctr" fontAlgn="b"/>
                      <a:r>
                        <a:rPr lang="en-US" sz="1400" b="1" i="0" u="none" strike="noStrike" dirty="0">
                          <a:solidFill>
                            <a:srgbClr val="000000"/>
                          </a:solidFill>
                          <a:effectLst/>
                          <a:latin typeface="Calibri"/>
                        </a:rPr>
                        <a:t>$58.0 </a:t>
                      </a:r>
                    </a:p>
                  </a:txBody>
                  <a:tcPr marL="7620" marR="7620" marT="7620" marB="0" anchor="ctr"/>
                </a:tc>
              </a:tr>
              <a:tr h="655320">
                <a:tc>
                  <a:txBody>
                    <a:bodyPr/>
                    <a:lstStyle/>
                    <a:p>
                      <a:pPr algn="l"/>
                      <a:r>
                        <a:rPr lang="en-US" dirty="0" smtClean="0"/>
                        <a:t>Total Program</a:t>
                      </a:r>
                      <a:endParaRPr lang="en-US" dirty="0"/>
                    </a:p>
                  </a:txBody>
                  <a:tcPr anchor="ctr"/>
                </a:tc>
                <a:tc>
                  <a:txBody>
                    <a:bodyPr/>
                    <a:lstStyle/>
                    <a:p>
                      <a:pPr algn="ctr" fontAlgn="b"/>
                      <a:r>
                        <a:rPr lang="en-US" sz="1400" b="1" i="0" u="none" strike="noStrike" dirty="0">
                          <a:solidFill>
                            <a:srgbClr val="000000"/>
                          </a:solidFill>
                          <a:effectLst/>
                          <a:latin typeface="Calibri"/>
                        </a:rPr>
                        <a:t>$5.0 </a:t>
                      </a:r>
                    </a:p>
                  </a:txBody>
                  <a:tcPr marL="7620" marR="7620" marT="7620" marB="0" anchor="ctr"/>
                </a:tc>
                <a:tc>
                  <a:txBody>
                    <a:bodyPr/>
                    <a:lstStyle/>
                    <a:p>
                      <a:pPr algn="ctr" fontAlgn="b"/>
                      <a:r>
                        <a:rPr lang="en-US" sz="1400" b="1" i="0" u="none" strike="noStrike" dirty="0">
                          <a:solidFill>
                            <a:srgbClr val="000000"/>
                          </a:solidFill>
                          <a:effectLst/>
                          <a:latin typeface="Calibri"/>
                        </a:rPr>
                        <a:t>$19.2 </a:t>
                      </a:r>
                    </a:p>
                  </a:txBody>
                  <a:tcPr marL="7620" marR="7620" marT="7620" marB="0" anchor="ctr"/>
                </a:tc>
                <a:tc>
                  <a:txBody>
                    <a:bodyPr/>
                    <a:lstStyle/>
                    <a:p>
                      <a:pPr algn="ctr" fontAlgn="b"/>
                      <a:r>
                        <a:rPr lang="en-US" sz="1400" b="1" i="0" u="none" strike="noStrike" dirty="0">
                          <a:solidFill>
                            <a:srgbClr val="000000"/>
                          </a:solidFill>
                          <a:effectLst/>
                          <a:latin typeface="Calibri"/>
                        </a:rPr>
                        <a:t>$43.3 </a:t>
                      </a:r>
                    </a:p>
                  </a:txBody>
                  <a:tcPr marL="7620" marR="7620" marT="7620" marB="0" anchor="ctr"/>
                </a:tc>
                <a:tc>
                  <a:txBody>
                    <a:bodyPr/>
                    <a:lstStyle/>
                    <a:p>
                      <a:pPr algn="ctr" fontAlgn="b"/>
                      <a:r>
                        <a:rPr lang="en-US" sz="1400" b="1" i="0" u="none" strike="noStrike" dirty="0">
                          <a:solidFill>
                            <a:srgbClr val="000000"/>
                          </a:solidFill>
                          <a:effectLst/>
                          <a:latin typeface="Calibri"/>
                        </a:rPr>
                        <a:t>$57.7 </a:t>
                      </a:r>
                    </a:p>
                  </a:txBody>
                  <a:tcPr marL="7620" marR="7620" marT="7620" marB="0" anchor="ctr"/>
                </a:tc>
                <a:tc>
                  <a:txBody>
                    <a:bodyPr/>
                    <a:lstStyle/>
                    <a:p>
                      <a:pPr algn="ctr" fontAlgn="b"/>
                      <a:r>
                        <a:rPr lang="en-US" sz="1400" b="1" i="0" u="none" strike="noStrike" dirty="0">
                          <a:solidFill>
                            <a:srgbClr val="000000"/>
                          </a:solidFill>
                          <a:effectLst/>
                          <a:latin typeface="Calibri"/>
                        </a:rPr>
                        <a:t>$56.6 </a:t>
                      </a:r>
                    </a:p>
                  </a:txBody>
                  <a:tcPr marL="7620" marR="7620" marT="7620" marB="0" anchor="ctr"/>
                </a:tc>
                <a:tc>
                  <a:txBody>
                    <a:bodyPr/>
                    <a:lstStyle/>
                    <a:p>
                      <a:pPr algn="ctr" fontAlgn="b"/>
                      <a:r>
                        <a:rPr lang="en-US" sz="1600" b="1" i="0" u="none" strike="noStrike" dirty="0">
                          <a:solidFill>
                            <a:srgbClr val="000000"/>
                          </a:solidFill>
                          <a:effectLst/>
                          <a:latin typeface="Calibri"/>
                        </a:rPr>
                        <a:t>$181.9 </a:t>
                      </a:r>
                    </a:p>
                  </a:txBody>
                  <a:tcPr marL="7620" marR="7620" marT="7620" marB="0" anchor="ctr"/>
                </a:tc>
              </a:tr>
            </a:tbl>
          </a:graphicData>
        </a:graphic>
      </p:graphicFrame>
      <p:sp>
        <p:nvSpPr>
          <p:cNvPr id="7" name="TextBox 6"/>
          <p:cNvSpPr txBox="1"/>
          <p:nvPr/>
        </p:nvSpPr>
        <p:spPr>
          <a:xfrm>
            <a:off x="990600" y="5715001"/>
            <a:ext cx="6553200" cy="538609"/>
          </a:xfrm>
          <a:prstGeom prst="rect">
            <a:avLst/>
          </a:prstGeom>
          <a:noFill/>
        </p:spPr>
        <p:txBody>
          <a:bodyPr wrap="square" rtlCol="0">
            <a:spAutoFit/>
          </a:bodyPr>
          <a:lstStyle/>
          <a:p>
            <a:pPr>
              <a:spcAft>
                <a:spcPts val="600"/>
              </a:spcAft>
            </a:pPr>
            <a:r>
              <a:rPr lang="en-US" sz="800" dirty="0" smtClean="0"/>
              <a:t>*Note: Savings are net of HMP administrative expenses (OHCA staff and vendor payments). Administrative expenses totaled $32 million through SFY 2012 </a:t>
            </a:r>
          </a:p>
          <a:p>
            <a:pPr>
              <a:spcAft>
                <a:spcPts val="600"/>
              </a:spcAft>
            </a:pPr>
            <a:r>
              <a:rPr lang="en-US" sz="800" dirty="0" smtClean="0"/>
              <a:t>Source: SoonerCare HMP Comprehensive Program Evaluation and Cost Savings Report</a:t>
            </a:r>
            <a:endParaRPr lang="en-US" sz="800" dirty="0"/>
          </a:p>
        </p:txBody>
      </p:sp>
      <p:cxnSp>
        <p:nvCxnSpPr>
          <p:cNvPr id="4" name="Straight Connector 3"/>
          <p:cNvCxnSpPr/>
          <p:nvPr/>
        </p:nvCxnSpPr>
        <p:spPr>
          <a:xfrm>
            <a:off x="1066800" y="5715000"/>
            <a:ext cx="1219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sz="quarter" idx="1"/>
          </p:nvPr>
        </p:nvSpPr>
        <p:spPr>
          <a:xfrm>
            <a:off x="468735" y="1371600"/>
            <a:ext cx="7913265" cy="533400"/>
          </a:xfrm>
        </p:spPr>
        <p:txBody>
          <a:bodyPr>
            <a:normAutofit fontScale="85000" lnSpcReduction="20000"/>
          </a:bodyPr>
          <a:lstStyle/>
          <a:p>
            <a:pPr marL="0" indent="0" eaLnBrk="1" hangingPunct="1">
              <a:spcBef>
                <a:spcPts val="1200"/>
              </a:spcBef>
              <a:buNone/>
            </a:pPr>
            <a:r>
              <a:rPr lang="en-US" sz="4200" b="1" dirty="0" smtClean="0"/>
              <a:t>Cost Effectiveness</a:t>
            </a:r>
            <a:endParaRPr lang="en-US" sz="2800" dirty="0"/>
          </a:p>
          <a:p>
            <a:pPr eaLnBrk="1" hangingPunct="1"/>
            <a:endParaRPr lang="en-US" dirty="0" smtClean="0"/>
          </a:p>
        </p:txBody>
      </p:sp>
    </p:spTree>
    <p:extLst>
      <p:ext uri="{BB962C8B-B14F-4D97-AF65-F5344CB8AC3E}">
        <p14:creationId xmlns:p14="http://schemas.microsoft.com/office/powerpoint/2010/main" val="1552700478"/>
      </p:ext>
    </p:extLst>
  </p:cSld>
  <p:clrMapOvr>
    <a:masterClrMapping/>
  </p:clrMapOvr>
  <p:transition>
    <p:dissolv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0"/>
          </p:nvPr>
        </p:nvSpPr>
        <p:spPr bwMode="auto">
          <a:noFill/>
          <a:ln>
            <a:miter lim="800000"/>
            <a:headEnd/>
            <a:tailEnd/>
          </a:ln>
        </p:spPr>
        <p:txBody>
          <a:bodyPr/>
          <a:lstStyle/>
          <a:p>
            <a:fld id="{8A2498B1-328B-49AE-9904-5A2C4EFCA5E0}" type="slidenum">
              <a:rPr lang="en-US" smtClean="0"/>
              <a:pPr/>
              <a:t>99</a:t>
            </a:fld>
            <a:r>
              <a:rPr lang="en-US" dirty="0" smtClean="0">
                <a:solidFill>
                  <a:srgbClr val="140A90"/>
                </a:solidFill>
              </a:rPr>
              <a:t> </a:t>
            </a:r>
          </a:p>
        </p:txBody>
      </p:sp>
      <p:sp>
        <p:nvSpPr>
          <p:cNvPr id="17411" name="Title 1"/>
          <p:cNvSpPr>
            <a:spLocks noGrp="1"/>
          </p:cNvSpPr>
          <p:nvPr>
            <p:ph type="title"/>
          </p:nvPr>
        </p:nvSpPr>
        <p:spPr/>
        <p:txBody>
          <a:bodyPr/>
          <a:lstStyle/>
          <a:p>
            <a:pPr eaLnBrk="1" hangingPunct="1"/>
            <a:r>
              <a:rPr lang="en-US" dirty="0" smtClean="0"/>
              <a:t>SoonerCare Choice Evaluation – NEW</a:t>
            </a:r>
          </a:p>
        </p:txBody>
      </p:sp>
      <p:sp>
        <p:nvSpPr>
          <p:cNvPr id="6" name="Rectangle 10"/>
          <p:cNvSpPr>
            <a:spLocks noGrp="1" noChangeArrowheads="1"/>
          </p:cNvSpPr>
          <p:nvPr>
            <p:ph type="ftr" sz="quarter" idx="11"/>
          </p:nvPr>
        </p:nvSpPr>
        <p:spPr>
          <a:xfrm>
            <a:off x="609600" y="6381750"/>
            <a:ext cx="3810000" cy="476250"/>
          </a:xfrm>
          <a:noFill/>
        </p:spPr>
        <p:txBody>
          <a:bodyPr/>
          <a:lstStyle/>
          <a:p>
            <a:pPr algn="l"/>
            <a:r>
              <a:rPr lang="en-US" b="1" i="1" dirty="0" smtClean="0"/>
              <a:t>PHPG - </a:t>
            </a:r>
            <a:r>
              <a:rPr lang="en-US" dirty="0" smtClean="0"/>
              <a:t>SoonerCare Choice Evaluation </a:t>
            </a:r>
            <a:endParaRPr lang="en-US" dirty="0" smtClean="0"/>
          </a:p>
        </p:txBody>
      </p:sp>
      <p:graphicFrame>
        <p:nvGraphicFramePr>
          <p:cNvPr id="3" name="Diagram 2"/>
          <p:cNvGraphicFramePr/>
          <p:nvPr>
            <p:extLst>
              <p:ext uri="{D42A27DB-BD31-4B8C-83A1-F6EECF244321}">
                <p14:modId xmlns:p14="http://schemas.microsoft.com/office/powerpoint/2010/main" val="353398536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3795009"/>
      </p:ext>
    </p:extLst>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119334</TotalTime>
  <Words>11108</Words>
  <Application>Microsoft Office PowerPoint</Application>
  <PresentationFormat>On-screen Show (4:3)</PresentationFormat>
  <Paragraphs>1818</Paragraphs>
  <Slides>141</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141</vt:i4>
      </vt:variant>
    </vt:vector>
  </HeadingPairs>
  <TitlesOfParts>
    <vt:vector size="148" baseType="lpstr">
      <vt:lpstr>Arial</vt:lpstr>
      <vt:lpstr>Bookman Old Style</vt:lpstr>
      <vt:lpstr>Calibri</vt:lpstr>
      <vt:lpstr>Gill Sans MT</vt:lpstr>
      <vt:lpstr>Wingdings</vt:lpstr>
      <vt:lpstr>Wingdings 3</vt:lpstr>
      <vt:lpstr>Origin</vt:lpstr>
      <vt:lpstr>SOONERCARE CHOICE PROGRAM INDEPENDENT EVALUATION</vt:lpstr>
      <vt:lpstr>   </vt:lpstr>
      <vt:lpstr>   </vt:lpstr>
      <vt:lpstr>INTRODUCTION cont’d </vt:lpstr>
      <vt:lpstr>INTRODUCTION cont’d</vt:lpstr>
      <vt:lpstr>INTRODUCTION cont’d</vt:lpstr>
      <vt:lpstr>INTRODUCTION cont’d</vt:lpstr>
      <vt:lpstr>INTRODUCTION cont’d</vt:lpstr>
      <vt:lpstr>INTRODUCTION cont’d</vt:lpstr>
      <vt:lpstr>INTRODUCTION cont’d</vt:lpstr>
      <vt:lpstr>INTRODUCTION cont’d</vt:lpstr>
      <vt:lpstr>INTRODUCTION cont’d</vt:lpstr>
      <vt:lpstr>INTRODUCTION cont’d</vt:lpstr>
      <vt:lpstr>SoonerCare Choice Evaluation - TRENDS</vt:lpstr>
      <vt:lpstr>TRENDS – ACCESS TO CARE</vt:lpstr>
      <vt:lpstr>TRENDS – ACCESS TO CARE cont’d</vt:lpstr>
      <vt:lpstr>TRENDS – ACCESS TO CARE cont’d</vt:lpstr>
      <vt:lpstr>TRENDS – ACCESS TO CARE cont’d</vt:lpstr>
      <vt:lpstr>TRENDS – ACCESS TO CARE cont’d</vt:lpstr>
      <vt:lpstr>TRENDS – ACCESS TO CARE cont’d</vt:lpstr>
      <vt:lpstr>TRENDS – ACCESS TO CARE cont’d</vt:lpstr>
      <vt:lpstr>TRENDS – ACCESS TO CARE cont’d</vt:lpstr>
      <vt:lpstr>TRENDS – ACCESS TO CARE cont’d</vt:lpstr>
      <vt:lpstr>TRENDS – ACCESS TO CARE cont’d</vt:lpstr>
      <vt:lpstr>TRENDS – ACCESS TO CARE cont’d</vt:lpstr>
      <vt:lpstr>TRENDS – ACCESS TO CARE cont’d</vt:lpstr>
      <vt:lpstr>TRENDS – ACCESS TO CARE cont’d</vt:lpstr>
      <vt:lpstr>TRENDS – ACCESS TO CARE cont’d</vt:lpstr>
      <vt:lpstr>TRENDS – ACCESS TO CARE cont’d</vt:lpstr>
      <vt:lpstr>   </vt:lpstr>
      <vt:lpstr>   </vt:lpstr>
      <vt:lpstr>TRENDS – ACCESS TO CARE cont’d</vt:lpstr>
      <vt:lpstr>   </vt:lpstr>
      <vt:lpstr>   </vt:lpstr>
      <vt:lpstr>TRENDS – ACCESS TO CARE cont’d</vt:lpstr>
      <vt:lpstr>   </vt:lpstr>
      <vt:lpstr>   </vt:lpstr>
      <vt:lpstr>   </vt:lpstr>
      <vt:lpstr>TRENDS – ACCESS TO CARE cont’d</vt:lpstr>
      <vt:lpstr>   </vt:lpstr>
      <vt:lpstr>   </vt:lpstr>
      <vt:lpstr>   </vt:lpstr>
      <vt:lpstr>   </vt:lpstr>
      <vt:lpstr>   </vt:lpstr>
      <vt:lpstr>   </vt:lpstr>
      <vt:lpstr>   </vt:lpstr>
      <vt:lpstr>   </vt:lpstr>
      <vt:lpstr>TRENDS – ACCESS TO CARE cont’d</vt:lpstr>
      <vt:lpstr>SoonerCare Choice Evaluation - TRENDS</vt:lpstr>
      <vt:lpstr>TRENDS – QUALITY OF CARE</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SoonerCare Choice Evaluation - TRENDS</vt:lpstr>
      <vt:lpstr>TRENDS – COST EFFECTIVENESS</vt:lpstr>
      <vt:lpstr>TRENDS – COST EFFECTIVENESS cont’d</vt:lpstr>
      <vt:lpstr>TRENDS – COST EFFECTIVENESS cont’d</vt:lpstr>
      <vt:lpstr>TRENDS – COST EFFECTIVENESS cont’d</vt:lpstr>
      <vt:lpstr>TRENDS – COST EFFECTIVENESS cont’d</vt:lpstr>
      <vt:lpstr>TRENDS – COST EFFECTIVENESS cont’d  </vt:lpstr>
      <vt:lpstr>TRENDS – COST EFFECTIVENESS cont’d  </vt:lpstr>
      <vt:lpstr>TRENDS – COST EFFECTIVENESS cont’d  </vt:lpstr>
      <vt:lpstr>TRENDS – COST EFFECTIVENESS cont’d</vt:lpstr>
      <vt:lpstr>TRENDS – COST EFFECTIVENESS cont’d</vt:lpstr>
      <vt:lpstr>TRENDS – COST EFFECTIVENESS cont’d</vt:lpstr>
      <vt:lpstr>TRENDS – COST EFFECTIVENESS cont’d</vt:lpstr>
      <vt:lpstr>SoonerCare Choice Evaluation – NEW</vt:lpstr>
      <vt:lpstr>TARGETED EVALUATION - HMP</vt:lpstr>
      <vt:lpstr>TARGETED EVALUATION - HMP</vt:lpstr>
      <vt:lpstr>TARGETED EVALUATION – HMP cont’d</vt:lpstr>
      <vt:lpstr>TARGETED EVALUATION – HMP cont’d</vt:lpstr>
      <vt:lpstr>TARGETED EVALUATION – HMP cont’d</vt:lpstr>
      <vt:lpstr>TARGETED EVALUATION – HMP cont’d</vt:lpstr>
      <vt:lpstr>TARGETED EVALUATION – HMP cont’d</vt:lpstr>
      <vt:lpstr>TARGETED EVALUATION – HMP cont’d</vt:lpstr>
      <vt:lpstr>TARGETED EVALUATION – HMP cont’d</vt:lpstr>
      <vt:lpstr>TARGETED EVALUATION – HMP cont’d</vt:lpstr>
      <vt:lpstr>TARGETED EVALUATION – HMP cont’d</vt:lpstr>
      <vt:lpstr>TARGETED EVALUATION – HMP cont’d</vt:lpstr>
      <vt:lpstr>SoonerCare Choice Evaluation – NEW</vt:lpstr>
      <vt:lpstr>TARGETED EVALUATION - PCMH</vt:lpstr>
      <vt:lpstr>TARGETED EVALUATION - PCMH</vt:lpstr>
      <vt:lpstr>TARGETED EVALUATION - PCMH</vt:lpstr>
      <vt:lpstr>TARGETED EVALUATION - PCMH</vt:lpstr>
      <vt:lpstr>TARGETED EVALUATION - PCMH</vt:lpstr>
      <vt:lpstr>TARGETED EVALUATION - PCMH</vt:lpstr>
      <vt:lpstr>TARGETED EVALUATION - PCMH</vt:lpstr>
      <vt:lpstr>TARGETED EVALUATION - PCMH</vt:lpstr>
      <vt:lpstr>TARGETED EVALUATION - PCMH</vt:lpstr>
      <vt:lpstr>TARGETED EVALUATION - PCMH</vt:lpstr>
      <vt:lpstr>TARGETED EVALUATION - PCMH</vt:lpstr>
      <vt:lpstr>TARGETED EVALUATION – PCMH </vt:lpstr>
      <vt:lpstr>TARGETED EVALUATION – PCMH </vt:lpstr>
      <vt:lpstr>SoonerCare Choice Evaluation – NEW</vt:lpstr>
      <vt:lpstr>TARGETED EVALUATION - HAN</vt:lpstr>
      <vt:lpstr>TARGETED EVALUATION - HAN</vt:lpstr>
      <vt:lpstr>TARGETED EVALUATION - HAN</vt:lpstr>
      <vt:lpstr>TARGETED EVALUATION - HAN</vt:lpstr>
      <vt:lpstr>TARGETED EVALUATION - HAN</vt:lpstr>
      <vt:lpstr>TARGETED EVALUATION - HAN</vt:lpstr>
      <vt:lpstr>TARGETED EVALUATION - HAN</vt:lpstr>
      <vt:lpstr>TARGETED EVALUATION - HAN</vt:lpstr>
      <vt:lpstr>TARGETED EVALUATION - HAN</vt:lpstr>
      <vt:lpstr>TARGETED EVALUATION - HAN</vt:lpstr>
      <vt:lpstr>TARGETED EVALUATION - HAN</vt:lpstr>
      <vt:lpstr>TARGETED EVALUATION - HAN</vt:lpstr>
      <vt:lpstr>TARGETED EVALUATION - HAN</vt:lpstr>
      <vt:lpstr>TARGETED EVALUATION - HAN</vt:lpstr>
      <vt:lpstr>TARGETED EVALUATION - HAN</vt:lpstr>
      <vt:lpstr>TARGETED EVALUATION - HAN</vt:lpstr>
      <vt:lpstr>TARGETED EVALUATION - HAN</vt:lpstr>
      <vt:lpstr>TARGETED EVALUATION - HAN</vt:lpstr>
      <vt:lpstr>TARGETED EVALUATION - HAN</vt:lpstr>
      <vt:lpstr>TARGETED EVALUATION - HAN</vt:lpstr>
      <vt:lpstr>TARGETED EVALUATION - HAN</vt:lpstr>
      <vt:lpstr>TARGETED EVALUATION - HAN</vt:lpstr>
      <vt:lpstr>FINAL OBSERVATIONS</vt:lpstr>
      <vt:lpstr>FINAL OBSERVATIONS – MANAGED CARE MODELS</vt:lpstr>
      <vt:lpstr>FINAL OBSERVATIONS – MANAGED CARE MODELS</vt:lpstr>
      <vt:lpstr>FINAL OBSERVATIONS – MANAGED CARE MODELS</vt:lpstr>
      <vt:lpstr>FINAL OBSERVATIONS - SUMMARY</vt:lpstr>
      <vt:lpstr>FINAL OBSERVATIONS - 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ON EXCELLENCE INDEPENDENT EVALUATION</dc:title>
  <dc:creator>Andrew Cohen</dc:creator>
  <cp:lastModifiedBy>Andrew Cohen</cp:lastModifiedBy>
  <cp:revision>927</cp:revision>
  <dcterms:created xsi:type="dcterms:W3CDTF">2009-09-01T15:17:18Z</dcterms:created>
  <dcterms:modified xsi:type="dcterms:W3CDTF">2014-09-05T19:43:43Z</dcterms:modified>
</cp:coreProperties>
</file>