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62" r:id="rId2"/>
    <p:sldMasterId id="2147483667" r:id="rId3"/>
  </p:sldMasterIdLst>
  <p:notesMasterIdLst>
    <p:notesMasterId r:id="rId13"/>
  </p:notesMasterIdLst>
  <p:sldIdLst>
    <p:sldId id="256" r:id="rId4"/>
    <p:sldId id="262" r:id="rId5"/>
    <p:sldId id="264" r:id="rId6"/>
    <p:sldId id="257" r:id="rId7"/>
    <p:sldId id="258" r:id="rId8"/>
    <p:sldId id="260" r:id="rId9"/>
    <p:sldId id="263" r:id="rId10"/>
    <p:sldId id="259" r:id="rId11"/>
    <p:sldId id="26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EE6ECAC-B4B1-404F-92CC-C16AD0ECD5F6}" type="datetimeFigureOut">
              <a:rPr lang="en-US"/>
              <a:pPr>
                <a:defRPr/>
              </a:pPr>
              <a:t>8/25/2010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E6C9A44-B946-4939-90CA-58F0783C07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ront 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updated-gradient.jpg"/>
          <p:cNvPicPr>
            <a:picLocks noChangeAspect="1"/>
          </p:cNvPicPr>
          <p:nvPr/>
        </p:nvPicPr>
        <p:blipFill>
          <a:blip r:embed="rId2"/>
          <a:srcRect l="317" t="745" r="635" b="2138"/>
          <a:stretch>
            <a:fillRect/>
          </a:stretch>
        </p:blipFill>
        <p:spPr bwMode="auto">
          <a:xfrm>
            <a:off x="0" y="4275138"/>
            <a:ext cx="9144000" cy="258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2" descr="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50" y="5319713"/>
            <a:ext cx="17145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7"/>
          <p:cNvCxnSpPr/>
          <p:nvPr/>
        </p:nvCxnSpPr>
        <p:spPr>
          <a:xfrm>
            <a:off x="0" y="742950"/>
            <a:ext cx="9144000" cy="1588"/>
          </a:xfrm>
          <a:prstGeom prst="line">
            <a:avLst/>
          </a:prstGeom>
          <a:ln w="25400">
            <a:solidFill>
              <a:srgbClr val="B308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2920" y="1106424"/>
            <a:ext cx="7772400" cy="1470025"/>
          </a:xfrm>
        </p:spPr>
        <p:txBody>
          <a:bodyPr>
            <a:normAutofit/>
          </a:bodyPr>
          <a:lstStyle>
            <a:lvl1pPr algn="ctr">
              <a:defRPr sz="3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920" y="2812188"/>
            <a:ext cx="7794172" cy="482556"/>
          </a:xfrm>
        </p:spPr>
        <p:txBody>
          <a:bodyPr>
            <a:normAutofit/>
          </a:bodyPr>
          <a:lstStyle>
            <a:lvl1pPr marL="0" indent="0" algn="ctr">
              <a:buNone/>
              <a:defRPr sz="1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Sec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914400" y="1524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5400"/>
              </a:spcBef>
              <a:spcAft>
                <a:spcPts val="1800"/>
              </a:spcAft>
              <a:defRPr/>
            </a:pPr>
            <a:endParaRPr lang="en-US" sz="2800" b="1" dirty="0">
              <a:solidFill>
                <a:schemeClr val="bg1"/>
              </a:solidFill>
              <a:ea typeface="+mj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4580" y="2395728"/>
            <a:ext cx="7772400" cy="1470025"/>
          </a:xfrm>
        </p:spPr>
        <p:txBody>
          <a:bodyPr/>
          <a:lstStyle>
            <a:lvl1pPr algn="ctr">
              <a:defRPr sz="3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29D0608-D1A9-4EAE-B6F6-D0CEA0D65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Bullets --no banner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996696" y="1325880"/>
            <a:ext cx="7368988" cy="4102474"/>
          </a:xfrm>
        </p:spPr>
        <p:txBody>
          <a:bodyPr/>
          <a:lstStyle>
            <a:lvl1pPr>
              <a:buClr>
                <a:srgbClr val="B30838"/>
              </a:buClr>
              <a:buSzPct val="125000"/>
              <a:buFont typeface="Wingdings" pitchFamily="2" charset="2"/>
              <a:buChar char="§"/>
              <a:defRPr lang="en-US" sz="2400" b="1" kern="1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>
              <a:buClr>
                <a:srgbClr val="B30838"/>
              </a:buClr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buClr>
                <a:srgbClr val="B30838"/>
              </a:buCl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buClr>
                <a:srgbClr val="B30838"/>
              </a:buCl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buClr>
                <a:srgbClr val="B30838"/>
              </a:buCl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27432"/>
            <a:ext cx="7395881" cy="667512"/>
          </a:xfrm>
        </p:spPr>
        <p:txBody>
          <a:bodyPr/>
          <a:lstStyle>
            <a:lvl1pPr>
              <a:defRPr sz="28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14577-86BE-49F0-B4B2-E396D0417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Bullets - no banner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914400" y="1524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5400"/>
              </a:spcBef>
              <a:spcAft>
                <a:spcPts val="1800"/>
              </a:spcAft>
              <a:defRPr/>
            </a:pPr>
            <a:endParaRPr lang="en-US" sz="2800" b="1" dirty="0">
              <a:solidFill>
                <a:schemeClr val="bg1"/>
              </a:solidFill>
              <a:ea typeface="+mj-ea"/>
              <a:cs typeface="Arial" charset="0"/>
            </a:endParaRPr>
          </a:p>
        </p:txBody>
      </p:sp>
      <p:sp>
        <p:nvSpPr>
          <p:cNvPr id="23" name="Title 2"/>
          <p:cNvSpPr>
            <a:spLocks noGrp="1"/>
          </p:cNvSpPr>
          <p:nvPr>
            <p:ph type="title"/>
          </p:nvPr>
        </p:nvSpPr>
        <p:spPr>
          <a:xfrm>
            <a:off x="768096" y="27432"/>
            <a:ext cx="7395881" cy="667512"/>
          </a:xfrm>
        </p:spPr>
        <p:txBody>
          <a:bodyPr/>
          <a:lstStyle>
            <a:lvl1pPr>
              <a:defRPr sz="2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6" name="Content Placeholder 2"/>
          <p:cNvSpPr>
            <a:spLocks noGrp="1"/>
          </p:cNvSpPr>
          <p:nvPr>
            <p:ph idx="13"/>
          </p:nvPr>
        </p:nvSpPr>
        <p:spPr>
          <a:xfrm>
            <a:off x="4732826" y="1272736"/>
            <a:ext cx="3451412" cy="4102474"/>
          </a:xfrm>
        </p:spPr>
        <p:txBody>
          <a:bodyPr/>
          <a:lstStyle>
            <a:lvl1pPr>
              <a:buClr>
                <a:srgbClr val="CC0035"/>
              </a:buClr>
              <a:buSzPct val="125000"/>
              <a:buFont typeface="Wingdings" pitchFamily="2" charset="2"/>
              <a:buChar char="§"/>
              <a:defRPr lang="en-US" sz="2400" b="1" kern="1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>
              <a:buClr>
                <a:srgbClr val="CC0035"/>
              </a:buClr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buClr>
                <a:srgbClr val="CC0035"/>
              </a:buCl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buClr>
                <a:srgbClr val="CC0035"/>
              </a:buCl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buClr>
                <a:srgbClr val="CC0035"/>
              </a:buCl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7" name="Content Placeholder 2"/>
          <p:cNvSpPr>
            <a:spLocks noGrp="1"/>
          </p:cNvSpPr>
          <p:nvPr>
            <p:ph idx="15"/>
          </p:nvPr>
        </p:nvSpPr>
        <p:spPr>
          <a:xfrm>
            <a:off x="951932" y="1272736"/>
            <a:ext cx="3451412" cy="4102474"/>
          </a:xfrm>
        </p:spPr>
        <p:txBody>
          <a:bodyPr/>
          <a:lstStyle>
            <a:lvl1pPr>
              <a:buClr>
                <a:srgbClr val="CC0035"/>
              </a:buClr>
              <a:buSzPct val="125000"/>
              <a:buFont typeface="Wingdings" pitchFamily="2" charset="2"/>
              <a:buChar char="§"/>
              <a:defRPr lang="en-US" sz="2400" b="1" kern="1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>
              <a:buClr>
                <a:srgbClr val="CC0035"/>
              </a:buClr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buClr>
                <a:srgbClr val="CC0035"/>
              </a:buCl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buClr>
                <a:srgbClr val="CC0035"/>
              </a:buCl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5B9E28D1-DDBC-448C-8A4A-5BFA90DC47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Front 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2920" y="1106424"/>
            <a:ext cx="7772400" cy="1470025"/>
          </a:xfrm>
        </p:spPr>
        <p:txBody>
          <a:bodyPr>
            <a:normAutofit/>
          </a:bodyPr>
          <a:lstStyle>
            <a:lvl1pPr algn="ctr">
              <a:defRPr sz="3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920" y="2812188"/>
            <a:ext cx="7794172" cy="482556"/>
          </a:xfrm>
        </p:spPr>
        <p:txBody>
          <a:bodyPr>
            <a:normAutofit/>
          </a:bodyPr>
          <a:lstStyle>
            <a:lvl1pPr marL="0" indent="0" algn="ctr">
              <a:buNone/>
              <a:defRPr sz="1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ront 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updated-gradient.jpg"/>
          <p:cNvPicPr>
            <a:picLocks noChangeAspect="1"/>
          </p:cNvPicPr>
          <p:nvPr userDrawn="1"/>
        </p:nvPicPr>
        <p:blipFill>
          <a:blip r:embed="rId2"/>
          <a:srcRect l="317" t="745" r="635" b="2138"/>
          <a:stretch>
            <a:fillRect/>
          </a:stretch>
        </p:blipFill>
        <p:spPr bwMode="auto">
          <a:xfrm>
            <a:off x="0" y="4275138"/>
            <a:ext cx="9144000" cy="258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2" descr="logo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714750" y="5319713"/>
            <a:ext cx="17145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7"/>
          <p:cNvCxnSpPr/>
          <p:nvPr userDrawn="1"/>
        </p:nvCxnSpPr>
        <p:spPr>
          <a:xfrm>
            <a:off x="0" y="742950"/>
            <a:ext cx="9144000" cy="1588"/>
          </a:xfrm>
          <a:prstGeom prst="line">
            <a:avLst/>
          </a:prstGeom>
          <a:ln w="25400">
            <a:solidFill>
              <a:srgbClr val="B308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2920" y="1106424"/>
            <a:ext cx="7772400" cy="1470025"/>
          </a:xfrm>
        </p:spPr>
        <p:txBody>
          <a:bodyPr>
            <a:normAutofit/>
          </a:bodyPr>
          <a:lstStyle>
            <a:lvl1pPr algn="ctr">
              <a:defRPr sz="3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920" y="2812188"/>
            <a:ext cx="7794172" cy="482556"/>
          </a:xfrm>
        </p:spPr>
        <p:txBody>
          <a:bodyPr>
            <a:normAutofit/>
          </a:bodyPr>
          <a:lstStyle>
            <a:lvl1pPr marL="0" indent="0" algn="ctr">
              <a:buNone/>
              <a:defRPr sz="1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8350" y="2698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097E6D-7CEC-48AA-A96C-D74FDC98E3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6300788"/>
            <a:ext cx="9144000" cy="5572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auto">
          <a:xfrm>
            <a:off x="768350" y="28575"/>
            <a:ext cx="739775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1338" y="6492875"/>
            <a:ext cx="441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AD35ED2-5675-4D41-A586-3A77BC8A02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77" name="Picture 7" descr="1a_blue-green_300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6308725"/>
            <a:ext cx="9144000" cy="60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42" descr="logo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627938" y="6335713"/>
            <a:ext cx="13716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96950" y="1327150"/>
            <a:ext cx="73691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0" y="742950"/>
            <a:ext cx="9144000" cy="1588"/>
          </a:xfrm>
          <a:prstGeom prst="line">
            <a:avLst/>
          </a:prstGeom>
          <a:ln w="25400">
            <a:solidFill>
              <a:srgbClr val="B308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3" r:id="rId2"/>
    <p:sldLayoutId id="2147483676" r:id="rId3"/>
    <p:sldLayoutId id="2147483677" r:id="rId4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ts val="2200"/>
        </a:spcBef>
        <a:spcAft>
          <a:spcPct val="0"/>
        </a:spcAft>
        <a:buClr>
          <a:srgbClr val="B30838"/>
        </a:buClr>
        <a:buSzPct val="125000"/>
        <a:buFont typeface="Wingdings" pitchFamily="2" charset="2"/>
        <a:buChar char="§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B30838"/>
        </a:buClr>
        <a:buFont typeface="Arial" charset="0"/>
        <a:buChar char="–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B30838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B30838"/>
        </a:buClr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B30838"/>
        </a:buClr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1"/>
          <p:cNvSpPr>
            <a:spLocks noGrp="1"/>
          </p:cNvSpPr>
          <p:nvPr>
            <p:ph type="title"/>
          </p:nvPr>
        </p:nvSpPr>
        <p:spPr bwMode="auto">
          <a:xfrm>
            <a:off x="768350" y="2698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482375D-89B0-4821-82AC-DC066F57E1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3"/>
          <p:cNvSpPr>
            <a:spLocks noGrp="1"/>
          </p:cNvSpPr>
          <p:nvPr>
            <p:ph type="ctrTitle"/>
          </p:nvPr>
        </p:nvSpPr>
        <p:spPr>
          <a:xfrm>
            <a:off x="503238" y="1106488"/>
            <a:ext cx="7772400" cy="1470025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Health Insurance Exchanges under the Affordable Care Act</a:t>
            </a:r>
          </a:p>
        </p:txBody>
      </p:sp>
      <p:sp>
        <p:nvSpPr>
          <p:cNvPr id="11266" name="Subtitle 4"/>
          <p:cNvSpPr>
            <a:spLocks noGrp="1"/>
          </p:cNvSpPr>
          <p:nvPr>
            <p:ph type="subTitle" idx="1"/>
          </p:nvPr>
        </p:nvSpPr>
        <p:spPr>
          <a:xfrm>
            <a:off x="503238" y="2811463"/>
            <a:ext cx="7794625" cy="769937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Deborah Chollet, Ph.D.</a:t>
            </a:r>
          </a:p>
          <a:p>
            <a:r>
              <a:rPr lang="en-US" smtClean="0">
                <a:latin typeface="Arial" charset="0"/>
                <a:cs typeface="Arial" charset="0"/>
              </a:rPr>
              <a:t>Senior Fellow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457200" y="914400"/>
            <a:ext cx="8229600" cy="45720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sz="2000"/>
              <a:t>Individual Exchanges and Small Business Health Options Programs (“SHOP” Exchanges)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sz="2000"/>
              <a:t>Exchange design and implementation occur in the context of significant market reforms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sz="2000"/>
              <a:t>Required duties of the individual Exchange: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Enrollment and consumer assistance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Eligibility determinations for public programs and subsidies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Oversight of Qualified Health Plans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Administration of the Exchange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sz="2000"/>
              <a:t>State flexibility</a:t>
            </a:r>
            <a:endParaRPr sz="2000"/>
          </a:p>
        </p:txBody>
      </p:sp>
      <p:sp>
        <p:nvSpPr>
          <p:cNvPr id="12290" name="Title 2"/>
          <p:cNvSpPr>
            <a:spLocks noGrp="1"/>
          </p:cNvSpPr>
          <p:nvPr>
            <p:ph type="title"/>
          </p:nvPr>
        </p:nvSpPr>
        <p:spPr>
          <a:xfrm>
            <a:off x="768350" y="26988"/>
            <a:ext cx="7396163" cy="668337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Overview</a:t>
            </a:r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C890BC-0D25-48D8-A56E-28C3E3BC16B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996950" y="1325563"/>
            <a:ext cx="7369175" cy="4102100"/>
          </a:xfrm>
        </p:spPr>
        <p:txBody>
          <a:bodyPr/>
          <a:lstStyle/>
          <a:p>
            <a:pPr>
              <a:defRPr/>
            </a:pPr>
            <a:r>
              <a:rPr sz="2000"/>
              <a:t>Facilitate the individual purchase of coverage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sz="1600" dirty="0" smtClean="0"/>
              <a:t>Consumer information and assistance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sz="1600" dirty="0" smtClean="0"/>
              <a:t>Facilitate use of income-based subsidies to buy coverage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sz="1600" dirty="0" smtClean="0"/>
              <a:t>Facilitate enrollment in public coverage, when eligible</a:t>
            </a:r>
          </a:p>
          <a:p>
            <a:pPr>
              <a:defRPr/>
            </a:pPr>
            <a:r>
              <a:rPr sz="2000"/>
              <a:t>Assist small employers that offer coverage</a:t>
            </a:r>
          </a:p>
          <a:p>
            <a:pPr>
              <a:defRPr/>
            </a:pPr>
            <a:r>
              <a:rPr sz="2000"/>
              <a:t>Encourage the development of qualified health plans that compete on price and quality</a:t>
            </a:r>
            <a:endParaRPr sz="2000"/>
          </a:p>
        </p:txBody>
      </p:sp>
      <p:sp>
        <p:nvSpPr>
          <p:cNvPr id="13314" name="Title 2"/>
          <p:cNvSpPr>
            <a:spLocks noGrp="1"/>
          </p:cNvSpPr>
          <p:nvPr>
            <p:ph type="title"/>
          </p:nvPr>
        </p:nvSpPr>
        <p:spPr>
          <a:xfrm>
            <a:off x="768350" y="26988"/>
            <a:ext cx="7396163" cy="668337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Why Exchanges?</a:t>
            </a: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E43D5E-BA58-432D-B81C-719C7A525C0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idx="13"/>
          </p:nvPr>
        </p:nvGraphicFramePr>
        <p:xfrm>
          <a:off x="152400" y="762000"/>
          <a:ext cx="8839200" cy="5324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373"/>
                <a:gridCol w="1286026"/>
                <a:gridCol w="1524000"/>
                <a:gridCol w="1676400"/>
                <a:gridCol w="1524000"/>
                <a:gridCol w="1676401"/>
              </a:tblGrid>
              <a:tr h="82296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Market reforms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No preexisting condition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exclusions for children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No lifetime benefit caps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Limited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recissions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itchFamily="34" charset="0"/>
                        <a:buNone/>
                      </a:pPr>
                      <a:endParaRPr lang="en-US" sz="11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itchFamily="34" charset="0"/>
                        <a:buNone/>
                      </a:pPr>
                      <a:endParaRPr lang="en-US" sz="11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  <a:buFont typeface="Arial" pitchFamily="34" charset="0"/>
                        <a:buNone/>
                      </a:pP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Guaranteed issue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300"/>
                        </a:spcAft>
                        <a:buFont typeface="Arial" pitchFamily="34" charset="0"/>
                        <a:buNone/>
                      </a:pP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Limits on rating: </a:t>
                      </a:r>
                    </a:p>
                    <a:p>
                      <a:pPr marL="225425" indent="-112713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itchFamily="34" charset="0"/>
                        <a:buChar char="•"/>
                        <a:tabLst/>
                      </a:pP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No rating on health status</a:t>
                      </a:r>
                    </a:p>
                    <a:p>
                      <a:pPr marL="225425" indent="-112713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itchFamily="34" charset="0"/>
                        <a:buChar char="•"/>
                        <a:tabLst/>
                      </a:pP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Limited age rating</a:t>
                      </a: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Essential benefit standard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Individual coverage requirement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Employer shared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responsibility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Arial" pitchFamily="34" charset="0"/>
                        <a:buNone/>
                      </a:pPr>
                      <a:endParaRPr 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Ban on annual benefit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caps phases in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100" b="1" dirty="0" smtClean="0"/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100" b="1" dirty="0" smtClean="0"/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100" b="1" dirty="0" smtClean="0"/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 smtClean="0"/>
                        <a:t>Penalty phases in for failing to meet individual coverage requirement</a:t>
                      </a:r>
                      <a:r>
                        <a:rPr lang="en-US" sz="1100" b="1" baseline="0" dirty="0" smtClean="0"/>
                        <a:t> </a:t>
                      </a:r>
                      <a:r>
                        <a:rPr lang="en-US" sz="1100" b="1" dirty="0" smtClean="0"/>
                        <a:t>(2014-2016) </a:t>
                      </a:r>
                      <a:endParaRPr lang="en-US" sz="11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876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Annual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review of premium increases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Public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reporting of medical loss ratio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Insurers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must spend a minimum percent of premium on medical costs in small group (85%) and individual (80%) products, or rebate the excess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29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1640">
                <a:tc rowSpan="2"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Exchanges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Federal regulations expected for individual and SHOP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Exchanges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States adopt individual  and SHOP Exchange legislation, and start implementation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State individual exchanges begin operation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Premium and cost sharing credits for Exchange plans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State option to:</a:t>
                      </a:r>
                    </a:p>
                    <a:p>
                      <a:pPr marL="112713" indent="-112713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itchFamily="34" charset="0"/>
                        <a:buChar char="•"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 Expand SHOP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Exchanges to mid-sized groups (2016)</a:t>
                      </a:r>
                    </a:p>
                    <a:p>
                      <a:pPr marL="112713" indent="-112713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itchFamily="34" charset="0"/>
                        <a:buChar char="•"/>
                      </a:pP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Design alternative coverage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program (2017)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379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err="1" smtClean="0">
                          <a:solidFill>
                            <a:schemeClr val="tx1"/>
                          </a:solidFill>
                        </a:rPr>
                        <a:t>HHS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 determines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whether states will have working individual Exchanges by 2014, or </a:t>
                      </a:r>
                      <a:r>
                        <a:rPr lang="en-US" sz="1100" b="1" baseline="0" dirty="0" err="1" smtClean="0">
                          <a:solidFill>
                            <a:schemeClr val="tx1"/>
                          </a:solidFill>
                        </a:rPr>
                        <a:t>HHS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will operate them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2010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2011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2013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2015-2017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14370" name="Title 8"/>
          <p:cNvSpPr>
            <a:spLocks noGrp="1"/>
          </p:cNvSpPr>
          <p:nvPr>
            <p:ph type="title"/>
          </p:nvPr>
        </p:nvSpPr>
        <p:spPr>
          <a:xfrm>
            <a:off x="304800" y="26988"/>
            <a:ext cx="8458200" cy="668337"/>
          </a:xfrm>
        </p:spPr>
        <p:txBody>
          <a:bodyPr/>
          <a:lstStyle/>
          <a:p>
            <a:r>
              <a:rPr lang="en-US" sz="2400" smtClean="0">
                <a:latin typeface="Arial" charset="0"/>
                <a:cs typeface="Arial" charset="0"/>
              </a:rPr>
              <a:t>Market Reform and Exchange Implementation Timeline</a:t>
            </a: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-1370806" y="3428206"/>
            <a:ext cx="5334000" cy="1588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-76200" y="3429000"/>
            <a:ext cx="5335588" cy="1588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1448594" y="3428206"/>
            <a:ext cx="5334000" cy="1588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124994" y="3428206"/>
            <a:ext cx="5334000" cy="1588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4648994" y="3428206"/>
            <a:ext cx="5334000" cy="1588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04800" y="4114800"/>
            <a:ext cx="853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77" name="Slide Number Placeholder 24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676D456-921B-47E8-B4E4-4C7E64804D1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304800" y="914400"/>
            <a:ext cx="8534400" cy="4025900"/>
          </a:xfrm>
        </p:spPr>
        <p:txBody>
          <a:bodyPr/>
          <a:lstStyle/>
          <a:p>
            <a:pPr>
              <a:spcBef>
                <a:spcPts val="900"/>
              </a:spcBef>
              <a:spcAft>
                <a:spcPts val="900"/>
              </a:spcAft>
              <a:defRPr/>
            </a:pPr>
            <a:r>
              <a:rPr sz="1800"/>
              <a:t>Facilitate initial, annual, and special open enrollment periods</a:t>
            </a:r>
          </a:p>
          <a:p>
            <a:pPr>
              <a:spcBef>
                <a:spcPts val="900"/>
              </a:spcBef>
              <a:spcAft>
                <a:spcPts val="900"/>
              </a:spcAft>
              <a:defRPr/>
            </a:pPr>
            <a:r>
              <a:rPr sz="1800"/>
              <a:t>Maintain internet web site with standardized information to help consumers compare plans and calculate their cost of coverage</a:t>
            </a:r>
          </a:p>
          <a:p>
            <a:pPr>
              <a:spcBef>
                <a:spcPts val="900"/>
              </a:spcBef>
              <a:spcAft>
                <a:spcPts val="900"/>
              </a:spcAft>
              <a:defRPr/>
            </a:pPr>
            <a:r>
              <a:rPr sz="1800"/>
              <a:t>Maintain a toll-free consumer hotline</a:t>
            </a:r>
          </a:p>
          <a:p>
            <a:pPr>
              <a:spcBef>
                <a:spcPts val="900"/>
              </a:spcBef>
              <a:spcAft>
                <a:spcPts val="900"/>
              </a:spcAft>
              <a:defRPr/>
            </a:pPr>
            <a:r>
              <a:rPr sz="1800"/>
              <a:t>Make eligibility determinations and enroll eligible Exchange applicants in Medicaid &amp; CHIP</a:t>
            </a:r>
          </a:p>
          <a:p>
            <a:pPr>
              <a:spcBef>
                <a:spcPts val="900"/>
              </a:spcBef>
              <a:spcAft>
                <a:spcPts val="900"/>
              </a:spcAft>
              <a:defRPr/>
            </a:pPr>
            <a:r>
              <a:rPr sz="1800"/>
              <a:t>Work with the IRS to determine eligibility for and amount of individual premium or cost-sharing subsidies, if no qualified employer offer </a:t>
            </a:r>
          </a:p>
          <a:p>
            <a:pPr>
              <a:spcBef>
                <a:spcPts val="900"/>
              </a:spcBef>
              <a:spcAft>
                <a:spcPts val="900"/>
              </a:spcAft>
              <a:defRPr/>
            </a:pPr>
            <a:r>
              <a:rPr sz="1800"/>
              <a:t>Certify exemptions from the individual coverage requirement and notify employers and the Treasury of exemptions and individual terminations of coverage during the year</a:t>
            </a:r>
          </a:p>
          <a:p>
            <a:pPr>
              <a:spcBef>
                <a:spcPts val="900"/>
              </a:spcBef>
              <a:spcAft>
                <a:spcPts val="900"/>
              </a:spcAft>
              <a:defRPr/>
            </a:pPr>
            <a:r>
              <a:rPr sz="1800"/>
              <a:t>Establish a Navigator program, awarding grants to eligible entities to conduct Exchange education and enrollment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/>
            </a:pPr>
            <a:endParaRPr lang="en-US" sz="1800" dirty="0" smtClean="0"/>
          </a:p>
          <a:p>
            <a:pPr lvl="1"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>
              <a:buFont typeface="Arial" pitchFamily="34" charset="0"/>
              <a:buChar char="–"/>
              <a:defRPr/>
            </a:pPr>
            <a:endParaRPr lang="en-US" dirty="0"/>
          </a:p>
        </p:txBody>
      </p:sp>
      <p:sp>
        <p:nvSpPr>
          <p:cNvPr id="15362" name="Title 2"/>
          <p:cNvSpPr>
            <a:spLocks noGrp="1"/>
          </p:cNvSpPr>
          <p:nvPr>
            <p:ph type="title"/>
          </p:nvPr>
        </p:nvSpPr>
        <p:spPr>
          <a:xfrm>
            <a:off x="768350" y="26988"/>
            <a:ext cx="7396163" cy="668337"/>
          </a:xfrm>
        </p:spPr>
        <p:txBody>
          <a:bodyPr/>
          <a:lstStyle/>
          <a:p>
            <a:r>
              <a:rPr lang="en-US" sz="2000" smtClean="0">
                <a:latin typeface="Arial" charset="0"/>
                <a:cs typeface="Arial" charset="0"/>
              </a:rPr>
              <a:t>Requirements for Insurance Exchanges: </a:t>
            </a:r>
            <a:br>
              <a:rPr lang="en-US" sz="2000" smtClean="0">
                <a:latin typeface="Arial" charset="0"/>
                <a:cs typeface="Arial" charset="0"/>
              </a:rPr>
            </a:br>
            <a:r>
              <a:rPr lang="en-US" sz="2400" smtClean="0">
                <a:latin typeface="Arial" charset="0"/>
                <a:cs typeface="Arial" charset="0"/>
              </a:rPr>
              <a:t>Enrollment and Consumer Assistance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493E4B6-E0FF-4CB3-9124-796CCD77D96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381000" y="990600"/>
            <a:ext cx="8382000" cy="4437063"/>
          </a:xfrm>
        </p:spPr>
        <p:txBody>
          <a:bodyPr/>
          <a:lstStyle/>
          <a:p>
            <a:pPr>
              <a:spcBef>
                <a:spcPts val="900"/>
              </a:spcBef>
              <a:spcAft>
                <a:spcPts val="900"/>
              </a:spcAft>
              <a:defRPr/>
            </a:pPr>
            <a:r>
              <a:rPr sz="1800"/>
              <a:t>Certify qualified health plans and assign ratings based on relative quality and price</a:t>
            </a:r>
          </a:p>
          <a:p>
            <a:pPr>
              <a:spcBef>
                <a:spcPts val="900"/>
              </a:spcBef>
              <a:spcAft>
                <a:spcPts val="900"/>
              </a:spcAft>
              <a:defRPr/>
            </a:pPr>
            <a:r>
              <a:rPr sz="1800"/>
              <a:t>Present plan options to consumers in a standardized format with information about benefits and consumer satisfaction</a:t>
            </a:r>
          </a:p>
          <a:p>
            <a:pPr>
              <a:spcBef>
                <a:spcPts val="900"/>
              </a:spcBef>
              <a:spcAft>
                <a:spcPts val="900"/>
              </a:spcAft>
              <a:defRPr/>
            </a:pPr>
            <a:r>
              <a:rPr sz="1800"/>
              <a:t>Review premium increases and post carriers’ justifications on the Exchange website</a:t>
            </a:r>
          </a:p>
          <a:p>
            <a:pPr>
              <a:spcBef>
                <a:spcPts val="900"/>
              </a:spcBef>
              <a:spcAft>
                <a:spcPts val="900"/>
              </a:spcAft>
              <a:defRPr/>
            </a:pPr>
            <a:r>
              <a:rPr sz="1800"/>
              <a:t>Use authority to exclude plans from the Exchange if premium increases are deemed excessive</a:t>
            </a:r>
          </a:p>
        </p:txBody>
      </p:sp>
      <p:sp>
        <p:nvSpPr>
          <p:cNvPr id="16386" name="Title 2"/>
          <p:cNvSpPr>
            <a:spLocks noGrp="1"/>
          </p:cNvSpPr>
          <p:nvPr>
            <p:ph type="title"/>
          </p:nvPr>
        </p:nvSpPr>
        <p:spPr>
          <a:xfrm>
            <a:off x="768350" y="26988"/>
            <a:ext cx="7396163" cy="668337"/>
          </a:xfrm>
        </p:spPr>
        <p:txBody>
          <a:bodyPr/>
          <a:lstStyle/>
          <a:p>
            <a:r>
              <a:rPr lang="en-US" sz="2000" smtClean="0">
                <a:latin typeface="Arial" charset="0"/>
                <a:cs typeface="Arial" charset="0"/>
              </a:rPr>
              <a:t>Requirements for Insurance Exchanges: </a:t>
            </a:r>
            <a:r>
              <a:rPr lang="en-US" sz="2400" smtClean="0">
                <a:latin typeface="Arial" charset="0"/>
                <a:cs typeface="Arial" charset="0"/>
              </a:rPr>
              <a:t/>
            </a:r>
            <a:br>
              <a:rPr lang="en-US" sz="2400" smtClean="0">
                <a:latin typeface="Arial" charset="0"/>
                <a:cs typeface="Arial" charset="0"/>
              </a:rPr>
            </a:br>
            <a:r>
              <a:rPr lang="en-US" sz="2400" smtClean="0">
                <a:latin typeface="Arial" charset="0"/>
                <a:cs typeface="Arial" charset="0"/>
              </a:rPr>
              <a:t> Qualified health plan administration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B6D3236-FB91-43FE-B59A-93170EDEAF8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228600" y="838200"/>
            <a:ext cx="8610600" cy="53340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sz="1800"/>
              <a:t>Marketing that does not deter high-need individuals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sz="1800"/>
              <a:t>Sufficient choice of providers—including essential community providers serving low-income, medically underserved individuals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sz="1800"/>
              <a:t>Accredited with respect to local performance on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sz="1600" dirty="0" smtClean="0"/>
              <a:t>Clinical quality measures (e.g., </a:t>
            </a:r>
            <a:r>
              <a:rPr lang="en-US" sz="1600" dirty="0" err="1" smtClean="0"/>
              <a:t>HEDIS</a:t>
            </a:r>
            <a:r>
              <a:rPr lang="en-US" sz="1600" dirty="0" smtClean="0"/>
              <a:t>)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sz="1600" dirty="0" smtClean="0"/>
              <a:t>Patient experience ratings (e.g., CAPS)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sz="1600" dirty="0" smtClean="0"/>
              <a:t>Consumer access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sz="1600" dirty="0" smtClean="0"/>
              <a:t>Utilization management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sz="1600" dirty="0" smtClean="0"/>
              <a:t>Quality assurance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sz="1600" dirty="0" smtClean="0"/>
              <a:t>Provider credentialing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sz="1600" dirty="0" smtClean="0"/>
              <a:t>Complaints and appeals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sz="1600" dirty="0" smtClean="0"/>
              <a:t>Network adequacy and access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sz="1600" dirty="0" smtClean="0"/>
              <a:t>Patient information programs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sz="1800"/>
              <a:t>Quality improvement strategy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sz="1800"/>
              <a:t>Uniform enrollment form, standard presentation of health benefits, and consumer information about quality</a:t>
            </a:r>
          </a:p>
          <a:p>
            <a:pPr>
              <a:defRPr/>
            </a:pPr>
            <a:endParaRPr sz="2000"/>
          </a:p>
        </p:txBody>
      </p:sp>
      <p:sp>
        <p:nvSpPr>
          <p:cNvPr id="17410" name="Title 2"/>
          <p:cNvSpPr>
            <a:spLocks noGrp="1"/>
          </p:cNvSpPr>
          <p:nvPr>
            <p:ph type="title"/>
          </p:nvPr>
        </p:nvSpPr>
        <p:spPr>
          <a:xfrm>
            <a:off x="768350" y="26988"/>
            <a:ext cx="7396163" cy="668337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What is a Qualified Health Plan?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0208C9-5A84-4B0B-85A3-22B816C3A2B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381000" y="990600"/>
            <a:ext cx="8458200" cy="4102100"/>
          </a:xfrm>
        </p:spPr>
        <p:txBody>
          <a:bodyPr/>
          <a:lstStyle/>
          <a:p>
            <a:pPr>
              <a:spcBef>
                <a:spcPts val="900"/>
              </a:spcBef>
              <a:spcAft>
                <a:spcPts val="900"/>
              </a:spcAft>
              <a:defRPr/>
            </a:pPr>
            <a:r>
              <a:rPr sz="1800"/>
              <a:t>Individual Exchanges must be self-sustaining by Jan. 1, 2015</a:t>
            </a:r>
          </a:p>
          <a:p>
            <a:pPr>
              <a:spcBef>
                <a:spcPts val="900"/>
              </a:spcBef>
              <a:spcAft>
                <a:spcPts val="900"/>
              </a:spcAft>
              <a:defRPr/>
            </a:pPr>
            <a:r>
              <a:rPr sz="1800"/>
              <a:t>Consult with stakeholders—consumers, small business, self-employed, Medicaid, advocates for hard-to-reach populations</a:t>
            </a:r>
          </a:p>
          <a:p>
            <a:pPr>
              <a:spcBef>
                <a:spcPts val="900"/>
              </a:spcBef>
              <a:spcAft>
                <a:spcPts val="900"/>
              </a:spcAft>
              <a:defRPr/>
            </a:pPr>
            <a:r>
              <a:rPr sz="1800"/>
              <a:t>Account for all activities, receipts, and expenditures, and report annually to </a:t>
            </a:r>
            <a:r>
              <a:rPr sz="1800" err="1"/>
              <a:t>HHS</a:t>
            </a:r>
            <a:endParaRPr sz="1800"/>
          </a:p>
          <a:p>
            <a:pPr>
              <a:spcBef>
                <a:spcPts val="900"/>
              </a:spcBef>
              <a:spcAft>
                <a:spcPts val="900"/>
              </a:spcAft>
              <a:defRPr/>
            </a:pPr>
            <a:r>
              <a:rPr sz="1800"/>
              <a:t>Publish on an Internet website average costs of licensing, regulatory fees and required payments, administrative cost</a:t>
            </a:r>
          </a:p>
          <a:p>
            <a:pPr>
              <a:spcBef>
                <a:spcPts val="900"/>
              </a:spcBef>
              <a:spcAft>
                <a:spcPts val="900"/>
              </a:spcAft>
              <a:defRPr/>
            </a:pPr>
            <a:r>
              <a:rPr sz="1800"/>
              <a:t>Report on all operations annually to the Exchange board, Governor, legislature, and State Auditor</a:t>
            </a:r>
          </a:p>
          <a:p>
            <a:pPr lvl="1">
              <a:buFont typeface="Arial" pitchFamily="34" charset="0"/>
              <a:buChar char="–"/>
              <a:defRPr/>
            </a:pPr>
            <a:endParaRPr lang="en-US" dirty="0"/>
          </a:p>
        </p:txBody>
      </p:sp>
      <p:sp>
        <p:nvSpPr>
          <p:cNvPr id="18434" name="Title 2"/>
          <p:cNvSpPr>
            <a:spLocks noGrp="1"/>
          </p:cNvSpPr>
          <p:nvPr>
            <p:ph type="title"/>
          </p:nvPr>
        </p:nvSpPr>
        <p:spPr>
          <a:xfrm>
            <a:off x="768350" y="26988"/>
            <a:ext cx="7396163" cy="668337"/>
          </a:xfrm>
        </p:spPr>
        <p:txBody>
          <a:bodyPr/>
          <a:lstStyle/>
          <a:p>
            <a:r>
              <a:rPr lang="en-US" sz="2000" smtClean="0">
                <a:latin typeface="Arial" charset="0"/>
                <a:cs typeface="Arial" charset="0"/>
              </a:rPr>
              <a:t>Requirements for Insurance Exchanges: </a:t>
            </a:r>
            <a:r>
              <a:rPr lang="en-US" sz="2400" smtClean="0">
                <a:latin typeface="Arial" charset="0"/>
                <a:cs typeface="Arial" charset="0"/>
              </a:rPr>
              <a:t/>
            </a:r>
            <a:br>
              <a:rPr lang="en-US" sz="2400" smtClean="0">
                <a:latin typeface="Arial" charset="0"/>
                <a:cs typeface="Arial" charset="0"/>
              </a:rPr>
            </a:br>
            <a:r>
              <a:rPr lang="en-US" sz="2400" smtClean="0">
                <a:latin typeface="Arial" charset="0"/>
                <a:cs typeface="Arial" charset="0"/>
              </a:rPr>
              <a:t> Exchange Administration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F42C0DB-61DC-459C-8D63-52361D88BE5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457200" y="838200"/>
            <a:ext cx="8077200" cy="41021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sz="1800"/>
              <a:t>What entity to administer the Exchange? Contract functions?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sz="1800"/>
              <a:t>Exclusive, statewide, sub-state, or multi-state Exchanges?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sz="1800"/>
              <a:t>Merge individual and SHOP Exchanges?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sz="1800"/>
              <a:t>Extend SHOP to groups with 51-100 employees and (in 2017) larger groups?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sz="1800"/>
              <a:t>Allow all qualified health plans to participate in the Exchange, or only selected plans?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sz="1800"/>
              <a:t>Allow Exchange plans to vary cost sharing, care management, other provisions consistent with federal guidelines?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sz="1800"/>
              <a:t>Apply existing state mandates at state cost?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sz="1800"/>
              <a:t>What entity will do risk adjustment in/outside the Exchange?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sz="1800"/>
              <a:t>What role for agents and brokers, per federal guidelines? 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sz="1800"/>
              <a:t>What Exchange surcharge to support operations?</a:t>
            </a:r>
          </a:p>
          <a:p>
            <a:pPr>
              <a:defRPr/>
            </a:pPr>
            <a:endParaRPr/>
          </a:p>
          <a:p>
            <a:pPr>
              <a:defRPr/>
            </a:pPr>
            <a:endParaRPr/>
          </a:p>
        </p:txBody>
      </p:sp>
      <p:sp>
        <p:nvSpPr>
          <p:cNvPr id="19458" name="Title 2"/>
          <p:cNvSpPr>
            <a:spLocks noGrp="1"/>
          </p:cNvSpPr>
          <p:nvPr>
            <p:ph type="title"/>
          </p:nvPr>
        </p:nvSpPr>
        <p:spPr>
          <a:xfrm>
            <a:off x="768350" y="26988"/>
            <a:ext cx="7396163" cy="668337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State flexibility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F8DA5EB-D3C2-4BFC-B681-1FB245A5FFF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ver_ligh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ight">
  <a:themeElements>
    <a:clrScheme name="Custom 1">
      <a:dk1>
        <a:srgbClr val="000000"/>
      </a:dk1>
      <a:lt1>
        <a:srgbClr val="FFFFFF"/>
      </a:lt1>
      <a:dk2>
        <a:srgbClr val="FFFFFF"/>
      </a:dk2>
      <a:lt2>
        <a:srgbClr val="EEECE1"/>
      </a:lt2>
      <a:accent1>
        <a:srgbClr val="0065A4"/>
      </a:accent1>
      <a:accent2>
        <a:srgbClr val="B30838"/>
      </a:accent2>
      <a:accent3>
        <a:srgbClr val="F6E8C6"/>
      </a:accent3>
      <a:accent4>
        <a:srgbClr val="EDD493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eme_dark_front_cov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cover_light</Template>
  <TotalTime>1577</TotalTime>
  <Words>688</Words>
  <Application>Microsoft Office PowerPoint</Application>
  <PresentationFormat>On-screen Show (4:3)</PresentationFormat>
  <Paragraphs>110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Calibri</vt:lpstr>
      <vt:lpstr>Arial</vt:lpstr>
      <vt:lpstr>Wingdings</vt:lpstr>
      <vt:lpstr>cover_light</vt:lpstr>
      <vt:lpstr>light</vt:lpstr>
      <vt:lpstr>Theme_dark_front_cover</vt:lpstr>
      <vt:lpstr>cover_light</vt:lpstr>
      <vt:lpstr>light</vt:lpstr>
      <vt:lpstr>light</vt:lpstr>
      <vt:lpstr>light</vt:lpstr>
      <vt:lpstr>Theme_dark_front_cover</vt:lpstr>
      <vt:lpstr>Health Insurance Exchanges under the Affordable Care Act</vt:lpstr>
      <vt:lpstr>Overview</vt:lpstr>
      <vt:lpstr>Why Exchanges?</vt:lpstr>
      <vt:lpstr>Market Reform and Exchange Implementation Timeline</vt:lpstr>
      <vt:lpstr>Requirements for Insurance Exchanges:  Enrollment and Consumer Assistance</vt:lpstr>
      <vt:lpstr>Requirements for Insurance Exchanges:   Qualified health plan administration</vt:lpstr>
      <vt:lpstr>What is a Qualified Health Plan?</vt:lpstr>
      <vt:lpstr>Requirements for Insurance Exchanges:   Exchange Administration</vt:lpstr>
      <vt:lpstr>State flexibility</vt:lpstr>
    </vt:vector>
  </TitlesOfParts>
  <Company>Mathematica,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Deborah Chollet</dc:creator>
  <cp:lastModifiedBy>heaterb</cp:lastModifiedBy>
  <cp:revision>58</cp:revision>
  <dcterms:created xsi:type="dcterms:W3CDTF">2010-08-23T19:58:58Z</dcterms:created>
  <dcterms:modified xsi:type="dcterms:W3CDTF">2010-08-25T13:29:50Z</dcterms:modified>
</cp:coreProperties>
</file>