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87" r:id="rId5"/>
    <p:sldId id="281" r:id="rId6"/>
    <p:sldId id="264" r:id="rId7"/>
    <p:sldId id="289" r:id="rId8"/>
    <p:sldId id="268" r:id="rId9"/>
    <p:sldId id="272" r:id="rId10"/>
    <p:sldId id="269" r:id="rId11"/>
    <p:sldId id="271" r:id="rId12"/>
    <p:sldId id="260" r:id="rId13"/>
    <p:sldId id="274" r:id="rId14"/>
    <p:sldId id="276" r:id="rId15"/>
    <p:sldId id="277" r:id="rId16"/>
    <p:sldId id="283" r:id="rId17"/>
    <p:sldId id="284" r:id="rId18"/>
    <p:sldId id="279" r:id="rId19"/>
    <p:sldId id="280" r:id="rId20"/>
    <p:sldId id="288" r:id="rId21"/>
    <p:sldId id="290" r:id="rId22"/>
    <p:sldId id="282" r:id="rId23"/>
    <p:sldId id="275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li Brodersen" initials="KB" lastIdx="5" clrIdx="0">
    <p:extLst>
      <p:ext uri="{19B8F6BF-5375-455C-9EA6-DF929625EA0E}">
        <p15:presenceInfo xmlns:p15="http://schemas.microsoft.com/office/powerpoint/2012/main" userId="S-1-5-21-15365455-50480509-568360474-27560" providerId="AD"/>
      </p:ext>
    </p:extLst>
  </p:cmAuthor>
  <p:cmAuthor id="2" name="Beverly Blake" initials="BB" lastIdx="0" clrIdx="1">
    <p:extLst>
      <p:ext uri="{19B8F6BF-5375-455C-9EA6-DF929625EA0E}">
        <p15:presenceInfo xmlns:p15="http://schemas.microsoft.com/office/powerpoint/2012/main" userId="S-1-5-21-15365455-50480509-568360474-252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ABE2"/>
    <a:srgbClr val="414141"/>
    <a:srgbClr val="C1E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0" autoAdjust="0"/>
    <p:restoredTop sz="70335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3204" y="8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6898FBA-D449-4277-856C-597FDA5D6BD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29632FF-2704-448D-81AA-411CB024B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69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708B3DC-A246-4E95-A23E-45FA01F06A60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601BC54-3C80-474D-9702-166E5AFB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661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77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36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75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4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99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390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1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r>
              <a:rPr lang="en-US" dirty="0"/>
              <a:t>State share must be either state appropriations or certified public funds such as local taxes (42 CFR, Section 433.51)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748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r>
              <a:rPr lang="en-US" dirty="0"/>
              <a:t>State share must be either state appropriations or certified public funds such as local taxes (42 CFR, Section 433.51)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689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5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9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5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33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44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85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HIE APD</a:t>
            </a:r>
            <a:r>
              <a:rPr lang="en-US" baseline="0" dirty="0" smtClean="0"/>
              <a:t> Guide from CMS available for email upon 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92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23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Due to complexity, Proposed Activity</a:t>
            </a:r>
            <a:r>
              <a:rPr lang="en-US" baseline="0" dirty="0" smtClean="0"/>
              <a:t> Schedules could be 10-20 pages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57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1BC54-3C80-474D-9702-166E5AFB59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73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2995-92C7-4691-AE64-F69E184120FF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2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414141"/>
                </a:solidFill>
              </a:defRPr>
            </a:lvl1pPr>
            <a:lvl2pPr>
              <a:defRPr>
                <a:solidFill>
                  <a:srgbClr val="414141"/>
                </a:solidFill>
              </a:defRPr>
            </a:lvl2pPr>
            <a:lvl3pPr>
              <a:defRPr>
                <a:solidFill>
                  <a:srgbClr val="414141"/>
                </a:solidFill>
              </a:defRPr>
            </a:lvl3pPr>
            <a:lvl4pPr>
              <a:defRPr>
                <a:solidFill>
                  <a:srgbClr val="414141"/>
                </a:solidFill>
              </a:defRPr>
            </a:lvl4pPr>
            <a:lvl5pPr>
              <a:defRPr>
                <a:solidFill>
                  <a:srgbClr val="41414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CCF6E-D977-4BBD-8212-04A61490849E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97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414141"/>
                </a:solidFill>
              </a:defRPr>
            </a:lvl1pPr>
            <a:lvl2pPr>
              <a:defRPr>
                <a:solidFill>
                  <a:srgbClr val="414141"/>
                </a:solidFill>
              </a:defRPr>
            </a:lvl2pPr>
            <a:lvl3pPr>
              <a:defRPr>
                <a:solidFill>
                  <a:srgbClr val="414141"/>
                </a:solidFill>
              </a:defRPr>
            </a:lvl3pPr>
            <a:lvl4pPr>
              <a:defRPr>
                <a:solidFill>
                  <a:srgbClr val="414141"/>
                </a:solidFill>
              </a:defRPr>
            </a:lvl4pPr>
            <a:lvl5pPr>
              <a:defRPr>
                <a:solidFill>
                  <a:srgbClr val="41414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CD97B-00E8-41FF-A009-3CC66335365B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98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14141"/>
                </a:solidFill>
              </a:defRPr>
            </a:lvl1pPr>
            <a:lvl2pPr>
              <a:defRPr>
                <a:solidFill>
                  <a:srgbClr val="414141"/>
                </a:solidFill>
              </a:defRPr>
            </a:lvl2pPr>
            <a:lvl3pPr>
              <a:defRPr>
                <a:solidFill>
                  <a:srgbClr val="414141"/>
                </a:solidFill>
              </a:defRPr>
            </a:lvl3pPr>
            <a:lvl4pPr>
              <a:defRPr>
                <a:solidFill>
                  <a:srgbClr val="414141"/>
                </a:solidFill>
              </a:defRPr>
            </a:lvl4pPr>
            <a:lvl5pPr>
              <a:defRPr>
                <a:solidFill>
                  <a:srgbClr val="41414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0214-0312-4B65-ABA7-E146AF0E614C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31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F01E-C513-42DF-BDD3-EEECBF5089C7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3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14141"/>
                </a:solidFill>
              </a:defRPr>
            </a:lvl1pPr>
            <a:lvl2pPr>
              <a:defRPr sz="2400">
                <a:solidFill>
                  <a:srgbClr val="414141"/>
                </a:solidFill>
              </a:defRPr>
            </a:lvl2pPr>
            <a:lvl3pPr>
              <a:defRPr sz="2000">
                <a:solidFill>
                  <a:srgbClr val="414141"/>
                </a:solidFill>
              </a:defRPr>
            </a:lvl3pPr>
            <a:lvl4pPr>
              <a:defRPr sz="1800">
                <a:solidFill>
                  <a:srgbClr val="414141"/>
                </a:solidFill>
              </a:defRPr>
            </a:lvl4pPr>
            <a:lvl5pPr>
              <a:defRPr sz="1800">
                <a:solidFill>
                  <a:srgbClr val="41414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414141"/>
                </a:solidFill>
              </a:defRPr>
            </a:lvl1pPr>
            <a:lvl2pPr>
              <a:defRPr sz="2400">
                <a:solidFill>
                  <a:srgbClr val="414141"/>
                </a:solidFill>
              </a:defRPr>
            </a:lvl2pPr>
            <a:lvl3pPr>
              <a:defRPr sz="2000">
                <a:solidFill>
                  <a:srgbClr val="414141"/>
                </a:solidFill>
              </a:defRPr>
            </a:lvl3pPr>
            <a:lvl4pPr>
              <a:defRPr sz="1800">
                <a:solidFill>
                  <a:srgbClr val="414141"/>
                </a:solidFill>
              </a:defRPr>
            </a:lvl4pPr>
            <a:lvl5pPr>
              <a:defRPr sz="1800">
                <a:solidFill>
                  <a:srgbClr val="41414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2490-50F3-4E63-96CC-380C0BAAB24D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88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1414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414141"/>
                </a:solidFill>
              </a:defRPr>
            </a:lvl1pPr>
            <a:lvl2pPr>
              <a:defRPr sz="2000">
                <a:solidFill>
                  <a:srgbClr val="414141"/>
                </a:solidFill>
              </a:defRPr>
            </a:lvl2pPr>
            <a:lvl3pPr>
              <a:defRPr sz="1800">
                <a:solidFill>
                  <a:srgbClr val="414141"/>
                </a:solidFill>
              </a:defRPr>
            </a:lvl3pPr>
            <a:lvl4pPr>
              <a:defRPr sz="1600">
                <a:solidFill>
                  <a:srgbClr val="414141"/>
                </a:solidFill>
              </a:defRPr>
            </a:lvl4pPr>
            <a:lvl5pPr>
              <a:defRPr sz="1600">
                <a:solidFill>
                  <a:srgbClr val="41414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1414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414141"/>
                </a:solidFill>
              </a:defRPr>
            </a:lvl1pPr>
            <a:lvl2pPr>
              <a:defRPr sz="2000">
                <a:solidFill>
                  <a:srgbClr val="414141"/>
                </a:solidFill>
              </a:defRPr>
            </a:lvl2pPr>
            <a:lvl3pPr>
              <a:defRPr sz="1800">
                <a:solidFill>
                  <a:srgbClr val="414141"/>
                </a:solidFill>
              </a:defRPr>
            </a:lvl3pPr>
            <a:lvl4pPr>
              <a:defRPr sz="1600">
                <a:solidFill>
                  <a:srgbClr val="414141"/>
                </a:solidFill>
              </a:defRPr>
            </a:lvl4pPr>
            <a:lvl5pPr>
              <a:defRPr sz="1600">
                <a:solidFill>
                  <a:srgbClr val="41414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EC6-499F-4E82-ABB5-EC9731AD2A91}" type="datetime1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0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BE28-5DDE-42BC-9711-A7A16DA0D4AA}" type="datetime1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31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419E-2FC4-46B0-9FB0-FCCFC0F87003}" type="datetime1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5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414141"/>
                </a:solidFill>
              </a:defRPr>
            </a:lvl1pPr>
            <a:lvl2pPr>
              <a:defRPr sz="2800">
                <a:solidFill>
                  <a:srgbClr val="414141"/>
                </a:solidFill>
              </a:defRPr>
            </a:lvl2pPr>
            <a:lvl3pPr>
              <a:defRPr sz="2400">
                <a:solidFill>
                  <a:srgbClr val="414141"/>
                </a:solidFill>
              </a:defRPr>
            </a:lvl3pPr>
            <a:lvl4pPr>
              <a:defRPr sz="2000">
                <a:solidFill>
                  <a:srgbClr val="414141"/>
                </a:solidFill>
              </a:defRPr>
            </a:lvl4pPr>
            <a:lvl5pPr>
              <a:defRPr sz="2000">
                <a:solidFill>
                  <a:srgbClr val="41414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41414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AFA5-928D-4E51-830B-BC20130E0B60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20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41414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41414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33A-EEF4-4F40-98DE-6C420702B8F1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16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B8B1A-E940-4827-83BF-7660D8E0CBF1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E76A6-18CB-4A4E-8CAC-4F1997D3291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" y="0"/>
            <a:ext cx="9135557" cy="6858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" y="0"/>
            <a:ext cx="913574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3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41414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41414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41414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41414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41414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4141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adolph.maren@okhca.or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39709" cy="6858000"/>
          </a:xfrm>
          <a:prstGeom prst="rect">
            <a:avLst/>
          </a:prstGeom>
          <a:solidFill>
            <a:srgbClr val="2BA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799" y="3200400"/>
            <a:ext cx="7772400" cy="1295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Advanced Planning Document Process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69454" y="4876800"/>
            <a:ext cx="6400800" cy="12192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C1E8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Adolph Maren</a:t>
            </a:r>
          </a:p>
          <a:p>
            <a:r>
              <a:rPr lang="de-DE" sz="2800" dirty="0">
                <a:solidFill>
                  <a:srgbClr val="C1E8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24, 2019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496" y="1295400"/>
            <a:ext cx="3876716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199"/>
            <a:ext cx="8229600" cy="4525963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Appendix A – Medicaid Management Information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System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(MMIS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costs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allocation, if 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applicable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Appendix B – Provider Incentive Payments (N/A)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Appendix C – Grants (N/A)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Appendix D – HIE Checklist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Appendix E – Table of alignment with seven 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standards and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onditions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00029" y="228600"/>
            <a:ext cx="63535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2. HIE APD Draft Phase, </a:t>
            </a:r>
            <a:r>
              <a:rPr lang="en-US" sz="2000" b="1" dirty="0" smtClean="0">
                <a:latin typeface="Arial Black" panose="020B0A04020102020204" pitchFamily="34" charset="0"/>
              </a:rPr>
              <a:t>cont.</a:t>
            </a:r>
            <a:endParaRPr lang="en-US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97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143000"/>
            <a:ext cx="83820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Drafts of contracts, amendments and RFPs with entities such as OSDH, MyHealth, and other contractors to include: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Statement of work</a:t>
            </a: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requirements</a:t>
            </a: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Monthly reporting and monitoring</a:t>
            </a: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Funding/payment mechanism/cost allocation</a:t>
            </a: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Weekly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Auditing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IV and V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equirements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8237" y="140677"/>
            <a:ext cx="8010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3. Draft Supporting Documentation</a:t>
            </a:r>
          </a:p>
        </p:txBody>
      </p:sp>
    </p:spTree>
    <p:extLst>
      <p:ext uri="{BB962C8B-B14F-4D97-AF65-F5344CB8AC3E}">
        <p14:creationId xmlns:p14="http://schemas.microsoft.com/office/powerpoint/2010/main" val="330051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914400"/>
            <a:ext cx="80772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State entities required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to review and approve HIE APD,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contracts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amendments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and RFPs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expected to include:</a:t>
            </a:r>
          </a:p>
          <a:p>
            <a:pPr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OHCA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Finance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         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</a:p>
          <a:p>
            <a:pPr lvl="3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Enterprises  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             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3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Staff</a:t>
            </a:r>
          </a:p>
          <a:p>
            <a:pPr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OSDH &amp; MyHealth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OMES</a:t>
            </a:r>
          </a:p>
          <a:p>
            <a:pPr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Oklahoma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Cabinet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11672" y="228600"/>
            <a:ext cx="394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4. State Reviews</a:t>
            </a:r>
          </a:p>
        </p:txBody>
      </p:sp>
      <p:sp>
        <p:nvSpPr>
          <p:cNvPr id="2" name="TextBox 1">
            <a:hlinkClick r:id="rId3" action="ppaction://hlinksldjump"/>
          </p:cNvPr>
          <p:cNvSpPr txBox="1"/>
          <p:nvPr/>
        </p:nvSpPr>
        <p:spPr>
          <a:xfrm>
            <a:off x="3339240" y="2297668"/>
            <a:ext cx="10803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STAFFING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776037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OHCA and OMES positions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approve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HIE APD,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amendments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RFPs: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OHCA Finance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Contracts Development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Contracts Development Manager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Purchasing &amp; Contracts Development Director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of Financial Accountability &amp; Compliance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Budget &amp; Fiscal Planning Director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Accounting Director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Sr. Director General Accounting/Budget &amp; Fiscal Planning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Chief Financial Officer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2530" y="181303"/>
            <a:ext cx="40815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State Review Details</a:t>
            </a:r>
            <a:endParaRPr lang="en-US" sz="2000" b="1" dirty="0">
              <a:latin typeface="Arial Black" panose="020B0A04020102020204" pitchFamily="34" charset="0"/>
            </a:endParaRPr>
          </a:p>
          <a:p>
            <a:pPr algn="ctr"/>
            <a:endParaRPr lang="en-US" sz="3200" b="1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6481" y="228600"/>
            <a:ext cx="4993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State Review Details, </a:t>
            </a:r>
            <a:r>
              <a:rPr lang="en-US" sz="2000" b="1" dirty="0">
                <a:latin typeface="Arial Black" panose="020B0A04020102020204" pitchFamily="34" charset="0"/>
              </a:rPr>
              <a:t>cont</a:t>
            </a:r>
            <a:r>
              <a:rPr lang="en-US" sz="2000" b="1" dirty="0" smtClean="0">
                <a:latin typeface="Arial Black" panose="020B0A04020102020204" pitchFamily="34" charset="0"/>
              </a:rPr>
              <a:t>.</a:t>
            </a:r>
            <a:endParaRPr lang="en-US" sz="2000" b="1" dirty="0"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4712" y="902145"/>
            <a:ext cx="8077200" cy="525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OHCA Legal</a:t>
            </a:r>
          </a:p>
          <a:p>
            <a:pPr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General Counsel and others as </a:t>
            </a:r>
            <a:r>
              <a:rPr lang="en-US" sz="23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assigned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OHCA Business Enterprises</a:t>
            </a:r>
          </a:p>
          <a:p>
            <a:pPr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Chief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of Business Enterprises</a:t>
            </a:r>
          </a:p>
          <a:p>
            <a:pPr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Director of Electronic Health Operations</a:t>
            </a:r>
          </a:p>
          <a:p>
            <a:pPr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HIT Grant Program Manager</a:t>
            </a:r>
          </a:p>
          <a:p>
            <a:pPr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HIT Grant Resource Manager</a:t>
            </a:r>
          </a:p>
          <a:p>
            <a:pPr lvl="1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OHCA Executive</a:t>
            </a:r>
          </a:p>
          <a:p>
            <a:pPr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pPr lvl="3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Chief Operating Officer/Deputy State Medicaid Director</a:t>
            </a:r>
          </a:p>
          <a:p>
            <a:pPr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OSDH, MyHealth &amp; OMES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Cabinet Secretary</a:t>
            </a:r>
          </a:p>
        </p:txBody>
      </p:sp>
    </p:spTree>
    <p:extLst>
      <p:ext uri="{BB962C8B-B14F-4D97-AF65-F5344CB8AC3E}">
        <p14:creationId xmlns:p14="http://schemas.microsoft.com/office/powerpoint/2010/main" val="282589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990600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Monitoring, control and invoicing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rocess for contracts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Weekly activity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eports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rovided to: 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Electronic Health Operations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Grant Resource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Annual auditing, as required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IV&amp;V, as required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Monthly invoicing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Submitted to OHCA Finance as prescribed in contract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Approved by various OHCA staff levels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State share to be invoiced by OHCA to entity, if applicable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Reimbursement to be made by entity to OHCA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5819" y="228600"/>
            <a:ext cx="69663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Internal Process Development</a:t>
            </a:r>
          </a:p>
        </p:txBody>
      </p:sp>
    </p:spTree>
    <p:extLst>
      <p:ext uri="{BB962C8B-B14F-4D97-AF65-F5344CB8AC3E}">
        <p14:creationId xmlns:p14="http://schemas.microsoft.com/office/powerpoint/2010/main" val="50759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195093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Monitoring, control and invoicing process for contracts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Weekly activity reports provided to: 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Electronic Health Operations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HIT Grant Resource Manager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Annual auditing, as required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IV&amp;V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2350" y="228600"/>
            <a:ext cx="4701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9. APD Maintenance</a:t>
            </a:r>
          </a:p>
        </p:txBody>
      </p:sp>
    </p:spTree>
    <p:extLst>
      <p:ext uri="{BB962C8B-B14F-4D97-AF65-F5344CB8AC3E}">
        <p14:creationId xmlns:p14="http://schemas.microsoft.com/office/powerpoint/2010/main" val="242968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915" y="1295400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Monthly invoicing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Submitted to OHCA Finance as prescribed in contract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Approved by various OHCA staff levels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share to be invoiced by OHCA to entity, if applicable</a:t>
            </a:r>
          </a:p>
          <a:p>
            <a:pPr lvl="3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Reimbursement to be made by entity to OHCA</a:t>
            </a:r>
          </a:p>
          <a:p>
            <a:pPr marL="114300"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APD to be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updated/resubmitted annually with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 previous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9428" y="228600"/>
            <a:ext cx="5687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9. APD Maintenance, </a:t>
            </a:r>
            <a:r>
              <a:rPr lang="en-US" sz="2000" b="1" dirty="0" smtClean="0">
                <a:latin typeface="Arial Black" panose="020B0A04020102020204" pitchFamily="34" charset="0"/>
              </a:rPr>
              <a:t>cont.</a:t>
            </a:r>
          </a:p>
        </p:txBody>
      </p:sp>
    </p:spTree>
    <p:extLst>
      <p:ext uri="{BB962C8B-B14F-4D97-AF65-F5344CB8AC3E}">
        <p14:creationId xmlns:p14="http://schemas.microsoft.com/office/powerpoint/2010/main" val="12289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0"/>
            <a:ext cx="4267200" cy="914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Acronyms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609600"/>
            <a:ext cx="7010400" cy="5693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APD	  Advanced Planning Document</a:t>
            </a:r>
          </a:p>
          <a:p>
            <a:pPr marL="1085850" marR="0" indent="-10858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CMS	Centers for Medicare and Medicaid Services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	  Health Information Exchange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HIT	  Health Information Technology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IV&amp;V	  Independent Verification and Validation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OHCA	  Oklahoma Health Care Authority</a:t>
            </a:r>
          </a:p>
          <a:p>
            <a:pPr marL="1085850" marR="0" indent="-10858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OMES	Oklahoma Management Enterprise Services</a:t>
            </a:r>
          </a:p>
          <a:p>
            <a:pPr marL="1085850" marR="0" indent="-10858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OSDH	Oklahoma State Department of Health</a:t>
            </a:r>
          </a:p>
          <a:p>
            <a:pPr marL="1085850" marR="0" indent="-10858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MMIS	Medicaid Management Information System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	  Meaningful Use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RFP	  Request for Proposal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SMHP	  State Medicaid HIT Plan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228600" y="304800"/>
            <a:ext cx="94218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BACK @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6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90700" y="304800"/>
            <a:ext cx="27238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8" b="10194"/>
          <a:stretch/>
        </p:blipFill>
        <p:spPr>
          <a:xfrm>
            <a:off x="1219200" y="1505129"/>
            <a:ext cx="6378557" cy="376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61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295400"/>
            <a:ext cx="7924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Concept development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draft HIE APD and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udget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draft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ontracts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amendments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RFPs from all entities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state reviews of HIE APD, budget and contracts, amendments and RFPs (OHCA, OSDH, MyHealth, OMES)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Submission of APD and all supporting documents to CMS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Approval of APD and draft supporting documents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Release of RFPs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final supporting documents to CMS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Maintenance of APD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6350" y="248355"/>
            <a:ext cx="4262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Arial Black" panose="020B0A04020102020204" pitchFamily="34" charset="0"/>
              </a:rPr>
              <a:t>HIE APD Phases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2" name="TextBox 1">
            <a:hlinkClick r:id="rId3" action="ppaction://hlinksldjump"/>
          </p:cNvPr>
          <p:cNvSpPr txBox="1"/>
          <p:nvPr/>
        </p:nvSpPr>
        <p:spPr>
          <a:xfrm>
            <a:off x="381000" y="304800"/>
            <a:ext cx="117301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ACRONYM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400"/>
            <a:ext cx="8229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endParaRPr lang="en-US" dirty="0" smtClean="0"/>
          </a:p>
          <a:p>
            <a:endParaRPr lang="en-US" dirty="0"/>
          </a:p>
          <a:p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Adolph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Maren Jr.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Director of Electronic Health Operations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Oklahoma Health Care Authority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4345 N. Lincoln Blvd. | Oklahoma City, OK 73105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P: (405) 522-7915 | F: (405) 530-7298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adolph.maren@okhca.org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6811" y="304800"/>
            <a:ext cx="47116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 b="1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Contact Information</a:t>
            </a:r>
            <a:endParaRPr lang="en-US" sz="3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7239000" y="5029200"/>
            <a:ext cx="107715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DETAILED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883" y="1219200"/>
            <a:ext cx="8339167" cy="350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5943600"/>
            <a:ext cx="3216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Note: All State = OHCA, OSDH, MyHealth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9231" y="248355"/>
            <a:ext cx="4536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Arial Black" panose="020B0A04020102020204" pitchFamily="34" charset="0"/>
              </a:rPr>
              <a:t>Sample Schedule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36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5995557"/>
            <a:ext cx="3216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Note: All State = OHCA, OSDH, MyHealth</a:t>
            </a:r>
            <a:endParaRPr lang="en-US" sz="1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76619"/>
            <a:ext cx="6270939" cy="58431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1267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9506" y="1336119"/>
            <a:ext cx="834991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Obtain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concept approval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CMS for HIE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CMS Lead  </a:t>
            </a:r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 3/28/19</a:t>
            </a:r>
            <a:endParaRPr lang="en-US" sz="24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brief HIE concept document </a:t>
            </a:r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 4/3/19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CMS sets up teleconference with appropriate participants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Participate in teleconference with CMS in order to provide any requested detail.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Modify HIE concept document and resubmit to CMS if requested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23629" y="248355"/>
            <a:ext cx="5661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1. Concept Development</a:t>
            </a:r>
            <a:endParaRPr lang="en-US" sz="3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46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600200"/>
            <a:ext cx="7620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ummary:</a:t>
            </a:r>
          </a:p>
          <a:p>
            <a:pPr marL="6858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amounts by FFYs</a:t>
            </a:r>
          </a:p>
          <a:p>
            <a:pPr marL="6858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CMS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pproval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previous APD with amounts by FFYs</a:t>
            </a:r>
          </a:p>
          <a:p>
            <a:pPr marL="6858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Date of last State Medicaid HIT Plan (SMHP) approval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and/or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expected timing of next update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2034" y="228600"/>
            <a:ext cx="3862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2. HIE APD Draft</a:t>
            </a:r>
            <a:endParaRPr lang="en-US" sz="3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29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900" y="1219200"/>
            <a:ext cx="7696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APD 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arrative to include: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Risks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itigation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Impact on providers’ ability to meet Meaningful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 (MU)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it’s relevance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ealth </a:t>
            </a: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Role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state government/governance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Summary of transition plans from design to ongoing operations </a:t>
            </a: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Sustainability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52639" y="228600"/>
            <a:ext cx="4848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2. HIE APD Draft, </a:t>
            </a:r>
            <a:r>
              <a:rPr lang="en-US" sz="2000" b="1" dirty="0" smtClean="0">
                <a:latin typeface="Arial Black" panose="020B0A04020102020204" pitchFamily="34" charset="0"/>
              </a:rPr>
              <a:t>cont.</a:t>
            </a:r>
            <a:endParaRPr lang="en-US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2639" y="228600"/>
            <a:ext cx="4848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2. HIE APD Draft, </a:t>
            </a:r>
            <a:r>
              <a:rPr lang="en-US" sz="2000" b="1" dirty="0" smtClean="0">
                <a:latin typeface="Arial Black" panose="020B0A04020102020204" pitchFamily="34" charset="0"/>
              </a:rPr>
              <a:t>cont.</a:t>
            </a:r>
            <a:endParaRPr lang="en-US" sz="2000" b="1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295400"/>
            <a:ext cx="7696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activity schedule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Detailed list of activities/projects including:</a:t>
            </a:r>
          </a:p>
          <a:p>
            <a:pPr marL="1257300" lvl="3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Start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date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3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Completion 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</a:p>
          <a:p>
            <a:pPr marL="1257300" lvl="3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status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by FFY</a:t>
            </a:r>
          </a:p>
          <a:p>
            <a:pPr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Federal,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total cost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Also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each FFY by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460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78472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allocation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lan, if applicable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Medicaid 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ercentage based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projected benefits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state’s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Medicaid Program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Proportional investments by other payers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allocation methodology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data sources by activity and funding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stream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Assurances,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equirements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Description of the exchange standards and policies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Required affirmations of state’s compliance with federal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2639" y="228600"/>
            <a:ext cx="4848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Arial Black" panose="020B0A04020102020204" pitchFamily="34" charset="0"/>
              </a:rPr>
              <a:t>2. HIE APD Draft, </a:t>
            </a:r>
            <a:r>
              <a:rPr lang="en-US" sz="2000" b="1" dirty="0" smtClean="0">
                <a:latin typeface="Arial Black" panose="020B0A04020102020204" pitchFamily="34" charset="0"/>
              </a:rPr>
              <a:t>cont.</a:t>
            </a:r>
            <a:endParaRPr lang="en-US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64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E APD Process as of 4-4-19" id="{EAA1D129-241C-4766-932D-79AEBE68485B}" vid="{90518D3B-C8FA-4EB4-B596-C52A69E65F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3F6EAE2EA26F4B8933A93B6A3D15B7" ma:contentTypeVersion="1" ma:contentTypeDescription="Create a new document." ma:contentTypeScope="" ma:versionID="f8732f4e0ad04d60716ed6a6a58900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94058c2a45bc2b97db111a5699d74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97FBB1F-DBB3-46DB-A71D-DC5F574C26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BD3817-4435-4F76-A404-567CAB1C0D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5307EF-CA8F-41DA-9055-A03B4EA77112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831</Words>
  <Application>Microsoft Office PowerPoint</Application>
  <PresentationFormat>On-screen Show (4:3)</PresentationFormat>
  <Paragraphs>187</Paragraphs>
  <Slides>20</Slides>
  <Notes>19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Courier New</vt:lpstr>
      <vt:lpstr>Times New Roman</vt:lpstr>
      <vt:lpstr>Wingdings</vt:lpstr>
      <vt:lpstr>Office Theme</vt:lpstr>
      <vt:lpstr>Advanced Planning Document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Acronyms</vt:lpstr>
      <vt:lpstr>PowerPoint Presentation</vt:lpstr>
      <vt:lpstr>PowerPoint Presentation</vt:lpstr>
    </vt:vector>
  </TitlesOfParts>
  <Company>State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Information Exchange –Advanced Planning Document Process</dc:title>
  <dc:creator>Beverly Blake</dc:creator>
  <cp:lastModifiedBy>Jake Lowrey</cp:lastModifiedBy>
  <cp:revision>91</cp:revision>
  <cp:lastPrinted>2019-04-09T21:31:00Z</cp:lastPrinted>
  <dcterms:created xsi:type="dcterms:W3CDTF">2019-04-05T15:08:43Z</dcterms:created>
  <dcterms:modified xsi:type="dcterms:W3CDTF">2019-04-25T20:54:36Z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0x010100273F6EAE2EA26F4B8933A93B6A3D15B7</vt:lpwstr>
  </property>
</Properties>
</file>