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31" r:id="rId4"/>
    <p:sldId id="301" r:id="rId5"/>
    <p:sldId id="316" r:id="rId6"/>
    <p:sldId id="277" r:id="rId7"/>
    <p:sldId id="309" r:id="rId8"/>
    <p:sldId id="302" r:id="rId9"/>
    <p:sldId id="328" r:id="rId10"/>
    <p:sldId id="300" r:id="rId11"/>
    <p:sldId id="315" r:id="rId12"/>
    <p:sldId id="298" r:id="rId13"/>
    <p:sldId id="329" r:id="rId14"/>
    <p:sldId id="332" r:id="rId15"/>
    <p:sldId id="276" r:id="rId16"/>
    <p:sldId id="308" r:id="rId17"/>
    <p:sldId id="307" r:id="rId18"/>
    <p:sldId id="330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558"/>
  </p:normalViewPr>
  <p:slideViewPr>
    <p:cSldViewPr snapToGrid="0" snapToObjects="1">
      <p:cViewPr varScale="1">
        <p:scale>
          <a:sx n="72" d="100"/>
          <a:sy n="72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55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4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7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DBCBC-1878-564A-8E9E-DC4A411773B5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-webkit-standard"/>
              </a:rPr>
              <a:t>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98EB3-FD83-B649-A33C-DB3105D9823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-webkit-standard"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0FE8FA-5F3A-6443-80DE-0CA82DCA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797050"/>
            <a:ext cx="20066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D18EA2-46ED-274C-8F04-B0C0BC9E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Oklahoma’s Original Supreme Court Justices</a:t>
            </a:r>
            <a:br>
              <a:rPr lang="en-US" b="1" dirty="0">
                <a:solidFill>
                  <a:srgbClr val="C00000"/>
                </a:solidFill>
                <a:latin typeface="+mj-lt"/>
              </a:rPr>
            </a:b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80E6B1-874D-2949-9A26-A59F1DD0F9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968343" y="1448790"/>
            <a:ext cx="3387045" cy="44122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51270B-1423-C946-AE8D-19F0C7AA1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70841"/>
            <a:ext cx="3932239" cy="3998147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Locate at the west end of the Supreme Court Hallway.</a:t>
            </a:r>
          </a:p>
          <a:p>
            <a:r>
              <a:rPr lang="en-US" sz="2000" dirty="0">
                <a:latin typeface="+mj-lt"/>
              </a:rPr>
              <a:t>Replacing photographs that do not meet CPC standards.</a:t>
            </a:r>
          </a:p>
          <a:p>
            <a:r>
              <a:rPr lang="en-US" sz="2000" dirty="0">
                <a:latin typeface="+mj-lt"/>
              </a:rPr>
              <a:t>Four of the five portraits have been conserved and stabilized.</a:t>
            </a:r>
          </a:p>
          <a:p>
            <a:r>
              <a:rPr lang="en-US" sz="2000" dirty="0">
                <a:latin typeface="+mj-lt"/>
              </a:rPr>
              <a:t>Portrait of Justice Williams suffers from “inherent vice” and can not be returned to display.</a:t>
            </a:r>
          </a:p>
          <a:p>
            <a:r>
              <a:rPr lang="en-US" sz="2000" dirty="0">
                <a:latin typeface="+mj-lt"/>
              </a:rPr>
              <a:t>Will be replaced with a giclee in the original frame.</a:t>
            </a:r>
          </a:p>
          <a:p>
            <a:r>
              <a:rPr lang="en-US" sz="2000" dirty="0">
                <a:latin typeface="+mj-lt"/>
              </a:rPr>
              <a:t>This requires an exception.</a:t>
            </a:r>
          </a:p>
        </p:txBody>
      </p:sp>
      <p:pic>
        <p:nvPicPr>
          <p:cNvPr id="3" name="Picture 2" descr="A portrait of a person&#10;&#10;Description automatically generated">
            <a:extLst>
              <a:ext uri="{FF2B5EF4-FFF2-40B4-BE49-F238E27FC236}">
                <a16:creationId xmlns:a16="http://schemas.microsoft.com/office/drawing/2014/main" id="{055A1F32-3B2C-A94A-ABBD-51380EE24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8456" r="4967" b="9868"/>
          <a:stretch/>
        </p:blipFill>
        <p:spPr>
          <a:xfrm>
            <a:off x="6474372" y="633193"/>
            <a:ext cx="4225159" cy="52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8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2517-B84A-6B4C-9B73-9CEE3BE0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Oklahoma’s Original Supreme Court Justices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B642C-776D-7745-AD56-B6241DD2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283" y="1615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Care and Conservation Budget for portrait of Justice R.L. Williams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Scan and retouch original 		      400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Print and stretch canvas		      300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Re-attach to historic frame		      200</a:t>
            </a:r>
          </a:p>
          <a:p>
            <a:pPr marL="0" indent="0">
              <a:buNone/>
            </a:pPr>
            <a:r>
              <a:rPr lang="en-US" sz="2400" u="sng" dirty="0">
                <a:latin typeface="+mj-lt"/>
              </a:rPr>
              <a:t>Signage  (5 @ 300)			   1,500       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Subtotal				  $2,400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5710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F94F98-5766-1D42-8A85-FF0B1290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08767" cy="9208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j-lt"/>
              </a:rPr>
            </a:br>
            <a:r>
              <a:rPr lang="en-US" sz="3600" b="1" dirty="0">
                <a:solidFill>
                  <a:srgbClr val="C00000"/>
                </a:solidFill>
                <a:latin typeface="+mj-lt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Floor Meeting Rooms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j-lt"/>
              </a:rPr>
            </a:b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Pro Patria </a:t>
            </a:r>
            <a:r>
              <a:rPr lang="en-US" sz="2700" b="1" dirty="0">
                <a:solidFill>
                  <a:srgbClr val="C00000"/>
                </a:solidFill>
                <a:latin typeface="+mj-lt"/>
              </a:rPr>
              <a:t>Drawings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75DAA-F635-0F4F-8D7E-B4B2D5B2FED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53352" y="987425"/>
            <a:ext cx="4902036" cy="4873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90871-FCC8-F746-89A1-E5D9798C6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3359" y="1566041"/>
            <a:ext cx="5130089" cy="430294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The </a:t>
            </a:r>
            <a:r>
              <a:rPr lang="en-US" sz="2000" b="1" i="1" dirty="0">
                <a:latin typeface="+mj-lt"/>
              </a:rPr>
              <a:t>Pro Patria </a:t>
            </a:r>
            <a:r>
              <a:rPr lang="en-US" sz="2000" dirty="0">
                <a:latin typeface="+mj-lt"/>
              </a:rPr>
              <a:t>mural by Gilbert Stuart White is the first work of Public Art in the Oklahoma State Capitol.</a:t>
            </a:r>
          </a:p>
          <a:p>
            <a:r>
              <a:rPr lang="en-US" sz="2000" dirty="0">
                <a:latin typeface="+mj-lt"/>
              </a:rPr>
              <a:t>Dedicated to the memory of the Oklahomans who died in WWI.</a:t>
            </a:r>
          </a:p>
          <a:p>
            <a:r>
              <a:rPr lang="en-US" sz="2000" dirty="0">
                <a:latin typeface="+mj-lt"/>
              </a:rPr>
              <a:t>The original studies and cartoons (preparatory drawings) in the Fred Jones Jr. Museum of art at OU.</a:t>
            </a:r>
          </a:p>
          <a:p>
            <a:r>
              <a:rPr lang="en-US" sz="2000" dirty="0">
                <a:latin typeface="+mj-lt"/>
              </a:rPr>
              <a:t>Framed drawings on the walls of 4S.3.4.5 and 4S.7.8.9. will unify the spaces and re-focus attention on these magnificent historic murals.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picture containing old, clothing, person, person&#10;&#10;Description automatically generated">
            <a:extLst>
              <a:ext uri="{FF2B5EF4-FFF2-40B4-BE49-F238E27FC236}">
                <a16:creationId xmlns:a16="http://schemas.microsoft.com/office/drawing/2014/main" id="{52B95575-E8E6-4344-9B7A-E0E190E8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2" y="457200"/>
            <a:ext cx="3015623" cy="3915103"/>
          </a:xfrm>
          <a:prstGeom prst="rect">
            <a:avLst/>
          </a:prstGeom>
        </p:spPr>
      </p:pic>
      <p:pic>
        <p:nvPicPr>
          <p:cNvPr id="10" name="Picture 9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9298B7C0-3963-0C44-9247-77951D778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81" y="2237663"/>
            <a:ext cx="2762907" cy="36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28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 Patria Drawings  for 4</a:t>
            </a:r>
            <a:r>
              <a:rPr lang="en-US" sz="2800" b="1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Floor Meeting Rooms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A88AC-CC1C-E24E-9D54-C6DD7C83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938"/>
            <a:ext cx="10515600" cy="47160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Budget for Pro Patria Drawing Giclee’s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Photographer		      		2,000</a:t>
            </a:r>
            <a:br>
              <a:rPr lang="en-US" dirty="0"/>
            </a:br>
            <a:r>
              <a:rPr lang="en-US" dirty="0"/>
              <a:t>6 @ 36” x 48”</a:t>
            </a:r>
          </a:p>
          <a:p>
            <a:pPr marL="0" indent="0">
              <a:buNone/>
            </a:pPr>
            <a:r>
              <a:rPr lang="en-US" dirty="0"/>
              <a:t>Drawings and archival mats		2,900</a:t>
            </a:r>
          </a:p>
          <a:p>
            <a:pPr marL="0" indent="0">
              <a:buNone/>
            </a:pPr>
            <a:r>
              <a:rPr lang="en-US" dirty="0"/>
              <a:t>Gold leafed frames			3,800</a:t>
            </a:r>
          </a:p>
          <a:p>
            <a:pPr marL="0" indent="0">
              <a:buNone/>
            </a:pPr>
            <a:r>
              <a:rPr lang="en-US" dirty="0"/>
              <a:t>6 @ 30” x 40”</a:t>
            </a:r>
          </a:p>
          <a:p>
            <a:pPr marL="0" indent="0">
              <a:buNone/>
            </a:pPr>
            <a:r>
              <a:rPr lang="en-US" dirty="0"/>
              <a:t>Drawings and archival mats		2,600</a:t>
            </a:r>
          </a:p>
          <a:p>
            <a:pPr marL="0" indent="0">
              <a:buNone/>
            </a:pPr>
            <a:r>
              <a:rPr lang="en-US" dirty="0"/>
              <a:t>Gold leafed frames			3,100</a:t>
            </a:r>
          </a:p>
          <a:p>
            <a:pPr marL="0" indent="0">
              <a:buNone/>
            </a:pPr>
            <a:r>
              <a:rPr lang="en-US" dirty="0"/>
              <a:t>Installation				1,000</a:t>
            </a:r>
          </a:p>
          <a:p>
            <a:pPr marL="0" indent="0">
              <a:buNone/>
            </a:pPr>
            <a:r>
              <a:rPr lang="en-US" u="sng" dirty="0"/>
              <a:t>Signage  (2 @ 400)			   800     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Subtotal				$16,200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text, person, old, standing&#10;&#10;Description automatically generated">
            <a:extLst>
              <a:ext uri="{FF2B5EF4-FFF2-40B4-BE49-F238E27FC236}">
                <a16:creationId xmlns:a16="http://schemas.microsoft.com/office/drawing/2014/main" id="{7E2C214A-1145-E648-A631-D2DDEA7B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645" y="1605200"/>
            <a:ext cx="3554481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29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F5EF-5A43-2A49-A1F6-CCD48430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Budget Total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15E46-813A-DD4B-95D2-955F7E006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0960"/>
            <a:ext cx="10515600" cy="4846003"/>
          </a:xfrm>
        </p:spPr>
        <p:txBody>
          <a:bodyPr>
            <a:normAutofit/>
          </a:bodyPr>
          <a:lstStyle/>
          <a:p>
            <a:r>
              <a:rPr lang="en-US" dirty="0"/>
              <a:t>Spiro Themed Mural				$23,400</a:t>
            </a:r>
          </a:p>
          <a:p>
            <a:r>
              <a:rPr lang="en-US" dirty="0"/>
              <a:t>Traditional form Caddo pot			$11,100</a:t>
            </a:r>
          </a:p>
          <a:p>
            <a:r>
              <a:rPr lang="en-US" dirty="0"/>
              <a:t>Bust of Chief Allen Wright			$20,500</a:t>
            </a:r>
          </a:p>
          <a:p>
            <a:r>
              <a:rPr lang="en-US" dirty="0"/>
              <a:t>Bust of Clara Luper				$20,500</a:t>
            </a:r>
          </a:p>
          <a:p>
            <a:r>
              <a:rPr lang="en-US" dirty="0"/>
              <a:t>Hall of Heroes				</a:t>
            </a:r>
          </a:p>
          <a:p>
            <a:r>
              <a:rPr lang="en-US" dirty="0"/>
              <a:t>Original Supreme Court Justices		$2,400</a:t>
            </a:r>
            <a:endParaRPr lang="en-US" b="1" dirty="0"/>
          </a:p>
          <a:p>
            <a:r>
              <a:rPr lang="en-US" i="1" dirty="0"/>
              <a:t>Pro Patria </a:t>
            </a:r>
            <a:r>
              <a:rPr lang="en-US" dirty="0"/>
              <a:t>Drawings				$16,200</a:t>
            </a:r>
          </a:p>
          <a:p>
            <a:pPr marL="3657600" lvl="8" indent="0">
              <a:buNone/>
            </a:pPr>
            <a:r>
              <a:rPr lang="en-US" dirty="0"/>
              <a:t>			_______</a:t>
            </a:r>
          </a:p>
          <a:p>
            <a:pPr marL="0" indent="0">
              <a:buNone/>
            </a:pPr>
            <a:r>
              <a:rPr lang="en-US" dirty="0"/>
              <a:t>Total						</a:t>
            </a:r>
            <a:r>
              <a:rPr lang="en-US"/>
              <a:t>	$94,100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90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8303-2F5C-D14F-A4D9-DE855027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E002-7AFC-D442-8F0C-8A2B7C136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6648"/>
            <a:ext cx="10515600" cy="38888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Collections Manager’s Report</a:t>
            </a:r>
          </a:p>
          <a:p>
            <a:pPr marL="0" lvl="0" indent="0">
              <a:buNone/>
            </a:pPr>
            <a:endParaRPr lang="en-US" sz="40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Update on damage to </a:t>
            </a:r>
            <a:r>
              <a:rPr lang="en-US" sz="2400" b="1" i="1" dirty="0">
                <a:latin typeface="+mj-lt"/>
              </a:rPr>
              <a:t>Love Actually </a:t>
            </a:r>
            <a:r>
              <a:rPr lang="en-US" sz="2400" b="1" dirty="0">
                <a:latin typeface="+mj-lt"/>
              </a:rPr>
              <a:t>on the Mansion grounds.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Report on loan request from the Cherokee Nation</a:t>
            </a:r>
          </a:p>
          <a:p>
            <a:pPr marL="0" lv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0949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1C30-C553-AB4B-BDFA-1687BC72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3" y="365125"/>
            <a:ext cx="10152993" cy="1325563"/>
          </a:xfrm>
        </p:spPr>
        <p:txBody>
          <a:bodyPr>
            <a:normAutofit/>
          </a:bodyPr>
          <a:lstStyle/>
          <a:p>
            <a:r>
              <a:rPr lang="en-US" sz="3100" b="1" i="1" dirty="0">
                <a:latin typeface="+mj-lt"/>
              </a:rPr>
              <a:t>Love Actually </a:t>
            </a:r>
            <a:r>
              <a:rPr lang="en-US" sz="3100" b="1" dirty="0">
                <a:latin typeface="+mj-lt"/>
              </a:rPr>
              <a:t>by Lena Beth Frazier</a:t>
            </a:r>
            <a:br>
              <a:rPr lang="en-US" sz="3100" b="1" dirty="0">
                <a:latin typeface="+mj-lt"/>
              </a:rPr>
            </a:br>
            <a:r>
              <a:rPr lang="en-US" sz="3100" b="1" dirty="0">
                <a:latin typeface="+mj-lt"/>
              </a:rPr>
              <a:t>Mansion Grounds  </a:t>
            </a:r>
            <a:r>
              <a:rPr lang="en-US" sz="3200" dirty="0">
                <a:latin typeface="+mj-lt"/>
              </a:rPr>
              <a:t>dedicated: 1994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61A25-C3E1-9F48-859C-4ED13D572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173" y="1690688"/>
            <a:ext cx="5738648" cy="44862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Pushed off of base by falling trees during October 2020 Ice storm.</a:t>
            </a:r>
          </a:p>
          <a:p>
            <a:r>
              <a:rPr lang="en-US" sz="2000" dirty="0">
                <a:latin typeface="+mj-lt"/>
              </a:rPr>
              <a:t>Trees and debris removed by grounds crew.</a:t>
            </a:r>
          </a:p>
          <a:p>
            <a:r>
              <a:rPr lang="en-US" sz="2000" dirty="0">
                <a:latin typeface="+mj-lt"/>
              </a:rPr>
              <a:t>December CPC meeting approves Arts Council to take all necessary measures to to secure, stabilize, and if necessary, repair the sculpture.</a:t>
            </a:r>
          </a:p>
          <a:p>
            <a:r>
              <a:rPr lang="en-US" sz="2000" dirty="0">
                <a:latin typeface="+mj-lt"/>
              </a:rPr>
              <a:t>1/8/21 Assessment by local sculptor David Phelps determines anchor bolts failed “quite some time ago” recommends return to base w/o further immediate action.</a:t>
            </a:r>
          </a:p>
          <a:p>
            <a:r>
              <a:rPr lang="en-US" sz="2000" dirty="0">
                <a:latin typeface="+mj-lt"/>
              </a:rPr>
              <a:t>2/3/21 Grounds crew and Capitol Curator return sculpture to base. </a:t>
            </a:r>
          </a:p>
          <a:p>
            <a:r>
              <a:rPr lang="en-US" sz="2000" dirty="0">
                <a:latin typeface="+mj-lt"/>
              </a:rPr>
              <a:t>Sculpture is stable. Apparent distortion of sculpture base requires further investigation.</a:t>
            </a:r>
          </a:p>
          <a:p>
            <a:endParaRPr lang="en-US" sz="20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8" name="Picture 7" descr="A picture containing outdoor, trunk&#10;&#10;Description automatically generated">
            <a:extLst>
              <a:ext uri="{FF2B5EF4-FFF2-40B4-BE49-F238E27FC236}">
                <a16:creationId xmlns:a16="http://schemas.microsoft.com/office/drawing/2014/main" id="{1B3E28AB-E190-3E48-9D49-DCF1C6D39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227015" y="304769"/>
            <a:ext cx="2540021" cy="2540021"/>
          </a:xfrm>
          <a:prstGeom prst="rect">
            <a:avLst/>
          </a:prstGeom>
        </p:spPr>
      </p:pic>
      <p:pic>
        <p:nvPicPr>
          <p:cNvPr id="10" name="Picture 9" descr="A picture containing outdoor, rock, trunk, dirty&#10;&#10;Description automatically generated">
            <a:extLst>
              <a:ext uri="{FF2B5EF4-FFF2-40B4-BE49-F238E27FC236}">
                <a16:creationId xmlns:a16="http://schemas.microsoft.com/office/drawing/2014/main" id="{1B1CDE2D-4C99-E34F-B370-4ACD409B4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349867" y="1837823"/>
            <a:ext cx="2685245" cy="2013934"/>
          </a:xfrm>
          <a:prstGeom prst="rect">
            <a:avLst/>
          </a:prstGeom>
        </p:spPr>
      </p:pic>
      <p:pic>
        <p:nvPicPr>
          <p:cNvPr id="12" name="Picture 11" descr="A picture containing outdoor, black&#10;&#10;Description automatically generated">
            <a:extLst>
              <a:ext uri="{FF2B5EF4-FFF2-40B4-BE49-F238E27FC236}">
                <a16:creationId xmlns:a16="http://schemas.microsoft.com/office/drawing/2014/main" id="{B8F8EAF0-86F0-944E-BBD4-52AAE3DE9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723733" y="3126487"/>
            <a:ext cx="2685246" cy="2485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077F37-0B68-5449-A167-DC9A8FC2F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9067" y="4337552"/>
            <a:ext cx="2160803" cy="21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76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1F4A-6D31-B244-861E-F3768E03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7863"/>
            <a:ext cx="5886834" cy="1600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Loan request from the </a:t>
            </a:r>
            <a:br>
              <a:rPr lang="en-US" b="1" dirty="0">
                <a:solidFill>
                  <a:srgbClr val="C00000"/>
                </a:solidFill>
                <a:latin typeface="+mj-lt"/>
              </a:rPr>
            </a:br>
            <a:r>
              <a:rPr lang="en-US" b="1" dirty="0">
                <a:solidFill>
                  <a:srgbClr val="C00000"/>
                </a:solidFill>
                <a:latin typeface="+mj-lt"/>
              </a:rPr>
              <a:t>Cherokee Nation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4DF7C-76AD-D348-83E6-0A93F23E18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903778" y="557047"/>
            <a:ext cx="2322787" cy="48557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D076-A79E-7A4A-85E7-8420E3B85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650124"/>
            <a:ext cx="5886834" cy="42188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Received a request to loan the Charles Banks Wilson portrait of </a:t>
            </a:r>
            <a:r>
              <a:rPr lang="en-US" sz="2000" b="1" i="1" dirty="0">
                <a:latin typeface="+mj-lt"/>
              </a:rPr>
              <a:t>Sequoyah</a:t>
            </a:r>
            <a:r>
              <a:rPr lang="en-US" sz="2000" dirty="0">
                <a:latin typeface="+mj-lt"/>
              </a:rPr>
              <a:t> from the Capitol Collection for an exhibition at the Cherokee National History Museum titled “Sequoyah: An American Icon” to run 3/21 – 12/21.</a:t>
            </a:r>
          </a:p>
          <a:p>
            <a:r>
              <a:rPr lang="en-US" sz="2000" dirty="0">
                <a:latin typeface="+mj-lt"/>
              </a:rPr>
              <a:t>CPC Guidelines prohibit loans from the Capitol Collection.</a:t>
            </a:r>
          </a:p>
          <a:p>
            <a:r>
              <a:rPr lang="en-US" sz="2000" dirty="0">
                <a:latin typeface="+mj-lt"/>
              </a:rPr>
              <a:t>The timeline is problematic. </a:t>
            </a:r>
          </a:p>
          <a:p>
            <a:r>
              <a:rPr lang="en-US" sz="2000" dirty="0">
                <a:latin typeface="+mj-lt"/>
              </a:rPr>
              <a:t>Proposing a Memorandum of Understanding with the Cherokee National History </a:t>
            </a:r>
            <a:r>
              <a:rPr lang="en-US" sz="2000">
                <a:latin typeface="+mj-lt"/>
              </a:rPr>
              <a:t>Museum allowing </a:t>
            </a:r>
            <a:r>
              <a:rPr lang="en-US" sz="2000" dirty="0">
                <a:latin typeface="+mj-lt"/>
              </a:rPr>
              <a:t>them to produce a near-life sized </a:t>
            </a:r>
            <a:r>
              <a:rPr lang="en-US" sz="2000">
                <a:latin typeface="+mj-lt"/>
              </a:rPr>
              <a:t>print to </a:t>
            </a:r>
            <a:r>
              <a:rPr lang="en-US" sz="2000" dirty="0">
                <a:latin typeface="+mj-lt"/>
              </a:rPr>
              <a:t>be displayed during the exhibition.</a:t>
            </a:r>
          </a:p>
        </p:txBody>
      </p:sp>
      <p:pic>
        <p:nvPicPr>
          <p:cNvPr id="6" name="Picture 5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3A5FD1B7-8F45-DE4F-AE8B-4534D239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69" y="367863"/>
            <a:ext cx="325864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11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017510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124AB-F988-674B-BF93-1FA67C91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2" y="365125"/>
            <a:ext cx="9230497" cy="79101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j-lt"/>
              </a:rPr>
              <a:t>February 2021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State Capitol Preservation Commission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79BE4B-70E1-D448-B129-1288F784A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4303"/>
            <a:ext cx="10515600" cy="51685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Projects for Consideration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Visitors Entrance and Ground Floor Lobby: </a:t>
            </a:r>
          </a:p>
          <a:p>
            <a:pPr marL="0" indent="0">
              <a:buNone/>
            </a:pPr>
            <a:r>
              <a:rPr lang="en-US" sz="2200" i="1" dirty="0">
                <a:latin typeface="+mj-lt"/>
              </a:rPr>
              <a:t>Pre-Statehood &amp; Native American History</a:t>
            </a:r>
          </a:p>
          <a:p>
            <a:r>
              <a:rPr lang="en-US" sz="2200" dirty="0">
                <a:latin typeface="+mj-lt"/>
              </a:rPr>
              <a:t>Greeting Video</a:t>
            </a:r>
          </a:p>
          <a:p>
            <a:r>
              <a:rPr lang="en-US" sz="2200" dirty="0">
                <a:latin typeface="+mj-lt"/>
              </a:rPr>
              <a:t>Spiro Themed Mural</a:t>
            </a:r>
          </a:p>
          <a:p>
            <a:r>
              <a:rPr lang="en-US" sz="2200" dirty="0">
                <a:latin typeface="+mj-lt"/>
              </a:rPr>
              <a:t>Traditional form Caddo pot</a:t>
            </a:r>
          </a:p>
          <a:p>
            <a:r>
              <a:rPr lang="en-US" sz="2200" dirty="0">
                <a:latin typeface="+mj-lt"/>
              </a:rPr>
              <a:t>Bust of Chief Allen Wright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First Floor Rotunda: </a:t>
            </a:r>
            <a:r>
              <a:rPr lang="en-US" sz="2400" i="1" dirty="0">
                <a:latin typeface="+mj-lt"/>
              </a:rPr>
              <a:t>Oklahoma’s African-American History</a:t>
            </a:r>
          </a:p>
          <a:p>
            <a:r>
              <a:rPr lang="en-US" sz="2200" dirty="0">
                <a:latin typeface="+mj-lt"/>
              </a:rPr>
              <a:t>Bust of Clara Luper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Second Supreme Court Hallway</a:t>
            </a:r>
          </a:p>
          <a:p>
            <a:r>
              <a:rPr lang="en-US" sz="2200" dirty="0">
                <a:latin typeface="+mj-lt"/>
              </a:rPr>
              <a:t>Hall of Heroes</a:t>
            </a:r>
          </a:p>
          <a:p>
            <a:r>
              <a:rPr lang="en-US" sz="2200" dirty="0">
                <a:latin typeface="+mj-lt"/>
              </a:rPr>
              <a:t>Original Supreme Court Justices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Fourth Floor Meeting Rooms</a:t>
            </a:r>
          </a:p>
          <a:p>
            <a:r>
              <a:rPr lang="en-US" sz="2200" i="1" dirty="0">
                <a:latin typeface="+mj-lt"/>
              </a:rPr>
              <a:t>Pro Patria </a:t>
            </a:r>
            <a:r>
              <a:rPr lang="en-US" sz="2200" dirty="0">
                <a:latin typeface="+mj-lt"/>
              </a:rPr>
              <a:t>Drawings </a:t>
            </a:r>
            <a:r>
              <a:rPr lang="en-US" sz="2400" i="1" dirty="0">
                <a:latin typeface="+mj-lt"/>
              </a:rPr>
              <a:t>					</a:t>
            </a:r>
            <a:r>
              <a:rPr lang="en-US" sz="2400" dirty="0">
                <a:latin typeface="+mj-lt"/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081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DF8B-1136-CA46-B2E9-08D16E08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br>
              <a:rPr lang="en-US" sz="3200" b="1" dirty="0">
                <a:solidFill>
                  <a:srgbClr val="C00000"/>
                </a:solidFill>
                <a:latin typeface="+mj-lt"/>
              </a:rPr>
            </a:b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116E-8FE1-1D4F-B3D7-4DEB9F931B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690688"/>
            <a:ext cx="5457497" cy="46996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Selection of Producer / Editor for 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Visitors Entrance Greeting Video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Artist: </a:t>
            </a:r>
            <a:r>
              <a:rPr lang="en-US" sz="2400" b="1" dirty="0" err="1">
                <a:latin typeface="+mj-lt"/>
              </a:rPr>
              <a:t>Sterlin</a:t>
            </a:r>
            <a:r>
              <a:rPr lang="en-US" sz="2400" b="1" dirty="0">
                <a:latin typeface="+mj-lt"/>
              </a:rPr>
              <a:t> Harjo (Seminole, Muscogee)</a:t>
            </a:r>
          </a:p>
          <a:p>
            <a:r>
              <a:rPr lang="en-US" sz="1800" dirty="0">
                <a:latin typeface="+mj-lt"/>
              </a:rPr>
              <a:t>BFA Film and Video, University of Oklahoma</a:t>
            </a:r>
          </a:p>
          <a:p>
            <a:r>
              <a:rPr lang="en-US" sz="1800" dirty="0">
                <a:latin typeface="+mj-lt"/>
              </a:rPr>
              <a:t>Member: Academy of Motion Picture Arts and Sciences</a:t>
            </a:r>
          </a:p>
          <a:p>
            <a:r>
              <a:rPr lang="en-US" sz="1800" dirty="0">
                <a:latin typeface="+mj-lt"/>
              </a:rPr>
              <a:t>Director: FX Series </a:t>
            </a:r>
            <a:r>
              <a:rPr lang="en-US" sz="1800" i="1" dirty="0">
                <a:latin typeface="+mj-lt"/>
              </a:rPr>
              <a:t>Reservation Dogs </a:t>
            </a:r>
          </a:p>
          <a:p>
            <a:r>
              <a:rPr lang="en-US" sz="1800" dirty="0">
                <a:latin typeface="+mj-lt"/>
              </a:rPr>
              <a:t>Films include:</a:t>
            </a:r>
          </a:p>
          <a:p>
            <a:pPr marL="0" indent="0">
              <a:buNone/>
            </a:pPr>
            <a:r>
              <a:rPr lang="en-US" sz="1800" i="1" dirty="0">
                <a:latin typeface="+mj-lt"/>
              </a:rPr>
              <a:t>	Love and Fury </a:t>
            </a:r>
            <a:r>
              <a:rPr lang="en-US" sz="1800" dirty="0">
                <a:latin typeface="+mj-lt"/>
              </a:rPr>
              <a:t>(2020)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 err="1">
                <a:latin typeface="+mj-lt"/>
              </a:rPr>
              <a:t>Mekko</a:t>
            </a:r>
            <a:r>
              <a:rPr lang="en-US" sz="1800" dirty="0">
                <a:latin typeface="+mj-lt"/>
              </a:rPr>
              <a:t> (2015)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>
                <a:latin typeface="+mj-lt"/>
              </a:rPr>
              <a:t>This May Be the Last Time </a:t>
            </a:r>
            <a:r>
              <a:rPr lang="en-US" sz="1800" dirty="0">
                <a:latin typeface="+mj-lt"/>
              </a:rPr>
              <a:t>(2014)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>
                <a:latin typeface="+mj-lt"/>
              </a:rPr>
              <a:t>Barking Water </a:t>
            </a:r>
            <a:r>
              <a:rPr lang="en-US" sz="1800" dirty="0">
                <a:latin typeface="+mj-lt"/>
              </a:rPr>
              <a:t>(2009)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>
                <a:latin typeface="+mj-lt"/>
              </a:rPr>
              <a:t>Four Sheets to the Wind </a:t>
            </a:r>
            <a:r>
              <a:rPr lang="en-US" sz="1800" dirty="0">
                <a:latin typeface="+mj-lt"/>
              </a:rPr>
              <a:t>(2007)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Goodnight Irene (2005)	</a:t>
            </a:r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ED73414-756D-8F4C-AB81-FC7EAD1E2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8444"/>
          <a:stretch/>
        </p:blipFill>
        <p:spPr>
          <a:xfrm>
            <a:off x="6390290" y="1942936"/>
            <a:ext cx="5276193" cy="44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3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32C5-DF62-3641-ABCE-CAFE504F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6151179" cy="5004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  <a:ea typeface="+mj-ea"/>
              </a:rPr>
              <a:t>Celebrating Oklahoma as a center of Culture and Commerce 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  <a:ea typeface="+mj-ea"/>
              </a:rPr>
              <a:t>Spiro-themed mural – oil on linen 5’ x 12’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  <a:ea typeface="+mj-ea"/>
              </a:rPr>
              <a:t>Artist: </a:t>
            </a:r>
            <a:r>
              <a:rPr lang="en-US" sz="2200" b="1" dirty="0" err="1">
                <a:latin typeface="+mj-lt"/>
                <a:ea typeface="+mj-ea"/>
              </a:rPr>
              <a:t>Yatika</a:t>
            </a:r>
            <a:r>
              <a:rPr lang="en-US" sz="2200" b="1" dirty="0">
                <a:latin typeface="+mj-lt"/>
                <a:ea typeface="+mj-ea"/>
              </a:rPr>
              <a:t> Starr Fields (Osage, Muscogee, Cherokee Nation)</a:t>
            </a:r>
          </a:p>
          <a:p>
            <a:pPr marL="0" indent="0">
              <a:buNone/>
            </a:pPr>
            <a:endParaRPr lang="en-US" sz="22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Artwork  				    16,000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Gold leafed frame			      6,000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Installation				      1,000</a:t>
            </a:r>
          </a:p>
          <a:p>
            <a:pPr marL="0" indent="0">
              <a:buNone/>
            </a:pPr>
            <a:r>
              <a:rPr lang="en-US" sz="2400" u="sng" dirty="0">
                <a:latin typeface="+mj-lt"/>
              </a:rPr>
              <a:t>Signage				         400       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Subtotal				  $23,400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200" dirty="0">
              <a:latin typeface="+mj-lt"/>
              <a:ea typeface="+mj-ea"/>
            </a:endParaRPr>
          </a:p>
          <a:p>
            <a:pPr marL="914400" lvl="2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FC786-667B-9344-9C2E-99751994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br>
              <a:rPr lang="en-US" sz="3200" b="1" dirty="0">
                <a:solidFill>
                  <a:srgbClr val="C00000"/>
                </a:solidFill>
                <a:latin typeface="+mj-lt"/>
              </a:rPr>
            </a:b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endParaRPr lang="en-US" sz="3200" b="1" dirty="0">
              <a:latin typeface="+mj-lt"/>
            </a:endParaRPr>
          </a:p>
        </p:txBody>
      </p:sp>
      <p:pic>
        <p:nvPicPr>
          <p:cNvPr id="8" name="Picture 7" descr="A person standing in front of a wall of art&#10;&#10;Description automatically generated with low confidence">
            <a:extLst>
              <a:ext uri="{FF2B5EF4-FFF2-40B4-BE49-F238E27FC236}">
                <a16:creationId xmlns:a16="http://schemas.microsoft.com/office/drawing/2014/main" id="{946256E3-02BE-1C4A-BE7F-361189800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15034"/>
          <a:stretch/>
        </p:blipFill>
        <p:spPr>
          <a:xfrm>
            <a:off x="7115504" y="2244669"/>
            <a:ext cx="4572000" cy="3289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73264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B7AFB4-F643-CE46-91A9-CF77DCE2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140"/>
            <a:ext cx="10515600" cy="14605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+mj-lt"/>
              </a:rPr>
            </a:b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943A-723D-954F-8FEA-5414F077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2441"/>
            <a:ext cx="10515600" cy="4495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Traditional Caddo Tripod Pot 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Artist: Chase </a:t>
            </a:r>
            <a:r>
              <a:rPr lang="en-US" b="1" dirty="0" err="1">
                <a:latin typeface="+mj-lt"/>
              </a:rPr>
              <a:t>Kahwinhut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Earles</a:t>
            </a:r>
            <a:r>
              <a:rPr lang="en-US" b="1" dirty="0">
                <a:latin typeface="+mj-lt"/>
              </a:rPr>
              <a:t> (Caddo)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Artwork				    8,500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Pedestal				    2,000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Installation 				       200</a:t>
            </a:r>
          </a:p>
          <a:p>
            <a:pPr marL="0" indent="0">
              <a:buNone/>
            </a:pPr>
            <a:r>
              <a:rPr lang="en-US" u="sng" dirty="0">
                <a:latin typeface="+mj-lt"/>
              </a:rPr>
              <a:t>Signage				       400      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Subtotal				$11,100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5F355-B6FC-244C-A6DA-8BF12B9A7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99" y="1753640"/>
            <a:ext cx="2878224" cy="43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07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BCAC-F022-3E43-9BED-F0D2D18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36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br>
              <a:rPr lang="en-US" sz="3600" b="1" dirty="0">
                <a:solidFill>
                  <a:srgbClr val="C00000"/>
                </a:solidFill>
                <a:latin typeface="+mj-lt"/>
              </a:rPr>
            </a:b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EFC4-95E7-2448-AE94-292459B101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4"/>
            <a:ext cx="6708820" cy="4394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Bronze bust of Chief Allen Wright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Artist: </a:t>
            </a:r>
            <a:r>
              <a:rPr lang="en-US" b="1" dirty="0" err="1">
                <a:latin typeface="+mj-lt"/>
              </a:rPr>
              <a:t>LaQuincey</a:t>
            </a:r>
            <a:r>
              <a:rPr lang="en-US" b="1" dirty="0">
                <a:latin typeface="+mj-lt"/>
              </a:rPr>
              <a:t> Reed</a:t>
            </a:r>
          </a:p>
          <a:p>
            <a:pPr marL="0" indent="0">
              <a:buNone/>
            </a:pPr>
            <a:r>
              <a:rPr lang="en-US" dirty="0"/>
              <a:t>Artist fee 				      9,500</a:t>
            </a:r>
          </a:p>
          <a:p>
            <a:pPr marL="0" indent="0">
              <a:buNone/>
            </a:pPr>
            <a:r>
              <a:rPr lang="en-US" dirty="0"/>
              <a:t>Casting and finishing		      8,500</a:t>
            </a:r>
          </a:p>
          <a:p>
            <a:pPr marL="0" indent="0">
              <a:buNone/>
            </a:pPr>
            <a:r>
              <a:rPr lang="en-US" dirty="0"/>
              <a:t>Pedestal				      1,800</a:t>
            </a:r>
          </a:p>
          <a:p>
            <a:pPr marL="0" indent="0">
              <a:buNone/>
            </a:pPr>
            <a:r>
              <a:rPr lang="en-US" dirty="0"/>
              <a:t>Installation				         300</a:t>
            </a:r>
          </a:p>
          <a:p>
            <a:pPr marL="0" indent="0">
              <a:buNone/>
            </a:pPr>
            <a:r>
              <a:rPr lang="en-US" u="sng" dirty="0"/>
              <a:t>Signage				         400      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Subtotal				  $20,500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1FF82-A45D-9946-9D43-E2F902D3A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56" y="1879172"/>
            <a:ext cx="3344284" cy="3972910"/>
          </a:xfrm>
          <a:prstGeom prst="rect">
            <a:avLst/>
          </a:prstGeom>
        </p:spPr>
      </p:pic>
      <p:pic>
        <p:nvPicPr>
          <p:cNvPr id="5" name="Picture 4" descr="A picture containing text, person, newspaper&#10;&#10;Description automatically generated">
            <a:extLst>
              <a:ext uri="{FF2B5EF4-FFF2-40B4-BE49-F238E27FC236}">
                <a16:creationId xmlns:a16="http://schemas.microsoft.com/office/drawing/2014/main" id="{B20C0435-E60D-7641-AB6F-10A6CB7F3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t="15962" r="14296" b="29953"/>
          <a:stretch/>
        </p:blipFill>
        <p:spPr>
          <a:xfrm>
            <a:off x="8769298" y="3865627"/>
            <a:ext cx="2936204" cy="25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99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2039-FA69-DD46-AA0F-37D85364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1st Floor Rotunda: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African-American History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b="1" dirty="0">
                <a:latin typeface="+mj-lt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11A74-1193-124C-B756-88792A2C0A1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02960" y="1396215"/>
            <a:ext cx="6711633" cy="4779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Bronze bust of Clara Luper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Artist: </a:t>
            </a:r>
            <a:r>
              <a:rPr lang="en-US" b="1" dirty="0" err="1">
                <a:latin typeface="+mj-lt"/>
              </a:rPr>
              <a:t>LaQuincey</a:t>
            </a:r>
            <a:r>
              <a:rPr lang="en-US" b="1" dirty="0">
                <a:latin typeface="+mj-lt"/>
              </a:rPr>
              <a:t> Reed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Artist fee 				      9,500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Casting and finishing		      8,500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Pedestal				      1,800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Installation				         300</a:t>
            </a:r>
          </a:p>
          <a:p>
            <a:pPr marL="0" indent="0">
              <a:buNone/>
            </a:pPr>
            <a:r>
              <a:rPr lang="en-US" u="sng" dirty="0">
                <a:latin typeface="+mj-lt"/>
              </a:rPr>
              <a:t>Signage				         400      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Subtotal				  $20,500</a:t>
            </a:r>
            <a:endParaRPr lang="en-US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7" name="Picture 6" descr="A picture containing person, person, posing, old&#10;&#10;Description automatically generated">
            <a:extLst>
              <a:ext uri="{FF2B5EF4-FFF2-40B4-BE49-F238E27FC236}">
                <a16:creationId xmlns:a16="http://schemas.microsoft.com/office/drawing/2014/main" id="{2F444EBD-B03D-A241-878C-995767A4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5" y="1502979"/>
            <a:ext cx="3251540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94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2248"/>
            <a:ext cx="9144000" cy="872359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latin typeface="+mj-lt"/>
              </a:rPr>
              <a:t>2nd Floor:</a:t>
            </a:r>
            <a:r>
              <a:rPr lang="en-US" sz="3200">
                <a:latin typeface="+mj-lt"/>
              </a:rPr>
              <a:t>  </a:t>
            </a:r>
            <a:r>
              <a:rPr lang="en-US" sz="3200" b="1">
                <a:latin typeface="+mj-lt"/>
              </a:rPr>
              <a:t>Supreme Court Hallway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7A34-563A-4C4D-973A-156E2DB1B7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1271752"/>
            <a:ext cx="9144000" cy="482424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+mj-lt"/>
              </a:rPr>
              <a:t>Proposed Location of the “Hall of Heroes”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+mj-lt"/>
              </a:rPr>
              <a:t>Purpose: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To honor the contributions of Oklahomans who have served in the Armed Services of the United States of America.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To recognize the sacrifices that Oklahomans of all cultural backgrounds  have made in service to the Nation.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+mj-lt"/>
              </a:rPr>
              <a:t>Location on the Supreme Court Hallway recognizes: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Defense of the Constitution and laws of the United States a key part of the Oath of Service.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The unique status of the United States; a nation ruled by laws not men.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The balance between the Nation’s civil and military interests.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1391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2248"/>
            <a:ext cx="9144000" cy="87235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+mj-lt"/>
              </a:rPr>
              <a:t>2nd Floor:</a:t>
            </a:r>
            <a:r>
              <a:rPr lang="en-US" sz="3200" dirty="0">
                <a:latin typeface="+mj-lt"/>
              </a:rPr>
              <a:t>  </a:t>
            </a:r>
            <a:r>
              <a:rPr lang="en-US" sz="3200" b="1" dirty="0">
                <a:latin typeface="+mj-lt"/>
              </a:rPr>
              <a:t>Supreme Court Hallway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7A34-563A-4C4D-973A-156E2DB1B7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1271753"/>
            <a:ext cx="9144000" cy="4561488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+mj-lt"/>
              </a:rPr>
              <a:t>Potential artworks for the “Hall of Heroes”</a:t>
            </a:r>
          </a:p>
        </p:txBody>
      </p:sp>
      <p:pic>
        <p:nvPicPr>
          <p:cNvPr id="8" name="Picture 7" descr="A group of soldiers on a beach&#10;&#10;Description automatically generated with low confidence">
            <a:extLst>
              <a:ext uri="{FF2B5EF4-FFF2-40B4-BE49-F238E27FC236}">
                <a16:creationId xmlns:a16="http://schemas.microsoft.com/office/drawing/2014/main" id="{5E5C6F21-702C-EB4F-BC92-554E93DE5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3" y="1780525"/>
            <a:ext cx="3797483" cy="2879183"/>
          </a:xfrm>
          <a:prstGeom prst="rect">
            <a:avLst/>
          </a:prstGeom>
        </p:spPr>
      </p:pic>
      <p:pic>
        <p:nvPicPr>
          <p:cNvPr id="12" name="Picture 11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44BF6BF3-3C24-884B-8AB8-03D360BAD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39" y="3101478"/>
            <a:ext cx="2652452" cy="3341671"/>
          </a:xfrm>
          <a:prstGeom prst="rect">
            <a:avLst/>
          </a:prstGeom>
        </p:spPr>
      </p:pic>
      <p:pic>
        <p:nvPicPr>
          <p:cNvPr id="3" name="Picture 2" descr="A picture containing text, outdoor, colorful&#10;&#10;Description automatically generated">
            <a:extLst>
              <a:ext uri="{FF2B5EF4-FFF2-40B4-BE49-F238E27FC236}">
                <a16:creationId xmlns:a16="http://schemas.microsoft.com/office/drawing/2014/main" id="{50E6C04E-98D0-E442-86AE-58E9A28D6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1" y="2255965"/>
            <a:ext cx="3210367" cy="4302691"/>
          </a:xfrm>
          <a:prstGeom prst="rect">
            <a:avLst/>
          </a:prstGeom>
        </p:spPr>
      </p:pic>
      <p:pic>
        <p:nvPicPr>
          <p:cNvPr id="11" name="Picture 10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D408CA4D-9302-1842-9134-3C566149A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60" y="1342169"/>
            <a:ext cx="2575571" cy="32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91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1185</Words>
  <Application>Microsoft Office PowerPoint</Application>
  <PresentationFormat>Widescreen</PresentationFormat>
  <Paragraphs>165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-webkit-standard</vt:lpstr>
      <vt:lpstr>Office Theme</vt:lpstr>
      <vt:lpstr>PowerPoint Presentation</vt:lpstr>
      <vt:lpstr>February 2021  State Capitol Preservation Commission</vt:lpstr>
      <vt:lpstr>Visitors Entrance and Ground Floor Lobby Area: Pre-Statehood and Native American History</vt:lpstr>
      <vt:lpstr>Visitors Entrance and Ground Floor Lobby Area: Pre-Statehood and Native American History</vt:lpstr>
      <vt:lpstr>Visitors Entrance and Ground Floor Lobby Area: Pre-Statehood and Native American History</vt:lpstr>
      <vt:lpstr> Visitors Entrance and Ground Floor Lobby Area: Pre-Statehood and Native American History  </vt:lpstr>
      <vt:lpstr>1st Floor Rotunda: African-American History  </vt:lpstr>
      <vt:lpstr>2nd Floor:  Supreme Court Hallway</vt:lpstr>
      <vt:lpstr>2nd Floor:  Supreme Court Hallway</vt:lpstr>
      <vt:lpstr>Oklahoma’s Original Supreme Court Justices </vt:lpstr>
      <vt:lpstr>Oklahoma’s Original Supreme Court Justices</vt:lpstr>
      <vt:lpstr> 4th Floor Meeting Rooms Pro Patria Drawings</vt:lpstr>
      <vt:lpstr>Pro Patria Drawings  for 4th Floor Meeting Rooms</vt:lpstr>
      <vt:lpstr>Budget Total</vt:lpstr>
      <vt:lpstr> </vt:lpstr>
      <vt:lpstr>Love Actually by Lena Beth Frazier Mansion Grounds  dedicated: 1994</vt:lpstr>
      <vt:lpstr>Loan request from the  Cherokee Nation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Atkinson</dc:creator>
  <cp:lastModifiedBy>Jake Lowrey</cp:lastModifiedBy>
  <cp:revision>136</cp:revision>
  <cp:lastPrinted>2020-12-16T18:00:45Z</cp:lastPrinted>
  <dcterms:created xsi:type="dcterms:W3CDTF">2020-12-08T21:59:41Z</dcterms:created>
  <dcterms:modified xsi:type="dcterms:W3CDTF">2021-03-16T18:48:12Z</dcterms:modified>
</cp:coreProperties>
</file>