
<file path=[Content_Types].xml><?xml version="1.0" encoding="utf-8"?>
<Types xmlns="http://schemas.openxmlformats.org/package/2006/content-types">
  <Default Extension="png" ContentType="image/png"/>
  <Default Extension="tmp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3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71" r:id="rId5"/>
    <p:sldMasterId id="2147483661" r:id="rId6"/>
    <p:sldMasterId id="2147483682" r:id="rId7"/>
  </p:sldMasterIdLst>
  <p:notesMasterIdLst>
    <p:notesMasterId r:id="rId22"/>
  </p:notesMasterIdLst>
  <p:sldIdLst>
    <p:sldId id="259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60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E8F26"/>
    <a:srgbClr val="464646"/>
    <a:srgbClr val="004E9A"/>
    <a:srgbClr val="D15420"/>
    <a:srgbClr val="91411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slide" Target="slides/slide11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slide" Target="slides/slide14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slide" Target="slides/slide1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4.xml"/><Relationship Id="rId24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8.xml"/><Relationship Id="rId23" Type="http://schemas.openxmlformats.org/officeDocument/2006/relationships/presProps" Target="presProps.xml"/><Relationship Id="rId10" Type="http://schemas.openxmlformats.org/officeDocument/2006/relationships/slide" Target="slides/slide3.xml"/><Relationship Id="rId19" Type="http://schemas.openxmlformats.org/officeDocument/2006/relationships/slide" Target="slides/slide1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C1F2CA-638E-41B8-A3EF-3270D0228246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E48FC7-4267-4A49-B50C-BE60F72B7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937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MIPS, replaced SGR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1AED4-1BDD-4D39-9A2D-A85D366B284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026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Under</a:t>
            </a:r>
            <a:r>
              <a:rPr lang="en-US" baseline="0" dirty="0" smtClean="0"/>
              <a:t> direction from the Governor and through the spending power of the legislature, Oklahoma is leveraging available Medicaid funding to establish and implement a functioning HIE.</a:t>
            </a:r>
          </a:p>
          <a:p>
            <a:r>
              <a:rPr lang="en-US" baseline="0" dirty="0" smtClean="0"/>
              <a:t>Mention governance- something we have to do, not something we ought to do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1AED4-1BDD-4D39-9A2D-A85D366B284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06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Are we a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D1AED4-1BDD-4D39-9A2D-A85D366B284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2282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bg>
      <p:bgPr>
        <a:solidFill>
          <a:srgbClr val="D1542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190ADDA2-9361-4AC6-B4E0-FCE0D576AE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7381875" cy="6064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6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Transition slide 1:</a:t>
            </a:r>
            <a:br>
              <a:rPr lang="en-US" dirty="0"/>
            </a:br>
            <a:r>
              <a:rPr lang="en-US" dirty="0"/>
              <a:t>put your title here</a:t>
            </a:r>
          </a:p>
        </p:txBody>
      </p:sp>
    </p:spTree>
    <p:extLst>
      <p:ext uri="{BB962C8B-B14F-4D97-AF65-F5344CB8AC3E}">
        <p14:creationId xmlns:p14="http://schemas.microsoft.com/office/powerpoint/2010/main" val="3863832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bg>
      <p:bgPr>
        <a:solidFill>
          <a:srgbClr val="DE8F2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190ADDA2-9361-4AC6-B4E0-FCE0D576AE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7381875" cy="6064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6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Transition slide 1:</a:t>
            </a:r>
            <a:br>
              <a:rPr lang="en-US" dirty="0"/>
            </a:br>
            <a:r>
              <a:rPr lang="en-US" dirty="0"/>
              <a:t>put your title here</a:t>
            </a:r>
          </a:p>
        </p:txBody>
      </p:sp>
    </p:spTree>
    <p:extLst>
      <p:ext uri="{BB962C8B-B14F-4D97-AF65-F5344CB8AC3E}">
        <p14:creationId xmlns:p14="http://schemas.microsoft.com/office/powerpoint/2010/main" val="2532503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D39D4-F3F6-4638-AB26-B252F641A3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FF79B-5247-4EA0-A3E1-735056041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61A5CC-C12F-4050-A87A-D8016FCA4D96}"/>
              </a:ext>
            </a:extLst>
          </p:cNvPr>
          <p:cNvSpPr txBox="1">
            <a:spLocks/>
          </p:cNvSpPr>
          <p:nvPr userDrawn="1"/>
        </p:nvSpPr>
        <p:spPr>
          <a:xfrm>
            <a:off x="839788" y="6356350"/>
            <a:ext cx="1051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00" kern="1200" spc="200" baseline="0">
                <a:solidFill>
                  <a:schemeClr val="tx1">
                    <a:tint val="75000"/>
                  </a:schemeClr>
                </a:solidFill>
                <a:latin typeface="Montserrat Thin" panose="00000300000000000000" pitchFamily="50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C63B91F-EED1-42B4-9003-40A200ECD70B}" type="slidenum">
              <a:rPr lang="en-US" smtClean="0"/>
              <a:pPr/>
              <a:t>‹#›</a:t>
            </a:fld>
            <a:r>
              <a:rPr lang="en-US"/>
              <a:t> | OKLAHOMA HEALTH CARE AUTHORITY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6196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37632-4528-4547-B622-7D5392E9918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0" y="0"/>
            <a:ext cx="6019800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rgbClr val="DE8F26"/>
                </a:solidFill>
                <a:latin typeface="Montserrat SemiBold" panose="00000700000000000000" pitchFamily="50" charset="0"/>
              </a:defRPr>
            </a:lvl1pPr>
            <a:lvl2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2pPr>
            <a:lvl3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3pPr>
            <a:lvl4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4pPr>
            <a:lvl5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5pPr>
          </a:lstStyle>
          <a:p>
            <a:pPr lvl="0"/>
            <a:r>
              <a:rPr lang="en-US" dirty="0"/>
              <a:t>Your photo goes here.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3E39908-AE0E-4754-863C-B6DFE0ABF81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6412" y="250825"/>
            <a:ext cx="4498976" cy="1325563"/>
          </a:xfrm>
        </p:spPr>
        <p:txBody>
          <a:bodyPr>
            <a:noAutofit/>
          </a:bodyPr>
          <a:lstStyle>
            <a:lvl1pPr>
              <a:defRPr sz="4400" cap="all" baseline="0">
                <a:solidFill>
                  <a:srgbClr val="464646"/>
                </a:solidFill>
                <a:latin typeface="Montserrat ExtraBold" panose="00000900000000000000" pitchFamily="50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2CDDA6A8-B2BE-4559-A7EE-FF82A8563D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6412" y="1846263"/>
            <a:ext cx="4498976" cy="4216400"/>
          </a:xfrm>
        </p:spPr>
        <p:txBody>
          <a:bodyPr/>
          <a:lstStyle>
            <a:lvl1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1pPr>
            <a:lvl2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2pPr>
            <a:lvl3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3pPr>
            <a:lvl4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4pPr>
            <a:lvl5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A769C14F-0A74-4517-9776-5B7B44E1B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56412" y="6242050"/>
            <a:ext cx="4498976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Montserrat Thin" panose="00000300000000000000" pitchFamily="50" charset="0"/>
              </a:defRPr>
            </a:lvl1pPr>
          </a:lstStyle>
          <a:p>
            <a:fld id="{7C63B91F-EED1-42B4-9003-40A200ECD70B}" type="slidenum">
              <a:rPr lang="en-US" smtClean="0"/>
              <a:pPr/>
              <a:t>‹#›</a:t>
            </a:fld>
            <a:r>
              <a:rPr lang="en-US" dirty="0"/>
              <a:t> | OKLAHOMA HEALTH CARE AUTHORITY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CFB1B45-AB0B-4368-85D5-F1BC20ACF674}"/>
              </a:ext>
            </a:extLst>
          </p:cNvPr>
          <p:cNvCxnSpPr>
            <a:cxnSpLocks/>
          </p:cNvCxnSpPr>
          <p:nvPr userDrawn="1"/>
        </p:nvCxnSpPr>
        <p:spPr>
          <a:xfrm>
            <a:off x="6856412" y="1711325"/>
            <a:ext cx="2647950" cy="0"/>
          </a:xfrm>
          <a:prstGeom prst="line">
            <a:avLst/>
          </a:prstGeom>
          <a:ln w="38100">
            <a:solidFill>
              <a:srgbClr val="DE8F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6137377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Phot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70D42-1BD7-4F53-8BCF-B4A375FC4C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6611" y="260350"/>
            <a:ext cx="4346577" cy="1325563"/>
          </a:xfrm>
        </p:spPr>
        <p:txBody>
          <a:bodyPr>
            <a:noAutofit/>
          </a:bodyPr>
          <a:lstStyle>
            <a:lvl1pPr>
              <a:defRPr sz="4400" cap="all" baseline="0">
                <a:solidFill>
                  <a:srgbClr val="464646"/>
                </a:solidFill>
                <a:latin typeface="Montserrat ExtraBold" panose="00000900000000000000" pitchFamily="50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37632-4528-4547-B622-7D5392E9918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 flipH="1">
            <a:off x="6019800" y="0"/>
            <a:ext cx="6172200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rgbClr val="DE8F26"/>
                </a:solidFill>
                <a:latin typeface="Montserrat SemiBold" panose="00000700000000000000" pitchFamily="50" charset="0"/>
              </a:defRPr>
            </a:lvl1pPr>
            <a:lvl2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2pPr>
            <a:lvl3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3pPr>
            <a:lvl4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4pPr>
            <a:lvl5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5pPr>
          </a:lstStyle>
          <a:p>
            <a:pPr lvl="0"/>
            <a:r>
              <a:rPr lang="en-US" dirty="0"/>
              <a:t>Your photo goes here.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D73155-0A55-4C9C-8B61-3D6918B725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1" y="1855788"/>
            <a:ext cx="4346577" cy="4216400"/>
          </a:xfrm>
        </p:spPr>
        <p:txBody>
          <a:bodyPr/>
          <a:lstStyle>
            <a:lvl1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1pPr>
            <a:lvl2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2pPr>
            <a:lvl3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3pPr>
            <a:lvl4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4pPr>
            <a:lvl5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6D9C4B-00F2-46E8-AAD7-585242598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6610" y="6251575"/>
            <a:ext cx="4346578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Montserrat Thin" panose="00000300000000000000" pitchFamily="50" charset="0"/>
              </a:defRPr>
            </a:lvl1pPr>
          </a:lstStyle>
          <a:p>
            <a:fld id="{7C63B91F-EED1-42B4-9003-40A200ECD70B}" type="slidenum">
              <a:rPr lang="en-US" smtClean="0"/>
              <a:pPr/>
              <a:t>‹#›</a:t>
            </a:fld>
            <a:r>
              <a:rPr lang="en-US" dirty="0"/>
              <a:t> | OKLAHOMA HEALTH CARE AUTHORITY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D823A65-2831-4980-B935-FDC3611D2BC3}"/>
              </a:ext>
            </a:extLst>
          </p:cNvPr>
          <p:cNvCxnSpPr>
            <a:cxnSpLocks/>
          </p:cNvCxnSpPr>
          <p:nvPr userDrawn="1"/>
        </p:nvCxnSpPr>
        <p:spPr>
          <a:xfrm>
            <a:off x="836611" y="1720850"/>
            <a:ext cx="2647950" cy="0"/>
          </a:xfrm>
          <a:prstGeom prst="line">
            <a:avLst/>
          </a:prstGeom>
          <a:ln w="38100">
            <a:solidFill>
              <a:srgbClr val="DE8F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9457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70D42-1BD7-4F53-8BCF-B4A375FC4C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6612" y="260350"/>
            <a:ext cx="4346574" cy="1325563"/>
          </a:xfrm>
        </p:spPr>
        <p:txBody>
          <a:bodyPr>
            <a:noAutofit/>
          </a:bodyPr>
          <a:lstStyle>
            <a:lvl1pPr>
              <a:defRPr sz="3600" cap="all" baseline="0">
                <a:solidFill>
                  <a:srgbClr val="464646"/>
                </a:solidFill>
                <a:latin typeface="Montserrat ExtraBold" panose="00000900000000000000" pitchFamily="50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37632-4528-4547-B622-7D5392E9918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 flipH="1">
            <a:off x="6019800" y="1"/>
            <a:ext cx="6172200" cy="3343274"/>
          </a:xfrm>
        </p:spPr>
        <p:txBody>
          <a:bodyPr anchor="ctr"/>
          <a:lstStyle>
            <a:lvl1pPr marL="0" indent="0" algn="ctr">
              <a:buNone/>
              <a:defRPr>
                <a:solidFill>
                  <a:srgbClr val="DE8F26"/>
                </a:solidFill>
                <a:latin typeface="Montserrat SemiBold" panose="00000700000000000000" pitchFamily="50" charset="0"/>
              </a:defRPr>
            </a:lvl1pPr>
            <a:lvl2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2pPr>
            <a:lvl3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3pPr>
            <a:lvl4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4pPr>
            <a:lvl5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5pPr>
          </a:lstStyle>
          <a:p>
            <a:pPr lvl="0"/>
            <a:r>
              <a:rPr lang="en-US" dirty="0"/>
              <a:t>Your photo goes here.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D73155-0A55-4C9C-8B61-3D6918B725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1" y="1855788"/>
            <a:ext cx="4346575" cy="4216400"/>
          </a:xfrm>
        </p:spPr>
        <p:txBody>
          <a:bodyPr/>
          <a:lstStyle>
            <a:lvl1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1pPr>
            <a:lvl2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2pPr>
            <a:lvl3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3pPr>
            <a:lvl4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4pPr>
            <a:lvl5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6D9C4B-00F2-46E8-AAD7-585242598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6609" y="6251575"/>
            <a:ext cx="4346575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Montserrat Thin" panose="00000300000000000000" pitchFamily="50" charset="0"/>
              </a:defRPr>
            </a:lvl1pPr>
          </a:lstStyle>
          <a:p>
            <a:fld id="{7C63B91F-EED1-42B4-9003-40A200ECD70B}" type="slidenum">
              <a:rPr lang="en-US" smtClean="0"/>
              <a:pPr/>
              <a:t>‹#›</a:t>
            </a:fld>
            <a:r>
              <a:rPr lang="en-US" dirty="0"/>
              <a:t> | OKLAHOMA HEALTH CARE AUTHORITY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D823A65-2831-4980-B935-FDC3611D2BC3}"/>
              </a:ext>
            </a:extLst>
          </p:cNvPr>
          <p:cNvCxnSpPr>
            <a:cxnSpLocks/>
          </p:cNvCxnSpPr>
          <p:nvPr userDrawn="1"/>
        </p:nvCxnSpPr>
        <p:spPr>
          <a:xfrm>
            <a:off x="836611" y="1720850"/>
            <a:ext cx="2647950" cy="0"/>
          </a:xfrm>
          <a:prstGeom prst="line">
            <a:avLst/>
          </a:prstGeom>
          <a:ln w="38100">
            <a:solidFill>
              <a:srgbClr val="DE8F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1ACAF94-7D76-461F-84CA-8C3A8E1A19AF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 flipH="1">
            <a:off x="6019800" y="3457575"/>
            <a:ext cx="6172200" cy="3400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rgbClr val="DE8F26"/>
                </a:solidFill>
                <a:latin typeface="Montserrat SemiBold" panose="00000700000000000000" pitchFamily="50" charset="0"/>
              </a:defRPr>
            </a:lvl1pPr>
            <a:lvl2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2pPr>
            <a:lvl3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3pPr>
            <a:lvl4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4pPr>
            <a:lvl5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5pPr>
          </a:lstStyle>
          <a:p>
            <a:pPr lvl="0"/>
            <a:r>
              <a:rPr lang="en-US" dirty="0"/>
              <a:t>Your photo goes here.</a:t>
            </a:r>
          </a:p>
        </p:txBody>
      </p:sp>
    </p:spTree>
    <p:extLst>
      <p:ext uri="{BB962C8B-B14F-4D97-AF65-F5344CB8AC3E}">
        <p14:creationId xmlns:p14="http://schemas.microsoft.com/office/powerpoint/2010/main" val="275358843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37632-4528-4547-B622-7D5392E9918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6611" y="-3170"/>
            <a:ext cx="10518777" cy="3428990"/>
          </a:xfrm>
        </p:spPr>
        <p:txBody>
          <a:bodyPr anchor="ctr"/>
          <a:lstStyle>
            <a:lvl1pPr marL="0" indent="0" algn="ctr">
              <a:buNone/>
              <a:defRPr>
                <a:solidFill>
                  <a:srgbClr val="DE8F26"/>
                </a:solidFill>
                <a:latin typeface="Montserrat SemiBold" panose="00000700000000000000" pitchFamily="50" charset="0"/>
              </a:defRPr>
            </a:lvl1pPr>
            <a:lvl2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2pPr>
            <a:lvl3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3pPr>
            <a:lvl4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4pPr>
            <a:lvl5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5pPr>
          </a:lstStyle>
          <a:p>
            <a:pPr lvl="0"/>
            <a:r>
              <a:rPr lang="en-US" dirty="0"/>
              <a:t>Your photo goes here.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2CDDA6A8-B2BE-4559-A7EE-FF82A8563D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2" y="3590917"/>
            <a:ext cx="3343274" cy="2244721"/>
          </a:xfrm>
        </p:spPr>
        <p:txBody>
          <a:bodyPr/>
          <a:lstStyle>
            <a:lvl1pPr>
              <a:defRPr sz="1400">
                <a:solidFill>
                  <a:srgbClr val="464646"/>
                </a:solidFill>
                <a:latin typeface="Montserrat Light" panose="00000400000000000000" pitchFamily="50" charset="0"/>
              </a:defRPr>
            </a:lvl1pPr>
            <a:lvl2pPr>
              <a:defRPr sz="1400">
                <a:solidFill>
                  <a:srgbClr val="464646"/>
                </a:solidFill>
                <a:latin typeface="Montserrat Light" panose="00000400000000000000" pitchFamily="50" charset="0"/>
              </a:defRPr>
            </a:lvl2pPr>
            <a:lvl3pPr>
              <a:defRPr sz="1400">
                <a:solidFill>
                  <a:srgbClr val="464646"/>
                </a:solidFill>
                <a:latin typeface="Montserrat Light" panose="00000400000000000000" pitchFamily="50" charset="0"/>
              </a:defRPr>
            </a:lvl3pPr>
            <a:lvl4pPr>
              <a:defRPr sz="1400">
                <a:solidFill>
                  <a:srgbClr val="464646"/>
                </a:solidFill>
                <a:latin typeface="Montserrat Light" panose="00000400000000000000" pitchFamily="50" charset="0"/>
              </a:defRPr>
            </a:lvl4pPr>
            <a:lvl5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A769C14F-0A74-4517-9776-5B7B44E1B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6611" y="6242050"/>
            <a:ext cx="10518777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Montserrat Thin" panose="00000300000000000000" pitchFamily="50" charset="0"/>
              </a:defRPr>
            </a:lvl1pPr>
          </a:lstStyle>
          <a:p>
            <a:fld id="{7C63B91F-EED1-42B4-9003-40A200ECD70B}" type="slidenum">
              <a:rPr lang="en-US" smtClean="0"/>
              <a:pPr/>
              <a:t>‹#›</a:t>
            </a:fld>
            <a:r>
              <a:rPr lang="en-US" dirty="0"/>
              <a:t> | OKLAHOMA HEALTH CARE AUTHORITY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CFB1B45-AB0B-4368-85D5-F1BC20ACF674}"/>
              </a:ext>
            </a:extLst>
          </p:cNvPr>
          <p:cNvCxnSpPr>
            <a:cxnSpLocks/>
          </p:cNvCxnSpPr>
          <p:nvPr userDrawn="1"/>
        </p:nvCxnSpPr>
        <p:spPr>
          <a:xfrm>
            <a:off x="836611" y="6076951"/>
            <a:ext cx="10518777" cy="0"/>
          </a:xfrm>
          <a:prstGeom prst="line">
            <a:avLst/>
          </a:prstGeom>
          <a:ln w="38100">
            <a:solidFill>
              <a:srgbClr val="DE8F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28658CBB-3AD1-428F-87CC-812CE82028AF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424363" y="3590916"/>
            <a:ext cx="3343274" cy="2244721"/>
          </a:xfrm>
        </p:spPr>
        <p:txBody>
          <a:bodyPr/>
          <a:lstStyle>
            <a:lvl1pPr>
              <a:defRPr sz="1400">
                <a:solidFill>
                  <a:srgbClr val="464646"/>
                </a:solidFill>
                <a:latin typeface="Montserrat Light" panose="00000400000000000000" pitchFamily="50" charset="0"/>
              </a:defRPr>
            </a:lvl1pPr>
            <a:lvl2pPr>
              <a:defRPr sz="1400">
                <a:solidFill>
                  <a:srgbClr val="464646"/>
                </a:solidFill>
                <a:latin typeface="Montserrat Light" panose="00000400000000000000" pitchFamily="50" charset="0"/>
              </a:defRPr>
            </a:lvl2pPr>
            <a:lvl3pPr>
              <a:defRPr sz="1400">
                <a:solidFill>
                  <a:srgbClr val="464646"/>
                </a:solidFill>
                <a:latin typeface="Montserrat Light" panose="00000400000000000000" pitchFamily="50" charset="0"/>
              </a:defRPr>
            </a:lvl3pPr>
            <a:lvl4pPr>
              <a:defRPr sz="1400">
                <a:solidFill>
                  <a:srgbClr val="464646"/>
                </a:solidFill>
                <a:latin typeface="Montserrat Light" panose="00000400000000000000" pitchFamily="50" charset="0"/>
              </a:defRPr>
            </a:lvl4pPr>
            <a:lvl5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EBC7ECB4-F408-4BA0-AB56-E83E4F5D7BF2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012114" y="3590915"/>
            <a:ext cx="3343274" cy="2244721"/>
          </a:xfrm>
        </p:spPr>
        <p:txBody>
          <a:bodyPr/>
          <a:lstStyle>
            <a:lvl1pPr>
              <a:defRPr sz="1400">
                <a:solidFill>
                  <a:srgbClr val="464646"/>
                </a:solidFill>
                <a:latin typeface="Montserrat Light" panose="00000400000000000000" pitchFamily="50" charset="0"/>
              </a:defRPr>
            </a:lvl1pPr>
            <a:lvl2pPr>
              <a:defRPr sz="1400">
                <a:solidFill>
                  <a:srgbClr val="464646"/>
                </a:solidFill>
                <a:latin typeface="Montserrat Light" panose="00000400000000000000" pitchFamily="50" charset="0"/>
              </a:defRPr>
            </a:lvl2pPr>
            <a:lvl3pPr>
              <a:defRPr sz="1400">
                <a:solidFill>
                  <a:srgbClr val="464646"/>
                </a:solidFill>
                <a:latin typeface="Montserrat Light" panose="00000400000000000000" pitchFamily="50" charset="0"/>
              </a:defRPr>
            </a:lvl3pPr>
            <a:lvl4pPr>
              <a:defRPr sz="1400">
                <a:solidFill>
                  <a:srgbClr val="464646"/>
                </a:solidFill>
                <a:latin typeface="Montserrat Light" panose="00000400000000000000" pitchFamily="50" charset="0"/>
              </a:defRPr>
            </a:lvl4pPr>
            <a:lvl5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363791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D4F0C-64D1-4379-8CC4-EF068C5396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90DA14-779F-4634-BE38-855D8BAF2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4999037" cy="823912"/>
          </a:xfrm>
        </p:spPr>
        <p:txBody>
          <a:bodyPr anchor="b"/>
          <a:lstStyle>
            <a:lvl1pPr marL="0" indent="0">
              <a:buNone/>
              <a:defRPr sz="2400" b="1">
                <a:latin typeface="Montserrat Thin" panose="00000300000000000000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38FC96-4045-49F6-A146-006CCC119A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4999037" cy="3684588"/>
          </a:xfrm>
        </p:spPr>
        <p:txBody>
          <a:bodyPr/>
          <a:lstStyle>
            <a:lvl1pPr>
              <a:defRPr>
                <a:latin typeface="Montserrat Thin" panose="00000300000000000000" pitchFamily="50" charset="0"/>
              </a:defRPr>
            </a:lvl1pPr>
            <a:lvl2pPr>
              <a:defRPr>
                <a:latin typeface="Montserrat Thin" panose="00000300000000000000" pitchFamily="50" charset="0"/>
              </a:defRPr>
            </a:lvl2pPr>
            <a:lvl3pPr>
              <a:defRPr>
                <a:latin typeface="Montserrat Thin" panose="00000300000000000000" pitchFamily="50" charset="0"/>
              </a:defRPr>
            </a:lvl3pPr>
            <a:lvl4pPr>
              <a:defRPr>
                <a:latin typeface="Montserrat Thin" panose="00000300000000000000" pitchFamily="50" charset="0"/>
              </a:defRPr>
            </a:lvl4pPr>
            <a:lvl5pPr>
              <a:defRPr>
                <a:latin typeface="Montserrat Thin" panose="000003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5B313F-BE7E-49F9-9886-2FAC21CE71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4126" y="1681163"/>
            <a:ext cx="5021262" cy="823912"/>
          </a:xfrm>
        </p:spPr>
        <p:txBody>
          <a:bodyPr anchor="b"/>
          <a:lstStyle>
            <a:lvl1pPr marL="0" indent="0">
              <a:buNone/>
              <a:defRPr sz="2400" b="1">
                <a:latin typeface="Montserrat Thin" panose="00000300000000000000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D252D3-F9FC-4D4F-B275-3829883FE6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4126" y="2505075"/>
            <a:ext cx="5021262" cy="3684588"/>
          </a:xfrm>
        </p:spPr>
        <p:txBody>
          <a:bodyPr/>
          <a:lstStyle>
            <a:lvl1pPr>
              <a:defRPr>
                <a:latin typeface="Montserrat Thin" panose="00000300000000000000" pitchFamily="50" charset="0"/>
              </a:defRPr>
            </a:lvl1pPr>
            <a:lvl2pPr>
              <a:defRPr>
                <a:latin typeface="Montserrat Thin" panose="00000300000000000000" pitchFamily="50" charset="0"/>
              </a:defRPr>
            </a:lvl2pPr>
            <a:lvl3pPr>
              <a:defRPr>
                <a:latin typeface="Montserrat Thin" panose="00000300000000000000" pitchFamily="50" charset="0"/>
              </a:defRPr>
            </a:lvl3pPr>
            <a:lvl4pPr>
              <a:defRPr>
                <a:latin typeface="Montserrat Thin" panose="00000300000000000000" pitchFamily="50" charset="0"/>
              </a:defRPr>
            </a:lvl4pPr>
            <a:lvl5pPr>
              <a:defRPr>
                <a:latin typeface="Montserrat Thin" panose="00000300000000000000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18873EF-9FD9-49D8-AAD5-0113C6247EB2}"/>
              </a:ext>
            </a:extLst>
          </p:cNvPr>
          <p:cNvCxnSpPr>
            <a:cxnSpLocks/>
          </p:cNvCxnSpPr>
          <p:nvPr userDrawn="1"/>
        </p:nvCxnSpPr>
        <p:spPr>
          <a:xfrm flipV="1">
            <a:off x="6086475" y="1690688"/>
            <a:ext cx="0" cy="4498975"/>
          </a:xfrm>
          <a:prstGeom prst="line">
            <a:avLst/>
          </a:prstGeom>
          <a:ln w="38100">
            <a:solidFill>
              <a:srgbClr val="DE8F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BEA52CF-2BAB-485D-BA64-1588444BEDD8}"/>
              </a:ext>
            </a:extLst>
          </p:cNvPr>
          <p:cNvSpPr txBox="1">
            <a:spLocks/>
          </p:cNvSpPr>
          <p:nvPr userDrawn="1"/>
        </p:nvSpPr>
        <p:spPr>
          <a:xfrm>
            <a:off x="839788" y="6356350"/>
            <a:ext cx="1051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00" kern="1200" spc="200" baseline="0">
                <a:solidFill>
                  <a:schemeClr val="tx1">
                    <a:tint val="75000"/>
                  </a:schemeClr>
                </a:solidFill>
                <a:latin typeface="Montserrat Thin" panose="00000300000000000000" pitchFamily="50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C63B91F-EED1-42B4-9003-40A200ECD70B}" type="slidenum">
              <a:rPr lang="en-US" smtClean="0"/>
              <a:pPr/>
              <a:t>‹#›</a:t>
            </a:fld>
            <a:r>
              <a:rPr lang="en-US"/>
              <a:t> | OKLAHOMA HEALTH CARE AUTHORITY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9490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DCA45-256B-46A9-B33C-A1595D78EC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00178" y="981075"/>
            <a:ext cx="9953615" cy="4521200"/>
          </a:xfrm>
        </p:spPr>
        <p:txBody>
          <a:bodyPr/>
          <a:lstStyle>
            <a:lvl1pPr>
              <a:defRPr i="0" cap="none" baseline="0">
                <a:latin typeface="Montserrat Thin" panose="00000300000000000000" pitchFamily="50" charset="0"/>
              </a:defRPr>
            </a:lvl1pPr>
          </a:lstStyle>
          <a:p>
            <a:r>
              <a:rPr lang="en-US" dirty="0"/>
              <a:t>“Use this slide if you would like to include a quote in your presentation.”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– Quote Attribution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19AED1F-DAA1-4CD3-8E2B-3C4AD4BD5E44}"/>
              </a:ext>
            </a:extLst>
          </p:cNvPr>
          <p:cNvCxnSpPr>
            <a:cxnSpLocks/>
          </p:cNvCxnSpPr>
          <p:nvPr userDrawn="1"/>
        </p:nvCxnSpPr>
        <p:spPr>
          <a:xfrm>
            <a:off x="855673" y="981075"/>
            <a:ext cx="0" cy="4521200"/>
          </a:xfrm>
          <a:prstGeom prst="line">
            <a:avLst/>
          </a:prstGeom>
          <a:ln w="38100">
            <a:solidFill>
              <a:srgbClr val="DE8F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C40CA53F-EFAE-46F6-A38C-771A8AFE5853}"/>
              </a:ext>
            </a:extLst>
          </p:cNvPr>
          <p:cNvSpPr/>
          <p:nvPr userDrawn="1"/>
        </p:nvSpPr>
        <p:spPr>
          <a:xfrm>
            <a:off x="10013665" y="-632341"/>
            <a:ext cx="1994457" cy="53860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4400" dirty="0">
                <a:solidFill>
                  <a:schemeClr val="bg1">
                    <a:lumMod val="95000"/>
                  </a:schemeClr>
                </a:solidFill>
                <a:latin typeface="Georgia" panose="02040502050405020303" pitchFamily="18" charset="0"/>
              </a:rPr>
              <a:t>”</a:t>
            </a:r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CE821C7D-9829-4327-9E14-7C825AC94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00178" y="6356349"/>
            <a:ext cx="9953616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Montserrat Thin" panose="00000300000000000000" pitchFamily="50" charset="0"/>
              </a:defRPr>
            </a:lvl1pPr>
          </a:lstStyle>
          <a:p>
            <a:fld id="{7C63B91F-EED1-42B4-9003-40A200ECD70B}" type="slidenum">
              <a:rPr lang="en-US" smtClean="0"/>
              <a:pPr/>
              <a:t>‹#›</a:t>
            </a:fld>
            <a:r>
              <a:rPr lang="en-US" dirty="0"/>
              <a:t> | OKLAHOMA HEALTH CARE AUTHORITY</a:t>
            </a:r>
          </a:p>
        </p:txBody>
      </p:sp>
    </p:spTree>
    <p:extLst>
      <p:ext uri="{BB962C8B-B14F-4D97-AF65-F5344CB8AC3E}">
        <p14:creationId xmlns:p14="http://schemas.microsoft.com/office/powerpoint/2010/main" val="271182731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or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E187D-D965-4541-965E-F8B2C96D7CB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5362574"/>
            <a:ext cx="10515599" cy="708421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en-US" dirty="0"/>
              <a:t>chart title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8AEF0D2B-AFEE-4353-8C84-B5FBB01C9D6C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6611" y="422671"/>
            <a:ext cx="10515599" cy="4787504"/>
          </a:xfrm>
        </p:spPr>
        <p:txBody>
          <a:bodyPr anchor="ctr"/>
          <a:lstStyle>
            <a:lvl1pPr marL="0" indent="0" algn="ctr">
              <a:buNone/>
              <a:defRPr>
                <a:solidFill>
                  <a:srgbClr val="DE8F26"/>
                </a:solidFill>
                <a:latin typeface="Montserrat SemiBold" panose="00000700000000000000" pitchFamily="50" charset="0"/>
              </a:defRPr>
            </a:lvl1pPr>
            <a:lvl2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2pPr>
            <a:lvl3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3pPr>
            <a:lvl4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4pPr>
            <a:lvl5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5pPr>
          </a:lstStyle>
          <a:p>
            <a:pPr lvl="0"/>
            <a:r>
              <a:rPr lang="en-US" dirty="0"/>
              <a:t>Insert chart or graph here.</a:t>
            </a:r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5431ADA5-BF1A-41FA-A0BD-E548440BE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6611" y="6242050"/>
            <a:ext cx="10518777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Montserrat Thin" panose="00000300000000000000" pitchFamily="50" charset="0"/>
              </a:defRPr>
            </a:lvl1pPr>
          </a:lstStyle>
          <a:p>
            <a:fld id="{7C63B91F-EED1-42B4-9003-40A200ECD70B}" type="slidenum">
              <a:rPr lang="en-US" smtClean="0"/>
              <a:pPr/>
              <a:t>‹#›</a:t>
            </a:fld>
            <a:r>
              <a:rPr lang="en-US" dirty="0"/>
              <a:t> | OKLAHOMA HEALTH CARE AUTHORITY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AC1A52D-FC66-4252-8D0C-3C0DF31B8ACB}"/>
              </a:ext>
            </a:extLst>
          </p:cNvPr>
          <p:cNvCxnSpPr>
            <a:cxnSpLocks/>
          </p:cNvCxnSpPr>
          <p:nvPr userDrawn="1"/>
        </p:nvCxnSpPr>
        <p:spPr>
          <a:xfrm>
            <a:off x="836611" y="6076951"/>
            <a:ext cx="10518777" cy="0"/>
          </a:xfrm>
          <a:prstGeom prst="line">
            <a:avLst/>
          </a:prstGeom>
          <a:ln w="38100">
            <a:solidFill>
              <a:srgbClr val="DE8F2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899511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ansition Slide">
    <p:bg>
      <p:bgPr>
        <a:solidFill>
          <a:srgbClr val="004E9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1">
            <a:extLst>
              <a:ext uri="{FF2B5EF4-FFF2-40B4-BE49-F238E27FC236}">
                <a16:creationId xmlns:a16="http://schemas.microsoft.com/office/drawing/2014/main" id="{190ADDA2-9361-4AC6-B4E0-FCE0D576AE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365125"/>
            <a:ext cx="7381875" cy="6064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6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Transition slide 1:</a:t>
            </a:r>
            <a:br>
              <a:rPr lang="en-US" dirty="0"/>
            </a:br>
            <a:r>
              <a:rPr lang="en-US" dirty="0"/>
              <a:t>put your title here</a:t>
            </a:r>
          </a:p>
        </p:txBody>
      </p:sp>
    </p:spTree>
    <p:extLst>
      <p:ext uri="{BB962C8B-B14F-4D97-AF65-F5344CB8AC3E}">
        <p14:creationId xmlns:p14="http://schemas.microsoft.com/office/powerpoint/2010/main" val="7706946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D39D4-F3F6-4638-AB26-B252F641A3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FF79B-5247-4EA0-A3E1-735056041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61A5CC-C12F-4050-A87A-D8016FCA4D96}"/>
              </a:ext>
            </a:extLst>
          </p:cNvPr>
          <p:cNvSpPr txBox="1">
            <a:spLocks/>
          </p:cNvSpPr>
          <p:nvPr userDrawn="1"/>
        </p:nvSpPr>
        <p:spPr>
          <a:xfrm>
            <a:off x="839788" y="6356350"/>
            <a:ext cx="1051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00" kern="1200" spc="200" baseline="0">
                <a:solidFill>
                  <a:schemeClr val="tx1">
                    <a:tint val="75000"/>
                  </a:schemeClr>
                </a:solidFill>
                <a:latin typeface="Montserrat Thin" panose="00000300000000000000" pitchFamily="50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C63B91F-EED1-42B4-9003-40A200ECD70B}" type="slidenum">
              <a:rPr lang="en-US" smtClean="0"/>
              <a:pPr/>
              <a:t>‹#›</a:t>
            </a:fld>
            <a:r>
              <a:rPr lang="en-US"/>
              <a:t> | OKLAHOMA HEALTH CARE AUTHORITY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32491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ex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D39D4-F3F6-4638-AB26-B252F641A3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6FF79B-5247-4EA0-A3E1-735056041A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61A5CC-C12F-4050-A87A-D8016FCA4D96}"/>
              </a:ext>
            </a:extLst>
          </p:cNvPr>
          <p:cNvSpPr txBox="1">
            <a:spLocks/>
          </p:cNvSpPr>
          <p:nvPr userDrawn="1"/>
        </p:nvSpPr>
        <p:spPr>
          <a:xfrm>
            <a:off x="839788" y="6356350"/>
            <a:ext cx="1051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00" kern="1200" spc="200" baseline="0">
                <a:solidFill>
                  <a:schemeClr val="tx1">
                    <a:tint val="75000"/>
                  </a:schemeClr>
                </a:solidFill>
                <a:latin typeface="Montserrat Thin" panose="00000300000000000000" pitchFamily="50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C63B91F-EED1-42B4-9003-40A200ECD70B}" type="slidenum">
              <a:rPr lang="en-US" smtClean="0"/>
              <a:pPr/>
              <a:t>‹#›</a:t>
            </a:fld>
            <a:r>
              <a:rPr lang="en-US"/>
              <a:t> | OKLAHOMA HEALTH CARE AUTHORITY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51547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37632-4528-4547-B622-7D5392E9918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0" y="0"/>
            <a:ext cx="6019800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rgbClr val="004E9A"/>
                </a:solidFill>
                <a:latin typeface="Montserrat SemiBold" panose="00000700000000000000" pitchFamily="50" charset="0"/>
              </a:defRPr>
            </a:lvl1pPr>
            <a:lvl2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2pPr>
            <a:lvl3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3pPr>
            <a:lvl4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4pPr>
            <a:lvl5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5pPr>
          </a:lstStyle>
          <a:p>
            <a:pPr lvl="0"/>
            <a:r>
              <a:rPr lang="en-US" dirty="0"/>
              <a:t>Your photo goes here.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3E39908-AE0E-4754-863C-B6DFE0ABF81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6412" y="250825"/>
            <a:ext cx="4498976" cy="1325563"/>
          </a:xfrm>
        </p:spPr>
        <p:txBody>
          <a:bodyPr>
            <a:noAutofit/>
          </a:bodyPr>
          <a:lstStyle>
            <a:lvl1pPr>
              <a:defRPr sz="4400" cap="all" baseline="0">
                <a:solidFill>
                  <a:srgbClr val="464646"/>
                </a:solidFill>
                <a:latin typeface="Montserrat ExtraBold" panose="00000900000000000000" pitchFamily="50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2CDDA6A8-B2BE-4559-A7EE-FF82A8563D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6412" y="1846263"/>
            <a:ext cx="4498976" cy="4216400"/>
          </a:xfrm>
        </p:spPr>
        <p:txBody>
          <a:bodyPr/>
          <a:lstStyle>
            <a:lvl1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1pPr>
            <a:lvl2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2pPr>
            <a:lvl3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3pPr>
            <a:lvl4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4pPr>
            <a:lvl5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A769C14F-0A74-4517-9776-5B7B44E1B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56412" y="6242050"/>
            <a:ext cx="4498976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Montserrat Thin" panose="00000300000000000000" pitchFamily="50" charset="0"/>
              </a:defRPr>
            </a:lvl1pPr>
          </a:lstStyle>
          <a:p>
            <a:fld id="{7C63B91F-EED1-42B4-9003-40A200ECD70B}" type="slidenum">
              <a:rPr lang="en-US" smtClean="0"/>
              <a:pPr/>
              <a:t>‹#›</a:t>
            </a:fld>
            <a:r>
              <a:rPr lang="en-US" dirty="0"/>
              <a:t> | OKLAHOMA HEALTH CARE AUTHORITY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CFB1B45-AB0B-4368-85D5-F1BC20ACF674}"/>
              </a:ext>
            </a:extLst>
          </p:cNvPr>
          <p:cNvCxnSpPr>
            <a:cxnSpLocks/>
          </p:cNvCxnSpPr>
          <p:nvPr userDrawn="1"/>
        </p:nvCxnSpPr>
        <p:spPr>
          <a:xfrm>
            <a:off x="6856412" y="1711325"/>
            <a:ext cx="2647950" cy="0"/>
          </a:xfrm>
          <a:prstGeom prst="line">
            <a:avLst/>
          </a:prstGeom>
          <a:ln w="38100">
            <a:solidFill>
              <a:srgbClr val="004E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043657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Phot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70D42-1BD7-4F53-8BCF-B4A375FC4C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6611" y="260350"/>
            <a:ext cx="4346577" cy="1325563"/>
          </a:xfrm>
        </p:spPr>
        <p:txBody>
          <a:bodyPr>
            <a:noAutofit/>
          </a:bodyPr>
          <a:lstStyle>
            <a:lvl1pPr>
              <a:defRPr sz="4400" cap="all" baseline="0">
                <a:solidFill>
                  <a:srgbClr val="464646"/>
                </a:solidFill>
                <a:latin typeface="Montserrat ExtraBold" panose="00000900000000000000" pitchFamily="50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37632-4528-4547-B622-7D5392E9918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 flipH="1">
            <a:off x="6019800" y="0"/>
            <a:ext cx="6172200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rgbClr val="004E9A"/>
                </a:solidFill>
                <a:latin typeface="Montserrat SemiBold" panose="00000700000000000000" pitchFamily="50" charset="0"/>
              </a:defRPr>
            </a:lvl1pPr>
            <a:lvl2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2pPr>
            <a:lvl3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3pPr>
            <a:lvl4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4pPr>
            <a:lvl5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5pPr>
          </a:lstStyle>
          <a:p>
            <a:pPr lvl="0"/>
            <a:r>
              <a:rPr lang="en-US" dirty="0"/>
              <a:t>Your photo goes here.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D73155-0A55-4C9C-8B61-3D6918B725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1" y="1855788"/>
            <a:ext cx="4346577" cy="4216400"/>
          </a:xfrm>
        </p:spPr>
        <p:txBody>
          <a:bodyPr/>
          <a:lstStyle>
            <a:lvl1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1pPr>
            <a:lvl2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2pPr>
            <a:lvl3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3pPr>
            <a:lvl4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4pPr>
            <a:lvl5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6D9C4B-00F2-46E8-AAD7-585242598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6610" y="6251575"/>
            <a:ext cx="4346578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Montserrat Thin" panose="00000300000000000000" pitchFamily="50" charset="0"/>
              </a:defRPr>
            </a:lvl1pPr>
          </a:lstStyle>
          <a:p>
            <a:fld id="{7C63B91F-EED1-42B4-9003-40A200ECD70B}" type="slidenum">
              <a:rPr lang="en-US" smtClean="0"/>
              <a:pPr/>
              <a:t>‹#›</a:t>
            </a:fld>
            <a:r>
              <a:rPr lang="en-US" dirty="0"/>
              <a:t> | OKLAHOMA HEALTH CARE AUTHORITY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D823A65-2831-4980-B935-FDC3611D2BC3}"/>
              </a:ext>
            </a:extLst>
          </p:cNvPr>
          <p:cNvCxnSpPr>
            <a:cxnSpLocks/>
          </p:cNvCxnSpPr>
          <p:nvPr userDrawn="1"/>
        </p:nvCxnSpPr>
        <p:spPr>
          <a:xfrm>
            <a:off x="836611" y="1720850"/>
            <a:ext cx="2647950" cy="0"/>
          </a:xfrm>
          <a:prstGeom prst="line">
            <a:avLst/>
          </a:prstGeom>
          <a:ln w="38100">
            <a:solidFill>
              <a:srgbClr val="004E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207625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70D42-1BD7-4F53-8BCF-B4A375FC4C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6612" y="260350"/>
            <a:ext cx="4346574" cy="1325563"/>
          </a:xfrm>
        </p:spPr>
        <p:txBody>
          <a:bodyPr>
            <a:noAutofit/>
          </a:bodyPr>
          <a:lstStyle>
            <a:lvl1pPr>
              <a:defRPr sz="4400" cap="all" baseline="0">
                <a:solidFill>
                  <a:srgbClr val="464646"/>
                </a:solidFill>
                <a:latin typeface="Montserrat ExtraBold" panose="00000900000000000000" pitchFamily="50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37632-4528-4547-B622-7D5392E9918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 flipH="1">
            <a:off x="6019800" y="1"/>
            <a:ext cx="6172200" cy="3343274"/>
          </a:xfrm>
        </p:spPr>
        <p:txBody>
          <a:bodyPr anchor="ctr"/>
          <a:lstStyle>
            <a:lvl1pPr marL="0" indent="0" algn="ctr">
              <a:buNone/>
              <a:defRPr>
                <a:solidFill>
                  <a:srgbClr val="004E9A"/>
                </a:solidFill>
                <a:latin typeface="Montserrat SemiBold" panose="00000700000000000000" pitchFamily="50" charset="0"/>
              </a:defRPr>
            </a:lvl1pPr>
            <a:lvl2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2pPr>
            <a:lvl3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3pPr>
            <a:lvl4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4pPr>
            <a:lvl5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5pPr>
          </a:lstStyle>
          <a:p>
            <a:pPr lvl="0"/>
            <a:r>
              <a:rPr lang="en-US" dirty="0"/>
              <a:t>Your photo goes here.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D73155-0A55-4C9C-8B61-3D6918B725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1" y="1855788"/>
            <a:ext cx="4346575" cy="4216400"/>
          </a:xfrm>
        </p:spPr>
        <p:txBody>
          <a:bodyPr/>
          <a:lstStyle>
            <a:lvl1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1pPr>
            <a:lvl2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2pPr>
            <a:lvl3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3pPr>
            <a:lvl4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4pPr>
            <a:lvl5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6D9C4B-00F2-46E8-AAD7-585242598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6609" y="6251575"/>
            <a:ext cx="4346575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Montserrat Thin" panose="00000300000000000000" pitchFamily="50" charset="0"/>
              </a:defRPr>
            </a:lvl1pPr>
          </a:lstStyle>
          <a:p>
            <a:fld id="{7C63B91F-EED1-42B4-9003-40A200ECD70B}" type="slidenum">
              <a:rPr lang="en-US" smtClean="0"/>
              <a:pPr/>
              <a:t>‹#›</a:t>
            </a:fld>
            <a:r>
              <a:rPr lang="en-US" dirty="0"/>
              <a:t> | OKLAHOMA HEALTH CARE AUTHORITY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D823A65-2831-4980-B935-FDC3611D2BC3}"/>
              </a:ext>
            </a:extLst>
          </p:cNvPr>
          <p:cNvCxnSpPr>
            <a:cxnSpLocks/>
          </p:cNvCxnSpPr>
          <p:nvPr userDrawn="1"/>
        </p:nvCxnSpPr>
        <p:spPr>
          <a:xfrm>
            <a:off x="836611" y="1720850"/>
            <a:ext cx="2647950" cy="0"/>
          </a:xfrm>
          <a:prstGeom prst="line">
            <a:avLst/>
          </a:prstGeom>
          <a:ln w="38100">
            <a:solidFill>
              <a:srgbClr val="004E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1ACAF94-7D76-461F-84CA-8C3A8E1A19AF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 flipH="1">
            <a:off x="6019800" y="3457575"/>
            <a:ext cx="6172200" cy="3400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rgbClr val="004E9A"/>
                </a:solidFill>
                <a:latin typeface="Montserrat SemiBold" panose="00000700000000000000" pitchFamily="50" charset="0"/>
              </a:defRPr>
            </a:lvl1pPr>
            <a:lvl2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2pPr>
            <a:lvl3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3pPr>
            <a:lvl4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4pPr>
            <a:lvl5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5pPr>
          </a:lstStyle>
          <a:p>
            <a:pPr lvl="0"/>
            <a:r>
              <a:rPr lang="en-US" dirty="0"/>
              <a:t>Your photo goes here.</a:t>
            </a:r>
          </a:p>
        </p:txBody>
      </p:sp>
    </p:spTree>
    <p:extLst>
      <p:ext uri="{BB962C8B-B14F-4D97-AF65-F5344CB8AC3E}">
        <p14:creationId xmlns:p14="http://schemas.microsoft.com/office/powerpoint/2010/main" val="246493135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37632-4528-4547-B622-7D5392E9918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6611" y="-3170"/>
            <a:ext cx="10518777" cy="3428990"/>
          </a:xfrm>
        </p:spPr>
        <p:txBody>
          <a:bodyPr anchor="ctr"/>
          <a:lstStyle>
            <a:lvl1pPr marL="0" indent="0" algn="ctr">
              <a:buNone/>
              <a:defRPr>
                <a:solidFill>
                  <a:srgbClr val="004E9A"/>
                </a:solidFill>
                <a:latin typeface="Montserrat SemiBold" panose="00000700000000000000" pitchFamily="50" charset="0"/>
              </a:defRPr>
            </a:lvl1pPr>
            <a:lvl2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2pPr>
            <a:lvl3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3pPr>
            <a:lvl4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4pPr>
            <a:lvl5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5pPr>
          </a:lstStyle>
          <a:p>
            <a:pPr lvl="0"/>
            <a:r>
              <a:rPr lang="en-US" dirty="0"/>
              <a:t>Your photo goes here.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2CDDA6A8-B2BE-4559-A7EE-FF82A8563D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2" y="3590917"/>
            <a:ext cx="3343274" cy="2244721"/>
          </a:xfrm>
        </p:spPr>
        <p:txBody>
          <a:bodyPr/>
          <a:lstStyle>
            <a:lvl1pPr>
              <a:defRPr sz="1400">
                <a:solidFill>
                  <a:srgbClr val="464646"/>
                </a:solidFill>
                <a:latin typeface="Montserrat Light" panose="00000400000000000000" pitchFamily="50" charset="0"/>
              </a:defRPr>
            </a:lvl1pPr>
            <a:lvl2pPr>
              <a:defRPr sz="1400">
                <a:solidFill>
                  <a:srgbClr val="464646"/>
                </a:solidFill>
                <a:latin typeface="Montserrat Light" panose="00000400000000000000" pitchFamily="50" charset="0"/>
              </a:defRPr>
            </a:lvl2pPr>
            <a:lvl3pPr>
              <a:defRPr sz="1400">
                <a:solidFill>
                  <a:srgbClr val="464646"/>
                </a:solidFill>
                <a:latin typeface="Montserrat Light" panose="00000400000000000000" pitchFamily="50" charset="0"/>
              </a:defRPr>
            </a:lvl3pPr>
            <a:lvl4pPr>
              <a:defRPr sz="1400">
                <a:solidFill>
                  <a:srgbClr val="464646"/>
                </a:solidFill>
                <a:latin typeface="Montserrat Light" panose="00000400000000000000" pitchFamily="50" charset="0"/>
              </a:defRPr>
            </a:lvl4pPr>
            <a:lvl5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A769C14F-0A74-4517-9776-5B7B44E1B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6611" y="6242050"/>
            <a:ext cx="10518777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Montserrat Thin" panose="00000300000000000000" pitchFamily="50" charset="0"/>
              </a:defRPr>
            </a:lvl1pPr>
          </a:lstStyle>
          <a:p>
            <a:fld id="{7C63B91F-EED1-42B4-9003-40A200ECD70B}" type="slidenum">
              <a:rPr lang="en-US" smtClean="0"/>
              <a:pPr/>
              <a:t>‹#›</a:t>
            </a:fld>
            <a:r>
              <a:rPr lang="en-US" dirty="0"/>
              <a:t> | OKLAHOMA HEALTH CARE AUTHORITY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CFB1B45-AB0B-4368-85D5-F1BC20ACF674}"/>
              </a:ext>
            </a:extLst>
          </p:cNvPr>
          <p:cNvCxnSpPr>
            <a:cxnSpLocks/>
          </p:cNvCxnSpPr>
          <p:nvPr userDrawn="1"/>
        </p:nvCxnSpPr>
        <p:spPr>
          <a:xfrm>
            <a:off x="836611" y="6076951"/>
            <a:ext cx="10518777" cy="0"/>
          </a:xfrm>
          <a:prstGeom prst="line">
            <a:avLst/>
          </a:prstGeom>
          <a:ln w="38100">
            <a:solidFill>
              <a:srgbClr val="004E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28658CBB-3AD1-428F-87CC-812CE82028AF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424363" y="3590916"/>
            <a:ext cx="3343274" cy="2244721"/>
          </a:xfrm>
        </p:spPr>
        <p:txBody>
          <a:bodyPr/>
          <a:lstStyle>
            <a:lvl1pPr>
              <a:defRPr sz="1400">
                <a:solidFill>
                  <a:srgbClr val="464646"/>
                </a:solidFill>
                <a:latin typeface="Montserrat Light" panose="00000400000000000000" pitchFamily="50" charset="0"/>
              </a:defRPr>
            </a:lvl1pPr>
            <a:lvl2pPr>
              <a:defRPr sz="1400">
                <a:solidFill>
                  <a:srgbClr val="464646"/>
                </a:solidFill>
                <a:latin typeface="Montserrat Light" panose="00000400000000000000" pitchFamily="50" charset="0"/>
              </a:defRPr>
            </a:lvl2pPr>
            <a:lvl3pPr>
              <a:defRPr sz="1400">
                <a:solidFill>
                  <a:srgbClr val="464646"/>
                </a:solidFill>
                <a:latin typeface="Montserrat Light" panose="00000400000000000000" pitchFamily="50" charset="0"/>
              </a:defRPr>
            </a:lvl3pPr>
            <a:lvl4pPr>
              <a:defRPr sz="1400">
                <a:solidFill>
                  <a:srgbClr val="464646"/>
                </a:solidFill>
                <a:latin typeface="Montserrat Light" panose="00000400000000000000" pitchFamily="50" charset="0"/>
              </a:defRPr>
            </a:lvl4pPr>
            <a:lvl5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EBC7ECB4-F408-4BA0-AB56-E83E4F5D7BF2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012114" y="3590915"/>
            <a:ext cx="3343274" cy="2244721"/>
          </a:xfrm>
        </p:spPr>
        <p:txBody>
          <a:bodyPr/>
          <a:lstStyle>
            <a:lvl1pPr>
              <a:defRPr sz="1400">
                <a:solidFill>
                  <a:srgbClr val="464646"/>
                </a:solidFill>
                <a:latin typeface="Montserrat Light" panose="00000400000000000000" pitchFamily="50" charset="0"/>
              </a:defRPr>
            </a:lvl1pPr>
            <a:lvl2pPr>
              <a:defRPr sz="1400">
                <a:solidFill>
                  <a:srgbClr val="464646"/>
                </a:solidFill>
                <a:latin typeface="Montserrat Light" panose="00000400000000000000" pitchFamily="50" charset="0"/>
              </a:defRPr>
            </a:lvl2pPr>
            <a:lvl3pPr>
              <a:defRPr sz="1400">
                <a:solidFill>
                  <a:srgbClr val="464646"/>
                </a:solidFill>
                <a:latin typeface="Montserrat Light" panose="00000400000000000000" pitchFamily="50" charset="0"/>
              </a:defRPr>
            </a:lvl3pPr>
            <a:lvl4pPr>
              <a:defRPr sz="1400">
                <a:solidFill>
                  <a:srgbClr val="464646"/>
                </a:solidFill>
                <a:latin typeface="Montserrat Light" panose="00000400000000000000" pitchFamily="50" charset="0"/>
              </a:defRPr>
            </a:lvl4pPr>
            <a:lvl5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0233165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D4F0C-64D1-4379-8CC4-EF068C5396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>
                <a:latin typeface="Montserrat ExtraBold" panose="00000900000000000000" pitchFamily="50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90DA14-779F-4634-BE38-855D8BAF2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4999037" cy="823912"/>
          </a:xfrm>
        </p:spPr>
        <p:txBody>
          <a:bodyPr anchor="b"/>
          <a:lstStyle>
            <a:lvl1pPr marL="0" indent="0">
              <a:buNone/>
              <a:defRPr sz="2400" b="1">
                <a:latin typeface="Montserrat Light" panose="00000400000000000000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38FC96-4045-49F6-A146-006CCC119A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4999037" cy="3684588"/>
          </a:xfrm>
        </p:spPr>
        <p:txBody>
          <a:bodyPr/>
          <a:lstStyle>
            <a:lvl1pPr>
              <a:defRPr>
                <a:latin typeface="Montserrat Light" panose="00000400000000000000" pitchFamily="50" charset="0"/>
              </a:defRPr>
            </a:lvl1pPr>
            <a:lvl2pPr>
              <a:defRPr>
                <a:latin typeface="Montserrat Light" panose="00000400000000000000" pitchFamily="50" charset="0"/>
              </a:defRPr>
            </a:lvl2pPr>
            <a:lvl3pPr>
              <a:defRPr>
                <a:latin typeface="Montserrat Light" panose="00000400000000000000" pitchFamily="50" charset="0"/>
              </a:defRPr>
            </a:lvl3pPr>
            <a:lvl4pPr>
              <a:defRPr>
                <a:latin typeface="Montserrat Light" panose="00000400000000000000" pitchFamily="50" charset="0"/>
              </a:defRPr>
            </a:lvl4pPr>
            <a:lvl5pPr>
              <a:defRPr>
                <a:latin typeface="Montserrat Light" panose="000004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5B313F-BE7E-49F9-9886-2FAC21CE71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4126" y="1681163"/>
            <a:ext cx="5021262" cy="823912"/>
          </a:xfrm>
        </p:spPr>
        <p:txBody>
          <a:bodyPr anchor="b"/>
          <a:lstStyle>
            <a:lvl1pPr marL="0" indent="0">
              <a:buNone/>
              <a:defRPr sz="2400" b="1">
                <a:latin typeface="Montserrat Light" panose="00000400000000000000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D252D3-F9FC-4D4F-B275-3829883FE6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4126" y="2505075"/>
            <a:ext cx="5021262" cy="3684588"/>
          </a:xfrm>
        </p:spPr>
        <p:txBody>
          <a:bodyPr/>
          <a:lstStyle>
            <a:lvl1pPr>
              <a:defRPr>
                <a:latin typeface="Montserrat Light" panose="00000400000000000000" pitchFamily="50" charset="0"/>
              </a:defRPr>
            </a:lvl1pPr>
            <a:lvl2pPr>
              <a:defRPr>
                <a:latin typeface="Montserrat Light" panose="00000400000000000000" pitchFamily="50" charset="0"/>
              </a:defRPr>
            </a:lvl2pPr>
            <a:lvl3pPr>
              <a:defRPr>
                <a:latin typeface="Montserrat Light" panose="00000400000000000000" pitchFamily="50" charset="0"/>
              </a:defRPr>
            </a:lvl3pPr>
            <a:lvl4pPr>
              <a:defRPr>
                <a:latin typeface="Montserrat Light" panose="00000400000000000000" pitchFamily="50" charset="0"/>
              </a:defRPr>
            </a:lvl4pPr>
            <a:lvl5pPr>
              <a:defRPr>
                <a:latin typeface="Montserrat Light" panose="000004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18873EF-9FD9-49D8-AAD5-0113C6247EB2}"/>
              </a:ext>
            </a:extLst>
          </p:cNvPr>
          <p:cNvCxnSpPr>
            <a:cxnSpLocks/>
          </p:cNvCxnSpPr>
          <p:nvPr userDrawn="1"/>
        </p:nvCxnSpPr>
        <p:spPr>
          <a:xfrm flipV="1">
            <a:off x="6086475" y="1690688"/>
            <a:ext cx="0" cy="4498975"/>
          </a:xfrm>
          <a:prstGeom prst="line">
            <a:avLst/>
          </a:prstGeom>
          <a:ln w="38100">
            <a:solidFill>
              <a:srgbClr val="004E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BEA52CF-2BAB-485D-BA64-1588444BEDD8}"/>
              </a:ext>
            </a:extLst>
          </p:cNvPr>
          <p:cNvSpPr txBox="1">
            <a:spLocks/>
          </p:cNvSpPr>
          <p:nvPr userDrawn="1"/>
        </p:nvSpPr>
        <p:spPr>
          <a:xfrm>
            <a:off x="839788" y="6356350"/>
            <a:ext cx="1051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00" kern="1200" spc="200" baseline="0">
                <a:solidFill>
                  <a:schemeClr val="tx1">
                    <a:tint val="75000"/>
                  </a:schemeClr>
                </a:solidFill>
                <a:latin typeface="Montserrat Thin" panose="00000300000000000000" pitchFamily="50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C63B91F-EED1-42B4-9003-40A200ECD70B}" type="slidenum">
              <a:rPr lang="en-US" smtClean="0"/>
              <a:pPr/>
              <a:t>‹#›</a:t>
            </a:fld>
            <a:r>
              <a:rPr lang="en-US"/>
              <a:t> | OKLAHOMA HEALTH CARE AUTHORITY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912639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DCA45-256B-46A9-B33C-A1595D78EC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00178" y="981075"/>
            <a:ext cx="9953615" cy="4521200"/>
          </a:xfrm>
        </p:spPr>
        <p:txBody>
          <a:bodyPr/>
          <a:lstStyle>
            <a:lvl1pPr>
              <a:defRPr i="0" cap="none" baseline="0">
                <a:latin typeface="Montserrat Thin" panose="00000300000000000000" pitchFamily="50" charset="0"/>
              </a:defRPr>
            </a:lvl1pPr>
          </a:lstStyle>
          <a:p>
            <a:r>
              <a:rPr lang="en-US" dirty="0"/>
              <a:t>“Use this slide if you would like to include a quote in your presentation.”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– Quote Attribution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19AED1F-DAA1-4CD3-8E2B-3C4AD4BD5E44}"/>
              </a:ext>
            </a:extLst>
          </p:cNvPr>
          <p:cNvCxnSpPr>
            <a:cxnSpLocks/>
          </p:cNvCxnSpPr>
          <p:nvPr userDrawn="1"/>
        </p:nvCxnSpPr>
        <p:spPr>
          <a:xfrm>
            <a:off x="855673" y="981075"/>
            <a:ext cx="0" cy="4521200"/>
          </a:xfrm>
          <a:prstGeom prst="line">
            <a:avLst/>
          </a:prstGeom>
          <a:ln w="38100">
            <a:solidFill>
              <a:srgbClr val="004E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C40CA53F-EFAE-46F6-A38C-771A8AFE5853}"/>
              </a:ext>
            </a:extLst>
          </p:cNvPr>
          <p:cNvSpPr/>
          <p:nvPr userDrawn="1"/>
        </p:nvSpPr>
        <p:spPr>
          <a:xfrm>
            <a:off x="10013665" y="-632341"/>
            <a:ext cx="1994457" cy="53860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4400" dirty="0">
                <a:solidFill>
                  <a:schemeClr val="bg1">
                    <a:lumMod val="95000"/>
                  </a:schemeClr>
                </a:solidFill>
                <a:latin typeface="Georgia" panose="02040502050405020303" pitchFamily="18" charset="0"/>
              </a:rPr>
              <a:t>”</a:t>
            </a:r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CE821C7D-9829-4327-9E14-7C825AC94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00178" y="6356349"/>
            <a:ext cx="9953616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Montserrat Thin" panose="00000300000000000000" pitchFamily="50" charset="0"/>
              </a:defRPr>
            </a:lvl1pPr>
          </a:lstStyle>
          <a:p>
            <a:fld id="{7C63B91F-EED1-42B4-9003-40A200ECD70B}" type="slidenum">
              <a:rPr lang="en-US" smtClean="0"/>
              <a:pPr/>
              <a:t>‹#›</a:t>
            </a:fld>
            <a:r>
              <a:rPr lang="en-US" dirty="0"/>
              <a:t> | OKLAHOMA HEALTH CARE AUTHORITY</a:t>
            </a:r>
          </a:p>
        </p:txBody>
      </p:sp>
    </p:spTree>
    <p:extLst>
      <p:ext uri="{BB962C8B-B14F-4D97-AF65-F5344CB8AC3E}">
        <p14:creationId xmlns:p14="http://schemas.microsoft.com/office/powerpoint/2010/main" val="276691651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or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E187D-D965-4541-965E-F8B2C96D7CB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5362574"/>
            <a:ext cx="10515599" cy="708421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en-US" dirty="0"/>
              <a:t>Chart title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8AEF0D2B-AFEE-4353-8C84-B5FBB01C9D6C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6611" y="422671"/>
            <a:ext cx="10515599" cy="4787504"/>
          </a:xfrm>
        </p:spPr>
        <p:txBody>
          <a:bodyPr anchor="ctr"/>
          <a:lstStyle>
            <a:lvl1pPr marL="0" indent="0" algn="ctr">
              <a:buNone/>
              <a:defRPr>
                <a:solidFill>
                  <a:srgbClr val="004E9A"/>
                </a:solidFill>
                <a:latin typeface="Montserrat SemiBold" panose="00000700000000000000" pitchFamily="50" charset="0"/>
              </a:defRPr>
            </a:lvl1pPr>
            <a:lvl2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2pPr>
            <a:lvl3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3pPr>
            <a:lvl4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4pPr>
            <a:lvl5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5pPr>
          </a:lstStyle>
          <a:p>
            <a:pPr lvl="0"/>
            <a:r>
              <a:rPr lang="en-US" dirty="0"/>
              <a:t>Insert chart or graph here.</a:t>
            </a:r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5431ADA5-BF1A-41FA-A0BD-E548440BE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6611" y="6242050"/>
            <a:ext cx="10518777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Montserrat Thin" panose="00000300000000000000" pitchFamily="50" charset="0"/>
              </a:defRPr>
            </a:lvl1pPr>
          </a:lstStyle>
          <a:p>
            <a:fld id="{7C63B91F-EED1-42B4-9003-40A200ECD70B}" type="slidenum">
              <a:rPr lang="en-US" smtClean="0"/>
              <a:pPr/>
              <a:t>‹#›</a:t>
            </a:fld>
            <a:r>
              <a:rPr lang="en-US" dirty="0"/>
              <a:t> | OKLAHOMA HEALTH CARE AUTHORITY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AC1A52D-FC66-4252-8D0C-3C0DF31B8ACB}"/>
              </a:ext>
            </a:extLst>
          </p:cNvPr>
          <p:cNvCxnSpPr>
            <a:cxnSpLocks/>
          </p:cNvCxnSpPr>
          <p:nvPr userDrawn="1"/>
        </p:nvCxnSpPr>
        <p:spPr>
          <a:xfrm>
            <a:off x="836611" y="6076951"/>
            <a:ext cx="10518777" cy="0"/>
          </a:xfrm>
          <a:prstGeom prst="line">
            <a:avLst/>
          </a:prstGeom>
          <a:ln w="38100">
            <a:solidFill>
              <a:srgbClr val="004E9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8889964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Content Placeholder 8" descr="A close up of a sign&#10;&#10;Description automatically generated">
            <a:extLst>
              <a:ext uri="{FF2B5EF4-FFF2-40B4-BE49-F238E27FC236}">
                <a16:creationId xmlns:a16="http://schemas.microsoft.com/office/drawing/2014/main" id="{51EE9887-F173-4F2A-8494-CED0760F5D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493" r="27276"/>
          <a:stretch/>
        </p:blipFill>
        <p:spPr>
          <a:xfrm>
            <a:off x="6682008" y="0"/>
            <a:ext cx="5509992" cy="5720862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2D62F958-0C60-4631-A589-D0DA2EC7BD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523" y="3199480"/>
            <a:ext cx="6914662" cy="1325563"/>
          </a:xfrm>
          <a:prstGeom prst="rect">
            <a:avLst/>
          </a:prstGeo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sz="6000" dirty="0"/>
              <a:t>PRESENTATION TITLE</a:t>
            </a:r>
            <a:r>
              <a:rPr lang="en-US" dirty="0"/>
              <a:t/>
            </a:r>
            <a:br>
              <a:rPr lang="en-US" dirty="0"/>
            </a:br>
            <a:endParaRPr lang="en-US" sz="2000" cap="none" dirty="0">
              <a:latin typeface="Montserrat Light" panose="00000400000000000000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781912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37F6183-1F37-4A80-840F-FBB5A1E17E57}" type="datetimeFigureOut">
              <a:rPr lang="en-US" smtClean="0"/>
              <a:t>12/16/2020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5FAEA593-A2CB-4F6F-A786-20675DDBB2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651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hoto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37632-4528-4547-B622-7D5392E9918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0" y="0"/>
            <a:ext cx="6019800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rgbClr val="D15420"/>
                </a:solidFill>
                <a:latin typeface="Montserrat SemiBold" panose="00000700000000000000" pitchFamily="50" charset="0"/>
              </a:defRPr>
            </a:lvl1pPr>
            <a:lvl2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2pPr>
            <a:lvl3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3pPr>
            <a:lvl4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4pPr>
            <a:lvl5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5pPr>
          </a:lstStyle>
          <a:p>
            <a:pPr lvl="0"/>
            <a:r>
              <a:rPr lang="en-US" dirty="0"/>
              <a:t>Your photo goes here.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63E39908-AE0E-4754-863C-B6DFE0ABF81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856412" y="250825"/>
            <a:ext cx="4498976" cy="1325563"/>
          </a:xfrm>
        </p:spPr>
        <p:txBody>
          <a:bodyPr>
            <a:noAutofit/>
          </a:bodyPr>
          <a:lstStyle>
            <a:lvl1pPr>
              <a:defRPr sz="4400" cap="all" baseline="0">
                <a:solidFill>
                  <a:srgbClr val="464646"/>
                </a:solidFill>
                <a:latin typeface="Montserrat ExtraBold" panose="00000900000000000000" pitchFamily="50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2CDDA6A8-B2BE-4559-A7EE-FF82A8563D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856412" y="1846263"/>
            <a:ext cx="4498976" cy="4216400"/>
          </a:xfrm>
        </p:spPr>
        <p:txBody>
          <a:bodyPr/>
          <a:lstStyle>
            <a:lvl1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1pPr>
            <a:lvl2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2pPr>
            <a:lvl3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3pPr>
            <a:lvl4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4pPr>
            <a:lvl5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A769C14F-0A74-4517-9776-5B7B44E1B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856412" y="6242050"/>
            <a:ext cx="4498976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Montserrat Thin" panose="00000300000000000000" pitchFamily="50" charset="0"/>
              </a:defRPr>
            </a:lvl1pPr>
          </a:lstStyle>
          <a:p>
            <a:fld id="{7C63B91F-EED1-42B4-9003-40A200ECD70B}" type="slidenum">
              <a:rPr lang="en-US" smtClean="0"/>
              <a:pPr/>
              <a:t>‹#›</a:t>
            </a:fld>
            <a:r>
              <a:rPr lang="en-US" dirty="0"/>
              <a:t> | OKLAHOMA HEALTH CARE AUTHORITY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CFB1B45-AB0B-4368-85D5-F1BC20ACF674}"/>
              </a:ext>
            </a:extLst>
          </p:cNvPr>
          <p:cNvCxnSpPr>
            <a:cxnSpLocks/>
          </p:cNvCxnSpPr>
          <p:nvPr userDrawn="1"/>
        </p:nvCxnSpPr>
        <p:spPr>
          <a:xfrm>
            <a:off x="6856412" y="1711325"/>
            <a:ext cx="2647950" cy="0"/>
          </a:xfrm>
          <a:prstGeom prst="line">
            <a:avLst/>
          </a:prstGeom>
          <a:ln w="38100">
            <a:solidFill>
              <a:srgbClr val="D154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8061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Photo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70D42-1BD7-4F53-8BCF-B4A375FC4C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6611" y="260350"/>
            <a:ext cx="4346577" cy="1325563"/>
          </a:xfrm>
        </p:spPr>
        <p:txBody>
          <a:bodyPr>
            <a:noAutofit/>
          </a:bodyPr>
          <a:lstStyle>
            <a:lvl1pPr>
              <a:defRPr sz="4400" cap="all" baseline="0">
                <a:solidFill>
                  <a:srgbClr val="464646"/>
                </a:solidFill>
                <a:latin typeface="Montserrat ExtraBold" panose="00000900000000000000" pitchFamily="50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37632-4528-4547-B622-7D5392E9918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 flipH="1">
            <a:off x="6019800" y="0"/>
            <a:ext cx="6172200" cy="6858000"/>
          </a:xfrm>
        </p:spPr>
        <p:txBody>
          <a:bodyPr anchor="ctr"/>
          <a:lstStyle>
            <a:lvl1pPr marL="0" indent="0" algn="ctr">
              <a:buNone/>
              <a:defRPr>
                <a:solidFill>
                  <a:srgbClr val="D15420"/>
                </a:solidFill>
                <a:latin typeface="Montserrat SemiBold" panose="00000700000000000000" pitchFamily="50" charset="0"/>
              </a:defRPr>
            </a:lvl1pPr>
            <a:lvl2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2pPr>
            <a:lvl3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3pPr>
            <a:lvl4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4pPr>
            <a:lvl5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5pPr>
          </a:lstStyle>
          <a:p>
            <a:pPr lvl="0"/>
            <a:r>
              <a:rPr lang="en-US" dirty="0"/>
              <a:t>Your photo goes here.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D73155-0A55-4C9C-8B61-3D6918B725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1" y="1855788"/>
            <a:ext cx="4346577" cy="4216400"/>
          </a:xfrm>
        </p:spPr>
        <p:txBody>
          <a:bodyPr/>
          <a:lstStyle>
            <a:lvl1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1pPr>
            <a:lvl2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2pPr>
            <a:lvl3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3pPr>
            <a:lvl4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4pPr>
            <a:lvl5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6D9C4B-00F2-46E8-AAD7-585242598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6610" y="6251575"/>
            <a:ext cx="4346578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Montserrat Thin" panose="00000300000000000000" pitchFamily="50" charset="0"/>
              </a:defRPr>
            </a:lvl1pPr>
          </a:lstStyle>
          <a:p>
            <a:fld id="{7C63B91F-EED1-42B4-9003-40A200ECD70B}" type="slidenum">
              <a:rPr lang="en-US" smtClean="0"/>
              <a:pPr/>
              <a:t>‹#›</a:t>
            </a:fld>
            <a:r>
              <a:rPr lang="en-US" dirty="0"/>
              <a:t> | OKLAHOMA HEALTH CARE AUTHORITY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D823A65-2831-4980-B935-FDC3611D2BC3}"/>
              </a:ext>
            </a:extLst>
          </p:cNvPr>
          <p:cNvCxnSpPr>
            <a:cxnSpLocks/>
          </p:cNvCxnSpPr>
          <p:nvPr userDrawn="1"/>
        </p:nvCxnSpPr>
        <p:spPr>
          <a:xfrm>
            <a:off x="836611" y="1720850"/>
            <a:ext cx="2647950" cy="0"/>
          </a:xfrm>
          <a:prstGeom prst="line">
            <a:avLst/>
          </a:prstGeom>
          <a:ln w="38100">
            <a:solidFill>
              <a:srgbClr val="D154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13910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Pho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A70D42-1BD7-4F53-8BCF-B4A375FC4C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6612" y="260350"/>
            <a:ext cx="4346574" cy="1325563"/>
          </a:xfrm>
        </p:spPr>
        <p:txBody>
          <a:bodyPr>
            <a:noAutofit/>
          </a:bodyPr>
          <a:lstStyle>
            <a:lvl1pPr>
              <a:defRPr sz="3600" cap="all" baseline="0">
                <a:solidFill>
                  <a:srgbClr val="464646"/>
                </a:solidFill>
                <a:latin typeface="Montserrat ExtraBold" panose="00000900000000000000" pitchFamily="50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37632-4528-4547-B622-7D5392E9918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 flipH="1">
            <a:off x="6019800" y="1"/>
            <a:ext cx="6172200" cy="3343274"/>
          </a:xfrm>
        </p:spPr>
        <p:txBody>
          <a:bodyPr anchor="ctr"/>
          <a:lstStyle>
            <a:lvl1pPr marL="0" indent="0" algn="ctr">
              <a:buNone/>
              <a:defRPr>
                <a:solidFill>
                  <a:srgbClr val="D15420"/>
                </a:solidFill>
                <a:latin typeface="Montserrat SemiBold" panose="00000700000000000000" pitchFamily="50" charset="0"/>
              </a:defRPr>
            </a:lvl1pPr>
            <a:lvl2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2pPr>
            <a:lvl3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3pPr>
            <a:lvl4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4pPr>
            <a:lvl5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5pPr>
          </a:lstStyle>
          <a:p>
            <a:pPr lvl="0"/>
            <a:r>
              <a:rPr lang="en-US" dirty="0"/>
              <a:t>Your photo goes here.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0D73155-0A55-4C9C-8B61-3D6918B725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1" y="1855788"/>
            <a:ext cx="4346575" cy="4216400"/>
          </a:xfrm>
        </p:spPr>
        <p:txBody>
          <a:bodyPr/>
          <a:lstStyle>
            <a:lvl1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1pPr>
            <a:lvl2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2pPr>
            <a:lvl3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3pPr>
            <a:lvl4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4pPr>
            <a:lvl5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6D9C4B-00F2-46E8-AAD7-585242598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6609" y="6251575"/>
            <a:ext cx="4346575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Montserrat Thin" panose="00000300000000000000" pitchFamily="50" charset="0"/>
              </a:defRPr>
            </a:lvl1pPr>
          </a:lstStyle>
          <a:p>
            <a:fld id="{7C63B91F-EED1-42B4-9003-40A200ECD70B}" type="slidenum">
              <a:rPr lang="en-US" smtClean="0"/>
              <a:pPr/>
              <a:t>‹#›</a:t>
            </a:fld>
            <a:r>
              <a:rPr lang="en-US" dirty="0"/>
              <a:t> | OKLAHOMA HEALTH CARE AUTHORITY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FD823A65-2831-4980-B935-FDC3611D2BC3}"/>
              </a:ext>
            </a:extLst>
          </p:cNvPr>
          <p:cNvCxnSpPr>
            <a:cxnSpLocks/>
          </p:cNvCxnSpPr>
          <p:nvPr userDrawn="1"/>
        </p:nvCxnSpPr>
        <p:spPr>
          <a:xfrm>
            <a:off x="836611" y="1720850"/>
            <a:ext cx="2647950" cy="0"/>
          </a:xfrm>
          <a:prstGeom prst="line">
            <a:avLst/>
          </a:prstGeom>
          <a:ln w="38100">
            <a:solidFill>
              <a:srgbClr val="D154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1ACAF94-7D76-461F-84CA-8C3A8E1A19AF}"/>
              </a:ext>
            </a:extLst>
          </p:cNvPr>
          <p:cNvSpPr>
            <a:spLocks noGrp="1"/>
          </p:cNvSpPr>
          <p:nvPr>
            <p:ph sz="half" idx="13" hasCustomPrompt="1"/>
          </p:nvPr>
        </p:nvSpPr>
        <p:spPr>
          <a:xfrm flipH="1">
            <a:off x="6019800" y="3457575"/>
            <a:ext cx="6172200" cy="3400423"/>
          </a:xfrm>
        </p:spPr>
        <p:txBody>
          <a:bodyPr anchor="ctr"/>
          <a:lstStyle>
            <a:lvl1pPr marL="0" indent="0" algn="ctr">
              <a:buNone/>
              <a:defRPr>
                <a:solidFill>
                  <a:srgbClr val="D15420"/>
                </a:solidFill>
                <a:latin typeface="Montserrat SemiBold" panose="00000700000000000000" pitchFamily="50" charset="0"/>
              </a:defRPr>
            </a:lvl1pPr>
            <a:lvl2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2pPr>
            <a:lvl3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3pPr>
            <a:lvl4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4pPr>
            <a:lvl5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5pPr>
          </a:lstStyle>
          <a:p>
            <a:pPr lvl="0"/>
            <a:r>
              <a:rPr lang="en-US" dirty="0"/>
              <a:t>Your photo goes here.</a:t>
            </a:r>
          </a:p>
        </p:txBody>
      </p:sp>
    </p:spTree>
    <p:extLst>
      <p:ext uri="{BB962C8B-B14F-4D97-AF65-F5344CB8AC3E}">
        <p14:creationId xmlns:p14="http://schemas.microsoft.com/office/powerpoint/2010/main" val="11688143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A37632-4528-4547-B622-7D5392E9918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6611" y="-3170"/>
            <a:ext cx="10518777" cy="3428990"/>
          </a:xfrm>
        </p:spPr>
        <p:txBody>
          <a:bodyPr anchor="ctr"/>
          <a:lstStyle>
            <a:lvl1pPr marL="0" indent="0" algn="ctr">
              <a:buNone/>
              <a:defRPr>
                <a:solidFill>
                  <a:srgbClr val="D15420"/>
                </a:solidFill>
                <a:latin typeface="Montserrat SemiBold" panose="00000700000000000000" pitchFamily="50" charset="0"/>
              </a:defRPr>
            </a:lvl1pPr>
            <a:lvl2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2pPr>
            <a:lvl3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3pPr>
            <a:lvl4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4pPr>
            <a:lvl5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5pPr>
          </a:lstStyle>
          <a:p>
            <a:pPr lvl="0"/>
            <a:r>
              <a:rPr lang="en-US" dirty="0"/>
              <a:t>Your photo goes here.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2CDDA6A8-B2BE-4559-A7EE-FF82A8563D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6612" y="3590917"/>
            <a:ext cx="3343274" cy="2244721"/>
          </a:xfrm>
        </p:spPr>
        <p:txBody>
          <a:bodyPr/>
          <a:lstStyle>
            <a:lvl1pPr>
              <a:defRPr sz="1400">
                <a:solidFill>
                  <a:srgbClr val="464646"/>
                </a:solidFill>
                <a:latin typeface="Montserrat Light" panose="00000400000000000000" pitchFamily="50" charset="0"/>
              </a:defRPr>
            </a:lvl1pPr>
            <a:lvl2pPr>
              <a:defRPr sz="1400">
                <a:solidFill>
                  <a:srgbClr val="464646"/>
                </a:solidFill>
                <a:latin typeface="Montserrat Light" panose="00000400000000000000" pitchFamily="50" charset="0"/>
              </a:defRPr>
            </a:lvl2pPr>
            <a:lvl3pPr>
              <a:defRPr sz="1400">
                <a:solidFill>
                  <a:srgbClr val="464646"/>
                </a:solidFill>
                <a:latin typeface="Montserrat Light" panose="00000400000000000000" pitchFamily="50" charset="0"/>
              </a:defRPr>
            </a:lvl3pPr>
            <a:lvl4pPr>
              <a:defRPr sz="1400">
                <a:solidFill>
                  <a:srgbClr val="464646"/>
                </a:solidFill>
                <a:latin typeface="Montserrat Light" panose="00000400000000000000" pitchFamily="50" charset="0"/>
              </a:defRPr>
            </a:lvl4pPr>
            <a:lvl5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6">
            <a:extLst>
              <a:ext uri="{FF2B5EF4-FFF2-40B4-BE49-F238E27FC236}">
                <a16:creationId xmlns:a16="http://schemas.microsoft.com/office/drawing/2014/main" id="{A769C14F-0A74-4517-9776-5B7B44E1B1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6611" y="6242050"/>
            <a:ext cx="10518777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Montserrat Thin" panose="00000300000000000000" pitchFamily="50" charset="0"/>
              </a:defRPr>
            </a:lvl1pPr>
          </a:lstStyle>
          <a:p>
            <a:fld id="{7C63B91F-EED1-42B4-9003-40A200ECD70B}" type="slidenum">
              <a:rPr lang="en-US" smtClean="0"/>
              <a:pPr/>
              <a:t>‹#›</a:t>
            </a:fld>
            <a:r>
              <a:rPr lang="en-US" dirty="0"/>
              <a:t> | OKLAHOMA HEALTH CARE AUTHORITY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CFB1B45-AB0B-4368-85D5-F1BC20ACF674}"/>
              </a:ext>
            </a:extLst>
          </p:cNvPr>
          <p:cNvCxnSpPr>
            <a:cxnSpLocks/>
          </p:cNvCxnSpPr>
          <p:nvPr userDrawn="1"/>
        </p:nvCxnSpPr>
        <p:spPr>
          <a:xfrm>
            <a:off x="836611" y="6076951"/>
            <a:ext cx="10518777" cy="0"/>
          </a:xfrm>
          <a:prstGeom prst="line">
            <a:avLst/>
          </a:prstGeom>
          <a:ln w="38100">
            <a:solidFill>
              <a:srgbClr val="D154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ontent Placeholder 3">
            <a:extLst>
              <a:ext uri="{FF2B5EF4-FFF2-40B4-BE49-F238E27FC236}">
                <a16:creationId xmlns:a16="http://schemas.microsoft.com/office/drawing/2014/main" id="{28658CBB-3AD1-428F-87CC-812CE82028AF}"/>
              </a:ext>
            </a:extLst>
          </p:cNvPr>
          <p:cNvSpPr>
            <a:spLocks noGrp="1"/>
          </p:cNvSpPr>
          <p:nvPr>
            <p:ph sz="half" idx="13"/>
          </p:nvPr>
        </p:nvSpPr>
        <p:spPr>
          <a:xfrm>
            <a:off x="4424363" y="3590916"/>
            <a:ext cx="3343274" cy="2244721"/>
          </a:xfrm>
        </p:spPr>
        <p:txBody>
          <a:bodyPr/>
          <a:lstStyle>
            <a:lvl1pPr>
              <a:defRPr sz="1400">
                <a:solidFill>
                  <a:srgbClr val="464646"/>
                </a:solidFill>
                <a:latin typeface="Montserrat Light" panose="00000400000000000000" pitchFamily="50" charset="0"/>
              </a:defRPr>
            </a:lvl1pPr>
            <a:lvl2pPr>
              <a:defRPr sz="1400">
                <a:solidFill>
                  <a:srgbClr val="464646"/>
                </a:solidFill>
                <a:latin typeface="Montserrat Light" panose="00000400000000000000" pitchFamily="50" charset="0"/>
              </a:defRPr>
            </a:lvl2pPr>
            <a:lvl3pPr>
              <a:defRPr sz="1400">
                <a:solidFill>
                  <a:srgbClr val="464646"/>
                </a:solidFill>
                <a:latin typeface="Montserrat Light" panose="00000400000000000000" pitchFamily="50" charset="0"/>
              </a:defRPr>
            </a:lvl3pPr>
            <a:lvl4pPr>
              <a:defRPr sz="1400">
                <a:solidFill>
                  <a:srgbClr val="464646"/>
                </a:solidFill>
                <a:latin typeface="Montserrat Light" panose="00000400000000000000" pitchFamily="50" charset="0"/>
              </a:defRPr>
            </a:lvl4pPr>
            <a:lvl5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Content Placeholder 3">
            <a:extLst>
              <a:ext uri="{FF2B5EF4-FFF2-40B4-BE49-F238E27FC236}">
                <a16:creationId xmlns:a16="http://schemas.microsoft.com/office/drawing/2014/main" id="{EBC7ECB4-F408-4BA0-AB56-E83E4F5D7BF2}"/>
              </a:ext>
            </a:extLst>
          </p:cNvPr>
          <p:cNvSpPr>
            <a:spLocks noGrp="1"/>
          </p:cNvSpPr>
          <p:nvPr>
            <p:ph sz="half" idx="14"/>
          </p:nvPr>
        </p:nvSpPr>
        <p:spPr>
          <a:xfrm>
            <a:off x="8012114" y="3590915"/>
            <a:ext cx="3343274" cy="2244721"/>
          </a:xfrm>
        </p:spPr>
        <p:txBody>
          <a:bodyPr/>
          <a:lstStyle>
            <a:lvl1pPr>
              <a:defRPr sz="1400">
                <a:solidFill>
                  <a:srgbClr val="464646"/>
                </a:solidFill>
                <a:latin typeface="Montserrat Light" panose="00000400000000000000" pitchFamily="50" charset="0"/>
              </a:defRPr>
            </a:lvl1pPr>
            <a:lvl2pPr>
              <a:defRPr sz="1400">
                <a:solidFill>
                  <a:srgbClr val="464646"/>
                </a:solidFill>
                <a:latin typeface="Montserrat Light" panose="00000400000000000000" pitchFamily="50" charset="0"/>
              </a:defRPr>
            </a:lvl2pPr>
            <a:lvl3pPr>
              <a:defRPr sz="1400">
                <a:solidFill>
                  <a:srgbClr val="464646"/>
                </a:solidFill>
                <a:latin typeface="Montserrat Light" panose="00000400000000000000" pitchFamily="50" charset="0"/>
              </a:defRPr>
            </a:lvl3pPr>
            <a:lvl4pPr>
              <a:defRPr sz="1400">
                <a:solidFill>
                  <a:srgbClr val="464646"/>
                </a:solidFill>
                <a:latin typeface="Montserrat Light" panose="00000400000000000000" pitchFamily="50" charset="0"/>
              </a:defRPr>
            </a:lvl4pPr>
            <a:lvl5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91034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D4F0C-64D1-4379-8CC4-EF068C53968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365125"/>
            <a:ext cx="10515600" cy="1325563"/>
          </a:xfrm>
        </p:spPr>
        <p:txBody>
          <a:bodyPr>
            <a:normAutofit/>
          </a:bodyPr>
          <a:lstStyle>
            <a:lvl1pPr>
              <a:defRPr sz="4400"/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90DA14-779F-4634-BE38-855D8BAF2E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4999037" cy="823912"/>
          </a:xfrm>
        </p:spPr>
        <p:txBody>
          <a:bodyPr anchor="b"/>
          <a:lstStyle>
            <a:lvl1pPr marL="0" indent="0">
              <a:buNone/>
              <a:defRPr sz="2400" b="1">
                <a:latin typeface="Montserrat Thin" panose="00000300000000000000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E38FC96-4045-49F6-A146-006CCC119A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4999037" cy="3684588"/>
          </a:xfrm>
        </p:spPr>
        <p:txBody>
          <a:bodyPr/>
          <a:lstStyle>
            <a:lvl1pPr>
              <a:defRPr>
                <a:latin typeface="Montserrat Thin" panose="00000300000000000000" pitchFamily="50" charset="0"/>
              </a:defRPr>
            </a:lvl1pPr>
            <a:lvl2pPr>
              <a:defRPr>
                <a:latin typeface="Montserrat Thin" panose="00000300000000000000" pitchFamily="50" charset="0"/>
              </a:defRPr>
            </a:lvl2pPr>
            <a:lvl3pPr>
              <a:defRPr>
                <a:latin typeface="Montserrat Thin" panose="00000300000000000000" pitchFamily="50" charset="0"/>
              </a:defRPr>
            </a:lvl3pPr>
            <a:lvl4pPr>
              <a:defRPr>
                <a:latin typeface="Montserrat Thin" panose="00000300000000000000" pitchFamily="50" charset="0"/>
              </a:defRPr>
            </a:lvl4pPr>
            <a:lvl5pPr>
              <a:defRPr>
                <a:latin typeface="Montserrat Thin" panose="00000300000000000000" pitchFamily="50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A5B313F-BE7E-49F9-9886-2FAC21CE71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4126" y="1681163"/>
            <a:ext cx="5021262" cy="823912"/>
          </a:xfrm>
        </p:spPr>
        <p:txBody>
          <a:bodyPr anchor="b"/>
          <a:lstStyle>
            <a:lvl1pPr marL="0" indent="0">
              <a:buNone/>
              <a:defRPr sz="2400" b="1">
                <a:latin typeface="Montserrat Thin" panose="00000300000000000000" pitchFamily="50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D252D3-F9FC-4D4F-B275-3829883FE6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4126" y="2505075"/>
            <a:ext cx="5021262" cy="3684588"/>
          </a:xfrm>
        </p:spPr>
        <p:txBody>
          <a:bodyPr/>
          <a:lstStyle>
            <a:lvl1pPr>
              <a:defRPr>
                <a:latin typeface="Montserrat Thin" panose="00000300000000000000" pitchFamily="50" charset="0"/>
              </a:defRPr>
            </a:lvl1pPr>
            <a:lvl2pPr>
              <a:defRPr>
                <a:latin typeface="Montserrat Thin" panose="00000300000000000000" pitchFamily="50" charset="0"/>
              </a:defRPr>
            </a:lvl2pPr>
            <a:lvl3pPr>
              <a:defRPr>
                <a:latin typeface="Montserrat Thin" panose="00000300000000000000" pitchFamily="50" charset="0"/>
              </a:defRPr>
            </a:lvl3pPr>
            <a:lvl4pPr>
              <a:defRPr>
                <a:latin typeface="Montserrat Thin" panose="00000300000000000000" pitchFamily="50" charset="0"/>
              </a:defRPr>
            </a:lvl4pPr>
            <a:lvl5pPr>
              <a:defRPr>
                <a:latin typeface="Montserrat Thin" panose="00000300000000000000" pitchFamily="50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718873EF-9FD9-49D8-AAD5-0113C6247EB2}"/>
              </a:ext>
            </a:extLst>
          </p:cNvPr>
          <p:cNvCxnSpPr>
            <a:cxnSpLocks/>
          </p:cNvCxnSpPr>
          <p:nvPr userDrawn="1"/>
        </p:nvCxnSpPr>
        <p:spPr>
          <a:xfrm flipV="1">
            <a:off x="6086475" y="1690688"/>
            <a:ext cx="0" cy="4498975"/>
          </a:xfrm>
          <a:prstGeom prst="line">
            <a:avLst/>
          </a:prstGeom>
          <a:ln w="38100">
            <a:solidFill>
              <a:srgbClr val="D154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6">
            <a:extLst>
              <a:ext uri="{FF2B5EF4-FFF2-40B4-BE49-F238E27FC236}">
                <a16:creationId xmlns:a16="http://schemas.microsoft.com/office/drawing/2014/main" id="{DBEA52CF-2BAB-485D-BA64-1588444BEDD8}"/>
              </a:ext>
            </a:extLst>
          </p:cNvPr>
          <p:cNvSpPr txBox="1">
            <a:spLocks/>
          </p:cNvSpPr>
          <p:nvPr userDrawn="1"/>
        </p:nvSpPr>
        <p:spPr>
          <a:xfrm>
            <a:off x="839788" y="6356350"/>
            <a:ext cx="1051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000" kern="1200" spc="200" baseline="0">
                <a:solidFill>
                  <a:schemeClr val="tx1">
                    <a:tint val="75000"/>
                  </a:schemeClr>
                </a:solidFill>
                <a:latin typeface="Montserrat Thin" panose="00000300000000000000" pitchFamily="50" charset="0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C63B91F-EED1-42B4-9003-40A200ECD70B}" type="slidenum">
              <a:rPr lang="en-US" smtClean="0"/>
              <a:pPr/>
              <a:t>‹#›</a:t>
            </a:fld>
            <a:r>
              <a:rPr lang="en-US"/>
              <a:t> | OKLAHOMA HEALTH CARE AUTHORITY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484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Quot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DCA45-256B-46A9-B33C-A1595D78EC2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00178" y="981075"/>
            <a:ext cx="9953615" cy="4521200"/>
          </a:xfrm>
        </p:spPr>
        <p:txBody>
          <a:bodyPr/>
          <a:lstStyle>
            <a:lvl1pPr>
              <a:defRPr i="0" cap="none" baseline="0">
                <a:latin typeface="Montserrat Thin" panose="00000300000000000000" pitchFamily="50" charset="0"/>
              </a:defRPr>
            </a:lvl1pPr>
          </a:lstStyle>
          <a:p>
            <a:r>
              <a:rPr lang="en-US" dirty="0"/>
              <a:t>“Use this slide if you would like to include a quote in your presentation.”</a:t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r>
              <a:rPr lang="en-US" dirty="0"/>
              <a:t>– Quote Attribution</a:t>
            </a: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19AED1F-DAA1-4CD3-8E2B-3C4AD4BD5E44}"/>
              </a:ext>
            </a:extLst>
          </p:cNvPr>
          <p:cNvCxnSpPr>
            <a:cxnSpLocks/>
          </p:cNvCxnSpPr>
          <p:nvPr userDrawn="1"/>
        </p:nvCxnSpPr>
        <p:spPr>
          <a:xfrm>
            <a:off x="855673" y="981075"/>
            <a:ext cx="0" cy="4521200"/>
          </a:xfrm>
          <a:prstGeom prst="line">
            <a:avLst/>
          </a:prstGeom>
          <a:ln w="38100">
            <a:solidFill>
              <a:srgbClr val="D154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C40CA53F-EFAE-46F6-A38C-771A8AFE5853}"/>
              </a:ext>
            </a:extLst>
          </p:cNvPr>
          <p:cNvSpPr/>
          <p:nvPr userDrawn="1"/>
        </p:nvSpPr>
        <p:spPr>
          <a:xfrm>
            <a:off x="10013665" y="-632341"/>
            <a:ext cx="1994457" cy="538609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4400" dirty="0">
                <a:solidFill>
                  <a:schemeClr val="bg1">
                    <a:lumMod val="95000"/>
                  </a:schemeClr>
                </a:solidFill>
                <a:latin typeface="Georgia" panose="02040502050405020303" pitchFamily="18" charset="0"/>
              </a:rPr>
              <a:t>”</a:t>
            </a:r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CE821C7D-9829-4327-9E14-7C825AC94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400178" y="6356349"/>
            <a:ext cx="9953616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Montserrat Thin" panose="00000300000000000000" pitchFamily="50" charset="0"/>
              </a:defRPr>
            </a:lvl1pPr>
          </a:lstStyle>
          <a:p>
            <a:fld id="{7C63B91F-EED1-42B4-9003-40A200ECD70B}" type="slidenum">
              <a:rPr lang="en-US" smtClean="0"/>
              <a:pPr/>
              <a:t>‹#›</a:t>
            </a:fld>
            <a:r>
              <a:rPr lang="en-US" dirty="0"/>
              <a:t> | OKLAHOMA HEALTH CARE AUTHORITY</a:t>
            </a:r>
          </a:p>
        </p:txBody>
      </p:sp>
    </p:spTree>
    <p:extLst>
      <p:ext uri="{BB962C8B-B14F-4D97-AF65-F5344CB8AC3E}">
        <p14:creationId xmlns:p14="http://schemas.microsoft.com/office/powerpoint/2010/main" val="714291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or 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E187D-D965-4541-965E-F8B2C96D7CBA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8199" y="5362574"/>
            <a:ext cx="10515599" cy="708421"/>
          </a:xfrm>
        </p:spPr>
        <p:txBody>
          <a:bodyPr anchor="b">
            <a:normAutofit/>
          </a:bodyPr>
          <a:lstStyle>
            <a:lvl1pPr algn="l">
              <a:defRPr sz="4400"/>
            </a:lvl1pPr>
          </a:lstStyle>
          <a:p>
            <a:r>
              <a:rPr lang="en-US" dirty="0"/>
              <a:t>chart title</a:t>
            </a:r>
          </a:p>
        </p:txBody>
      </p:sp>
      <p:sp>
        <p:nvSpPr>
          <p:cNvPr id="9" name="Content Placeholder 3">
            <a:extLst>
              <a:ext uri="{FF2B5EF4-FFF2-40B4-BE49-F238E27FC236}">
                <a16:creationId xmlns:a16="http://schemas.microsoft.com/office/drawing/2014/main" id="{8AEF0D2B-AFEE-4353-8C84-B5FBB01C9D6C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6611" y="422671"/>
            <a:ext cx="10515599" cy="4787504"/>
          </a:xfrm>
        </p:spPr>
        <p:txBody>
          <a:bodyPr anchor="ctr"/>
          <a:lstStyle>
            <a:lvl1pPr marL="0" indent="0" algn="ctr">
              <a:buNone/>
              <a:defRPr>
                <a:solidFill>
                  <a:srgbClr val="D15420"/>
                </a:solidFill>
                <a:latin typeface="Montserrat SemiBold" panose="00000700000000000000" pitchFamily="50" charset="0"/>
              </a:defRPr>
            </a:lvl1pPr>
            <a:lvl2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2pPr>
            <a:lvl3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3pPr>
            <a:lvl4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4pPr>
            <a:lvl5pPr>
              <a:defRPr>
                <a:solidFill>
                  <a:srgbClr val="464646"/>
                </a:solidFill>
                <a:latin typeface="Montserrat Light" panose="00000400000000000000" pitchFamily="50" charset="0"/>
              </a:defRPr>
            </a:lvl5pPr>
          </a:lstStyle>
          <a:p>
            <a:pPr lvl="0"/>
            <a:r>
              <a:rPr lang="en-US" dirty="0"/>
              <a:t>Insert chart or graph here.</a:t>
            </a:r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5431ADA5-BF1A-41FA-A0BD-E548440BEB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6611" y="6242050"/>
            <a:ext cx="10518777" cy="365125"/>
          </a:xfrm>
          <a:prstGeom prst="rect">
            <a:avLst/>
          </a:prstGeom>
        </p:spPr>
        <p:txBody>
          <a:bodyPr/>
          <a:lstStyle>
            <a:lvl1pPr algn="ctr">
              <a:defRPr sz="1000">
                <a:latin typeface="Montserrat Thin" panose="00000300000000000000" pitchFamily="50" charset="0"/>
              </a:defRPr>
            </a:lvl1pPr>
          </a:lstStyle>
          <a:p>
            <a:fld id="{7C63B91F-EED1-42B4-9003-40A200ECD70B}" type="slidenum">
              <a:rPr lang="en-US" smtClean="0"/>
              <a:pPr/>
              <a:t>‹#›</a:t>
            </a:fld>
            <a:r>
              <a:rPr lang="en-US" dirty="0"/>
              <a:t> | OKLAHOMA HEALTH CARE AUTHORITY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AC1A52D-FC66-4252-8D0C-3C0DF31B8ACB}"/>
              </a:ext>
            </a:extLst>
          </p:cNvPr>
          <p:cNvCxnSpPr>
            <a:cxnSpLocks/>
          </p:cNvCxnSpPr>
          <p:nvPr userDrawn="1"/>
        </p:nvCxnSpPr>
        <p:spPr>
          <a:xfrm>
            <a:off x="836611" y="6076951"/>
            <a:ext cx="10518777" cy="0"/>
          </a:xfrm>
          <a:prstGeom prst="line">
            <a:avLst/>
          </a:prstGeom>
          <a:ln w="38100">
            <a:solidFill>
              <a:srgbClr val="D1542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5652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5" Type="http://schemas.openxmlformats.org/officeDocument/2006/relationships/slideLayout" Target="../slideLayouts/slideLayout23.xml"/><Relationship Id="rId10" Type="http://schemas.openxmlformats.org/officeDocument/2006/relationships/theme" Target="../theme/theme3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theme" Target="../theme/theme4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CEA468-D697-44A3-BCF2-2BC4D5B88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116D19-AD04-4B72-9EDC-F74F15E336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01407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0" r:id="rId2"/>
    <p:sldLayoutId id="2147483652" r:id="rId3"/>
    <p:sldLayoutId id="2147483658" r:id="rId4"/>
    <p:sldLayoutId id="2147483659" r:id="rId5"/>
    <p:sldLayoutId id="2147483660" r:id="rId6"/>
    <p:sldLayoutId id="2147483653" r:id="rId7"/>
    <p:sldLayoutId id="2147483654" r:id="rId8"/>
    <p:sldLayoutId id="214748364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 cap="all" baseline="0">
          <a:solidFill>
            <a:srgbClr val="464646"/>
          </a:solidFill>
          <a:latin typeface="Montserrat ExtraBold" panose="00000900000000000000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464646"/>
          </a:solidFill>
          <a:latin typeface="Montserrat Light" panose="00000400000000000000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464646"/>
          </a:solidFill>
          <a:latin typeface="Montserrat Light" panose="00000400000000000000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464646"/>
          </a:solidFill>
          <a:latin typeface="Montserrat Light" panose="00000400000000000000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64646"/>
          </a:solidFill>
          <a:latin typeface="Montserrat Light" panose="00000400000000000000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64646"/>
          </a:solidFill>
          <a:latin typeface="Montserrat Light" panose="00000400000000000000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CEA468-D697-44A3-BCF2-2BC4D5B88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116D19-AD04-4B72-9EDC-F74F15E336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77559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 cap="all" baseline="0">
          <a:solidFill>
            <a:srgbClr val="464646"/>
          </a:solidFill>
          <a:latin typeface="Montserrat ExtraBold" panose="00000900000000000000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464646"/>
          </a:solidFill>
          <a:latin typeface="Montserrat Light" panose="00000400000000000000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464646"/>
          </a:solidFill>
          <a:latin typeface="Montserrat Light" panose="00000400000000000000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464646"/>
          </a:solidFill>
          <a:latin typeface="Montserrat Light" panose="00000400000000000000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64646"/>
          </a:solidFill>
          <a:latin typeface="Montserrat Light" panose="00000400000000000000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64646"/>
          </a:solidFill>
          <a:latin typeface="Montserrat Light" panose="00000400000000000000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CEA468-D697-44A3-BCF2-2BC4D5B88E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title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B116D19-AD04-4B72-9EDC-F74F15E336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88383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 cap="all" baseline="0">
          <a:solidFill>
            <a:srgbClr val="464646"/>
          </a:solidFill>
          <a:latin typeface="Montserrat ExtraBold" panose="00000900000000000000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464646"/>
          </a:solidFill>
          <a:latin typeface="Montserrat Light" panose="00000400000000000000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464646"/>
          </a:solidFill>
          <a:latin typeface="Montserrat Light" panose="00000400000000000000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464646"/>
          </a:solidFill>
          <a:latin typeface="Montserrat Light" panose="00000400000000000000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64646"/>
          </a:solidFill>
          <a:latin typeface="Montserrat Light" panose="00000400000000000000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64646"/>
          </a:solidFill>
          <a:latin typeface="Montserrat Light" panose="00000400000000000000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1270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 cap="all" baseline="0">
          <a:solidFill>
            <a:srgbClr val="464646"/>
          </a:solidFill>
          <a:latin typeface="Montserrat ExtraBold" panose="00000900000000000000" pitchFamily="50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rgbClr val="464646"/>
          </a:solidFill>
          <a:latin typeface="Montserrat Light" panose="00000400000000000000" pitchFamily="50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rgbClr val="464646"/>
          </a:solidFill>
          <a:latin typeface="Montserrat Light" panose="00000400000000000000" pitchFamily="50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rgbClr val="464646"/>
          </a:solidFill>
          <a:latin typeface="Montserrat Light" panose="00000400000000000000" pitchFamily="50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64646"/>
          </a:solidFill>
          <a:latin typeface="Montserrat Light" panose="00000400000000000000" pitchFamily="50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rgbClr val="464646"/>
          </a:solidFill>
          <a:latin typeface="Montserrat Light" panose="00000400000000000000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8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2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2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2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9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svg"/><Relationship Id="rId5" Type="http://schemas.openxmlformats.org/officeDocument/2006/relationships/image" Target="../media/image13.png"/><Relationship Id="rId4" Type="http://schemas.openxmlformats.org/officeDocument/2006/relationships/image" Target="../media/image4.sv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2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2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2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Content Placeholder 8" descr="A close up of a sign&#10;&#10;Description automatically generated">
            <a:extLst>
              <a:ext uri="{FF2B5EF4-FFF2-40B4-BE49-F238E27FC236}">
                <a16:creationId xmlns:a16="http://schemas.microsoft.com/office/drawing/2014/main" id="{A99C4FC4-8F0E-4D78-AA91-1D85AF6ADEAD}"/>
              </a:ext>
            </a:extLst>
          </p:cNvPr>
          <p:cNvPicPr>
            <a:picLocks noGrp="1" noChangeAspect="1"/>
          </p:cNvPicPr>
          <p:nvPr>
            <p:ph idx="4294967295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493" r="27276"/>
          <a:stretch/>
        </p:blipFill>
        <p:spPr>
          <a:xfrm>
            <a:off x="6681788" y="0"/>
            <a:ext cx="5510212" cy="5721350"/>
          </a:xfrm>
          <a:prstGeom prst="rect">
            <a:avLst/>
          </a:prstGeom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861392" y="3183111"/>
            <a:ext cx="9144000" cy="238760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 cap="all" baseline="0">
                <a:solidFill>
                  <a:srgbClr val="464646"/>
                </a:solidFill>
                <a:latin typeface="Montserrat ExtraBold" panose="00000900000000000000" pitchFamily="50" charset="0"/>
                <a:ea typeface="+mj-ea"/>
                <a:cs typeface="+mj-cs"/>
              </a:defRPr>
            </a:lvl1pPr>
          </a:lstStyle>
          <a:p>
            <a:r>
              <a:rPr lang="en-US" sz="4000" dirty="0" smtClean="0"/>
              <a:t>Mission Possible</a:t>
            </a:r>
            <a:endParaRPr lang="en-US" sz="4000" dirty="0"/>
          </a:p>
        </p:txBody>
      </p:sp>
      <p:sp>
        <p:nvSpPr>
          <p:cNvPr id="6" name="Subtitle 2"/>
          <p:cNvSpPr txBox="1">
            <a:spLocks/>
          </p:cNvSpPr>
          <p:nvPr/>
        </p:nvSpPr>
        <p:spPr>
          <a:xfrm>
            <a:off x="861392" y="4016773"/>
            <a:ext cx="9144000" cy="1655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rgbClr val="464646"/>
                </a:solidFill>
                <a:latin typeface="Montserrat Light" panose="00000400000000000000" pitchFamily="50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rgbClr val="464646"/>
                </a:solidFill>
                <a:latin typeface="Montserrat Light" panose="00000400000000000000" pitchFamily="50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rgbClr val="464646"/>
                </a:solidFill>
                <a:latin typeface="Montserrat Light" panose="00000400000000000000" pitchFamily="50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464646"/>
                </a:solidFill>
                <a:latin typeface="Montserrat Light" panose="00000400000000000000" pitchFamily="50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rgbClr val="464646"/>
                </a:solidFill>
                <a:latin typeface="Montserrat Light" panose="00000400000000000000" pitchFamily="50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/>
              <a:t>An update on Oklahoma’s State Health Information Exchange</a:t>
            </a:r>
          </a:p>
          <a:p>
            <a:pPr marL="0" indent="0">
              <a:buNone/>
            </a:pPr>
            <a:r>
              <a:rPr lang="en-US" sz="1800" dirty="0" smtClean="0"/>
              <a:t>Prepared for the Health Information Technology Advisory Board</a:t>
            </a:r>
          </a:p>
          <a:p>
            <a:pPr marL="0" indent="0">
              <a:buNone/>
            </a:pPr>
            <a:r>
              <a:rPr lang="en-US" sz="1800" dirty="0" smtClean="0"/>
              <a:t>December 16, 2020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35715097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241" y="640080"/>
            <a:ext cx="10141518" cy="4053839"/>
          </a:xfrm>
        </p:spPr>
      </p:pic>
    </p:spTree>
    <p:extLst>
      <p:ext uri="{BB962C8B-B14F-4D97-AF65-F5344CB8AC3E}">
        <p14:creationId xmlns:p14="http://schemas.microsoft.com/office/powerpoint/2010/main" val="282062489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64806" y="365125"/>
            <a:ext cx="9062388" cy="5761355"/>
          </a:xfrm>
        </p:spPr>
      </p:pic>
    </p:spTree>
    <p:extLst>
      <p:ext uri="{BB962C8B-B14F-4D97-AF65-F5344CB8AC3E}">
        <p14:creationId xmlns:p14="http://schemas.microsoft.com/office/powerpoint/2010/main" val="32583014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92251" y="365125"/>
            <a:ext cx="8207498" cy="6166775"/>
          </a:xfrm>
        </p:spPr>
      </p:pic>
    </p:spTree>
    <p:extLst>
      <p:ext uri="{BB962C8B-B14F-4D97-AF65-F5344CB8AC3E}">
        <p14:creationId xmlns:p14="http://schemas.microsoft.com/office/powerpoint/2010/main" val="93469361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next?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Award RFP and receive CMS contractual approval</a:t>
            </a:r>
          </a:p>
          <a:p>
            <a:r>
              <a:rPr lang="en-US" dirty="0" smtClean="0"/>
              <a:t>Multi-agency (behind the scenes) work during implementation</a:t>
            </a:r>
          </a:p>
          <a:p>
            <a:pPr lvl="1"/>
            <a:r>
              <a:rPr lang="en-US" dirty="0" smtClean="0"/>
              <a:t>OHCA, OSDH, OBNDD, ODMHSAS, OMES</a:t>
            </a:r>
          </a:p>
          <a:p>
            <a:r>
              <a:rPr lang="en-US" dirty="0" smtClean="0"/>
              <a:t>Educational (virtual) road show</a:t>
            </a:r>
          </a:p>
          <a:p>
            <a:r>
              <a:rPr lang="en-US" dirty="0" smtClean="0"/>
              <a:t>Outstanding decisions that have to made</a:t>
            </a:r>
          </a:p>
          <a:p>
            <a:pPr lvl="1"/>
            <a:r>
              <a:rPr lang="en-US" dirty="0" smtClean="0"/>
              <a:t>Governance</a:t>
            </a:r>
          </a:p>
          <a:p>
            <a:pPr lvl="2"/>
            <a:r>
              <a:rPr lang="en-US" dirty="0" smtClean="0"/>
              <a:t>Inside</a:t>
            </a:r>
          </a:p>
          <a:p>
            <a:pPr lvl="2"/>
            <a:r>
              <a:rPr lang="en-US" dirty="0" smtClean="0"/>
              <a:t>Outside</a:t>
            </a:r>
          </a:p>
          <a:p>
            <a:pPr lvl="1"/>
            <a:r>
              <a:rPr lang="en-US" dirty="0" smtClean="0"/>
              <a:t>Sustainability</a:t>
            </a:r>
          </a:p>
          <a:p>
            <a:pPr lvl="1"/>
            <a:r>
              <a:rPr lang="en-US" dirty="0" smtClean="0"/>
              <a:t>Statutory authority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106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54E3C3A-B577-4AA3-9796-3E1C316942C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22"/>
          <a:stretch/>
        </p:blipFill>
        <p:spPr>
          <a:xfrm>
            <a:off x="3084172" y="47792"/>
            <a:ext cx="6023656" cy="2452972"/>
          </a:xfrm>
        </p:spPr>
      </p:pic>
      <p:grpSp>
        <p:nvGrpSpPr>
          <p:cNvPr id="27" name="Group 26">
            <a:extLst>
              <a:ext uri="{FF2B5EF4-FFF2-40B4-BE49-F238E27FC236}">
                <a16:creationId xmlns:a16="http://schemas.microsoft.com/office/drawing/2014/main" id="{4CB73972-814A-40BE-8024-2BB269AD50EE}"/>
              </a:ext>
            </a:extLst>
          </p:cNvPr>
          <p:cNvGrpSpPr/>
          <p:nvPr/>
        </p:nvGrpSpPr>
        <p:grpSpPr>
          <a:xfrm>
            <a:off x="1630210" y="4594203"/>
            <a:ext cx="8931580" cy="584775"/>
            <a:chOff x="969410" y="5102206"/>
            <a:chExt cx="8931580" cy="584775"/>
          </a:xfrm>
        </p:grpSpPr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6699B720-27C9-4FE8-BFBD-D8E310DC1930}"/>
                </a:ext>
              </a:extLst>
            </p:cNvPr>
            <p:cNvGrpSpPr/>
            <p:nvPr/>
          </p:nvGrpSpPr>
          <p:grpSpPr>
            <a:xfrm>
              <a:off x="969410" y="5102206"/>
              <a:ext cx="2882470" cy="584775"/>
              <a:chOff x="1290943" y="4195627"/>
              <a:chExt cx="2882470" cy="584775"/>
            </a:xfrm>
          </p:grpSpPr>
          <p:cxnSp>
            <p:nvCxnSpPr>
              <p:cNvPr id="6" name="Straight Connector 5">
                <a:extLst>
                  <a:ext uri="{FF2B5EF4-FFF2-40B4-BE49-F238E27FC236}">
                    <a16:creationId xmlns:a16="http://schemas.microsoft.com/office/drawing/2014/main" id="{5916DA9D-0222-4231-A2F8-3BAE0C1AA44A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1290943" y="4271170"/>
                <a:ext cx="1" cy="433691"/>
              </a:xfrm>
              <a:prstGeom prst="line">
                <a:avLst/>
              </a:prstGeom>
              <a:ln w="38100">
                <a:solidFill>
                  <a:srgbClr val="D1542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Rectangle 9">
                <a:extLst>
                  <a:ext uri="{FF2B5EF4-FFF2-40B4-BE49-F238E27FC236}">
                    <a16:creationId xmlns:a16="http://schemas.microsoft.com/office/drawing/2014/main" id="{2DF61A50-33A3-4FE1-93E9-F9CF2A75DC2C}"/>
                  </a:ext>
                </a:extLst>
              </p:cNvPr>
              <p:cNvSpPr/>
              <p:nvPr/>
            </p:nvSpPr>
            <p:spPr>
              <a:xfrm>
                <a:off x="1398955" y="4195627"/>
                <a:ext cx="2774458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>
                    <a:solidFill>
                      <a:srgbClr val="464646"/>
                    </a:solidFill>
                    <a:latin typeface="Montserrat Light" panose="00000400000000000000" pitchFamily="50" charset="0"/>
                    <a:cs typeface="Arial" panose="020B0604020202020204" pitchFamily="34" charset="0"/>
                  </a:rPr>
                  <a:t>4345 N. Lincoln Blvd.</a:t>
                </a:r>
              </a:p>
              <a:p>
                <a:r>
                  <a:rPr lang="en-US" sz="1600" dirty="0">
                    <a:solidFill>
                      <a:srgbClr val="464646"/>
                    </a:solidFill>
                    <a:latin typeface="Montserrat Light" panose="00000400000000000000" pitchFamily="50" charset="0"/>
                    <a:cs typeface="Arial" panose="020B0604020202020204" pitchFamily="34" charset="0"/>
                  </a:rPr>
                  <a:t>Oklahoma City, OK 73105</a:t>
                </a:r>
              </a:p>
            </p:txBody>
          </p: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E384A1AC-BD91-4DE7-B704-FEBD4C091C5C}"/>
                </a:ext>
              </a:extLst>
            </p:cNvPr>
            <p:cNvGrpSpPr/>
            <p:nvPr/>
          </p:nvGrpSpPr>
          <p:grpSpPr>
            <a:xfrm>
              <a:off x="4488285" y="5102206"/>
              <a:ext cx="2197222" cy="584775"/>
              <a:chOff x="4546051" y="4195627"/>
              <a:chExt cx="2197222" cy="584775"/>
            </a:xfrm>
          </p:grpSpPr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E03B85F5-B23B-4192-B303-701F2439A20E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4546051" y="4271170"/>
                <a:ext cx="1" cy="433691"/>
              </a:xfrm>
              <a:prstGeom prst="line">
                <a:avLst/>
              </a:prstGeom>
              <a:ln w="38100">
                <a:solidFill>
                  <a:srgbClr val="DE8F26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3E1BE661-00B4-4F2F-B278-4A6061FFEF7F}"/>
                  </a:ext>
                </a:extLst>
              </p:cNvPr>
              <p:cNvSpPr/>
              <p:nvPr/>
            </p:nvSpPr>
            <p:spPr>
              <a:xfrm>
                <a:off x="4654062" y="4195627"/>
                <a:ext cx="208921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>
                    <a:solidFill>
                      <a:srgbClr val="464646"/>
                    </a:solidFill>
                    <a:latin typeface="Montserrat Light" panose="00000400000000000000" pitchFamily="50" charset="0"/>
                    <a:cs typeface="Arial" panose="020B0604020202020204" pitchFamily="34" charset="0"/>
                  </a:rPr>
                  <a:t>okhca.org</a:t>
                </a:r>
              </a:p>
              <a:p>
                <a:r>
                  <a:rPr lang="en-US" sz="1600" dirty="0">
                    <a:solidFill>
                      <a:srgbClr val="464646"/>
                    </a:solidFill>
                    <a:latin typeface="Montserrat Light" panose="00000400000000000000" pitchFamily="50" charset="0"/>
                    <a:cs typeface="Arial" panose="020B0604020202020204" pitchFamily="34" charset="0"/>
                  </a:rPr>
                  <a:t>mysoonercare.org</a:t>
                </a:r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3D3F142E-B4B7-48CE-B4C7-003F4C783AD3}"/>
                </a:ext>
              </a:extLst>
            </p:cNvPr>
            <p:cNvGrpSpPr/>
            <p:nvPr/>
          </p:nvGrpSpPr>
          <p:grpSpPr>
            <a:xfrm>
              <a:off x="7213902" y="5102206"/>
              <a:ext cx="2687088" cy="584775"/>
              <a:chOff x="7082143" y="4195627"/>
              <a:chExt cx="2687088" cy="584775"/>
            </a:xfrm>
          </p:grpSpPr>
          <p:cxnSp>
            <p:nvCxnSpPr>
              <p:cNvPr id="13" name="Straight Connector 12">
                <a:extLst>
                  <a:ext uri="{FF2B5EF4-FFF2-40B4-BE49-F238E27FC236}">
                    <a16:creationId xmlns:a16="http://schemas.microsoft.com/office/drawing/2014/main" id="{AEDABF33-F956-4530-8758-9276E660EC29}"/>
                  </a:ext>
                </a:extLst>
              </p:cNvPr>
              <p:cNvCxnSpPr>
                <a:cxnSpLocks/>
              </p:cNvCxnSpPr>
              <p:nvPr/>
            </p:nvCxnSpPr>
            <p:spPr>
              <a:xfrm flipV="1">
                <a:off x="7082143" y="4271170"/>
                <a:ext cx="1" cy="433691"/>
              </a:xfrm>
              <a:prstGeom prst="line">
                <a:avLst/>
              </a:prstGeom>
              <a:ln w="38100">
                <a:solidFill>
                  <a:srgbClr val="004E9A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4BA76712-B11D-407E-895A-71A2F5235270}"/>
                  </a:ext>
                </a:extLst>
              </p:cNvPr>
              <p:cNvSpPr/>
              <p:nvPr/>
            </p:nvSpPr>
            <p:spPr>
              <a:xfrm>
                <a:off x="7190155" y="4195627"/>
                <a:ext cx="2579076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1600" dirty="0">
                    <a:solidFill>
                      <a:srgbClr val="464646"/>
                    </a:solidFill>
                    <a:latin typeface="Montserrat Light" panose="00000400000000000000" pitchFamily="50" charset="0"/>
                    <a:cs typeface="Arial" panose="020B0604020202020204" pitchFamily="34" charset="0"/>
                  </a:rPr>
                  <a:t>Agency: 405-522-7300</a:t>
                </a:r>
              </a:p>
              <a:p>
                <a:r>
                  <a:rPr lang="en-US" sz="1600" dirty="0">
                    <a:solidFill>
                      <a:srgbClr val="464646"/>
                    </a:solidFill>
                    <a:latin typeface="Montserrat Light" panose="00000400000000000000" pitchFamily="50" charset="0"/>
                    <a:cs typeface="Arial" panose="020B0604020202020204" pitchFamily="34" charset="0"/>
                  </a:rPr>
                  <a:t>Helpline: 800-987-7767</a:t>
                </a:r>
              </a:p>
            </p:txBody>
          </p:sp>
        </p:grpSp>
      </p:grpSp>
      <p:sp>
        <p:nvSpPr>
          <p:cNvPr id="19" name="Rectangle 18">
            <a:extLst>
              <a:ext uri="{FF2B5EF4-FFF2-40B4-BE49-F238E27FC236}">
                <a16:creationId xmlns:a16="http://schemas.microsoft.com/office/drawing/2014/main" id="{1F10DAE0-B9A5-49AF-8698-DCADB7AE4616}"/>
              </a:ext>
            </a:extLst>
          </p:cNvPr>
          <p:cNvSpPr/>
          <p:nvPr/>
        </p:nvSpPr>
        <p:spPr>
          <a:xfrm>
            <a:off x="3089616" y="2453149"/>
            <a:ext cx="6316153" cy="141577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spc="1000" dirty="0" smtClean="0">
                <a:solidFill>
                  <a:srgbClr val="464646"/>
                </a:solidFill>
                <a:latin typeface="Montserrat ExtraBold" panose="00000900000000000000" pitchFamily="50" charset="0"/>
              </a:rPr>
              <a:t>Carter Kimble</a:t>
            </a:r>
          </a:p>
          <a:p>
            <a:pPr algn="ctr"/>
            <a:r>
              <a:rPr lang="en-US" spc="1000" dirty="0" smtClean="0">
                <a:solidFill>
                  <a:srgbClr val="464646"/>
                </a:solidFill>
                <a:latin typeface="Montserrat ExtraBold" panose="00000900000000000000" pitchFamily="50" charset="0"/>
              </a:rPr>
              <a:t>Executive Director</a:t>
            </a:r>
          </a:p>
          <a:p>
            <a:pPr algn="ctr"/>
            <a:r>
              <a:rPr lang="en-US" spc="1000" dirty="0" smtClean="0">
                <a:solidFill>
                  <a:srgbClr val="464646"/>
                </a:solidFill>
                <a:latin typeface="Montserrat ExtraBold" panose="00000900000000000000" pitchFamily="50" charset="0"/>
              </a:rPr>
              <a:t>Office of the State HIE</a:t>
            </a:r>
          </a:p>
          <a:p>
            <a:pPr algn="ctr"/>
            <a:r>
              <a:rPr lang="en-US" spc="1000" dirty="0" smtClean="0">
                <a:solidFill>
                  <a:srgbClr val="464646"/>
                </a:solidFill>
                <a:latin typeface="Montserrat ExtraBold" panose="00000900000000000000" pitchFamily="50" charset="0"/>
              </a:rPr>
              <a:t>Carter.Kimble@okhca.org</a:t>
            </a:r>
            <a:endParaRPr lang="en-US" spc="1000" dirty="0">
              <a:solidFill>
                <a:srgbClr val="464646"/>
              </a:solidFill>
              <a:latin typeface="Montserrat ExtraBold" panose="00000900000000000000" pitchFamily="50" charset="0"/>
            </a:endParaRPr>
          </a:p>
        </p:txBody>
      </p:sp>
      <p:grpSp>
        <p:nvGrpSpPr>
          <p:cNvPr id="26" name="Group 25">
            <a:extLst>
              <a:ext uri="{FF2B5EF4-FFF2-40B4-BE49-F238E27FC236}">
                <a16:creationId xmlns:a16="http://schemas.microsoft.com/office/drawing/2014/main" id="{0796C683-BB52-4CC7-9159-D2DED7E48E7A}"/>
              </a:ext>
            </a:extLst>
          </p:cNvPr>
          <p:cNvGrpSpPr/>
          <p:nvPr/>
        </p:nvGrpSpPr>
        <p:grpSpPr>
          <a:xfrm>
            <a:off x="5149085" y="5544854"/>
            <a:ext cx="1149720" cy="309564"/>
            <a:chOff x="5786437" y="3119436"/>
            <a:chExt cx="2299433" cy="619126"/>
          </a:xfrm>
        </p:grpSpPr>
        <p:pic>
          <p:nvPicPr>
            <p:cNvPr id="23" name="Graphic 22">
              <a:extLst>
                <a:ext uri="{FF2B5EF4-FFF2-40B4-BE49-F238E27FC236}">
                  <a16:creationId xmlns:a16="http://schemas.microsoft.com/office/drawing/2014/main" id="{97151C13-9CB8-497B-9D4D-3E4B05300B1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96DAC541-7B7A-43D3-8B79-37D633B846F1}">
                  <asvg:svgBlip xmlns:asvg="http://schemas.microsoft.com/office/drawing/2016/SVG/main" xmlns="" r:embed="rId4"/>
                </a:ext>
              </a:extLst>
            </a:blip>
            <a:stretch>
              <a:fillRect/>
            </a:stretch>
          </p:blipFill>
          <p:spPr>
            <a:xfrm>
              <a:off x="5786437" y="3119437"/>
              <a:ext cx="619125" cy="619125"/>
            </a:xfrm>
            <a:prstGeom prst="rect">
              <a:avLst/>
            </a:prstGeom>
          </p:spPr>
        </p:pic>
        <p:pic>
          <p:nvPicPr>
            <p:cNvPr id="24" name="Graphic 23">
              <a:extLst>
                <a:ext uri="{FF2B5EF4-FFF2-40B4-BE49-F238E27FC236}">
                  <a16:creationId xmlns:a16="http://schemas.microsoft.com/office/drawing/2014/main" id="{DF46A378-B9A9-4194-918A-69E00A6DCF7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96DAC541-7B7A-43D3-8B79-37D633B846F1}">
                  <asvg:svgBlip xmlns:asvg="http://schemas.microsoft.com/office/drawing/2016/SVG/main" xmlns="" r:embed="rId6"/>
                </a:ext>
              </a:extLst>
            </a:blip>
            <a:stretch>
              <a:fillRect/>
            </a:stretch>
          </p:blipFill>
          <p:spPr>
            <a:xfrm>
              <a:off x="6626591" y="3119437"/>
              <a:ext cx="619125" cy="619125"/>
            </a:xfrm>
            <a:prstGeom prst="rect">
              <a:avLst/>
            </a:prstGeom>
          </p:spPr>
        </p:pic>
        <p:pic>
          <p:nvPicPr>
            <p:cNvPr id="25" name="Graphic 24">
              <a:extLst>
                <a:ext uri="{FF2B5EF4-FFF2-40B4-BE49-F238E27FC236}">
                  <a16:creationId xmlns:a16="http://schemas.microsoft.com/office/drawing/2014/main" id="{4747C4DD-7572-4353-8C2F-8BB94BB8373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96DAC541-7B7A-43D3-8B79-37D633B846F1}">
                  <asvg:svgBlip xmlns:asvg="http://schemas.microsoft.com/office/drawing/2016/SVG/main" xmlns="" r:embed="rId8"/>
                </a:ext>
              </a:extLst>
            </a:blip>
            <a:stretch>
              <a:fillRect/>
            </a:stretch>
          </p:blipFill>
          <p:spPr>
            <a:xfrm>
              <a:off x="7466745" y="3119436"/>
              <a:ext cx="619125" cy="619125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110165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mission, that we’ve already chosen to accept . . 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748589" cy="4351338"/>
          </a:xfrm>
        </p:spPr>
        <p:txBody>
          <a:bodyPr/>
          <a:lstStyle/>
          <a:p>
            <a:r>
              <a:rPr lang="en-US" sz="2400" dirty="0" smtClean="0"/>
              <a:t>to </a:t>
            </a:r>
            <a:r>
              <a:rPr lang="en-US" sz="2400" dirty="0"/>
              <a:t>allow health information to flow seamlessly to and from authorized healthcare organizations and individuals in </a:t>
            </a:r>
            <a:r>
              <a:rPr lang="en-US" sz="2400" dirty="0" smtClean="0"/>
              <a:t>Oklahoma </a:t>
            </a:r>
          </a:p>
          <a:p>
            <a:r>
              <a:rPr lang="en-US" sz="2400" dirty="0" smtClean="0"/>
              <a:t>to </a:t>
            </a:r>
            <a:r>
              <a:rPr lang="en-US" sz="2400" dirty="0"/>
              <a:t>meet the needs of end </a:t>
            </a:r>
            <a:r>
              <a:rPr lang="en-US" sz="2400" dirty="0" smtClean="0"/>
              <a:t>users</a:t>
            </a:r>
            <a:r>
              <a:rPr lang="en-US" sz="2400" dirty="0"/>
              <a:t> </a:t>
            </a:r>
            <a:r>
              <a:rPr lang="en-US" sz="2400" dirty="0" smtClean="0"/>
              <a:t>by enabling access to </a:t>
            </a:r>
            <a:r>
              <a:rPr lang="en-US" sz="2400" dirty="0"/>
              <a:t>secure, accurate data available at the right time and place, for the right purposes.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6789" y="1690688"/>
            <a:ext cx="6525650" cy="404750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947169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is this mission important?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Short answer is better health outcomes</a:t>
            </a:r>
          </a:p>
          <a:p>
            <a:r>
              <a:rPr lang="en-US" dirty="0" smtClean="0"/>
              <a:t>Long answer is an ROI from health system efficiency, improved care coordination, transparency</a:t>
            </a:r>
            <a:r>
              <a:rPr lang="en-US" dirty="0"/>
              <a:t>,</a:t>
            </a:r>
            <a:r>
              <a:rPr lang="en-US" dirty="0" smtClean="0"/>
              <a:t> accountability and facilitating value-based reimbursement</a:t>
            </a:r>
          </a:p>
          <a:p>
            <a:r>
              <a:rPr lang="en-US" dirty="0" smtClean="0"/>
              <a:t>Oh . . . And CMS is willing to provide enhanced federal funds in order to help providers achieve meaningful use</a:t>
            </a:r>
          </a:p>
          <a:p>
            <a:pPr lvl="1"/>
            <a:endParaRPr lang="en-US" dirty="0" smtClean="0"/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696027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Plan of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Leverage enhanced federal funds to implement</a:t>
            </a:r>
          </a:p>
          <a:p>
            <a:r>
              <a:rPr lang="en-US" dirty="0" smtClean="0"/>
              <a:t>Deploy a public-private partnership model</a:t>
            </a:r>
          </a:p>
          <a:p>
            <a:pPr lvl="1"/>
            <a:r>
              <a:rPr lang="en-US" dirty="0" smtClean="0"/>
              <a:t>State is far too late to the game to “build” platform</a:t>
            </a:r>
          </a:p>
          <a:p>
            <a:pPr lvl="1"/>
            <a:r>
              <a:rPr lang="en-US" dirty="0" smtClean="0"/>
              <a:t>Go to the market to procure software, service and support</a:t>
            </a:r>
          </a:p>
          <a:p>
            <a:r>
              <a:rPr lang="en-US" dirty="0" smtClean="0"/>
              <a:t>Public portion of strategy is to provide oversight, governance and strategy</a:t>
            </a:r>
          </a:p>
          <a:p>
            <a:pPr lvl="1"/>
            <a:r>
              <a:rPr lang="en-US" dirty="0" smtClean="0"/>
              <a:t>State has many options when deciding how best to serve this role</a:t>
            </a:r>
          </a:p>
        </p:txBody>
      </p:sp>
    </p:spTree>
    <p:extLst>
      <p:ext uri="{BB962C8B-B14F-4D97-AF65-F5344CB8AC3E}">
        <p14:creationId xmlns:p14="http://schemas.microsoft.com/office/powerpoint/2010/main" val="38611074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13" name="Picture 1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3265" y="335280"/>
            <a:ext cx="9105470" cy="6086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4429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57542" y="411480"/>
            <a:ext cx="9276916" cy="59483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49294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012" y="563880"/>
            <a:ext cx="10140211" cy="5242559"/>
          </a:xfrm>
        </p:spPr>
      </p:pic>
    </p:spTree>
    <p:extLst>
      <p:ext uri="{BB962C8B-B14F-4D97-AF65-F5344CB8AC3E}">
        <p14:creationId xmlns:p14="http://schemas.microsoft.com/office/powerpoint/2010/main" val="19106935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240" y="673724"/>
            <a:ext cx="10317480" cy="5356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14036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66" y="624840"/>
            <a:ext cx="10574667" cy="4849711"/>
          </a:xfrm>
        </p:spPr>
      </p:pic>
    </p:spTree>
    <p:extLst>
      <p:ext uri="{BB962C8B-B14F-4D97-AF65-F5344CB8AC3E}">
        <p14:creationId xmlns:p14="http://schemas.microsoft.com/office/powerpoint/2010/main" val="380986163"/>
      </p:ext>
    </p:extLst>
  </p:cSld>
  <p:clrMapOvr>
    <a:masterClrMapping/>
  </p:clrMapOvr>
</p:sld>
</file>

<file path=ppt/theme/theme1.xml><?xml version="1.0" encoding="utf-8"?>
<a:theme xmlns:a="http://schemas.openxmlformats.org/drawingml/2006/main" name="Orage Layou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Gold Layou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Dark Blue Layou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over Slide Only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3F6EAE2EA26F4B8933A93B6A3D15B7" ma:contentTypeVersion="1" ma:contentTypeDescription="Create a new document." ma:contentTypeScope="" ma:versionID="f8732f4e0ad04d60716ed6a6a5890040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894058c2a45bc2b97db111a5699d7449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17582AE-2FCD-4121-8D59-9D8B3A7B27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96A4274-95D9-46A8-9880-BAC3678CE188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AC79909F-BDBE-4C01-A2C2-8F881A2A07E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5596</TotalTime>
  <Words>322</Words>
  <Application>Microsoft Office PowerPoint</Application>
  <PresentationFormat>Widescreen</PresentationFormat>
  <Paragraphs>46</Paragraphs>
  <Slides>14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14</vt:i4>
      </vt:variant>
    </vt:vector>
  </HeadingPairs>
  <TitlesOfParts>
    <vt:vector size="25" baseType="lpstr">
      <vt:lpstr>Arial</vt:lpstr>
      <vt:lpstr>Calibri</vt:lpstr>
      <vt:lpstr>Georgia</vt:lpstr>
      <vt:lpstr>Montserrat ExtraBold</vt:lpstr>
      <vt:lpstr>Montserrat Light</vt:lpstr>
      <vt:lpstr>Montserrat SemiBold</vt:lpstr>
      <vt:lpstr>Montserrat Thin</vt:lpstr>
      <vt:lpstr>Orage Layout</vt:lpstr>
      <vt:lpstr>Gold Layout</vt:lpstr>
      <vt:lpstr>Dark Blue Layout</vt:lpstr>
      <vt:lpstr>Cover Slide Only</vt:lpstr>
      <vt:lpstr>PowerPoint Presentation</vt:lpstr>
      <vt:lpstr>Our mission, that we’ve already chosen to accept . . . </vt:lpstr>
      <vt:lpstr>Why is this mission important?</vt:lpstr>
      <vt:lpstr>Plan of attack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What’s next?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Wilcox</dc:creator>
  <cp:lastModifiedBy>Jake Lowrey</cp:lastModifiedBy>
  <cp:revision>24</cp:revision>
  <dcterms:created xsi:type="dcterms:W3CDTF">2020-03-27T18:06:33Z</dcterms:created>
  <dcterms:modified xsi:type="dcterms:W3CDTF">2020-12-16T23:37:18Z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0x010100273F6EAE2EA26F4B8933A93B6A3D15B7</vt:lpwstr>
  </property>
</Properties>
</file>