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1"/>
  </p:notesMasterIdLst>
  <p:handoutMasterIdLst>
    <p:handoutMasterId r:id="rId22"/>
  </p:handoutMasterIdLst>
  <p:sldIdLst>
    <p:sldId id="256" r:id="rId2"/>
    <p:sldId id="295" r:id="rId3"/>
    <p:sldId id="282" r:id="rId4"/>
    <p:sldId id="283" r:id="rId5"/>
    <p:sldId id="285" r:id="rId6"/>
    <p:sldId id="308" r:id="rId7"/>
    <p:sldId id="309" r:id="rId8"/>
    <p:sldId id="310" r:id="rId9"/>
    <p:sldId id="311" r:id="rId10"/>
    <p:sldId id="312" r:id="rId11"/>
    <p:sldId id="301" r:id="rId12"/>
    <p:sldId id="304" r:id="rId13"/>
    <p:sldId id="305" r:id="rId14"/>
    <p:sldId id="306" r:id="rId15"/>
    <p:sldId id="307" r:id="rId16"/>
    <p:sldId id="279" r:id="rId17"/>
    <p:sldId id="296" r:id="rId18"/>
    <p:sldId id="297" r:id="rId19"/>
    <p:sldId id="281" r:id="rId20"/>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2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B9A3"/>
    <a:srgbClr val="FFD051"/>
    <a:srgbClr val="3E6BB3"/>
    <a:srgbClr val="C7B8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95501" autoAdjust="0"/>
  </p:normalViewPr>
  <p:slideViewPr>
    <p:cSldViewPr snapToGrid="0">
      <p:cViewPr varScale="1">
        <p:scale>
          <a:sx n="109" d="100"/>
          <a:sy n="109" d="100"/>
        </p:scale>
        <p:origin x="1794" y="102"/>
      </p:cViewPr>
      <p:guideLst>
        <p:guide orient="horz" pos="792"/>
        <p:guide pos="264"/>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5" d="100"/>
          <a:sy n="85" d="100"/>
        </p:scale>
        <p:origin x="2011"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19" cy="34881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31947" y="0"/>
            <a:ext cx="4002019" cy="348818"/>
          </a:xfrm>
          <a:prstGeom prst="rect">
            <a:avLst/>
          </a:prstGeom>
        </p:spPr>
        <p:txBody>
          <a:bodyPr vert="horz" lIns="91440" tIns="45720" rIns="91440" bIns="45720" rtlCol="0"/>
          <a:lstStyle>
            <a:lvl1pPr algn="r">
              <a:defRPr sz="1200"/>
            </a:lvl1pPr>
          </a:lstStyle>
          <a:p>
            <a:fld id="{87466746-A5E6-4F31-9607-FD03C1BC6AC9}" type="datetimeFigureOut">
              <a:rPr lang="en-US" smtClean="0"/>
              <a:t>3/28/2024</a:t>
            </a:fld>
            <a:endParaRPr lang="en-US"/>
          </a:p>
        </p:txBody>
      </p:sp>
      <p:sp>
        <p:nvSpPr>
          <p:cNvPr id="4" name="Footer Placeholder 3"/>
          <p:cNvSpPr>
            <a:spLocks noGrp="1"/>
          </p:cNvSpPr>
          <p:nvPr>
            <p:ph type="ftr" sz="quarter" idx="2"/>
          </p:nvPr>
        </p:nvSpPr>
        <p:spPr>
          <a:xfrm>
            <a:off x="0" y="6601257"/>
            <a:ext cx="4002019" cy="34881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31947" y="6601257"/>
            <a:ext cx="4002019" cy="348818"/>
          </a:xfrm>
          <a:prstGeom prst="rect">
            <a:avLst/>
          </a:prstGeom>
        </p:spPr>
        <p:txBody>
          <a:bodyPr vert="horz" lIns="91440" tIns="45720" rIns="91440" bIns="45720" rtlCol="0" anchor="b"/>
          <a:lstStyle>
            <a:lvl1pPr algn="r">
              <a:defRPr sz="1200"/>
            </a:lvl1pPr>
          </a:lstStyle>
          <a:p>
            <a:fld id="{ED59386E-72E5-4691-8B0C-C98FC973E2CD}" type="slidenum">
              <a:rPr lang="en-US" smtClean="0"/>
              <a:t>‹#›</a:t>
            </a:fld>
            <a:endParaRPr lang="en-US"/>
          </a:p>
        </p:txBody>
      </p:sp>
    </p:spTree>
    <p:extLst>
      <p:ext uri="{BB962C8B-B14F-4D97-AF65-F5344CB8AC3E}">
        <p14:creationId xmlns:p14="http://schemas.microsoft.com/office/powerpoint/2010/main" val="642110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2299" cy="348711"/>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5231640" y="0"/>
            <a:ext cx="4002299" cy="348711"/>
          </a:xfrm>
          <a:prstGeom prst="rect">
            <a:avLst/>
          </a:prstGeom>
        </p:spPr>
        <p:txBody>
          <a:bodyPr vert="horz" lIns="92492" tIns="46246" rIns="92492" bIns="46246" rtlCol="0"/>
          <a:lstStyle>
            <a:lvl1pPr algn="r">
              <a:defRPr sz="1200"/>
            </a:lvl1pPr>
          </a:lstStyle>
          <a:p>
            <a:fld id="{D0172859-63A3-40DD-9EB2-5ED2B13BAB88}" type="datetimeFigureOut">
              <a:rPr lang="en-US" smtClean="0"/>
              <a:t>3/28/2024</a:t>
            </a:fld>
            <a:endParaRPr lang="en-US"/>
          </a:p>
        </p:txBody>
      </p:sp>
      <p:sp>
        <p:nvSpPr>
          <p:cNvPr id="4" name="Slide Image Placeholder 3"/>
          <p:cNvSpPr>
            <a:spLocks noGrp="1" noRot="1" noChangeAspect="1"/>
          </p:cNvSpPr>
          <p:nvPr>
            <p:ph type="sldImg" idx="2"/>
          </p:nvPr>
        </p:nvSpPr>
        <p:spPr>
          <a:xfrm>
            <a:off x="3054350" y="868363"/>
            <a:ext cx="3127375" cy="23463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923608" y="3344724"/>
            <a:ext cx="7388860" cy="2736592"/>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01366"/>
            <a:ext cx="4002299" cy="348710"/>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5231640" y="6601366"/>
            <a:ext cx="4002299" cy="348710"/>
          </a:xfrm>
          <a:prstGeom prst="rect">
            <a:avLst/>
          </a:prstGeom>
        </p:spPr>
        <p:txBody>
          <a:bodyPr vert="horz" lIns="92492" tIns="46246" rIns="92492" bIns="46246" rtlCol="0" anchor="b"/>
          <a:lstStyle>
            <a:lvl1pPr algn="r">
              <a:defRPr sz="1200"/>
            </a:lvl1pPr>
          </a:lstStyle>
          <a:p>
            <a:fld id="{436C7FC6-A4DC-4F7E-A199-B30E132195A4}" type="slidenum">
              <a:rPr lang="en-US" smtClean="0"/>
              <a:t>‹#›</a:t>
            </a:fld>
            <a:endParaRPr lang="en-US"/>
          </a:p>
        </p:txBody>
      </p:sp>
    </p:spTree>
    <p:extLst>
      <p:ext uri="{BB962C8B-B14F-4D97-AF65-F5344CB8AC3E}">
        <p14:creationId xmlns:p14="http://schemas.microsoft.com/office/powerpoint/2010/main" val="2923046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
        <p:nvSpPr>
          <p:cNvPr id="20" name="Text Placeholder 19"/>
          <p:cNvSpPr>
            <a:spLocks noGrp="1"/>
          </p:cNvSpPr>
          <p:nvPr>
            <p:ph type="body" sz="quarter" idx="10"/>
          </p:nvPr>
        </p:nvSpPr>
        <p:spPr>
          <a:xfrm>
            <a:off x="578708" y="5961880"/>
            <a:ext cx="1562064" cy="974626"/>
          </a:xfrm>
        </p:spPr>
        <p:txBody>
          <a:bodyPr>
            <a:noAutofit/>
          </a:bodyPr>
          <a:lstStyle>
            <a:lvl1pPr marL="0" indent="0">
              <a:lnSpc>
                <a:spcPct val="120000"/>
              </a:lnSpc>
              <a:spcBef>
                <a:spcPts val="0"/>
              </a:spcBef>
              <a:buFontTx/>
              <a:buNone/>
              <a:defRPr sz="900" b="0" i="0">
                <a:latin typeface="Arial" charset="0"/>
                <a:ea typeface="Arial" charset="0"/>
                <a:cs typeface="Arial" charset="0"/>
              </a:defRPr>
            </a:lvl1pPr>
            <a:lvl2pPr marL="0" indent="0">
              <a:lnSpc>
                <a:spcPct val="120000"/>
              </a:lnSpc>
              <a:spcBef>
                <a:spcPts val="0"/>
              </a:spcBef>
              <a:buFontTx/>
              <a:buNone/>
              <a:defRPr sz="900" b="0" i="0">
                <a:latin typeface="Arial" charset="0"/>
                <a:ea typeface="Arial" charset="0"/>
                <a:cs typeface="Arial" charset="0"/>
              </a:defRPr>
            </a:lvl2pPr>
            <a:lvl3pPr marL="0" indent="0">
              <a:lnSpc>
                <a:spcPct val="120000"/>
              </a:lnSpc>
              <a:spcBef>
                <a:spcPts val="0"/>
              </a:spcBef>
              <a:buFontTx/>
              <a:buNone/>
              <a:defRPr sz="900" b="0" i="0">
                <a:latin typeface="Arial" charset="0"/>
                <a:ea typeface="Arial" charset="0"/>
                <a:cs typeface="Arial" charset="0"/>
              </a:defRPr>
            </a:lvl3pPr>
            <a:lvl4pPr marL="0" indent="0">
              <a:lnSpc>
                <a:spcPct val="120000"/>
              </a:lnSpc>
              <a:spcBef>
                <a:spcPts val="0"/>
              </a:spcBef>
              <a:buFontTx/>
              <a:buNone/>
              <a:defRPr sz="900" b="0" i="0">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1" name="Text Placeholder 19"/>
          <p:cNvSpPr>
            <a:spLocks noGrp="1"/>
          </p:cNvSpPr>
          <p:nvPr>
            <p:ph type="body" sz="quarter" idx="11"/>
          </p:nvPr>
        </p:nvSpPr>
        <p:spPr>
          <a:xfrm>
            <a:off x="2300416" y="5972638"/>
            <a:ext cx="1562064" cy="974626"/>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2" name="Text Placeholder 19"/>
          <p:cNvSpPr>
            <a:spLocks noGrp="1"/>
          </p:cNvSpPr>
          <p:nvPr>
            <p:ph type="body" sz="quarter" idx="12"/>
          </p:nvPr>
        </p:nvSpPr>
        <p:spPr>
          <a:xfrm>
            <a:off x="4013886" y="5972638"/>
            <a:ext cx="1562064" cy="936154"/>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05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6"/>
          <p:cNvSpPr>
            <a:spLocks noGrp="1"/>
          </p:cNvSpPr>
          <p:nvPr>
            <p:ph sz="quarter" idx="15" hasCustomPrompt="1"/>
          </p:nvPr>
        </p:nvSpPr>
        <p:spPr>
          <a:xfrm>
            <a:off x="578707" y="4956057"/>
            <a:ext cx="5929312" cy="274320"/>
          </a:xfrm>
        </p:spPr>
        <p:txBody>
          <a:bodyPr>
            <a:noAutofit/>
          </a:bodyPr>
          <a:lstStyle>
            <a:lvl1pPr marL="0" indent="0">
              <a:spcBef>
                <a:spcPts val="1200"/>
              </a:spcBef>
              <a:buFontTx/>
              <a:buNone/>
              <a:defRPr sz="1400" b="1" baseline="0"/>
            </a:lvl1pPr>
          </a:lstStyle>
          <a:p>
            <a:pPr lvl="0"/>
            <a:r>
              <a:rPr lang="en-US" dirty="0"/>
              <a:t>Click to add Presenters Name, Name &amp; Name</a:t>
            </a:r>
          </a:p>
        </p:txBody>
      </p:sp>
      <p:sp>
        <p:nvSpPr>
          <p:cNvPr id="14" name="Content Placeholder 6"/>
          <p:cNvSpPr>
            <a:spLocks noGrp="1"/>
          </p:cNvSpPr>
          <p:nvPr>
            <p:ph sz="quarter" idx="16" hasCustomPrompt="1"/>
          </p:nvPr>
        </p:nvSpPr>
        <p:spPr>
          <a:xfrm>
            <a:off x="578707" y="4689955"/>
            <a:ext cx="5929312" cy="274320"/>
          </a:xfrm>
        </p:spPr>
        <p:txBody>
          <a:bodyPr>
            <a:noAutofit/>
          </a:bodyPr>
          <a:lstStyle>
            <a:lvl1pPr marL="0" indent="0">
              <a:spcBef>
                <a:spcPts val="1200"/>
              </a:spcBef>
              <a:buFontTx/>
              <a:buNone/>
              <a:defRPr sz="1400" b="1" baseline="0"/>
            </a:lvl1pPr>
          </a:lstStyle>
          <a:p>
            <a:pPr lvl="0"/>
            <a:r>
              <a:rPr lang="en-US" dirty="0"/>
              <a:t>Click to add “Presented By:”</a:t>
            </a:r>
          </a:p>
        </p:txBody>
      </p:sp>
      <p:sp>
        <p:nvSpPr>
          <p:cNvPr id="15" name="Content Placeholder 6"/>
          <p:cNvSpPr>
            <a:spLocks noGrp="1"/>
          </p:cNvSpPr>
          <p:nvPr>
            <p:ph sz="quarter" idx="17" hasCustomPrompt="1"/>
          </p:nvPr>
        </p:nvSpPr>
        <p:spPr>
          <a:xfrm>
            <a:off x="578707" y="5555495"/>
            <a:ext cx="3150611" cy="320040"/>
          </a:xfrm>
        </p:spPr>
        <p:txBody>
          <a:bodyPr>
            <a:noAutofit/>
          </a:bodyPr>
          <a:lstStyle>
            <a:lvl1pPr marL="0" indent="0">
              <a:spcBef>
                <a:spcPts val="1200"/>
              </a:spcBef>
              <a:buFontTx/>
              <a:buNone/>
              <a:defRPr sz="1400" b="0" baseline="0"/>
            </a:lvl1pPr>
          </a:lstStyle>
          <a:p>
            <a:pPr lvl="0"/>
            <a:r>
              <a:rPr lang="en-US" dirty="0"/>
              <a:t>Click to add Date</a:t>
            </a:r>
          </a:p>
        </p:txBody>
      </p:sp>
    </p:spTree>
    <p:extLst>
      <p:ext uri="{BB962C8B-B14F-4D97-AF65-F5344CB8AC3E}">
        <p14:creationId xmlns:p14="http://schemas.microsoft.com/office/powerpoint/2010/main" val="1069323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ed List &amp; 2 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0850" y="2905545"/>
            <a:ext cx="4013574" cy="3090672"/>
          </a:xfrm>
        </p:spPr>
        <p:txBody>
          <a:bodyPr/>
          <a:lstStyle/>
          <a:p>
            <a:r>
              <a:rPr lang="en-US"/>
              <a:t>Click icon to add chart</a:t>
            </a:r>
            <a:endParaRPr lang="en-US" dirty="0"/>
          </a:p>
        </p:txBody>
      </p:sp>
      <p:sp>
        <p:nvSpPr>
          <p:cNvPr id="6" name="Text Placeholder 2"/>
          <p:cNvSpPr>
            <a:spLocks noGrp="1"/>
          </p:cNvSpPr>
          <p:nvPr>
            <p:ph idx="1" hasCustomPrompt="1"/>
          </p:nvPr>
        </p:nvSpPr>
        <p:spPr>
          <a:xfrm>
            <a:off x="451485" y="1554480"/>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8" name="Chart Placeholder 14"/>
          <p:cNvSpPr>
            <a:spLocks noGrp="1"/>
          </p:cNvSpPr>
          <p:nvPr>
            <p:ph type="chart" sz="quarter" idx="14"/>
          </p:nvPr>
        </p:nvSpPr>
        <p:spPr>
          <a:xfrm>
            <a:off x="4659581" y="2905545"/>
            <a:ext cx="4013574" cy="3090672"/>
          </a:xfrm>
        </p:spPr>
        <p:txBody>
          <a:bodyPr/>
          <a:lstStyle/>
          <a:p>
            <a:r>
              <a:rPr lang="en-US"/>
              <a:t>Click icon to add chart</a:t>
            </a:r>
            <a:endParaRPr lang="en-US" dirty="0"/>
          </a:p>
        </p:txBody>
      </p:sp>
      <p:sp>
        <p:nvSpPr>
          <p:cNvPr id="10"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414059851"/>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p:nvPr>
        </p:nvSpPr>
        <p:spPr>
          <a:xfrm>
            <a:off x="451485" y="1554479"/>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7" name="Text Placeholder 2"/>
          <p:cNvSpPr>
            <a:spLocks noGrp="1"/>
          </p:cNvSpPr>
          <p:nvPr>
            <p:ph idx="14"/>
          </p:nvPr>
        </p:nvSpPr>
        <p:spPr>
          <a:xfrm>
            <a:off x="453278" y="3826142"/>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9" name="Text Placeholder 2"/>
          <p:cNvSpPr>
            <a:spLocks noGrp="1"/>
          </p:cNvSpPr>
          <p:nvPr>
            <p:ph idx="15"/>
          </p:nvPr>
        </p:nvSpPr>
        <p:spPr>
          <a:xfrm>
            <a:off x="4616486" y="1556271"/>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10" name="Text Placeholder 2"/>
          <p:cNvSpPr>
            <a:spLocks noGrp="1"/>
          </p:cNvSpPr>
          <p:nvPr>
            <p:ph idx="16"/>
          </p:nvPr>
        </p:nvSpPr>
        <p:spPr>
          <a:xfrm>
            <a:off x="4618279" y="3827934"/>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71457568"/>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ed List &amp; 3 Add On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hasCustomPrompt="1"/>
          </p:nvPr>
        </p:nvSpPr>
        <p:spPr>
          <a:xfrm>
            <a:off x="451485" y="1554479"/>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4" name="Content Placeholder 3"/>
          <p:cNvSpPr>
            <a:spLocks noGrp="1"/>
          </p:cNvSpPr>
          <p:nvPr>
            <p:ph sz="quarter" idx="14"/>
          </p:nvPr>
        </p:nvSpPr>
        <p:spPr>
          <a:xfrm>
            <a:off x="4508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p:cNvSpPr>
            <a:spLocks noGrp="1" noChangeAspect="1"/>
          </p:cNvSpPr>
          <p:nvPr>
            <p:ph sz="quarter" idx="15"/>
          </p:nvPr>
        </p:nvSpPr>
        <p:spPr>
          <a:xfrm>
            <a:off x="33051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quarter" idx="16"/>
          </p:nvPr>
        </p:nvSpPr>
        <p:spPr>
          <a:xfrm>
            <a:off x="6139458"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46100362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ed List &amp; Chart Columns">
    <p:spTree>
      <p:nvGrpSpPr>
        <p:cNvPr id="1" name=""/>
        <p:cNvGrpSpPr/>
        <p:nvPr/>
      </p:nvGrpSpPr>
      <p:grpSpPr>
        <a:xfrm>
          <a:off x="0" y="0"/>
          <a:ext cx="0" cy="0"/>
          <a:chOff x="0" y="0"/>
          <a:chExt cx="0" cy="0"/>
        </a:xfrm>
      </p:grpSpPr>
      <p:sp>
        <p:nvSpPr>
          <p:cNvPr id="15" name="Chart Placeholder 14"/>
          <p:cNvSpPr>
            <a:spLocks noGrp="1"/>
          </p:cNvSpPr>
          <p:nvPr>
            <p:ph type="chart" sz="quarter" idx="12"/>
          </p:nvPr>
        </p:nvSpPr>
        <p:spPr>
          <a:xfrm>
            <a:off x="3905027" y="1554480"/>
            <a:ext cx="4830182" cy="3361765"/>
          </a:xfrm>
        </p:spPr>
        <p:txBody>
          <a:bodyPr/>
          <a:lstStyle>
            <a:lvl1pPr algn="l">
              <a:defRPr/>
            </a:lvl1pPr>
          </a:lstStyle>
          <a:p>
            <a:r>
              <a:rPr lang="en-US"/>
              <a:t>Click icon to add chart</a:t>
            </a:r>
            <a:endParaRPr lang="en-US" dirty="0"/>
          </a:p>
        </p:txBody>
      </p:sp>
      <p:sp>
        <p:nvSpPr>
          <p:cNvPr id="4" name="Text Placeholder 3"/>
          <p:cNvSpPr>
            <a:spLocks noGrp="1"/>
          </p:cNvSpPr>
          <p:nvPr>
            <p:ph type="body" sz="quarter" idx="14"/>
          </p:nvPr>
        </p:nvSpPr>
        <p:spPr>
          <a:xfrm>
            <a:off x="450850" y="1554480"/>
            <a:ext cx="3357563" cy="445635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6"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Tree>
    <p:extLst>
      <p:ext uri="{BB962C8B-B14F-4D97-AF65-F5344CB8AC3E}">
        <p14:creationId xmlns:p14="http://schemas.microsoft.com/office/powerpoint/2010/main" val="921495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with No Conten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Tree>
    <p:extLst>
      <p:ext uri="{BB962C8B-B14F-4D97-AF65-F5344CB8AC3E}">
        <p14:creationId xmlns:p14="http://schemas.microsoft.com/office/powerpoint/2010/main" val="1416601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baseline="0"/>
            </a:lvl1pPr>
          </a:lstStyle>
          <a:p>
            <a:r>
              <a:rPr lang="en-US" dirty="0"/>
              <a:t>Click to Edit. Adjust size from 30 – 38 pt.</a:t>
            </a:r>
          </a:p>
        </p:txBody>
      </p:sp>
    </p:spTree>
    <p:extLst>
      <p:ext uri="{BB962C8B-B14F-4D97-AF65-F5344CB8AC3E}">
        <p14:creationId xmlns:p14="http://schemas.microsoft.com/office/powerpoint/2010/main" val="451883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Taup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3250380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solidFill>
                  <a:schemeClr val="bg1"/>
                </a:solidFill>
              </a:defRPr>
            </a:lvl1pPr>
          </a:lstStyle>
          <a:p>
            <a:r>
              <a:rPr lang="en-US" dirty="0"/>
              <a:t>Click to Edit. Adjust size from 30 – 38 pt.</a:t>
            </a:r>
          </a:p>
        </p:txBody>
      </p:sp>
    </p:spTree>
    <p:extLst>
      <p:ext uri="{BB962C8B-B14F-4D97-AF65-F5344CB8AC3E}">
        <p14:creationId xmlns:p14="http://schemas.microsoft.com/office/powerpoint/2010/main" val="373838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Yellow">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24355354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Blue">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lvl1pPr>
              <a:defRPr b="0" i="0">
                <a:latin typeface="Arial" charset="0"/>
              </a:defRPr>
            </a:lvl1pPr>
          </a:lstStyle>
          <a:p>
            <a:fld id="{DF8096FD-41B5-2F46-9EA1-01A78F535848}" type="slidenum">
              <a:rPr lang="en-US" smtClean="0"/>
              <a:pPr/>
              <a:t>‹#›</a:t>
            </a:fld>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ctrTitle"/>
          </p:nvPr>
        </p:nvSpPr>
        <p:spPr>
          <a:xfrm>
            <a:off x="685800" y="2448862"/>
            <a:ext cx="7772400" cy="609398"/>
          </a:xfrm>
        </p:spPr>
        <p:txBody>
          <a:bodyPr anchor="t" anchorCtr="0">
            <a:spAutoFit/>
          </a:bodyPr>
          <a:lstStyle>
            <a:lvl1pPr algn="ctr">
              <a:defRPr sz="4400">
                <a:solidFill>
                  <a:schemeClr val="bg1"/>
                </a:solidFill>
              </a:defRPr>
            </a:lvl1pPr>
          </a:lstStyle>
          <a:p>
            <a:r>
              <a:rPr lang="en-US"/>
              <a:t>Click to edit Master title style</a:t>
            </a:r>
            <a:endParaRPr lang="en-US" dirty="0"/>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Tree>
    <p:extLst>
      <p:ext uri="{BB962C8B-B14F-4D97-AF65-F5344CB8AC3E}">
        <p14:creationId xmlns:p14="http://schemas.microsoft.com/office/powerpoint/2010/main" val="50459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No Addres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spTree>
    <p:extLst>
      <p:ext uri="{BB962C8B-B14F-4D97-AF65-F5344CB8AC3E}">
        <p14:creationId xmlns:p14="http://schemas.microsoft.com/office/powerpoint/2010/main" val="3160400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Black &amp; Whit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1000" dirty="0">
              <a:latin typeface="Arial Regular" charset="0"/>
              <a:ea typeface="Arial Regular" charset="0"/>
              <a:cs typeface="Arial Regular" charset="0"/>
            </a:endParaRPr>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
        <p:nvSpPr>
          <p:cNvPr id="9" name="Title 1"/>
          <p:cNvSpPr>
            <a:spLocks noGrp="1"/>
          </p:cNvSpPr>
          <p:nvPr>
            <p:ph type="ctrTitle"/>
          </p:nvPr>
        </p:nvSpPr>
        <p:spPr>
          <a:xfrm>
            <a:off x="685800" y="2448862"/>
            <a:ext cx="7772400" cy="609398"/>
          </a:xfrm>
        </p:spPr>
        <p:txBody>
          <a:bodyPr anchor="t" anchorCtr="0">
            <a:spAutoFit/>
          </a:bodyPr>
          <a:lstStyle>
            <a:lvl1pPr algn="ctr">
              <a:defRPr sz="4400">
                <a:solidFill>
                  <a:schemeClr val="tx1"/>
                </a:solidFill>
              </a:defRPr>
            </a:lvl1pPr>
          </a:lstStyle>
          <a:p>
            <a:r>
              <a:rPr lang="en-US"/>
              <a:t>Click to edit Master title style</a:t>
            </a:r>
            <a:endParaRPr lang="en-US" dirty="0"/>
          </a:p>
        </p:txBody>
      </p:sp>
      <p:pic>
        <p:nvPicPr>
          <p:cNvPr id="7" name="Picture 6"/>
          <p:cNvPicPr>
            <a:picLocks noChangeAspect="1"/>
          </p:cNvPicPr>
          <p:nvPr userDrawn="1"/>
        </p:nvPicPr>
        <p:blipFill>
          <a:blip r:embed="rId2">
            <a:clrChange>
              <a:clrFrom>
                <a:srgbClr val="FDFDFD"/>
              </a:clrFrom>
              <a:clrTo>
                <a:srgbClr val="FDFDFD">
                  <a:alpha val="0"/>
                </a:srgbClr>
              </a:clrTo>
            </a:clrChange>
          </a:blip>
          <a:stretch>
            <a:fillRect/>
          </a:stretch>
        </p:blipFill>
        <p:spPr>
          <a:xfrm>
            <a:off x="4106312" y="4648130"/>
            <a:ext cx="917379" cy="1420801"/>
          </a:xfrm>
          <a:prstGeom prst="rect">
            <a:avLst/>
          </a:prstGeom>
        </p:spPr>
      </p:pic>
    </p:spTree>
    <p:extLst>
      <p:ext uri="{BB962C8B-B14F-4D97-AF65-F5344CB8AC3E}">
        <p14:creationId xmlns:p14="http://schemas.microsoft.com/office/powerpoint/2010/main" val="2277025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3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7" name="Title 1"/>
          <p:cNvSpPr>
            <a:spLocks noGrp="1"/>
          </p:cNvSpPr>
          <p:nvPr>
            <p:ph type="ctrTitle"/>
          </p:nvPr>
        </p:nvSpPr>
        <p:spPr>
          <a:xfrm>
            <a:off x="454958" y="3200207"/>
            <a:ext cx="7772400" cy="484748"/>
          </a:xfrm>
        </p:spPr>
        <p:txBody>
          <a:bodyPr anchor="t" anchorCtr="0">
            <a:spAutoFit/>
          </a:bodyPr>
          <a:lstStyle>
            <a:lvl1pPr algn="l">
              <a:defRPr sz="3500"/>
            </a:lvl1pPr>
          </a:lstStyle>
          <a:p>
            <a:r>
              <a:rPr lang="en-US"/>
              <a:t>Click to edit Master title style</a:t>
            </a:r>
            <a:endParaRPr lang="en-US" dirty="0"/>
          </a:p>
        </p:txBody>
      </p:sp>
      <p:sp>
        <p:nvSpPr>
          <p:cNvPr id="8" name="Rectangle 7"/>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Rectangle 9"/>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0017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esenters">
    <p:spTree>
      <p:nvGrpSpPr>
        <p:cNvPr id="1" name=""/>
        <p:cNvGrpSpPr/>
        <p:nvPr/>
      </p:nvGrpSpPr>
      <p:grpSpPr>
        <a:xfrm>
          <a:off x="0" y="0"/>
          <a:ext cx="0" cy="0"/>
          <a:chOff x="0" y="0"/>
          <a:chExt cx="0" cy="0"/>
        </a:xfrm>
      </p:grpSpPr>
      <p:sp>
        <p:nvSpPr>
          <p:cNvPr id="26" name="Text Placeholder 25"/>
          <p:cNvSpPr>
            <a:spLocks noGrp="1"/>
          </p:cNvSpPr>
          <p:nvPr>
            <p:ph type="body" sz="quarter" idx="10" hasCustomPrompt="1"/>
          </p:nvPr>
        </p:nvSpPr>
        <p:spPr>
          <a:xfrm>
            <a:off x="4765638" y="1217904"/>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27" name="Text Placeholder 25"/>
          <p:cNvSpPr>
            <a:spLocks noGrp="1"/>
          </p:cNvSpPr>
          <p:nvPr>
            <p:ph type="body" sz="quarter" idx="11" hasCustomPrompt="1"/>
          </p:nvPr>
        </p:nvSpPr>
        <p:spPr>
          <a:xfrm>
            <a:off x="864823" y="1219530"/>
            <a:ext cx="3657595" cy="415498"/>
          </a:xfrm>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864823"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4765638"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864823" y="1930159"/>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4765638" y="1930159"/>
            <a:ext cx="3657595" cy="1449178"/>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4765638" y="3796099"/>
            <a:ext cx="3657595" cy="369332"/>
          </a:xfrm>
        </p:spPr>
        <p:txBody>
          <a:bodyPr/>
          <a:lstStyle>
            <a:lvl1pPr marL="0" indent="0">
              <a:buFontTx/>
              <a:buNone/>
              <a:defRPr sz="16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6" name="Text Placeholder 25"/>
          <p:cNvSpPr>
            <a:spLocks noGrp="1"/>
          </p:cNvSpPr>
          <p:nvPr>
            <p:ph type="body" sz="quarter" idx="17" hasCustomPrompt="1"/>
          </p:nvPr>
        </p:nvSpPr>
        <p:spPr>
          <a:xfrm>
            <a:off x="864823" y="3797725"/>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7" name="Text Placeholder 25"/>
          <p:cNvSpPr>
            <a:spLocks noGrp="1"/>
          </p:cNvSpPr>
          <p:nvPr>
            <p:ph type="body" sz="quarter" idx="18" hasCustomPrompt="1"/>
          </p:nvPr>
        </p:nvSpPr>
        <p:spPr>
          <a:xfrm>
            <a:off x="864823"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4765638"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864823"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4765638"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cxnSp>
        <p:nvCxnSpPr>
          <p:cNvPr id="14" name="Straight Connector 13"/>
          <p:cNvCxnSpPr/>
          <p:nvPr userDrawn="1"/>
        </p:nvCxnSpPr>
        <p:spPr>
          <a:xfrm>
            <a:off x="864825"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864825"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4765638"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765638"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10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enters with Pictures">
    <p:spTree>
      <p:nvGrpSpPr>
        <p:cNvPr id="1" name=""/>
        <p:cNvGrpSpPr/>
        <p:nvPr/>
      </p:nvGrpSpPr>
      <p:grpSpPr>
        <a:xfrm>
          <a:off x="0" y="0"/>
          <a:ext cx="0" cy="0"/>
          <a:chOff x="0" y="0"/>
          <a:chExt cx="0" cy="0"/>
        </a:xfrm>
      </p:grpSpPr>
      <p:sp>
        <p:nvSpPr>
          <p:cNvPr id="44" name="Picture Placeholder 4"/>
          <p:cNvSpPr>
            <a:spLocks noGrp="1"/>
          </p:cNvSpPr>
          <p:nvPr>
            <p:ph type="pic" sz="quarter" idx="28"/>
          </p:nvPr>
        </p:nvSpPr>
        <p:spPr>
          <a:xfrm>
            <a:off x="4796547" y="3551826"/>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sp>
        <p:nvSpPr>
          <p:cNvPr id="31" name="Picture Placeholder 4"/>
          <p:cNvSpPr>
            <a:spLocks noGrp="1"/>
          </p:cNvSpPr>
          <p:nvPr>
            <p:ph type="pic" sz="quarter" idx="27"/>
          </p:nvPr>
        </p:nvSpPr>
        <p:spPr>
          <a:xfrm>
            <a:off x="710861" y="3550808"/>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6" name="Text Placeholder 25"/>
          <p:cNvSpPr>
            <a:spLocks noGrp="1"/>
          </p:cNvSpPr>
          <p:nvPr>
            <p:ph type="body" sz="quarter" idx="10" hasCustomPrompt="1"/>
          </p:nvPr>
        </p:nvSpPr>
        <p:spPr>
          <a:xfrm>
            <a:off x="5174437" y="1777496"/>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27" name="Text Placeholder 25"/>
          <p:cNvSpPr>
            <a:spLocks noGrp="1"/>
          </p:cNvSpPr>
          <p:nvPr>
            <p:ph type="body" sz="quarter" idx="11" hasCustomPrompt="1"/>
          </p:nvPr>
        </p:nvSpPr>
        <p:spPr>
          <a:xfrm>
            <a:off x="1090728" y="1778104"/>
            <a:ext cx="3642637" cy="415498"/>
          </a:xfrm>
          <a:ln>
            <a:noFill/>
          </a:ln>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1090728" y="2076799"/>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5174437" y="2077817"/>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1090728" y="2467217"/>
            <a:ext cx="3642637"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5174437" y="2468235"/>
            <a:ext cx="3577309" cy="826573"/>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5163679" y="4430997"/>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6" name="Text Placeholder 25"/>
          <p:cNvSpPr>
            <a:spLocks noGrp="1"/>
          </p:cNvSpPr>
          <p:nvPr>
            <p:ph type="body" sz="quarter" idx="17" hasCustomPrompt="1"/>
          </p:nvPr>
        </p:nvSpPr>
        <p:spPr>
          <a:xfrm>
            <a:off x="1079970" y="4431605"/>
            <a:ext cx="3642637" cy="415498"/>
          </a:xfrm>
          <a:ln>
            <a:noFill/>
          </a:ln>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7" name="Text Placeholder 25"/>
          <p:cNvSpPr>
            <a:spLocks noGrp="1"/>
          </p:cNvSpPr>
          <p:nvPr>
            <p:ph type="body" sz="quarter" idx="18" hasCustomPrompt="1"/>
          </p:nvPr>
        </p:nvSpPr>
        <p:spPr>
          <a:xfrm>
            <a:off x="1079970" y="4730300"/>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5163679" y="4731318"/>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1079971" y="5131476"/>
            <a:ext cx="3652858"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5163679" y="5132494"/>
            <a:ext cx="3587530" cy="826573"/>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1" name="Picture Placeholder 4"/>
          <p:cNvSpPr>
            <a:spLocks noGrp="1"/>
          </p:cNvSpPr>
          <p:nvPr>
            <p:ph type="pic" sz="quarter" idx="23"/>
          </p:nvPr>
        </p:nvSpPr>
        <p:spPr>
          <a:xfrm>
            <a:off x="710861" y="892609"/>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8" name="Picture Placeholder 4"/>
          <p:cNvSpPr>
            <a:spLocks noGrp="1"/>
          </p:cNvSpPr>
          <p:nvPr>
            <p:ph type="pic" sz="quarter" idx="26"/>
          </p:nvPr>
        </p:nvSpPr>
        <p:spPr>
          <a:xfrm>
            <a:off x="4796547" y="893627"/>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cxnSp>
        <p:nvCxnSpPr>
          <p:cNvPr id="45" name="Straight Connector 44"/>
          <p:cNvCxnSpPr/>
          <p:nvPr userDrawn="1"/>
        </p:nvCxnSpPr>
        <p:spPr>
          <a:xfrm>
            <a:off x="1079972" y="239608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1079972" y="5063333"/>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5163679" y="2397099"/>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5163679" y="506435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03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3552790" y="1280160"/>
            <a:ext cx="4999538" cy="330073"/>
          </a:xfrm>
        </p:spPr>
        <p:txBody>
          <a:bodyPr anchor="ctr">
            <a:noAutofit/>
          </a:bodyPr>
          <a:lstStyle>
            <a:lvl1pPr marL="0" indent="0">
              <a:lnSpc>
                <a:spcPct val="120000"/>
              </a:lnSpc>
              <a:spcBef>
                <a:spcPts val="1800"/>
              </a:spcBef>
              <a:spcAft>
                <a:spcPts val="1200"/>
              </a:spcAft>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Content Placeholder 2"/>
          <p:cNvSpPr>
            <a:spLocks noGrp="1"/>
          </p:cNvSpPr>
          <p:nvPr>
            <p:ph idx="12"/>
          </p:nvPr>
        </p:nvSpPr>
        <p:spPr>
          <a:xfrm>
            <a:off x="3552788" y="1639531"/>
            <a:ext cx="4999540"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0" indent="0">
              <a:lnSpc>
                <a:spcPct val="120000"/>
              </a:lnSpc>
              <a:buFont typeface="Wingdings 2" panose="05020102010507070707" pitchFamily="18" charset="2"/>
              <a:buNone/>
              <a:defRPr sz="1400">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8" name="Content Placeholder 2"/>
          <p:cNvSpPr>
            <a:spLocks noGrp="1"/>
          </p:cNvSpPr>
          <p:nvPr>
            <p:ph idx="14"/>
          </p:nvPr>
        </p:nvSpPr>
        <p:spPr>
          <a:xfrm>
            <a:off x="3552787" y="3298838"/>
            <a:ext cx="4999061"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tabLst/>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cxnSp>
        <p:nvCxnSpPr>
          <p:cNvPr id="12" name="Straight Connector 11"/>
          <p:cNvCxnSpPr/>
          <p:nvPr userDrawn="1"/>
        </p:nvCxnSpPr>
        <p:spPr>
          <a:xfrm>
            <a:off x="419535" y="2974244"/>
            <a:ext cx="1699708" cy="0"/>
          </a:xfrm>
          <a:prstGeom prst="line">
            <a:avLst/>
          </a:prstGeom>
          <a:ln w="317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5" hasCustomPrompt="1"/>
          </p:nvPr>
        </p:nvSpPr>
        <p:spPr>
          <a:xfrm>
            <a:off x="420624" y="2290444"/>
            <a:ext cx="2495774" cy="653741"/>
          </a:xfrm>
        </p:spPr>
        <p:txBody>
          <a:bodyPr>
            <a:noAutofit/>
          </a:bodyPr>
          <a:lstStyle>
            <a:lvl1pPr marL="0" indent="0">
              <a:buNone/>
              <a:defRPr sz="3600" b="1"/>
            </a:lvl1pPr>
          </a:lstStyle>
          <a:p>
            <a:pPr lvl="0"/>
            <a:r>
              <a:rPr lang="en-US" dirty="0"/>
              <a:t>Agenda</a:t>
            </a:r>
          </a:p>
        </p:txBody>
      </p:sp>
      <p:sp>
        <p:nvSpPr>
          <p:cNvPr id="16" name="Text Placeholder 2"/>
          <p:cNvSpPr>
            <a:spLocks noGrp="1"/>
          </p:cNvSpPr>
          <p:nvPr>
            <p:ph type="body" idx="16" hasCustomPrompt="1"/>
          </p:nvPr>
        </p:nvSpPr>
        <p:spPr>
          <a:xfrm>
            <a:off x="3552788" y="2974244"/>
            <a:ext cx="4999538" cy="306835"/>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7" name="Content Placeholder 2"/>
          <p:cNvSpPr>
            <a:spLocks noGrp="1"/>
          </p:cNvSpPr>
          <p:nvPr>
            <p:ph idx="17"/>
          </p:nvPr>
        </p:nvSpPr>
        <p:spPr>
          <a:xfrm>
            <a:off x="3552788" y="4980529"/>
            <a:ext cx="4999538"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18" name="Text Placeholder 2"/>
          <p:cNvSpPr>
            <a:spLocks noGrp="1"/>
          </p:cNvSpPr>
          <p:nvPr>
            <p:ph type="body" idx="18" hasCustomPrompt="1"/>
          </p:nvPr>
        </p:nvSpPr>
        <p:spPr>
          <a:xfrm>
            <a:off x="3563545" y="4615031"/>
            <a:ext cx="4988303" cy="326223"/>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36604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941" y="2126535"/>
            <a:ext cx="2860717" cy="1384995"/>
          </a:xfrm>
        </p:spPr>
        <p:txBody>
          <a:bodyPr anchor="t" anchorCtr="0">
            <a:spAutoFit/>
          </a:bodyPr>
          <a:lstStyle>
            <a:lvl1pPr>
              <a:lnSpc>
                <a:spcPct val="100000"/>
              </a:lnSpc>
              <a:defRPr sz="3000" baseline="0">
                <a:solidFill>
                  <a:schemeClr val="tx2"/>
                </a:solidFill>
              </a:defRPr>
            </a:lvl1pPr>
          </a:lstStyle>
          <a:p>
            <a:r>
              <a:rPr lang="en-US" dirty="0"/>
              <a:t>Click to edit. Adjust size to 30 – 38 pt.</a:t>
            </a:r>
          </a:p>
        </p:txBody>
      </p:sp>
      <p:sp>
        <p:nvSpPr>
          <p:cNvPr id="3" name="Text Placeholder 2"/>
          <p:cNvSpPr>
            <a:spLocks noGrp="1"/>
          </p:cNvSpPr>
          <p:nvPr>
            <p:ph type="body" idx="1" hasCustomPrompt="1"/>
          </p:nvPr>
        </p:nvSpPr>
        <p:spPr>
          <a:xfrm>
            <a:off x="3585064" y="1647117"/>
            <a:ext cx="5054110" cy="364564"/>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Text Placeholder 2"/>
          <p:cNvSpPr>
            <a:spLocks noGrp="1"/>
          </p:cNvSpPr>
          <p:nvPr>
            <p:ph type="body" idx="17" hasCustomPrompt="1"/>
          </p:nvPr>
        </p:nvSpPr>
        <p:spPr>
          <a:xfrm>
            <a:off x="3585063" y="3590675"/>
            <a:ext cx="5054111" cy="368140"/>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1" name="Content Placeholder 4"/>
          <p:cNvSpPr>
            <a:spLocks noGrp="1"/>
          </p:cNvSpPr>
          <p:nvPr>
            <p:ph sz="quarter" idx="18"/>
          </p:nvPr>
        </p:nvSpPr>
        <p:spPr>
          <a:xfrm>
            <a:off x="3585063" y="3976936"/>
            <a:ext cx="5054112" cy="1117229"/>
          </a:xfrm>
        </p:spPr>
        <p:txBody>
          <a:bodyPr>
            <a:spAutoFit/>
          </a:bodyPr>
          <a:lstStyle>
            <a:lvl1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1pPr>
            <a:lvl2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2pPr>
            <a:lvl3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3pPr>
            <a:lvl4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ext Placeholder 5"/>
          <p:cNvSpPr>
            <a:spLocks noGrp="1"/>
          </p:cNvSpPr>
          <p:nvPr>
            <p:ph type="body" sz="quarter" idx="19"/>
          </p:nvPr>
        </p:nvSpPr>
        <p:spPr>
          <a:xfrm>
            <a:off x="3584575" y="2022475"/>
            <a:ext cx="5054600" cy="1274195"/>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07090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1485" y="1006088"/>
            <a:ext cx="8154632" cy="252557"/>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sz="quarter" idx="10"/>
          </p:nvPr>
        </p:nvSpPr>
        <p:spPr>
          <a:xfrm>
            <a:off x="450850" y="1554480"/>
            <a:ext cx="8229600" cy="45498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870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Bulle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Text Placeholder 4"/>
          <p:cNvSpPr>
            <a:spLocks noGrp="1"/>
          </p:cNvSpPr>
          <p:nvPr>
            <p:ph type="body" sz="quarter" idx="11"/>
          </p:nvPr>
        </p:nvSpPr>
        <p:spPr>
          <a:xfrm>
            <a:off x="450851"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2"/>
          </p:nvPr>
        </p:nvSpPr>
        <p:spPr>
          <a:xfrm>
            <a:off x="4796939"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765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ed List &amp; Chart">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1373" y="2904565"/>
            <a:ext cx="8229600" cy="3087448"/>
          </a:xfrm>
        </p:spPr>
        <p:txBody>
          <a:bodyPr/>
          <a:lstStyle/>
          <a:p>
            <a:r>
              <a:rPr lang="en-US"/>
              <a:t>Click icon to add chart</a:t>
            </a:r>
            <a:endParaRPr lang="en-US" dirty="0"/>
          </a:p>
        </p:txBody>
      </p:sp>
      <p:sp>
        <p:nvSpPr>
          <p:cNvPr id="6" name="Text Placeholder 2"/>
          <p:cNvSpPr>
            <a:spLocks noGrp="1"/>
          </p:cNvSpPr>
          <p:nvPr>
            <p:ph idx="1"/>
          </p:nvPr>
        </p:nvSpPr>
        <p:spPr>
          <a:xfrm>
            <a:off x="451485" y="1554480"/>
            <a:ext cx="8229111" cy="560153"/>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38860478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451485" y="1550083"/>
            <a:ext cx="8229111" cy="1827816"/>
          </a:xfrm>
          <a:prstGeom prst="rect">
            <a:avLst/>
          </a:prstGeom>
        </p:spPr>
        <p:txBody>
          <a:bodyPr vert="horz" wrap="square" lIns="0" tIns="0" rIns="0" bIns="0" rtlCol="0">
            <a:noAutofit/>
          </a:body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1485" y="6555025"/>
            <a:ext cx="1273105" cy="246221"/>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charset="0"/>
                <a:ea typeface="Arial" charset="0"/>
                <a:cs typeface="Arial" charset="0"/>
              </a:rPr>
              <a:t>© PFM</a:t>
            </a:r>
          </a:p>
        </p:txBody>
      </p:sp>
      <p:sp>
        <p:nvSpPr>
          <p:cNvPr id="9" name="Slide Number Placeholder 5"/>
          <p:cNvSpPr txBox="1">
            <a:spLocks/>
          </p:cNvSpPr>
          <p:nvPr userDrawn="1"/>
        </p:nvSpPr>
        <p:spPr>
          <a:xfrm>
            <a:off x="8606117" y="6500875"/>
            <a:ext cx="39636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05F1538-3331-E648-B801-7E18C85EB11D}" type="slidenum">
              <a:rPr lang="en-US" sz="1100" smtClean="0">
                <a:latin typeface="Arial" charset="0"/>
                <a:ea typeface="Arial" charset="0"/>
                <a:cs typeface="Arial" charset="0"/>
              </a:rPr>
              <a:pPr algn="r"/>
              <a:t>‹#›</a:t>
            </a:fld>
            <a:endParaRPr lang="en-US" sz="1200" dirty="0">
              <a:latin typeface="Arial" charset="0"/>
              <a:ea typeface="Arial" charset="0"/>
              <a:cs typeface="Arial" charset="0"/>
            </a:endParaRPr>
          </a:p>
        </p:txBody>
      </p:sp>
    </p:spTree>
    <p:extLst>
      <p:ext uri="{BB962C8B-B14F-4D97-AF65-F5344CB8AC3E}">
        <p14:creationId xmlns:p14="http://schemas.microsoft.com/office/powerpoint/2010/main" val="1769589963"/>
      </p:ext>
    </p:extLst>
  </p:cSld>
  <p:clrMap bg1="lt1" tx1="dk1" bg2="lt2" tx2="dk2" accent1="accent1" accent2="accent2" accent3="accent3" accent4="accent4" accent5="accent5" accent6="accent6" hlink="hlink" folHlink="folHlink"/>
  <p:sldLayoutIdLst>
    <p:sldLayoutId id="2147483689" r:id="rId1"/>
    <p:sldLayoutId id="2147483719" r:id="rId2"/>
    <p:sldLayoutId id="2147483676" r:id="rId3"/>
    <p:sldLayoutId id="2147483677" r:id="rId4"/>
    <p:sldLayoutId id="2147483674" r:id="rId5"/>
    <p:sldLayoutId id="2147483675" r:id="rId6"/>
    <p:sldLayoutId id="2147483714" r:id="rId7"/>
    <p:sldLayoutId id="2147483720" r:id="rId8"/>
    <p:sldLayoutId id="2147483717" r:id="rId9"/>
    <p:sldLayoutId id="2147483724" r:id="rId10"/>
    <p:sldLayoutId id="2147483726" r:id="rId11"/>
    <p:sldLayoutId id="2147483725" r:id="rId12"/>
    <p:sldLayoutId id="2147483678" r:id="rId13"/>
    <p:sldLayoutId id="2147483682" r:id="rId14"/>
    <p:sldLayoutId id="2147483721" r:id="rId15"/>
    <p:sldLayoutId id="2147483684" r:id="rId16"/>
    <p:sldLayoutId id="2147483685" r:id="rId17"/>
    <p:sldLayoutId id="2147483686" r:id="rId18"/>
    <p:sldLayoutId id="2147483690" r:id="rId19"/>
    <p:sldLayoutId id="2147483722" r:id="rId20"/>
    <p:sldLayoutId id="2147483727" r:id="rId21"/>
  </p:sldLayoutIdLst>
  <p:txStyles>
    <p:titleStyle>
      <a:lvl1pPr algn="l" defTabSz="914400" rtl="0" eaLnBrk="1" latinLnBrk="0" hangingPunct="1">
        <a:lnSpc>
          <a:spcPct val="90000"/>
        </a:lnSpc>
        <a:spcBef>
          <a:spcPct val="0"/>
        </a:spcBef>
        <a:buNone/>
        <a:defRPr sz="1800" b="1" i="0" kern="1200">
          <a:solidFill>
            <a:schemeClr val="tx2"/>
          </a:solidFill>
          <a:latin typeface="Arial" charset="0"/>
          <a:ea typeface="Arial" charset="0"/>
          <a:cs typeface="Arial" charset="0"/>
        </a:defRPr>
      </a:lvl1pPr>
    </p:titleStyle>
    <p:bodyStyle>
      <a:lvl1pPr marL="225425" indent="-225425" algn="l" defTabSz="914400" rtl="0" eaLnBrk="1" latinLnBrk="0" hangingPunct="1">
        <a:lnSpc>
          <a:spcPct val="110000"/>
        </a:lnSpc>
        <a:spcBef>
          <a:spcPts val="1200"/>
        </a:spcBef>
        <a:buClr>
          <a:schemeClr val="accent2"/>
        </a:buClr>
        <a:buSzPct val="90000"/>
        <a:buFont typeface="Wingdings 2" panose="05020102010507070707" pitchFamily="18" charset="2"/>
        <a:buChar char="Ã"/>
        <a:defRPr sz="1200" kern="1200">
          <a:solidFill>
            <a:schemeClr val="tx2"/>
          </a:solidFill>
          <a:latin typeface="+mn-lt"/>
          <a:ea typeface="Arial" charset="0"/>
          <a:cs typeface="Arial" charset="0"/>
        </a:defRPr>
      </a:lvl1pPr>
      <a:lvl2pPr marL="398463"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Soleil" charset="0"/>
          <a:cs typeface="Soleil" charset="0"/>
        </a:defRPr>
      </a:lvl2pPr>
      <a:lvl3pPr marL="569913" indent="-171450"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3pPr>
      <a:lvl4pPr marL="74295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4pPr>
      <a:lvl5pPr marL="91440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baseline="0">
          <a:solidFill>
            <a:schemeClr val="tx2"/>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228" y="2001838"/>
            <a:ext cx="7691403" cy="997196"/>
          </a:xfrm>
        </p:spPr>
        <p:txBody>
          <a:bodyPr/>
          <a:lstStyle/>
          <a:p>
            <a:r>
              <a:rPr lang="en-US" dirty="0"/>
              <a:t>Oklahoma Incentive Evaluation Commission</a:t>
            </a:r>
          </a:p>
        </p:txBody>
      </p:sp>
      <p:sp>
        <p:nvSpPr>
          <p:cNvPr id="3" name="Subtitle 2"/>
          <p:cNvSpPr>
            <a:spLocks noGrp="1"/>
          </p:cNvSpPr>
          <p:nvPr>
            <p:ph type="subTitle" idx="1"/>
          </p:nvPr>
        </p:nvSpPr>
        <p:spPr>
          <a:xfrm>
            <a:off x="578707" y="3244334"/>
            <a:ext cx="7693923" cy="374718"/>
          </a:xfrm>
        </p:spPr>
        <p:txBody>
          <a:bodyPr/>
          <a:lstStyle/>
          <a:p>
            <a:r>
              <a:rPr lang="en-US" dirty="0"/>
              <a:t>Incentive Evaluation Update</a:t>
            </a:r>
          </a:p>
        </p:txBody>
      </p:sp>
      <p:sp>
        <p:nvSpPr>
          <p:cNvPr id="4" name="Text Placeholder 3"/>
          <p:cNvSpPr>
            <a:spLocks noGrp="1"/>
          </p:cNvSpPr>
          <p:nvPr>
            <p:ph type="body" sz="quarter" idx="10"/>
          </p:nvPr>
        </p:nvSpPr>
        <p:spPr/>
        <p:txBody>
          <a:bodyPr/>
          <a:lstStyle/>
          <a:p>
            <a:r>
              <a:rPr lang="en-US" dirty="0"/>
              <a:t>PFM Group Consulting LLC.</a:t>
            </a:r>
          </a:p>
        </p:txBody>
      </p:sp>
      <p:sp>
        <p:nvSpPr>
          <p:cNvPr id="5" name="Text Placeholder 4"/>
          <p:cNvSpPr>
            <a:spLocks noGrp="1"/>
          </p:cNvSpPr>
          <p:nvPr>
            <p:ph type="body" sz="quarter" idx="11"/>
          </p:nvPr>
        </p:nvSpPr>
        <p:spPr/>
        <p:txBody>
          <a:bodyPr/>
          <a:lstStyle/>
          <a:p>
            <a:r>
              <a:rPr lang="en-US" dirty="0"/>
              <a:t>1735 Market Street </a:t>
            </a:r>
          </a:p>
          <a:p>
            <a:r>
              <a:rPr lang="en-US" dirty="0"/>
              <a:t>43</a:t>
            </a:r>
            <a:r>
              <a:rPr lang="en-US" baseline="30000" dirty="0"/>
              <a:t>rd</a:t>
            </a:r>
            <a:r>
              <a:rPr lang="en-US" dirty="0"/>
              <a:t> Floor </a:t>
            </a:r>
          </a:p>
          <a:p>
            <a:r>
              <a:rPr lang="en-US" dirty="0"/>
              <a:t>Philadelphia, PA 19103</a:t>
            </a:r>
          </a:p>
        </p:txBody>
      </p:sp>
      <p:sp>
        <p:nvSpPr>
          <p:cNvPr id="6" name="Text Placeholder 5"/>
          <p:cNvSpPr>
            <a:spLocks noGrp="1"/>
          </p:cNvSpPr>
          <p:nvPr>
            <p:ph type="body" sz="quarter" idx="12"/>
          </p:nvPr>
        </p:nvSpPr>
        <p:spPr/>
        <p:txBody>
          <a:bodyPr/>
          <a:lstStyle/>
          <a:p>
            <a:r>
              <a:rPr lang="en-US" dirty="0"/>
              <a:t>(215) 567-6100</a:t>
            </a:r>
          </a:p>
        </p:txBody>
      </p:sp>
      <p:sp>
        <p:nvSpPr>
          <p:cNvPr id="9" name="Content Placeholder 8"/>
          <p:cNvSpPr>
            <a:spLocks noGrp="1"/>
          </p:cNvSpPr>
          <p:nvPr>
            <p:ph sz="quarter" idx="17"/>
          </p:nvPr>
        </p:nvSpPr>
        <p:spPr>
          <a:xfrm>
            <a:off x="578707" y="3994654"/>
            <a:ext cx="3150611" cy="320040"/>
          </a:xfrm>
        </p:spPr>
        <p:txBody>
          <a:bodyPr/>
          <a:lstStyle/>
          <a:p>
            <a:r>
              <a:rPr lang="en-US" sz="1600" b="1" dirty="0"/>
              <a:t>March 21, 2024</a:t>
            </a:r>
          </a:p>
        </p:txBody>
      </p:sp>
    </p:spTree>
    <p:extLst>
      <p:ext uri="{BB962C8B-B14F-4D97-AF65-F5344CB8AC3E}">
        <p14:creationId xmlns:p14="http://schemas.microsoft.com/office/powerpoint/2010/main" val="3724625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664797"/>
          </a:xfrm>
        </p:spPr>
        <p:txBody>
          <a:bodyPr/>
          <a:lstStyle/>
          <a:p>
            <a:r>
              <a:rPr lang="en-US" sz="2400" dirty="0"/>
              <a:t>Film and Television Production Companies </a:t>
            </a:r>
            <a:br>
              <a:rPr lang="en-US" sz="2400" dirty="0"/>
            </a:br>
            <a:r>
              <a:rPr lang="en-US" sz="2400" dirty="0"/>
              <a:t>Sales Tax Exemption</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To exempt sales tax associated with an eligible production.</a:t>
            </a:r>
          </a:p>
          <a:p>
            <a:pPr>
              <a:buFont typeface="Wingdings" panose="05000000000000000000" pitchFamily="2" charset="2"/>
              <a:buChar char="§"/>
            </a:pPr>
            <a:r>
              <a:rPr lang="en-US" sz="1800" dirty="0"/>
              <a:t>Started: July 1, 1996</a:t>
            </a:r>
          </a:p>
          <a:p>
            <a:pPr>
              <a:buFont typeface="Wingdings" panose="05000000000000000000" pitchFamily="2" charset="2"/>
              <a:buChar char="§"/>
            </a:pPr>
            <a:r>
              <a:rPr lang="en-US" sz="1800" dirty="0"/>
              <a:t>Last evaluated: First time evaluated</a:t>
            </a:r>
          </a:p>
          <a:p>
            <a:pPr>
              <a:buFont typeface="Wingdings" panose="05000000000000000000" pitchFamily="2" charset="2"/>
              <a:buChar char="§"/>
            </a:pPr>
            <a:r>
              <a:rPr lang="en-US" sz="1800" dirty="0"/>
              <a:t>Program description: Tax on s</a:t>
            </a:r>
            <a:r>
              <a:rPr lang="en-US" sz="1800" dirty="0">
                <a:effectLst/>
                <a:latin typeface="Arial" panose="020B0604020202020204" pitchFamily="34" charset="0"/>
                <a:ea typeface="Arial" panose="020B0604020202020204" pitchFamily="34" charset="0"/>
              </a:rPr>
              <a:t>ales of tangible personal property or services to a motion picture or television production company to be used or consumed in connection with an eligible production may be exempted.</a:t>
            </a:r>
            <a:endParaRPr lang="en-US" sz="1800" dirty="0"/>
          </a:p>
          <a:p>
            <a:pPr>
              <a:buFont typeface="Wingdings" panose="05000000000000000000" pitchFamily="2" charset="2"/>
              <a:buChar char="§"/>
            </a:pPr>
            <a:r>
              <a:rPr lang="en-US" sz="1800" dirty="0"/>
              <a:t>Incentive characteristics: N/A</a:t>
            </a:r>
          </a:p>
          <a:p>
            <a:pPr>
              <a:buFont typeface="Wingdings" panose="05000000000000000000" pitchFamily="2" charset="2"/>
              <a:buChar char="§"/>
            </a:pPr>
            <a:r>
              <a:rPr lang="en-US" sz="1800" dirty="0"/>
              <a:t>Financial Impact: Not available</a:t>
            </a:r>
          </a:p>
          <a:p>
            <a:pPr>
              <a:buFont typeface="Wingdings" panose="05000000000000000000" pitchFamily="2" charset="2"/>
              <a:buChar char="§"/>
            </a:pPr>
            <a:r>
              <a:rPr lang="en-US" sz="1800" dirty="0"/>
              <a:t>Benchmarking: Texas, New York, and Tennessee have similar tax exemptions.</a:t>
            </a:r>
          </a:p>
        </p:txBody>
      </p:sp>
    </p:spTree>
    <p:extLst>
      <p:ext uri="{BB962C8B-B14F-4D97-AF65-F5344CB8AC3E}">
        <p14:creationId xmlns:p14="http://schemas.microsoft.com/office/powerpoint/2010/main" val="639905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332399"/>
          </a:xfrm>
        </p:spPr>
        <p:txBody>
          <a:bodyPr/>
          <a:lstStyle/>
          <a:p>
            <a:r>
              <a:rPr lang="en-US" sz="2400" dirty="0"/>
              <a:t>Historic Rehabilitation Tax Credit</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To encourage the rehabilitation and preservation of historic properties in Oklahoma</a:t>
            </a:r>
          </a:p>
          <a:p>
            <a:pPr>
              <a:buFont typeface="Wingdings" panose="05000000000000000000" pitchFamily="2" charset="2"/>
              <a:buChar char="§"/>
            </a:pPr>
            <a:r>
              <a:rPr lang="en-US" sz="1800" dirty="0"/>
              <a:t>Started: January 1, 2001</a:t>
            </a:r>
          </a:p>
          <a:p>
            <a:pPr>
              <a:buFont typeface="Wingdings" panose="05000000000000000000" pitchFamily="2" charset="2"/>
              <a:buChar char="§"/>
            </a:pPr>
            <a:r>
              <a:rPr lang="en-US" sz="1800" dirty="0"/>
              <a:t>Last evaluated: 2020 </a:t>
            </a:r>
          </a:p>
          <a:p>
            <a:pPr>
              <a:buFont typeface="Wingdings" panose="05000000000000000000" pitchFamily="2" charset="2"/>
              <a:buChar char="§"/>
            </a:pPr>
            <a:r>
              <a:rPr lang="en-US" sz="1800" dirty="0"/>
              <a:t>Program description:  The state offers a tax credit to supplement the Federal historic rehabilitation program. The credit applies to qualified rehabilitation expenditure in connection with any certified historic structure.</a:t>
            </a:r>
          </a:p>
          <a:p>
            <a:pPr>
              <a:buFont typeface="Wingdings" panose="05000000000000000000" pitchFamily="2" charset="2"/>
              <a:buChar char="§"/>
            </a:pPr>
            <a:r>
              <a:rPr lang="en-US" sz="1800" dirty="0"/>
              <a:t>Incentive characteristics: Transferrable, with a 10-year carryforward</a:t>
            </a:r>
          </a:p>
          <a:p>
            <a:pPr>
              <a:buFont typeface="Wingdings" panose="05000000000000000000" pitchFamily="2" charset="2"/>
              <a:buChar char="§"/>
            </a:pPr>
            <a:r>
              <a:rPr lang="en-US" sz="1800" dirty="0"/>
              <a:t>Financial Impact: $1.69 million (2021-2022 Tax Expenditure Report)</a:t>
            </a:r>
          </a:p>
          <a:p>
            <a:pPr>
              <a:buFont typeface="Wingdings" panose="05000000000000000000" pitchFamily="2" charset="2"/>
              <a:buChar char="§"/>
            </a:pPr>
            <a:r>
              <a:rPr lang="en-US" sz="1800" dirty="0"/>
              <a:t>Benchmarking: Most states offer some version of this program; our analysis will focus on Kansas, Arkansas, Colorado, Missouri, Texas, Louisiana, and New Mexico</a:t>
            </a:r>
          </a:p>
        </p:txBody>
      </p:sp>
    </p:spTree>
    <p:extLst>
      <p:ext uri="{BB962C8B-B14F-4D97-AF65-F5344CB8AC3E}">
        <p14:creationId xmlns:p14="http://schemas.microsoft.com/office/powerpoint/2010/main" val="2527849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664797"/>
          </a:xfrm>
        </p:spPr>
        <p:txBody>
          <a:bodyPr/>
          <a:lstStyle/>
          <a:p>
            <a:r>
              <a:rPr lang="en-US" sz="2400" dirty="0"/>
              <a:t>Local Development and Enterprise Zone Incentive Leverage Act</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To encourage economic development within designated enterprise zones.</a:t>
            </a:r>
          </a:p>
          <a:p>
            <a:pPr>
              <a:buFont typeface="Wingdings" panose="05000000000000000000" pitchFamily="2" charset="2"/>
              <a:buChar char="§"/>
            </a:pPr>
            <a:r>
              <a:rPr lang="en-US" sz="1800" dirty="0"/>
              <a:t>Started: July 1, 2000</a:t>
            </a:r>
          </a:p>
          <a:p>
            <a:pPr>
              <a:buFont typeface="Wingdings" panose="05000000000000000000" pitchFamily="2" charset="2"/>
              <a:buChar char="§"/>
            </a:pPr>
            <a:r>
              <a:rPr lang="en-US" sz="1800" dirty="0"/>
              <a:t>Last evaluated: 2023</a:t>
            </a:r>
          </a:p>
          <a:p>
            <a:pPr>
              <a:buFont typeface="Wingdings" panose="05000000000000000000" pitchFamily="2" charset="2"/>
              <a:buChar char="§"/>
            </a:pPr>
            <a:r>
              <a:rPr lang="en-US" sz="1800" dirty="0"/>
              <a:t>Program description:  An enterprise which locates its facility within an enterprise zone or which expands its existing facility after the designation of an enterprise zone is eligible for the state local enterprise matching payment.</a:t>
            </a:r>
          </a:p>
          <a:p>
            <a:pPr>
              <a:buFont typeface="Wingdings" panose="05000000000000000000" pitchFamily="2" charset="2"/>
              <a:buChar char="§"/>
            </a:pPr>
            <a:r>
              <a:rPr lang="en-US" sz="1800" dirty="0"/>
              <a:t>Incentive characteristics: State local government matching payments cannot support any projects related to gambling establishments or any project that provides for more than ten percent of net leasable space for retail purposes. Matching payments cannot exceed $200,000 per fiscal year.</a:t>
            </a:r>
          </a:p>
          <a:p>
            <a:pPr>
              <a:buFont typeface="Wingdings" panose="05000000000000000000" pitchFamily="2" charset="2"/>
              <a:buChar char="§"/>
            </a:pPr>
            <a:r>
              <a:rPr lang="en-US" sz="1800" dirty="0"/>
              <a:t>Benchmarking: At least 19 states offer similar programs.</a:t>
            </a:r>
          </a:p>
        </p:txBody>
      </p:sp>
    </p:spTree>
    <p:extLst>
      <p:ext uri="{BB962C8B-B14F-4D97-AF65-F5344CB8AC3E}">
        <p14:creationId xmlns:p14="http://schemas.microsoft.com/office/powerpoint/2010/main" val="65384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332399"/>
          </a:xfrm>
        </p:spPr>
        <p:txBody>
          <a:bodyPr/>
          <a:lstStyle/>
          <a:p>
            <a:r>
              <a:rPr lang="en-US" sz="2400" dirty="0"/>
              <a:t>Tourism Development Act</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Induce the creation of new or the expansion of existing tourist attractions to relieve unemployment and create a new source of tax revenue to support public services.</a:t>
            </a:r>
          </a:p>
          <a:p>
            <a:pPr>
              <a:buFont typeface="Wingdings" panose="05000000000000000000" pitchFamily="2" charset="2"/>
              <a:buChar char="§"/>
            </a:pPr>
            <a:r>
              <a:rPr lang="en-US" sz="1800" dirty="0"/>
              <a:t>Started: November 1, 2017</a:t>
            </a:r>
          </a:p>
          <a:p>
            <a:pPr>
              <a:buFont typeface="Wingdings" panose="05000000000000000000" pitchFamily="2" charset="2"/>
              <a:buChar char="§"/>
            </a:pPr>
            <a:r>
              <a:rPr lang="en-US" sz="1800" dirty="0"/>
              <a:t>Program description:  </a:t>
            </a:r>
            <a:r>
              <a:rPr lang="en-US" sz="1800" dirty="0">
                <a:effectLst/>
                <a:latin typeface="Arial" panose="020B0604020202020204" pitchFamily="34" charset="0"/>
                <a:ea typeface="Arial" panose="020B0604020202020204" pitchFamily="34" charset="0"/>
              </a:rPr>
              <a:t>Oklahoma’s Tourism Development Act promotes investment in new or expanded tourism sites such as entertainment districts, destination hotels, arenas, museums, theme parks, cultural centers and others.</a:t>
            </a:r>
            <a:r>
              <a:rPr lang="en-US" sz="180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rPr>
              <a:t>Eligible developments enrich quality of life and attract at least 25% of their visitors from out-of-state. For projects that meet requirements, the eligible companies may receive sales tax credits or a sales tax incentive payment annually for up to 10 years up to the amount that is revenue-neutral to the state or 25% of the approved development costs, whichever is lower.</a:t>
            </a:r>
            <a:endParaRPr lang="en-US" sz="1800" dirty="0"/>
          </a:p>
          <a:p>
            <a:pPr>
              <a:buFont typeface="Wingdings" panose="05000000000000000000" pitchFamily="2" charset="2"/>
              <a:buChar char="§"/>
            </a:pPr>
            <a:r>
              <a:rPr lang="en-US" sz="1800" dirty="0"/>
              <a:t>Benchmarking: States that have similar programs include Arkansas and West Virginia.</a:t>
            </a:r>
          </a:p>
        </p:txBody>
      </p:sp>
    </p:spTree>
    <p:extLst>
      <p:ext uri="{BB962C8B-B14F-4D97-AF65-F5344CB8AC3E}">
        <p14:creationId xmlns:p14="http://schemas.microsoft.com/office/powerpoint/2010/main" val="3645459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332399"/>
          </a:xfrm>
        </p:spPr>
        <p:txBody>
          <a:bodyPr/>
          <a:lstStyle/>
          <a:p>
            <a:r>
              <a:rPr lang="en-US" sz="2400" dirty="0"/>
              <a:t>Quality Events Act</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To incent the attraction and hosting of high-impact events in local Oklahoma markets.</a:t>
            </a:r>
          </a:p>
          <a:p>
            <a:pPr>
              <a:buFont typeface="Wingdings" panose="05000000000000000000" pitchFamily="2" charset="2"/>
              <a:buChar char="§"/>
            </a:pPr>
            <a:r>
              <a:rPr lang="en-US" sz="1800" dirty="0"/>
              <a:t>Started: July 1, 2012 (sunset date: June 30, 2021)</a:t>
            </a:r>
          </a:p>
          <a:p>
            <a:pPr>
              <a:buFont typeface="Wingdings" panose="05000000000000000000" pitchFamily="2" charset="2"/>
              <a:buChar char="§"/>
            </a:pPr>
            <a:r>
              <a:rPr lang="en-US" sz="1800" dirty="0"/>
              <a:t>Last evaluated: 2020 </a:t>
            </a:r>
          </a:p>
          <a:p>
            <a:pPr>
              <a:buFont typeface="Wingdings" panose="05000000000000000000" pitchFamily="2" charset="2"/>
              <a:buChar char="§"/>
            </a:pPr>
            <a:r>
              <a:rPr lang="en-US" sz="1800" dirty="0"/>
              <a:t>Program description: Local governments may apply for reimbursement of certain expenses related to hosting a “Quality Event”.  The reimbursements are paid using incremental state sales tax revenue attributable to the event.  </a:t>
            </a:r>
          </a:p>
          <a:p>
            <a:pPr>
              <a:buFont typeface="Wingdings" panose="05000000000000000000" pitchFamily="2" charset="2"/>
              <a:buChar char="§"/>
            </a:pPr>
            <a:r>
              <a:rPr lang="en-US" sz="1800" dirty="0"/>
              <a:t>Incentive characteristics: Capped at $3.0 million annually</a:t>
            </a:r>
          </a:p>
          <a:p>
            <a:pPr>
              <a:buFont typeface="Wingdings" panose="05000000000000000000" pitchFamily="2" charset="2"/>
              <a:buChar char="§"/>
            </a:pPr>
            <a:r>
              <a:rPr lang="en-US" sz="1800" dirty="0"/>
              <a:t>Financial Impact: None listed</a:t>
            </a:r>
          </a:p>
          <a:p>
            <a:pPr>
              <a:buFont typeface="Wingdings" panose="05000000000000000000" pitchFamily="2" charset="2"/>
              <a:buChar char="§"/>
            </a:pPr>
            <a:r>
              <a:rPr lang="en-US" sz="1800" dirty="0"/>
              <a:t>Benchmarking: The Texas Events Trust Fund</a:t>
            </a:r>
          </a:p>
        </p:txBody>
      </p:sp>
    </p:spTree>
    <p:extLst>
      <p:ext uri="{BB962C8B-B14F-4D97-AF65-F5344CB8AC3E}">
        <p14:creationId xmlns:p14="http://schemas.microsoft.com/office/powerpoint/2010/main" val="3478265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332399"/>
          </a:xfrm>
        </p:spPr>
        <p:txBody>
          <a:bodyPr/>
          <a:lstStyle/>
          <a:p>
            <a:r>
              <a:rPr lang="en-US" sz="2400" dirty="0"/>
              <a:t>Five Year Ad Valorem Tax Exemption</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The exemption intends to induce manufacturing and other industries to locate and expand in the State and create job and wage growth. </a:t>
            </a:r>
          </a:p>
          <a:p>
            <a:pPr>
              <a:buFont typeface="Wingdings" panose="05000000000000000000" pitchFamily="2" charset="2"/>
              <a:buChar char="§"/>
            </a:pPr>
            <a:r>
              <a:rPr lang="en-US" sz="1800" dirty="0"/>
              <a:t>Started: April 10, 1985</a:t>
            </a:r>
          </a:p>
          <a:p>
            <a:pPr>
              <a:buFont typeface="Wingdings" panose="05000000000000000000" pitchFamily="2" charset="2"/>
              <a:buChar char="§"/>
            </a:pPr>
            <a:r>
              <a:rPr lang="en-US" sz="1800" dirty="0"/>
              <a:t>Last evaluated: 2020 </a:t>
            </a:r>
          </a:p>
          <a:p>
            <a:pPr>
              <a:buFont typeface="Wingdings" panose="05000000000000000000" pitchFamily="2" charset="2"/>
              <a:buChar char="§"/>
            </a:pPr>
            <a:r>
              <a:rPr lang="en-US" sz="1800" dirty="0"/>
              <a:t>Program description:  The state offers an exemption from ad valorem tax for up to five years for manufacturing facilities including facilities engaged in research and development. </a:t>
            </a:r>
          </a:p>
          <a:p>
            <a:pPr>
              <a:buFont typeface="Wingdings" panose="05000000000000000000" pitchFamily="2" charset="2"/>
              <a:buChar char="§"/>
            </a:pPr>
            <a:r>
              <a:rPr lang="en-US" sz="1800" dirty="0"/>
              <a:t>Incentive characteristics: It is part of the Oklahoma constitution, although the legislature can change eligibility requirements.</a:t>
            </a:r>
          </a:p>
          <a:p>
            <a:pPr>
              <a:buFont typeface="Wingdings" panose="05000000000000000000" pitchFamily="2" charset="2"/>
              <a:buChar char="§"/>
            </a:pPr>
            <a:r>
              <a:rPr lang="en-US" sz="1800" dirty="0"/>
              <a:t>Financial Impact: $138.6 million (Tax Year 2021; 2022 Ad Valorem Annual Report to the Oklahoma Tax Commission)</a:t>
            </a:r>
          </a:p>
          <a:p>
            <a:pPr>
              <a:buFont typeface="Wingdings" panose="05000000000000000000" pitchFamily="2" charset="2"/>
              <a:buChar char="§"/>
            </a:pPr>
            <a:r>
              <a:rPr lang="en-US" sz="1800" dirty="0"/>
              <a:t>Benchmarking: Comparable programs exist in Alabama, Kansas, Louisiana, Mississippi, South Carolina, and Texas</a:t>
            </a:r>
          </a:p>
        </p:txBody>
      </p:sp>
    </p:spTree>
    <p:extLst>
      <p:ext uri="{BB962C8B-B14F-4D97-AF65-F5344CB8AC3E}">
        <p14:creationId xmlns:p14="http://schemas.microsoft.com/office/powerpoint/2010/main" val="1708141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Key Takeaways</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No states are ‘perfect peers’ – there are multiple differences in economic, demographic and political factors that must be considered.</a:t>
            </a:r>
          </a:p>
          <a:p>
            <a:pPr>
              <a:buFont typeface="Wingdings" panose="05000000000000000000" pitchFamily="2" charset="2"/>
              <a:buChar char="§"/>
            </a:pPr>
            <a:r>
              <a:rPr lang="en-US" sz="1800" dirty="0"/>
              <a:t>It is exceedingly rare that any two state incentive programs will be exactly the same.</a:t>
            </a:r>
          </a:p>
          <a:p>
            <a:pPr>
              <a:buFont typeface="Wingdings" panose="05000000000000000000" pitchFamily="2" charset="2"/>
              <a:buChar char="§"/>
            </a:pPr>
            <a:r>
              <a:rPr lang="en-US" sz="1800" dirty="0"/>
              <a:t>Generally, Oklahoma’s incentive programs are comparable to those offered in states with similar programs and the programs were not found to be an outlier.</a:t>
            </a:r>
          </a:p>
          <a:p>
            <a:pPr>
              <a:buFont typeface="Wingdings" panose="05000000000000000000" pitchFamily="2" charset="2"/>
              <a:buChar char="§"/>
            </a:pPr>
            <a:r>
              <a:rPr lang="en-US" sz="1800" dirty="0"/>
              <a:t>There continues to be increasing interest among the states in incentive evaluation, but few states have produced as many evaluations as Oklahoma.</a:t>
            </a:r>
          </a:p>
          <a:p>
            <a:pPr>
              <a:buFont typeface="Wingdings" panose="05000000000000000000" pitchFamily="2" charset="2"/>
              <a:buChar char="§"/>
            </a:pPr>
            <a:r>
              <a:rPr lang="en-US" sz="1800" dirty="0"/>
              <a:t>The project team is reviewing relevant program evaluations as a starting point for this year’s analysis.</a:t>
            </a:r>
          </a:p>
        </p:txBody>
      </p:sp>
    </p:spTree>
    <p:extLst>
      <p:ext uri="{BB962C8B-B14F-4D97-AF65-F5344CB8AC3E}">
        <p14:creationId xmlns:p14="http://schemas.microsoft.com/office/powerpoint/2010/main" val="3457109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762" y="1068018"/>
            <a:ext cx="8154632" cy="276999"/>
          </a:xfrm>
        </p:spPr>
        <p:txBody>
          <a:bodyPr/>
          <a:lstStyle/>
          <a:p>
            <a:pPr algn="ctr"/>
            <a:r>
              <a:rPr lang="en-US" sz="2000" dirty="0"/>
              <a:t>2024 Incentive Evaluation Commission Timeline</a:t>
            </a:r>
          </a:p>
        </p:txBody>
      </p:sp>
      <p:pic>
        <p:nvPicPr>
          <p:cNvPr id="8" name="Picture 7"/>
          <p:cNvPicPr>
            <a:picLocks noChangeAspect="1"/>
          </p:cNvPicPr>
          <p:nvPr/>
        </p:nvPicPr>
        <p:blipFill rotWithShape="1">
          <a:blip r:embed="rId2"/>
          <a:srcRect t="14455"/>
          <a:stretch/>
        </p:blipFill>
        <p:spPr>
          <a:xfrm>
            <a:off x="501762" y="3051425"/>
            <a:ext cx="8255187" cy="2481492"/>
          </a:xfrm>
          <a:prstGeom prst="rect">
            <a:avLst/>
          </a:prstGeom>
        </p:spPr>
      </p:pic>
      <p:sp>
        <p:nvSpPr>
          <p:cNvPr id="3" name="TextBox 2">
            <a:extLst>
              <a:ext uri="{FF2B5EF4-FFF2-40B4-BE49-F238E27FC236}">
                <a16:creationId xmlns:a16="http://schemas.microsoft.com/office/drawing/2014/main" id="{A294FE5E-1D86-4F86-999A-8461198BCC62}"/>
              </a:ext>
            </a:extLst>
          </p:cNvPr>
          <p:cNvSpPr txBox="1"/>
          <p:nvPr/>
        </p:nvSpPr>
        <p:spPr>
          <a:xfrm>
            <a:off x="501763" y="1941816"/>
            <a:ext cx="8154632" cy="842481"/>
          </a:xfrm>
          <a:prstGeom prst="rect">
            <a:avLst/>
          </a:prstGeom>
          <a:noFill/>
        </p:spPr>
        <p:txBody>
          <a:bodyPr wrap="square" lIns="0" tIns="0" rIns="0" bIns="0" rtlCol="0" anchor="t" anchorCtr="0">
            <a:noAutofit/>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pPr>
            <a:r>
              <a:rPr lang="en-US" dirty="0">
                <a:ea typeface="Soleil" charset="0"/>
                <a:cs typeface="Soleil" charset="0"/>
              </a:rPr>
              <a:t>The timeline is the same as in recent past years.</a:t>
            </a:r>
            <a:br>
              <a:rPr lang="en-US" dirty="0">
                <a:ea typeface="Soleil" charset="0"/>
                <a:cs typeface="Soleil" charset="0"/>
              </a:rPr>
            </a:br>
            <a:endParaRPr lang="en-US" dirty="0">
              <a:ea typeface="Soleil" charset="0"/>
              <a:cs typeface="Soleil" charset="0"/>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pPr>
            <a:r>
              <a:rPr lang="en-US" dirty="0">
                <a:ea typeface="Soleil" charset="0"/>
                <a:cs typeface="Soleil" charset="0"/>
              </a:rPr>
              <a:t>We are completing the benchmarking and will move into the interview stage.</a:t>
            </a:r>
          </a:p>
          <a:p>
            <a:pPr marR="0" algn="l" defTabSz="914400" rtl="0" eaLnBrk="1" fontAlgn="auto" latinLnBrk="0" hangingPunct="1">
              <a:lnSpc>
                <a:spcPct val="100000"/>
              </a:lnSpc>
              <a:spcBef>
                <a:spcPts val="0"/>
              </a:spcBef>
              <a:spcAft>
                <a:spcPts val="0"/>
              </a:spcAft>
              <a:buClrTx/>
              <a:buSzTx/>
              <a:tabLst/>
            </a:pPr>
            <a:endParaRPr lang="en-US" dirty="0">
              <a:ea typeface="Soleil" charset="0"/>
              <a:cs typeface="Soleil" charset="0"/>
            </a:endParaRPr>
          </a:p>
        </p:txBody>
      </p:sp>
    </p:spTree>
    <p:extLst>
      <p:ext uri="{BB962C8B-B14F-4D97-AF65-F5344CB8AC3E}">
        <p14:creationId xmlns:p14="http://schemas.microsoft.com/office/powerpoint/2010/main" val="1554593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Next Steps</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We will send a written information request to the entities that administer the programs we are evaluating in the next few weeks.</a:t>
            </a:r>
          </a:p>
          <a:p>
            <a:pPr>
              <a:buFont typeface="Wingdings" panose="05000000000000000000" pitchFamily="2" charset="2"/>
              <a:buChar char="§"/>
            </a:pPr>
            <a:r>
              <a:rPr lang="en-US" sz="1800" dirty="0"/>
              <a:t>We will work with those entities to get the necessary information.</a:t>
            </a:r>
          </a:p>
          <a:p>
            <a:pPr>
              <a:buFont typeface="Wingdings" panose="05000000000000000000" pitchFamily="2" charset="2"/>
              <a:buChar char="§"/>
            </a:pPr>
            <a:r>
              <a:rPr lang="en-US" sz="1800" dirty="0"/>
              <a:t>We will schedule detailed interviews with program leaders and subject matter experts, primarily targeted for once the legislature has completed its 2024 regular session business, but some may occur sooner.</a:t>
            </a:r>
          </a:p>
          <a:p>
            <a:pPr>
              <a:buFont typeface="Wingdings" panose="05000000000000000000" pitchFamily="2" charset="2"/>
              <a:buChar char="§"/>
            </a:pPr>
            <a:r>
              <a:rPr lang="en-US" sz="1800" dirty="0"/>
              <a:t>As in past years, we will provide rough drafts to the Commission in mid-August.</a:t>
            </a:r>
          </a:p>
          <a:p>
            <a:pPr>
              <a:buFont typeface="Wingdings" panose="05000000000000000000" pitchFamily="2" charset="2"/>
              <a:buChar char="§"/>
            </a:pPr>
            <a:r>
              <a:rPr lang="en-US" sz="1800" dirty="0"/>
              <a:t>As the revised statute now provides, draft reports will be submitted by October 1, 2024.</a:t>
            </a:r>
          </a:p>
        </p:txBody>
      </p:sp>
    </p:spTree>
    <p:extLst>
      <p:ext uri="{BB962C8B-B14F-4D97-AF65-F5344CB8AC3E}">
        <p14:creationId xmlns:p14="http://schemas.microsoft.com/office/powerpoint/2010/main" val="3049480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4958" y="3200207"/>
            <a:ext cx="7772400" cy="498213"/>
          </a:xfrm>
        </p:spPr>
        <p:txBody>
          <a:bodyPr/>
          <a:lstStyle/>
          <a:p>
            <a:r>
              <a:rPr lang="en-US" dirty="0"/>
              <a:t>Questions and Discussion</a:t>
            </a:r>
          </a:p>
        </p:txBody>
      </p:sp>
    </p:spTree>
    <p:extLst>
      <p:ext uri="{BB962C8B-B14F-4D97-AF65-F5344CB8AC3E}">
        <p14:creationId xmlns:p14="http://schemas.microsoft.com/office/powerpoint/2010/main" val="310625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42458"/>
            <a:ext cx="8154632" cy="332399"/>
          </a:xfrm>
        </p:spPr>
        <p:txBody>
          <a:bodyPr/>
          <a:lstStyle/>
          <a:p>
            <a:r>
              <a:rPr lang="en-US" sz="2400" dirty="0"/>
              <a:t>Today’s Agenda</a:t>
            </a:r>
          </a:p>
        </p:txBody>
      </p:sp>
      <p:sp>
        <p:nvSpPr>
          <p:cNvPr id="3" name="Text Placeholder 2"/>
          <p:cNvSpPr>
            <a:spLocks noGrp="1"/>
          </p:cNvSpPr>
          <p:nvPr>
            <p:ph type="body" sz="quarter" idx="10"/>
          </p:nvPr>
        </p:nvSpPr>
        <p:spPr>
          <a:xfrm>
            <a:off x="457200" y="1465723"/>
            <a:ext cx="8229600" cy="4549819"/>
          </a:xfrm>
        </p:spPr>
        <p:txBody>
          <a:bodyPr/>
          <a:lstStyle/>
          <a:p>
            <a:pPr>
              <a:buFont typeface="Wingdings" panose="05000000000000000000" pitchFamily="2" charset="2"/>
              <a:buChar char="§"/>
            </a:pPr>
            <a:r>
              <a:rPr lang="en-US" sz="2000" dirty="0"/>
              <a:t>Discussion of incentives under review.</a:t>
            </a:r>
          </a:p>
          <a:p>
            <a:pPr>
              <a:buFont typeface="Wingdings" panose="05000000000000000000" pitchFamily="2" charset="2"/>
              <a:buChar char="§"/>
            </a:pPr>
            <a:r>
              <a:rPr lang="en-US" sz="2000" dirty="0"/>
              <a:t>Timeline for the incentive evaluation process.</a:t>
            </a:r>
          </a:p>
          <a:p>
            <a:pPr>
              <a:buFont typeface="Wingdings" panose="05000000000000000000" pitchFamily="2" charset="2"/>
              <a:buChar char="§"/>
            </a:pPr>
            <a:r>
              <a:rPr lang="en-US" sz="2000" dirty="0"/>
              <a:t>Next steps.</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a:buFont typeface="Wingdings" panose="05000000000000000000" pitchFamily="2" charset="2"/>
              <a:buChar char="§"/>
            </a:pPr>
            <a:endParaRPr lang="en-US" sz="2000" dirty="0"/>
          </a:p>
        </p:txBody>
      </p:sp>
      <p:sp>
        <p:nvSpPr>
          <p:cNvPr id="4" name="TextBox 3"/>
          <p:cNvSpPr txBox="1"/>
          <p:nvPr/>
        </p:nvSpPr>
        <p:spPr>
          <a:xfrm>
            <a:off x="670983" y="1822213"/>
            <a:ext cx="7712729" cy="3581993"/>
          </a:xfrm>
          <a:prstGeom prst="rect">
            <a:avLst/>
          </a:prstGeom>
          <a:noFill/>
        </p:spPr>
        <p:txBody>
          <a:bodyPr wrap="square" lIns="0" tIns="0" rIns="0" bIns="0" rtlCol="0" anchor="t" anchorCtr="0">
            <a:noAutofit/>
          </a:bodyPr>
          <a:lstStyle/>
          <a:p>
            <a:pPr marL="119063" marR="0" indent="-119063" algn="l" defTabSz="914400" rtl="0" eaLnBrk="1" fontAlgn="auto" latinLnBrk="0" hangingPunct="1">
              <a:lnSpc>
                <a:spcPct val="100000"/>
              </a:lnSpc>
              <a:spcBef>
                <a:spcPts val="0"/>
              </a:spcBef>
              <a:spcAft>
                <a:spcPts val="0"/>
              </a:spcAft>
              <a:buClrTx/>
              <a:buSzTx/>
              <a:buFontTx/>
              <a:buNone/>
              <a:tabLst/>
            </a:pPr>
            <a:endParaRPr lang="en-US" sz="1600" dirty="0">
              <a:ea typeface="Soleil" charset="0"/>
              <a:cs typeface="Soleil" charset="0"/>
            </a:endParaRPr>
          </a:p>
          <a:p>
            <a:pPr marL="0" marR="0" indent="0" algn="l" defTabSz="914400" rtl="0" eaLnBrk="1" fontAlgn="auto" latinLnBrk="0" hangingPunct="1">
              <a:lnSpc>
                <a:spcPct val="100000"/>
              </a:lnSpc>
              <a:spcBef>
                <a:spcPts val="0"/>
              </a:spcBef>
              <a:spcAft>
                <a:spcPts val="0"/>
              </a:spcAft>
              <a:buClrTx/>
              <a:buSzTx/>
              <a:buFontTx/>
              <a:buNone/>
              <a:tabLst/>
            </a:pPr>
            <a:endParaRPr lang="en-US" sz="1600" dirty="0">
              <a:ea typeface="Soleil" charset="0"/>
              <a:cs typeface="Soleil" charset="0"/>
            </a:endParaRPr>
          </a:p>
        </p:txBody>
      </p:sp>
    </p:spTree>
    <p:extLst>
      <p:ext uri="{BB962C8B-B14F-4D97-AF65-F5344CB8AC3E}">
        <p14:creationId xmlns:p14="http://schemas.microsoft.com/office/powerpoint/2010/main" val="24955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42458"/>
            <a:ext cx="8154632" cy="332399"/>
          </a:xfrm>
        </p:spPr>
        <p:txBody>
          <a:bodyPr/>
          <a:lstStyle/>
          <a:p>
            <a:r>
              <a:rPr lang="en-US" sz="2400" dirty="0"/>
              <a:t>Introduction</a:t>
            </a:r>
          </a:p>
        </p:txBody>
      </p:sp>
      <p:sp>
        <p:nvSpPr>
          <p:cNvPr id="3" name="Text Placeholder 2"/>
          <p:cNvSpPr>
            <a:spLocks noGrp="1"/>
          </p:cNvSpPr>
          <p:nvPr>
            <p:ph type="body" sz="quarter" idx="10"/>
          </p:nvPr>
        </p:nvSpPr>
        <p:spPr>
          <a:xfrm>
            <a:off x="457200" y="1312210"/>
            <a:ext cx="8229600" cy="4549819"/>
          </a:xfrm>
        </p:spPr>
        <p:txBody>
          <a:bodyPr/>
          <a:lstStyle/>
          <a:p>
            <a:pPr>
              <a:buFont typeface="Wingdings" panose="05000000000000000000" pitchFamily="2" charset="2"/>
              <a:buChar char="§"/>
            </a:pPr>
            <a:r>
              <a:rPr lang="en-US" sz="2000" dirty="0"/>
              <a:t>The following are the incentives under review in 2024:</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a:buFont typeface="Wingdings" panose="05000000000000000000" pitchFamily="2" charset="2"/>
              <a:buChar char="§"/>
            </a:pPr>
            <a:endParaRPr lang="en-US" sz="2000" dirty="0"/>
          </a:p>
        </p:txBody>
      </p:sp>
      <p:sp>
        <p:nvSpPr>
          <p:cNvPr id="4" name="TextBox 3"/>
          <p:cNvSpPr txBox="1"/>
          <p:nvPr/>
        </p:nvSpPr>
        <p:spPr>
          <a:xfrm>
            <a:off x="670983" y="1822213"/>
            <a:ext cx="7712729" cy="3962767"/>
          </a:xfrm>
          <a:prstGeom prst="rect">
            <a:avLst/>
          </a:prstGeom>
          <a:noFill/>
        </p:spPr>
        <p:txBody>
          <a:bodyPr wrap="square" lIns="0" tIns="0" rIns="0" bIns="0" rtlCol="0" anchor="t" anchorCtr="0">
            <a:noAutofit/>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Oklahoma Rural Jobs Program</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Invest in Oklahoma Program</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Seed Capital Fund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Small Business Incubator Tenants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Technology Business Financing Program (TBFP)</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Historic Rehabilitation Tax Credit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Film Enhancement Rebate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Film and Television Production Companies Sales Tax Exemption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Enterprise Zone Leverage Act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Tourism Development Act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Quality Events Act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Five Year Ad Valorem Tax Exemption</a:t>
            </a:r>
            <a:endParaRPr lang="en-US" dirty="0">
              <a:solidFill>
                <a:schemeClr val="tx2"/>
              </a:solidFill>
              <a:ea typeface="Soleil" charset="0"/>
              <a:cs typeface="Soleil" charset="0"/>
            </a:endParaRPr>
          </a:p>
          <a:p>
            <a:br>
              <a:rPr lang="en-US" dirty="0">
                <a:solidFill>
                  <a:schemeClr val="tx2"/>
                </a:solidFill>
                <a:ea typeface="Soleil" charset="0"/>
                <a:cs typeface="Soleil" charset="0"/>
              </a:rPr>
            </a:br>
            <a:endParaRPr lang="en-US" sz="1600" dirty="0">
              <a:solidFill>
                <a:schemeClr val="tx2"/>
              </a:solidFill>
              <a:ea typeface="Soleil" charset="0"/>
              <a:cs typeface="Soleil" charset="0"/>
            </a:endParaRPr>
          </a:p>
          <a:p>
            <a:pPr marL="119063" marR="0" indent="-119063" algn="l" defTabSz="914400" rtl="0" eaLnBrk="1" fontAlgn="auto" latinLnBrk="0" hangingPunct="1">
              <a:lnSpc>
                <a:spcPct val="100000"/>
              </a:lnSpc>
              <a:spcBef>
                <a:spcPts val="0"/>
              </a:spcBef>
              <a:spcAft>
                <a:spcPts val="0"/>
              </a:spcAft>
              <a:buClrTx/>
              <a:buSzTx/>
              <a:buFontTx/>
              <a:buNone/>
              <a:tabLst/>
            </a:pPr>
            <a:endParaRPr lang="en-US" sz="1600" dirty="0">
              <a:ea typeface="Soleil" charset="0"/>
              <a:cs typeface="Soleil" charset="0"/>
            </a:endParaRPr>
          </a:p>
          <a:p>
            <a:pPr marL="0" marR="0" indent="0" algn="l" defTabSz="914400" rtl="0" eaLnBrk="1" fontAlgn="auto" latinLnBrk="0" hangingPunct="1">
              <a:lnSpc>
                <a:spcPct val="100000"/>
              </a:lnSpc>
              <a:spcBef>
                <a:spcPts val="0"/>
              </a:spcBef>
              <a:spcAft>
                <a:spcPts val="0"/>
              </a:spcAft>
              <a:buClrTx/>
              <a:buSzTx/>
              <a:buFontTx/>
              <a:buNone/>
              <a:tabLst/>
            </a:pPr>
            <a:endParaRPr lang="en-US" sz="1600" dirty="0">
              <a:ea typeface="Soleil" charset="0"/>
              <a:cs typeface="Soleil" charset="0"/>
            </a:endParaRPr>
          </a:p>
        </p:txBody>
      </p:sp>
    </p:spTree>
    <p:extLst>
      <p:ext uri="{BB962C8B-B14F-4D97-AF65-F5344CB8AC3E}">
        <p14:creationId xmlns:p14="http://schemas.microsoft.com/office/powerpoint/2010/main" val="292728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140" y="636428"/>
            <a:ext cx="8154632" cy="369332"/>
          </a:xfrm>
        </p:spPr>
        <p:txBody>
          <a:bodyPr/>
          <a:lstStyle/>
          <a:p>
            <a:pPr marR="0" algn="l" defTabSz="914400" rtl="0" eaLnBrk="1" fontAlgn="auto" latinLnBrk="0" hangingPunct="1">
              <a:lnSpc>
                <a:spcPct val="100000"/>
              </a:lnSpc>
              <a:spcBef>
                <a:spcPts val="0"/>
              </a:spcBef>
              <a:spcAft>
                <a:spcPts val="0"/>
              </a:spcAft>
              <a:buClrTx/>
              <a:buSzTx/>
              <a:tabLst/>
            </a:pPr>
            <a:r>
              <a:rPr lang="en-US" sz="2400" dirty="0">
                <a:solidFill>
                  <a:schemeClr val="tx2"/>
                </a:solidFill>
                <a:ea typeface="Soleil" charset="0"/>
                <a:cs typeface="Soleil" charset="0"/>
              </a:rPr>
              <a:t>Oklahoma Rural Jobs Program</a:t>
            </a:r>
          </a:p>
        </p:txBody>
      </p:sp>
      <p:sp>
        <p:nvSpPr>
          <p:cNvPr id="3" name="Text Placeholder 2"/>
          <p:cNvSpPr>
            <a:spLocks noGrp="1"/>
          </p:cNvSpPr>
          <p:nvPr>
            <p:ph type="body" sz="quarter" idx="10"/>
          </p:nvPr>
        </p:nvSpPr>
        <p:spPr>
          <a:xfrm>
            <a:off x="457200" y="1113844"/>
            <a:ext cx="8229600" cy="5257287"/>
          </a:xfrm>
        </p:spPr>
        <p:txBody>
          <a:bodyPr/>
          <a:lstStyle/>
          <a:p>
            <a:pPr>
              <a:buFont typeface="Wingdings" panose="05000000000000000000" pitchFamily="2" charset="2"/>
              <a:buChar char="§"/>
            </a:pPr>
            <a:r>
              <a:rPr lang="en-US" sz="1800" dirty="0"/>
              <a:t>Intent: Allow greater access to capital for qualifying small businesses located in rural areas of the state. </a:t>
            </a:r>
          </a:p>
          <a:p>
            <a:pPr>
              <a:buFont typeface="Wingdings" panose="05000000000000000000" pitchFamily="2" charset="2"/>
              <a:buChar char="§"/>
            </a:pPr>
            <a:r>
              <a:rPr lang="en-US" sz="1800" dirty="0"/>
              <a:t>Started: November 1, 2022</a:t>
            </a:r>
          </a:p>
          <a:p>
            <a:pPr>
              <a:buFont typeface="Wingdings" panose="05000000000000000000" pitchFamily="2" charset="2"/>
              <a:buChar char="§"/>
            </a:pPr>
            <a:r>
              <a:rPr lang="en-US" sz="1800" dirty="0"/>
              <a:t>Last evaluated: First time evaluated</a:t>
            </a:r>
          </a:p>
          <a:p>
            <a:pPr>
              <a:buFont typeface="Wingdings" panose="05000000000000000000" pitchFamily="2" charset="2"/>
              <a:buChar char="§"/>
            </a:pPr>
            <a:r>
              <a:rPr lang="en-US" sz="1800" dirty="0"/>
              <a:t>Program description: </a:t>
            </a:r>
            <a:r>
              <a:rPr lang="en-US" sz="1800" dirty="0">
                <a:effectLst/>
                <a:latin typeface="Arial" panose="020B0604020202020204" pitchFamily="34" charset="0"/>
                <a:ea typeface="Arial" panose="020B0604020202020204" pitchFamily="34" charset="0"/>
              </a:rPr>
              <a:t>Rural Funds, their affiliates or investors may earn a tax credit on the amount equity that they invest in a Rural Fund, which must then deploy as capital expenditures to provide financing for small businesses in rural Oklahoma. Starting in 2022, this program is for six years, and the tax credits are only offered at 15% in years 3-6 after the capital allocation date.</a:t>
            </a:r>
            <a:r>
              <a:rPr lang="en-US" sz="180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rPr>
              <a:t>At least 10%, or $2,000,000, of the $20,000,000 certified capital investment eligible for tax credits, must be raised from sources including directors, members, employees, officers or affiliates of the approved rural fund.</a:t>
            </a:r>
            <a:endParaRPr lang="en-US" sz="1800" dirty="0"/>
          </a:p>
          <a:p>
            <a:pPr>
              <a:buFont typeface="Wingdings" panose="05000000000000000000" pitchFamily="2" charset="2"/>
              <a:buChar char="§"/>
            </a:pPr>
            <a:r>
              <a:rPr lang="en-US" sz="1800" dirty="0"/>
              <a:t>Financial impact: No data available yet.</a:t>
            </a:r>
          </a:p>
          <a:p>
            <a:pPr>
              <a:buFont typeface="Wingdings" panose="05000000000000000000" pitchFamily="2" charset="2"/>
              <a:buChar char="§"/>
            </a:pPr>
            <a:r>
              <a:rPr lang="en-US" sz="1800" dirty="0"/>
              <a:t>Benchmarking: Missouri, Pennsylvania, Ohio, and Georgia have similar programs providing access to capital for businesses located in rural areas.</a:t>
            </a:r>
            <a:endParaRPr lang="en-US" sz="2000" dirty="0"/>
          </a:p>
        </p:txBody>
      </p:sp>
    </p:spTree>
    <p:extLst>
      <p:ext uri="{BB962C8B-B14F-4D97-AF65-F5344CB8AC3E}">
        <p14:creationId xmlns:p14="http://schemas.microsoft.com/office/powerpoint/2010/main" val="691862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332399"/>
          </a:xfrm>
        </p:spPr>
        <p:txBody>
          <a:bodyPr/>
          <a:lstStyle/>
          <a:p>
            <a:r>
              <a:rPr lang="en-US" sz="2400" dirty="0"/>
              <a:t>Invest in Oklahoma Program</a:t>
            </a:r>
          </a:p>
        </p:txBody>
      </p:sp>
      <p:sp>
        <p:nvSpPr>
          <p:cNvPr id="3" name="Text Placeholder 2"/>
          <p:cNvSpPr>
            <a:spLocks noGrp="1"/>
          </p:cNvSpPr>
          <p:nvPr>
            <p:ph type="body" sz="quarter" idx="10"/>
          </p:nvPr>
        </p:nvSpPr>
        <p:spPr>
          <a:xfrm>
            <a:off x="457200" y="1219862"/>
            <a:ext cx="8229600" cy="5244635"/>
          </a:xfrm>
        </p:spPr>
        <p:txBody>
          <a:bodyPr/>
          <a:lstStyle/>
          <a:p>
            <a:pPr>
              <a:buFont typeface="Wingdings" panose="05000000000000000000" pitchFamily="2" charset="2"/>
              <a:buChar char="§"/>
            </a:pPr>
            <a:r>
              <a:rPr lang="en-US" sz="1800" dirty="0"/>
              <a:t>Intent: Provide entities in Oklahoma with funds for opportunities to invest in Oklahoma-based private equity funds, venture capital funds, and growth funds.</a:t>
            </a:r>
          </a:p>
          <a:p>
            <a:pPr>
              <a:buFont typeface="Wingdings" panose="05000000000000000000" pitchFamily="2" charset="2"/>
              <a:buChar char="§"/>
            </a:pPr>
            <a:r>
              <a:rPr lang="en-US" sz="1800" dirty="0"/>
              <a:t>Started: November 1, 2021</a:t>
            </a:r>
          </a:p>
          <a:p>
            <a:pPr>
              <a:buFont typeface="Wingdings" panose="05000000000000000000" pitchFamily="2" charset="2"/>
              <a:buChar char="§"/>
            </a:pPr>
            <a:r>
              <a:rPr lang="en-US" sz="1800" dirty="0"/>
              <a:t>Last evaluated: First time evaluated</a:t>
            </a:r>
          </a:p>
          <a:p>
            <a:pPr>
              <a:buFont typeface="Wingdings" panose="05000000000000000000" pitchFamily="2" charset="2"/>
              <a:buChar char="§"/>
            </a:pPr>
            <a:r>
              <a:rPr lang="en-US" sz="1800" dirty="0"/>
              <a:t>Program description: Public entities (such as the Oklahoma Police Pension and Retirement System and the Oklahoma Public Employees Retirement System) can invest up to five percent of their rolling three-year assets under management in Invest in Oklahoma-approved venture capital and growth funds.</a:t>
            </a:r>
          </a:p>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panose="05000000000000000000" pitchFamily="2" charset="2"/>
              <a:buChar char="§"/>
              <a:tabLst/>
              <a:defRPr/>
            </a:pPr>
            <a:r>
              <a:rPr kumimoji="0" lang="en-US" sz="1800" b="0" i="0" u="none" strike="noStrike" kern="1200" cap="none" spc="0" normalizeH="0" baseline="0" noProof="0" dirty="0">
                <a:ln>
                  <a:noFill/>
                </a:ln>
                <a:solidFill>
                  <a:srgbClr val="373637"/>
                </a:solidFill>
                <a:effectLst/>
                <a:uLnTx/>
                <a:uFillTx/>
                <a:latin typeface="Arial"/>
                <a:cs typeface="Arial" charset="0"/>
              </a:rPr>
              <a:t>Financial Impact: No </a:t>
            </a:r>
            <a:r>
              <a:rPr kumimoji="0" lang="en-US" sz="1800" b="0" i="0" u="none" strike="noStrike" kern="1200" cap="none" spc="0" normalizeH="0" baseline="0" noProof="0" dirty="0" err="1">
                <a:ln>
                  <a:noFill/>
                </a:ln>
                <a:solidFill>
                  <a:srgbClr val="373637"/>
                </a:solidFill>
                <a:effectLst/>
                <a:uLnTx/>
                <a:uFillTx/>
                <a:latin typeface="Arial"/>
                <a:cs typeface="Arial" charset="0"/>
              </a:rPr>
              <a:t>dat</a:t>
            </a:r>
            <a:r>
              <a:rPr lang="en-US" sz="1800" dirty="0">
                <a:solidFill>
                  <a:srgbClr val="373637"/>
                </a:solidFill>
                <a:latin typeface="Arial"/>
              </a:rPr>
              <a:t>a available yet.</a:t>
            </a:r>
            <a:endParaRPr kumimoji="0" lang="en-US" sz="1800" b="0" i="0" u="none" strike="noStrike" kern="1200" cap="none" spc="0" normalizeH="0" baseline="0" noProof="0" dirty="0">
              <a:ln>
                <a:noFill/>
              </a:ln>
              <a:solidFill>
                <a:srgbClr val="373637"/>
              </a:solidFill>
              <a:effectLst/>
              <a:uLnTx/>
              <a:uFillTx/>
              <a:latin typeface="Arial"/>
              <a:cs typeface="Arial" charset="0"/>
            </a:endParaRPr>
          </a:p>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panose="05000000000000000000" pitchFamily="2" charset="2"/>
              <a:buChar char="§"/>
              <a:tabLst/>
              <a:defRPr/>
            </a:pPr>
            <a:r>
              <a:rPr kumimoji="0" lang="en-US" sz="1800" b="0" i="0" u="none" strike="noStrike" kern="1200" cap="none" spc="0" normalizeH="0" baseline="0" noProof="0" dirty="0">
                <a:ln>
                  <a:noFill/>
                </a:ln>
                <a:solidFill>
                  <a:srgbClr val="373637"/>
                </a:solidFill>
                <a:effectLst/>
                <a:uLnTx/>
                <a:uFillTx/>
                <a:latin typeface="Arial"/>
                <a:cs typeface="Arial" charset="0"/>
              </a:rPr>
              <a:t>Benchmarking: the PFM team continues search for comparable programs to use in this analysis</a:t>
            </a:r>
            <a:endParaRPr lang="en-US" sz="1800" dirty="0"/>
          </a:p>
        </p:txBody>
      </p:sp>
    </p:spTree>
    <p:extLst>
      <p:ext uri="{BB962C8B-B14F-4D97-AF65-F5344CB8AC3E}">
        <p14:creationId xmlns:p14="http://schemas.microsoft.com/office/powerpoint/2010/main" val="140435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332399"/>
          </a:xfrm>
        </p:spPr>
        <p:txBody>
          <a:bodyPr/>
          <a:lstStyle/>
          <a:p>
            <a:r>
              <a:rPr lang="en-US" sz="2400" dirty="0"/>
              <a:t>Seed Capital Fund</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To provide seed investments to innovative Oklahoma businesses.</a:t>
            </a:r>
          </a:p>
          <a:p>
            <a:pPr>
              <a:buFont typeface="Wingdings" panose="05000000000000000000" pitchFamily="2" charset="2"/>
              <a:buChar char="§"/>
            </a:pPr>
            <a:r>
              <a:rPr lang="en-US" sz="1800" dirty="0"/>
              <a:t>Started: November 1, 1987</a:t>
            </a:r>
          </a:p>
          <a:p>
            <a:pPr>
              <a:buFont typeface="Wingdings" panose="05000000000000000000" pitchFamily="2" charset="2"/>
              <a:buChar char="§"/>
            </a:pPr>
            <a:r>
              <a:rPr lang="en-US" sz="1800" dirty="0"/>
              <a:t>Last evaluated: 2022</a:t>
            </a:r>
          </a:p>
          <a:p>
            <a:pPr>
              <a:buFont typeface="Wingdings" panose="05000000000000000000" pitchFamily="2" charset="2"/>
              <a:buChar char="§"/>
            </a:pPr>
            <a:r>
              <a:rPr lang="en-US" sz="1800" dirty="0"/>
              <a:t>Program description: P</a:t>
            </a:r>
            <a:r>
              <a:rPr lang="en-US" sz="1800" dirty="0">
                <a:effectLst/>
                <a:latin typeface="Arial" panose="020B0604020202020204" pitchFamily="34" charset="0"/>
                <a:ea typeface="Arial" panose="020B0604020202020204" pitchFamily="34" charset="0"/>
              </a:rPr>
              <a:t>rovides concept, seed and start-up equity investments to innovative businesses.</a:t>
            </a:r>
            <a:endParaRPr lang="en-US" sz="1800" dirty="0"/>
          </a:p>
          <a:p>
            <a:pPr>
              <a:buFont typeface="Wingdings" panose="05000000000000000000" pitchFamily="2" charset="2"/>
              <a:buChar char="§"/>
            </a:pPr>
            <a:r>
              <a:rPr lang="en-US" sz="1800" dirty="0"/>
              <a:t>Incentive characteristics: Investment terms are typically convertible debt or preferred equity.</a:t>
            </a:r>
          </a:p>
          <a:p>
            <a:pPr>
              <a:buFont typeface="Wingdings" panose="05000000000000000000" pitchFamily="2" charset="2"/>
              <a:buChar char="§"/>
            </a:pPr>
            <a:r>
              <a:rPr lang="en-US" sz="1800" dirty="0"/>
              <a:t>Financial Impact: $2.76 million in FY2023</a:t>
            </a:r>
          </a:p>
          <a:p>
            <a:pPr>
              <a:buFont typeface="Wingdings" panose="05000000000000000000" pitchFamily="2" charset="2"/>
              <a:buChar char="§"/>
            </a:pPr>
            <a:r>
              <a:rPr lang="en-US" sz="1800" dirty="0"/>
              <a:t>Benchmarking: Three other states, Vermont, Arkansas, and Colorado, have similar seed capital funding programs for early-stage businesses that have high-growth potential.</a:t>
            </a:r>
          </a:p>
        </p:txBody>
      </p:sp>
    </p:spTree>
    <p:extLst>
      <p:ext uri="{BB962C8B-B14F-4D97-AF65-F5344CB8AC3E}">
        <p14:creationId xmlns:p14="http://schemas.microsoft.com/office/powerpoint/2010/main" val="3634343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332399"/>
          </a:xfrm>
        </p:spPr>
        <p:txBody>
          <a:bodyPr/>
          <a:lstStyle/>
          <a:p>
            <a:r>
              <a:rPr lang="en-US" sz="2400" dirty="0"/>
              <a:t>Small Business Incubator Tenants</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To promote, encourage, and advance economic prosperity and employment through the state by creating a more favorable tax climate for tenants of small business incubators in Oklahoma.</a:t>
            </a:r>
          </a:p>
          <a:p>
            <a:pPr>
              <a:buFont typeface="Wingdings" panose="05000000000000000000" pitchFamily="2" charset="2"/>
              <a:buChar char="§"/>
            </a:pPr>
            <a:r>
              <a:rPr lang="en-US" sz="1800" dirty="0"/>
              <a:t>Started: January 1, 1988</a:t>
            </a:r>
          </a:p>
          <a:p>
            <a:pPr>
              <a:buFont typeface="Wingdings" panose="05000000000000000000" pitchFamily="2" charset="2"/>
              <a:buChar char="§"/>
            </a:pPr>
            <a:r>
              <a:rPr lang="en-US" sz="1800" dirty="0"/>
              <a:t>Last evaluated: 2022</a:t>
            </a:r>
          </a:p>
          <a:p>
            <a:pPr>
              <a:buFont typeface="Wingdings" panose="05000000000000000000" pitchFamily="2" charset="2"/>
              <a:buChar char="§"/>
            </a:pPr>
            <a:r>
              <a:rPr lang="en-US" sz="1800" dirty="0"/>
              <a:t>Program description: </a:t>
            </a:r>
            <a:r>
              <a:rPr lang="en-US" sz="1800" dirty="0">
                <a:latin typeface="Arial" panose="020B0604020202020204" pitchFamily="34" charset="0"/>
              </a:rPr>
              <a:t>T</a:t>
            </a:r>
            <a:r>
              <a:rPr lang="en-US" sz="1800" dirty="0">
                <a:effectLst/>
                <a:latin typeface="Arial" panose="020B0604020202020204" pitchFamily="34" charset="0"/>
                <a:ea typeface="Arial" panose="020B0604020202020204" pitchFamily="34" charset="0"/>
              </a:rPr>
              <a:t>he State provides an income tax exemption for up to 10 years (from the date of occupancy) for tenants of small business incubators in Oklahoma.</a:t>
            </a:r>
            <a:endParaRPr lang="en-US" sz="1800" dirty="0"/>
          </a:p>
          <a:p>
            <a:pPr>
              <a:buFont typeface="Wingdings" panose="05000000000000000000" pitchFamily="2" charset="2"/>
              <a:buChar char="§"/>
            </a:pPr>
            <a:r>
              <a:rPr lang="en-US" sz="1800" dirty="0"/>
              <a:t>Financial Impact: </a:t>
            </a:r>
            <a:r>
              <a:rPr lang="en-US" sz="1800" dirty="0">
                <a:effectLst/>
                <a:latin typeface="Arial" panose="020B0604020202020204" pitchFamily="34" charset="0"/>
                <a:ea typeface="Arial" panose="020B0604020202020204" pitchFamily="34" charset="0"/>
                <a:cs typeface="Times New Roman" panose="02020603050405020304" pitchFamily="18" charset="0"/>
              </a:rPr>
              <a:t>Not available</a:t>
            </a:r>
            <a:endParaRPr lang="en-US" sz="1800" dirty="0"/>
          </a:p>
          <a:p>
            <a:pPr>
              <a:buFont typeface="Wingdings" panose="05000000000000000000" pitchFamily="2" charset="2"/>
              <a:buChar char="§"/>
            </a:pPr>
            <a:r>
              <a:rPr lang="en-US" sz="1800" dirty="0"/>
              <a:t>Benchmarking: Five other states have similar small business incubator programs – Massachusetts, Missouri, New Mexico, New York, and Texas.</a:t>
            </a:r>
          </a:p>
        </p:txBody>
      </p:sp>
    </p:spTree>
    <p:extLst>
      <p:ext uri="{BB962C8B-B14F-4D97-AF65-F5344CB8AC3E}">
        <p14:creationId xmlns:p14="http://schemas.microsoft.com/office/powerpoint/2010/main" val="3282234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332399"/>
          </a:xfrm>
        </p:spPr>
        <p:txBody>
          <a:bodyPr/>
          <a:lstStyle/>
          <a:p>
            <a:r>
              <a:rPr lang="en-US" sz="2400" dirty="0"/>
              <a:t>Technology Business Financing Program (TBFP)</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To incentivize the transfer of technology from corporations to small businesses in the state.</a:t>
            </a:r>
          </a:p>
          <a:p>
            <a:pPr>
              <a:buFont typeface="Wingdings" panose="05000000000000000000" pitchFamily="2" charset="2"/>
              <a:buChar char="§"/>
            </a:pPr>
            <a:r>
              <a:rPr lang="en-US" sz="1800" dirty="0"/>
              <a:t>Started: July 1, 1998</a:t>
            </a:r>
          </a:p>
          <a:p>
            <a:pPr>
              <a:buFont typeface="Wingdings" panose="05000000000000000000" pitchFamily="2" charset="2"/>
              <a:buChar char="§"/>
            </a:pPr>
            <a:r>
              <a:rPr lang="en-US" sz="1800" dirty="0"/>
              <a:t>Last evaluated: 2022</a:t>
            </a:r>
          </a:p>
          <a:p>
            <a:pPr>
              <a:buFont typeface="Wingdings" panose="05000000000000000000" pitchFamily="2" charset="2"/>
              <a:buChar char="§"/>
            </a:pPr>
            <a:r>
              <a:rPr lang="en-US" sz="1800" dirty="0"/>
              <a:t>Program description: </a:t>
            </a:r>
            <a:r>
              <a:rPr lang="en-US" sz="1800" dirty="0">
                <a:latin typeface="Arial" panose="020B0604020202020204" pitchFamily="34" charset="0"/>
                <a:cs typeface="Arial" panose="020B0604020202020204" pitchFamily="34" charset="0"/>
              </a:rPr>
              <a:t>P</a:t>
            </a:r>
            <a:r>
              <a:rPr lang="en-US" sz="1800" dirty="0">
                <a:effectLst/>
                <a:latin typeface="Arial" panose="020B0604020202020204" pitchFamily="34" charset="0"/>
                <a:ea typeface="Arial" panose="020B0604020202020204" pitchFamily="34" charset="0"/>
                <a:cs typeface="Arial" panose="020B0604020202020204" pitchFamily="34" charset="0"/>
              </a:rPr>
              <a:t>rovides funding and financing for and to assist qualified Oklahoma enterprises to commercialize new products, service, technology, innovations, and processes.</a:t>
            </a:r>
            <a:endParaRPr lang="en-US" sz="1800" dirty="0"/>
          </a:p>
          <a:p>
            <a:pPr>
              <a:buFont typeface="Wingdings" panose="05000000000000000000" pitchFamily="2" charset="2"/>
              <a:buChar char="§"/>
            </a:pPr>
            <a:r>
              <a:rPr lang="en-US" sz="1800" dirty="0"/>
              <a:t>Incentive characteristics: Capped</a:t>
            </a:r>
          </a:p>
          <a:p>
            <a:pPr>
              <a:buFont typeface="Wingdings" panose="05000000000000000000" pitchFamily="2" charset="2"/>
              <a:buChar char="§"/>
            </a:pPr>
            <a:r>
              <a:rPr lang="en-US" sz="1800" dirty="0"/>
              <a:t>Financial Impact: $0 in FY2023</a:t>
            </a:r>
          </a:p>
          <a:p>
            <a:pPr>
              <a:buFont typeface="Wingdings" panose="05000000000000000000" pitchFamily="2" charset="2"/>
              <a:buChar char="§"/>
            </a:pPr>
            <a:r>
              <a:rPr lang="en-US" sz="1800" dirty="0"/>
              <a:t>Benchmarking: Other states that have similar funding programs include Connecticut, Missouri, Michigan, and New Mexico. New Mexico’s program in particular is a grant program with maximum grant amounts of $25,000.</a:t>
            </a:r>
          </a:p>
        </p:txBody>
      </p:sp>
    </p:spTree>
    <p:extLst>
      <p:ext uri="{BB962C8B-B14F-4D97-AF65-F5344CB8AC3E}">
        <p14:creationId xmlns:p14="http://schemas.microsoft.com/office/powerpoint/2010/main" val="2114369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385" y="639682"/>
            <a:ext cx="8154632" cy="332399"/>
          </a:xfrm>
        </p:spPr>
        <p:txBody>
          <a:bodyPr/>
          <a:lstStyle/>
          <a:p>
            <a:r>
              <a:rPr lang="en-US" sz="2400" dirty="0"/>
              <a:t>Film Enhancement Rebate</a:t>
            </a:r>
          </a:p>
        </p:txBody>
      </p:sp>
      <p:sp>
        <p:nvSpPr>
          <p:cNvPr id="3" name="Text Placeholder 2"/>
          <p:cNvSpPr>
            <a:spLocks noGrp="1"/>
          </p:cNvSpPr>
          <p:nvPr>
            <p:ph type="body" sz="quarter" idx="10"/>
          </p:nvPr>
        </p:nvSpPr>
        <p:spPr>
          <a:xfrm>
            <a:off x="674385" y="1247853"/>
            <a:ext cx="8229600" cy="4549819"/>
          </a:xfrm>
        </p:spPr>
        <p:txBody>
          <a:bodyPr/>
          <a:lstStyle/>
          <a:p>
            <a:pPr>
              <a:buFont typeface="Wingdings" panose="05000000000000000000" pitchFamily="2" charset="2"/>
              <a:buChar char="§"/>
            </a:pPr>
            <a:r>
              <a:rPr lang="en-US" sz="1800" dirty="0"/>
              <a:t>Intent: </a:t>
            </a:r>
            <a:r>
              <a:rPr lang="en-US" sz="1800" dirty="0">
                <a:effectLst/>
                <a:latin typeface="Arial" panose="020B0604020202020204" pitchFamily="34" charset="0"/>
                <a:ea typeface="Arial" panose="020B0604020202020204" pitchFamily="34" charset="0"/>
              </a:rPr>
              <a:t>To create an incentive rebate program for certain film projects and eligible television series projects filmed or produced in Oklahoma.</a:t>
            </a:r>
            <a:endParaRPr lang="en-US" sz="1800" dirty="0"/>
          </a:p>
          <a:p>
            <a:pPr>
              <a:buFont typeface="Wingdings" panose="05000000000000000000" pitchFamily="2" charset="2"/>
              <a:buChar char="§"/>
            </a:pPr>
            <a:r>
              <a:rPr lang="en-US" sz="1800" dirty="0"/>
              <a:t>Started: January 1, 2001; new bill signed into law May 24, 2021</a:t>
            </a:r>
          </a:p>
          <a:p>
            <a:pPr>
              <a:buFont typeface="Wingdings" panose="05000000000000000000" pitchFamily="2" charset="2"/>
              <a:buChar char="§"/>
            </a:pPr>
            <a:r>
              <a:rPr lang="en-US" sz="1800" dirty="0"/>
              <a:t>Last evaluated: 2020</a:t>
            </a:r>
          </a:p>
          <a:p>
            <a:pPr>
              <a:buFont typeface="Wingdings" panose="05000000000000000000" pitchFamily="2" charset="2"/>
              <a:buChar char="§"/>
            </a:pPr>
            <a:r>
              <a:rPr lang="en-US" sz="1800" dirty="0"/>
              <a:t>Program description: Tax incentive rebates are available to qualified and eligible television and film productions in Oklahoma.</a:t>
            </a:r>
          </a:p>
          <a:p>
            <a:pPr>
              <a:buFont typeface="Wingdings" panose="05000000000000000000" pitchFamily="2" charset="2"/>
              <a:buChar char="§"/>
            </a:pPr>
            <a:r>
              <a:rPr lang="en-US" sz="1800" dirty="0"/>
              <a:t>Incentive characteristics: Capped at $30 million</a:t>
            </a:r>
          </a:p>
          <a:p>
            <a:pPr>
              <a:buFont typeface="Wingdings" panose="05000000000000000000" pitchFamily="2" charset="2"/>
              <a:buChar char="§"/>
            </a:pPr>
            <a:r>
              <a:rPr lang="en-US" sz="1800" dirty="0"/>
              <a:t>Financial Impact: Not available</a:t>
            </a:r>
          </a:p>
          <a:p>
            <a:pPr>
              <a:buFont typeface="Wingdings" panose="05000000000000000000" pitchFamily="2" charset="2"/>
              <a:buChar char="§"/>
            </a:pPr>
            <a:r>
              <a:rPr lang="en-US" sz="1800" dirty="0"/>
              <a:t>Benchmarking: Many states have film tax credits, however, program and geographic benchmarking for the purposes of this study will primarily centered on similar programs in Arkansas, Colorado, Louisiana, Missouri, New Mexico, and Texas.</a:t>
            </a:r>
          </a:p>
        </p:txBody>
      </p:sp>
    </p:spTree>
    <p:extLst>
      <p:ext uri="{BB962C8B-B14F-4D97-AF65-F5344CB8AC3E}">
        <p14:creationId xmlns:p14="http://schemas.microsoft.com/office/powerpoint/2010/main" val="55326684"/>
      </p:ext>
    </p:extLst>
  </p:cSld>
  <p:clrMapOvr>
    <a:masterClrMapping/>
  </p:clrMapOvr>
</p:sld>
</file>

<file path=ppt/theme/theme1.xml><?xml version="1.0" encoding="utf-8"?>
<a:theme xmlns:a="http://schemas.openxmlformats.org/drawingml/2006/main" name="Small Group Layouts">
  <a:themeElements>
    <a:clrScheme name="PFM Branding Colors">
      <a:dk1>
        <a:srgbClr val="000000"/>
      </a:dk1>
      <a:lt1>
        <a:srgbClr val="FFFFFF"/>
      </a:lt1>
      <a:dk2>
        <a:srgbClr val="373637"/>
      </a:dk2>
      <a:lt2>
        <a:srgbClr val="FFFFFF"/>
      </a:lt2>
      <a:accent1>
        <a:srgbClr val="C7B8A4"/>
      </a:accent1>
      <a:accent2>
        <a:srgbClr val="3E6BB3"/>
      </a:accent2>
      <a:accent3>
        <a:srgbClr val="FFD051"/>
      </a:accent3>
      <a:accent4>
        <a:srgbClr val="F49B48"/>
      </a:accent4>
      <a:accent5>
        <a:srgbClr val="E97162"/>
      </a:accent5>
      <a:accent6>
        <a:srgbClr val="4BB370"/>
      </a:accent6>
      <a:hlink>
        <a:srgbClr val="3E6BB3"/>
      </a:hlink>
      <a:folHlink>
        <a:srgbClr val="878587"/>
      </a:folHlink>
    </a:clrScheme>
    <a:fontScheme name="Custom 4">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vert="vert" rtlCol="0" anchor="ctr"/>
      <a:lstStyle>
        <a:defPPr algn="ctr">
          <a:defRPr sz="1000" dirty="0">
            <a:latin typeface="Arial Regular" charset="0"/>
            <a:ea typeface="Arial Regular" charset="0"/>
            <a:cs typeface="Arial Regular"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0" cap="rnd">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noAutofit/>
      </a:bodyPr>
      <a:lstStyle>
        <a:defPPr marL="0" marR="0" indent="0" algn="l" defTabSz="914400" rtl="0" eaLnBrk="1" fontAlgn="auto" latinLnBrk="0" hangingPunct="1">
          <a:lnSpc>
            <a:spcPct val="100000"/>
          </a:lnSpc>
          <a:spcBef>
            <a:spcPts val="0"/>
          </a:spcBef>
          <a:spcAft>
            <a:spcPts val="0"/>
          </a:spcAft>
          <a:buClrTx/>
          <a:buSzTx/>
          <a:buFontTx/>
          <a:buNone/>
          <a:tabLst/>
          <a:defRPr sz="1000" dirty="0" smtClean="0">
            <a:ea typeface="Soleil" charset="0"/>
            <a:cs typeface="Soleil" charset="0"/>
          </a:defRPr>
        </a:defPPr>
      </a:lstStyle>
    </a:txDef>
  </a:objectDefaults>
  <a:extraClrSchemeLst/>
  <a:extLst>
    <a:ext uri="{05A4C25C-085E-4340-85A3-A5531E510DB2}">
      <thm15:themeFamily xmlns:thm15="http://schemas.microsoft.com/office/thememl/2012/main" name="Presentation1" id="{CD33AFDA-1A49-4E48-A1AC-AF55CD1BD1E8}" vid="{D8213F52-A10F-4FA2-8769-B242D4F807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3665</TotalTime>
  <Words>1775</Words>
  <Application>Microsoft Office PowerPoint</Application>
  <PresentationFormat>On-screen Show (4:3)</PresentationFormat>
  <Paragraphs>138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Regular</vt:lpstr>
      <vt:lpstr>Calibri</vt:lpstr>
      <vt:lpstr>Georgia</vt:lpstr>
      <vt:lpstr>Wingdings</vt:lpstr>
      <vt:lpstr>Wingdings 2</vt:lpstr>
      <vt:lpstr>Small Group Layouts</vt:lpstr>
      <vt:lpstr>Oklahoma Incentive Evaluation Commission</vt:lpstr>
      <vt:lpstr>Today’s Agenda</vt:lpstr>
      <vt:lpstr>Introduction</vt:lpstr>
      <vt:lpstr>Oklahoma Rural Jobs Program</vt:lpstr>
      <vt:lpstr>Invest in Oklahoma Program</vt:lpstr>
      <vt:lpstr>Seed Capital Fund</vt:lpstr>
      <vt:lpstr>Small Business Incubator Tenants</vt:lpstr>
      <vt:lpstr>Technology Business Financing Program (TBFP)</vt:lpstr>
      <vt:lpstr>Film Enhancement Rebate</vt:lpstr>
      <vt:lpstr>Film and Television Production Companies  Sales Tax Exemption</vt:lpstr>
      <vt:lpstr>Historic Rehabilitation Tax Credit</vt:lpstr>
      <vt:lpstr>Local Development and Enterprise Zone Incentive Leverage Act</vt:lpstr>
      <vt:lpstr>Tourism Development Act</vt:lpstr>
      <vt:lpstr>Quality Events Act</vt:lpstr>
      <vt:lpstr>Five Year Ad Valorem Tax Exemption</vt:lpstr>
      <vt:lpstr>Key Takeaways</vt:lpstr>
      <vt:lpstr>2024 Incentive Evaluation Commission Timeline</vt:lpstr>
      <vt:lpstr>Next Steps</vt:lpstr>
      <vt:lpstr>Questions and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IEC Presentation March 2004</dc:title>
  <dc:subject>List of incentives under evaluation by the IEC during calendar year 2024.</dc:subject>
  <dc:creator>Incentive Evaluation Commission Deanna Yocco</dc:creator>
  <cp:keywords>incentive, evaluation, presentation, iec, commission, 2024</cp:keywords>
  <cp:lastModifiedBy>Jake Lowrey</cp:lastModifiedBy>
  <cp:revision>91</cp:revision>
  <cp:lastPrinted>2017-04-20T20:57:55Z</cp:lastPrinted>
  <dcterms:created xsi:type="dcterms:W3CDTF">2018-04-20T14:25:27Z</dcterms:created>
  <dcterms:modified xsi:type="dcterms:W3CDTF">2024-03-28T17:06:20Z</dcterms:modified>
</cp:coreProperties>
</file>