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60" r:id="rId2"/>
    <p:sldId id="285" r:id="rId3"/>
    <p:sldId id="263" r:id="rId4"/>
    <p:sldId id="265" r:id="rId5"/>
    <p:sldId id="264" r:id="rId6"/>
    <p:sldId id="270" r:id="rId7"/>
    <p:sldId id="268" r:id="rId8"/>
    <p:sldId id="267" r:id="rId9"/>
    <p:sldId id="269" r:id="rId10"/>
    <p:sldId id="266" r:id="rId11"/>
    <p:sldId id="271" r:id="rId12"/>
    <p:sldId id="272" r:id="rId13"/>
    <p:sldId id="273" r:id="rId14"/>
    <p:sldId id="282" r:id="rId15"/>
    <p:sldId id="276" r:id="rId16"/>
    <p:sldId id="279" r:id="rId17"/>
    <p:sldId id="261" r:id="rId18"/>
    <p:sldId id="262" r:id="rId19"/>
    <p:sldId id="274" r:id="rId20"/>
    <p:sldId id="284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2846" autoAdjust="0"/>
  </p:normalViewPr>
  <p:slideViewPr>
    <p:cSldViewPr snapToGrid="0" snapToObjects="1">
      <p:cViewPr varScale="1">
        <p:scale>
          <a:sx n="69" d="100"/>
          <a:sy n="69" d="100"/>
        </p:scale>
        <p:origin x="3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2EC389-0FA9-4189-97D3-F143593DC6FF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5AC3F79-D0B6-47BA-A3CD-F869F5450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8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C3F79-D0B6-47BA-A3CD-F869F54508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1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AB7FD-A70B-4041-82C8-A22B2F1593EA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2B93-BA5E-CB48-A804-0A8F8CAB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0A34435-D8E2-486F-8EDD-9C4097B0BC29}"/>
              </a:ext>
            </a:extLst>
          </p:cNvPr>
          <p:cNvSpPr txBox="1">
            <a:spLocks/>
          </p:cNvSpPr>
          <p:nvPr/>
        </p:nvSpPr>
        <p:spPr>
          <a:xfrm>
            <a:off x="0" y="1122363"/>
            <a:ext cx="12192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Legislative Compensation Board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A4CD827-6B03-4339-8CF8-7B633CBA18C0}"/>
              </a:ext>
            </a:extLst>
          </p:cNvPr>
          <p:cNvSpPr txBox="1">
            <a:spLocks/>
          </p:cNvSpPr>
          <p:nvPr/>
        </p:nvSpPr>
        <p:spPr>
          <a:xfrm>
            <a:off x="0" y="2899673"/>
            <a:ext cx="12192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October 19, 2021</a:t>
            </a:r>
          </a:p>
        </p:txBody>
      </p:sp>
    </p:spTree>
    <p:extLst>
      <p:ext uri="{BB962C8B-B14F-4D97-AF65-F5344CB8AC3E}">
        <p14:creationId xmlns:p14="http://schemas.microsoft.com/office/powerpoint/2010/main" val="1351034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223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Ten Highest Paid State Legislators</a:t>
            </a:r>
          </a:p>
        </p:txBody>
      </p:sp>
      <p:graphicFrame>
        <p:nvGraphicFramePr>
          <p:cNvPr id="4" name="Group 331">
            <a:extLst>
              <a:ext uri="{FF2B5EF4-FFF2-40B4-BE49-F238E27FC236}">
                <a16:creationId xmlns:a16="http://schemas.microsoft.com/office/drawing/2014/main" id="{8BE525DF-CC7E-4D47-B839-0A75B85A4D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756372"/>
              </p:ext>
            </p:extLst>
          </p:nvPr>
        </p:nvGraphicFramePr>
        <p:xfrm>
          <a:off x="2301669" y="1417356"/>
          <a:ext cx="7588662" cy="4023288"/>
        </p:xfrm>
        <a:graphic>
          <a:graphicData uri="http://schemas.openxmlformats.org/drawingml/2006/table">
            <a:tbl>
              <a:tblPr/>
              <a:tblGrid>
                <a:gridCol w="1476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2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9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Rank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State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Salary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California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$114,877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2.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New York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$110,000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3.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Pennsylvania 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$90,335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4.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Michigan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$71,685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5.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Massachusetts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$70,536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6.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Illinois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$69,464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7.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Ohio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$67,492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8.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Hawaii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$62,604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9. 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Washington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$56,881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10.</a:t>
                      </a:r>
                    </a:p>
                  </a:txBody>
                  <a:tcPr marT="45717" marB="45717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Wisconsin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$55,141</a:t>
                      </a:r>
                    </a:p>
                  </a:txBody>
                  <a:tcPr marT="45717" marB="45717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Garamond" pitchFamily="18" charset="0"/>
                        </a:rPr>
                        <a:t>15.</a:t>
                      </a:r>
                    </a:p>
                  </a:txBody>
                  <a:tcPr marT="45717" marB="45717"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Garamond" pitchFamily="18" charset="0"/>
                        </a:rPr>
                        <a:t>Oklahoma</a:t>
                      </a:r>
                    </a:p>
                  </a:txBody>
                  <a:tcPr marT="45717" marB="45717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Garamond" pitchFamily="18" charset="0"/>
                        </a:rPr>
                        <a:t> $47,500</a:t>
                      </a:r>
                    </a:p>
                  </a:txBody>
                  <a:tcPr marT="45717" marB="45717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09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are salaries determined statewide?</a:t>
            </a:r>
          </a:p>
        </p:txBody>
      </p:sp>
      <p:graphicFrame>
        <p:nvGraphicFramePr>
          <p:cNvPr id="4" name="Table Placeholder 4">
            <a:extLst>
              <a:ext uri="{FF2B5EF4-FFF2-40B4-BE49-F238E27FC236}">
                <a16:creationId xmlns:a16="http://schemas.microsoft.com/office/drawing/2014/main" id="{53CD9D34-A409-4F43-94F1-B7301B7462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05334"/>
              </p:ext>
            </p:extLst>
          </p:nvPr>
        </p:nvGraphicFramePr>
        <p:xfrm>
          <a:off x="2199861" y="1506178"/>
          <a:ext cx="7792278" cy="3845643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440309">
                  <a:extLst>
                    <a:ext uri="{9D8B030D-6E8A-4147-A177-3AD203B41FA5}">
                      <a16:colId xmlns:a16="http://schemas.microsoft.com/office/drawing/2014/main" val="1468788771"/>
                    </a:ext>
                  </a:extLst>
                </a:gridCol>
                <a:gridCol w="3351969">
                  <a:extLst>
                    <a:ext uri="{9D8B030D-6E8A-4147-A177-3AD203B41FA5}">
                      <a16:colId xmlns:a16="http://schemas.microsoft.com/office/drawing/2014/main" val="2446199706"/>
                    </a:ext>
                  </a:extLst>
                </a:gridCol>
              </a:tblGrid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State of Oklahoma Position 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How is salary established?</a:t>
                      </a:r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59282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580079"/>
                  </a:ext>
                </a:extLst>
              </a:tr>
              <a:tr h="247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Legislative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240858"/>
                  </a:ext>
                </a:extLst>
              </a:tr>
              <a:tr h="18127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Legislators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Legislative Compensation Board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4080831"/>
                  </a:ext>
                </a:extLst>
              </a:tr>
              <a:tr h="4104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1559118"/>
                  </a:ext>
                </a:extLst>
              </a:tr>
              <a:tr h="2679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Executive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388143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Governor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969551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Lt. Governor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6201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Corporate Commissioners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82315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Treasurer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Set in Statute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0472398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Auditor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384255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Insurance Commissioner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656655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Attorney General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942704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State Superintendent of Public Instruction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17814"/>
                  </a:ext>
                </a:extLst>
              </a:tr>
              <a:tr h="182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Commissioner of Labor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Set in Statute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1151777"/>
                  </a:ext>
                </a:extLst>
              </a:tr>
              <a:tr h="15939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928495"/>
                  </a:ext>
                </a:extLst>
              </a:tr>
              <a:tr h="268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/>
                        </a:rPr>
                        <a:t>Judicial 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131944"/>
                  </a:ext>
                </a:extLst>
              </a:tr>
              <a:tr h="148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Chief Justice of the Supreme Court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Board on Judicial Compensation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788475"/>
                  </a:ext>
                </a:extLst>
              </a:tr>
              <a:tr h="1771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Associate Justice of the Supreme Court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Board on Judicial Compensation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214664"/>
                  </a:ext>
                </a:extLst>
              </a:tr>
              <a:tr h="157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District Court Judge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Board on Judicial Compensation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243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813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73" y="1083707"/>
            <a:ext cx="2384869" cy="470749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Statewide survey of salaries: 2021 and 1999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D97ABD-19B3-47BD-B92C-81E8AE1F81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277782"/>
              </p:ext>
            </p:extLst>
          </p:nvPr>
        </p:nvGraphicFramePr>
        <p:xfrm>
          <a:off x="3167270" y="478464"/>
          <a:ext cx="8868786" cy="618736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4237970">
                  <a:extLst>
                    <a:ext uri="{9D8B030D-6E8A-4147-A177-3AD203B41FA5}">
                      <a16:colId xmlns:a16="http://schemas.microsoft.com/office/drawing/2014/main" val="3709317556"/>
                    </a:ext>
                  </a:extLst>
                </a:gridCol>
                <a:gridCol w="1455758">
                  <a:extLst>
                    <a:ext uri="{9D8B030D-6E8A-4147-A177-3AD203B41FA5}">
                      <a16:colId xmlns:a16="http://schemas.microsoft.com/office/drawing/2014/main" val="2987639950"/>
                    </a:ext>
                  </a:extLst>
                </a:gridCol>
                <a:gridCol w="367058">
                  <a:extLst>
                    <a:ext uri="{9D8B030D-6E8A-4147-A177-3AD203B41FA5}">
                      <a16:colId xmlns:a16="http://schemas.microsoft.com/office/drawing/2014/main" val="1814905851"/>
                    </a:ext>
                  </a:extLst>
                </a:gridCol>
                <a:gridCol w="1303059">
                  <a:extLst>
                    <a:ext uri="{9D8B030D-6E8A-4147-A177-3AD203B41FA5}">
                      <a16:colId xmlns:a16="http://schemas.microsoft.com/office/drawing/2014/main" val="553884079"/>
                    </a:ext>
                  </a:extLst>
                </a:gridCol>
                <a:gridCol w="403765">
                  <a:extLst>
                    <a:ext uri="{9D8B030D-6E8A-4147-A177-3AD203B41FA5}">
                      <a16:colId xmlns:a16="http://schemas.microsoft.com/office/drawing/2014/main" val="3364630002"/>
                    </a:ext>
                  </a:extLst>
                </a:gridCol>
                <a:gridCol w="1101176">
                  <a:extLst>
                    <a:ext uri="{9D8B030D-6E8A-4147-A177-3AD203B41FA5}">
                      <a16:colId xmlns:a16="http://schemas.microsoft.com/office/drawing/2014/main" val="3896880809"/>
                    </a:ext>
                  </a:extLst>
                </a:gridCol>
              </a:tblGrid>
              <a:tr h="207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sng" strike="noStrike">
                          <a:effectLst/>
                        </a:rPr>
                        <a:t>State of Oklahoma Position 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 dirty="0">
                          <a:effectLst/>
                        </a:rPr>
                        <a:t>2021 Salary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sng" strike="noStrike">
                          <a:effectLst/>
                        </a:rPr>
                        <a:t>1999 Salary</a:t>
                      </a:r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sng" strike="noStrike" dirty="0">
                          <a:effectLst/>
                        </a:rPr>
                        <a:t>Change in Salary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113004198"/>
                  </a:ext>
                </a:extLst>
              </a:tr>
              <a:tr h="234043">
                <a:tc>
                  <a:txBody>
                    <a:bodyPr/>
                    <a:lstStyle/>
                    <a:p>
                      <a:pPr algn="l" fontAlgn="b"/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0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606180103"/>
                  </a:ext>
                </a:extLst>
              </a:tr>
              <a:tr h="2340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Legislative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1565503150"/>
                  </a:ext>
                </a:extLst>
              </a:tr>
              <a:tr h="23404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Legislators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$47,500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$38,400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23.7%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635589548"/>
                  </a:ext>
                </a:extLst>
              </a:tr>
              <a:tr h="23404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585221430"/>
                  </a:ext>
                </a:extLst>
              </a:tr>
              <a:tr h="23404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Executive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1934045852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Governor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$147,000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$101,140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45.3%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925242657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Lt. Governor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$114,713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$75,530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51.9%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429026371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Corporate Commissioners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$114,713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$82,004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39.9%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178707088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Treasurer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$114,713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$82,004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39.9%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895080151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Auditor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$114,713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$82,004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39.9%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837034704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Insurance Commissioner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$114,713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$82,004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39.9%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4004213865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Attorney General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$132,825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$94,349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40.8%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431618698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State Superintendent of Public Instruction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$124,373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$88,511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40.5%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630853319"/>
                  </a:ext>
                </a:extLst>
              </a:tr>
              <a:tr h="234043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Commissioner of Labor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$105,053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$69,056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52.1%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718073398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649085832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Judicial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987889799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Chief Justice of the Supreme Court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$172,049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$101,140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70.1%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1038028296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>
                          <a:effectLst/>
                        </a:rPr>
                        <a:t>Associate Justice of the Supreme Court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$161,112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$97,807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64.7%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278610675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District Court Judge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$145,567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$88,511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64.5%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6964413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2158425862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Additional State Employment Information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1531638088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State Employee Benchmark Average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$50,051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$26,961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85.6%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467684582"/>
                  </a:ext>
                </a:extLst>
              </a:tr>
              <a:tr h="26914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200" u="none" strike="noStrike" dirty="0">
                          <a:effectLst/>
                        </a:rPr>
                        <a:t>Oklahoma Median Household Income, Calendar Year 2019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$54,449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$33,400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30000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>
                          <a:effectLst/>
                        </a:rPr>
                        <a:t>63.0%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5" marR="8195" marT="8195" marB="0" anchor="b"/>
                </a:tc>
                <a:extLst>
                  <a:ext uri="{0D108BD9-81ED-4DB2-BD59-A6C34878D82A}">
                    <a16:rowId xmlns:a16="http://schemas.microsoft.com/office/drawing/2014/main" val="3361080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05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85392"/>
            <a:ext cx="10515600" cy="170639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60958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840"/>
          </a:xfrm>
        </p:spPr>
        <p:txBody>
          <a:bodyPr/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 Oklahoma Judicial Compensation 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179443"/>
            <a:ext cx="11118574" cy="4705972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Judicial salaries are set in statute (20 O.S.)</a:t>
            </a:r>
          </a:p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Uniform Retirement System for Justices and Judges (URSJJ)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URSJJ plan provisions effective July 1, 2020.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Membership in URSJJ begins immediately upon appointment or election to the bench.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Current contribution rates are 8% for the member and 22% for the employer with a computation factor of 4%.</a:t>
            </a:r>
          </a:p>
          <a:p>
            <a:pPr lvl="1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Eligibility for normal retirement benefits:</a:t>
            </a:r>
          </a:p>
          <a:p>
            <a:pPr lvl="2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appointed before January 1, 2012, members can retire at age 60 with 10 years of service, at age 65 with 8 years of service, or with 80 points. </a:t>
            </a:r>
          </a:p>
          <a:p>
            <a:pPr lvl="2"/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appointed on or after January 1, 2012, members can retire at age 62 with 10 years of service or at age 67 with 8 years of service.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46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480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OPERS - Elected Officials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4" y="1099930"/>
            <a:ext cx="8653669" cy="4351338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elected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prior to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11/01/2011: 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Member chooses a contribution rate with a corresponding computation factor. 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 retire after 6 years of service at age 60 or with 80 points. 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Vested after 6 years.</a:t>
            </a:r>
          </a:p>
          <a:p>
            <a:pPr>
              <a:buBlip>
                <a:blip r:embed="rId3"/>
              </a:buBlip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elected </a:t>
            </a:r>
            <a:r>
              <a: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or after </a:t>
            </a: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11/01/2011: 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Contribute 3.5% with a 2% computation factor.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 retire after at age 62 with 10 years of service or at age 65 with 8 years of service.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May participate in Step-Up.</a:t>
            </a:r>
          </a:p>
          <a:p>
            <a:pPr lvl="1"/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Vested after 8 years.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75F9A1A-1418-408A-B7A7-9B0DDAD78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745369"/>
              </p:ext>
            </p:extLst>
          </p:nvPr>
        </p:nvGraphicFramePr>
        <p:xfrm>
          <a:off x="9187069" y="1562971"/>
          <a:ext cx="2739887" cy="32412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25752">
                  <a:extLst>
                    <a:ext uri="{9D8B030D-6E8A-4147-A177-3AD203B41FA5}">
                      <a16:colId xmlns:a16="http://schemas.microsoft.com/office/drawing/2014/main" val="1801761053"/>
                    </a:ext>
                  </a:extLst>
                </a:gridCol>
                <a:gridCol w="1414135">
                  <a:extLst>
                    <a:ext uri="{9D8B030D-6E8A-4147-A177-3AD203B41FA5}">
                      <a16:colId xmlns:a16="http://schemas.microsoft.com/office/drawing/2014/main" val="3213531737"/>
                    </a:ext>
                  </a:extLst>
                </a:gridCol>
              </a:tblGrid>
              <a:tr h="5176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</a:rPr>
                        <a:t>RATE</a:t>
                      </a:r>
                    </a:p>
                  </a:txBody>
                  <a:tcPr marT="45715" marB="4571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</a:rPr>
                        <a:t>COMPUTATION</a:t>
                      </a:r>
                      <a:br>
                        <a:rPr lang="en-US" sz="1400" b="1" dirty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en-US" sz="1400" b="1" dirty="0">
                          <a:solidFill>
                            <a:sysClr val="windowText" lastClr="000000"/>
                          </a:solidFill>
                        </a:rPr>
                        <a:t>FACTOR</a:t>
                      </a:r>
                    </a:p>
                  </a:txBody>
                  <a:tcPr marT="45715" marB="45715" anchor="b"/>
                </a:tc>
                <a:extLst>
                  <a:ext uri="{0D108BD9-81ED-4DB2-BD59-A6C34878D82A}">
                    <a16:rowId xmlns:a16="http://schemas.microsoft.com/office/drawing/2014/main" val="2279532653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4.5%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</a:rPr>
                        <a:t>1.9%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3030805301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6.0%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2.5%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663317658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ysClr val="windowText" lastClr="000000"/>
                          </a:solidFill>
                        </a:rPr>
                        <a:t>7.5%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3.0%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2572722217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ysClr val="windowText" lastClr="000000"/>
                          </a:solidFill>
                        </a:rPr>
                        <a:t>8.5%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3.4%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4228382576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ysClr val="windowText" lastClr="000000"/>
                          </a:solidFill>
                        </a:rPr>
                        <a:t>9.0%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ysClr val="windowText" lastClr="000000"/>
                          </a:solidFill>
                        </a:rPr>
                        <a:t>3.6%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421439087"/>
                  </a:ext>
                </a:extLst>
              </a:tr>
              <a:tr h="453843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ysClr val="windowText" lastClr="000000"/>
                          </a:solidFill>
                        </a:rPr>
                        <a:t>10.0%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ysClr val="windowText" lastClr="000000"/>
                          </a:solidFill>
                        </a:rPr>
                        <a:t>4.0%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4117918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68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Pathfinder Contributions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3EDDF05-C5A9-4943-97E3-38E8F86DC6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96084" y="1699666"/>
            <a:ext cx="8199831" cy="2286198"/>
          </a:xfr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9DCAFE80-0393-4AC1-A529-764C599ED06D}"/>
              </a:ext>
            </a:extLst>
          </p:cNvPr>
          <p:cNvSpPr txBox="1">
            <a:spLocks/>
          </p:cNvSpPr>
          <p:nvPr/>
        </p:nvSpPr>
        <p:spPr>
          <a:xfrm>
            <a:off x="1996084" y="3994842"/>
            <a:ext cx="7886700" cy="636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/>
              <a:t>*Employee contributions are pre-tax.</a:t>
            </a:r>
          </a:p>
        </p:txBody>
      </p:sp>
    </p:spTree>
    <p:extLst>
      <p:ext uri="{BB962C8B-B14F-4D97-AF65-F5344CB8AC3E}">
        <p14:creationId xmlns:p14="http://schemas.microsoft.com/office/powerpoint/2010/main" val="3768394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Constitutional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4914"/>
            <a:ext cx="10515600" cy="4351338"/>
          </a:xfrm>
        </p:spPr>
        <p:txBody>
          <a:bodyPr/>
          <a:lstStyle/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Article 5 Section 21 of the Constitution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“…Board shall each two years review the compensation paid to the members of the Legislature and shall be empowered to change such compensation.” 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“such change to become effective on the fifteenth day following the succeeding general election”</a:t>
            </a:r>
          </a:p>
          <a:p>
            <a:pPr lvl="1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Appointing authority 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Governor – 5 members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President Pro Tempore – 2 members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Speaker of the House – 2 members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92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Statutory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670"/>
            <a:ext cx="10515600" cy="4486275"/>
          </a:xfrm>
        </p:spPr>
        <p:txBody>
          <a:bodyPr/>
          <a:lstStyle/>
          <a:p>
            <a:pPr>
              <a:spcAft>
                <a:spcPts val="600"/>
              </a:spcAft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Title 74 Section 291.2 sets the meeting date and time and establishes the term limits for the Board members.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“third Tuesday of October in every odd-numbered year at nine o'clock a.m.”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“the Board shall review the compensation paid to members of the State Legislature and, if necessary, change the compensation”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May “hold such additional meetings as are necessary”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“Any change in legislative compensation shall be made by the Board no later than the third Tuesday of November in said odd-numbered year”</a:t>
            </a:r>
          </a:p>
        </p:txBody>
      </p:sp>
    </p:spTree>
    <p:extLst>
      <p:ext uri="{BB962C8B-B14F-4D97-AF65-F5344CB8AC3E}">
        <p14:creationId xmlns:p14="http://schemas.microsoft.com/office/powerpoint/2010/main" val="2106753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3DA88DC-D9B7-4113-8941-67A7FC88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750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Historic Actions of Board: ‘69-’88</a:t>
            </a:r>
          </a:p>
        </p:txBody>
      </p:sp>
      <p:pic>
        <p:nvPicPr>
          <p:cNvPr id="13" name="Picture 12" descr="Timeline&#10;&#10;Description automatically generated">
            <a:extLst>
              <a:ext uri="{FF2B5EF4-FFF2-40B4-BE49-F238E27FC236}">
                <a16:creationId xmlns:a16="http://schemas.microsoft.com/office/drawing/2014/main" id="{F88291A3-FDE9-4FB9-B5FB-CF9605272A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465"/>
          <a:stretch/>
        </p:blipFill>
        <p:spPr>
          <a:xfrm>
            <a:off x="677517" y="1202634"/>
            <a:ext cx="10836965" cy="539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7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3DA88DC-D9B7-4113-8941-67A7FC88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750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Historic Actions of Board: ’08-’23</a:t>
            </a:r>
          </a:p>
        </p:txBody>
      </p:sp>
      <p:pic>
        <p:nvPicPr>
          <p:cNvPr id="7" name="Picture 6" descr="Timeline&#10;&#10;Description automatically generated">
            <a:extLst>
              <a:ext uri="{FF2B5EF4-FFF2-40B4-BE49-F238E27FC236}">
                <a16:creationId xmlns:a16="http://schemas.microsoft.com/office/drawing/2014/main" id="{708AB98D-5BDC-41E0-A406-35B108365F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75" t="5719"/>
          <a:stretch/>
        </p:blipFill>
        <p:spPr>
          <a:xfrm>
            <a:off x="838200" y="1202634"/>
            <a:ext cx="10515600" cy="5518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59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208496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3DA88DC-D9B7-4113-8941-67A7FC88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7509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Historic Actions of Board: ‘89-’07</a:t>
            </a:r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4E2E122F-091D-4AA0-A6D3-D4F87B86E4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09"/>
          <a:stretch/>
        </p:blipFill>
        <p:spPr>
          <a:xfrm>
            <a:off x="838200" y="1265582"/>
            <a:ext cx="10515600" cy="541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57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>
              <a:buBlip>
                <a:blip r:embed="rId3"/>
              </a:buBlip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Last day to change legislative compensation: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16, 2021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Blip>
                <a:blip r:embed="rId3"/>
              </a:buBlip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Effective date of a legislative compensation change: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23, 2022</a:t>
            </a:r>
          </a:p>
          <a:p>
            <a:pPr>
              <a:buBlip>
                <a:blip r:embed="rId3"/>
              </a:buBlip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Next biennial meeting: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October 17, 2023 at 9am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169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Annualized Compensation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0B1013A-A1E7-495B-B5E7-19681D039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499085"/>
              </p:ext>
            </p:extLst>
          </p:nvPr>
        </p:nvGraphicFramePr>
        <p:xfrm>
          <a:off x="2514600" y="1386576"/>
          <a:ext cx="7162800" cy="37137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8088">
                  <a:extLst>
                    <a:ext uri="{9D8B030D-6E8A-4147-A177-3AD203B41FA5}">
                      <a16:colId xmlns:a16="http://schemas.microsoft.com/office/drawing/2014/main" val="970652597"/>
                    </a:ext>
                  </a:extLst>
                </a:gridCol>
                <a:gridCol w="5764712">
                  <a:extLst>
                    <a:ext uri="{9D8B030D-6E8A-4147-A177-3AD203B41FA5}">
                      <a16:colId xmlns:a16="http://schemas.microsoft.com/office/drawing/2014/main" val="2477866672"/>
                    </a:ext>
                  </a:extLst>
                </a:gridCol>
              </a:tblGrid>
              <a:tr h="74275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$47,500</a:t>
                      </a:r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Base Salary - No leadership position</a:t>
                      </a:r>
                      <a:endParaRPr lang="en-US" sz="2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5991019"/>
                  </a:ext>
                </a:extLst>
              </a:tr>
              <a:tr h="74275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$11,055</a:t>
                      </a:r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Per diem - 67 days (2021 session)</a:t>
                      </a:r>
                      <a:endParaRPr lang="en-US" sz="2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0791082"/>
                  </a:ext>
                </a:extLst>
              </a:tr>
              <a:tr h="74275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$7,919</a:t>
                      </a:r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Benefits Allowance ($659.89/month)</a:t>
                      </a:r>
                      <a:endParaRPr lang="en-US" sz="24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626329"/>
                  </a:ext>
                </a:extLst>
              </a:tr>
              <a:tr h="74275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$3,325</a:t>
                      </a:r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  State Retirement Contribution (7%)</a:t>
                      </a:r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084325"/>
                  </a:ext>
                </a:extLst>
              </a:tr>
              <a:tr h="742757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$69,799</a:t>
                      </a:r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554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040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6099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 Oklahoma Legislative Compensation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DD82187-E2D8-48B4-9B54-DC9E2F16A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424506"/>
              </p:ext>
            </p:extLst>
          </p:nvPr>
        </p:nvGraphicFramePr>
        <p:xfrm>
          <a:off x="265044" y="1351723"/>
          <a:ext cx="11661912" cy="529459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2543724">
                  <a:extLst>
                    <a:ext uri="{9D8B030D-6E8A-4147-A177-3AD203B41FA5}">
                      <a16:colId xmlns:a16="http://schemas.microsoft.com/office/drawing/2014/main" val="1973533576"/>
                    </a:ext>
                  </a:extLst>
                </a:gridCol>
                <a:gridCol w="4056317">
                  <a:extLst>
                    <a:ext uri="{9D8B030D-6E8A-4147-A177-3AD203B41FA5}">
                      <a16:colId xmlns:a16="http://schemas.microsoft.com/office/drawing/2014/main" val="3014198358"/>
                    </a:ext>
                  </a:extLst>
                </a:gridCol>
                <a:gridCol w="5061871">
                  <a:extLst>
                    <a:ext uri="{9D8B030D-6E8A-4147-A177-3AD203B41FA5}">
                      <a16:colId xmlns:a16="http://schemas.microsoft.com/office/drawing/2014/main" val="2542640316"/>
                    </a:ext>
                  </a:extLst>
                </a:gridCol>
              </a:tblGrid>
              <a:tr h="3624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>
                          <a:effectLst/>
                        </a:rPr>
                        <a:t>Salary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Set by the Legislative Compensation Board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$47,500/year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1216709277"/>
                  </a:ext>
                </a:extLst>
              </a:tr>
              <a:tr h="5436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>
                          <a:effectLst/>
                        </a:rPr>
                        <a:t>Per Diem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Set in Statute: Title 74 Section 291.1 – Federal Allowable 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$165/day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56637546"/>
                  </a:ext>
                </a:extLst>
              </a:tr>
              <a:tr h="72490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>
                          <a:effectLst/>
                        </a:rPr>
                        <a:t>Additional Salaries for leadership positions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Set by the Legislative Compensation Board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$17,932/year – President Pro Temp. and Speaker of the House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76789384"/>
                  </a:ext>
                </a:extLst>
              </a:tr>
              <a:tr h="906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$12,364/year – </a:t>
                      </a:r>
                      <a:r>
                        <a:rPr lang="en-US" sz="1400" u="none" strike="noStrike" err="1">
                          <a:effectLst/>
                        </a:rPr>
                        <a:t>Approp</a:t>
                      </a:r>
                      <a:r>
                        <a:rPr lang="en-US" sz="1400" u="none" strike="noStrike">
                          <a:effectLst/>
                        </a:rPr>
                        <a:t>. Chairs; House Speaker Pro Temp.; Sen. Asst. Majority Leader; Floor Leaders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795167591"/>
                  </a:ext>
                </a:extLst>
              </a:tr>
              <a:tr h="72490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>
                          <a:effectLst/>
                        </a:rPr>
                        <a:t>Mileage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Set in Statute: Title 74 Section 291.1b – Federal Allowable Rate (Sec. 500.4)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$0.56/mile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3511382975"/>
                  </a:ext>
                </a:extLst>
              </a:tr>
              <a:tr h="5696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>
                          <a:effectLst/>
                        </a:rPr>
                        <a:t>Health, Life, Dental and Disability Insurance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Benefits allowance set by the Legislative</a:t>
                      </a:r>
                    </a:p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Compensation Board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>
                          <a:effectLst/>
                        </a:rPr>
                        <a:t>$659.89/month (employee only)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522489047"/>
                  </a:ext>
                </a:extLst>
              </a:tr>
              <a:tr h="146292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u="none" strike="noStrike" dirty="0">
                          <a:effectLst/>
                        </a:rPr>
                        <a:t>Retirement Benefits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Set by Statute:  Title 74 Section 935.2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u="none" strike="noStrike" dirty="0">
                          <a:effectLst/>
                        </a:rPr>
                        <a:t>Legislators taking office after November 1, 2015 will be placed in the defined contribution plan, "Pathfinder".  Members will choose a contribution rate of 4.5% or greater which will be matched up to 7% and have the freedom to select or change their investments.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4301" marR="4922" marT="4922" marB="0" anchor="ctr"/>
                </a:tc>
                <a:extLst>
                  <a:ext uri="{0D108BD9-81ED-4DB2-BD59-A6C34878D82A}">
                    <a16:rowId xmlns:a16="http://schemas.microsoft.com/office/drawing/2014/main" val="1462411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204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Regional Compensation Packages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8CFD66-6421-4924-B8E0-A8C02AC688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985009"/>
              </p:ext>
            </p:extLst>
          </p:nvPr>
        </p:nvGraphicFramePr>
        <p:xfrm>
          <a:off x="897834" y="1207041"/>
          <a:ext cx="10396331" cy="5535041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141762">
                  <a:extLst>
                    <a:ext uri="{9D8B030D-6E8A-4147-A177-3AD203B41FA5}">
                      <a16:colId xmlns:a16="http://schemas.microsoft.com/office/drawing/2014/main" val="148478541"/>
                    </a:ext>
                  </a:extLst>
                </a:gridCol>
                <a:gridCol w="821447">
                  <a:extLst>
                    <a:ext uri="{9D8B030D-6E8A-4147-A177-3AD203B41FA5}">
                      <a16:colId xmlns:a16="http://schemas.microsoft.com/office/drawing/2014/main" val="2802728572"/>
                    </a:ext>
                  </a:extLst>
                </a:gridCol>
                <a:gridCol w="779812">
                  <a:extLst>
                    <a:ext uri="{9D8B030D-6E8A-4147-A177-3AD203B41FA5}">
                      <a16:colId xmlns:a16="http://schemas.microsoft.com/office/drawing/2014/main" val="3742304655"/>
                    </a:ext>
                  </a:extLst>
                </a:gridCol>
                <a:gridCol w="2188944">
                  <a:extLst>
                    <a:ext uri="{9D8B030D-6E8A-4147-A177-3AD203B41FA5}">
                      <a16:colId xmlns:a16="http://schemas.microsoft.com/office/drawing/2014/main" val="3466522685"/>
                    </a:ext>
                  </a:extLst>
                </a:gridCol>
                <a:gridCol w="902939">
                  <a:extLst>
                    <a:ext uri="{9D8B030D-6E8A-4147-A177-3AD203B41FA5}">
                      <a16:colId xmlns:a16="http://schemas.microsoft.com/office/drawing/2014/main" val="75020933"/>
                    </a:ext>
                  </a:extLst>
                </a:gridCol>
                <a:gridCol w="916620">
                  <a:extLst>
                    <a:ext uri="{9D8B030D-6E8A-4147-A177-3AD203B41FA5}">
                      <a16:colId xmlns:a16="http://schemas.microsoft.com/office/drawing/2014/main" val="1180187057"/>
                    </a:ext>
                  </a:extLst>
                </a:gridCol>
                <a:gridCol w="930301">
                  <a:extLst>
                    <a:ext uri="{9D8B030D-6E8A-4147-A177-3AD203B41FA5}">
                      <a16:colId xmlns:a16="http://schemas.microsoft.com/office/drawing/2014/main" val="3470368449"/>
                    </a:ext>
                  </a:extLst>
                </a:gridCol>
                <a:gridCol w="943982">
                  <a:extLst>
                    <a:ext uri="{9D8B030D-6E8A-4147-A177-3AD203B41FA5}">
                      <a16:colId xmlns:a16="http://schemas.microsoft.com/office/drawing/2014/main" val="1117831723"/>
                    </a:ext>
                  </a:extLst>
                </a:gridCol>
                <a:gridCol w="861897">
                  <a:extLst>
                    <a:ext uri="{9D8B030D-6E8A-4147-A177-3AD203B41FA5}">
                      <a16:colId xmlns:a16="http://schemas.microsoft.com/office/drawing/2014/main" val="640694562"/>
                    </a:ext>
                  </a:extLst>
                </a:gridCol>
                <a:gridCol w="908627">
                  <a:extLst>
                    <a:ext uri="{9D8B030D-6E8A-4147-A177-3AD203B41FA5}">
                      <a16:colId xmlns:a16="http://schemas.microsoft.com/office/drawing/2014/main" val="1434059947"/>
                    </a:ext>
                  </a:extLst>
                </a:gridCol>
              </a:tblGrid>
              <a:tr h="1774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State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Salary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Per Diem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Additional Salaries for Leadership Positions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Mileage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gridSpan="4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616" marR="6616" marT="661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Retirement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2309262432"/>
                  </a:ext>
                </a:extLst>
              </a:tr>
              <a:tr h="1929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Heath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Dental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Disability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Life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31859"/>
                  </a:ext>
                </a:extLst>
              </a:tr>
              <a:tr h="1728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Arkansas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$42,428/year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$151/</a:t>
                      </a:r>
                      <a:r>
                        <a:rPr lang="en-US" sz="900" u="none" strike="noStrike" dirty="0">
                          <a:effectLst/>
                        </a:rPr>
                        <a:t>day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$5,600/year - President Pro Tem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$0.56/mile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State Employee Plan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State Employee Plan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Mandatory; 5% of salary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2414249317"/>
                  </a:ext>
                </a:extLst>
              </a:tr>
              <a:tr h="345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Up to $3,600/year - Committee chairs, vice chairs, and standing subcommittee chairs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725317"/>
                  </a:ext>
                </a:extLst>
              </a:tr>
              <a:tr h="34573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Colorado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$40,242/year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$219/day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$99/day - All leaders during interim when attendance is critical.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$0.53/mile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State pays portion, </a:t>
                      </a:r>
                      <a:r>
                        <a:rPr lang="fr-FR" sz="900" u="none" strike="noStrike" dirty="0" err="1">
                          <a:effectLst/>
                        </a:rPr>
                        <a:t>Legislator</a:t>
                      </a:r>
                      <a:r>
                        <a:rPr lang="fr-FR" sz="900" u="none" strike="noStrike" dirty="0">
                          <a:effectLst/>
                        </a:rPr>
                        <a:t> pays portion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State pays portion, </a:t>
                      </a:r>
                      <a:r>
                        <a:rPr lang="fr-FR" sz="900" u="none" strike="noStrike" dirty="0" err="1">
                          <a:effectLst/>
                        </a:rPr>
                        <a:t>Legislator</a:t>
                      </a:r>
                      <a:r>
                        <a:rPr lang="fr-FR" sz="900" u="none" strike="noStrike" dirty="0">
                          <a:effectLst/>
                        </a:rPr>
                        <a:t> pays portion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State pays in full for $50k policy; Legislators pay for additional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Mandatory; 10%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2911142230"/>
                  </a:ext>
                </a:extLst>
              </a:tr>
              <a:tr h="575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$99/day - All committee members during interim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453625"/>
                  </a:ext>
                </a:extLst>
              </a:tr>
              <a:tr h="17286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Kansas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$5,586/year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$151/day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$14,039/year - Presiding Officer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$0.56/mile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State Employee Plan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State Employee Plan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Optional: 6% of annualized salary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53324055"/>
                  </a:ext>
                </a:extLst>
              </a:tr>
              <a:tr h="1728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$12,665/year - Majority Leader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192509"/>
                  </a:ext>
                </a:extLst>
              </a:tr>
              <a:tr h="1728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$12,665/year - Minority Leader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868843"/>
                  </a:ext>
                </a:extLst>
              </a:tr>
              <a:tr h="486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$7,165/year - Vice President, assistant majority leaders, and assistant minority leaders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632896"/>
                  </a:ext>
                </a:extLst>
              </a:tr>
              <a:tr h="1728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$11,290/year - Ways and Means Chair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117441"/>
                  </a:ext>
                </a:extLst>
              </a:tr>
              <a:tr h="24201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Louisiana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$16,800/year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$160/day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$15,200/year - Presiding Officer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$0.56/mile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fr-FR" sz="900" u="none" strike="noStrike" dirty="0">
                          <a:effectLst/>
                        </a:rPr>
                        <a:t>State pays portion, </a:t>
                      </a:r>
                      <a:r>
                        <a:rPr lang="fr-FR" sz="900" u="none" strike="noStrike" dirty="0" err="1">
                          <a:effectLst/>
                        </a:rPr>
                        <a:t>Legislator</a:t>
                      </a:r>
                      <a:r>
                        <a:rPr lang="fr-FR" sz="900" u="none" strike="noStrike" dirty="0">
                          <a:effectLst/>
                        </a:rPr>
                        <a:t> pays portion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Legislator pays 100%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Optional at legislator's expense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Optional at legislator's expense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None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262570219"/>
                  </a:ext>
                </a:extLst>
              </a:tr>
              <a:tr h="242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$7,700/year - President Pro </a:t>
                      </a:r>
                      <a:r>
                        <a:rPr lang="en-US" sz="900" u="none" strike="noStrike" err="1">
                          <a:effectLst/>
                        </a:rPr>
                        <a:t>Tem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54965"/>
                  </a:ext>
                </a:extLst>
              </a:tr>
              <a:tr h="320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$15,200/year - Joint Budget Chair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636510"/>
                  </a:ext>
                </a:extLst>
              </a:tr>
              <a:tr h="1728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Missouri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$35,915/year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$121/day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$1,500/year - Majority Leader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$0.37/mile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Mandatory: Non-contributory before 12/31/2010, 4% of salary after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3002563780"/>
                  </a:ext>
                </a:extLst>
              </a:tr>
              <a:tr h="1728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$1,500/year - Minority Leader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060172"/>
                  </a:ext>
                </a:extLst>
              </a:tr>
              <a:tr h="2999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</a:rPr>
                        <a:t>$2,500/year - President Pro </a:t>
                      </a:r>
                      <a:r>
                        <a:rPr lang="en-US" sz="900" u="none" strike="noStrike" dirty="0" err="1">
                          <a:effectLst/>
                        </a:rPr>
                        <a:t>Tem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164710"/>
                  </a:ext>
                </a:extLst>
              </a:tr>
              <a:tr h="518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New Mexico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 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$165/day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$0.56/mile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None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Optional; $600/year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2752048076"/>
                  </a:ext>
                </a:extLst>
              </a:tr>
              <a:tr h="5186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Texas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$7,200/year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$221/day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None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$0.50/mile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State Employee Plan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Optional: 9.5%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16" marR="6616" marT="6616" marB="0" anchor="ctr"/>
                </a:tc>
                <a:extLst>
                  <a:ext uri="{0D108BD9-81ED-4DB2-BD59-A6C34878D82A}">
                    <a16:rowId xmlns:a16="http://schemas.microsoft.com/office/drawing/2014/main" val="395021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35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3400"/>
            <a:ext cx="10515600" cy="986597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 Legislative Salaries and Per Diem Rates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B878965-7A7A-497A-9FB4-D93A4BF28824}"/>
              </a:ext>
            </a:extLst>
          </p:cNvPr>
          <p:cNvGrpSpPr/>
          <p:nvPr/>
        </p:nvGrpSpPr>
        <p:grpSpPr>
          <a:xfrm>
            <a:off x="3145700" y="2087221"/>
            <a:ext cx="5559803" cy="4228196"/>
            <a:chOff x="2016376" y="2067251"/>
            <a:chExt cx="5505055" cy="418656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F53D6FA-039A-4E5F-A8C0-E85C3A66219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6376" y="2067251"/>
              <a:ext cx="4709881" cy="418656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1899F80-D386-4218-8ABE-25305726573C}"/>
                </a:ext>
              </a:extLst>
            </p:cNvPr>
            <p:cNvSpPr txBox="1"/>
            <p:nvPr/>
          </p:nvSpPr>
          <p:spPr>
            <a:xfrm>
              <a:off x="2440827" y="2448788"/>
              <a:ext cx="125834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$40,242  Salary</a:t>
              </a:r>
              <a:br>
                <a:rPr lang="en-US" sz="1050" dirty="0"/>
              </a:br>
              <a:r>
                <a:rPr lang="en-US" sz="1050" u="sng" dirty="0"/>
                <a:t>$13,140 </a:t>
              </a:r>
              <a:r>
                <a:rPr lang="en-US" sz="1050" dirty="0"/>
                <a:t> Per Diem</a:t>
              </a:r>
            </a:p>
            <a:p>
              <a:r>
                <a:rPr lang="en-US" sz="1050" dirty="0"/>
                <a:t>$53,382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E1748FF-8921-4B9F-9810-F58538F949C0}"/>
                </a:ext>
              </a:extLst>
            </p:cNvPr>
            <p:cNvSpPr txBox="1"/>
            <p:nvPr/>
          </p:nvSpPr>
          <p:spPr>
            <a:xfrm>
              <a:off x="3942826" y="2606356"/>
              <a:ext cx="125834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/>
                <a:t>$5,586  Salary</a:t>
              </a:r>
              <a:br>
                <a:rPr lang="en-US" sz="1050"/>
              </a:br>
              <a:r>
                <a:rPr lang="en-US" sz="1050" u="sng"/>
                <a:t>$9,513 </a:t>
              </a:r>
              <a:r>
                <a:rPr lang="en-US" sz="1050"/>
                <a:t> Per Diem</a:t>
              </a:r>
            </a:p>
            <a:p>
              <a:r>
                <a:rPr lang="en-US" sz="1050"/>
                <a:t>$15,099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6EC82D3-51D7-45F7-A0DE-1C6E860310D8}"/>
                </a:ext>
              </a:extLst>
            </p:cNvPr>
            <p:cNvSpPr txBox="1"/>
            <p:nvPr/>
          </p:nvSpPr>
          <p:spPr>
            <a:xfrm>
              <a:off x="2329423" y="3583450"/>
              <a:ext cx="125834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/>
                <a:t>$0          Salary</a:t>
              </a:r>
              <a:br>
                <a:rPr lang="en-US" sz="1050"/>
              </a:br>
              <a:r>
                <a:rPr lang="en-US" sz="1050" u="sng"/>
                <a:t>$5,610 </a:t>
              </a:r>
              <a:r>
                <a:rPr lang="en-US" sz="1050"/>
                <a:t> Per Diem</a:t>
              </a:r>
            </a:p>
            <a:p>
              <a:r>
                <a:rPr lang="en-US" sz="1050"/>
                <a:t>$5,610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962F852-D6F3-4F2E-87C2-3ADC63E42BCD}"/>
                </a:ext>
              </a:extLst>
            </p:cNvPr>
            <p:cNvSpPr txBox="1"/>
            <p:nvPr/>
          </p:nvSpPr>
          <p:spPr>
            <a:xfrm>
              <a:off x="3877560" y="4420619"/>
              <a:ext cx="125834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/>
                <a:t>$7,200    Salary</a:t>
              </a:r>
              <a:br>
                <a:rPr lang="en-US" sz="1050"/>
              </a:br>
              <a:r>
                <a:rPr lang="en-US" sz="1050" u="sng"/>
                <a:t>$17,017 </a:t>
              </a:r>
              <a:r>
                <a:rPr lang="en-US" sz="1050"/>
                <a:t> Per Diem</a:t>
              </a:r>
            </a:p>
            <a:p>
              <a:r>
                <a:rPr lang="en-US" sz="1050"/>
                <a:t>$24,217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6C0C675-86E0-4085-A905-480595C9F5DB}"/>
                </a:ext>
              </a:extLst>
            </p:cNvPr>
            <p:cNvSpPr txBox="1"/>
            <p:nvPr/>
          </p:nvSpPr>
          <p:spPr>
            <a:xfrm>
              <a:off x="4209561" y="3395365"/>
              <a:ext cx="1258348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/>
                <a:t>$47,500  Salary</a:t>
              </a:r>
              <a:br>
                <a:rPr lang="en-US" sz="900"/>
              </a:br>
              <a:r>
                <a:rPr lang="en-US" sz="900" u="sng"/>
                <a:t>$11,055 </a:t>
              </a:r>
              <a:r>
                <a:rPr lang="en-US" sz="900"/>
                <a:t> Per Diem</a:t>
              </a:r>
            </a:p>
            <a:p>
              <a:r>
                <a:rPr lang="en-US" sz="900"/>
                <a:t>$58,555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C65269-B1D4-4F2A-B435-59C041B4E174}"/>
                </a:ext>
              </a:extLst>
            </p:cNvPr>
            <p:cNvSpPr txBox="1"/>
            <p:nvPr/>
          </p:nvSpPr>
          <p:spPr>
            <a:xfrm>
              <a:off x="5195619" y="2670078"/>
              <a:ext cx="1258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/>
                <a:t>$35,915  Salary</a:t>
              </a:r>
              <a:br>
                <a:rPr lang="en-US" sz="800"/>
              </a:br>
              <a:r>
                <a:rPr lang="en-US" sz="800" u="sng"/>
                <a:t>$9,680 </a:t>
              </a:r>
              <a:r>
                <a:rPr lang="en-US" sz="800"/>
                <a:t>   Per Diem</a:t>
              </a:r>
            </a:p>
            <a:p>
              <a:r>
                <a:rPr lang="en-US" sz="800"/>
                <a:t>$45,592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1543067-CC79-4779-B942-2F3EC480B60B}"/>
                </a:ext>
              </a:extLst>
            </p:cNvPr>
            <p:cNvSpPr txBox="1"/>
            <p:nvPr/>
          </p:nvSpPr>
          <p:spPr>
            <a:xfrm>
              <a:off x="5271880" y="3460945"/>
              <a:ext cx="1258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$42,428  Salary</a:t>
              </a:r>
              <a:br>
                <a:rPr lang="en-US" sz="800" dirty="0"/>
              </a:br>
              <a:r>
                <a:rPr lang="en-US" sz="800" u="sng" dirty="0"/>
                <a:t>$9,060   </a:t>
              </a:r>
              <a:r>
                <a:rPr lang="en-US" sz="800" dirty="0"/>
                <a:t> Per Diem</a:t>
              </a:r>
            </a:p>
            <a:p>
              <a:r>
                <a:rPr lang="en-US" sz="800" dirty="0"/>
                <a:t>$51,488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68A0E0-1968-4CFB-8C10-4EAF83EB9DEC}"/>
                </a:ext>
              </a:extLst>
            </p:cNvPr>
            <p:cNvSpPr txBox="1"/>
            <p:nvPr/>
          </p:nvSpPr>
          <p:spPr>
            <a:xfrm>
              <a:off x="6263083" y="3988190"/>
              <a:ext cx="1258348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/>
                <a:t>$16,800  Salary</a:t>
              </a:r>
              <a:br>
                <a:rPr lang="en-US" sz="1050" dirty="0"/>
              </a:br>
              <a:r>
                <a:rPr lang="en-US" sz="1050" u="sng" dirty="0"/>
                <a:t>$5,060   </a:t>
              </a:r>
              <a:r>
                <a:rPr lang="en-US" sz="1050" dirty="0"/>
                <a:t> Per Diem</a:t>
              </a:r>
            </a:p>
            <a:p>
              <a:r>
                <a:rPr lang="en-US" sz="1050" dirty="0"/>
                <a:t>$21,860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8E5DFAB-E747-4BEB-A09F-A251508DB0C5}"/>
                </a:ext>
              </a:extLst>
            </p:cNvPr>
            <p:cNvCxnSpPr/>
            <p:nvPr/>
          </p:nvCxnSpPr>
          <p:spPr>
            <a:xfrm flipH="1">
              <a:off x="5843507" y="4474139"/>
              <a:ext cx="440790" cy="3352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881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310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2021 Regional Legislator Pay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/>
          <a:lstStyle/>
          <a:p>
            <a:pPr>
              <a:spcAft>
                <a:spcPts val="800"/>
              </a:spcAft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Most states provide legislators with an allowance for office supplies.</a:t>
            </a:r>
          </a:p>
          <a:p>
            <a:pPr>
              <a:spcAft>
                <a:spcPts val="800"/>
              </a:spcAft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Salary does not include benefit allowances or retirement contributions.</a:t>
            </a:r>
          </a:p>
          <a:p>
            <a:pPr>
              <a:spcAft>
                <a:spcPts val="800"/>
              </a:spcAft>
              <a:buBlip>
                <a:blip r:embed="rId3"/>
              </a:buBlip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Session lengths are calculated based on dates each state legislature convened and adjourned in 2021 and assumes a Monday through Thursday, four-day week excluding holidays and recesses; Session limits used when applicable; Special Sessions not included.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601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Recent Changes in the Region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698206-65A5-4C82-AED1-4E7A0F775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8" y="1401052"/>
            <a:ext cx="11065564" cy="448627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Arkansas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had a raise in 2020 from $41,394 to $42,428.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Colorado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last salary raise was in 2019 to $40,242.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Kansas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pays a salary $88.66 per session day.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Louisiana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hasn’t raised the salary since before 2010.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Missouri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last salary raise was in 2009 to $35,915.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Oklahoma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had a raise in 2020 from $35,021 to $47,500.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500"/>
              </a:spcAft>
              <a:buBlip>
                <a:blip r:embed="rId3"/>
              </a:buBlip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Texas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meets biennially for a maximum of 140 regular session days; Members are paid $600/month, or $7,200/year.</a:t>
            </a:r>
          </a:p>
        </p:txBody>
      </p:sp>
    </p:spTree>
    <p:extLst>
      <p:ext uri="{BB962C8B-B14F-4D97-AF65-F5344CB8AC3E}">
        <p14:creationId xmlns:p14="http://schemas.microsoft.com/office/powerpoint/2010/main" val="291967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1641</Words>
  <Application>Microsoft Office PowerPoint</Application>
  <PresentationFormat>Widescreen</PresentationFormat>
  <Paragraphs>380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Garamond</vt:lpstr>
      <vt:lpstr>Wingdings</vt:lpstr>
      <vt:lpstr>Office Theme</vt:lpstr>
      <vt:lpstr>PowerPoint Presentation</vt:lpstr>
      <vt:lpstr>Historic Actions of Board: ’08-’23</vt:lpstr>
      <vt:lpstr>Important Dates</vt:lpstr>
      <vt:lpstr>Annualized Compensation</vt:lpstr>
      <vt:lpstr>2021 Oklahoma Legislative Compensation </vt:lpstr>
      <vt:lpstr>Regional Compensation Packages </vt:lpstr>
      <vt:lpstr>2021 Legislative Salaries and Per Diem Rates</vt:lpstr>
      <vt:lpstr>2021 Regional Legislator Pay Assumptions</vt:lpstr>
      <vt:lpstr>Recent Changes in the Region</vt:lpstr>
      <vt:lpstr>Ten Highest Paid State Legislators</vt:lpstr>
      <vt:lpstr>How are salaries determined statewide?</vt:lpstr>
      <vt:lpstr>Statewide survey of salaries: 2021 and 1999</vt:lpstr>
      <vt:lpstr>Questions?</vt:lpstr>
      <vt:lpstr>2021 Oklahoma Judicial Compensation </vt:lpstr>
      <vt:lpstr>OPERS - Elected Officials</vt:lpstr>
      <vt:lpstr>Pathfinder Contributions</vt:lpstr>
      <vt:lpstr>Constitutional Reference</vt:lpstr>
      <vt:lpstr>Statutory Reference</vt:lpstr>
      <vt:lpstr>Historic Actions of Board: ‘69-’88</vt:lpstr>
      <vt:lpstr>Historic Actions of Board: ‘89-’07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LCB Presentation October 2021</dc:title>
  <dc:subject>Presention to the October 19, 2021, meeting of the Oklahoma Legislative Compensation Board.</dc:subject>
  <dc:creator>OMES Beverly Hicks</dc:creator>
  <cp:keywords>legislative, compensation, board, lcb, october, 2021</cp:keywords>
  <cp:lastModifiedBy>Jake Lowrey</cp:lastModifiedBy>
  <cp:revision>18</cp:revision>
  <cp:lastPrinted>2021-10-18T17:22:47Z</cp:lastPrinted>
  <dcterms:created xsi:type="dcterms:W3CDTF">2020-03-04T20:41:22Z</dcterms:created>
  <dcterms:modified xsi:type="dcterms:W3CDTF">2021-10-19T16:41:34Z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