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9"/>
  </p:notesMasterIdLst>
  <p:handoutMasterIdLst>
    <p:handoutMasterId r:id="rId30"/>
  </p:handoutMasterIdLst>
  <p:sldIdLst>
    <p:sldId id="256" r:id="rId2"/>
    <p:sldId id="295" r:id="rId3"/>
    <p:sldId id="282" r:id="rId4"/>
    <p:sldId id="283" r:id="rId5"/>
    <p:sldId id="284" r:id="rId6"/>
    <p:sldId id="285" r:id="rId7"/>
    <p:sldId id="286" r:id="rId8"/>
    <p:sldId id="275" r:id="rId9"/>
    <p:sldId id="276" r:id="rId10"/>
    <p:sldId id="273" r:id="rId11"/>
    <p:sldId id="274" r:id="rId12"/>
    <p:sldId id="267" r:id="rId13"/>
    <p:sldId id="268" r:id="rId14"/>
    <p:sldId id="261" r:id="rId15"/>
    <p:sldId id="262" r:id="rId16"/>
    <p:sldId id="293" r:id="rId17"/>
    <p:sldId id="294" r:id="rId18"/>
    <p:sldId id="263" r:id="rId19"/>
    <p:sldId id="264" r:id="rId20"/>
    <p:sldId id="287" r:id="rId21"/>
    <p:sldId id="288" r:id="rId22"/>
    <p:sldId id="271" r:id="rId23"/>
    <p:sldId id="272" r:id="rId24"/>
    <p:sldId id="279" r:id="rId25"/>
    <p:sldId id="296" r:id="rId26"/>
    <p:sldId id="297" r:id="rId27"/>
    <p:sldId id="281" r:id="rId28"/>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2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B9A3"/>
    <a:srgbClr val="FFD051"/>
    <a:srgbClr val="3E6BB3"/>
    <a:srgbClr val="C7B8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2" autoAdjust="0"/>
    <p:restoredTop sz="95501" autoAdjust="0"/>
  </p:normalViewPr>
  <p:slideViewPr>
    <p:cSldViewPr snapToGrid="0">
      <p:cViewPr varScale="1">
        <p:scale>
          <a:sx n="100" d="100"/>
          <a:sy n="100" d="100"/>
        </p:scale>
        <p:origin x="1410" y="90"/>
      </p:cViewPr>
      <p:guideLst>
        <p:guide orient="horz" pos="792"/>
        <p:guide pos="264"/>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5" d="100"/>
          <a:sy n="85" d="100"/>
        </p:scale>
        <p:origin x="2011"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19" cy="34881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1947" y="0"/>
            <a:ext cx="4002019" cy="348818"/>
          </a:xfrm>
          <a:prstGeom prst="rect">
            <a:avLst/>
          </a:prstGeom>
        </p:spPr>
        <p:txBody>
          <a:bodyPr vert="horz" lIns="91440" tIns="45720" rIns="91440" bIns="45720" rtlCol="0"/>
          <a:lstStyle>
            <a:lvl1pPr algn="r">
              <a:defRPr sz="1200"/>
            </a:lvl1pPr>
          </a:lstStyle>
          <a:p>
            <a:fld id="{87466746-A5E6-4F31-9607-FD03C1BC6AC9}" type="datetimeFigureOut">
              <a:rPr lang="en-US" smtClean="0"/>
              <a:t>3/24/2022</a:t>
            </a:fld>
            <a:endParaRPr lang="en-US"/>
          </a:p>
        </p:txBody>
      </p:sp>
      <p:sp>
        <p:nvSpPr>
          <p:cNvPr id="4" name="Footer Placeholder 3"/>
          <p:cNvSpPr>
            <a:spLocks noGrp="1"/>
          </p:cNvSpPr>
          <p:nvPr>
            <p:ph type="ftr" sz="quarter" idx="2"/>
          </p:nvPr>
        </p:nvSpPr>
        <p:spPr>
          <a:xfrm>
            <a:off x="0" y="6601257"/>
            <a:ext cx="4002019" cy="34881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1947" y="6601257"/>
            <a:ext cx="4002019" cy="348818"/>
          </a:xfrm>
          <a:prstGeom prst="rect">
            <a:avLst/>
          </a:prstGeom>
        </p:spPr>
        <p:txBody>
          <a:bodyPr vert="horz" lIns="91440" tIns="45720" rIns="91440" bIns="45720" rtlCol="0" anchor="b"/>
          <a:lstStyle>
            <a:lvl1pPr algn="r">
              <a:defRPr sz="1200"/>
            </a:lvl1pPr>
          </a:lstStyle>
          <a:p>
            <a:fld id="{ED59386E-72E5-4691-8B0C-C98FC973E2CD}" type="slidenum">
              <a:rPr lang="en-US" smtClean="0"/>
              <a:t>‹#›</a:t>
            </a:fld>
            <a:endParaRPr lang="en-US"/>
          </a:p>
        </p:txBody>
      </p:sp>
    </p:spTree>
    <p:extLst>
      <p:ext uri="{BB962C8B-B14F-4D97-AF65-F5344CB8AC3E}">
        <p14:creationId xmlns:p14="http://schemas.microsoft.com/office/powerpoint/2010/main" val="642110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8711"/>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5231640" y="0"/>
            <a:ext cx="4002299" cy="348711"/>
          </a:xfrm>
          <a:prstGeom prst="rect">
            <a:avLst/>
          </a:prstGeom>
        </p:spPr>
        <p:txBody>
          <a:bodyPr vert="horz" lIns="92492" tIns="46246" rIns="92492" bIns="46246" rtlCol="0"/>
          <a:lstStyle>
            <a:lvl1pPr algn="r">
              <a:defRPr sz="1200"/>
            </a:lvl1pPr>
          </a:lstStyle>
          <a:p>
            <a:fld id="{D0172859-63A3-40DD-9EB2-5ED2B13BAB88}" type="datetimeFigureOut">
              <a:rPr lang="en-US" smtClean="0"/>
              <a:t>3/24/2022</a:t>
            </a:fld>
            <a:endParaRPr lang="en-US"/>
          </a:p>
        </p:txBody>
      </p:sp>
      <p:sp>
        <p:nvSpPr>
          <p:cNvPr id="4" name="Slide Image Placeholder 3"/>
          <p:cNvSpPr>
            <a:spLocks noGrp="1" noRot="1" noChangeAspect="1"/>
          </p:cNvSpPr>
          <p:nvPr>
            <p:ph type="sldImg" idx="2"/>
          </p:nvPr>
        </p:nvSpPr>
        <p:spPr>
          <a:xfrm>
            <a:off x="3054350" y="868363"/>
            <a:ext cx="3127375" cy="23463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923608" y="3344724"/>
            <a:ext cx="7388860" cy="2736592"/>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01366"/>
            <a:ext cx="4002299" cy="348710"/>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5231640" y="6601366"/>
            <a:ext cx="4002299" cy="348710"/>
          </a:xfrm>
          <a:prstGeom prst="rect">
            <a:avLst/>
          </a:prstGeom>
        </p:spPr>
        <p:txBody>
          <a:bodyPr vert="horz" lIns="92492" tIns="46246" rIns="92492" bIns="46246" rtlCol="0" anchor="b"/>
          <a:lstStyle>
            <a:lvl1pPr algn="r">
              <a:defRPr sz="1200"/>
            </a:lvl1pPr>
          </a:lstStyle>
          <a:p>
            <a:fld id="{436C7FC6-A4DC-4F7E-A199-B30E132195A4}" type="slidenum">
              <a:rPr lang="en-US" smtClean="0"/>
              <a:t>‹#›</a:t>
            </a:fld>
            <a:endParaRPr lang="en-US"/>
          </a:p>
        </p:txBody>
      </p:sp>
    </p:spTree>
    <p:extLst>
      <p:ext uri="{BB962C8B-B14F-4D97-AF65-F5344CB8AC3E}">
        <p14:creationId xmlns:p14="http://schemas.microsoft.com/office/powerpoint/2010/main" val="292304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6C7FC6-A4DC-4F7E-A199-B30E132195A4}" type="slidenum">
              <a:rPr lang="en-US" smtClean="0"/>
              <a:t>9</a:t>
            </a:fld>
            <a:endParaRPr lang="en-US"/>
          </a:p>
        </p:txBody>
      </p:sp>
    </p:spTree>
    <p:extLst>
      <p:ext uri="{BB962C8B-B14F-4D97-AF65-F5344CB8AC3E}">
        <p14:creationId xmlns:p14="http://schemas.microsoft.com/office/powerpoint/2010/main" val="1154351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Regarding financial</a:t>
            </a:r>
            <a:r>
              <a:rPr lang="en-US" baseline="0" dirty="0"/>
              <a:t> impact: we are waiting for confirmation from the Tax Commission that they cannot provide an estimate.</a:t>
            </a:r>
            <a:endParaRPr lang="en-US" dirty="0"/>
          </a:p>
        </p:txBody>
      </p:sp>
      <p:sp>
        <p:nvSpPr>
          <p:cNvPr id="4" name="Slide Number Placeholder 3"/>
          <p:cNvSpPr>
            <a:spLocks noGrp="1"/>
          </p:cNvSpPr>
          <p:nvPr>
            <p:ph type="sldNum" sz="quarter" idx="10"/>
          </p:nvPr>
        </p:nvSpPr>
        <p:spPr/>
        <p:txBody>
          <a:bodyPr/>
          <a:lstStyle/>
          <a:p>
            <a:fld id="{436C7FC6-A4DC-4F7E-A199-B30E132195A4}" type="slidenum">
              <a:rPr lang="en-US" smtClean="0"/>
              <a:t>22</a:t>
            </a:fld>
            <a:endParaRPr lang="en-US"/>
          </a:p>
        </p:txBody>
      </p:sp>
    </p:spTree>
    <p:extLst>
      <p:ext uri="{BB962C8B-B14F-4D97-AF65-F5344CB8AC3E}">
        <p14:creationId xmlns:p14="http://schemas.microsoft.com/office/powerpoint/2010/main" val="151460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
        <p:nvSpPr>
          <p:cNvPr id="20" name="Text Placeholder 19"/>
          <p:cNvSpPr>
            <a:spLocks noGrp="1"/>
          </p:cNvSpPr>
          <p:nvPr>
            <p:ph type="body" sz="quarter" idx="10"/>
          </p:nvPr>
        </p:nvSpPr>
        <p:spPr>
          <a:xfrm>
            <a:off x="578708" y="5961880"/>
            <a:ext cx="1562064" cy="974626"/>
          </a:xfrm>
        </p:spPr>
        <p:txBody>
          <a:bodyPr>
            <a:noAutofit/>
          </a:bodyPr>
          <a:lstStyle>
            <a:lvl1pPr marL="0" indent="0">
              <a:lnSpc>
                <a:spcPct val="120000"/>
              </a:lnSpc>
              <a:spcBef>
                <a:spcPts val="0"/>
              </a:spcBef>
              <a:buFontTx/>
              <a:buNone/>
              <a:defRPr sz="900" b="0" i="0">
                <a:latin typeface="Arial" charset="0"/>
                <a:ea typeface="Arial" charset="0"/>
                <a:cs typeface="Arial" charset="0"/>
              </a:defRPr>
            </a:lvl1pPr>
            <a:lvl2pPr marL="0" indent="0">
              <a:lnSpc>
                <a:spcPct val="120000"/>
              </a:lnSpc>
              <a:spcBef>
                <a:spcPts val="0"/>
              </a:spcBef>
              <a:buFontTx/>
              <a:buNone/>
              <a:defRPr sz="900" b="0" i="0">
                <a:latin typeface="Arial" charset="0"/>
                <a:ea typeface="Arial" charset="0"/>
                <a:cs typeface="Arial" charset="0"/>
              </a:defRPr>
            </a:lvl2pPr>
            <a:lvl3pPr marL="0" indent="0">
              <a:lnSpc>
                <a:spcPct val="120000"/>
              </a:lnSpc>
              <a:spcBef>
                <a:spcPts val="0"/>
              </a:spcBef>
              <a:buFontTx/>
              <a:buNone/>
              <a:defRPr sz="900" b="0" i="0">
                <a:latin typeface="Arial" charset="0"/>
                <a:ea typeface="Arial" charset="0"/>
                <a:cs typeface="Arial" charset="0"/>
              </a:defRPr>
            </a:lvl3pPr>
            <a:lvl4pPr marL="0" indent="0">
              <a:lnSpc>
                <a:spcPct val="120000"/>
              </a:lnSpc>
              <a:spcBef>
                <a:spcPts val="0"/>
              </a:spcBef>
              <a:buFontTx/>
              <a:buNone/>
              <a:defRPr sz="900" b="0" i="0">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1" name="Text Placeholder 19"/>
          <p:cNvSpPr>
            <a:spLocks noGrp="1"/>
          </p:cNvSpPr>
          <p:nvPr>
            <p:ph type="body" sz="quarter" idx="11"/>
          </p:nvPr>
        </p:nvSpPr>
        <p:spPr>
          <a:xfrm>
            <a:off x="2300416" y="5972638"/>
            <a:ext cx="1562064" cy="974626"/>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2" name="Text Placeholder 19"/>
          <p:cNvSpPr>
            <a:spLocks noGrp="1"/>
          </p:cNvSpPr>
          <p:nvPr>
            <p:ph type="body" sz="quarter" idx="12"/>
          </p:nvPr>
        </p:nvSpPr>
        <p:spPr>
          <a:xfrm>
            <a:off x="4013886" y="5972638"/>
            <a:ext cx="1562064" cy="936154"/>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05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6"/>
          <p:cNvSpPr>
            <a:spLocks noGrp="1"/>
          </p:cNvSpPr>
          <p:nvPr>
            <p:ph sz="quarter" idx="15" hasCustomPrompt="1"/>
          </p:nvPr>
        </p:nvSpPr>
        <p:spPr>
          <a:xfrm>
            <a:off x="578707" y="4956057"/>
            <a:ext cx="5929312" cy="274320"/>
          </a:xfrm>
        </p:spPr>
        <p:txBody>
          <a:bodyPr>
            <a:noAutofit/>
          </a:bodyPr>
          <a:lstStyle>
            <a:lvl1pPr marL="0" indent="0">
              <a:spcBef>
                <a:spcPts val="1200"/>
              </a:spcBef>
              <a:buFontTx/>
              <a:buNone/>
              <a:defRPr sz="1400" b="1" baseline="0"/>
            </a:lvl1pPr>
          </a:lstStyle>
          <a:p>
            <a:pPr lvl="0"/>
            <a:r>
              <a:rPr lang="en-US" dirty="0"/>
              <a:t>Click to add Presenters Name, Name &amp; Name</a:t>
            </a:r>
          </a:p>
        </p:txBody>
      </p:sp>
      <p:sp>
        <p:nvSpPr>
          <p:cNvPr id="14" name="Content Placeholder 6"/>
          <p:cNvSpPr>
            <a:spLocks noGrp="1"/>
          </p:cNvSpPr>
          <p:nvPr>
            <p:ph sz="quarter" idx="16" hasCustomPrompt="1"/>
          </p:nvPr>
        </p:nvSpPr>
        <p:spPr>
          <a:xfrm>
            <a:off x="578707" y="4689955"/>
            <a:ext cx="5929312" cy="274320"/>
          </a:xfrm>
        </p:spPr>
        <p:txBody>
          <a:bodyPr>
            <a:noAutofit/>
          </a:bodyPr>
          <a:lstStyle>
            <a:lvl1pPr marL="0" indent="0">
              <a:spcBef>
                <a:spcPts val="1200"/>
              </a:spcBef>
              <a:buFontTx/>
              <a:buNone/>
              <a:defRPr sz="1400" b="1" baseline="0"/>
            </a:lvl1pPr>
          </a:lstStyle>
          <a:p>
            <a:pPr lvl="0"/>
            <a:r>
              <a:rPr lang="en-US" dirty="0"/>
              <a:t>Click to add “Presented By:”</a:t>
            </a:r>
          </a:p>
        </p:txBody>
      </p:sp>
      <p:sp>
        <p:nvSpPr>
          <p:cNvPr id="15" name="Content Placeholder 6"/>
          <p:cNvSpPr>
            <a:spLocks noGrp="1"/>
          </p:cNvSpPr>
          <p:nvPr>
            <p:ph sz="quarter" idx="17" hasCustomPrompt="1"/>
          </p:nvPr>
        </p:nvSpPr>
        <p:spPr>
          <a:xfrm>
            <a:off x="578707" y="5555495"/>
            <a:ext cx="3150611" cy="320040"/>
          </a:xfrm>
        </p:spPr>
        <p:txBody>
          <a:bodyPr>
            <a:noAutofit/>
          </a:bodyPr>
          <a:lstStyle>
            <a:lvl1pPr marL="0" indent="0">
              <a:spcBef>
                <a:spcPts val="1200"/>
              </a:spcBef>
              <a:buFontTx/>
              <a:buNone/>
              <a:defRPr sz="1400" b="0" baseline="0"/>
            </a:lvl1pPr>
          </a:lstStyle>
          <a:p>
            <a:pPr lvl="0"/>
            <a:r>
              <a:rPr lang="en-US" dirty="0"/>
              <a:t>Click to add Date</a:t>
            </a:r>
          </a:p>
        </p:txBody>
      </p:sp>
    </p:spTree>
    <p:extLst>
      <p:ext uri="{BB962C8B-B14F-4D97-AF65-F5344CB8AC3E}">
        <p14:creationId xmlns:p14="http://schemas.microsoft.com/office/powerpoint/2010/main" val="1069323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ed List &amp; 2 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0850" y="2905545"/>
            <a:ext cx="4013574" cy="3090672"/>
          </a:xfrm>
        </p:spPr>
        <p:txBody>
          <a:bodyPr/>
          <a:lstStyle/>
          <a:p>
            <a:r>
              <a:rPr lang="en-US"/>
              <a:t>Click icon to add chart</a:t>
            </a:r>
            <a:endParaRPr lang="en-US" dirty="0"/>
          </a:p>
        </p:txBody>
      </p:sp>
      <p:sp>
        <p:nvSpPr>
          <p:cNvPr id="6" name="Text Placeholder 2"/>
          <p:cNvSpPr>
            <a:spLocks noGrp="1"/>
          </p:cNvSpPr>
          <p:nvPr>
            <p:ph idx="1" hasCustomPrompt="1"/>
          </p:nvPr>
        </p:nvSpPr>
        <p:spPr>
          <a:xfrm>
            <a:off x="451485" y="1554480"/>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8" name="Chart Placeholder 14"/>
          <p:cNvSpPr>
            <a:spLocks noGrp="1"/>
          </p:cNvSpPr>
          <p:nvPr>
            <p:ph type="chart" sz="quarter" idx="14"/>
          </p:nvPr>
        </p:nvSpPr>
        <p:spPr>
          <a:xfrm>
            <a:off x="4659581" y="2905545"/>
            <a:ext cx="4013574" cy="3090672"/>
          </a:xfrm>
        </p:spPr>
        <p:txBody>
          <a:bodyPr/>
          <a:lstStyle/>
          <a:p>
            <a:r>
              <a:rPr lang="en-US"/>
              <a:t>Click icon to add chart</a:t>
            </a:r>
            <a:endParaRPr lang="en-US" dirty="0"/>
          </a:p>
        </p:txBody>
      </p:sp>
      <p:sp>
        <p:nvSpPr>
          <p:cNvPr id="10"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414059851"/>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p:nvPr>
        </p:nvSpPr>
        <p:spPr>
          <a:xfrm>
            <a:off x="451485" y="1554479"/>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7" name="Text Placeholder 2"/>
          <p:cNvSpPr>
            <a:spLocks noGrp="1"/>
          </p:cNvSpPr>
          <p:nvPr>
            <p:ph idx="14"/>
          </p:nvPr>
        </p:nvSpPr>
        <p:spPr>
          <a:xfrm>
            <a:off x="453278" y="3826142"/>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9" name="Text Placeholder 2"/>
          <p:cNvSpPr>
            <a:spLocks noGrp="1"/>
          </p:cNvSpPr>
          <p:nvPr>
            <p:ph idx="15"/>
          </p:nvPr>
        </p:nvSpPr>
        <p:spPr>
          <a:xfrm>
            <a:off x="4616486" y="1556271"/>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10" name="Text Placeholder 2"/>
          <p:cNvSpPr>
            <a:spLocks noGrp="1"/>
          </p:cNvSpPr>
          <p:nvPr>
            <p:ph idx="16"/>
          </p:nvPr>
        </p:nvSpPr>
        <p:spPr>
          <a:xfrm>
            <a:off x="4618279" y="3827934"/>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71457568"/>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ed List &amp; 3 Add On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hasCustomPrompt="1"/>
          </p:nvPr>
        </p:nvSpPr>
        <p:spPr>
          <a:xfrm>
            <a:off x="451485" y="1554479"/>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4" name="Content Placeholder 3"/>
          <p:cNvSpPr>
            <a:spLocks noGrp="1"/>
          </p:cNvSpPr>
          <p:nvPr>
            <p:ph sz="quarter" idx="14"/>
          </p:nvPr>
        </p:nvSpPr>
        <p:spPr>
          <a:xfrm>
            <a:off x="4508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p:cNvSpPr>
            <a:spLocks noGrp="1" noChangeAspect="1"/>
          </p:cNvSpPr>
          <p:nvPr>
            <p:ph sz="quarter" idx="15"/>
          </p:nvPr>
        </p:nvSpPr>
        <p:spPr>
          <a:xfrm>
            <a:off x="33051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quarter" idx="16"/>
          </p:nvPr>
        </p:nvSpPr>
        <p:spPr>
          <a:xfrm>
            <a:off x="6139458"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46100362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ed List &amp; Chart Columns">
    <p:spTree>
      <p:nvGrpSpPr>
        <p:cNvPr id="1" name=""/>
        <p:cNvGrpSpPr/>
        <p:nvPr/>
      </p:nvGrpSpPr>
      <p:grpSpPr>
        <a:xfrm>
          <a:off x="0" y="0"/>
          <a:ext cx="0" cy="0"/>
          <a:chOff x="0" y="0"/>
          <a:chExt cx="0" cy="0"/>
        </a:xfrm>
      </p:grpSpPr>
      <p:sp>
        <p:nvSpPr>
          <p:cNvPr id="15" name="Chart Placeholder 14"/>
          <p:cNvSpPr>
            <a:spLocks noGrp="1"/>
          </p:cNvSpPr>
          <p:nvPr>
            <p:ph type="chart" sz="quarter" idx="12"/>
          </p:nvPr>
        </p:nvSpPr>
        <p:spPr>
          <a:xfrm>
            <a:off x="3905027" y="1554480"/>
            <a:ext cx="4830182" cy="3361765"/>
          </a:xfrm>
        </p:spPr>
        <p:txBody>
          <a:bodyPr/>
          <a:lstStyle>
            <a:lvl1pPr algn="l">
              <a:defRPr/>
            </a:lvl1pPr>
          </a:lstStyle>
          <a:p>
            <a:r>
              <a:rPr lang="en-US"/>
              <a:t>Click icon to add chart</a:t>
            </a:r>
            <a:endParaRPr lang="en-US" dirty="0"/>
          </a:p>
        </p:txBody>
      </p:sp>
      <p:sp>
        <p:nvSpPr>
          <p:cNvPr id="4" name="Text Placeholder 3"/>
          <p:cNvSpPr>
            <a:spLocks noGrp="1"/>
          </p:cNvSpPr>
          <p:nvPr>
            <p:ph type="body" sz="quarter" idx="14"/>
          </p:nvPr>
        </p:nvSpPr>
        <p:spPr>
          <a:xfrm>
            <a:off x="450850" y="1554480"/>
            <a:ext cx="3357563" cy="445635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6"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Tree>
    <p:extLst>
      <p:ext uri="{BB962C8B-B14F-4D97-AF65-F5344CB8AC3E}">
        <p14:creationId xmlns:p14="http://schemas.microsoft.com/office/powerpoint/2010/main" val="921495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with No Conten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Tree>
    <p:extLst>
      <p:ext uri="{BB962C8B-B14F-4D97-AF65-F5344CB8AC3E}">
        <p14:creationId xmlns:p14="http://schemas.microsoft.com/office/powerpoint/2010/main" val="1416601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baseline="0"/>
            </a:lvl1pPr>
          </a:lstStyle>
          <a:p>
            <a:r>
              <a:rPr lang="en-US" dirty="0"/>
              <a:t>Click to Edit. Adjust size from 30 – 38 pt.</a:t>
            </a:r>
          </a:p>
        </p:txBody>
      </p:sp>
    </p:spTree>
    <p:extLst>
      <p:ext uri="{BB962C8B-B14F-4D97-AF65-F5344CB8AC3E}">
        <p14:creationId xmlns:p14="http://schemas.microsoft.com/office/powerpoint/2010/main" val="451883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Taup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3250380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solidFill>
                  <a:schemeClr val="bg1"/>
                </a:solidFill>
              </a:defRPr>
            </a:lvl1pPr>
          </a:lstStyle>
          <a:p>
            <a:r>
              <a:rPr lang="en-US" dirty="0"/>
              <a:t>Click to Edit. Adjust size from 30 – 38 pt.</a:t>
            </a:r>
          </a:p>
        </p:txBody>
      </p:sp>
    </p:spTree>
    <p:extLst>
      <p:ext uri="{BB962C8B-B14F-4D97-AF65-F5344CB8AC3E}">
        <p14:creationId xmlns:p14="http://schemas.microsoft.com/office/powerpoint/2010/main" val="373838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Yellow">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2435535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Blue">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lvl1pPr>
              <a:defRPr b="0" i="0">
                <a:latin typeface="Arial" charset="0"/>
              </a:defRPr>
            </a:lvl1pPr>
          </a:lstStyle>
          <a:p>
            <a:fld id="{DF8096FD-41B5-2F46-9EA1-01A78F535848}" type="slidenum">
              <a:rPr lang="en-US" smtClean="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448862"/>
            <a:ext cx="7772400" cy="609398"/>
          </a:xfrm>
        </p:spPr>
        <p:txBody>
          <a:bodyPr anchor="t" anchorCtr="0">
            <a:spAutoFit/>
          </a:bodyPr>
          <a:lstStyle>
            <a:lvl1pPr algn="ctr">
              <a:defRPr sz="4400">
                <a:solidFill>
                  <a:schemeClr val="bg1"/>
                </a:solidFill>
              </a:defRPr>
            </a:lvl1pPr>
          </a:lstStyle>
          <a:p>
            <a:r>
              <a:rPr lang="en-US"/>
              <a:t>Click to edit Master title style</a:t>
            </a:r>
            <a:endParaRPr lang="en-US" dirty="0"/>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Tree>
    <p:extLst>
      <p:ext uri="{BB962C8B-B14F-4D97-AF65-F5344CB8AC3E}">
        <p14:creationId xmlns:p14="http://schemas.microsoft.com/office/powerpoint/2010/main" val="50459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No Addres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spTree>
    <p:extLst>
      <p:ext uri="{BB962C8B-B14F-4D97-AF65-F5344CB8AC3E}">
        <p14:creationId xmlns:p14="http://schemas.microsoft.com/office/powerpoint/2010/main" val="3160400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Black &amp; Whit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1000" dirty="0">
              <a:latin typeface="Arial Regular" charset="0"/>
              <a:ea typeface="Arial Regular" charset="0"/>
              <a:cs typeface="Arial Regular" charset="0"/>
            </a:endParaRPr>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
        <p:nvSpPr>
          <p:cNvPr id="9" name="Title 1"/>
          <p:cNvSpPr>
            <a:spLocks noGrp="1"/>
          </p:cNvSpPr>
          <p:nvPr>
            <p:ph type="ctrTitle"/>
          </p:nvPr>
        </p:nvSpPr>
        <p:spPr>
          <a:xfrm>
            <a:off x="685800" y="2448862"/>
            <a:ext cx="7772400" cy="609398"/>
          </a:xfrm>
        </p:spPr>
        <p:txBody>
          <a:bodyPr anchor="t" anchorCtr="0">
            <a:spAutoFit/>
          </a:bodyPr>
          <a:lstStyle>
            <a:lvl1pPr algn="ctr">
              <a:defRPr sz="4400">
                <a:solidFill>
                  <a:schemeClr val="tx1"/>
                </a:solidFill>
              </a:defRPr>
            </a:lvl1pPr>
          </a:lstStyle>
          <a:p>
            <a:r>
              <a:rPr lang="en-US"/>
              <a:t>Click to edit Master title style</a:t>
            </a:r>
            <a:endParaRPr lang="en-US" dirty="0"/>
          </a:p>
        </p:txBody>
      </p:sp>
      <p:pic>
        <p:nvPicPr>
          <p:cNvPr id="7" name="Picture 6"/>
          <p:cNvPicPr>
            <a:picLocks noChangeAspect="1"/>
          </p:cNvPicPr>
          <p:nvPr userDrawn="1"/>
        </p:nvPicPr>
        <p:blipFill>
          <a:blip r:embed="rId2">
            <a:clrChange>
              <a:clrFrom>
                <a:srgbClr val="FDFDFD"/>
              </a:clrFrom>
              <a:clrTo>
                <a:srgbClr val="FDFDFD">
                  <a:alpha val="0"/>
                </a:srgbClr>
              </a:clrTo>
            </a:clrChange>
          </a:blip>
          <a:stretch>
            <a:fillRect/>
          </a:stretch>
        </p:blipFill>
        <p:spPr>
          <a:xfrm>
            <a:off x="4106312" y="4648130"/>
            <a:ext cx="917379" cy="1420801"/>
          </a:xfrm>
          <a:prstGeom prst="rect">
            <a:avLst/>
          </a:prstGeom>
        </p:spPr>
      </p:pic>
    </p:spTree>
    <p:extLst>
      <p:ext uri="{BB962C8B-B14F-4D97-AF65-F5344CB8AC3E}">
        <p14:creationId xmlns:p14="http://schemas.microsoft.com/office/powerpoint/2010/main" val="2277025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3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
        <p:nvSpPr>
          <p:cNvPr id="8" name="Rectangle 7"/>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Rectangle 9"/>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0017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senters">
    <p:spTree>
      <p:nvGrpSpPr>
        <p:cNvPr id="1" name=""/>
        <p:cNvGrpSpPr/>
        <p:nvPr/>
      </p:nvGrpSpPr>
      <p:grpSpPr>
        <a:xfrm>
          <a:off x="0" y="0"/>
          <a:ext cx="0" cy="0"/>
          <a:chOff x="0" y="0"/>
          <a:chExt cx="0" cy="0"/>
        </a:xfrm>
      </p:grpSpPr>
      <p:sp>
        <p:nvSpPr>
          <p:cNvPr id="26" name="Text Placeholder 25"/>
          <p:cNvSpPr>
            <a:spLocks noGrp="1"/>
          </p:cNvSpPr>
          <p:nvPr>
            <p:ph type="body" sz="quarter" idx="10" hasCustomPrompt="1"/>
          </p:nvPr>
        </p:nvSpPr>
        <p:spPr>
          <a:xfrm>
            <a:off x="4765638" y="1217904"/>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27" name="Text Placeholder 25"/>
          <p:cNvSpPr>
            <a:spLocks noGrp="1"/>
          </p:cNvSpPr>
          <p:nvPr>
            <p:ph type="body" sz="quarter" idx="11" hasCustomPrompt="1"/>
          </p:nvPr>
        </p:nvSpPr>
        <p:spPr>
          <a:xfrm>
            <a:off x="864823" y="1219530"/>
            <a:ext cx="3657595" cy="415498"/>
          </a:xfrm>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864823"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4765638"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864823" y="1930159"/>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4765638" y="1930159"/>
            <a:ext cx="3657595" cy="1449178"/>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4765638" y="3796099"/>
            <a:ext cx="3657595" cy="369332"/>
          </a:xfrm>
        </p:spPr>
        <p:txBody>
          <a:bodyPr/>
          <a:lstStyle>
            <a:lvl1pPr marL="0" indent="0">
              <a:buFontTx/>
              <a:buNone/>
              <a:defRPr sz="16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6" name="Text Placeholder 25"/>
          <p:cNvSpPr>
            <a:spLocks noGrp="1"/>
          </p:cNvSpPr>
          <p:nvPr>
            <p:ph type="body" sz="quarter" idx="17" hasCustomPrompt="1"/>
          </p:nvPr>
        </p:nvSpPr>
        <p:spPr>
          <a:xfrm>
            <a:off x="864823" y="3797725"/>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7" name="Text Placeholder 25"/>
          <p:cNvSpPr>
            <a:spLocks noGrp="1"/>
          </p:cNvSpPr>
          <p:nvPr>
            <p:ph type="body" sz="quarter" idx="18" hasCustomPrompt="1"/>
          </p:nvPr>
        </p:nvSpPr>
        <p:spPr>
          <a:xfrm>
            <a:off x="864823"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4765638"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864823"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4765638"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cxnSp>
        <p:nvCxnSpPr>
          <p:cNvPr id="14" name="Straight Connector 13"/>
          <p:cNvCxnSpPr/>
          <p:nvPr userDrawn="1"/>
        </p:nvCxnSpPr>
        <p:spPr>
          <a:xfrm>
            <a:off x="864825"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864825"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4765638"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765638"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10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enters with Pictures">
    <p:spTree>
      <p:nvGrpSpPr>
        <p:cNvPr id="1" name=""/>
        <p:cNvGrpSpPr/>
        <p:nvPr/>
      </p:nvGrpSpPr>
      <p:grpSpPr>
        <a:xfrm>
          <a:off x="0" y="0"/>
          <a:ext cx="0" cy="0"/>
          <a:chOff x="0" y="0"/>
          <a:chExt cx="0" cy="0"/>
        </a:xfrm>
      </p:grpSpPr>
      <p:sp>
        <p:nvSpPr>
          <p:cNvPr id="44" name="Picture Placeholder 4"/>
          <p:cNvSpPr>
            <a:spLocks noGrp="1"/>
          </p:cNvSpPr>
          <p:nvPr>
            <p:ph type="pic" sz="quarter" idx="28"/>
          </p:nvPr>
        </p:nvSpPr>
        <p:spPr>
          <a:xfrm>
            <a:off x="4796547" y="3551826"/>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sp>
        <p:nvSpPr>
          <p:cNvPr id="31" name="Picture Placeholder 4"/>
          <p:cNvSpPr>
            <a:spLocks noGrp="1"/>
          </p:cNvSpPr>
          <p:nvPr>
            <p:ph type="pic" sz="quarter" idx="27"/>
          </p:nvPr>
        </p:nvSpPr>
        <p:spPr>
          <a:xfrm>
            <a:off x="710861" y="3550808"/>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6" name="Text Placeholder 25"/>
          <p:cNvSpPr>
            <a:spLocks noGrp="1"/>
          </p:cNvSpPr>
          <p:nvPr>
            <p:ph type="body" sz="quarter" idx="10" hasCustomPrompt="1"/>
          </p:nvPr>
        </p:nvSpPr>
        <p:spPr>
          <a:xfrm>
            <a:off x="5174437" y="1777496"/>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27" name="Text Placeholder 25"/>
          <p:cNvSpPr>
            <a:spLocks noGrp="1"/>
          </p:cNvSpPr>
          <p:nvPr>
            <p:ph type="body" sz="quarter" idx="11" hasCustomPrompt="1"/>
          </p:nvPr>
        </p:nvSpPr>
        <p:spPr>
          <a:xfrm>
            <a:off x="1090728" y="1778104"/>
            <a:ext cx="3642637" cy="415498"/>
          </a:xfrm>
          <a:ln>
            <a:noFill/>
          </a:ln>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1090728" y="2076799"/>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5174437" y="2077817"/>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1090728" y="2467217"/>
            <a:ext cx="3642637"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5174437" y="2468235"/>
            <a:ext cx="3577309" cy="826573"/>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5163679" y="4430997"/>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6" name="Text Placeholder 25"/>
          <p:cNvSpPr>
            <a:spLocks noGrp="1"/>
          </p:cNvSpPr>
          <p:nvPr>
            <p:ph type="body" sz="quarter" idx="17" hasCustomPrompt="1"/>
          </p:nvPr>
        </p:nvSpPr>
        <p:spPr>
          <a:xfrm>
            <a:off x="1079970" y="4431605"/>
            <a:ext cx="3642637" cy="415498"/>
          </a:xfrm>
          <a:ln>
            <a:noFill/>
          </a:ln>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7" name="Text Placeholder 25"/>
          <p:cNvSpPr>
            <a:spLocks noGrp="1"/>
          </p:cNvSpPr>
          <p:nvPr>
            <p:ph type="body" sz="quarter" idx="18" hasCustomPrompt="1"/>
          </p:nvPr>
        </p:nvSpPr>
        <p:spPr>
          <a:xfrm>
            <a:off x="1079970" y="4730300"/>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5163679" y="4731318"/>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1079971" y="5131476"/>
            <a:ext cx="3652858"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5163679" y="5132494"/>
            <a:ext cx="3587530" cy="826573"/>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1" name="Picture Placeholder 4"/>
          <p:cNvSpPr>
            <a:spLocks noGrp="1"/>
          </p:cNvSpPr>
          <p:nvPr>
            <p:ph type="pic" sz="quarter" idx="23"/>
          </p:nvPr>
        </p:nvSpPr>
        <p:spPr>
          <a:xfrm>
            <a:off x="710861" y="892609"/>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8" name="Picture Placeholder 4"/>
          <p:cNvSpPr>
            <a:spLocks noGrp="1"/>
          </p:cNvSpPr>
          <p:nvPr>
            <p:ph type="pic" sz="quarter" idx="26"/>
          </p:nvPr>
        </p:nvSpPr>
        <p:spPr>
          <a:xfrm>
            <a:off x="4796547" y="893627"/>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cxnSp>
        <p:nvCxnSpPr>
          <p:cNvPr id="45" name="Straight Connector 44"/>
          <p:cNvCxnSpPr/>
          <p:nvPr userDrawn="1"/>
        </p:nvCxnSpPr>
        <p:spPr>
          <a:xfrm>
            <a:off x="1079972" y="239608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1079972" y="5063333"/>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5163679" y="2397099"/>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5163679" y="506435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03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3552790" y="1280160"/>
            <a:ext cx="4999538" cy="330073"/>
          </a:xfrm>
        </p:spPr>
        <p:txBody>
          <a:bodyPr anchor="ctr">
            <a:noAutofit/>
          </a:bodyPr>
          <a:lstStyle>
            <a:lvl1pPr marL="0" indent="0">
              <a:lnSpc>
                <a:spcPct val="120000"/>
              </a:lnSpc>
              <a:spcBef>
                <a:spcPts val="1800"/>
              </a:spcBef>
              <a:spcAft>
                <a:spcPts val="1200"/>
              </a:spcAft>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Content Placeholder 2"/>
          <p:cNvSpPr>
            <a:spLocks noGrp="1"/>
          </p:cNvSpPr>
          <p:nvPr>
            <p:ph idx="12"/>
          </p:nvPr>
        </p:nvSpPr>
        <p:spPr>
          <a:xfrm>
            <a:off x="3552788" y="1639531"/>
            <a:ext cx="4999540"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0" indent="0">
              <a:lnSpc>
                <a:spcPct val="120000"/>
              </a:lnSpc>
              <a:buFont typeface="Wingdings 2" panose="05020102010507070707" pitchFamily="18" charset="2"/>
              <a:buNone/>
              <a:defRPr sz="1400">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8" name="Content Placeholder 2"/>
          <p:cNvSpPr>
            <a:spLocks noGrp="1"/>
          </p:cNvSpPr>
          <p:nvPr>
            <p:ph idx="14"/>
          </p:nvPr>
        </p:nvSpPr>
        <p:spPr>
          <a:xfrm>
            <a:off x="3552787" y="3298838"/>
            <a:ext cx="4999061"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tabLst/>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cxnSp>
        <p:nvCxnSpPr>
          <p:cNvPr id="12" name="Straight Connector 11"/>
          <p:cNvCxnSpPr/>
          <p:nvPr userDrawn="1"/>
        </p:nvCxnSpPr>
        <p:spPr>
          <a:xfrm>
            <a:off x="419535" y="2974244"/>
            <a:ext cx="1699708" cy="0"/>
          </a:xfrm>
          <a:prstGeom prst="line">
            <a:avLst/>
          </a:prstGeom>
          <a:ln w="317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5" hasCustomPrompt="1"/>
          </p:nvPr>
        </p:nvSpPr>
        <p:spPr>
          <a:xfrm>
            <a:off x="420624" y="2290444"/>
            <a:ext cx="2495774" cy="653741"/>
          </a:xfrm>
        </p:spPr>
        <p:txBody>
          <a:bodyPr>
            <a:noAutofit/>
          </a:bodyPr>
          <a:lstStyle>
            <a:lvl1pPr marL="0" indent="0">
              <a:buNone/>
              <a:defRPr sz="3600" b="1"/>
            </a:lvl1pPr>
          </a:lstStyle>
          <a:p>
            <a:pPr lvl="0"/>
            <a:r>
              <a:rPr lang="en-US" dirty="0"/>
              <a:t>Agenda</a:t>
            </a:r>
          </a:p>
        </p:txBody>
      </p:sp>
      <p:sp>
        <p:nvSpPr>
          <p:cNvPr id="16" name="Text Placeholder 2"/>
          <p:cNvSpPr>
            <a:spLocks noGrp="1"/>
          </p:cNvSpPr>
          <p:nvPr>
            <p:ph type="body" idx="16" hasCustomPrompt="1"/>
          </p:nvPr>
        </p:nvSpPr>
        <p:spPr>
          <a:xfrm>
            <a:off x="3552788" y="2974244"/>
            <a:ext cx="4999538" cy="306835"/>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7" name="Content Placeholder 2"/>
          <p:cNvSpPr>
            <a:spLocks noGrp="1"/>
          </p:cNvSpPr>
          <p:nvPr>
            <p:ph idx="17"/>
          </p:nvPr>
        </p:nvSpPr>
        <p:spPr>
          <a:xfrm>
            <a:off x="3552788" y="4980529"/>
            <a:ext cx="4999538"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18" name="Text Placeholder 2"/>
          <p:cNvSpPr>
            <a:spLocks noGrp="1"/>
          </p:cNvSpPr>
          <p:nvPr>
            <p:ph type="body" idx="18" hasCustomPrompt="1"/>
          </p:nvPr>
        </p:nvSpPr>
        <p:spPr>
          <a:xfrm>
            <a:off x="3563545" y="4615031"/>
            <a:ext cx="4988303" cy="326223"/>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6604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941" y="2126535"/>
            <a:ext cx="2860717" cy="1384995"/>
          </a:xfrm>
        </p:spPr>
        <p:txBody>
          <a:bodyPr anchor="t" anchorCtr="0">
            <a:spAutoFit/>
          </a:bodyPr>
          <a:lstStyle>
            <a:lvl1pPr>
              <a:lnSpc>
                <a:spcPct val="100000"/>
              </a:lnSpc>
              <a:defRPr sz="3000" baseline="0">
                <a:solidFill>
                  <a:schemeClr val="tx2"/>
                </a:solidFill>
              </a:defRPr>
            </a:lvl1pPr>
          </a:lstStyle>
          <a:p>
            <a:r>
              <a:rPr lang="en-US" dirty="0"/>
              <a:t>Click to edit. Adjust size to 30 – 38 pt.</a:t>
            </a:r>
          </a:p>
        </p:txBody>
      </p:sp>
      <p:sp>
        <p:nvSpPr>
          <p:cNvPr id="3" name="Text Placeholder 2"/>
          <p:cNvSpPr>
            <a:spLocks noGrp="1"/>
          </p:cNvSpPr>
          <p:nvPr>
            <p:ph type="body" idx="1" hasCustomPrompt="1"/>
          </p:nvPr>
        </p:nvSpPr>
        <p:spPr>
          <a:xfrm>
            <a:off x="3585064" y="1647117"/>
            <a:ext cx="5054110" cy="364564"/>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Text Placeholder 2"/>
          <p:cNvSpPr>
            <a:spLocks noGrp="1"/>
          </p:cNvSpPr>
          <p:nvPr>
            <p:ph type="body" idx="17" hasCustomPrompt="1"/>
          </p:nvPr>
        </p:nvSpPr>
        <p:spPr>
          <a:xfrm>
            <a:off x="3585063" y="3590675"/>
            <a:ext cx="5054111" cy="368140"/>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1" name="Content Placeholder 4"/>
          <p:cNvSpPr>
            <a:spLocks noGrp="1"/>
          </p:cNvSpPr>
          <p:nvPr>
            <p:ph sz="quarter" idx="18"/>
          </p:nvPr>
        </p:nvSpPr>
        <p:spPr>
          <a:xfrm>
            <a:off x="3585063" y="3976936"/>
            <a:ext cx="5054112" cy="1117229"/>
          </a:xfrm>
        </p:spPr>
        <p:txBody>
          <a:bodyPr>
            <a:spAutoFit/>
          </a:bodyPr>
          <a:lstStyle>
            <a:lvl1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1pPr>
            <a:lvl2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2pPr>
            <a:lvl3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3pPr>
            <a:lvl4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ext Placeholder 5"/>
          <p:cNvSpPr>
            <a:spLocks noGrp="1"/>
          </p:cNvSpPr>
          <p:nvPr>
            <p:ph type="body" sz="quarter" idx="19"/>
          </p:nvPr>
        </p:nvSpPr>
        <p:spPr>
          <a:xfrm>
            <a:off x="3584575" y="2022475"/>
            <a:ext cx="5054600" cy="1274195"/>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07090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1485" y="1006088"/>
            <a:ext cx="8154632" cy="252557"/>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sz="quarter" idx="10"/>
          </p:nvPr>
        </p:nvSpPr>
        <p:spPr>
          <a:xfrm>
            <a:off x="450850" y="1554480"/>
            <a:ext cx="8229600" cy="45498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870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Text Placeholder 4"/>
          <p:cNvSpPr>
            <a:spLocks noGrp="1"/>
          </p:cNvSpPr>
          <p:nvPr>
            <p:ph type="body" sz="quarter" idx="11"/>
          </p:nvPr>
        </p:nvSpPr>
        <p:spPr>
          <a:xfrm>
            <a:off x="450851"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2"/>
          </p:nvPr>
        </p:nvSpPr>
        <p:spPr>
          <a:xfrm>
            <a:off x="4796939"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765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List &amp; Chart">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1373" y="2904565"/>
            <a:ext cx="8229600" cy="3087448"/>
          </a:xfrm>
        </p:spPr>
        <p:txBody>
          <a:bodyPr/>
          <a:lstStyle/>
          <a:p>
            <a:r>
              <a:rPr lang="en-US"/>
              <a:t>Click icon to add chart</a:t>
            </a:r>
            <a:endParaRPr lang="en-US" dirty="0"/>
          </a:p>
        </p:txBody>
      </p:sp>
      <p:sp>
        <p:nvSpPr>
          <p:cNvPr id="6" name="Text Placeholder 2"/>
          <p:cNvSpPr>
            <a:spLocks noGrp="1"/>
          </p:cNvSpPr>
          <p:nvPr>
            <p:ph idx="1"/>
          </p:nvPr>
        </p:nvSpPr>
        <p:spPr>
          <a:xfrm>
            <a:off x="451485" y="1554480"/>
            <a:ext cx="8229111" cy="560153"/>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38860478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451485" y="1550083"/>
            <a:ext cx="8229111" cy="1827816"/>
          </a:xfrm>
          <a:prstGeom prst="rect">
            <a:avLst/>
          </a:prstGeom>
        </p:spPr>
        <p:txBody>
          <a:bodyPr vert="horz" wrap="square" lIns="0" tIns="0" rIns="0" bIns="0" rtlCol="0">
            <a:noAutofit/>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charset="0"/>
                <a:ea typeface="Arial" charset="0"/>
                <a:cs typeface="Arial" charset="0"/>
              </a:rPr>
              <a:t>© PFM</a:t>
            </a:r>
          </a:p>
        </p:txBody>
      </p:sp>
      <p:sp>
        <p:nvSpPr>
          <p:cNvPr id="9" name="Slide Number Placeholder 5"/>
          <p:cNvSpPr txBox="1">
            <a:spLocks/>
          </p:cNvSpPr>
          <p:nvPr userDrawn="1"/>
        </p:nvSpPr>
        <p:spPr>
          <a:xfrm>
            <a:off x="8606117" y="6500875"/>
            <a:ext cx="39636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100" smtClean="0">
                <a:latin typeface="Arial" charset="0"/>
                <a:ea typeface="Arial" charset="0"/>
                <a:cs typeface="Arial" charset="0"/>
              </a:rPr>
              <a:pPr algn="r"/>
              <a:t>‹#›</a:t>
            </a:fld>
            <a:endParaRPr lang="en-US" sz="1200" dirty="0">
              <a:latin typeface="Arial" charset="0"/>
              <a:ea typeface="Arial" charset="0"/>
              <a:cs typeface="Arial" charset="0"/>
            </a:endParaRPr>
          </a:p>
        </p:txBody>
      </p:sp>
    </p:spTree>
    <p:extLst>
      <p:ext uri="{BB962C8B-B14F-4D97-AF65-F5344CB8AC3E}">
        <p14:creationId xmlns:p14="http://schemas.microsoft.com/office/powerpoint/2010/main" val="1769589963"/>
      </p:ext>
    </p:extLst>
  </p:cSld>
  <p:clrMap bg1="lt1" tx1="dk1" bg2="lt2" tx2="dk2" accent1="accent1" accent2="accent2" accent3="accent3" accent4="accent4" accent5="accent5" accent6="accent6" hlink="hlink" folHlink="folHlink"/>
  <p:sldLayoutIdLst>
    <p:sldLayoutId id="2147483689" r:id="rId1"/>
    <p:sldLayoutId id="2147483719" r:id="rId2"/>
    <p:sldLayoutId id="2147483676" r:id="rId3"/>
    <p:sldLayoutId id="2147483677" r:id="rId4"/>
    <p:sldLayoutId id="2147483674" r:id="rId5"/>
    <p:sldLayoutId id="2147483675" r:id="rId6"/>
    <p:sldLayoutId id="2147483714" r:id="rId7"/>
    <p:sldLayoutId id="2147483720" r:id="rId8"/>
    <p:sldLayoutId id="2147483717" r:id="rId9"/>
    <p:sldLayoutId id="2147483724" r:id="rId10"/>
    <p:sldLayoutId id="2147483726" r:id="rId11"/>
    <p:sldLayoutId id="2147483725" r:id="rId12"/>
    <p:sldLayoutId id="2147483678" r:id="rId13"/>
    <p:sldLayoutId id="2147483682" r:id="rId14"/>
    <p:sldLayoutId id="2147483721" r:id="rId15"/>
    <p:sldLayoutId id="2147483684" r:id="rId16"/>
    <p:sldLayoutId id="2147483685" r:id="rId17"/>
    <p:sldLayoutId id="2147483686" r:id="rId18"/>
    <p:sldLayoutId id="2147483690" r:id="rId19"/>
    <p:sldLayoutId id="2147483722" r:id="rId20"/>
    <p:sldLayoutId id="2147483727" r:id="rId21"/>
  </p:sldLayoutIdLst>
  <p:txStyles>
    <p:titleStyle>
      <a:lvl1pPr algn="l" defTabSz="914400" rtl="0" eaLnBrk="1" latinLnBrk="0" hangingPunct="1">
        <a:lnSpc>
          <a:spcPct val="90000"/>
        </a:lnSpc>
        <a:spcBef>
          <a:spcPct val="0"/>
        </a:spcBef>
        <a:buNone/>
        <a:defRPr sz="1800" b="1" i="0" kern="1200">
          <a:solidFill>
            <a:schemeClr val="tx2"/>
          </a:solidFill>
          <a:latin typeface="Arial" charset="0"/>
          <a:ea typeface="Arial" charset="0"/>
          <a:cs typeface="Arial" charset="0"/>
        </a:defRPr>
      </a:lvl1pPr>
    </p:titleStyle>
    <p:bodyStyle>
      <a:lvl1pPr marL="225425" indent="-225425" algn="l" defTabSz="914400" rtl="0" eaLnBrk="1" latinLnBrk="0" hangingPunct="1">
        <a:lnSpc>
          <a:spcPct val="110000"/>
        </a:lnSpc>
        <a:spcBef>
          <a:spcPts val="1200"/>
        </a:spcBef>
        <a:buClr>
          <a:schemeClr val="accent2"/>
        </a:buClr>
        <a:buSzPct val="90000"/>
        <a:buFont typeface="Wingdings 2" panose="05020102010507070707" pitchFamily="18" charset="2"/>
        <a:buChar char="Ã"/>
        <a:defRPr sz="1200" kern="1200">
          <a:solidFill>
            <a:schemeClr val="tx2"/>
          </a:solidFill>
          <a:latin typeface="+mn-lt"/>
          <a:ea typeface="Arial" charset="0"/>
          <a:cs typeface="Arial" charset="0"/>
        </a:defRPr>
      </a:lvl1pPr>
      <a:lvl2pPr marL="398463"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Soleil" charset="0"/>
          <a:cs typeface="Soleil" charset="0"/>
        </a:defRPr>
      </a:lvl2pPr>
      <a:lvl3pPr marL="569913" indent="-171450"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3pPr>
      <a:lvl4pPr marL="74295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4pPr>
      <a:lvl5pPr marL="91440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baseline="0">
          <a:solidFill>
            <a:schemeClr val="tx2"/>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228" y="2001838"/>
            <a:ext cx="7691403" cy="997196"/>
          </a:xfrm>
        </p:spPr>
        <p:txBody>
          <a:bodyPr/>
          <a:lstStyle/>
          <a:p>
            <a:r>
              <a:rPr lang="en-US" dirty="0"/>
              <a:t>Oklahoma Incentive Evaluation Commission</a:t>
            </a:r>
          </a:p>
        </p:txBody>
      </p:sp>
      <p:sp>
        <p:nvSpPr>
          <p:cNvPr id="3" name="Subtitle 2"/>
          <p:cNvSpPr>
            <a:spLocks noGrp="1"/>
          </p:cNvSpPr>
          <p:nvPr>
            <p:ph type="subTitle" idx="1"/>
          </p:nvPr>
        </p:nvSpPr>
        <p:spPr>
          <a:xfrm>
            <a:off x="578707" y="3244334"/>
            <a:ext cx="7693923" cy="374718"/>
          </a:xfrm>
        </p:spPr>
        <p:txBody>
          <a:bodyPr/>
          <a:lstStyle/>
          <a:p>
            <a:r>
              <a:rPr lang="en-US" dirty="0"/>
              <a:t>Incentive Evaluation Update</a:t>
            </a:r>
          </a:p>
        </p:txBody>
      </p:sp>
      <p:sp>
        <p:nvSpPr>
          <p:cNvPr id="4" name="Text Placeholder 3"/>
          <p:cNvSpPr>
            <a:spLocks noGrp="1"/>
          </p:cNvSpPr>
          <p:nvPr>
            <p:ph type="body" sz="quarter" idx="10"/>
          </p:nvPr>
        </p:nvSpPr>
        <p:spPr/>
        <p:txBody>
          <a:bodyPr/>
          <a:lstStyle/>
          <a:p>
            <a:r>
              <a:rPr lang="en-US" dirty="0"/>
              <a:t>PFM Group Consulting LLC.</a:t>
            </a:r>
          </a:p>
        </p:txBody>
      </p:sp>
      <p:sp>
        <p:nvSpPr>
          <p:cNvPr id="5" name="Text Placeholder 4"/>
          <p:cNvSpPr>
            <a:spLocks noGrp="1"/>
          </p:cNvSpPr>
          <p:nvPr>
            <p:ph type="body" sz="quarter" idx="11"/>
          </p:nvPr>
        </p:nvSpPr>
        <p:spPr/>
        <p:txBody>
          <a:bodyPr/>
          <a:lstStyle/>
          <a:p>
            <a:r>
              <a:rPr lang="en-US" dirty="0"/>
              <a:t>1735 Market Street </a:t>
            </a:r>
          </a:p>
          <a:p>
            <a:r>
              <a:rPr lang="en-US" dirty="0"/>
              <a:t>43</a:t>
            </a:r>
            <a:r>
              <a:rPr lang="en-US" baseline="30000" dirty="0"/>
              <a:t>rd</a:t>
            </a:r>
            <a:r>
              <a:rPr lang="en-US" dirty="0"/>
              <a:t> Floor </a:t>
            </a:r>
          </a:p>
          <a:p>
            <a:r>
              <a:rPr lang="en-US" dirty="0"/>
              <a:t>Philadelphia, PA 19103</a:t>
            </a:r>
          </a:p>
        </p:txBody>
      </p:sp>
      <p:sp>
        <p:nvSpPr>
          <p:cNvPr id="6" name="Text Placeholder 5"/>
          <p:cNvSpPr>
            <a:spLocks noGrp="1"/>
          </p:cNvSpPr>
          <p:nvPr>
            <p:ph type="body" sz="quarter" idx="12"/>
          </p:nvPr>
        </p:nvSpPr>
        <p:spPr/>
        <p:txBody>
          <a:bodyPr/>
          <a:lstStyle/>
          <a:p>
            <a:r>
              <a:rPr lang="en-US" dirty="0"/>
              <a:t>(215) 567-6100</a:t>
            </a:r>
          </a:p>
        </p:txBody>
      </p:sp>
      <p:sp>
        <p:nvSpPr>
          <p:cNvPr id="9" name="Content Placeholder 8"/>
          <p:cNvSpPr>
            <a:spLocks noGrp="1"/>
          </p:cNvSpPr>
          <p:nvPr>
            <p:ph sz="quarter" idx="17"/>
          </p:nvPr>
        </p:nvSpPr>
        <p:spPr>
          <a:xfrm>
            <a:off x="578707" y="3994654"/>
            <a:ext cx="3150611" cy="320040"/>
          </a:xfrm>
        </p:spPr>
        <p:txBody>
          <a:bodyPr/>
          <a:lstStyle/>
          <a:p>
            <a:r>
              <a:rPr lang="en-US" sz="1600" b="1" dirty="0"/>
              <a:t>March 23, 2022</a:t>
            </a:r>
          </a:p>
        </p:txBody>
      </p:sp>
    </p:spTree>
    <p:extLst>
      <p:ext uri="{BB962C8B-B14F-4D97-AF65-F5344CB8AC3E}">
        <p14:creationId xmlns:p14="http://schemas.microsoft.com/office/powerpoint/2010/main" val="3724625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Oklahoma Health Research Program</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Intent: To enable researchers to gain expertise and produce data to obtain larger grants from other sources, including federal agencies and public and private funding organizations. A component part, the Health Research Fellowship, helps to increase the number and quality of post-doctoral researchers in Oklahoma.</a:t>
            </a:r>
          </a:p>
          <a:p>
            <a:pPr>
              <a:buFont typeface="Wingdings" panose="05000000000000000000" pitchFamily="2" charset="2"/>
              <a:buChar char="§"/>
            </a:pPr>
            <a:r>
              <a:rPr lang="en-US" sz="1800" dirty="0"/>
              <a:t>Started: 1987.</a:t>
            </a:r>
          </a:p>
          <a:p>
            <a:pPr>
              <a:buFont typeface="Wingdings" panose="05000000000000000000" pitchFamily="2" charset="2"/>
              <a:buChar char="§"/>
            </a:pPr>
            <a:r>
              <a:rPr lang="en-US" sz="1800" dirty="0"/>
              <a:t>Program description: Funds basic research projects related to human health for 1-3 years at a maximum level of $45,000 per year.</a:t>
            </a:r>
          </a:p>
          <a:p>
            <a:pPr>
              <a:buFont typeface="Wingdings" panose="05000000000000000000" pitchFamily="2" charset="2"/>
              <a:buChar char="§"/>
            </a:pPr>
            <a:r>
              <a:rPr lang="en-US" sz="1800" dirty="0"/>
              <a:t>Financial impact: $2.5 million in 2022, a reduction from the $3.7 million in 2017. from the prior evaluation.</a:t>
            </a:r>
          </a:p>
          <a:p>
            <a:pPr>
              <a:buFont typeface="Wingdings" panose="05000000000000000000" pitchFamily="2" charset="2"/>
              <a:buChar char="§"/>
            </a:pPr>
            <a:r>
              <a:rPr lang="en-US" sz="1800" dirty="0"/>
              <a:t>Last evaluation noted that NIH funding has increased steadily over the past 25 years and other economic impacts appear to be significant.</a:t>
            </a:r>
          </a:p>
          <a:p>
            <a:pPr>
              <a:buFont typeface="Wingdings" panose="05000000000000000000" pitchFamily="2" charset="2"/>
              <a:buChar char="§"/>
            </a:pPr>
            <a:endParaRPr lang="en-US" sz="2000" dirty="0"/>
          </a:p>
        </p:txBody>
      </p:sp>
    </p:spTree>
    <p:extLst>
      <p:ext uri="{BB962C8B-B14F-4D97-AF65-F5344CB8AC3E}">
        <p14:creationId xmlns:p14="http://schemas.microsoft.com/office/powerpoint/2010/main" val="2587382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Oklahoma Health Research Program - Benchmarking</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Many states fund health research, and the 2018 benchmarking identified three states (Connecticut, Pennsylvania and Virginia) that have comparable programs; all provide incentives in the form of grants.</a:t>
            </a:r>
          </a:p>
          <a:p>
            <a:pPr>
              <a:buFont typeface="Wingdings" panose="05000000000000000000" pitchFamily="2" charset="2"/>
              <a:buChar char="§"/>
            </a:pPr>
            <a:r>
              <a:rPr lang="en-US" sz="1800" dirty="0"/>
              <a:t>Our current benchmarking identified two additional states (Massachusetts and Texas) with similar programs.</a:t>
            </a:r>
          </a:p>
          <a:p>
            <a:pPr lvl="1">
              <a:buFont typeface="Arial" panose="020B0604020202020204" pitchFamily="34" charset="0"/>
              <a:buChar char="-"/>
            </a:pPr>
            <a:r>
              <a:rPr lang="en-US" sz="1600" dirty="0"/>
              <a:t>Massachusetts provides grants for capital projects that enable/support life sciences research and development, ranging from $1.5 to $5 million.</a:t>
            </a:r>
          </a:p>
          <a:p>
            <a:pPr lvl="1">
              <a:buFont typeface="Arial" panose="020B0604020202020204" pitchFamily="34" charset="0"/>
              <a:buChar char="-"/>
            </a:pPr>
            <a:r>
              <a:rPr lang="en-US" sz="1600" dirty="0"/>
              <a:t>Texas has a Cancer Prevention and Research Institute that may issue $3 billion in GO bonds over 10 years to fund grants for cancer research and prevention.</a:t>
            </a:r>
          </a:p>
          <a:p>
            <a:pPr>
              <a:buFont typeface="Wingdings" panose="05000000000000000000" pitchFamily="2" charset="2"/>
              <a:buChar char="§"/>
            </a:pPr>
            <a:r>
              <a:rPr lang="en-US" sz="1800" dirty="0"/>
              <a:t>Pennsylvania provides grants for clinical, health services, and biomedical research and has both competitive and non-competitive grant programs.</a:t>
            </a:r>
          </a:p>
          <a:p>
            <a:pPr>
              <a:buFont typeface="Wingdings" panose="05000000000000000000" pitchFamily="2" charset="2"/>
              <a:buChar char="§"/>
            </a:pPr>
            <a:r>
              <a:rPr lang="en-US" sz="1800" dirty="0"/>
              <a:t>Generally, grant amounts in Oklahoma are lower than in other states.</a:t>
            </a:r>
          </a:p>
          <a:p>
            <a:pPr>
              <a:buFont typeface="Wingdings" panose="05000000000000000000" pitchFamily="2" charset="2"/>
              <a:buChar char="§"/>
            </a:pPr>
            <a:endParaRPr lang="en-US" sz="1800" dirty="0"/>
          </a:p>
        </p:txBody>
      </p:sp>
    </p:spTree>
    <p:extLst>
      <p:ext uri="{BB962C8B-B14F-4D97-AF65-F5344CB8AC3E}">
        <p14:creationId xmlns:p14="http://schemas.microsoft.com/office/powerpoint/2010/main" val="4198636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Quick Action Closing Fund</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Intent: To attract high-impact companies to the state by providing funds to be used for economic development and related infrastructure development when expenditure of funds is likely a determining factor in a location decision.</a:t>
            </a:r>
          </a:p>
          <a:p>
            <a:pPr>
              <a:buFont typeface="Wingdings" panose="05000000000000000000" pitchFamily="2" charset="2"/>
              <a:buChar char="§"/>
            </a:pPr>
            <a:r>
              <a:rPr lang="en-US" sz="1800" dirty="0"/>
              <a:t>Started: 2011.</a:t>
            </a:r>
          </a:p>
          <a:p>
            <a:pPr>
              <a:buFont typeface="Wingdings" panose="05000000000000000000" pitchFamily="2" charset="2"/>
              <a:buChar char="§"/>
            </a:pPr>
            <a:r>
              <a:rPr lang="en-US" sz="1800" dirty="0"/>
              <a:t>Program description: Upon a recommendation by the Department of Commerce, the Governor may enter into an agreement with a company to provide funds under certain conditions.</a:t>
            </a:r>
          </a:p>
          <a:p>
            <a:pPr>
              <a:buFont typeface="Wingdings" panose="05000000000000000000" pitchFamily="2" charset="2"/>
              <a:buChar char="§"/>
            </a:pPr>
            <a:r>
              <a:rPr lang="en-US" sz="1800" dirty="0"/>
              <a:t>The fund is used when Oklahoma’s major incentives, such as the Quality Jobs Program, are not sufficient to close a deal.</a:t>
            </a:r>
          </a:p>
          <a:p>
            <a:pPr>
              <a:buFont typeface="Wingdings" panose="05000000000000000000" pitchFamily="2" charset="2"/>
              <a:buChar char="§"/>
            </a:pPr>
            <a:r>
              <a:rPr lang="en-US" sz="1800" dirty="0"/>
              <a:t>Financial impact: $3 million in calendar year 2021.</a:t>
            </a:r>
          </a:p>
          <a:p>
            <a:pPr>
              <a:buFont typeface="Wingdings" panose="05000000000000000000" pitchFamily="2" charset="2"/>
              <a:buChar char="§"/>
            </a:pPr>
            <a:r>
              <a:rPr lang="en-US" sz="1800" dirty="0"/>
              <a:t>The Legislature appropriated an additional $20 million to the fund for FY 2022.</a:t>
            </a:r>
          </a:p>
          <a:p>
            <a:pPr>
              <a:buFont typeface="Wingdings" panose="05000000000000000000" pitchFamily="2" charset="2"/>
              <a:buChar char="§"/>
            </a:pPr>
            <a:r>
              <a:rPr lang="en-US" sz="1800" dirty="0"/>
              <a:t>The Commission recommended a more regular funding stream for the program, and a portion of Quality Jobs program credits now go to the Fund.</a:t>
            </a:r>
          </a:p>
        </p:txBody>
      </p:sp>
    </p:spTree>
    <p:extLst>
      <p:ext uri="{BB962C8B-B14F-4D97-AF65-F5344CB8AC3E}">
        <p14:creationId xmlns:p14="http://schemas.microsoft.com/office/powerpoint/2010/main" val="3167889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Quick Action Closing Fund - Benchmarking</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Five states were found to have comparable programs (Arkansas, Florida, North Carolina, Nevada, and Texas).</a:t>
            </a:r>
          </a:p>
          <a:p>
            <a:pPr>
              <a:buFont typeface="Wingdings" panose="05000000000000000000" pitchFamily="2" charset="2"/>
              <a:buChar char="§"/>
            </a:pPr>
            <a:r>
              <a:rPr lang="en-US" sz="1800" dirty="0"/>
              <a:t>Oklahoma’s closing fund fiscal impact is low compared to other states.  The Texas Enterprise Fund, for example, was estimated to spend $45 million in FY 2020.</a:t>
            </a:r>
          </a:p>
          <a:p>
            <a:pPr>
              <a:buFont typeface="Wingdings" panose="05000000000000000000" pitchFamily="2" charset="2"/>
              <a:buChar char="§"/>
            </a:pPr>
            <a:r>
              <a:rPr lang="en-US" sz="1800" dirty="0"/>
              <a:t>A 2019 study on the Texas program found that several companies renegotiated agreements, sometimes right before they would have been subject to claw backs.</a:t>
            </a:r>
          </a:p>
          <a:p>
            <a:pPr>
              <a:buFont typeface="Wingdings" panose="05000000000000000000" pitchFamily="2" charset="2"/>
              <a:buChar char="§"/>
            </a:pPr>
            <a:r>
              <a:rPr lang="en-US" sz="1800" dirty="0"/>
              <a:t>A 2017 study of Arkansas’ Quick Action Closing Fund found no evidence to suggest the payments created cumulative private employment or establishment benefits at the county level.</a:t>
            </a:r>
          </a:p>
          <a:p>
            <a:pPr>
              <a:buFont typeface="Wingdings" panose="05000000000000000000" pitchFamily="2" charset="2"/>
              <a:buChar char="§"/>
            </a:pPr>
            <a:r>
              <a:rPr lang="en-US" sz="1800" dirty="0"/>
              <a:t>A 2014 evaluation of Florida’s Quick Action Closing Fund found the program to return $6.10 to the state for every dollar spent.</a:t>
            </a:r>
          </a:p>
          <a:p>
            <a:pPr marL="0" indent="0">
              <a:buNone/>
            </a:pPr>
            <a:endParaRPr lang="en-US" sz="2000" dirty="0"/>
          </a:p>
        </p:txBody>
      </p:sp>
    </p:spTree>
    <p:extLst>
      <p:ext uri="{BB962C8B-B14F-4D97-AF65-F5344CB8AC3E}">
        <p14:creationId xmlns:p14="http://schemas.microsoft.com/office/powerpoint/2010/main" val="268319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334" y="850162"/>
            <a:ext cx="8154632" cy="332399"/>
          </a:xfrm>
        </p:spPr>
        <p:txBody>
          <a:bodyPr/>
          <a:lstStyle/>
          <a:p>
            <a:r>
              <a:rPr lang="en-US" sz="2400" dirty="0"/>
              <a:t>Investment/New Jobs Tax Credit</a:t>
            </a:r>
          </a:p>
        </p:txBody>
      </p:sp>
      <p:sp>
        <p:nvSpPr>
          <p:cNvPr id="3" name="Text Placeholder 2"/>
          <p:cNvSpPr>
            <a:spLocks noGrp="1"/>
          </p:cNvSpPr>
          <p:nvPr>
            <p:ph type="body" sz="quarter" idx="10"/>
          </p:nvPr>
        </p:nvSpPr>
        <p:spPr>
          <a:xfrm>
            <a:off x="450850" y="1363738"/>
            <a:ext cx="8229600" cy="4549819"/>
          </a:xfrm>
        </p:spPr>
        <p:txBody>
          <a:bodyPr/>
          <a:lstStyle/>
          <a:p>
            <a:pPr>
              <a:buFont typeface="Wingdings" panose="05000000000000000000" pitchFamily="2" charset="2"/>
              <a:buChar char="§"/>
            </a:pPr>
            <a:r>
              <a:rPr lang="en-US" sz="1800" dirty="0"/>
              <a:t>Intent: To incentivize capital investment and job creation.</a:t>
            </a:r>
          </a:p>
          <a:p>
            <a:pPr>
              <a:buFont typeface="Wingdings" panose="05000000000000000000" pitchFamily="2" charset="2"/>
              <a:buChar char="§"/>
            </a:pPr>
            <a:r>
              <a:rPr lang="en-US" sz="1800" dirty="0"/>
              <a:t>Started: January 1, 1988.</a:t>
            </a:r>
          </a:p>
          <a:p>
            <a:pPr>
              <a:buFont typeface="Wingdings" panose="05000000000000000000" pitchFamily="2" charset="2"/>
              <a:buChar char="§"/>
            </a:pPr>
            <a:r>
              <a:rPr lang="en-US" sz="1800" dirty="0"/>
              <a:t>Program description: Manufacturers, aircraft maintenance, and web search portal facilities may qualify for a tax credit  for five years equal to 1 percent of qualified capital investment, or $500 per new employee.  The benefit is doubled if capital investment is at least $40 million.</a:t>
            </a:r>
          </a:p>
          <a:p>
            <a:pPr>
              <a:buFont typeface="Wingdings" panose="05000000000000000000" pitchFamily="2" charset="2"/>
              <a:buChar char="§"/>
            </a:pPr>
            <a:r>
              <a:rPr lang="en-US" sz="1800" dirty="0"/>
              <a:t>Financial impact: $47.0 million in 2020. There was a $25 million cap in place from 2015-2018, and it was allowed to expire.</a:t>
            </a:r>
          </a:p>
          <a:p>
            <a:pPr>
              <a:buFont typeface="Wingdings" panose="05000000000000000000" pitchFamily="2" charset="2"/>
              <a:buChar char="§"/>
            </a:pPr>
            <a:r>
              <a:rPr lang="en-US" sz="1800" dirty="0"/>
              <a:t>Carryforward: Credits can be carried forward for 15 years if generated by employment increase.  Credits generated by capital investment may be carried forward indefinitely.</a:t>
            </a:r>
          </a:p>
          <a:p>
            <a:pPr>
              <a:buFont typeface="Wingdings" panose="05000000000000000000" pitchFamily="2" charset="2"/>
              <a:buChar char="§"/>
            </a:pPr>
            <a:r>
              <a:rPr lang="en-US" sz="1800" dirty="0"/>
              <a:t>The minimum salary requirement for the benefit is extremely low. The benefit, when coupled with the Five-Year Ad Valorem Exemption can be over 10 percent of the original value of the capital investment.</a:t>
            </a:r>
          </a:p>
          <a:p>
            <a:pPr>
              <a:buFont typeface="Wingdings" panose="05000000000000000000" pitchFamily="2" charset="2"/>
              <a:buChar char="§"/>
            </a:pPr>
            <a:endParaRPr lang="en-US" sz="2000" dirty="0"/>
          </a:p>
        </p:txBody>
      </p:sp>
    </p:spTree>
    <p:extLst>
      <p:ext uri="{BB962C8B-B14F-4D97-AF65-F5344CB8AC3E}">
        <p14:creationId xmlns:p14="http://schemas.microsoft.com/office/powerpoint/2010/main" val="2872561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Investment/New Jobs Tax Credit - Benchmarking</a:t>
            </a:r>
          </a:p>
        </p:txBody>
      </p:sp>
      <p:sp>
        <p:nvSpPr>
          <p:cNvPr id="3" name="Text Placeholder 2"/>
          <p:cNvSpPr>
            <a:spLocks noGrp="1"/>
          </p:cNvSpPr>
          <p:nvPr>
            <p:ph type="body" sz="quarter" idx="10"/>
          </p:nvPr>
        </p:nvSpPr>
        <p:spPr/>
        <p:txBody>
          <a:bodyPr/>
          <a:lstStyle/>
          <a:p>
            <a:pPr lvl="0">
              <a:buFont typeface="Wingdings" panose="05000000000000000000" pitchFamily="2" charset="2"/>
              <a:buChar char="§"/>
            </a:pPr>
            <a:r>
              <a:rPr lang="en-US" sz="1800" dirty="0"/>
              <a:t>While many states offer some form of investment tax credit, eight states were selected as having comparable programs.</a:t>
            </a:r>
          </a:p>
          <a:p>
            <a:pPr lvl="0">
              <a:buFont typeface="Wingdings" panose="05000000000000000000" pitchFamily="2" charset="2"/>
              <a:buChar char="§"/>
            </a:pPr>
            <a:r>
              <a:rPr lang="en-US" sz="1800" dirty="0"/>
              <a:t>Oklahoma allows its credit to be taken for five years, while six out of eight comparable states award the credit in the year the investment was made.</a:t>
            </a:r>
          </a:p>
          <a:p>
            <a:pPr lvl="0">
              <a:buFont typeface="Wingdings" panose="05000000000000000000" pitchFamily="2" charset="2"/>
              <a:buChar char="§"/>
            </a:pPr>
            <a:r>
              <a:rPr lang="en-US" sz="1800" dirty="0"/>
              <a:t>Oklahoma’s benefit is 1 or 2 percent of capital cost, depending on qualifications, while the median percentage of the comparison group is 3.75 percent.</a:t>
            </a:r>
          </a:p>
          <a:p>
            <a:pPr lvl="0">
              <a:buFont typeface="Wingdings" panose="05000000000000000000" pitchFamily="2" charset="2"/>
              <a:buChar char="§"/>
            </a:pPr>
            <a:r>
              <a:rPr lang="en-US" sz="1800" dirty="0"/>
              <a:t>Oklahoma’s program has the longest carryforward period in the comparison group.</a:t>
            </a:r>
          </a:p>
          <a:p>
            <a:pPr lvl="0">
              <a:buFont typeface="Wingdings" panose="05000000000000000000" pitchFamily="2" charset="2"/>
              <a:buChar char="§"/>
            </a:pPr>
            <a:r>
              <a:rPr lang="en-US" sz="1800" dirty="0"/>
              <a:t>Oklahoma eliminated its program cap, and no other state has a program cap in place.</a:t>
            </a:r>
          </a:p>
        </p:txBody>
      </p:sp>
    </p:spTree>
    <p:extLst>
      <p:ext uri="{BB962C8B-B14F-4D97-AF65-F5344CB8AC3E}">
        <p14:creationId xmlns:p14="http://schemas.microsoft.com/office/powerpoint/2010/main" val="2665463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429" y="585673"/>
            <a:ext cx="8154632" cy="332399"/>
          </a:xfrm>
        </p:spPr>
        <p:txBody>
          <a:bodyPr/>
          <a:lstStyle/>
          <a:p>
            <a:r>
              <a:rPr lang="en-US" sz="2400" dirty="0"/>
              <a:t>Oklahoma Seed Capital Fund</a:t>
            </a:r>
          </a:p>
        </p:txBody>
      </p:sp>
      <p:sp>
        <p:nvSpPr>
          <p:cNvPr id="3" name="Text Placeholder 2"/>
          <p:cNvSpPr>
            <a:spLocks noGrp="1"/>
          </p:cNvSpPr>
          <p:nvPr>
            <p:ph type="body" sz="quarter" idx="10"/>
          </p:nvPr>
        </p:nvSpPr>
        <p:spPr>
          <a:xfrm>
            <a:off x="876429" y="1037333"/>
            <a:ext cx="8229600" cy="4549819"/>
          </a:xfrm>
        </p:spPr>
        <p:txBody>
          <a:bodyPr/>
          <a:lstStyle/>
          <a:p>
            <a:pPr>
              <a:spcBef>
                <a:spcPts val="0"/>
              </a:spcBef>
              <a:buFont typeface="Wingdings" panose="05000000000000000000" pitchFamily="2" charset="2"/>
              <a:buChar char="§"/>
            </a:pPr>
            <a:r>
              <a:rPr lang="en-US" sz="1800" dirty="0"/>
              <a:t>Intent: Provide a mechanism to grow Oklahoma-based businesses in key sectors.</a:t>
            </a:r>
          </a:p>
          <a:p>
            <a:pPr marL="0" indent="0">
              <a:spcBef>
                <a:spcPts val="0"/>
              </a:spcBef>
              <a:buNone/>
            </a:pPr>
            <a:endParaRPr lang="en-US" sz="800" dirty="0"/>
          </a:p>
          <a:p>
            <a:pPr>
              <a:spcBef>
                <a:spcPts val="0"/>
              </a:spcBef>
              <a:buFont typeface="Wingdings" panose="05000000000000000000" pitchFamily="2" charset="2"/>
              <a:buChar char="§"/>
            </a:pPr>
            <a:r>
              <a:rPr lang="en-US" sz="1800" dirty="0"/>
              <a:t>Started</a:t>
            </a:r>
            <a:r>
              <a:rPr lang="en-US" sz="1800"/>
              <a:t>: </a:t>
            </a:r>
            <a:r>
              <a:rPr lang="en-US" sz="1800" smtClean="0"/>
              <a:t>1987</a:t>
            </a:r>
            <a:r>
              <a:rPr lang="en-US" sz="1800" dirty="0"/>
              <a:t>.</a:t>
            </a:r>
          </a:p>
          <a:p>
            <a:pPr marL="0" indent="0">
              <a:spcBef>
                <a:spcPts val="0"/>
              </a:spcBef>
              <a:buNone/>
            </a:pPr>
            <a:endParaRPr lang="en-US" sz="800" dirty="0"/>
          </a:p>
          <a:p>
            <a:pPr>
              <a:spcBef>
                <a:spcPts val="600"/>
              </a:spcBef>
              <a:buFont typeface="Wingdings" panose="05000000000000000000" pitchFamily="2" charset="2"/>
              <a:buChar char="§"/>
            </a:pPr>
            <a:r>
              <a:rPr lang="en-US" sz="1800" dirty="0"/>
              <a:t>Program Description: Provides concept, seed and start-up equity investments to Oklahoma’s innovative businesses. Investments are focused on industry sectors with technologies and proprietary products, processes, and/or know-how that provide high growth opportunities in addressable markets (e.g. advanced materials, aerospace, </a:t>
            </a:r>
            <a:r>
              <a:rPr lang="en-US" sz="1800" dirty="0" err="1"/>
              <a:t>agri</a:t>
            </a:r>
            <a:r>
              <a:rPr lang="en-US" sz="1800" dirty="0"/>
              <a:t>-sciences, biotechnology, communications technologies, energy, software/information technology, medical devices, nanotechnology, robotics, etc.). The Fund focuses on opportunities that show promise of rapid growth in terms of revenue, increased employment and increased private investment capital.</a:t>
            </a:r>
          </a:p>
          <a:p>
            <a:pPr marL="0" indent="0">
              <a:spcBef>
                <a:spcPts val="600"/>
              </a:spcBef>
              <a:buNone/>
            </a:pPr>
            <a:endParaRPr lang="en-US" sz="800" dirty="0"/>
          </a:p>
          <a:p>
            <a:pPr>
              <a:spcBef>
                <a:spcPts val="600"/>
              </a:spcBef>
              <a:buFont typeface="Wingdings" panose="05000000000000000000" pitchFamily="2" charset="2"/>
              <a:buChar char="§"/>
            </a:pPr>
            <a:r>
              <a:rPr lang="en-US" sz="1800" dirty="0"/>
              <a:t>Financial Impact: $2.6 million appropriated in 2022</a:t>
            </a:r>
          </a:p>
          <a:p>
            <a:pPr marL="0" indent="0">
              <a:spcBef>
                <a:spcPts val="600"/>
              </a:spcBef>
              <a:buNone/>
            </a:pPr>
            <a:endParaRPr lang="en-US" sz="800" dirty="0"/>
          </a:p>
          <a:p>
            <a:pPr>
              <a:spcBef>
                <a:spcPts val="600"/>
              </a:spcBef>
              <a:buFont typeface="Wingdings" panose="05000000000000000000" pitchFamily="2" charset="2"/>
              <a:buChar char="§"/>
            </a:pPr>
            <a:r>
              <a:rPr lang="en-US" sz="1800" dirty="0"/>
              <a:t>This was reviewed in 2019 and was accelerated to balance workload.</a:t>
            </a:r>
          </a:p>
        </p:txBody>
      </p:sp>
    </p:spTree>
    <p:extLst>
      <p:ext uri="{BB962C8B-B14F-4D97-AF65-F5344CB8AC3E}">
        <p14:creationId xmlns:p14="http://schemas.microsoft.com/office/powerpoint/2010/main" val="1962807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Oklahoma Seed Capital Fund - Benchmarking</a:t>
            </a:r>
          </a:p>
        </p:txBody>
      </p:sp>
      <p:sp>
        <p:nvSpPr>
          <p:cNvPr id="3" name="Text Placeholder 2"/>
          <p:cNvSpPr>
            <a:spLocks noGrp="1"/>
          </p:cNvSpPr>
          <p:nvPr>
            <p:ph type="body" sz="quarter" idx="10"/>
          </p:nvPr>
        </p:nvSpPr>
        <p:spPr/>
        <p:txBody>
          <a:bodyPr/>
          <a:lstStyle/>
          <a:p>
            <a:pPr lvl="0">
              <a:buFont typeface="Wingdings" panose="05000000000000000000" pitchFamily="2" charset="2"/>
              <a:buChar char="§"/>
            </a:pPr>
            <a:r>
              <a:rPr lang="en-US" sz="1800" dirty="0"/>
              <a:t>Many states have some form of seed capital incentives</a:t>
            </a:r>
          </a:p>
          <a:p>
            <a:pPr lvl="0">
              <a:buFont typeface="Wingdings" panose="05000000000000000000" pitchFamily="2" charset="2"/>
              <a:buChar char="§"/>
            </a:pPr>
            <a:r>
              <a:rPr lang="en-US" sz="1800" dirty="0"/>
              <a:t>For comparison with Oklahoma, the project team identified three comparable state programs (Arkansas, Colorado, and Vermont)</a:t>
            </a:r>
          </a:p>
          <a:p>
            <a:pPr lvl="0">
              <a:buFont typeface="Wingdings" panose="05000000000000000000" pitchFamily="2" charset="2"/>
              <a:buChar char="§"/>
            </a:pPr>
            <a:r>
              <a:rPr lang="en-US" sz="1800" dirty="0"/>
              <a:t>Arkansas provides working capital up to $500,000, with repayment through direct loan repayments, participation, and royalties.</a:t>
            </a:r>
          </a:p>
          <a:p>
            <a:pPr lvl="0">
              <a:buFont typeface="Wingdings" panose="05000000000000000000" pitchFamily="2" charset="2"/>
              <a:buChar char="§"/>
            </a:pPr>
            <a:r>
              <a:rPr lang="en-US" sz="1800" dirty="0"/>
              <a:t>Colorado partners with funds that invest in seed and early-stage Colorado businesses. This model is used in other states as well.</a:t>
            </a:r>
          </a:p>
          <a:p>
            <a:pPr lvl="0">
              <a:buFont typeface="Wingdings" panose="05000000000000000000" pitchFamily="2" charset="2"/>
              <a:buChar char="§"/>
            </a:pPr>
            <a:r>
              <a:rPr lang="en-US" sz="1800" dirty="0"/>
              <a:t>Vermont has a professionally managed fund that invests exclusively in Vermont start-ups and growing firms with a high growth potential, risk-adjusted return, and public benefit for the State. Investments range from $25,000 to $250,000, and each proposal is considered on an individual investment basis.</a:t>
            </a:r>
          </a:p>
        </p:txBody>
      </p:sp>
    </p:spTree>
    <p:extLst>
      <p:ext uri="{BB962C8B-B14F-4D97-AF65-F5344CB8AC3E}">
        <p14:creationId xmlns:p14="http://schemas.microsoft.com/office/powerpoint/2010/main" val="4064091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New Products Development Income Tax Exemption</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Intent: To encourage the development and manufacturing of products in Oklahoma.</a:t>
            </a:r>
          </a:p>
          <a:p>
            <a:pPr>
              <a:buFont typeface="Wingdings" panose="05000000000000000000" pitchFamily="2" charset="2"/>
              <a:buChar char="§"/>
            </a:pPr>
            <a:r>
              <a:rPr lang="en-US" sz="1800" dirty="0"/>
              <a:t>Started: November 1, 1987.</a:t>
            </a:r>
          </a:p>
          <a:p>
            <a:pPr>
              <a:buFont typeface="Wingdings" panose="05000000000000000000" pitchFamily="2" charset="2"/>
              <a:buChar char="§"/>
            </a:pPr>
            <a:r>
              <a:rPr lang="en-US" sz="1800" dirty="0"/>
              <a:t>Program description: Royalty income earned by an inventor of a product developed and manufactured in Oklahoma may be exempt from state income tax for seven years.  In-state manufacturers of qualified products may exclude 65 percent of the cost of depreciable property purchased in order to manufacture the product.</a:t>
            </a:r>
          </a:p>
          <a:p>
            <a:pPr>
              <a:buFont typeface="Wingdings" panose="05000000000000000000" pitchFamily="2" charset="2"/>
              <a:buChar char="§"/>
            </a:pPr>
            <a:r>
              <a:rPr lang="en-US" sz="1800" dirty="0"/>
              <a:t>Financial impact: This is not identified in the 2020 Oklahoma Tax Expenditure Report. It was identified as $8.6 million in royalty income claimed in Tax Year 2015 in the prior evaluation, and this will be an issue we will discuss with the Tax Commission.</a:t>
            </a:r>
          </a:p>
          <a:p>
            <a:pPr>
              <a:buFont typeface="Wingdings" panose="05000000000000000000" pitchFamily="2" charset="2"/>
              <a:buChar char="§"/>
            </a:pPr>
            <a:r>
              <a:rPr lang="en-US" sz="1800" dirty="0"/>
              <a:t>Carryforward: Manufacturer exclusion may be carried forward for four years.</a:t>
            </a:r>
          </a:p>
        </p:txBody>
      </p:sp>
    </p:spTree>
    <p:extLst>
      <p:ext uri="{BB962C8B-B14F-4D97-AF65-F5344CB8AC3E}">
        <p14:creationId xmlns:p14="http://schemas.microsoft.com/office/powerpoint/2010/main" val="1389071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664797"/>
          </a:xfrm>
        </p:spPr>
        <p:txBody>
          <a:bodyPr/>
          <a:lstStyle/>
          <a:p>
            <a:r>
              <a:rPr lang="en-US" sz="2400" dirty="0"/>
              <a:t>New Products Development Income Tax Exemption - Benchmarking</a:t>
            </a:r>
          </a:p>
        </p:txBody>
      </p:sp>
      <p:sp>
        <p:nvSpPr>
          <p:cNvPr id="3" name="Text Placeholder 2"/>
          <p:cNvSpPr>
            <a:spLocks noGrp="1"/>
          </p:cNvSpPr>
          <p:nvPr>
            <p:ph type="body" sz="quarter" idx="10"/>
          </p:nvPr>
        </p:nvSpPr>
        <p:spPr>
          <a:xfrm>
            <a:off x="457200" y="1866227"/>
            <a:ext cx="8229600" cy="4340813"/>
          </a:xfrm>
        </p:spPr>
        <p:txBody>
          <a:bodyPr/>
          <a:lstStyle/>
          <a:p>
            <a:pPr>
              <a:buFont typeface="Wingdings" panose="05000000000000000000" pitchFamily="2" charset="2"/>
              <a:buChar char="§"/>
            </a:pPr>
            <a:r>
              <a:rPr lang="en-US" sz="1800" dirty="0"/>
              <a:t>As in 2018, three states (Hawaii, Indiana and West Virginia) were found to have similar programs.</a:t>
            </a:r>
          </a:p>
          <a:p>
            <a:pPr lvl="0">
              <a:buFont typeface="Wingdings" panose="05000000000000000000" pitchFamily="2" charset="2"/>
              <a:buChar char="§"/>
            </a:pPr>
            <a:r>
              <a:rPr lang="en-US" sz="1800" dirty="0"/>
              <a:t>Hawaii offers a Royalties Tax Exemption which differs from Oklahoma’s in that it is restricted to certain industries and there is no limit on the number of years the exemption can be claimed.</a:t>
            </a:r>
          </a:p>
          <a:p>
            <a:pPr lvl="0">
              <a:buFont typeface="Wingdings" panose="05000000000000000000" pitchFamily="2" charset="2"/>
              <a:buChar char="§"/>
            </a:pPr>
            <a:r>
              <a:rPr lang="en-US" sz="1800" dirty="0"/>
              <a:t>Indiana offers a Patent Income Tax Exemption which allows a percentage of income to be exempt for 10 years, but it only applies to utility and plant patents.</a:t>
            </a:r>
          </a:p>
          <a:p>
            <a:pPr>
              <a:buFont typeface="Wingdings" panose="05000000000000000000" pitchFamily="2" charset="2"/>
              <a:buChar char="§"/>
            </a:pPr>
            <a:r>
              <a:rPr lang="en-US" sz="1800" dirty="0"/>
              <a:t>West Virginia’s program is most similar to the Oklahoma incentive, as it offers incentives for both inventors and manufacturers.  However, instead of exempting income, the program offers tax credits equal to certain percentages of the income.</a:t>
            </a:r>
          </a:p>
        </p:txBody>
      </p:sp>
    </p:spTree>
    <p:extLst>
      <p:ext uri="{BB962C8B-B14F-4D97-AF65-F5344CB8AC3E}">
        <p14:creationId xmlns:p14="http://schemas.microsoft.com/office/powerpoint/2010/main" val="1861158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42458"/>
            <a:ext cx="8154632" cy="332399"/>
          </a:xfrm>
        </p:spPr>
        <p:txBody>
          <a:bodyPr/>
          <a:lstStyle/>
          <a:p>
            <a:r>
              <a:rPr lang="en-US" sz="2400" dirty="0"/>
              <a:t>Today’s Agenda</a:t>
            </a:r>
          </a:p>
        </p:txBody>
      </p:sp>
      <p:sp>
        <p:nvSpPr>
          <p:cNvPr id="3" name="Text Placeholder 2"/>
          <p:cNvSpPr>
            <a:spLocks noGrp="1"/>
          </p:cNvSpPr>
          <p:nvPr>
            <p:ph type="body" sz="quarter" idx="10"/>
          </p:nvPr>
        </p:nvSpPr>
        <p:spPr>
          <a:xfrm>
            <a:off x="457200" y="1465723"/>
            <a:ext cx="8229600" cy="4549819"/>
          </a:xfrm>
        </p:spPr>
        <p:txBody>
          <a:bodyPr/>
          <a:lstStyle/>
          <a:p>
            <a:pPr>
              <a:buFont typeface="Wingdings" panose="05000000000000000000" pitchFamily="2" charset="2"/>
              <a:buChar char="§"/>
            </a:pPr>
            <a:r>
              <a:rPr lang="en-US" sz="2000" dirty="0"/>
              <a:t>Discussion of incentives under review.</a:t>
            </a:r>
          </a:p>
          <a:p>
            <a:pPr>
              <a:buFont typeface="Wingdings" panose="05000000000000000000" pitchFamily="2" charset="2"/>
              <a:buChar char="§"/>
            </a:pPr>
            <a:r>
              <a:rPr lang="en-US" sz="2000" dirty="0"/>
              <a:t>Timeline for the incentive evaluation process.</a:t>
            </a:r>
          </a:p>
          <a:p>
            <a:pPr>
              <a:buFont typeface="Wingdings" panose="05000000000000000000" pitchFamily="2" charset="2"/>
              <a:buChar char="§"/>
            </a:pPr>
            <a:r>
              <a:rPr lang="en-US" sz="2000" dirty="0"/>
              <a:t>Next steps.</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a:buFont typeface="Wingdings" panose="05000000000000000000" pitchFamily="2" charset="2"/>
              <a:buChar char="§"/>
            </a:pPr>
            <a:endParaRPr lang="en-US" sz="2000" dirty="0"/>
          </a:p>
        </p:txBody>
      </p:sp>
      <p:sp>
        <p:nvSpPr>
          <p:cNvPr id="4" name="TextBox 3"/>
          <p:cNvSpPr txBox="1"/>
          <p:nvPr/>
        </p:nvSpPr>
        <p:spPr>
          <a:xfrm>
            <a:off x="670983" y="1822213"/>
            <a:ext cx="7712729" cy="3581993"/>
          </a:xfrm>
          <a:prstGeom prst="rect">
            <a:avLst/>
          </a:prstGeom>
          <a:noFill/>
        </p:spPr>
        <p:txBody>
          <a:bodyPr wrap="square" lIns="0" tIns="0" rIns="0" bIns="0" rtlCol="0" anchor="t" anchorCtr="0">
            <a:noAutofit/>
          </a:bodyPr>
          <a:lstStyle/>
          <a:p>
            <a:pPr marL="119063" marR="0" indent="-119063" algn="l" defTabSz="914400" rtl="0" eaLnBrk="1" fontAlgn="auto" latinLnBrk="0" hangingPunct="1">
              <a:lnSpc>
                <a:spcPct val="100000"/>
              </a:lnSpc>
              <a:spcBef>
                <a:spcPts val="0"/>
              </a:spcBef>
              <a:spcAft>
                <a:spcPts val="0"/>
              </a:spcAft>
              <a:buClrTx/>
              <a:buSzTx/>
              <a:buFontTx/>
              <a:buNone/>
              <a:tabLst/>
            </a:pPr>
            <a:endParaRPr lang="en-US" sz="1600" dirty="0">
              <a:ea typeface="Soleil" charset="0"/>
              <a:cs typeface="Soleil" charset="0"/>
            </a:endParaRPr>
          </a:p>
          <a:p>
            <a:pPr marL="0" marR="0" indent="0" algn="l" defTabSz="914400" rtl="0" eaLnBrk="1" fontAlgn="auto" latinLnBrk="0" hangingPunct="1">
              <a:lnSpc>
                <a:spcPct val="100000"/>
              </a:lnSpc>
              <a:spcBef>
                <a:spcPts val="0"/>
              </a:spcBef>
              <a:spcAft>
                <a:spcPts val="0"/>
              </a:spcAft>
              <a:buClrTx/>
              <a:buSzTx/>
              <a:buFontTx/>
              <a:buNone/>
              <a:tabLst/>
            </a:pPr>
            <a:endParaRPr lang="en-US" sz="1600" dirty="0">
              <a:ea typeface="Soleil" charset="0"/>
              <a:cs typeface="Soleil" charset="0"/>
            </a:endParaRPr>
          </a:p>
        </p:txBody>
      </p:sp>
    </p:spTree>
    <p:extLst>
      <p:ext uri="{BB962C8B-B14F-4D97-AF65-F5344CB8AC3E}">
        <p14:creationId xmlns:p14="http://schemas.microsoft.com/office/powerpoint/2010/main" val="2495545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Technology Business Finance Program</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Intent: To support the formation of new private sector startups and enhance their ability to advance to the next stage of investment.</a:t>
            </a:r>
          </a:p>
          <a:p>
            <a:pPr>
              <a:buFont typeface="Wingdings" panose="05000000000000000000" pitchFamily="2" charset="2"/>
              <a:buChar char="§"/>
            </a:pPr>
            <a:r>
              <a:rPr lang="en-US" sz="1800" dirty="0"/>
              <a:t>Started: 1998.</a:t>
            </a:r>
          </a:p>
          <a:p>
            <a:pPr>
              <a:buFont typeface="Wingdings" panose="05000000000000000000" pitchFamily="2" charset="2"/>
              <a:buChar char="§"/>
            </a:pPr>
            <a:r>
              <a:rPr lang="en-US" sz="1800" dirty="0"/>
              <a:t>Program description: Provides Oklahoma tech start-up companies with pre-seed financing and early-stage risk capital to stimulate investments from private sources. The program is administered through a contract with i2E Inc., with awards ranging up to $100,000. Generally, awards are $20,000 to $50,000, which is relatively low.</a:t>
            </a:r>
          </a:p>
          <a:p>
            <a:pPr>
              <a:buFont typeface="Wingdings" panose="05000000000000000000" pitchFamily="2" charset="2"/>
              <a:buChar char="§"/>
            </a:pPr>
            <a:r>
              <a:rPr lang="en-US" sz="1800" dirty="0"/>
              <a:t>To receive funding or financing, the enterprise must first receive separate private investment or financing.</a:t>
            </a:r>
          </a:p>
          <a:p>
            <a:pPr>
              <a:buFont typeface="Wingdings" panose="05000000000000000000" pitchFamily="2" charset="2"/>
              <a:buChar char="§"/>
            </a:pPr>
            <a:r>
              <a:rPr lang="en-US" sz="1800" dirty="0"/>
              <a:t>Awards must be repaid within five years at varying rates of interest; royalties are also shared as part of the award agreement.</a:t>
            </a:r>
          </a:p>
          <a:p>
            <a:pPr>
              <a:buFont typeface="Wingdings" panose="05000000000000000000" pitchFamily="2" charset="2"/>
              <a:buChar char="§"/>
            </a:pPr>
            <a:endParaRPr lang="en-US" sz="2000" dirty="0"/>
          </a:p>
        </p:txBody>
      </p:sp>
    </p:spTree>
    <p:extLst>
      <p:ext uri="{BB962C8B-B14F-4D97-AF65-F5344CB8AC3E}">
        <p14:creationId xmlns:p14="http://schemas.microsoft.com/office/powerpoint/2010/main" val="1296579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Technology Business Finance Program - Benchmarking</a:t>
            </a:r>
          </a:p>
        </p:txBody>
      </p:sp>
      <p:sp>
        <p:nvSpPr>
          <p:cNvPr id="3" name="Text Placeholder 2"/>
          <p:cNvSpPr>
            <a:spLocks noGrp="1"/>
          </p:cNvSpPr>
          <p:nvPr>
            <p:ph type="body" sz="quarter" idx="10"/>
          </p:nvPr>
        </p:nvSpPr>
        <p:spPr/>
        <p:txBody>
          <a:bodyPr/>
          <a:lstStyle/>
          <a:p>
            <a:pPr lvl="0">
              <a:buFont typeface="Wingdings" panose="05000000000000000000" pitchFamily="2" charset="2"/>
              <a:buChar char="§"/>
            </a:pPr>
            <a:r>
              <a:rPr lang="en-US" sz="1800" dirty="0"/>
              <a:t>Four states were found to have comparable programs: Connecticut, Missouri, Michigan, and New Mexico. </a:t>
            </a:r>
          </a:p>
          <a:p>
            <a:pPr lvl="0">
              <a:buFont typeface="Wingdings" panose="05000000000000000000" pitchFamily="2" charset="2"/>
              <a:buChar char="§"/>
            </a:pPr>
            <a:r>
              <a:rPr lang="en-US" sz="1800" dirty="0"/>
              <a:t>New Mexico was a new benchmark, not included in the last evaluation.</a:t>
            </a:r>
          </a:p>
          <a:p>
            <a:pPr lvl="0">
              <a:buFont typeface="Wingdings" panose="05000000000000000000" pitchFamily="2" charset="2"/>
              <a:buChar char="§"/>
            </a:pPr>
            <a:r>
              <a:rPr lang="en-US" sz="1800" dirty="0"/>
              <a:t>Selection of comparable programs focused on finding those that funded pre-seed stage companies and offered investments, rather than grant funding.</a:t>
            </a:r>
          </a:p>
          <a:p>
            <a:pPr lvl="0">
              <a:buFont typeface="Wingdings" panose="05000000000000000000" pitchFamily="2" charset="2"/>
              <a:buChar char="§"/>
            </a:pPr>
            <a:r>
              <a:rPr lang="en-US" sz="1800" dirty="0"/>
              <a:t>No comparable program requires royalty sharing as part of its investment.</a:t>
            </a:r>
          </a:p>
          <a:p>
            <a:pPr lvl="0">
              <a:buFont typeface="Wingdings" panose="05000000000000000000" pitchFamily="2" charset="2"/>
              <a:buChar char="§"/>
            </a:pPr>
            <a:r>
              <a:rPr lang="en-US" sz="1800" dirty="0"/>
              <a:t>Connecticut and Michigan offer investments exceeding Oklahoma’s $100,000 limit.</a:t>
            </a:r>
          </a:p>
          <a:p>
            <a:pPr lvl="0">
              <a:buFont typeface="Wingdings" panose="05000000000000000000" pitchFamily="2" charset="2"/>
              <a:buChar char="§"/>
            </a:pPr>
            <a:r>
              <a:rPr lang="en-US" sz="1800" dirty="0"/>
              <a:t>By contrast, the New Mexico program offers grants of $10,000 to $25,000.</a:t>
            </a:r>
          </a:p>
        </p:txBody>
      </p:sp>
    </p:spTree>
    <p:extLst>
      <p:ext uri="{BB962C8B-B14F-4D97-AF65-F5344CB8AC3E}">
        <p14:creationId xmlns:p14="http://schemas.microsoft.com/office/powerpoint/2010/main" val="187848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Technology Transfer Income Tax Exemption</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Intent: To encourage the development and manufacturing of products and technology transfer within the State.</a:t>
            </a:r>
          </a:p>
          <a:p>
            <a:pPr>
              <a:buFont typeface="Wingdings" panose="05000000000000000000" pitchFamily="2" charset="2"/>
              <a:buChar char="§"/>
            </a:pPr>
            <a:r>
              <a:rPr lang="en-US" sz="1800" dirty="0"/>
              <a:t>Started: January 1, 1988.</a:t>
            </a:r>
          </a:p>
          <a:p>
            <a:pPr>
              <a:buFont typeface="Wingdings" panose="05000000000000000000" pitchFamily="2" charset="2"/>
              <a:buChar char="§"/>
            </a:pPr>
            <a:r>
              <a:rPr lang="en-US" sz="1800" dirty="0"/>
              <a:t>Program description: Corporations may exempt up to 10 percent of the gross proceeds from transfers of technology to qualified small businesses located in Oklahoma.  The exemption is allowed for up to 10 years following the first royalty payment from the transfer.</a:t>
            </a:r>
          </a:p>
          <a:p>
            <a:pPr>
              <a:buFont typeface="Wingdings" panose="05000000000000000000" pitchFamily="2" charset="2"/>
              <a:buChar char="§"/>
            </a:pPr>
            <a:r>
              <a:rPr lang="en-US" sz="1800" dirty="0"/>
              <a:t>Financial impact: Unknown. This is based on the Oklahoma Tax Commission’s tax expenditure report and was also an issue in the prior review. </a:t>
            </a:r>
          </a:p>
          <a:p>
            <a:pPr>
              <a:buFont typeface="Wingdings" panose="05000000000000000000" pitchFamily="2" charset="2"/>
              <a:buChar char="§"/>
            </a:pPr>
            <a:r>
              <a:rPr lang="en-US" sz="1800" dirty="0"/>
              <a:t>The prior recommendation was to reconfigure the program to require additional data to be collected to be able to effectively evaluate the program.</a:t>
            </a:r>
          </a:p>
          <a:p>
            <a:pPr>
              <a:buFont typeface="Wingdings" panose="05000000000000000000" pitchFamily="2" charset="2"/>
              <a:buChar char="§"/>
            </a:pPr>
            <a:r>
              <a:rPr lang="en-US" sz="1800" dirty="0"/>
              <a:t>There were no changes to the program since the prior evaluation.</a:t>
            </a:r>
          </a:p>
        </p:txBody>
      </p:sp>
    </p:spTree>
    <p:extLst>
      <p:ext uri="{BB962C8B-B14F-4D97-AF65-F5344CB8AC3E}">
        <p14:creationId xmlns:p14="http://schemas.microsoft.com/office/powerpoint/2010/main" val="3154291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1701"/>
            <a:ext cx="8154632" cy="664797"/>
          </a:xfrm>
        </p:spPr>
        <p:txBody>
          <a:bodyPr/>
          <a:lstStyle/>
          <a:p>
            <a:r>
              <a:rPr lang="en-US" sz="2400" dirty="0"/>
              <a:t>Technology Transfer Income Tax Exemption - Benchmarking</a:t>
            </a:r>
          </a:p>
        </p:txBody>
      </p:sp>
      <p:sp>
        <p:nvSpPr>
          <p:cNvPr id="3" name="Text Placeholder 2"/>
          <p:cNvSpPr>
            <a:spLocks noGrp="1"/>
          </p:cNvSpPr>
          <p:nvPr>
            <p:ph type="body" sz="quarter" idx="10"/>
          </p:nvPr>
        </p:nvSpPr>
        <p:spPr>
          <a:xfrm>
            <a:off x="457200" y="1835405"/>
            <a:ext cx="8229600" cy="4340813"/>
          </a:xfrm>
        </p:spPr>
        <p:txBody>
          <a:bodyPr/>
          <a:lstStyle/>
          <a:p>
            <a:pPr>
              <a:buFont typeface="Wingdings" panose="05000000000000000000" pitchFamily="2" charset="2"/>
              <a:buChar char="§"/>
            </a:pPr>
            <a:r>
              <a:rPr lang="en-US" sz="1800" dirty="0"/>
              <a:t>Only one state, Arkansas, was found to have a comparable program.</a:t>
            </a:r>
          </a:p>
          <a:p>
            <a:pPr>
              <a:buFont typeface="Wingdings" panose="05000000000000000000" pitchFamily="2" charset="2"/>
              <a:buChar char="§"/>
            </a:pPr>
            <a:r>
              <a:rPr lang="en-US" sz="1800" dirty="0"/>
              <a:t>Arkansas’ program varies significantly from Oklahoma’s in that it is a one-time, $3,750 grant to offset the cost of a technology transfer.</a:t>
            </a:r>
          </a:p>
          <a:p>
            <a:pPr>
              <a:buFont typeface="Wingdings" panose="05000000000000000000" pitchFamily="2" charset="2"/>
              <a:buChar char="§"/>
            </a:pPr>
            <a:r>
              <a:rPr lang="en-US" sz="1800" dirty="0"/>
              <a:t>Many states have programs in support of the federal Small Business Technology Transfer (STTR) program but while similar in name, this program is fundamentally different from Oklahoma’s.  </a:t>
            </a:r>
          </a:p>
          <a:p>
            <a:pPr>
              <a:buFont typeface="Wingdings" panose="05000000000000000000" pitchFamily="2" charset="2"/>
              <a:buChar char="§"/>
            </a:pPr>
            <a:r>
              <a:rPr lang="en-US" sz="1800" dirty="0"/>
              <a:t>The federal program’s goal is to provide funding to small businesses performing research and development rather than to incentivize the transfer of already developed technology to small businesses.</a:t>
            </a:r>
          </a:p>
        </p:txBody>
      </p:sp>
    </p:spTree>
    <p:extLst>
      <p:ext uri="{BB962C8B-B14F-4D97-AF65-F5344CB8AC3E}">
        <p14:creationId xmlns:p14="http://schemas.microsoft.com/office/powerpoint/2010/main" val="88822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Key Takeaways</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No states are ‘perfect peers’ – there are multiple differences in economic, demographic and political factors that must be considered.</a:t>
            </a:r>
          </a:p>
          <a:p>
            <a:pPr>
              <a:buFont typeface="Wingdings" panose="05000000000000000000" pitchFamily="2" charset="2"/>
              <a:buChar char="§"/>
            </a:pPr>
            <a:r>
              <a:rPr lang="en-US" sz="1800" dirty="0"/>
              <a:t>It is exceedingly rare that any two state incentive programs will be exactly the same; even the Affordable Housing Tax Credit, which is largely based on the federal program, is administered differently from state to state.</a:t>
            </a:r>
          </a:p>
          <a:p>
            <a:pPr>
              <a:buFont typeface="Wingdings" panose="05000000000000000000" pitchFamily="2" charset="2"/>
              <a:buChar char="§"/>
            </a:pPr>
            <a:r>
              <a:rPr lang="en-US" sz="1800" dirty="0"/>
              <a:t>Generally, Oklahoma’s incentive programs are comparable to those offered in states with similar programs and the programs were not found to be an outlier.</a:t>
            </a:r>
          </a:p>
          <a:p>
            <a:pPr>
              <a:buFont typeface="Wingdings" panose="05000000000000000000" pitchFamily="2" charset="2"/>
              <a:buChar char="§"/>
            </a:pPr>
            <a:r>
              <a:rPr lang="en-US" sz="1800" dirty="0"/>
              <a:t>There continues to be increasing interest among the states in incentive evaluation, but few states have produced as many evaluations as Oklahoma.</a:t>
            </a:r>
          </a:p>
          <a:p>
            <a:pPr>
              <a:buFont typeface="Wingdings" panose="05000000000000000000" pitchFamily="2" charset="2"/>
              <a:buChar char="§"/>
            </a:pPr>
            <a:r>
              <a:rPr lang="en-US" sz="1800" dirty="0"/>
              <a:t>The project team is reviewing relevant program evaluations as a starting point for this year’s analysis.</a:t>
            </a:r>
          </a:p>
        </p:txBody>
      </p:sp>
    </p:spTree>
    <p:extLst>
      <p:ext uri="{BB962C8B-B14F-4D97-AF65-F5344CB8AC3E}">
        <p14:creationId xmlns:p14="http://schemas.microsoft.com/office/powerpoint/2010/main" val="3457109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762" y="1068018"/>
            <a:ext cx="8154632" cy="276999"/>
          </a:xfrm>
        </p:spPr>
        <p:txBody>
          <a:bodyPr/>
          <a:lstStyle/>
          <a:p>
            <a:pPr algn="ctr"/>
            <a:r>
              <a:rPr lang="en-US" sz="2000" dirty="0"/>
              <a:t>2022 Incentive Evaluation Commission Timeline</a:t>
            </a:r>
          </a:p>
        </p:txBody>
      </p:sp>
      <p:pic>
        <p:nvPicPr>
          <p:cNvPr id="8" name="Picture 7"/>
          <p:cNvPicPr>
            <a:picLocks noChangeAspect="1"/>
          </p:cNvPicPr>
          <p:nvPr/>
        </p:nvPicPr>
        <p:blipFill rotWithShape="1">
          <a:blip r:embed="rId2"/>
          <a:srcRect t="14455"/>
          <a:stretch/>
        </p:blipFill>
        <p:spPr>
          <a:xfrm>
            <a:off x="501762" y="3051425"/>
            <a:ext cx="8255187" cy="2481492"/>
          </a:xfrm>
          <a:prstGeom prst="rect">
            <a:avLst/>
          </a:prstGeom>
        </p:spPr>
      </p:pic>
      <p:sp>
        <p:nvSpPr>
          <p:cNvPr id="3" name="TextBox 2">
            <a:extLst>
              <a:ext uri="{FF2B5EF4-FFF2-40B4-BE49-F238E27FC236}">
                <a16:creationId xmlns:a16="http://schemas.microsoft.com/office/drawing/2014/main" id="{A294FE5E-1D86-4F86-999A-8461198BCC62}"/>
              </a:ext>
            </a:extLst>
          </p:cNvPr>
          <p:cNvSpPr txBox="1"/>
          <p:nvPr/>
        </p:nvSpPr>
        <p:spPr>
          <a:xfrm>
            <a:off x="501763" y="1941816"/>
            <a:ext cx="8154632" cy="842481"/>
          </a:xfrm>
          <a:prstGeom prst="rect">
            <a:avLst/>
          </a:prstGeom>
          <a:noFill/>
        </p:spPr>
        <p:txBody>
          <a:bodyPr wrap="square" lIns="0" tIns="0" rIns="0" bIns="0" rtlCol="0" anchor="t" anchorCtr="0">
            <a:noAutofit/>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pPr>
            <a:r>
              <a:rPr lang="en-US" dirty="0">
                <a:ea typeface="Soleil" charset="0"/>
                <a:cs typeface="Soleil" charset="0"/>
              </a:rPr>
              <a:t>The timeline is the same as in recent past years.</a:t>
            </a:r>
            <a:br>
              <a:rPr lang="en-US" dirty="0">
                <a:ea typeface="Soleil" charset="0"/>
                <a:cs typeface="Soleil" charset="0"/>
              </a:rPr>
            </a:br>
            <a:endParaRPr lang="en-US" dirty="0">
              <a:ea typeface="Soleil" charset="0"/>
              <a:cs typeface="Soleil" charset="0"/>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pPr>
            <a:r>
              <a:rPr lang="en-US" dirty="0">
                <a:ea typeface="Soleil" charset="0"/>
                <a:cs typeface="Soleil" charset="0"/>
              </a:rPr>
              <a:t>We are completing the benchmarking and will move into the interview stage.</a:t>
            </a:r>
          </a:p>
          <a:p>
            <a:pPr marR="0" algn="l" defTabSz="914400" rtl="0" eaLnBrk="1" fontAlgn="auto" latinLnBrk="0" hangingPunct="1">
              <a:lnSpc>
                <a:spcPct val="100000"/>
              </a:lnSpc>
              <a:spcBef>
                <a:spcPts val="0"/>
              </a:spcBef>
              <a:spcAft>
                <a:spcPts val="0"/>
              </a:spcAft>
              <a:buClrTx/>
              <a:buSzTx/>
              <a:tabLst/>
            </a:pPr>
            <a:endParaRPr lang="en-US" dirty="0">
              <a:ea typeface="Soleil" charset="0"/>
              <a:cs typeface="Soleil" charset="0"/>
            </a:endParaRPr>
          </a:p>
        </p:txBody>
      </p:sp>
    </p:spTree>
    <p:extLst>
      <p:ext uri="{BB962C8B-B14F-4D97-AF65-F5344CB8AC3E}">
        <p14:creationId xmlns:p14="http://schemas.microsoft.com/office/powerpoint/2010/main" val="1554593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Next Steps</a:t>
            </a:r>
          </a:p>
        </p:txBody>
      </p:sp>
      <p:sp>
        <p:nvSpPr>
          <p:cNvPr id="3" name="Text Placeholder 2"/>
          <p:cNvSpPr>
            <a:spLocks noGrp="1"/>
          </p:cNvSpPr>
          <p:nvPr>
            <p:ph type="body" sz="quarter" idx="10"/>
          </p:nvPr>
        </p:nvSpPr>
        <p:spPr/>
        <p:txBody>
          <a:bodyPr/>
          <a:lstStyle/>
          <a:p>
            <a:pPr>
              <a:buFont typeface="Wingdings" panose="05000000000000000000" pitchFamily="2" charset="2"/>
              <a:buChar char="§"/>
            </a:pPr>
            <a:r>
              <a:rPr lang="en-US" sz="1800" dirty="0"/>
              <a:t>We will send a written information request to the entities that administer the programs we are evaluating within the next week.</a:t>
            </a:r>
          </a:p>
          <a:p>
            <a:pPr>
              <a:buFont typeface="Wingdings" panose="05000000000000000000" pitchFamily="2" charset="2"/>
              <a:buChar char="§"/>
            </a:pPr>
            <a:r>
              <a:rPr lang="en-US" sz="1800" dirty="0"/>
              <a:t>We will work with those entities to get the necessary information.</a:t>
            </a:r>
          </a:p>
          <a:p>
            <a:pPr>
              <a:buFont typeface="Wingdings" panose="05000000000000000000" pitchFamily="2" charset="2"/>
              <a:buChar char="§"/>
            </a:pPr>
            <a:r>
              <a:rPr lang="en-US" sz="1800" dirty="0"/>
              <a:t>We will schedule detailed interviews with program leaders and subject matter experts, targeted for once the legislature has completed its 2020 regular </a:t>
            </a:r>
            <a:r>
              <a:rPr lang="en-US" sz="1800" dirty="0" err="1"/>
              <a:t>sesoin</a:t>
            </a:r>
            <a:r>
              <a:rPr lang="en-US" sz="1800" dirty="0"/>
              <a:t> business.</a:t>
            </a:r>
          </a:p>
          <a:p>
            <a:pPr>
              <a:buFont typeface="Wingdings" panose="05000000000000000000" pitchFamily="2" charset="2"/>
              <a:buChar char="§"/>
            </a:pPr>
            <a:r>
              <a:rPr lang="en-US" sz="1800" dirty="0"/>
              <a:t>As in past years, we will provide rough drafts to the Commission in mid-August.</a:t>
            </a:r>
          </a:p>
          <a:p>
            <a:pPr>
              <a:buFont typeface="Wingdings" panose="05000000000000000000" pitchFamily="2" charset="2"/>
              <a:buChar char="§"/>
            </a:pPr>
            <a:r>
              <a:rPr lang="en-US" sz="1800" dirty="0"/>
              <a:t>We will continue to adhere to the schedule for prior years, with the draft reports submitted by October 1, 2022.</a:t>
            </a:r>
          </a:p>
        </p:txBody>
      </p:sp>
    </p:spTree>
    <p:extLst>
      <p:ext uri="{BB962C8B-B14F-4D97-AF65-F5344CB8AC3E}">
        <p14:creationId xmlns:p14="http://schemas.microsoft.com/office/powerpoint/2010/main" val="3049480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4958" y="3200207"/>
            <a:ext cx="7772400" cy="498213"/>
          </a:xfrm>
        </p:spPr>
        <p:txBody>
          <a:bodyPr/>
          <a:lstStyle/>
          <a:p>
            <a:r>
              <a:rPr lang="en-US" dirty="0"/>
              <a:t>Questions and Discussion</a:t>
            </a:r>
          </a:p>
        </p:txBody>
      </p:sp>
    </p:spTree>
    <p:extLst>
      <p:ext uri="{BB962C8B-B14F-4D97-AF65-F5344CB8AC3E}">
        <p14:creationId xmlns:p14="http://schemas.microsoft.com/office/powerpoint/2010/main" val="310625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42458"/>
            <a:ext cx="8154632" cy="332399"/>
          </a:xfrm>
        </p:spPr>
        <p:txBody>
          <a:bodyPr/>
          <a:lstStyle/>
          <a:p>
            <a:r>
              <a:rPr lang="en-US" sz="2400" dirty="0"/>
              <a:t>Introduction</a:t>
            </a:r>
          </a:p>
        </p:txBody>
      </p:sp>
      <p:sp>
        <p:nvSpPr>
          <p:cNvPr id="3" name="Text Placeholder 2"/>
          <p:cNvSpPr>
            <a:spLocks noGrp="1"/>
          </p:cNvSpPr>
          <p:nvPr>
            <p:ph type="body" sz="quarter" idx="10"/>
          </p:nvPr>
        </p:nvSpPr>
        <p:spPr>
          <a:xfrm>
            <a:off x="457200" y="1312210"/>
            <a:ext cx="8229600" cy="4549819"/>
          </a:xfrm>
        </p:spPr>
        <p:txBody>
          <a:bodyPr/>
          <a:lstStyle/>
          <a:p>
            <a:pPr>
              <a:buFont typeface="Wingdings" panose="05000000000000000000" pitchFamily="2" charset="2"/>
              <a:buChar char="§"/>
            </a:pPr>
            <a:r>
              <a:rPr lang="en-US" sz="2000" dirty="0"/>
              <a:t>The following are the incentives under review in 2022:</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a:buFont typeface="Wingdings" panose="05000000000000000000" pitchFamily="2" charset="2"/>
              <a:buChar char="§"/>
            </a:pPr>
            <a:endParaRPr lang="en-US" sz="2000" dirty="0"/>
          </a:p>
        </p:txBody>
      </p:sp>
      <p:sp>
        <p:nvSpPr>
          <p:cNvPr id="4" name="TextBox 3"/>
          <p:cNvSpPr txBox="1"/>
          <p:nvPr/>
        </p:nvSpPr>
        <p:spPr>
          <a:xfrm>
            <a:off x="670983" y="1822213"/>
            <a:ext cx="7712729" cy="3581993"/>
          </a:xfrm>
          <a:prstGeom prst="rect">
            <a:avLst/>
          </a:prstGeom>
          <a:noFill/>
        </p:spPr>
        <p:txBody>
          <a:bodyPr wrap="square" lIns="0" tIns="0" rIns="0" bIns="0" rtlCol="0" anchor="t" anchorCtr="0">
            <a:noAutofit/>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Oklahoma Affordable Housing Tax Credit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Small Business Incubators Incentives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Applied Research Support Program</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Health Research Support Program</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pPr>
            <a:r>
              <a:rPr lang="en-US" sz="2000" dirty="0">
                <a:solidFill>
                  <a:schemeClr val="tx2"/>
                </a:solidFill>
                <a:ea typeface="Soleil" charset="0"/>
                <a:cs typeface="Soleil" charset="0"/>
              </a:rPr>
              <a:t>Quick Action Closing Fund</a:t>
            </a:r>
          </a:p>
          <a:p>
            <a:pPr marL="285750" indent="-285750">
              <a:buFont typeface="Arial" panose="020B0604020202020204" pitchFamily="34" charset="0"/>
              <a:buChar char="-"/>
            </a:pPr>
            <a:r>
              <a:rPr lang="en-US" sz="2000" dirty="0">
                <a:solidFill>
                  <a:schemeClr val="tx2"/>
                </a:solidFill>
                <a:ea typeface="Soleil" charset="0"/>
                <a:cs typeface="Soleil" charset="0"/>
              </a:rPr>
              <a:t>Investment/New Jobs Tax Credit</a:t>
            </a:r>
          </a:p>
          <a:p>
            <a:pPr marL="285750" indent="-285750">
              <a:buFont typeface="Arial" panose="020B0604020202020204" pitchFamily="34" charset="0"/>
              <a:buChar char="-"/>
            </a:pPr>
            <a:r>
              <a:rPr lang="en-US" sz="2000" dirty="0">
                <a:solidFill>
                  <a:schemeClr val="tx2"/>
                </a:solidFill>
                <a:ea typeface="Soleil" charset="0"/>
                <a:cs typeface="Soleil" charset="0"/>
              </a:rPr>
              <a:t>New Products Development Exemption</a:t>
            </a:r>
          </a:p>
          <a:p>
            <a:pPr marL="285750" indent="-285750">
              <a:buFont typeface="Arial" panose="020B0604020202020204" pitchFamily="34" charset="0"/>
              <a:buChar char="-"/>
            </a:pPr>
            <a:r>
              <a:rPr lang="en-US" sz="2000" dirty="0">
                <a:solidFill>
                  <a:schemeClr val="tx2"/>
                </a:solidFill>
                <a:ea typeface="Soleil" charset="0"/>
                <a:cs typeface="Soleil" charset="0"/>
              </a:rPr>
              <a:t>Seed Capital fund</a:t>
            </a:r>
          </a:p>
          <a:p>
            <a:pPr marL="285750" indent="-285750">
              <a:buFont typeface="Arial" panose="020B0604020202020204" pitchFamily="34" charset="0"/>
              <a:buChar char="-"/>
            </a:pPr>
            <a:r>
              <a:rPr lang="en-US" sz="2000" dirty="0">
                <a:solidFill>
                  <a:schemeClr val="tx2"/>
                </a:solidFill>
                <a:ea typeface="Soleil" charset="0"/>
                <a:cs typeface="Soleil" charset="0"/>
              </a:rPr>
              <a:t>Technology Business Financing Program</a:t>
            </a:r>
          </a:p>
          <a:p>
            <a:pPr marL="285750" indent="-285750">
              <a:buFont typeface="Arial" panose="020B0604020202020204" pitchFamily="34" charset="0"/>
              <a:buChar char="-"/>
            </a:pPr>
            <a:r>
              <a:rPr lang="en-US" sz="2000" dirty="0">
                <a:solidFill>
                  <a:schemeClr val="tx2"/>
                </a:solidFill>
                <a:ea typeface="Soleil" charset="0"/>
                <a:cs typeface="Soleil" charset="0"/>
              </a:rPr>
              <a:t>Technology Transfer Income Tax Exemption</a:t>
            </a:r>
          </a:p>
          <a:p>
            <a:endParaRPr lang="en-US" sz="2000" dirty="0">
              <a:solidFill>
                <a:schemeClr val="tx2"/>
              </a:solidFill>
              <a:ea typeface="Soleil" charset="0"/>
              <a:cs typeface="Soleil" charset="0"/>
            </a:endParaRPr>
          </a:p>
          <a:p>
            <a:endParaRPr lang="en-US" dirty="0">
              <a:solidFill>
                <a:schemeClr val="tx2"/>
              </a:solidFill>
              <a:ea typeface="Soleil" charset="0"/>
              <a:cs typeface="Soleil" charset="0"/>
            </a:endParaRPr>
          </a:p>
          <a:p>
            <a:r>
              <a:rPr lang="en-US" dirty="0">
                <a:solidFill>
                  <a:schemeClr val="tx2"/>
                </a:solidFill>
                <a:ea typeface="Soleil" charset="0"/>
                <a:cs typeface="Soleil" charset="0"/>
              </a:rPr>
              <a:t/>
            </a:r>
            <a:br>
              <a:rPr lang="en-US" dirty="0">
                <a:solidFill>
                  <a:schemeClr val="tx2"/>
                </a:solidFill>
                <a:ea typeface="Soleil" charset="0"/>
                <a:cs typeface="Soleil" charset="0"/>
              </a:rPr>
            </a:br>
            <a:endParaRPr lang="en-US" sz="1600" dirty="0">
              <a:solidFill>
                <a:schemeClr val="tx2"/>
              </a:solidFill>
              <a:ea typeface="Soleil" charset="0"/>
              <a:cs typeface="Soleil" charset="0"/>
            </a:endParaRPr>
          </a:p>
          <a:p>
            <a:pPr marL="119063" marR="0" indent="-119063" algn="l" defTabSz="914400" rtl="0" eaLnBrk="1" fontAlgn="auto" latinLnBrk="0" hangingPunct="1">
              <a:lnSpc>
                <a:spcPct val="100000"/>
              </a:lnSpc>
              <a:spcBef>
                <a:spcPts val="0"/>
              </a:spcBef>
              <a:spcAft>
                <a:spcPts val="0"/>
              </a:spcAft>
              <a:buClrTx/>
              <a:buSzTx/>
              <a:buFontTx/>
              <a:buNone/>
              <a:tabLst/>
            </a:pPr>
            <a:endParaRPr lang="en-US" sz="1600" dirty="0">
              <a:ea typeface="Soleil" charset="0"/>
              <a:cs typeface="Soleil" charset="0"/>
            </a:endParaRPr>
          </a:p>
          <a:p>
            <a:pPr marL="0" marR="0" indent="0" algn="l" defTabSz="914400" rtl="0" eaLnBrk="1" fontAlgn="auto" latinLnBrk="0" hangingPunct="1">
              <a:lnSpc>
                <a:spcPct val="100000"/>
              </a:lnSpc>
              <a:spcBef>
                <a:spcPts val="0"/>
              </a:spcBef>
              <a:spcAft>
                <a:spcPts val="0"/>
              </a:spcAft>
              <a:buClrTx/>
              <a:buSzTx/>
              <a:buFontTx/>
              <a:buNone/>
              <a:tabLst/>
            </a:pPr>
            <a:endParaRPr lang="en-US" sz="1600" dirty="0">
              <a:ea typeface="Soleil" charset="0"/>
              <a:cs typeface="Soleil" charset="0"/>
            </a:endParaRPr>
          </a:p>
        </p:txBody>
      </p:sp>
    </p:spTree>
    <p:extLst>
      <p:ext uri="{BB962C8B-B14F-4D97-AF65-F5344CB8AC3E}">
        <p14:creationId xmlns:p14="http://schemas.microsoft.com/office/powerpoint/2010/main" val="292728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41701"/>
            <a:ext cx="8154632" cy="332399"/>
          </a:xfrm>
        </p:spPr>
        <p:txBody>
          <a:bodyPr/>
          <a:lstStyle/>
          <a:p>
            <a:r>
              <a:rPr lang="en-US" sz="2400" dirty="0"/>
              <a:t>Affordable Housing Tax Credit</a:t>
            </a:r>
          </a:p>
        </p:txBody>
      </p:sp>
      <p:sp>
        <p:nvSpPr>
          <p:cNvPr id="3" name="Text Placeholder 2"/>
          <p:cNvSpPr>
            <a:spLocks noGrp="1"/>
          </p:cNvSpPr>
          <p:nvPr>
            <p:ph type="body" sz="quarter" idx="10"/>
          </p:nvPr>
        </p:nvSpPr>
        <p:spPr>
          <a:xfrm>
            <a:off x="457200" y="1328448"/>
            <a:ext cx="8229600" cy="5257287"/>
          </a:xfrm>
        </p:spPr>
        <p:txBody>
          <a:bodyPr/>
          <a:lstStyle/>
          <a:p>
            <a:pPr>
              <a:buFont typeface="Wingdings" panose="05000000000000000000" pitchFamily="2" charset="2"/>
              <a:buChar char="§"/>
            </a:pPr>
            <a:r>
              <a:rPr lang="en-US" sz="1800" dirty="0"/>
              <a:t>Intent: To expand the supply of new and affordable rental units and rehabilitate existing rental housing by stimulating private investment.</a:t>
            </a:r>
          </a:p>
          <a:p>
            <a:pPr>
              <a:buFont typeface="Wingdings" panose="05000000000000000000" pitchFamily="2" charset="2"/>
              <a:buChar char="§"/>
            </a:pPr>
            <a:r>
              <a:rPr lang="en-US" sz="1800" dirty="0"/>
              <a:t>Started: July 1, 2015.</a:t>
            </a:r>
          </a:p>
          <a:p>
            <a:pPr>
              <a:buFont typeface="Wingdings" panose="05000000000000000000" pitchFamily="2" charset="2"/>
              <a:buChar char="§"/>
            </a:pPr>
            <a:r>
              <a:rPr lang="en-US" sz="1800" dirty="0"/>
              <a:t>Program description: Investors in affordable housing projects receive income tax credits equal to 100 percent of the Federal LIHTC. Prior to 2019, the program could not be used in counties with population of 150,000 or more. This was changed in 2019 (and was a Commission recommendation in 2018) so that projects in all counties are now eligible for the credit.</a:t>
            </a:r>
          </a:p>
          <a:p>
            <a:pPr>
              <a:buFont typeface="Wingdings" panose="05000000000000000000" pitchFamily="2" charset="2"/>
              <a:buChar char="§"/>
            </a:pPr>
            <a:r>
              <a:rPr lang="en-US" sz="1800" dirty="0"/>
              <a:t>Financial impact: In 2020, $507,000 based on 37 returns. The carry forward period was reduced from 5 to 2 years effective in 2019, which significantly reduced the financial impact.</a:t>
            </a:r>
          </a:p>
          <a:p>
            <a:pPr>
              <a:buFont typeface="Wingdings" panose="05000000000000000000" pitchFamily="2" charset="2"/>
              <a:buChar char="§"/>
            </a:pPr>
            <a:r>
              <a:rPr lang="en-US" sz="1800" dirty="0"/>
              <a:t>Other information: Insurance companies may apply the credits against state premiums taxes.</a:t>
            </a:r>
          </a:p>
          <a:p>
            <a:pPr>
              <a:buFont typeface="Wingdings" panose="05000000000000000000" pitchFamily="2" charset="2"/>
              <a:buChar char="§"/>
            </a:pPr>
            <a:r>
              <a:rPr lang="en-US" sz="1800" dirty="0"/>
              <a:t>The program has an annual dollar cap, which is currently not being met.</a:t>
            </a:r>
          </a:p>
          <a:p>
            <a:pPr>
              <a:buFont typeface="Wingdings" panose="05000000000000000000" pitchFamily="2" charset="2"/>
              <a:buChar char="§"/>
            </a:pPr>
            <a:endParaRPr lang="en-US" sz="1800" dirty="0"/>
          </a:p>
          <a:p>
            <a:pPr>
              <a:buFont typeface="Wingdings" panose="05000000000000000000" pitchFamily="2" charset="2"/>
              <a:buChar char="§"/>
            </a:pPr>
            <a:endParaRPr lang="en-US" sz="2000" dirty="0"/>
          </a:p>
        </p:txBody>
      </p:sp>
    </p:spTree>
    <p:extLst>
      <p:ext uri="{BB962C8B-B14F-4D97-AF65-F5344CB8AC3E}">
        <p14:creationId xmlns:p14="http://schemas.microsoft.com/office/powerpoint/2010/main" val="691862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Affordable Housing Tax Credit - Benchmarking</a:t>
            </a:r>
          </a:p>
        </p:txBody>
      </p:sp>
      <p:sp>
        <p:nvSpPr>
          <p:cNvPr id="3" name="Text Placeholder 2"/>
          <p:cNvSpPr>
            <a:spLocks noGrp="1"/>
          </p:cNvSpPr>
          <p:nvPr>
            <p:ph type="body" sz="quarter" idx="10"/>
          </p:nvPr>
        </p:nvSpPr>
        <p:spPr>
          <a:xfrm>
            <a:off x="450850" y="1500028"/>
            <a:ext cx="8229600" cy="4604272"/>
          </a:xfrm>
        </p:spPr>
        <p:txBody>
          <a:bodyPr/>
          <a:lstStyle/>
          <a:p>
            <a:pPr>
              <a:buFont typeface="Wingdings" panose="05000000000000000000" pitchFamily="2" charset="2"/>
              <a:buChar char="§"/>
            </a:pPr>
            <a:r>
              <a:rPr lang="en-US" sz="1800" dirty="0"/>
              <a:t>Affordable housing has become an even more critical issue for most states since this was last reviewed in 2018.</a:t>
            </a:r>
          </a:p>
          <a:p>
            <a:pPr>
              <a:buFont typeface="Wingdings" panose="05000000000000000000" pitchFamily="2" charset="2"/>
              <a:buChar char="§"/>
            </a:pPr>
            <a:r>
              <a:rPr lang="en-US" sz="1800" dirty="0"/>
              <a:t>A total of 22 states (including Oklahoma) provide state-level affordable housing tax credit programs – the majority based on the federal LIHTC.</a:t>
            </a:r>
          </a:p>
          <a:p>
            <a:pPr>
              <a:buFont typeface="Wingdings" panose="05000000000000000000" pitchFamily="2" charset="2"/>
              <a:buChar char="§"/>
            </a:pPr>
            <a:r>
              <a:rPr lang="en-US" sz="1800" dirty="0"/>
              <a:t>In 2021 alone, 10 states expanded or otherwise modified their programs (Arizona, California, Hawaii, Illinois, Massachusetts, Nevada, New Jersey, Oregon, South Carolina, and Texas).</a:t>
            </a:r>
          </a:p>
          <a:p>
            <a:pPr>
              <a:buFont typeface="Wingdings" panose="05000000000000000000" pitchFamily="2" charset="2"/>
              <a:buChar char="§"/>
            </a:pPr>
            <a:r>
              <a:rPr lang="en-US" sz="1800" dirty="0"/>
              <a:t>States vary the program administration methods and program parameters.  As a result, no two state programs are exactly alike.</a:t>
            </a:r>
          </a:p>
          <a:p>
            <a:pPr>
              <a:buFont typeface="Wingdings" panose="05000000000000000000" pitchFamily="2" charset="2"/>
              <a:buChar char="§"/>
            </a:pPr>
            <a:r>
              <a:rPr lang="en-US" sz="1800" dirty="0"/>
              <a:t>Oklahoma’s transaction cap of 100 percent of the federal credit is generous, as many states cap transactions at 20-50 percent of the federal credit.</a:t>
            </a:r>
          </a:p>
          <a:p>
            <a:pPr marL="0" indent="0">
              <a:buNone/>
            </a:pPr>
            <a:endParaRPr lang="en-US" sz="2000" dirty="0"/>
          </a:p>
        </p:txBody>
      </p:sp>
    </p:spTree>
    <p:extLst>
      <p:ext uri="{BB962C8B-B14F-4D97-AF65-F5344CB8AC3E}">
        <p14:creationId xmlns:p14="http://schemas.microsoft.com/office/powerpoint/2010/main" val="2291981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88747"/>
            <a:ext cx="8154632" cy="332399"/>
          </a:xfrm>
        </p:spPr>
        <p:txBody>
          <a:bodyPr/>
          <a:lstStyle/>
          <a:p>
            <a:r>
              <a:rPr lang="en-US" sz="2400" dirty="0"/>
              <a:t>Small Business Incubators Incentives Act</a:t>
            </a:r>
          </a:p>
        </p:txBody>
      </p:sp>
      <p:sp>
        <p:nvSpPr>
          <p:cNvPr id="3" name="Text Placeholder 2"/>
          <p:cNvSpPr>
            <a:spLocks noGrp="1"/>
          </p:cNvSpPr>
          <p:nvPr>
            <p:ph type="body" sz="quarter" idx="10"/>
          </p:nvPr>
        </p:nvSpPr>
        <p:spPr>
          <a:xfrm>
            <a:off x="457200" y="1387813"/>
            <a:ext cx="8229600" cy="4549819"/>
          </a:xfrm>
        </p:spPr>
        <p:txBody>
          <a:bodyPr/>
          <a:lstStyle/>
          <a:p>
            <a:pPr>
              <a:buFont typeface="Wingdings" panose="05000000000000000000" pitchFamily="2" charset="2"/>
              <a:buChar char="§"/>
            </a:pPr>
            <a:r>
              <a:rPr lang="en-US" sz="1800" dirty="0"/>
              <a:t>Intent: Produce successful firms that will leave the program financially viable and freestanding.</a:t>
            </a:r>
          </a:p>
          <a:p>
            <a:pPr>
              <a:buFont typeface="Wingdings" panose="05000000000000000000" pitchFamily="2" charset="2"/>
              <a:buChar char="§"/>
            </a:pPr>
            <a:r>
              <a:rPr lang="en-US" sz="1800" dirty="0"/>
              <a:t>Started: 1988.</a:t>
            </a:r>
          </a:p>
          <a:p>
            <a:pPr>
              <a:buFont typeface="Wingdings" panose="05000000000000000000" pitchFamily="2" charset="2"/>
              <a:buChar char="§"/>
            </a:pPr>
            <a:r>
              <a:rPr lang="en-US" sz="1800" dirty="0"/>
              <a:t>Tenant Incentive: Income earned as a result of activities conducted as an occupant in an incubator is exempt from state income tax for up to 10 years.*</a:t>
            </a:r>
          </a:p>
          <a:p>
            <a:pPr>
              <a:buFont typeface="Wingdings" panose="05000000000000000000" pitchFamily="2" charset="2"/>
              <a:buChar char="§"/>
            </a:pPr>
            <a:r>
              <a:rPr lang="en-US" sz="1800" dirty="0"/>
              <a:t>There was a sponsor incentive, which the Commission recommended be eliminated, and SB485 (2019) repealed that incentive.</a:t>
            </a:r>
          </a:p>
          <a:p>
            <a:pPr>
              <a:buFont typeface="Wingdings" panose="05000000000000000000" pitchFamily="2" charset="2"/>
              <a:buChar char="§"/>
            </a:pPr>
            <a:r>
              <a:rPr lang="en-US" sz="1800" dirty="0"/>
              <a:t>Activity in the incubator program has continued to increase, while the number of certified incubators in the State has declined. This is an issue we will investigate.</a:t>
            </a:r>
          </a:p>
          <a:p>
            <a:pPr>
              <a:buFont typeface="Wingdings" panose="05000000000000000000" pitchFamily="2" charset="2"/>
              <a:buChar char="§"/>
            </a:pPr>
            <a:r>
              <a:rPr lang="en-US" sz="1800" dirty="0"/>
              <a:t>Financial Impact: $4.8 million in 2016 (tenant incentive). This amount was not updated in the 2020 Tax Expenditure report. We will work to update it during this evaluation.</a:t>
            </a:r>
          </a:p>
        </p:txBody>
      </p:sp>
      <p:sp>
        <p:nvSpPr>
          <p:cNvPr id="4" name="TextBox 3"/>
          <p:cNvSpPr txBox="1"/>
          <p:nvPr/>
        </p:nvSpPr>
        <p:spPr>
          <a:xfrm>
            <a:off x="2392234" y="6104299"/>
            <a:ext cx="6436783" cy="499533"/>
          </a:xfrm>
          <a:prstGeom prst="rect">
            <a:avLst/>
          </a:prstGeom>
          <a:noFill/>
        </p:spPr>
        <p:txBody>
          <a:bodyPr wrap="squar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r>
              <a:rPr lang="en-US" sz="1000" dirty="0">
                <a:solidFill>
                  <a:schemeClr val="tx2"/>
                </a:solidFill>
                <a:ea typeface="Soleil" charset="0"/>
                <a:cs typeface="Soleil" charset="0"/>
              </a:rPr>
              <a:t>* </a:t>
            </a:r>
            <a:r>
              <a:rPr lang="en-US" sz="1200" dirty="0">
                <a:solidFill>
                  <a:schemeClr val="tx2"/>
                </a:solidFill>
                <a:ea typeface="Soleil" charset="0"/>
                <a:cs typeface="Soleil" charset="0"/>
              </a:rPr>
              <a:t>To qualify in the 6</a:t>
            </a:r>
            <a:r>
              <a:rPr lang="en-US" sz="1200" baseline="30000" dirty="0">
                <a:solidFill>
                  <a:schemeClr val="tx2"/>
                </a:solidFill>
                <a:ea typeface="Soleil" charset="0"/>
                <a:cs typeface="Soleil" charset="0"/>
              </a:rPr>
              <a:t>th</a:t>
            </a:r>
            <a:r>
              <a:rPr lang="en-US" sz="1200" dirty="0">
                <a:solidFill>
                  <a:schemeClr val="tx2"/>
                </a:solidFill>
                <a:ea typeface="Soleil" charset="0"/>
                <a:cs typeface="Soleil" charset="0"/>
              </a:rPr>
              <a:t> through 10</a:t>
            </a:r>
            <a:r>
              <a:rPr lang="en-US" sz="1200" baseline="30000" dirty="0">
                <a:solidFill>
                  <a:schemeClr val="tx2"/>
                </a:solidFill>
                <a:ea typeface="Soleil" charset="0"/>
                <a:cs typeface="Soleil" charset="0"/>
              </a:rPr>
              <a:t>th</a:t>
            </a:r>
            <a:r>
              <a:rPr lang="en-US" sz="1200" dirty="0">
                <a:solidFill>
                  <a:schemeClr val="tx2"/>
                </a:solidFill>
                <a:ea typeface="Soleil" charset="0"/>
                <a:cs typeface="Soleil" charset="0"/>
              </a:rPr>
              <a:t> year, 75 percent of sales must be to out-of-state buyers, buyers whose principal business activity is conducted outside the state, the federal government and/or buyers located in the state if the product or service is resold to an out-of-state buyer for ultimate use.</a:t>
            </a:r>
          </a:p>
        </p:txBody>
      </p:sp>
    </p:spTree>
    <p:extLst>
      <p:ext uri="{BB962C8B-B14F-4D97-AF65-F5344CB8AC3E}">
        <p14:creationId xmlns:p14="http://schemas.microsoft.com/office/powerpoint/2010/main" val="140435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753701"/>
            <a:ext cx="8154632" cy="332399"/>
          </a:xfrm>
        </p:spPr>
        <p:txBody>
          <a:bodyPr/>
          <a:lstStyle/>
          <a:p>
            <a:r>
              <a:rPr lang="en-US" sz="2400" dirty="0"/>
              <a:t>Small Business Incubators - Benchmarking</a:t>
            </a:r>
          </a:p>
        </p:txBody>
      </p:sp>
      <p:sp>
        <p:nvSpPr>
          <p:cNvPr id="3" name="Text Placeholder 2"/>
          <p:cNvSpPr>
            <a:spLocks noGrp="1"/>
          </p:cNvSpPr>
          <p:nvPr>
            <p:ph type="body" sz="quarter" idx="10"/>
          </p:nvPr>
        </p:nvSpPr>
        <p:spPr>
          <a:xfrm>
            <a:off x="457200" y="1277380"/>
            <a:ext cx="8229600" cy="4549819"/>
          </a:xfrm>
        </p:spPr>
        <p:txBody>
          <a:bodyPr/>
          <a:lstStyle/>
          <a:p>
            <a:pPr>
              <a:buFont typeface="Wingdings" panose="05000000000000000000" pitchFamily="2" charset="2"/>
              <a:buChar char="§"/>
            </a:pPr>
            <a:r>
              <a:rPr lang="en-US" sz="1800" dirty="0"/>
              <a:t>Five states (Massachusetts, Missouri, New Mexico, New York, and Texas) were found to have comparable programs for tenants and/or sponsors. This compares to three states in 2018.</a:t>
            </a:r>
          </a:p>
          <a:p>
            <a:pPr>
              <a:buFont typeface="Wingdings" panose="05000000000000000000" pitchFamily="2" charset="2"/>
              <a:buChar char="§"/>
            </a:pPr>
            <a:r>
              <a:rPr lang="en-US" sz="1800" dirty="0"/>
              <a:t>While Oklahoma’s program is structured as a tax exemption, Massachusetts directly funds incubator activities, Missouri offers a tax credit, New York provides both grants and tax abatements, and Texas has a revolving loan program.</a:t>
            </a:r>
          </a:p>
          <a:p>
            <a:pPr>
              <a:buFont typeface="Wingdings" panose="05000000000000000000" pitchFamily="2" charset="2"/>
              <a:buChar char="§"/>
            </a:pPr>
            <a:r>
              <a:rPr lang="en-US" sz="1800" dirty="0"/>
              <a:t>A 2006 study of Missouri’s program found that between 1986 and 2006, the State issued more than $2.36 million in tax credits, attracting $4.7 million in capital for the State’s small business incubators.*</a:t>
            </a:r>
          </a:p>
          <a:p>
            <a:pPr>
              <a:buFont typeface="Wingdings" panose="05000000000000000000" pitchFamily="2" charset="2"/>
              <a:buChar char="§"/>
            </a:pPr>
            <a:r>
              <a:rPr lang="en-US" sz="1800" dirty="0"/>
              <a:t>The same study provided several recommendations, including reviewing the recipients to ensure they are in good standing with the State and collecting more information from incubators to determine the fiscal benefit the State is receiving from the program.</a:t>
            </a:r>
          </a:p>
          <a:p>
            <a:pPr>
              <a:buFont typeface="Wingdings" panose="05000000000000000000" pitchFamily="2" charset="2"/>
              <a:buChar char="§"/>
            </a:pPr>
            <a:endParaRPr lang="en-US" sz="2000" dirty="0"/>
          </a:p>
        </p:txBody>
      </p:sp>
      <p:sp>
        <p:nvSpPr>
          <p:cNvPr id="4" name="TextBox 3"/>
          <p:cNvSpPr txBox="1"/>
          <p:nvPr/>
        </p:nvSpPr>
        <p:spPr>
          <a:xfrm>
            <a:off x="2204694" y="6254797"/>
            <a:ext cx="6747933" cy="45014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r>
              <a:rPr lang="en-US" sz="1200" dirty="0">
                <a:ea typeface="Soleil" charset="0"/>
                <a:cs typeface="Soleil" charset="0"/>
              </a:rPr>
              <a:t>*</a:t>
            </a:r>
            <a:r>
              <a:rPr lang="en-US" sz="1200" dirty="0">
                <a:solidFill>
                  <a:schemeClr val="tx2"/>
                </a:solidFill>
                <a:ea typeface="Soleil" charset="0"/>
                <a:cs typeface="Soleil" charset="0"/>
              </a:rPr>
              <a:t>Missouri Committee on Legislative Research Oversight Division – Program Evaluation: </a:t>
            </a:r>
          </a:p>
          <a:p>
            <a:pPr marL="0" marR="0" indent="0" algn="l" defTabSz="914400" rtl="0" eaLnBrk="1" fontAlgn="auto" latinLnBrk="0" hangingPunct="1">
              <a:lnSpc>
                <a:spcPct val="100000"/>
              </a:lnSpc>
              <a:spcBef>
                <a:spcPts val="0"/>
              </a:spcBef>
              <a:spcAft>
                <a:spcPts val="0"/>
              </a:spcAft>
              <a:buClrTx/>
              <a:buSzTx/>
              <a:buFontTx/>
              <a:buNone/>
              <a:tabLst/>
            </a:pPr>
            <a:r>
              <a:rPr lang="en-US" sz="1200" dirty="0">
                <a:solidFill>
                  <a:schemeClr val="tx2"/>
                </a:solidFill>
                <a:ea typeface="Soleil" charset="0"/>
                <a:cs typeface="Soleil" charset="0"/>
              </a:rPr>
              <a:t>Small Business Incubator Program (2006)</a:t>
            </a:r>
          </a:p>
        </p:txBody>
      </p:sp>
    </p:spTree>
    <p:extLst>
      <p:ext uri="{BB962C8B-B14F-4D97-AF65-F5344CB8AC3E}">
        <p14:creationId xmlns:p14="http://schemas.microsoft.com/office/powerpoint/2010/main" val="2118297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72524"/>
            <a:ext cx="8154632" cy="332399"/>
          </a:xfrm>
        </p:spPr>
        <p:txBody>
          <a:bodyPr/>
          <a:lstStyle/>
          <a:p>
            <a:r>
              <a:rPr lang="en-US" sz="2400" dirty="0"/>
              <a:t>Oklahoma Applied Research Support Program</a:t>
            </a:r>
          </a:p>
        </p:txBody>
      </p:sp>
      <p:sp>
        <p:nvSpPr>
          <p:cNvPr id="3" name="Text Placeholder 2"/>
          <p:cNvSpPr>
            <a:spLocks noGrp="1"/>
          </p:cNvSpPr>
          <p:nvPr>
            <p:ph type="body" sz="quarter" idx="10"/>
          </p:nvPr>
        </p:nvSpPr>
        <p:spPr>
          <a:xfrm>
            <a:off x="450850" y="1387012"/>
            <a:ext cx="8229600" cy="4921322"/>
          </a:xfrm>
        </p:spPr>
        <p:txBody>
          <a:bodyPr/>
          <a:lstStyle/>
          <a:p>
            <a:pPr>
              <a:buFont typeface="Wingdings" panose="05000000000000000000" pitchFamily="2" charset="2"/>
              <a:buChar char="§"/>
            </a:pPr>
            <a:r>
              <a:rPr lang="en-US" sz="1800" dirty="0"/>
              <a:t>Intent: To increase investment in the research and development of new technologies that will ultimately bring value to the State and help grow and diversify the State’s economy.</a:t>
            </a:r>
          </a:p>
          <a:p>
            <a:pPr>
              <a:buFont typeface="Wingdings" panose="05000000000000000000" pitchFamily="2" charset="2"/>
              <a:buChar char="§"/>
            </a:pPr>
            <a:r>
              <a:rPr lang="en-US" sz="1800" dirty="0"/>
              <a:t>Started: 1993</a:t>
            </a:r>
          </a:p>
          <a:p>
            <a:pPr>
              <a:buFont typeface="Wingdings" panose="05000000000000000000" pitchFamily="2" charset="2"/>
              <a:buChar char="§"/>
            </a:pPr>
            <a:r>
              <a:rPr lang="en-US" sz="1800" dirty="0"/>
              <a:t>Two funding categories:</a:t>
            </a:r>
          </a:p>
          <a:p>
            <a:pPr marL="576263" lvl="1" indent="-119063">
              <a:lnSpc>
                <a:spcPct val="100000"/>
              </a:lnSpc>
              <a:spcBef>
                <a:spcPts val="600"/>
              </a:spcBef>
              <a:buNone/>
            </a:pPr>
            <a:r>
              <a:rPr lang="en-US" sz="1800" dirty="0"/>
              <a:t>- Proof of concept funding supports early stage applied R&amp;D; yearly awards are up to $45,000 over 1-2 years.</a:t>
            </a:r>
          </a:p>
          <a:p>
            <a:pPr marL="576263" lvl="1" indent="-119063">
              <a:lnSpc>
                <a:spcPct val="100000"/>
              </a:lnSpc>
              <a:spcBef>
                <a:spcPts val="0"/>
              </a:spcBef>
              <a:buNone/>
            </a:pPr>
            <a:r>
              <a:rPr lang="en-US" sz="1800" dirty="0"/>
              <a:t>- Accelerated funding supports later stage applied R&amp;D; total awards are up to $300,000 over 1-3 years.</a:t>
            </a:r>
          </a:p>
          <a:p>
            <a:pPr>
              <a:buFont typeface="Wingdings" panose="05000000000000000000" pitchFamily="2" charset="2"/>
              <a:buChar char="§"/>
            </a:pPr>
            <a:r>
              <a:rPr lang="en-US" sz="1800" dirty="0"/>
              <a:t>Awards provide a maximum of one state dollar of matching funding for each non-state dollar of funding (identified as $4.4 million in matching funds provided in 2017; we will work to update this number).</a:t>
            </a:r>
          </a:p>
          <a:p>
            <a:pPr>
              <a:buFont typeface="Wingdings" panose="05000000000000000000" pitchFamily="2" charset="2"/>
              <a:buChar char="§"/>
            </a:pPr>
            <a:r>
              <a:rPr lang="en-US" sz="1800" dirty="0"/>
              <a:t>Financial impact: $2.7 million was appropriated for FY 2022. This is a decline of funding from the last evaluation ($3.5 million in 2017).</a:t>
            </a:r>
          </a:p>
        </p:txBody>
      </p:sp>
    </p:spTree>
    <p:extLst>
      <p:ext uri="{BB962C8B-B14F-4D97-AF65-F5344CB8AC3E}">
        <p14:creationId xmlns:p14="http://schemas.microsoft.com/office/powerpoint/2010/main" val="4105266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018" y="790329"/>
            <a:ext cx="8154632" cy="664797"/>
          </a:xfrm>
        </p:spPr>
        <p:txBody>
          <a:bodyPr/>
          <a:lstStyle/>
          <a:p>
            <a:r>
              <a:rPr lang="en-US" sz="2400" dirty="0"/>
              <a:t>Oklahoma Applied Research Support Program - Benchmarking</a:t>
            </a:r>
          </a:p>
        </p:txBody>
      </p:sp>
      <p:sp>
        <p:nvSpPr>
          <p:cNvPr id="3" name="Text Placeholder 2"/>
          <p:cNvSpPr>
            <a:spLocks noGrp="1"/>
          </p:cNvSpPr>
          <p:nvPr>
            <p:ph type="body" sz="quarter" idx="10"/>
          </p:nvPr>
        </p:nvSpPr>
        <p:spPr>
          <a:xfrm>
            <a:off x="359018" y="1548400"/>
            <a:ext cx="8229600" cy="4292432"/>
          </a:xfrm>
        </p:spPr>
        <p:txBody>
          <a:bodyPr/>
          <a:lstStyle/>
          <a:p>
            <a:pPr>
              <a:buFont typeface="Wingdings" panose="05000000000000000000" pitchFamily="2" charset="2"/>
              <a:buChar char="§"/>
            </a:pPr>
            <a:r>
              <a:rPr lang="en-US" sz="1800" dirty="0"/>
              <a:t>Nine states and Puerto Rico were found to have comparable grant programs (eight states in the 2018 evaluation).</a:t>
            </a:r>
          </a:p>
          <a:p>
            <a:pPr>
              <a:buFont typeface="Wingdings" panose="05000000000000000000" pitchFamily="2" charset="2"/>
              <a:buChar char="§"/>
            </a:pPr>
            <a:r>
              <a:rPr lang="en-US" sz="1800" dirty="0"/>
              <a:t>Seven states (including Oklahoma) have matching funds requirements.</a:t>
            </a:r>
          </a:p>
          <a:p>
            <a:pPr>
              <a:buFont typeface="Wingdings" panose="05000000000000000000" pitchFamily="2" charset="2"/>
              <a:buChar char="§"/>
            </a:pPr>
            <a:r>
              <a:rPr lang="en-US" sz="1800" dirty="0"/>
              <a:t>Some (Michigan, Puerto Rico)  have also expanded their internal support for research</a:t>
            </a:r>
          </a:p>
          <a:p>
            <a:pPr>
              <a:buFont typeface="Wingdings" panose="05000000000000000000" pitchFamily="2" charset="2"/>
              <a:buChar char="§"/>
            </a:pPr>
            <a:r>
              <a:rPr lang="en-US" sz="1800" dirty="0"/>
              <a:t>A 2017 analysis of Maryland’s program found that $2.4 million in state funding in 2017 generated $4.8 million in economic activity in the state, supported 24 jobs earning $1.8 million in labor income, and generated $180,000 in combined state and local government revenue.*</a:t>
            </a:r>
          </a:p>
          <a:p>
            <a:pPr>
              <a:buFont typeface="Wingdings" panose="05000000000000000000" pitchFamily="2" charset="2"/>
              <a:buChar char="§"/>
            </a:pPr>
            <a:r>
              <a:rPr lang="en-US" sz="1800" dirty="0"/>
              <a:t>A 2014 study of Montana’s program found that the program has produced a “larger, more prosperous and more populous state economy since 2000 than would have existed in its absence.”**</a:t>
            </a:r>
          </a:p>
        </p:txBody>
      </p:sp>
      <p:sp>
        <p:nvSpPr>
          <p:cNvPr id="4" name="TextBox 3"/>
          <p:cNvSpPr txBox="1"/>
          <p:nvPr/>
        </p:nvSpPr>
        <p:spPr>
          <a:xfrm>
            <a:off x="1266012" y="5934106"/>
            <a:ext cx="7631408" cy="734999"/>
          </a:xfrm>
          <a:prstGeom prst="rect">
            <a:avLst/>
          </a:prstGeom>
          <a:noFill/>
        </p:spPr>
        <p:txBody>
          <a:bodyPr wrap="squar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r>
              <a:rPr lang="en-US" sz="1200" dirty="0">
                <a:solidFill>
                  <a:schemeClr val="tx2"/>
                </a:solidFill>
                <a:ea typeface="Soleil" charset="0"/>
                <a:cs typeface="Soleil" charset="0"/>
              </a:rPr>
              <a:t>* The Jacob France Institute of the University of Baltimore – An Analysis of the Impacts of MIPS Program Spending and the Commercialization of MIPS Funded Projects on the State of Maryland (October 2017)</a:t>
            </a:r>
          </a:p>
          <a:p>
            <a:pPr marL="0" marR="0" indent="0" algn="l" defTabSz="914400" rtl="0" eaLnBrk="1" fontAlgn="auto" latinLnBrk="0" hangingPunct="1">
              <a:lnSpc>
                <a:spcPct val="100000"/>
              </a:lnSpc>
              <a:spcBef>
                <a:spcPts val="0"/>
              </a:spcBef>
              <a:spcAft>
                <a:spcPts val="0"/>
              </a:spcAft>
              <a:buClrTx/>
              <a:buSzTx/>
              <a:buFontTx/>
              <a:buNone/>
              <a:tabLst/>
            </a:pPr>
            <a:r>
              <a:rPr lang="en-US" sz="1200" dirty="0">
                <a:solidFill>
                  <a:schemeClr val="tx2"/>
                </a:solidFill>
                <a:ea typeface="Soleil" charset="0"/>
                <a:cs typeface="Soleil" charset="0"/>
              </a:rPr>
              <a:t>** University of Montana Bureau of Business and Economic Research – The Economic Impact of the Montana Board of Research and Commercialization Technology (March 2014)</a:t>
            </a:r>
          </a:p>
        </p:txBody>
      </p:sp>
    </p:spTree>
    <p:extLst>
      <p:ext uri="{BB962C8B-B14F-4D97-AF65-F5344CB8AC3E}">
        <p14:creationId xmlns:p14="http://schemas.microsoft.com/office/powerpoint/2010/main" val="2510880014"/>
      </p:ext>
    </p:extLst>
  </p:cSld>
  <p:clrMapOvr>
    <a:masterClrMapping/>
  </p:clrMapOvr>
</p:sld>
</file>

<file path=ppt/theme/theme1.xml><?xml version="1.0" encoding="utf-8"?>
<a:theme xmlns:a="http://schemas.openxmlformats.org/drawingml/2006/main" name="Small Group Layouts">
  <a:themeElements>
    <a:clrScheme name="PFM Branding Colors">
      <a:dk1>
        <a:srgbClr val="000000"/>
      </a:dk1>
      <a:lt1>
        <a:srgbClr val="FFFFFF"/>
      </a:lt1>
      <a:dk2>
        <a:srgbClr val="373637"/>
      </a:dk2>
      <a:lt2>
        <a:srgbClr val="FFFFFF"/>
      </a:lt2>
      <a:accent1>
        <a:srgbClr val="C7B8A4"/>
      </a:accent1>
      <a:accent2>
        <a:srgbClr val="3E6BB3"/>
      </a:accent2>
      <a:accent3>
        <a:srgbClr val="FFD051"/>
      </a:accent3>
      <a:accent4>
        <a:srgbClr val="F49B48"/>
      </a:accent4>
      <a:accent5>
        <a:srgbClr val="E97162"/>
      </a:accent5>
      <a:accent6>
        <a:srgbClr val="4BB370"/>
      </a:accent6>
      <a:hlink>
        <a:srgbClr val="3E6BB3"/>
      </a:hlink>
      <a:folHlink>
        <a:srgbClr val="878587"/>
      </a:folHlink>
    </a:clrScheme>
    <a:fontScheme name="Custom 4">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vert="vert" rtlCol="0" anchor="ctr"/>
      <a:lstStyle>
        <a:defPPr algn="ctr">
          <a:defRPr sz="1000" dirty="0">
            <a:latin typeface="Arial Regular" charset="0"/>
            <a:ea typeface="Arial Regular" charset="0"/>
            <a:cs typeface="Arial Regular"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0" cap="rnd">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noAutofit/>
      </a:bodyPr>
      <a:lstStyle>
        <a:defPPr marL="0" marR="0" indent="0" algn="l" defTabSz="914400" rtl="0" eaLnBrk="1" fontAlgn="auto" latinLnBrk="0" hangingPunct="1">
          <a:lnSpc>
            <a:spcPct val="100000"/>
          </a:lnSpc>
          <a:spcBef>
            <a:spcPts val="0"/>
          </a:spcBef>
          <a:spcAft>
            <a:spcPts val="0"/>
          </a:spcAft>
          <a:buClrTx/>
          <a:buSzTx/>
          <a:buFontTx/>
          <a:buNone/>
          <a:tabLst/>
          <a:defRPr sz="1000" dirty="0" smtClean="0">
            <a:ea typeface="Soleil" charset="0"/>
            <a:cs typeface="Soleil" charset="0"/>
          </a:defRPr>
        </a:defPPr>
      </a:lstStyle>
    </a:txDef>
  </a:objectDefaults>
  <a:extraClrSchemeLst/>
  <a:extLst>
    <a:ext uri="{05A4C25C-085E-4340-85A3-A5531E510DB2}">
      <thm15:themeFamily xmlns:thm15="http://schemas.microsoft.com/office/thememl/2012/main" name="Presentation1" id="{CD33AFDA-1A49-4E48-A1AC-AF55CD1BD1E8}" vid="{D8213F52-A10F-4FA2-8769-B242D4F807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1291</TotalTime>
  <Words>3249</Words>
  <Application>Microsoft Office PowerPoint</Application>
  <PresentationFormat>On-screen Show (4:3)</PresentationFormat>
  <Paragraphs>188</Paragraphs>
  <Slides>27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 Regular</vt:lpstr>
      <vt:lpstr>Calibri</vt:lpstr>
      <vt:lpstr>Georgia</vt:lpstr>
      <vt:lpstr>Soleil</vt:lpstr>
      <vt:lpstr>Wingdings</vt:lpstr>
      <vt:lpstr>Wingdings 2</vt:lpstr>
      <vt:lpstr>Small Group Layouts</vt:lpstr>
      <vt:lpstr>Oklahoma Incentive Evaluation Commission</vt:lpstr>
      <vt:lpstr>Today’s Agenda</vt:lpstr>
      <vt:lpstr>Introduction</vt:lpstr>
      <vt:lpstr>Affordable Housing Tax Credit</vt:lpstr>
      <vt:lpstr>Affordable Housing Tax Credit - Benchmarking</vt:lpstr>
      <vt:lpstr>Small Business Incubators Incentives Act</vt:lpstr>
      <vt:lpstr>Small Business Incubators - Benchmarking</vt:lpstr>
      <vt:lpstr>Oklahoma Applied Research Support Program</vt:lpstr>
      <vt:lpstr>Oklahoma Applied Research Support Program - Benchmarking</vt:lpstr>
      <vt:lpstr>Oklahoma Health Research Program</vt:lpstr>
      <vt:lpstr>Oklahoma Health Research Program - Benchmarking</vt:lpstr>
      <vt:lpstr>Quick Action Closing Fund</vt:lpstr>
      <vt:lpstr>Quick Action Closing Fund - Benchmarking</vt:lpstr>
      <vt:lpstr>Investment/New Jobs Tax Credit</vt:lpstr>
      <vt:lpstr>Investment/New Jobs Tax Credit - Benchmarking</vt:lpstr>
      <vt:lpstr>Oklahoma Seed Capital Fund</vt:lpstr>
      <vt:lpstr>Oklahoma Seed Capital Fund - Benchmarking</vt:lpstr>
      <vt:lpstr>New Products Development Income Tax Exemption</vt:lpstr>
      <vt:lpstr>New Products Development Income Tax Exemption - Benchmarking</vt:lpstr>
      <vt:lpstr>Technology Business Finance Program</vt:lpstr>
      <vt:lpstr>Technology Business Finance Program - Benchmarking</vt:lpstr>
      <vt:lpstr>Technology Transfer Income Tax Exemption</vt:lpstr>
      <vt:lpstr>Technology Transfer Income Tax Exemption - Benchmarking</vt:lpstr>
      <vt:lpstr>Key Takeaways</vt:lpstr>
      <vt:lpstr>2022 Incentive Evaluation Commission Timeline</vt:lpstr>
      <vt:lpstr>Next Steps</vt:lpstr>
      <vt:lpstr>Questions and Discussion</vt:lpstr>
    </vt:vector>
  </TitlesOfParts>
  <Company>PFM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Oklahoma Incentive Evaluation Commission</dc:title>
  <dc:creator>Deanna Yocco</dc:creator>
  <cp:lastModifiedBy>Beverly Hicks</cp:lastModifiedBy>
  <cp:revision>79</cp:revision>
  <cp:lastPrinted>2017-04-20T20:57:55Z</cp:lastPrinted>
  <dcterms:created xsi:type="dcterms:W3CDTF">2018-04-20T14:25:27Z</dcterms:created>
  <dcterms:modified xsi:type="dcterms:W3CDTF">2022-03-24T16:47:01Z</dcterms:modified>
</cp:coreProperties>
</file>